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1562" r:id="rId2"/>
    <p:sldId id="1441" r:id="rId3"/>
    <p:sldId id="1620" r:id="rId4"/>
    <p:sldId id="1442" r:id="rId5"/>
    <p:sldId id="1443" r:id="rId6"/>
    <p:sldId id="1444" r:id="rId7"/>
    <p:sldId id="1446" r:id="rId8"/>
    <p:sldId id="1447" r:id="rId9"/>
    <p:sldId id="1448" r:id="rId10"/>
    <p:sldId id="1449" r:id="rId11"/>
    <p:sldId id="1450" r:id="rId12"/>
    <p:sldId id="1451" r:id="rId13"/>
    <p:sldId id="1452" r:id="rId14"/>
    <p:sldId id="1453" r:id="rId15"/>
    <p:sldId id="1454" r:id="rId16"/>
    <p:sldId id="1563" r:id="rId17"/>
    <p:sldId id="1456" r:id="rId18"/>
    <p:sldId id="1457" r:id="rId19"/>
    <p:sldId id="1458" r:id="rId20"/>
    <p:sldId id="1459" r:id="rId21"/>
    <p:sldId id="1591" r:id="rId22"/>
    <p:sldId id="1592" r:id="rId23"/>
    <p:sldId id="1461" r:id="rId24"/>
    <p:sldId id="1462" r:id="rId25"/>
    <p:sldId id="1463" r:id="rId26"/>
    <p:sldId id="1464" r:id="rId27"/>
    <p:sldId id="1565" r:id="rId28"/>
    <p:sldId id="1606" r:id="rId29"/>
    <p:sldId id="1465" r:id="rId30"/>
    <p:sldId id="1466" r:id="rId31"/>
    <p:sldId id="1467" r:id="rId32"/>
    <p:sldId id="1564" r:id="rId33"/>
    <p:sldId id="1617" r:id="rId34"/>
    <p:sldId id="1468" r:id="rId35"/>
    <p:sldId id="1469" r:id="rId36"/>
    <p:sldId id="1618" r:id="rId37"/>
    <p:sldId id="1470" r:id="rId38"/>
    <p:sldId id="1471" r:id="rId39"/>
    <p:sldId id="1472" r:id="rId40"/>
    <p:sldId id="1474" r:id="rId41"/>
    <p:sldId id="1475" r:id="rId42"/>
    <p:sldId id="1593" r:id="rId43"/>
    <p:sldId id="1594" r:id="rId44"/>
    <p:sldId id="1479" r:id="rId45"/>
    <p:sldId id="1480" r:id="rId46"/>
    <p:sldId id="1481" r:id="rId47"/>
    <p:sldId id="1602" r:id="rId48"/>
    <p:sldId id="1569" r:id="rId49"/>
    <p:sldId id="1484" r:id="rId50"/>
    <p:sldId id="1568" r:id="rId51"/>
    <p:sldId id="1567" r:id="rId52"/>
    <p:sldId id="1486" r:id="rId53"/>
    <p:sldId id="1487" r:id="rId54"/>
    <p:sldId id="1488" r:id="rId55"/>
    <p:sldId id="1489" r:id="rId56"/>
    <p:sldId id="1603" r:id="rId57"/>
    <p:sldId id="1621" r:id="rId58"/>
    <p:sldId id="1490" r:id="rId59"/>
    <p:sldId id="1491" r:id="rId60"/>
    <p:sldId id="1492" r:id="rId61"/>
    <p:sldId id="1493" r:id="rId62"/>
    <p:sldId id="1494" r:id="rId63"/>
    <p:sldId id="1605" r:id="rId64"/>
    <p:sldId id="1495" r:id="rId65"/>
    <p:sldId id="1497" r:id="rId66"/>
    <p:sldId id="1590" r:id="rId67"/>
    <p:sldId id="1607" r:id="rId68"/>
    <p:sldId id="1498" r:id="rId69"/>
    <p:sldId id="1499" r:id="rId70"/>
    <p:sldId id="1500" r:id="rId71"/>
    <p:sldId id="1595" r:id="rId72"/>
    <p:sldId id="1608" r:id="rId73"/>
    <p:sldId id="1501" r:id="rId74"/>
    <p:sldId id="1502" r:id="rId75"/>
    <p:sldId id="1503" r:id="rId76"/>
    <p:sldId id="1609" r:id="rId77"/>
    <p:sldId id="1504" r:id="rId78"/>
    <p:sldId id="1571" r:id="rId79"/>
    <p:sldId id="1572" r:id="rId80"/>
    <p:sldId id="1507" r:id="rId81"/>
    <p:sldId id="1570" r:id="rId82"/>
    <p:sldId id="1508" r:id="rId83"/>
    <p:sldId id="1509" r:id="rId84"/>
    <p:sldId id="1610" r:id="rId85"/>
    <p:sldId id="1510" r:id="rId86"/>
    <p:sldId id="1511" r:id="rId87"/>
    <p:sldId id="1512" r:id="rId88"/>
    <p:sldId id="1513" r:id="rId89"/>
    <p:sldId id="1514" r:id="rId90"/>
    <p:sldId id="1515" r:id="rId91"/>
    <p:sldId id="1516" r:id="rId92"/>
    <p:sldId id="1517" r:id="rId93"/>
    <p:sldId id="1573" r:id="rId94"/>
    <p:sldId id="1596" r:id="rId95"/>
    <p:sldId id="1597" r:id="rId96"/>
    <p:sldId id="1520" r:id="rId97"/>
    <p:sldId id="1575" r:id="rId98"/>
    <p:sldId id="1574" r:id="rId99"/>
    <p:sldId id="1577" r:id="rId100"/>
    <p:sldId id="1578" r:id="rId101"/>
    <p:sldId id="1579" r:id="rId102"/>
    <p:sldId id="1523" r:id="rId103"/>
    <p:sldId id="1524" r:id="rId104"/>
    <p:sldId id="1525" r:id="rId105"/>
    <p:sldId id="1598" r:id="rId106"/>
    <p:sldId id="1526" r:id="rId107"/>
    <p:sldId id="1527" r:id="rId108"/>
    <p:sldId id="1528" r:id="rId109"/>
    <p:sldId id="1529" r:id="rId110"/>
    <p:sldId id="1530" r:id="rId111"/>
    <p:sldId id="1531" r:id="rId112"/>
    <p:sldId id="1532" r:id="rId113"/>
    <p:sldId id="1533" r:id="rId114"/>
    <p:sldId id="1534" r:id="rId115"/>
    <p:sldId id="1535" r:id="rId116"/>
    <p:sldId id="1536" r:id="rId117"/>
    <p:sldId id="1537" r:id="rId118"/>
    <p:sldId id="1538" r:id="rId119"/>
    <p:sldId id="1539" r:id="rId120"/>
    <p:sldId id="1611" r:id="rId121"/>
    <p:sldId id="1540" r:id="rId122"/>
    <p:sldId id="1541" r:id="rId123"/>
    <p:sldId id="1612" r:id="rId124"/>
    <p:sldId id="1542" r:id="rId125"/>
    <p:sldId id="1619" r:id="rId126"/>
    <p:sldId id="1613" r:id="rId127"/>
    <p:sldId id="1614" r:id="rId128"/>
    <p:sldId id="1545" r:id="rId129"/>
    <p:sldId id="1546" r:id="rId130"/>
    <p:sldId id="1587" r:id="rId131"/>
    <p:sldId id="1615" r:id="rId132"/>
    <p:sldId id="1548" r:id="rId133"/>
    <p:sldId id="1549" r:id="rId134"/>
    <p:sldId id="1550" r:id="rId135"/>
    <p:sldId id="1551" r:id="rId136"/>
    <p:sldId id="1552" r:id="rId137"/>
    <p:sldId id="1553" r:id="rId138"/>
    <p:sldId id="1554" r:id="rId139"/>
    <p:sldId id="1601" r:id="rId140"/>
    <p:sldId id="1555" r:id="rId141"/>
    <p:sldId id="1588" r:id="rId142"/>
    <p:sldId id="1557" r:id="rId143"/>
    <p:sldId id="1558" r:id="rId144"/>
    <p:sldId id="1584" r:id="rId145"/>
    <p:sldId id="1586" r:id="rId146"/>
    <p:sldId id="1585" r:id="rId147"/>
    <p:sldId id="1582" r:id="rId148"/>
    <p:sldId id="1583" r:id="rId149"/>
    <p:sldId id="1560" r:id="rId15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7AD"/>
    <a:srgbClr val="FF90AC"/>
    <a:srgbClr val="FF6A8A"/>
    <a:srgbClr val="0000FF"/>
    <a:srgbClr val="FF0000"/>
    <a:srgbClr val="20DF29"/>
    <a:srgbClr val="E8E99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46" autoAdjust="0"/>
    <p:restoredTop sz="50000" autoAdjust="0"/>
  </p:normalViewPr>
  <p:slideViewPr>
    <p:cSldViewPr>
      <p:cViewPr varScale="1">
        <p:scale>
          <a:sx n="161" d="100"/>
          <a:sy n="161" d="100"/>
        </p:scale>
        <p:origin x="2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04"/>
    </p:cViewPr>
  </p:sorterViewPr>
  <p:notesViewPr>
    <p:cSldViewPr snapToGrid="0" snapToObjects="1">
      <p:cViewPr varScale="1">
        <p:scale>
          <a:sx n="42" d="100"/>
          <a:sy n="42" d="100"/>
        </p:scale>
        <p:origin x="-2232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5E2060-F184-4021-99D0-835A7FCC6F25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80224-0279-41B8-A61C-781D298D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5F8E4-B9E6-2B4F-BFC1-EA81C899571B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5E5663-0004-3649-B9EC-01B1CEAF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C440C5-1045-4A1F-9065-557283CDF00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4BA5B2-0B3E-4F30-8EA9-B9DA194CEB2C}" type="slidenum">
              <a:rPr lang="en-US" altLang="en-US" sz="1200"/>
              <a:pPr eaLnBrk="1" hangingPunct="1"/>
              <a:t>142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A1F6E2-027A-4A3A-80DD-725224A9BFAF}" type="slidenum">
              <a:rPr lang="en-US" altLang="en-US" sz="1200"/>
              <a:pPr eaLnBrk="1" hangingPunct="1"/>
              <a:t>143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A1F6E2-027A-4A3A-80DD-725224A9BFAF}" type="slidenum">
              <a:rPr lang="en-US" altLang="en-US" sz="1200"/>
              <a:pPr eaLnBrk="1" hangingPunct="1"/>
              <a:t>144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A1F6E2-027A-4A3A-80DD-725224A9BFAF}" type="slidenum">
              <a:rPr lang="en-US" altLang="en-US" sz="1200"/>
              <a:pPr eaLnBrk="1" hangingPunct="1"/>
              <a:t>145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A1F6E2-027A-4A3A-80DD-725224A9BFAF}" type="slidenum">
              <a:rPr lang="en-US" altLang="en-US" sz="1200"/>
              <a:pPr eaLnBrk="1" hangingPunct="1"/>
              <a:t>146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A1F6E2-027A-4A3A-80DD-725224A9BFAF}" type="slidenum">
              <a:rPr lang="en-US" altLang="en-US" sz="1200"/>
              <a:pPr eaLnBrk="1" hangingPunct="1"/>
              <a:t>147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A1F6E2-027A-4A3A-80DD-725224A9BFAF}" type="slidenum">
              <a:rPr lang="en-US" altLang="en-US" sz="1200"/>
              <a:pPr eaLnBrk="1" hangingPunct="1"/>
              <a:t>148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10898-F5B8-44CB-AED5-928653971527}" type="slidenum">
              <a:rPr lang="en-US" altLang="en-US" sz="1200"/>
              <a:pPr eaLnBrk="1" hangingPunct="1"/>
              <a:t>149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342D11-730E-4A14-85A5-2970109AB052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342D11-730E-4A14-85A5-2970109AB052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342D11-730E-4A14-85A5-2970109AB052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342D11-730E-4A14-85A5-2970109AB052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342D11-730E-4A14-85A5-2970109AB052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C440C5-1045-4A1F-9065-557283CDF00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C16A0F-B95E-44B3-9A51-7152E20C8E39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FA1CA8-74BF-45BB-9270-DE7D5C5C5C6C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4A2BB9-262F-410E-B42B-8023CABFE2B8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4A2BB9-262F-410E-B42B-8023CABFE2B8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4A2BB9-262F-410E-B42B-8023CABFE2B8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C440C5-1045-4A1F-9065-557283CDF00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C91EF4-26EF-47A2-AEFF-C903BCC61DDD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89AF62-A292-40EE-8143-81CF473EC53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A50D4-2CBB-7B67-3EEB-9D6CF15F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C47ACB8-E267-6D3B-1573-2DC20AEA3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4E3CE1B9-3A9C-2154-F1DE-CF00DA3468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441A688-7CB7-CC58-8DBD-23A015B12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8124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1168F4-8966-4C68-8D33-CDC4CFFC5C0F}" type="slidenum">
              <a:rPr lang="en-US" altLang="en-US" sz="1200"/>
              <a:pPr eaLnBrk="1" hangingPunct="1"/>
              <a:t>69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70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71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72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73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simple_profile_HMM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13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profile_HMM_match_insertion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8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profile_HMM_match_insertion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8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profile_HMM_match_insertion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8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profile_HMM_match_insertion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profile_HMM_match_insertion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8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profile_HMM_skipping_states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5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profile_HMM_skipping_states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5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profile_HMM_skipping_states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5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profile_HMM_introducing_deletion_states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46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profile_HMM_introducing_deletion_states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46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profile_HMM_introducing_deletion_states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46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82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profile_HMM_complete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82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88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89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99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B9A2C4-1639-417D-B926-41B6B28013A1}" type="slidenum">
              <a:rPr lang="en-US" altLang="en-US" sz="1200"/>
              <a:pPr eaLnBrk="1" hangingPunct="1"/>
              <a:t>106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BC248-A331-47A3-B7C0-A40D95887A22}" type="slidenum">
              <a:rPr lang="en-US" altLang="en-US" sz="1200"/>
              <a:pPr eaLnBrk="1" hangingPunct="1"/>
              <a:t>108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940953-3AA8-4F97-A742-0B687D15A751}" type="slidenum">
              <a:rPr lang="en-US" altLang="en-US" sz="1200"/>
              <a:pPr eaLnBrk="1" hangingPunct="1"/>
              <a:t>109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4078F7-9763-4FA5-822D-74C56745C52D}" type="slidenum">
              <a:rPr lang="en-US" altLang="en-US" sz="1200"/>
              <a:pPr eaLnBrk="1" hangingPunct="1"/>
              <a:t>110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06789E-632B-4EA2-A2A4-A5A0A3A0FC9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4078F7-9763-4FA5-822D-74C56745C52D}" type="slidenum">
              <a:rPr lang="en-US" altLang="en-US" sz="1200"/>
              <a:pPr eaLnBrk="1" hangingPunct="1"/>
              <a:t>111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BC248-A331-47A3-B7C0-A40D95887A22}" type="slidenum">
              <a:rPr lang="en-US" altLang="en-US" sz="1200"/>
              <a:pPr eaLnBrk="1" hangingPunct="1"/>
              <a:t>112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940953-3AA8-4F97-A742-0B687D15A751}" type="slidenum">
              <a:rPr lang="en-US" altLang="en-US" sz="1200"/>
              <a:pPr eaLnBrk="1" hangingPunct="1"/>
              <a:t>113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73C2EB-5145-4D61-91A3-782908A89E6D}" type="slidenum">
              <a:rPr lang="en-US" altLang="en-US" sz="1200"/>
              <a:pPr eaLnBrk="1" hangingPunct="1"/>
              <a:t>127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B27-6147-5641-80BC-5C7C2F51C26C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01D3-7279-344E-A50A-262EF0DAE860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066A-D401-144F-9129-C97C644853FE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29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8448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8448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62B6-C363-7441-8336-B9DF67C1568F}" type="datetime1">
              <a:rPr lang="en-US" altLang="en-US" smtClean="0"/>
              <a:t>2/25/25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Bioinformatics Algorithms: An Active Learning Approach. Copyright 2018 Compeau and Pevzner.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D4621-9266-4A66-BD03-0FD469617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7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8448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8448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000B9-BF7D-7846-BC86-CBBDDC9E93CB}" type="datetime1">
              <a:rPr lang="en-US" altLang="en-US" smtClean="0"/>
              <a:t>2/25/25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Bioinformatics Algorithms: An Active Learning Approach. Copyright 2018 Compeau and Pevzner.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E6A86-4AB5-4328-A628-1F2414011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1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41D1-6A52-1840-8001-8062DFE726EC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1C7-4B74-8B44-A280-55E0B179E8E6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01C-A0B1-5A41-9977-29642F414DBF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4F23-2F37-4944-BA02-48CD69857C54}" type="datetime1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5747-2673-7547-B3DA-340CDA54747B}" type="datetime1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EF2B-79D9-1B43-97E5-42D3D9DB924A}" type="datetime1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B7F4-25EC-4F45-B054-FCDBCBEC106A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CD70-BA6F-2145-8F48-791CCFCB6894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fld id="{09E84979-8BD0-614D-BCE6-9138432C9F05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6" r:id="rId13"/>
    <p:sldLayoutId id="2147483697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izardofvegas.com/forum/gaming-business/game-inventors/2734-ngcb-and-gaming-equipment/" TargetMode="Externa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usacademy.collegenet.com/magnoliaPublic/preview/preview-learn/culture/American-Expressions-and-American-Culture/american-language/m/my-two-cents-worth.html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ins.silvercoinstoday.com/america-the-beautiful-5-oz-silver-bullion-coi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en.wikipedia.org/wiki/Protein_domain" TargetMode="Externa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_domain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kedkeynesianism.blogspot.com/2013_07_01_archiv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zoo.com/mammals/platypus-duck-bill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pG_si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askygeeks.com/en/spend-two-weeks-in-silicon-valley-with-blackbox-connec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en.wikipedia.org/wiki/Dice" TargetMode="Externa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Margaret_Heckl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latestnewslink.com/2014/07/bill-clinton-says-aids-free-generation-within-reach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Portal:Viruses/Selected_vir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library.med.utah.edu/WebPath/TUTORIAL/AIDS/AIDS009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_family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36.emf"/><Relationship Id="rId4" Type="http://schemas.openxmlformats.org/officeDocument/2006/relationships/image" Target="../media/image4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36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Optima"/>
                <a:cs typeface="Optima"/>
              </a:rPr>
              <a:t>Why Have Biologists Still Not Developed an HIV Vaccine?</a:t>
            </a:r>
            <a:br>
              <a:rPr lang="en-US" b="1" dirty="0">
                <a:latin typeface="Optima"/>
                <a:cs typeface="Optima"/>
              </a:rPr>
            </a:br>
            <a:br>
              <a:rPr lang="en-US" b="1" dirty="0">
                <a:latin typeface="Optima"/>
                <a:cs typeface="Optima"/>
              </a:rPr>
            </a:br>
            <a:r>
              <a:rPr lang="en-US" sz="3200" b="1" i="1" dirty="0">
                <a:solidFill>
                  <a:schemeClr val="accent1"/>
                </a:solidFill>
                <a:latin typeface="Optima"/>
                <a:cs typeface="Optima"/>
              </a:rPr>
              <a:t>Hidden Markov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752600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Optima"/>
                <a:cs typeface="Optima"/>
              </a:rPr>
              <a:t>Phillip Compeau and </a:t>
            </a:r>
            <a:r>
              <a:rPr lang="en-US" sz="2800" dirty="0" err="1">
                <a:solidFill>
                  <a:schemeClr val="tx1"/>
                </a:solidFill>
                <a:latin typeface="Optima"/>
                <a:cs typeface="Optima"/>
              </a:rPr>
              <a:t>Pavel</a:t>
            </a:r>
            <a:r>
              <a:rPr lang="en-US" sz="2800" dirty="0">
                <a:solidFill>
                  <a:schemeClr val="tx1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Optima"/>
                <a:cs typeface="Optima"/>
              </a:rPr>
              <a:t>Pevzner</a:t>
            </a:r>
            <a:r>
              <a:rPr lang="en-US" sz="2800" dirty="0">
                <a:solidFill>
                  <a:schemeClr val="tx1"/>
                </a:solidFill>
                <a:latin typeface="Optima"/>
                <a:cs typeface="Optima"/>
              </a:rPr>
              <a:t> </a:t>
            </a:r>
          </a:p>
          <a:p>
            <a:r>
              <a:rPr lang="en-US" sz="2800" i="1" dirty="0">
                <a:solidFill>
                  <a:schemeClr val="tx1"/>
                </a:solidFill>
                <a:latin typeface="Optima"/>
                <a:cs typeface="Optima"/>
              </a:rPr>
              <a:t>Bioinformatics Algorithms: An Active Learning Approach</a:t>
            </a:r>
          </a:p>
          <a:p>
            <a:endParaRPr lang="en-US" sz="800" dirty="0">
              <a:solidFill>
                <a:schemeClr val="tx1"/>
              </a:solidFill>
              <a:latin typeface="Optima"/>
              <a:cs typeface="Optima"/>
            </a:endParaRPr>
          </a:p>
          <a:p>
            <a:r>
              <a:rPr lang="en-US" sz="2000" dirty="0">
                <a:solidFill>
                  <a:schemeClr val="tx1"/>
                </a:solidFill>
                <a:latin typeface="Optima"/>
                <a:cs typeface="Optima"/>
              </a:rPr>
              <a:t>©2018 by Compeau and Pevzner. All rights reserved.</a:t>
            </a:r>
            <a:endParaRPr lang="en-US" sz="28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" y="63246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2529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tima"/>
                <a:cs typeface="Optima"/>
              </a:rPr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906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Classifying HIV Phenotypes </a:t>
            </a:r>
          </a:p>
          <a:p>
            <a:r>
              <a:rPr lang="en-US" sz="2800" dirty="0">
                <a:latin typeface="Optima"/>
                <a:cs typeface="Optima"/>
              </a:rPr>
              <a:t>Gambling with Yakuza</a:t>
            </a:r>
          </a:p>
          <a:p>
            <a:endParaRPr lang="en-US" sz="2800" b="1" dirty="0">
              <a:solidFill>
                <a:srgbClr val="0000FF"/>
              </a:solidFill>
              <a:latin typeface="Optima"/>
              <a:cs typeface="Optima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From a Crooked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Baum-Welch Learning  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pic>
        <p:nvPicPr>
          <p:cNvPr id="100354" name="Picture 2" descr="http://www.cityonfire.com/wp-content/uploads/2011/03/tumblr_kysltoT9xG1qzja5oo1_40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1"/>
            <a:ext cx="2709332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ADFDEF-D16C-4243-A002-6689906E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55151314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5250" y="1828800"/>
            <a:ext cx="2495550" cy="1692771"/>
          </a:xfrm>
          <a:prstGeom prst="rect">
            <a:avLst/>
          </a:prstGeom>
          <a:solidFill>
            <a:srgbClr val="C4F7DB"/>
          </a:solidFill>
          <a:ln>
            <a:solidFill>
              <a:srgbClr val="149B5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Viterbi graph of profile HMM: </a:t>
            </a:r>
          </a:p>
          <a:p>
            <a:r>
              <a:rPr lang="en-US" sz="2600" dirty="0">
                <a:latin typeface="Optima"/>
                <a:cs typeface="Optima"/>
              </a:rPr>
              <a:t>#columns=</a:t>
            </a:r>
          </a:p>
          <a:p>
            <a:r>
              <a:rPr lang="en-US" sz="2600" b="1" dirty="0">
                <a:latin typeface="Optima"/>
                <a:cs typeface="Optima"/>
              </a:rPr>
              <a:t>#visited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2895600" cy="1292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By definition,</a:t>
            </a:r>
          </a:p>
          <a:p>
            <a:r>
              <a:rPr lang="en-US" sz="2600" dirty="0">
                <a:latin typeface="Optima"/>
                <a:cs typeface="Optima"/>
              </a:rPr>
              <a:t>#columns =</a:t>
            </a:r>
          </a:p>
          <a:p>
            <a:r>
              <a:rPr lang="en-US" sz="2600" b="1" dirty="0">
                <a:latin typeface="Optima"/>
                <a:cs typeface="Optima"/>
              </a:rPr>
              <a:t>#emitted symbols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52" y="1298448"/>
            <a:ext cx="5111496" cy="55686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915A7B-8243-2E4A-98BE-B06E9247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174320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298448"/>
            <a:ext cx="5111496" cy="53309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1142" name="TextBox 1141"/>
          <p:cNvSpPr txBox="1"/>
          <p:nvPr/>
        </p:nvSpPr>
        <p:spPr>
          <a:xfrm>
            <a:off x="152400" y="4191000"/>
            <a:ext cx="2209800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Vertical edges enter “silent” deletion states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" y="1828800"/>
            <a:ext cx="2495550" cy="1292662"/>
          </a:xfrm>
          <a:prstGeom prst="rect">
            <a:avLst/>
          </a:prstGeom>
          <a:solidFill>
            <a:srgbClr val="C4F7DB"/>
          </a:solidFill>
          <a:ln>
            <a:solidFill>
              <a:srgbClr val="149B5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Nearly correct Viterbi graph of profile HMM: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62A4BD-B9A9-1041-A046-8BEEC47E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077809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271016"/>
            <a:ext cx="5074918" cy="535838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667000" y="1219200"/>
            <a:ext cx="40830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TextBox 1198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1200" name="TextBox 1199"/>
          <p:cNvSpPr txBox="1"/>
          <p:nvPr/>
        </p:nvSpPr>
        <p:spPr>
          <a:xfrm>
            <a:off x="152400" y="4267200"/>
            <a:ext cx="2209800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Adding 0-th column that contains only silent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50" y="1828800"/>
            <a:ext cx="2495550" cy="1292662"/>
          </a:xfrm>
          <a:prstGeom prst="rect">
            <a:avLst/>
          </a:prstGeom>
          <a:solidFill>
            <a:srgbClr val="C4F7DB"/>
          </a:solidFill>
          <a:ln>
            <a:solidFill>
              <a:srgbClr val="149B5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Correct Viterbi graph of profile HMM: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A93141-13EF-7D4D-93DC-7D816464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252869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Alignment with a Profile HMM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1" y="3296231"/>
            <a:ext cx="8077199" cy="3416320"/>
          </a:xfrm>
          <a:prstGeom prst="rect">
            <a:avLst/>
          </a:prstGeom>
          <a:solidFill>
            <a:srgbClr val="D9D9D9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tima"/>
                <a:cs typeface="Optima"/>
              </a:rPr>
              <a:t>Sequence Alignment with Profile HMM Problem</a:t>
            </a:r>
            <a:r>
              <a:rPr lang="en-US" sz="2600" dirty="0">
                <a:latin typeface="Optima"/>
                <a:cs typeface="Optima"/>
              </a:rPr>
              <a:t>: </a:t>
            </a:r>
            <a:r>
              <a:rPr lang="en-US" sz="2600" i="1" dirty="0">
                <a:latin typeface="Optima"/>
                <a:cs typeface="Optima"/>
              </a:rPr>
              <a:t>Align a new sequence to a family of aligned sequences using a profile HMM.</a:t>
            </a:r>
            <a:endParaRPr lang="en-US" sz="2600" dirty="0">
              <a:latin typeface="Optima"/>
              <a:cs typeface="Optima"/>
            </a:endParaRPr>
          </a:p>
          <a:p>
            <a:pPr marL="342900" indent="-342900">
              <a:buFont typeface="Arial"/>
              <a:buChar char="•"/>
            </a:pPr>
            <a:r>
              <a:rPr lang="en-US" sz="2600" b="1" dirty="0">
                <a:latin typeface="Optima"/>
                <a:cs typeface="Optima"/>
              </a:rPr>
              <a:t>Input:</a:t>
            </a:r>
            <a:r>
              <a:rPr lang="en-US" sz="2600" dirty="0">
                <a:latin typeface="Optima"/>
                <a:cs typeface="Optima"/>
              </a:rPr>
              <a:t> A multiple alignment </a:t>
            </a:r>
            <a:r>
              <a:rPr lang="en-US" sz="2600" i="1" dirty="0">
                <a:latin typeface="Optima"/>
                <a:cs typeface="Optima"/>
              </a:rPr>
              <a:t>Alignment</a:t>
            </a:r>
            <a:r>
              <a:rPr lang="en-US" sz="2600" dirty="0">
                <a:latin typeface="Optima"/>
                <a:cs typeface="Optima"/>
              </a:rPr>
              <a:t>, a string </a:t>
            </a:r>
            <a:r>
              <a:rPr lang="en-US" sz="2600" i="1" dirty="0">
                <a:latin typeface="Optima"/>
                <a:cs typeface="Optima"/>
              </a:rPr>
              <a:t>Text</a:t>
            </a:r>
            <a:r>
              <a:rPr lang="en-US" sz="2600" dirty="0">
                <a:latin typeface="Optima"/>
                <a:cs typeface="Optima"/>
              </a:rPr>
              <a:t>, a threshold </a:t>
            </a:r>
            <a:r>
              <a:rPr lang="en-US" sz="2600" dirty="0" err="1">
                <a:latin typeface="Optima"/>
                <a:cs typeface="Optima"/>
              </a:rPr>
              <a:t>θ</a:t>
            </a:r>
            <a:r>
              <a:rPr lang="en-US" sz="2600" dirty="0">
                <a:latin typeface="Optima"/>
                <a:cs typeface="Optima"/>
              </a:rPr>
              <a:t> (maximum fraction of insertions per column)</a:t>
            </a:r>
            <a:r>
              <a:rPr lang="en-US" sz="2600" i="1" dirty="0">
                <a:latin typeface="Optima"/>
                <a:cs typeface="Optima"/>
              </a:rPr>
              <a:t>,</a:t>
            </a:r>
            <a:r>
              <a:rPr lang="en-US" sz="2600" dirty="0">
                <a:latin typeface="Optima"/>
                <a:cs typeface="Optima"/>
              </a:rPr>
              <a:t> and a </a:t>
            </a:r>
            <a:r>
              <a:rPr lang="en-US" sz="2600" dirty="0" err="1">
                <a:latin typeface="Optima"/>
                <a:cs typeface="Optima"/>
              </a:rPr>
              <a:t>pseudocount</a:t>
            </a:r>
            <a:r>
              <a:rPr lang="en-US" sz="2600" dirty="0">
                <a:latin typeface="Optima"/>
                <a:cs typeface="Optima"/>
              </a:rPr>
              <a:t> </a:t>
            </a:r>
            <a:r>
              <a:rPr lang="en-US" sz="2600" dirty="0" err="1">
                <a:latin typeface="Optima"/>
                <a:cs typeface="Optima"/>
              </a:rPr>
              <a:t>σ</a:t>
            </a:r>
            <a:r>
              <a:rPr lang="en-US" sz="2600" dirty="0">
                <a:latin typeface="Optima"/>
                <a:cs typeface="Optima"/>
              </a:rPr>
              <a:t>. </a:t>
            </a:r>
            <a:r>
              <a:rPr lang="en-US" sz="2600" i="1" baseline="-25000" dirty="0">
                <a:latin typeface="Optima"/>
                <a:cs typeface="Optima"/>
              </a:rPr>
              <a:t> </a:t>
            </a:r>
            <a:endParaRPr lang="en-US" sz="2600" dirty="0">
              <a:latin typeface="Optima"/>
              <a:cs typeface="Optima"/>
            </a:endParaRPr>
          </a:p>
          <a:p>
            <a:pPr marL="342900" indent="-342900">
              <a:buFont typeface="Arial"/>
              <a:buChar char="•"/>
            </a:pPr>
            <a:r>
              <a:rPr lang="en-US" sz="2600" b="1" dirty="0">
                <a:latin typeface="Optima"/>
                <a:cs typeface="Optima"/>
              </a:rPr>
              <a:t>Output: </a:t>
            </a:r>
            <a:r>
              <a:rPr lang="en-US" sz="2600" dirty="0">
                <a:latin typeface="Optima"/>
                <a:cs typeface="Optima"/>
              </a:rPr>
              <a:t>An optimal hidden path emitting </a:t>
            </a:r>
            <a:r>
              <a:rPr lang="en-US" sz="2600" i="1" dirty="0">
                <a:latin typeface="Optima"/>
                <a:cs typeface="Optima"/>
              </a:rPr>
              <a:t>Text</a:t>
            </a:r>
            <a:r>
              <a:rPr lang="en-US" sz="2600" dirty="0">
                <a:latin typeface="Optima"/>
                <a:cs typeface="Optima"/>
              </a:rPr>
              <a:t> in the profile HMM  </a:t>
            </a:r>
            <a:r>
              <a:rPr lang="en-US" sz="2600" i="1" dirty="0">
                <a:latin typeface="Optima"/>
                <a:cs typeface="Optima"/>
              </a:rPr>
              <a:t>HMM</a:t>
            </a:r>
            <a:r>
              <a:rPr lang="en-US" sz="2600" dirty="0">
                <a:latin typeface="Optima"/>
                <a:cs typeface="Optima"/>
              </a:rPr>
              <a:t>(</a:t>
            </a:r>
            <a:r>
              <a:rPr lang="en-US" sz="2600" i="1" dirty="0">
                <a:latin typeface="Optima"/>
                <a:cs typeface="Optima"/>
              </a:rPr>
              <a:t>Alignment, </a:t>
            </a:r>
            <a:r>
              <a:rPr lang="en-US" sz="2600" dirty="0">
                <a:latin typeface="Optima"/>
                <a:cs typeface="Optima"/>
              </a:rPr>
              <a:t>θ, σ).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23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602B9-3BC3-6645-B200-B5AE7351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989467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Have I Wasted Your Time?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6" y="1143000"/>
            <a:ext cx="581125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593" y="2743508"/>
            <a:ext cx="4077007" cy="406880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9E3C4-A3F3-FB46-BAC2-4187DFE6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6" y="1143000"/>
            <a:ext cx="5811253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67200" y="5486400"/>
            <a:ext cx="4724400" cy="1200328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The choice of alignment path is now based on varying transition and emission probabilities!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95600"/>
            <a:ext cx="3696007" cy="36885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4800" y="3974351"/>
            <a:ext cx="5029200" cy="1600200"/>
            <a:chOff x="4114800" y="3810000"/>
            <a:chExt cx="5029200" cy="1600200"/>
          </a:xfrm>
        </p:grpSpPr>
        <p:grpSp>
          <p:nvGrpSpPr>
            <p:cNvPr id="620" name="Group 619"/>
            <p:cNvGrpSpPr/>
            <p:nvPr/>
          </p:nvGrpSpPr>
          <p:grpSpPr>
            <a:xfrm>
              <a:off x="4114800" y="3810000"/>
              <a:ext cx="5029200" cy="1600200"/>
              <a:chOff x="4191000" y="2438400"/>
              <a:chExt cx="5029200" cy="1600200"/>
            </a:xfrm>
          </p:grpSpPr>
          <p:sp>
            <p:nvSpPr>
              <p:cNvPr id="337" name="Rectangle 7"/>
              <p:cNvSpPr txBox="1">
                <a:spLocks noChangeArrowheads="1"/>
              </p:cNvSpPr>
              <p:nvPr/>
            </p:nvSpPr>
            <p:spPr bwMode="auto">
              <a:xfrm>
                <a:off x="4191000" y="2438400"/>
                <a:ext cx="5029200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6075" indent="-3429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2pPr>
                <a:lvl3pPr marL="803275" indent="-3429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Arial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Font typeface="Wingdings" pitchFamily="2" charset="2"/>
                  <a:buNone/>
                </a:pPr>
                <a:r>
                  <a:rPr lang="en-US" altLang="en-US" dirty="0">
                    <a:latin typeface="Optima"/>
                    <a:cs typeface="Optima"/>
                  </a:rPr>
                  <a:t>                       </a:t>
                </a:r>
                <a:r>
                  <a:rPr lang="en-US" altLang="en-US" i="1" dirty="0">
                    <a:solidFill>
                      <a:schemeClr val="bg2"/>
                    </a:solidFill>
                    <a:latin typeface="Optima"/>
                    <a:cs typeface="Optima"/>
                  </a:rPr>
                  <a:t>s</a:t>
                </a:r>
                <a:r>
                  <a:rPr lang="en-US" altLang="en-US" i="1" baseline="-25000" dirty="0">
                    <a:solidFill>
                      <a:schemeClr val="bg2"/>
                    </a:solidFill>
                    <a:latin typeface="Optima"/>
                    <a:cs typeface="Optima"/>
                  </a:rPr>
                  <a:t>i</a:t>
                </a:r>
                <a:r>
                  <a:rPr lang="en-US" altLang="en-US" baseline="-25000" dirty="0">
                    <a:solidFill>
                      <a:schemeClr val="bg2"/>
                    </a:solidFill>
                    <a:latin typeface="Optima"/>
                    <a:cs typeface="Optima"/>
                  </a:rPr>
                  <a:t>-1</a:t>
                </a:r>
                <a:r>
                  <a:rPr lang="en-US" altLang="en-US" i="1" baseline="-25000" dirty="0">
                    <a:solidFill>
                      <a:schemeClr val="bg2"/>
                    </a:solidFill>
                    <a:latin typeface="Optima"/>
                    <a:cs typeface="Optima"/>
                  </a:rPr>
                  <a:t>, j  </a:t>
                </a:r>
                <a:r>
                  <a:rPr lang="en-US" altLang="en-US" dirty="0">
                    <a:solidFill>
                      <a:schemeClr val="bg2"/>
                    </a:solidFill>
                    <a:latin typeface="Optima"/>
                    <a:cs typeface="Optima"/>
                  </a:rPr>
                  <a:t>+ </a:t>
                </a:r>
                <a:r>
                  <a:rPr lang="en-US" altLang="en-US" i="1" dirty="0">
                    <a:solidFill>
                      <a:schemeClr val="bg2"/>
                    </a:solidFill>
                    <a:latin typeface="Optima"/>
                    <a:cs typeface="Optima"/>
                  </a:rPr>
                  <a:t>score</a:t>
                </a:r>
                <a:r>
                  <a:rPr lang="en-US" altLang="en-US" dirty="0">
                    <a:solidFill>
                      <a:schemeClr val="bg2"/>
                    </a:solidFill>
                    <a:latin typeface="Optima"/>
                    <a:cs typeface="Optima"/>
                  </a:rPr>
                  <a:t>(</a:t>
                </a:r>
                <a:r>
                  <a:rPr lang="en-US" altLang="en-US" i="1" dirty="0">
                    <a:solidFill>
                      <a:schemeClr val="bg2"/>
                    </a:solidFill>
                    <a:latin typeface="Optima"/>
                    <a:cs typeface="Optima"/>
                  </a:rPr>
                  <a:t>v</a:t>
                </a:r>
                <a:r>
                  <a:rPr lang="en-US" altLang="en-US" i="1" baseline="-25000" dirty="0">
                    <a:solidFill>
                      <a:schemeClr val="bg2"/>
                    </a:solidFill>
                    <a:latin typeface="Optima"/>
                    <a:cs typeface="Optima"/>
                  </a:rPr>
                  <a:t>i</a:t>
                </a:r>
                <a:r>
                  <a:rPr lang="en-US" altLang="en-US" i="1" dirty="0">
                    <a:solidFill>
                      <a:schemeClr val="bg2"/>
                    </a:solidFill>
                    <a:latin typeface="Optima"/>
                    <a:cs typeface="Optima"/>
                  </a:rPr>
                  <a:t>, -</a:t>
                </a:r>
                <a:r>
                  <a:rPr lang="en-US" altLang="en-US" dirty="0">
                    <a:solidFill>
                      <a:schemeClr val="bg2"/>
                    </a:solidFill>
                    <a:latin typeface="Optima"/>
                    <a:cs typeface="Optima"/>
                  </a:rPr>
                  <a:t>)</a:t>
                </a:r>
              </a:p>
              <a:p>
                <a:pPr eaLnBrk="1" hangingPunct="1">
                  <a:buClr>
                    <a:schemeClr val="accent1"/>
                  </a:buClr>
                  <a:buNone/>
                </a:pPr>
                <a:r>
                  <a:rPr lang="en-US" altLang="en-US" dirty="0">
                    <a:latin typeface="Optima"/>
                    <a:cs typeface="Optima"/>
                  </a:rPr>
                  <a:t>                       </a:t>
                </a:r>
                <a:r>
                  <a:rPr lang="en-US" altLang="en-US" i="1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s</a:t>
                </a:r>
                <a:r>
                  <a:rPr lang="en-US" altLang="en-US" i="1" baseline="-25000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i</a:t>
                </a:r>
                <a:r>
                  <a:rPr lang="en-US" altLang="en-US" i="1" baseline="-25000" dirty="0">
                    <a:solidFill>
                      <a:schemeClr val="accent1"/>
                    </a:solidFill>
                    <a:latin typeface="Optima"/>
                    <a:cs typeface="Optima"/>
                  </a:rPr>
                  <a:t>, j</a:t>
                </a:r>
                <a:r>
                  <a:rPr lang="en-US" altLang="en-US" baseline="-25000" dirty="0">
                    <a:solidFill>
                      <a:schemeClr val="accent1"/>
                    </a:solidFill>
                    <a:latin typeface="Optima"/>
                    <a:cs typeface="Optima"/>
                  </a:rPr>
                  <a:t>-1 </a:t>
                </a:r>
                <a:r>
                  <a:rPr lang="en-US" altLang="en-US" dirty="0">
                    <a:solidFill>
                      <a:schemeClr val="accent1"/>
                    </a:solidFill>
                    <a:latin typeface="Optima"/>
                    <a:cs typeface="Optima"/>
                  </a:rPr>
                  <a:t> + </a:t>
                </a:r>
                <a:r>
                  <a:rPr lang="en-US" altLang="en-US" i="1" dirty="0">
                    <a:solidFill>
                      <a:schemeClr val="accent1"/>
                    </a:solidFill>
                    <a:latin typeface="Optima"/>
                    <a:cs typeface="Optima"/>
                  </a:rPr>
                  <a:t>score</a:t>
                </a:r>
                <a:r>
                  <a:rPr lang="en-US" altLang="en-US" dirty="0">
                    <a:solidFill>
                      <a:schemeClr val="accent1"/>
                    </a:solidFill>
                    <a:latin typeface="Optima"/>
                    <a:cs typeface="Optima"/>
                  </a:rPr>
                  <a:t>(</a:t>
                </a:r>
                <a:r>
                  <a:rPr lang="en-US" altLang="en-US" i="1" dirty="0">
                    <a:solidFill>
                      <a:schemeClr val="accent1"/>
                    </a:solidFill>
                    <a:latin typeface="Optima"/>
                    <a:cs typeface="Optima"/>
                  </a:rPr>
                  <a:t>-,</a:t>
                </a:r>
                <a:r>
                  <a:rPr lang="en-US" altLang="en-US" i="1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w</a:t>
                </a:r>
                <a:r>
                  <a:rPr lang="en-US" altLang="en-US" i="1" baseline="-25000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j</a:t>
                </a:r>
                <a:r>
                  <a:rPr lang="en-US" altLang="en-US" dirty="0">
                    <a:solidFill>
                      <a:schemeClr val="accent1"/>
                    </a:solidFill>
                    <a:latin typeface="Optima"/>
                    <a:cs typeface="Optima"/>
                  </a:rPr>
                  <a:t>)</a:t>
                </a:r>
                <a:r>
                  <a:rPr lang="en-US" altLang="en-US" i="1" dirty="0">
                    <a:solidFill>
                      <a:schemeClr val="accent1"/>
                    </a:solidFill>
                    <a:latin typeface="Optima"/>
                    <a:cs typeface="Optima"/>
                  </a:rPr>
                  <a:t> </a:t>
                </a:r>
                <a:endParaRPr lang="en-US" altLang="en-US" dirty="0">
                  <a:solidFill>
                    <a:schemeClr val="tx2"/>
                  </a:solidFill>
                  <a:latin typeface="Optima"/>
                  <a:cs typeface="Optima"/>
                </a:endParaRPr>
              </a:p>
              <a:p>
                <a:pPr eaLnBrk="1" hangingPunct="1">
                  <a:buClr>
                    <a:schemeClr val="accent1"/>
                  </a:buClr>
                  <a:buNone/>
                </a:pPr>
                <a:r>
                  <a:rPr lang="en-US" altLang="en-US" i="1" dirty="0">
                    <a:solidFill>
                      <a:schemeClr val="tx2"/>
                    </a:solidFill>
                    <a:latin typeface="Optima"/>
                    <a:cs typeface="Optima"/>
                  </a:rPr>
                  <a:t>                       s</a:t>
                </a:r>
                <a:r>
                  <a:rPr lang="en-US" altLang="en-US" i="1" baseline="-25000" dirty="0">
                    <a:solidFill>
                      <a:schemeClr val="tx2"/>
                    </a:solidFill>
                    <a:latin typeface="Optima"/>
                    <a:cs typeface="Optima"/>
                  </a:rPr>
                  <a:t>i</a:t>
                </a:r>
                <a:r>
                  <a:rPr lang="en-US" altLang="en-US" baseline="-25000" dirty="0">
                    <a:solidFill>
                      <a:schemeClr val="tx2"/>
                    </a:solidFill>
                    <a:latin typeface="Optima"/>
                    <a:cs typeface="Optima"/>
                  </a:rPr>
                  <a:t>-1, </a:t>
                </a:r>
                <a:r>
                  <a:rPr lang="en-US" altLang="en-US" i="1" baseline="-25000" dirty="0">
                    <a:solidFill>
                      <a:schemeClr val="tx2"/>
                    </a:solidFill>
                    <a:latin typeface="Optima"/>
                    <a:cs typeface="Optima"/>
                  </a:rPr>
                  <a:t>j</a:t>
                </a:r>
                <a:r>
                  <a:rPr lang="en-US" altLang="en-US" baseline="-25000" dirty="0">
                    <a:solidFill>
                      <a:schemeClr val="tx2"/>
                    </a:solidFill>
                    <a:latin typeface="Optima"/>
                    <a:cs typeface="Optima"/>
                  </a:rPr>
                  <a:t>-1</a:t>
                </a:r>
                <a:r>
                  <a:rPr lang="en-US" altLang="en-US" dirty="0">
                    <a:solidFill>
                      <a:schemeClr val="tx2"/>
                    </a:solidFill>
                    <a:latin typeface="Optima"/>
                    <a:cs typeface="Optima"/>
                  </a:rPr>
                  <a:t>+ </a:t>
                </a:r>
                <a:r>
                  <a:rPr lang="en-US" altLang="en-US" i="1" dirty="0">
                    <a:solidFill>
                      <a:schemeClr val="tx2"/>
                    </a:solidFill>
                    <a:latin typeface="Optima"/>
                    <a:cs typeface="Optima"/>
                  </a:rPr>
                  <a:t>score</a:t>
                </a:r>
                <a:r>
                  <a:rPr lang="en-US" altLang="en-US" dirty="0">
                    <a:solidFill>
                      <a:schemeClr val="tx2"/>
                    </a:solidFill>
                    <a:latin typeface="Optima"/>
                    <a:cs typeface="Optima"/>
                  </a:rPr>
                  <a:t>(</a:t>
                </a:r>
                <a:r>
                  <a:rPr lang="en-US" altLang="en-US" i="1" dirty="0" err="1">
                    <a:solidFill>
                      <a:schemeClr val="tx2"/>
                    </a:solidFill>
                    <a:latin typeface="Optima"/>
                    <a:cs typeface="Optima"/>
                  </a:rPr>
                  <a:t>v</a:t>
                </a:r>
                <a:r>
                  <a:rPr lang="en-US" altLang="en-US" i="1" baseline="-25000" dirty="0" err="1">
                    <a:solidFill>
                      <a:schemeClr val="tx2"/>
                    </a:solidFill>
                    <a:latin typeface="Optima"/>
                    <a:cs typeface="Optima"/>
                  </a:rPr>
                  <a:t>i</a:t>
                </a:r>
                <a:r>
                  <a:rPr lang="en-US" altLang="en-US" i="1" dirty="0" err="1">
                    <a:solidFill>
                      <a:schemeClr val="tx2"/>
                    </a:solidFill>
                    <a:latin typeface="Optima"/>
                    <a:cs typeface="Optima"/>
                  </a:rPr>
                  <a:t>,w</a:t>
                </a:r>
                <a:r>
                  <a:rPr lang="en-US" altLang="en-US" i="1" baseline="-25000" dirty="0" err="1">
                    <a:solidFill>
                      <a:schemeClr val="tx2"/>
                    </a:solidFill>
                    <a:latin typeface="Optima"/>
                    <a:cs typeface="Optima"/>
                  </a:rPr>
                  <a:t>j</a:t>
                </a:r>
                <a:r>
                  <a:rPr lang="en-US" altLang="en-US" dirty="0">
                    <a:solidFill>
                      <a:schemeClr val="tx2"/>
                    </a:solidFill>
                    <a:latin typeface="Optima"/>
                    <a:cs typeface="Optima"/>
                  </a:rPr>
                  <a:t>)</a:t>
                </a:r>
                <a:endParaRPr lang="en-US" altLang="en-US" i="0" dirty="0">
                  <a:latin typeface="Optima"/>
                  <a:cs typeface="Optima"/>
                </a:endParaRP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4564660" y="2926977"/>
                <a:ext cx="1607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i="1" dirty="0" err="1">
                    <a:latin typeface="Optima"/>
                    <a:cs typeface="Optima"/>
                  </a:rPr>
                  <a:t>s</a:t>
                </a:r>
                <a:r>
                  <a:rPr lang="en-US" altLang="en-US" sz="2400" i="1" baseline="-25000" dirty="0" err="1">
                    <a:latin typeface="Optima"/>
                    <a:cs typeface="Optima"/>
                  </a:rPr>
                  <a:t>i</a:t>
                </a:r>
                <a:r>
                  <a:rPr lang="en-US" altLang="en-US" sz="2400" i="1" baseline="-25000" dirty="0">
                    <a:latin typeface="Optima"/>
                    <a:cs typeface="Optima"/>
                  </a:rPr>
                  <a:t>, j </a:t>
                </a:r>
                <a:r>
                  <a:rPr lang="en-US" altLang="en-US" sz="2400" dirty="0">
                    <a:latin typeface="Optima"/>
                    <a:cs typeface="Optima"/>
                  </a:rPr>
                  <a:t>= max </a:t>
                </a:r>
                <a:endParaRPr lang="en-US" sz="2400" dirty="0">
                  <a:latin typeface="Optima"/>
                  <a:cs typeface="Optima"/>
                </a:endParaRPr>
              </a:p>
            </p:txBody>
          </p:sp>
        </p:grpSp>
        <p:pic>
          <p:nvPicPr>
            <p:cNvPr id="667" name="Picture 666"/>
            <p:cNvPicPr>
              <a:picLocks noChangeAspect="1"/>
            </p:cNvPicPr>
            <p:nvPr/>
          </p:nvPicPr>
          <p:blipFill rotWithShape="1">
            <a:blip r:embed="rId5"/>
            <a:srcRect r="75798"/>
            <a:stretch/>
          </p:blipFill>
          <p:spPr>
            <a:xfrm>
              <a:off x="5882341" y="4084918"/>
              <a:ext cx="184459" cy="96713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068482" y="2819400"/>
            <a:ext cx="5227918" cy="1015663"/>
            <a:chOff x="4068482" y="2819400"/>
            <a:chExt cx="5227918" cy="1015663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819400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i="1" baseline="-25000" dirty="0">
                  <a:solidFill>
                    <a:schemeClr val="bg2"/>
                  </a:solidFill>
                  <a:latin typeface="Optima"/>
                  <a:cs typeface="Optima"/>
                </a:rPr>
                <a:t>(j</a:t>
              </a:r>
              <a:r>
                <a:rPr lang="en-US" sz="2000" baseline="-25000" dirty="0">
                  <a:solidFill>
                    <a:schemeClr val="bg2"/>
                  </a:solidFill>
                  <a:latin typeface="Optima"/>
                  <a:cs typeface="Optima"/>
                </a:rPr>
                <a:t>-1),</a:t>
              </a:r>
              <a:r>
                <a:rPr lang="en-US" sz="2000" i="1" baseline="-25000" dirty="0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baseline="-25000" dirty="0">
                  <a:solidFill>
                    <a:schemeClr val="bg2"/>
                  </a:solidFill>
                  <a:latin typeface="Optima"/>
                  <a:cs typeface="Optima"/>
                </a:rPr>
                <a:t>-1   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* 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weight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-1),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M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),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-1)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   </a:t>
              </a:r>
              <a:endParaRPr lang="en-US" sz="2000" dirty="0">
                <a:solidFill>
                  <a:schemeClr val="bg2"/>
                </a:solidFill>
                <a:latin typeface="Optima"/>
                <a:cs typeface="Optima"/>
              </a:endParaRPr>
            </a:p>
            <a:p>
              <a:r>
                <a:rPr lang="en-US" sz="2000" i="1" dirty="0" err="1">
                  <a:solidFill>
                    <a:schemeClr val="accent1"/>
                  </a:solidFill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solidFill>
                    <a:schemeClr val="accent1"/>
                  </a:solidFill>
                  <a:latin typeface="Optima"/>
                  <a:cs typeface="Optima"/>
                </a:rPr>
                <a:t>D</a:t>
              </a:r>
              <a:r>
                <a:rPr lang="en-US" sz="2000" i="1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(j</a:t>
              </a:r>
              <a:r>
                <a:rPr lang="en-US" sz="2000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-1),</a:t>
              </a:r>
              <a:r>
                <a:rPr lang="en-US" sz="2000" i="1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i</a:t>
              </a:r>
              <a:r>
                <a:rPr lang="en-US" sz="2000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-1 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* 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weight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D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-1),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 M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),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i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-1)</a:t>
              </a:r>
            </a:p>
            <a:p>
              <a:r>
                <a:rPr lang="en-US" sz="2000" i="1" dirty="0" err="1">
                  <a:solidFill>
                    <a:schemeClr val="tx2"/>
                  </a:solidFill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solidFill>
                    <a:schemeClr val="tx2"/>
                  </a:solidFill>
                  <a:latin typeface="Optima"/>
                  <a:cs typeface="Optima"/>
                </a:rPr>
                <a:t>M</a:t>
              </a:r>
              <a:r>
                <a:rPr lang="en-US" sz="2000" baseline="-25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baseline="-25000" dirty="0">
                  <a:solidFill>
                    <a:schemeClr val="tx2"/>
                  </a:solidFill>
                  <a:latin typeface="Optima"/>
                  <a:cs typeface="Optima"/>
                </a:rPr>
                <a:t>j</a:t>
              </a:r>
              <a:r>
                <a:rPr lang="en-US" sz="2000" baseline="-25000" dirty="0">
                  <a:solidFill>
                    <a:schemeClr val="tx2"/>
                  </a:solidFill>
                  <a:latin typeface="Optima"/>
                  <a:cs typeface="Optima"/>
                </a:rPr>
                <a:t>-1)</a:t>
              </a:r>
              <a:r>
                <a:rPr lang="en-US" sz="2000" i="1" baseline="-25000" dirty="0">
                  <a:solidFill>
                    <a:schemeClr val="tx2"/>
                  </a:solidFill>
                  <a:latin typeface="Optima"/>
                  <a:cs typeface="Optima"/>
                </a:rPr>
                <a:t>,i</a:t>
              </a:r>
              <a:r>
                <a:rPr lang="en-US" sz="2000" baseline="-25000" dirty="0">
                  <a:solidFill>
                    <a:schemeClr val="tx2"/>
                  </a:solidFill>
                  <a:latin typeface="Optima"/>
                  <a:cs typeface="Optima"/>
                </a:rPr>
                <a:t>-1 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* 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weight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M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-1), 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M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),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i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-1)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                             </a:t>
              </a:r>
              <a:endParaRPr lang="en-US" sz="2000" dirty="0">
                <a:solidFill>
                  <a:schemeClr val="tx2"/>
                </a:solidFill>
                <a:latin typeface="Optima"/>
                <a:cs typeface="Optima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068482" y="3139141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latin typeface="Optima"/>
                  <a:cs typeface="Optima"/>
                </a:rPr>
                <a:t>M</a:t>
              </a:r>
              <a:r>
                <a:rPr lang="en-US" sz="2000" i="1" baseline="-25000" dirty="0">
                  <a:latin typeface="Optima"/>
                  <a:cs typeface="Optima"/>
                </a:rPr>
                <a:t>(j),</a:t>
              </a:r>
              <a:r>
                <a:rPr lang="en-US" sz="2000" i="1" baseline="-25000" dirty="0" err="1">
                  <a:latin typeface="Optima"/>
                  <a:cs typeface="Optima"/>
                </a:rPr>
                <a:t>i</a:t>
              </a:r>
              <a:r>
                <a:rPr lang="en-US" sz="2000" i="1" dirty="0">
                  <a:latin typeface="Optima"/>
                  <a:cs typeface="Optima"/>
                </a:rPr>
                <a:t> = </a:t>
              </a:r>
              <a:r>
                <a:rPr lang="en-US" sz="2000" dirty="0">
                  <a:latin typeface="Optima"/>
                  <a:cs typeface="Optima"/>
                </a:rPr>
                <a:t>max</a:t>
              </a:r>
              <a:r>
                <a:rPr lang="en-US" sz="2000" i="1" dirty="0">
                  <a:latin typeface="Optima"/>
                  <a:cs typeface="Optima"/>
                </a:rPr>
                <a:t>                        </a:t>
              </a:r>
              <a:endParaRPr lang="en-US" sz="2000" dirty="0">
                <a:latin typeface="Optima"/>
                <a:cs typeface="Optima"/>
              </a:endParaRPr>
            </a:p>
          </p:txBody>
        </p:sp>
        <p:pic>
          <p:nvPicPr>
            <p:cNvPr id="668" name="Picture 667"/>
            <p:cNvPicPr>
              <a:picLocks noChangeAspect="1"/>
            </p:cNvPicPr>
            <p:nvPr/>
          </p:nvPicPr>
          <p:blipFill rotWithShape="1">
            <a:blip r:embed="rId5"/>
            <a:srcRect r="75798"/>
            <a:stretch/>
          </p:blipFill>
          <p:spPr>
            <a:xfrm>
              <a:off x="5486401" y="2971800"/>
              <a:ext cx="157024" cy="823286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9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/>
              <a:t>Have I Wasted Your Time?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F857A-F783-7342-BF58-ED5D270D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367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 Have Not Wasted Your Time! </a:t>
            </a:r>
          </a:p>
        </p:txBody>
      </p:sp>
      <p:pic>
        <p:nvPicPr>
          <p:cNvPr id="33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9888" r="2238" b="5515"/>
          <a:stretch>
            <a:fillRect/>
          </a:stretch>
        </p:blipFill>
        <p:spPr bwMode="auto">
          <a:xfrm>
            <a:off x="4572000" y="5714996"/>
            <a:ext cx="4264152" cy="787493"/>
          </a:xfrm>
          <a:prstGeom prst="rect">
            <a:avLst/>
          </a:prstGeom>
          <a:noFill/>
          <a:ln>
            <a:solidFill>
              <a:srgbClr val="26262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3962400"/>
            <a:ext cx="4267200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Optima"/>
                <a:cs typeface="Optima"/>
              </a:rPr>
              <a:t>Individual scoring parameters </a:t>
            </a:r>
            <a:r>
              <a:rPr lang="en-US" sz="2200" dirty="0">
                <a:latin typeface="Optima"/>
                <a:cs typeface="Optima"/>
              </a:rPr>
              <a:t>for each edge in the alignment graph capture subtle similarities that evade traditional alignments. </a:t>
            </a:r>
          </a:p>
        </p:txBody>
      </p:sp>
      <p:pic>
        <p:nvPicPr>
          <p:cNvPr id="342" name="Picture 3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95600"/>
            <a:ext cx="3696007" cy="3688571"/>
          </a:xfrm>
          <a:prstGeom prst="rect">
            <a:avLst/>
          </a:prstGeom>
        </p:spPr>
      </p:pic>
      <p:grpSp>
        <p:nvGrpSpPr>
          <p:cNvPr id="343" name="Group 342"/>
          <p:cNvGrpSpPr/>
          <p:nvPr/>
        </p:nvGrpSpPr>
        <p:grpSpPr>
          <a:xfrm>
            <a:off x="4068482" y="2819400"/>
            <a:ext cx="4999318" cy="1015663"/>
            <a:chOff x="4068482" y="2819400"/>
            <a:chExt cx="4999318" cy="1015663"/>
          </a:xfrm>
        </p:grpSpPr>
        <p:sp>
          <p:nvSpPr>
            <p:cNvPr id="344" name="TextBox 343"/>
            <p:cNvSpPr txBox="1"/>
            <p:nvPr/>
          </p:nvSpPr>
          <p:spPr>
            <a:xfrm>
              <a:off x="5562600" y="2819400"/>
              <a:ext cx="350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i="1" baseline="-25000" dirty="0">
                  <a:solidFill>
                    <a:schemeClr val="bg2"/>
                  </a:solidFill>
                  <a:latin typeface="Optima"/>
                  <a:cs typeface="Optima"/>
                </a:rPr>
                <a:t>(j</a:t>
              </a:r>
              <a:r>
                <a:rPr lang="en-US" sz="2000" baseline="-25000" dirty="0">
                  <a:solidFill>
                    <a:schemeClr val="bg2"/>
                  </a:solidFill>
                  <a:latin typeface="Optima"/>
                  <a:cs typeface="Optima"/>
                </a:rPr>
                <a:t>-1),</a:t>
              </a:r>
              <a:r>
                <a:rPr lang="en-US" sz="2000" i="1" baseline="-25000" dirty="0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baseline="-25000" dirty="0">
                  <a:solidFill>
                    <a:schemeClr val="bg2"/>
                  </a:solidFill>
                  <a:latin typeface="Optima"/>
                  <a:cs typeface="Optima"/>
                </a:rPr>
                <a:t>-1  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* 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weight</a:t>
              </a:r>
              <a:r>
                <a:rPr lang="en-US" sz="2000" i="1" baseline="-25000" dirty="0">
                  <a:solidFill>
                    <a:schemeClr val="bg2"/>
                  </a:solidFill>
                  <a:latin typeface="Optima"/>
                  <a:cs typeface="Optima"/>
                </a:rPr>
                <a:t>i-1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-1),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M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bg2"/>
                  </a:solidFill>
                  <a:latin typeface="Optima"/>
                  <a:cs typeface="Optima"/>
                </a:rPr>
                <a:t>))</a:t>
              </a:r>
              <a:r>
                <a:rPr lang="en-US" sz="2000" i="1" dirty="0">
                  <a:solidFill>
                    <a:schemeClr val="bg2"/>
                  </a:solidFill>
                  <a:latin typeface="Optima"/>
                  <a:cs typeface="Optima"/>
                </a:rPr>
                <a:t>   </a:t>
              </a:r>
              <a:endParaRPr lang="en-US" sz="2000" dirty="0">
                <a:solidFill>
                  <a:schemeClr val="bg2"/>
                </a:solidFill>
                <a:latin typeface="Optima"/>
                <a:cs typeface="Optima"/>
              </a:endParaRPr>
            </a:p>
            <a:p>
              <a:r>
                <a:rPr lang="en-US" sz="2000" i="1" dirty="0" err="1">
                  <a:solidFill>
                    <a:schemeClr val="accent1"/>
                  </a:solidFill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solidFill>
                    <a:schemeClr val="accent1"/>
                  </a:solidFill>
                  <a:latin typeface="Optima"/>
                  <a:cs typeface="Optima"/>
                </a:rPr>
                <a:t>D</a:t>
              </a:r>
              <a:r>
                <a:rPr lang="en-US" sz="2000" i="1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(j</a:t>
              </a:r>
              <a:r>
                <a:rPr lang="en-US" sz="2000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-1),</a:t>
              </a:r>
              <a:r>
                <a:rPr lang="en-US" sz="2000" i="1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i</a:t>
              </a:r>
              <a:r>
                <a:rPr lang="en-US" sz="2000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-1 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* 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weight</a:t>
              </a:r>
              <a:r>
                <a:rPr lang="en-US" sz="2000" i="1" baseline="-25000" dirty="0">
                  <a:solidFill>
                    <a:schemeClr val="accent1"/>
                  </a:solidFill>
                  <a:latin typeface="Optima"/>
                  <a:cs typeface="Optima"/>
                </a:rPr>
                <a:t>i-1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D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-1),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 M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accent1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))</a:t>
              </a:r>
            </a:p>
            <a:p>
              <a:r>
                <a:rPr lang="en-US" sz="2000" i="1" dirty="0" err="1">
                  <a:solidFill>
                    <a:schemeClr val="tx2"/>
                  </a:solidFill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solidFill>
                    <a:schemeClr val="tx2"/>
                  </a:solidFill>
                  <a:latin typeface="Optima"/>
                  <a:cs typeface="Optima"/>
                </a:rPr>
                <a:t>M</a:t>
              </a:r>
              <a:r>
                <a:rPr lang="en-US" sz="2000" baseline="-25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baseline="-25000" dirty="0">
                  <a:solidFill>
                    <a:schemeClr val="tx2"/>
                  </a:solidFill>
                  <a:latin typeface="Optima"/>
                  <a:cs typeface="Optima"/>
                </a:rPr>
                <a:t>j</a:t>
              </a:r>
              <a:r>
                <a:rPr lang="en-US" sz="2000" baseline="-25000" dirty="0">
                  <a:solidFill>
                    <a:schemeClr val="tx2"/>
                  </a:solidFill>
                  <a:latin typeface="Optima"/>
                  <a:cs typeface="Optima"/>
                </a:rPr>
                <a:t>-1)</a:t>
              </a:r>
              <a:r>
                <a:rPr lang="en-US" sz="2000" i="1" baseline="-25000" dirty="0">
                  <a:solidFill>
                    <a:schemeClr val="tx2"/>
                  </a:solidFill>
                  <a:latin typeface="Optima"/>
                  <a:cs typeface="Optima"/>
                </a:rPr>
                <a:t>,i</a:t>
              </a:r>
              <a:r>
                <a:rPr lang="en-US" sz="2000" baseline="-25000" dirty="0">
                  <a:solidFill>
                    <a:schemeClr val="tx2"/>
                  </a:solidFill>
                  <a:latin typeface="Optima"/>
                  <a:cs typeface="Optima"/>
                </a:rPr>
                <a:t>-1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* 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weight</a:t>
              </a:r>
              <a:r>
                <a:rPr lang="en-US" sz="2000" i="1" baseline="-25000" dirty="0">
                  <a:solidFill>
                    <a:schemeClr val="tx2"/>
                  </a:solidFill>
                  <a:latin typeface="Optima"/>
                  <a:cs typeface="Optima"/>
                </a:rPr>
                <a:t>i-1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M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-1), 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M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(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j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))</a:t>
              </a:r>
              <a:r>
                <a:rPr lang="en-US" sz="2000" i="1" dirty="0">
                  <a:solidFill>
                    <a:schemeClr val="tx2"/>
                  </a:solidFill>
                  <a:latin typeface="Optima"/>
                  <a:cs typeface="Optima"/>
                </a:rPr>
                <a:t>                             </a:t>
              </a:r>
              <a:endParaRPr lang="en-US" sz="2000" dirty="0">
                <a:solidFill>
                  <a:schemeClr val="tx2"/>
                </a:solidFill>
                <a:latin typeface="Optima"/>
                <a:cs typeface="Optima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4068482" y="3139141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>
                  <a:latin typeface="Optima"/>
                  <a:cs typeface="Optima"/>
                </a:rPr>
                <a:t>s</a:t>
              </a:r>
              <a:r>
                <a:rPr lang="en-US" sz="2000" i="1" baseline="-25000" dirty="0" err="1">
                  <a:latin typeface="Optima"/>
                  <a:cs typeface="Optima"/>
                </a:rPr>
                <a:t>M</a:t>
              </a:r>
              <a:r>
                <a:rPr lang="en-US" sz="2000" i="1" baseline="-25000" dirty="0">
                  <a:latin typeface="Optima"/>
                  <a:cs typeface="Optima"/>
                </a:rPr>
                <a:t>(j),</a:t>
              </a:r>
              <a:r>
                <a:rPr lang="en-US" sz="2000" i="1" baseline="-25000" dirty="0" err="1">
                  <a:latin typeface="Optima"/>
                  <a:cs typeface="Optima"/>
                </a:rPr>
                <a:t>i</a:t>
              </a:r>
              <a:r>
                <a:rPr lang="en-US" sz="2000" i="1" dirty="0">
                  <a:latin typeface="Optima"/>
                  <a:cs typeface="Optima"/>
                </a:rPr>
                <a:t> = </a:t>
              </a:r>
              <a:r>
                <a:rPr lang="en-US" sz="2000" dirty="0">
                  <a:latin typeface="Optima"/>
                  <a:cs typeface="Optima"/>
                </a:rPr>
                <a:t>max</a:t>
              </a:r>
              <a:r>
                <a:rPr lang="en-US" sz="2000" i="1" dirty="0">
                  <a:latin typeface="Optima"/>
                  <a:cs typeface="Optima"/>
                </a:rPr>
                <a:t>                        </a:t>
              </a:r>
              <a:endParaRPr lang="en-US" sz="2000" dirty="0">
                <a:latin typeface="Optima"/>
                <a:cs typeface="Optima"/>
              </a:endParaRPr>
            </a:p>
          </p:txBody>
        </p:sp>
        <p:pic>
          <p:nvPicPr>
            <p:cNvPr id="346" name="Picture 345"/>
            <p:cNvPicPr>
              <a:picLocks noChangeAspect="1"/>
            </p:cNvPicPr>
            <p:nvPr/>
          </p:nvPicPr>
          <p:blipFill rotWithShape="1">
            <a:blip r:embed="rId5"/>
            <a:srcRect r="75798"/>
            <a:stretch/>
          </p:blipFill>
          <p:spPr>
            <a:xfrm>
              <a:off x="5486401" y="2971800"/>
              <a:ext cx="157024" cy="823286"/>
            </a:xfrm>
            <a:prstGeom prst="rect">
              <a:avLst/>
            </a:prstGeom>
          </p:spPr>
        </p:pic>
      </p:grpSp>
      <p:pic>
        <p:nvPicPr>
          <p:cNvPr id="347" name="Picture 3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6" y="1143000"/>
            <a:ext cx="5811253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23DD9-D3FA-7F41-B9B7-01814C8F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424172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Viterbi Learning</a:t>
            </a:r>
          </a:p>
          <a:p>
            <a:pPr lvl="0"/>
            <a:endParaRPr lang="en-US" sz="2800" b="1" dirty="0">
              <a:solidFill>
                <a:srgbClr val="0000FF"/>
              </a:solidFill>
            </a:endParaRP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  </a:t>
            </a:r>
          </a:p>
          <a:p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48200" y="4495800"/>
            <a:ext cx="1905000" cy="1524000"/>
            <a:chOff x="3200400" y="4038600"/>
            <a:chExt cx="1905000" cy="1524000"/>
          </a:xfrm>
        </p:grpSpPr>
        <p:grpSp>
          <p:nvGrpSpPr>
            <p:cNvPr id="15" name="Group 14"/>
            <p:cNvGrpSpPr/>
            <p:nvPr/>
          </p:nvGrpSpPr>
          <p:grpSpPr>
            <a:xfrm>
              <a:off x="3200400" y="4038600"/>
              <a:ext cx="1905000" cy="1524000"/>
              <a:chOff x="6324601" y="5736733"/>
              <a:chExt cx="1295400" cy="81646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732143" y="5736733"/>
                <a:ext cx="422097" cy="3382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197904" y="6214380"/>
                <a:ext cx="422097" cy="338250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324601" y="6214949"/>
                <a:ext cx="422097" cy="338250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>
                <a:stCxn id="18" idx="3"/>
              </p:cNvCxnSpPr>
              <p:nvPr/>
            </p:nvCxnSpPr>
            <p:spPr>
              <a:xfrm flipH="1">
                <a:off x="6630257" y="6025448"/>
                <a:ext cx="163700" cy="212829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6746698" y="6338876"/>
                <a:ext cx="451207" cy="2951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>
              <a:endCxn id="19" idx="1"/>
            </p:cNvCxnSpPr>
            <p:nvPr/>
          </p:nvCxnSpPr>
          <p:spPr>
            <a:xfrm>
              <a:off x="4308372" y="4595232"/>
              <a:ext cx="267201" cy="427397"/>
            </a:xfrm>
            <a:prstGeom prst="straightConnector1">
              <a:avLst/>
            </a:prstGeom>
            <a:ln w="28575" cmpd="sng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3829050" y="5353050"/>
              <a:ext cx="663540" cy="5508"/>
            </a:xfrm>
            <a:prstGeom prst="straightConnector1">
              <a:avLst/>
            </a:prstGeom>
            <a:ln w="28575" cmpd="sng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CB9692-0C9A-6A4F-BDE1-654855AA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7329198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charset="0"/>
              </a:rPr>
              <a:t>HMM Parameter Estimation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Thus far, we have assumed that the transition and emission probabilities are known.</a:t>
            </a:r>
          </a:p>
          <a:p>
            <a:r>
              <a:rPr lang="en-US" dirty="0"/>
              <a:t>Imagine that you only know that the</a:t>
            </a:r>
            <a:br>
              <a:rPr lang="en-US" dirty="0"/>
            </a:br>
            <a:r>
              <a:rPr lang="en-US" dirty="0"/>
              <a:t>crooked dealer is using two coins and observe: </a:t>
            </a:r>
          </a:p>
          <a:p>
            <a:pPr marL="0" indent="0">
              <a:buNone/>
            </a:pPr>
            <a:r>
              <a:rPr lang="en-US" dirty="0"/>
              <a:t>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503906"/>
            <a:ext cx="8763000" cy="95410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What are the biases of the coins and how often the dealer switches coins?</a:t>
            </a:r>
          </a:p>
        </p:txBody>
      </p:sp>
      <p:pic>
        <p:nvPicPr>
          <p:cNvPr id="144386" name="Picture 2" descr="http://usacademy.collegenet.com/magnoliaPublic/dms/usacademy/images/idioms/my-two-centsXSmall/my%20two%20centsX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800"/>
            <a:ext cx="1227846" cy="1828800"/>
          </a:xfrm>
          <a:prstGeom prst="rect">
            <a:avLst/>
          </a:prstGeom>
          <a:noFill/>
          <a:ln>
            <a:solidFill>
              <a:srgbClr val="26262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705175"/>
            <a:ext cx="8763000" cy="95410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Can we develop an algorithm for parameter estimation for an </a:t>
            </a:r>
            <a:r>
              <a:rPr lang="en-US" sz="2800" i="1" dirty="0">
                <a:latin typeface="Optima"/>
                <a:cs typeface="Optima"/>
              </a:rPr>
              <a:t>arbitrary</a:t>
            </a:r>
            <a:r>
              <a:rPr lang="en-US" sz="2800" dirty="0">
                <a:latin typeface="Optima"/>
                <a:cs typeface="Optima"/>
              </a:rPr>
              <a:t> HMM? </a:t>
            </a:r>
            <a:endParaRPr lang="en-US" altLang="en-US" sz="28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66059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AD077-9905-974B-BC60-F0C75FFD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81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21" y="1285987"/>
            <a:ext cx="8848725" cy="3970318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HMM Parameter Estimation Problem</a:t>
            </a:r>
            <a:r>
              <a:rPr lang="en-US" sz="2800" dirty="0">
                <a:latin typeface="Optima"/>
                <a:cs typeface="Optima"/>
              </a:rPr>
              <a:t>: </a:t>
            </a:r>
            <a:r>
              <a:rPr lang="en-US" sz="2800" i="1" dirty="0">
                <a:latin typeface="Optima"/>
                <a:cs typeface="Optima"/>
              </a:rPr>
              <a:t>Find optimal parameters explaining the emitted string and the hidden path.</a:t>
            </a:r>
            <a:endParaRPr lang="en-US" sz="2800" dirty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Optima"/>
                <a:cs typeface="Optima"/>
              </a:rPr>
              <a:t>Input:</a:t>
            </a:r>
            <a:r>
              <a:rPr lang="en-US" sz="2800" dirty="0">
                <a:latin typeface="Optima"/>
                <a:cs typeface="Optima"/>
              </a:rPr>
              <a:t> A string </a:t>
            </a:r>
            <a:r>
              <a:rPr lang="en-US" sz="2800" i="1" dirty="0">
                <a:latin typeface="Optima"/>
                <a:cs typeface="Optima"/>
              </a:rPr>
              <a:t>x = x</a:t>
            </a:r>
            <a:r>
              <a:rPr lang="en-US" sz="2800" baseline="-250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. . . 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i="1" baseline="-25000" dirty="0" err="1">
                <a:latin typeface="Optima"/>
                <a:cs typeface="Optima"/>
              </a:rPr>
              <a:t>n</a:t>
            </a:r>
            <a:r>
              <a:rPr lang="en-US" sz="2800" dirty="0">
                <a:latin typeface="Optima"/>
                <a:cs typeface="Optima"/>
              </a:rPr>
              <a:t> emitted by a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-state HMM with unknown transition and emission probabilities following a </a:t>
            </a:r>
            <a:r>
              <a:rPr lang="en-US" sz="2800" b="1" i="1" dirty="0">
                <a:latin typeface="Optima"/>
                <a:cs typeface="Optima"/>
              </a:rPr>
              <a:t>known</a:t>
            </a:r>
            <a:r>
              <a:rPr lang="en-US" sz="2800" dirty="0">
                <a:latin typeface="Optima"/>
                <a:cs typeface="Optima"/>
              </a:rPr>
              <a:t> hidden path π</a:t>
            </a:r>
            <a:r>
              <a:rPr lang="en-US" sz="2800" i="1" dirty="0">
                <a:latin typeface="Optima"/>
                <a:cs typeface="Optima"/>
              </a:rPr>
              <a:t> = </a:t>
            </a:r>
            <a:r>
              <a:rPr lang="en-US" sz="2800" dirty="0">
                <a:latin typeface="Optima"/>
                <a:cs typeface="Optima"/>
              </a:rPr>
              <a:t>π</a:t>
            </a:r>
            <a:r>
              <a:rPr lang="en-US" sz="2800" i="1" baseline="-250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. . . </a:t>
            </a:r>
            <a:r>
              <a:rPr lang="en-US" sz="2800" dirty="0">
                <a:latin typeface="Optima"/>
                <a:cs typeface="Optima"/>
              </a:rPr>
              <a:t>π</a:t>
            </a:r>
            <a:r>
              <a:rPr lang="en-US" sz="2800" i="1" baseline="-25000" dirty="0">
                <a:latin typeface="Optima"/>
                <a:cs typeface="Optima"/>
              </a:rPr>
              <a:t>n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Optima"/>
                <a:cs typeface="Optima"/>
              </a:rPr>
              <a:t>Output</a:t>
            </a:r>
            <a:r>
              <a:rPr lang="en-US" sz="2800" dirty="0">
                <a:latin typeface="Optima"/>
                <a:cs typeface="Optima"/>
              </a:rPr>
              <a:t>: </a:t>
            </a:r>
            <a:r>
              <a:rPr lang="en-US" sz="2800" i="1" dirty="0">
                <a:latin typeface="Optima"/>
                <a:cs typeface="Optima"/>
              </a:rPr>
              <a:t>Transition</a:t>
            </a:r>
            <a:r>
              <a:rPr lang="en-US" sz="2800" dirty="0">
                <a:latin typeface="Optima"/>
                <a:cs typeface="Optima"/>
              </a:rPr>
              <a:t> and  </a:t>
            </a:r>
            <a:r>
              <a:rPr lang="en-US" sz="2800" i="1" dirty="0">
                <a:latin typeface="Optima"/>
                <a:cs typeface="Optima"/>
              </a:rPr>
              <a:t>Emission </a:t>
            </a:r>
            <a:r>
              <a:rPr lang="en-US" sz="2800" dirty="0">
                <a:latin typeface="Optima"/>
                <a:cs typeface="Optima"/>
              </a:rPr>
              <a:t>matrices  that maximize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, π) over all possible matrices of transition and emission probabilities.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54996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0446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If Dealer Reveals the Hidden Path...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2D60B-FDBA-A54C-A926-BB512DB4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4905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chapter09_sketch03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/?ui=2&amp;ik=2897537a39&amp;view=fimg&amp;th=14cc8d987fa78f6c&amp;attid=0.1.1&amp;disp=emb&amp;attbid=ANGjdJ8bGqeAiqKZ5dSBKLmh7CFtk_rv7-kkz5Nq4i-AdZmLQ5WfBFOiQomB6H1YuJLjwtZfUBAqj3Mf91vhNH2MyoIVbjbw6RLsgCnecjMRse8LQcISOrrHAShXUGk&amp;sz=w1092-h1572&amp;ats=1429547785387&amp;rm=14cc8d987fa78f6c&amp;zw&amp;atsh=1"/>
          <p:cNvSpPr>
            <a:spLocks noChangeAspect="1" noChangeArrowheads="1"/>
          </p:cNvSpPr>
          <p:nvPr/>
        </p:nvSpPr>
        <p:spPr bwMode="auto">
          <a:xfrm>
            <a:off x="155575" y="-3451225"/>
            <a:ext cx="5200650" cy="748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29" name="Picture 5" descr="C:\HOMEComputer2014\BOOK-2013\HMM\imageCho-H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23168" r="3038" b="24704"/>
          <a:stretch/>
        </p:blipFill>
        <p:spPr bwMode="auto">
          <a:xfrm>
            <a:off x="-20665" y="-457199"/>
            <a:ext cx="9236015" cy="7338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77" y="-228146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Optima"/>
                <a:cs typeface="Optima"/>
              </a:rPr>
              <a:t>Cho-Han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28367-D5EE-8F40-A3C2-AF973AC9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13942658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79525"/>
            <a:ext cx="9067800" cy="1768475"/>
          </a:xfrm>
        </p:spPr>
        <p:txBody>
          <a:bodyPr>
            <a:normAutofit/>
          </a:bodyPr>
          <a:lstStyle/>
          <a:p>
            <a:pPr marL="346075" indent="-346075"/>
            <a:r>
              <a:rPr lang="en-US" i="1" dirty="0" err="1"/>
              <a:t>T</a:t>
            </a:r>
            <a:r>
              <a:rPr lang="en-US" i="1" baseline="-25000" dirty="0" err="1"/>
              <a:t>l,k</a:t>
            </a:r>
            <a:r>
              <a:rPr lang="en-US" dirty="0"/>
              <a:t>: #transitions from state </a:t>
            </a:r>
            <a:r>
              <a:rPr lang="en-US" i="1" dirty="0"/>
              <a:t>l</a:t>
            </a:r>
            <a:r>
              <a:rPr lang="en-US" dirty="0"/>
              <a:t> to state </a:t>
            </a:r>
            <a:r>
              <a:rPr lang="en-US" i="1" dirty="0"/>
              <a:t>k </a:t>
            </a:r>
            <a:r>
              <a:rPr lang="en-US" dirty="0"/>
              <a:t>in path</a:t>
            </a:r>
            <a:r>
              <a:rPr lang="en-US" i="1" dirty="0"/>
              <a:t> </a:t>
            </a:r>
            <a:r>
              <a:rPr lang="en-US" dirty="0"/>
              <a:t>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4996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606865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T</a:t>
            </a:r>
            <a:r>
              <a:rPr lang="en-US" sz="2800" i="1" baseline="-25000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800" baseline="-25000" dirty="0">
                <a:latin typeface="Optima"/>
                <a:cs typeface="Optima"/>
              </a:rPr>
              <a:t>,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</a:t>
            </a:r>
            <a:r>
              <a:rPr lang="en-US" sz="2800" dirty="0">
                <a:latin typeface="Optima"/>
                <a:cs typeface="Optima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825" y="6162793"/>
            <a:ext cx="533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6166425"/>
            <a:ext cx="533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175950"/>
            <a:ext cx="533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52975" y="6175950"/>
            <a:ext cx="533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9825" y="6166425"/>
            <a:ext cx="533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If the Hidden Path is Known...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60446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5" y="2971800"/>
            <a:ext cx="9010650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6075" indent="-346075" algn="ctr"/>
            <a:r>
              <a:rPr lang="en-US" sz="2300" i="1" dirty="0" err="1">
                <a:latin typeface="Optima"/>
                <a:cs typeface="Optima"/>
              </a:rPr>
              <a:t>transition</a:t>
            </a:r>
            <a:r>
              <a:rPr lang="en-US" sz="2300" i="1" baseline="-25000" dirty="0" err="1">
                <a:latin typeface="Optima"/>
                <a:cs typeface="Optima"/>
              </a:rPr>
              <a:t>l,k</a:t>
            </a:r>
            <a:r>
              <a:rPr lang="en-US" sz="2300" dirty="0">
                <a:latin typeface="Optima"/>
                <a:cs typeface="Optima"/>
              </a:rPr>
              <a:t>=</a:t>
            </a:r>
            <a:br>
              <a:rPr lang="en-US" sz="2300" i="1" dirty="0">
                <a:latin typeface="Optima"/>
                <a:cs typeface="Optima"/>
              </a:rPr>
            </a:br>
            <a:r>
              <a:rPr lang="en-US" sz="2300" dirty="0">
                <a:latin typeface="Optima"/>
                <a:cs typeface="Optima"/>
              </a:rPr>
              <a:t>#transitions from state </a:t>
            </a:r>
            <a:r>
              <a:rPr lang="en-US" sz="2300" i="1" dirty="0">
                <a:latin typeface="Optima"/>
                <a:cs typeface="Optima"/>
              </a:rPr>
              <a:t>l</a:t>
            </a:r>
            <a:r>
              <a:rPr lang="en-US" sz="2300" dirty="0">
                <a:latin typeface="Optima"/>
                <a:cs typeface="Optima"/>
              </a:rPr>
              <a:t> to state </a:t>
            </a:r>
            <a:r>
              <a:rPr lang="en-US" sz="2300" i="1" dirty="0">
                <a:latin typeface="Optima"/>
                <a:cs typeface="Optima"/>
              </a:rPr>
              <a:t>k / </a:t>
            </a:r>
            <a:r>
              <a:rPr lang="en-US" sz="2300" dirty="0">
                <a:latin typeface="Optima"/>
                <a:cs typeface="Optima"/>
              </a:rPr>
              <a:t># all transitions from </a:t>
            </a:r>
            <a:r>
              <a:rPr lang="en-US" sz="2300" i="1" dirty="0">
                <a:latin typeface="Optima"/>
                <a:cs typeface="Optima"/>
              </a:rPr>
              <a:t>l </a:t>
            </a:r>
          </a:p>
          <a:p>
            <a:pPr algn="ctr"/>
            <a:r>
              <a:rPr lang="en-US" sz="2300" dirty="0">
                <a:latin typeface="Optima"/>
                <a:cs typeface="Optima"/>
              </a:rPr>
              <a:t>= </a:t>
            </a:r>
            <a:r>
              <a:rPr lang="en-US" sz="2300" i="1" dirty="0" err="1">
                <a:latin typeface="Optima"/>
                <a:cs typeface="Optima"/>
              </a:rPr>
              <a:t>T</a:t>
            </a:r>
            <a:r>
              <a:rPr lang="en-US" sz="2300" i="1" baseline="-25000" dirty="0" err="1">
                <a:latin typeface="Optima"/>
                <a:cs typeface="Optima"/>
              </a:rPr>
              <a:t>l,k</a:t>
            </a:r>
            <a:r>
              <a:rPr lang="en-US" sz="2300" i="1" dirty="0">
                <a:latin typeface="Optima"/>
                <a:cs typeface="Optima"/>
              </a:rPr>
              <a:t> / </a:t>
            </a:r>
            <a:r>
              <a:rPr lang="en-US" sz="2300" dirty="0">
                <a:latin typeface="Optima"/>
                <a:cs typeface="Optima"/>
              </a:rPr>
              <a:t>#visits to state </a:t>
            </a:r>
            <a:r>
              <a:rPr lang="en-US" sz="2300" i="1" dirty="0">
                <a:latin typeface="Optima"/>
                <a:cs typeface="Optima"/>
              </a:rPr>
              <a:t>l</a:t>
            </a:r>
            <a:endParaRPr lang="en-US" sz="2300" dirty="0"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60642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/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7C5BD-210B-E94D-9FDC-D75F83D5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603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79525"/>
            <a:ext cx="9067800" cy="1768475"/>
          </a:xfrm>
        </p:spPr>
        <p:txBody>
          <a:bodyPr>
            <a:normAutofit/>
          </a:bodyPr>
          <a:lstStyle/>
          <a:p>
            <a:pPr marL="346075" indent="-346075"/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i="1" baseline="-25000" dirty="0" err="1">
                <a:solidFill>
                  <a:schemeClr val="bg1">
                    <a:lumMod val="65000"/>
                  </a:schemeClr>
                </a:solidFill>
              </a:rPr>
              <a:t>l,k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# transitions from state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to state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k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path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π.</a:t>
            </a:r>
          </a:p>
          <a:p>
            <a:pPr marL="346075" indent="-346075"/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): # times symbol </a:t>
            </a:r>
            <a:r>
              <a:rPr lang="en-US" i="1" dirty="0"/>
              <a:t>b</a:t>
            </a:r>
            <a:r>
              <a:rPr lang="en-US" dirty="0"/>
              <a:t> is emitted when path</a:t>
            </a:r>
            <a:r>
              <a:rPr lang="en-US" i="1" dirty="0"/>
              <a:t> </a:t>
            </a:r>
            <a:r>
              <a:rPr lang="en-US" dirty="0"/>
              <a:t>π is in state </a:t>
            </a:r>
            <a:r>
              <a:rPr lang="en-US" i="1" dirty="0"/>
              <a:t>k.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725" y="2971800"/>
            <a:ext cx="9010650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6075" indent="-346075" algn="ctr"/>
            <a:r>
              <a:rPr lang="en-US" sz="2300" i="1" dirty="0" err="1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transition</a:t>
            </a:r>
            <a:r>
              <a:rPr lang="en-US" sz="2300" i="1" baseline="-25000" dirty="0" err="1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l,k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=</a:t>
            </a:r>
            <a:br>
              <a:rPr lang="en-US" sz="23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</a:br>
            <a:r>
              <a:rPr lang="en-US" sz="23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#transitions from state </a:t>
            </a:r>
            <a:r>
              <a:rPr lang="en-US" sz="23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l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 to state </a:t>
            </a:r>
            <a:r>
              <a:rPr lang="en-US" sz="23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 / 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# all transitions from </a:t>
            </a:r>
            <a:r>
              <a:rPr lang="en-US" sz="23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l </a:t>
            </a:r>
          </a:p>
          <a:p>
            <a:pPr algn="ctr"/>
            <a:r>
              <a:rPr lang="en-US" sz="23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= </a:t>
            </a:r>
            <a:r>
              <a:rPr lang="en-US" sz="2300" i="1" dirty="0" err="1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</a:t>
            </a:r>
            <a:r>
              <a:rPr lang="en-US" sz="2300" i="1" baseline="-25000" dirty="0" err="1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l,k</a:t>
            </a:r>
            <a:r>
              <a:rPr lang="en-US" sz="23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 / </a:t>
            </a:r>
            <a:r>
              <a:rPr lang="en-US" sz="23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#visits to state </a:t>
            </a:r>
            <a:r>
              <a:rPr lang="en-US" sz="23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l</a:t>
            </a:r>
            <a:endParaRPr lang="en-US" sz="2300" dirty="0">
              <a:solidFill>
                <a:schemeClr val="bg1">
                  <a:lumMod val="6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" y="4267200"/>
            <a:ext cx="9029700" cy="1154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6075" indent="-346075" algn="ctr"/>
            <a:r>
              <a:rPr lang="en-US" sz="2300" i="1" dirty="0" err="1">
                <a:latin typeface="Optima"/>
                <a:cs typeface="Optima"/>
              </a:rPr>
              <a:t>emission</a:t>
            </a:r>
            <a:r>
              <a:rPr lang="en-US" sz="2300" i="1" baseline="-25000" dirty="0" err="1">
                <a:latin typeface="Optima"/>
                <a:cs typeface="Optima"/>
              </a:rPr>
              <a:t>k</a:t>
            </a:r>
            <a:r>
              <a:rPr lang="en-US" sz="2300" dirty="0">
                <a:latin typeface="Optima"/>
                <a:cs typeface="Optima"/>
              </a:rPr>
              <a:t>(</a:t>
            </a:r>
            <a:r>
              <a:rPr lang="en-US" sz="2300" i="1" dirty="0">
                <a:latin typeface="Optima"/>
                <a:cs typeface="Optima"/>
              </a:rPr>
              <a:t>b</a:t>
            </a:r>
            <a:r>
              <a:rPr lang="en-US" sz="2300" dirty="0">
                <a:latin typeface="Optima"/>
                <a:cs typeface="Optima"/>
              </a:rPr>
              <a:t>) =</a:t>
            </a:r>
          </a:p>
          <a:p>
            <a:pPr marL="346075" indent="-346075" algn="ctr"/>
            <a:r>
              <a:rPr lang="en-US" sz="2300" dirty="0">
                <a:latin typeface="Optima"/>
                <a:cs typeface="Optima"/>
              </a:rPr>
              <a:t>#times symbol </a:t>
            </a:r>
            <a:r>
              <a:rPr lang="en-US" sz="2300" i="1" dirty="0">
                <a:latin typeface="Optima"/>
                <a:cs typeface="Optima"/>
              </a:rPr>
              <a:t>b</a:t>
            </a:r>
            <a:r>
              <a:rPr lang="en-US" sz="2300" dirty="0">
                <a:latin typeface="Optima"/>
                <a:cs typeface="Optima"/>
              </a:rPr>
              <a:t> is emitted in state </a:t>
            </a:r>
            <a:r>
              <a:rPr lang="en-US" sz="2300" i="1" dirty="0">
                <a:latin typeface="Optima"/>
                <a:cs typeface="Optima"/>
              </a:rPr>
              <a:t>k / </a:t>
            </a:r>
            <a:r>
              <a:rPr lang="en-US" sz="2300" dirty="0">
                <a:latin typeface="Optima"/>
                <a:cs typeface="Optima"/>
              </a:rPr>
              <a:t># all symbols emitted in state </a:t>
            </a:r>
            <a:r>
              <a:rPr lang="en-US" sz="2300" i="1" dirty="0">
                <a:latin typeface="Optima"/>
                <a:cs typeface="Optima"/>
              </a:rPr>
              <a:t>k</a:t>
            </a:r>
            <a:endParaRPr lang="en-US" sz="2300" dirty="0">
              <a:latin typeface="Optima"/>
              <a:cs typeface="Optima"/>
            </a:endParaRPr>
          </a:p>
          <a:p>
            <a:pPr marL="346075" indent="-346075" algn="ctr"/>
            <a:r>
              <a:rPr lang="en-US" sz="2300" dirty="0">
                <a:latin typeface="Optima"/>
                <a:cs typeface="Optima"/>
              </a:rPr>
              <a:t>= </a:t>
            </a:r>
            <a:r>
              <a:rPr lang="en-US" sz="2300" i="1" dirty="0" err="1">
                <a:latin typeface="Optima"/>
                <a:cs typeface="Optima"/>
              </a:rPr>
              <a:t>E</a:t>
            </a:r>
            <a:r>
              <a:rPr lang="en-US" sz="2300" i="1" baseline="-25000" dirty="0" err="1">
                <a:latin typeface="Optima"/>
                <a:cs typeface="Optima"/>
              </a:rPr>
              <a:t>k</a:t>
            </a:r>
            <a:r>
              <a:rPr lang="en-US" sz="2300" dirty="0">
                <a:latin typeface="Optima"/>
                <a:cs typeface="Optima"/>
              </a:rPr>
              <a:t>(</a:t>
            </a:r>
            <a:r>
              <a:rPr lang="en-US" sz="2300" i="1" dirty="0">
                <a:latin typeface="Optima"/>
                <a:cs typeface="Optima"/>
              </a:rPr>
              <a:t>b</a:t>
            </a:r>
            <a:r>
              <a:rPr lang="en-US" sz="2300" dirty="0">
                <a:latin typeface="Optima"/>
                <a:cs typeface="Optima"/>
              </a:rPr>
              <a:t>) </a:t>
            </a:r>
            <a:r>
              <a:rPr lang="en-US" sz="2300" i="1" dirty="0">
                <a:latin typeface="Optima"/>
                <a:cs typeface="Optima"/>
              </a:rPr>
              <a:t>/ </a:t>
            </a:r>
            <a:r>
              <a:rPr lang="en-US" sz="2300" dirty="0">
                <a:latin typeface="Optima"/>
                <a:cs typeface="Optima"/>
              </a:rPr>
              <a:t>#visits to state </a:t>
            </a:r>
            <a:r>
              <a:rPr lang="en-US" sz="2300" i="1" dirty="0">
                <a:latin typeface="Optima"/>
                <a:cs typeface="Optima"/>
              </a:rPr>
              <a:t>l</a:t>
            </a:r>
            <a:endParaRPr lang="en-US" sz="2300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4996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55282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E</a:t>
            </a:r>
            <a:r>
              <a:rPr lang="en-US" sz="2800" i="1" baseline="-25000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T</a:t>
            </a:r>
            <a:r>
              <a:rPr lang="en-US" sz="2800" dirty="0">
                <a:latin typeface="Optima"/>
                <a:cs typeface="Optima"/>
              </a:rPr>
              <a:t>)</a:t>
            </a:r>
            <a:r>
              <a:rPr lang="en-US" sz="2800" i="1" dirty="0">
                <a:latin typeface="Optima"/>
                <a:cs typeface="Optima"/>
              </a:rPr>
              <a:t>=</a:t>
            </a:r>
            <a:r>
              <a:rPr lang="en-US" sz="2800" dirty="0">
                <a:latin typeface="Optima"/>
                <a:cs typeface="Optima"/>
              </a:rPr>
              <a:t>6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If the Hidden Path is Known...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6096000"/>
            <a:ext cx="510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606865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T</a:t>
            </a:r>
            <a:r>
              <a:rPr lang="en-US" sz="2800" i="1" baseline="-25000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800" baseline="-25000" dirty="0">
                <a:latin typeface="Optima"/>
                <a:cs typeface="Optima"/>
              </a:rPr>
              <a:t>,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</a:t>
            </a:r>
            <a:r>
              <a:rPr lang="en-US" sz="2800" dirty="0">
                <a:latin typeface="Optima"/>
                <a:cs typeface="Optima"/>
              </a:rPr>
              <a:t>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63800" y="5850235"/>
            <a:ext cx="4210050" cy="474365"/>
            <a:chOff x="2495550" y="5850235"/>
            <a:chExt cx="4210050" cy="474365"/>
          </a:xfrm>
        </p:grpSpPr>
        <p:sp>
          <p:nvSpPr>
            <p:cNvPr id="25" name="TextBox 24"/>
            <p:cNvSpPr txBox="1"/>
            <p:nvPr/>
          </p:nvSpPr>
          <p:spPr>
            <a:xfrm>
              <a:off x="4876800" y="58547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5550" y="58502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48175" y="58629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60750" y="586085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2200" y="5860276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8900" y="5860276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37550" y="55181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/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9CFECD-C5A1-8147-8058-E37256B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648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6868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Optima"/>
                <a:cs typeface="Optima"/>
              </a:rPr>
              <a:t>(</a:t>
            </a:r>
            <a:r>
              <a:rPr lang="en-US" sz="2700" dirty="0">
                <a:solidFill>
                  <a:schemeClr val="bg2"/>
                </a:solidFill>
                <a:latin typeface="Optima"/>
                <a:cs typeface="Optima"/>
              </a:rPr>
              <a:t>emitted string</a:t>
            </a:r>
            <a:r>
              <a:rPr lang="en-US" sz="2700" i="1" dirty="0">
                <a:latin typeface="Optima"/>
                <a:cs typeface="Optima"/>
              </a:rPr>
              <a:t>, </a:t>
            </a:r>
            <a:r>
              <a:rPr lang="en-US" sz="2700" dirty="0">
                <a:solidFill>
                  <a:schemeClr val="accent1"/>
                </a:solidFill>
                <a:latin typeface="Optima"/>
                <a:cs typeface="Optima"/>
              </a:rPr>
              <a:t>???</a:t>
            </a:r>
            <a:r>
              <a:rPr lang="en-US" sz="2700" i="1" dirty="0">
                <a:latin typeface="Optima"/>
                <a:cs typeface="Optima"/>
              </a:rPr>
              <a:t>, </a:t>
            </a:r>
            <a:r>
              <a:rPr lang="en-US" sz="2700" i="1" dirty="0">
                <a:solidFill>
                  <a:schemeClr val="accent4"/>
                </a:solidFill>
                <a:latin typeface="Optima"/>
                <a:cs typeface="Optima"/>
              </a:rPr>
              <a:t>Parameters</a:t>
            </a:r>
            <a:r>
              <a:rPr lang="en-US" sz="2700" dirty="0">
                <a:latin typeface="Optima"/>
                <a:cs typeface="Optima"/>
              </a:rPr>
              <a:t>) </a:t>
            </a:r>
            <a:r>
              <a:rPr lang="en-US" sz="2700" i="1" dirty="0">
                <a:latin typeface="Optima"/>
                <a:cs typeface="Optima"/>
              </a:rPr>
              <a:t>→</a:t>
            </a:r>
            <a:r>
              <a:rPr lang="en-US" sz="2700" dirty="0">
                <a:latin typeface="Optima"/>
                <a:cs typeface="Optima"/>
              </a:rPr>
              <a:t> </a:t>
            </a:r>
            <a:r>
              <a:rPr lang="en-US" sz="2700" dirty="0">
                <a:solidFill>
                  <a:srgbClr val="176FC1"/>
                </a:solidFill>
                <a:latin typeface="Optima"/>
                <a:cs typeface="Optima"/>
              </a:rPr>
              <a:t>hidden path</a:t>
            </a:r>
            <a:r>
              <a:rPr lang="en-US" sz="2700" dirty="0">
                <a:solidFill>
                  <a:srgbClr val="176FC1"/>
                </a:solidFill>
              </a:rPr>
              <a:t> </a:t>
            </a:r>
          </a:p>
          <a:p>
            <a:pPr algn="ctr"/>
            <a:r>
              <a:rPr lang="en-US" sz="27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07333"/>
            <a:ext cx="8686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Optima"/>
                <a:cs typeface="Optima"/>
              </a:rPr>
              <a:t>(</a:t>
            </a:r>
            <a:r>
              <a:rPr lang="en-US" sz="2700" dirty="0">
                <a:solidFill>
                  <a:srgbClr val="149B52"/>
                </a:solidFill>
                <a:latin typeface="Optima"/>
                <a:cs typeface="Optima"/>
              </a:rPr>
              <a:t>emitted string</a:t>
            </a:r>
            <a:r>
              <a:rPr lang="en-US" sz="2700" i="1" dirty="0">
                <a:latin typeface="Optima"/>
                <a:cs typeface="Optima"/>
              </a:rPr>
              <a:t>, </a:t>
            </a:r>
            <a:r>
              <a:rPr lang="en-US" sz="2700" dirty="0">
                <a:solidFill>
                  <a:srgbClr val="176FC1"/>
                </a:solidFill>
                <a:latin typeface="Optima"/>
                <a:cs typeface="Optima"/>
              </a:rPr>
              <a:t>hidden</a:t>
            </a:r>
            <a:r>
              <a:rPr lang="en-US" sz="27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700" dirty="0">
                <a:solidFill>
                  <a:srgbClr val="176FC1"/>
                </a:solidFill>
                <a:latin typeface="Optima"/>
                <a:cs typeface="Optima"/>
              </a:rPr>
              <a:t>path</a:t>
            </a:r>
            <a:r>
              <a:rPr lang="en-US" sz="2700" i="1" dirty="0">
                <a:latin typeface="Optima"/>
                <a:cs typeface="Optima"/>
              </a:rPr>
              <a:t>, </a:t>
            </a:r>
            <a:r>
              <a:rPr lang="en-US" sz="2700" dirty="0">
                <a:solidFill>
                  <a:srgbClr val="95319E"/>
                </a:solidFill>
                <a:latin typeface="Optima"/>
                <a:cs typeface="Optima"/>
              </a:rPr>
              <a:t>???</a:t>
            </a:r>
            <a:r>
              <a:rPr lang="en-US" sz="2700" dirty="0">
                <a:latin typeface="Optima"/>
                <a:cs typeface="Optima"/>
              </a:rPr>
              <a:t>) </a:t>
            </a:r>
            <a:r>
              <a:rPr lang="en-US" sz="2700" i="1" dirty="0">
                <a:latin typeface="Optima"/>
                <a:cs typeface="Optima"/>
              </a:rPr>
              <a:t>→</a:t>
            </a:r>
            <a:r>
              <a:rPr lang="en-US" sz="2700" dirty="0">
                <a:latin typeface="Optima"/>
                <a:cs typeface="Optima"/>
              </a:rPr>
              <a:t>  </a:t>
            </a:r>
            <a:r>
              <a:rPr lang="en-US" sz="2700" i="1" dirty="0">
                <a:solidFill>
                  <a:srgbClr val="95319E"/>
                </a:solidFill>
                <a:latin typeface="Optima"/>
                <a:cs typeface="Optima"/>
              </a:rPr>
              <a:t>Parameters</a:t>
            </a:r>
          </a:p>
          <a:p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57931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Viterbi algorithm for Decoding Problem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282" y="384333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algorithm for HMM Parameter Estimation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758184"/>
            <a:ext cx="8686800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Optima"/>
                <a:cs typeface="Optima"/>
              </a:rPr>
              <a:t>(</a:t>
            </a:r>
            <a:r>
              <a:rPr lang="en-US" sz="2700" dirty="0">
                <a:solidFill>
                  <a:srgbClr val="149B52"/>
                </a:solidFill>
                <a:latin typeface="Optima"/>
                <a:cs typeface="Optima"/>
              </a:rPr>
              <a:t>emitted string</a:t>
            </a:r>
            <a:r>
              <a:rPr lang="en-US" sz="2700" i="1" dirty="0">
                <a:latin typeface="Optima"/>
                <a:cs typeface="Optima"/>
              </a:rPr>
              <a:t>,  </a:t>
            </a:r>
            <a:r>
              <a:rPr lang="en-US" sz="2700" dirty="0">
                <a:solidFill>
                  <a:srgbClr val="176FC1"/>
                </a:solidFill>
                <a:latin typeface="Optima"/>
                <a:cs typeface="Optima"/>
              </a:rPr>
              <a:t>???</a:t>
            </a:r>
            <a:r>
              <a:rPr lang="en-US" sz="2700" dirty="0">
                <a:latin typeface="Optima"/>
                <a:cs typeface="Optima"/>
              </a:rPr>
              <a:t>,  </a:t>
            </a:r>
            <a:r>
              <a:rPr lang="en-US" sz="2700" dirty="0">
                <a:solidFill>
                  <a:srgbClr val="95319E"/>
                </a:solidFill>
                <a:latin typeface="Optima"/>
                <a:cs typeface="Optima"/>
              </a:rPr>
              <a:t>??? </a:t>
            </a:r>
            <a:r>
              <a:rPr lang="en-US" sz="2700" dirty="0">
                <a:latin typeface="Optima"/>
                <a:cs typeface="Optima"/>
              </a:rPr>
              <a:t>)  </a:t>
            </a:r>
            <a:r>
              <a:rPr lang="en-US" sz="2700" i="1" dirty="0">
                <a:latin typeface="Optima"/>
                <a:cs typeface="Optima"/>
              </a:rPr>
              <a:t>→</a:t>
            </a:r>
            <a:r>
              <a:rPr lang="en-US" sz="2700" dirty="0">
                <a:latin typeface="Optima"/>
                <a:cs typeface="Optima"/>
              </a:rPr>
              <a:t>  </a:t>
            </a:r>
            <a:r>
              <a:rPr lang="en-US" sz="2700" dirty="0">
                <a:solidFill>
                  <a:srgbClr val="176FC1"/>
                </a:solidFill>
                <a:latin typeface="Optima"/>
                <a:cs typeface="Optima"/>
              </a:rPr>
              <a:t>hidden path </a:t>
            </a:r>
            <a:r>
              <a:rPr lang="en-US" sz="2700" dirty="0">
                <a:latin typeface="Optima"/>
                <a:cs typeface="Optima"/>
              </a:rPr>
              <a:t>&amp; </a:t>
            </a:r>
            <a:r>
              <a:rPr lang="en-US" sz="2700" i="1" dirty="0">
                <a:solidFill>
                  <a:srgbClr val="95319E"/>
                </a:solidFill>
                <a:latin typeface="Optima"/>
                <a:cs typeface="Optima"/>
              </a:rPr>
              <a:t>Parameters</a:t>
            </a:r>
            <a:r>
              <a:rPr lang="en-US" sz="2700" dirty="0">
                <a:solidFill>
                  <a:srgbClr val="95319E"/>
                </a:solidFill>
                <a:latin typeface="Optima"/>
                <a:cs typeface="Optima"/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dirty="0">
                <a:solidFill>
                  <a:srgbClr val="149B52"/>
                </a:solidFill>
              </a:rPr>
              <a:t>emitted string</a:t>
            </a:r>
            <a:r>
              <a:rPr lang="en-US" i="1" dirty="0"/>
              <a:t> </a:t>
            </a:r>
            <a:r>
              <a:rPr lang="en-US" dirty="0"/>
              <a:t>to</a:t>
            </a:r>
            <a:r>
              <a:rPr lang="en-US" i="1" dirty="0"/>
              <a:t>  </a:t>
            </a:r>
            <a:br>
              <a:rPr lang="en-US" i="1" dirty="0"/>
            </a:br>
            <a:r>
              <a:rPr lang="en-US" dirty="0">
                <a:solidFill>
                  <a:srgbClr val="176FC1"/>
                </a:solidFill>
              </a:rPr>
              <a:t>hidden </a:t>
            </a:r>
            <a:r>
              <a:rPr lang="en-US" dirty="0" err="1">
                <a:solidFill>
                  <a:srgbClr val="176FC1"/>
                </a:solidFill>
              </a:rPr>
              <a:t>path</a:t>
            </a:r>
            <a:r>
              <a:rPr lang="en-US" dirty="0" err="1"/>
              <a:t>&amp;</a:t>
            </a:r>
            <a:r>
              <a:rPr lang="en-US" i="1" dirty="0" err="1">
                <a:solidFill>
                  <a:srgbClr val="95319E"/>
                </a:solidFill>
              </a:rPr>
              <a:t>Parameters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A8C01-4FFB-4740-9687-950E843D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818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5" grpId="0"/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18" y="1767541"/>
            <a:ext cx="8153400" cy="35394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HMM Parameter Learning Problem</a:t>
            </a:r>
            <a:r>
              <a:rPr lang="en-US" sz="2800" dirty="0">
                <a:latin typeface="Optima"/>
                <a:cs typeface="Optima"/>
              </a:rPr>
              <a:t>. </a:t>
            </a:r>
            <a:r>
              <a:rPr lang="en-US" sz="2800" i="1" dirty="0">
                <a:latin typeface="Optima"/>
                <a:cs typeface="Optima"/>
              </a:rPr>
              <a:t>Estimate the parameters of an HMM explaining an emitted string.</a:t>
            </a:r>
            <a:endParaRPr lang="en-US" sz="2800" dirty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Optima"/>
                <a:cs typeface="Optima"/>
              </a:rPr>
              <a:t>Input:</a:t>
            </a:r>
            <a:r>
              <a:rPr lang="en-US" sz="2800" dirty="0">
                <a:latin typeface="Optima"/>
                <a:cs typeface="Optima"/>
              </a:rPr>
              <a:t> A string </a:t>
            </a:r>
            <a:r>
              <a:rPr lang="en-US" sz="2800" i="1" dirty="0">
                <a:latin typeface="Optima"/>
                <a:cs typeface="Optima"/>
              </a:rPr>
              <a:t>x = x</a:t>
            </a:r>
            <a:r>
              <a:rPr lang="en-US" sz="2800" i="1" baseline="-250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. . . 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i="1" baseline="-25000" dirty="0" err="1">
                <a:latin typeface="Optima"/>
                <a:cs typeface="Optima"/>
              </a:rPr>
              <a:t>n</a:t>
            </a:r>
            <a:r>
              <a:rPr lang="en-US" sz="2800" dirty="0">
                <a:latin typeface="Optima"/>
                <a:cs typeface="Optima"/>
              </a:rPr>
              <a:t> emitted by a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-state HMM with unknown transition and emission probabilities.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Optima"/>
                <a:cs typeface="Optima"/>
              </a:rPr>
              <a:t>Output</a:t>
            </a:r>
            <a:r>
              <a:rPr lang="en-US" sz="2800" dirty="0">
                <a:latin typeface="Optima"/>
                <a:cs typeface="Optima"/>
              </a:rPr>
              <a:t>: Matrices </a:t>
            </a:r>
            <a:r>
              <a:rPr lang="en-US" sz="2800" i="1" dirty="0">
                <a:latin typeface="Optima"/>
                <a:cs typeface="Optima"/>
              </a:rPr>
              <a:t>Transition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>
                <a:latin typeface="Optima"/>
                <a:cs typeface="Optima"/>
              </a:rPr>
              <a:t>Emission</a:t>
            </a:r>
            <a:r>
              <a:rPr lang="en-US" sz="2800" dirty="0">
                <a:latin typeface="Optima"/>
                <a:cs typeface="Optima"/>
              </a:rPr>
              <a:t> that maximize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, π) over all possible transition and emission matrices and over all hidden paths π.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BOTH </a:t>
            </a:r>
            <a:r>
              <a:rPr lang="en-US" i="1" dirty="0" err="1"/>
              <a:t>HiddenPath</a:t>
            </a:r>
            <a:r>
              <a:rPr lang="en-US" dirty="0"/>
              <a:t> and </a:t>
            </a:r>
            <a:r>
              <a:rPr lang="en-US" i="1" dirty="0"/>
              <a:t>Parameters</a:t>
            </a:r>
            <a:br>
              <a:rPr lang="en-US" i="1" dirty="0"/>
            </a:br>
            <a:r>
              <a:rPr lang="en-US" dirty="0"/>
              <a:t>Are Unknown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3A7DD-A042-364F-AC25-EC7FA2A5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738982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5059" y="1907990"/>
              <a:ext cx="2057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latin typeface="Optima"/>
                  <a:cs typeface="Optima"/>
                </a:rPr>
                <a:t>emitted string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hidden path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Reconstructing </a:t>
            </a:r>
            <a:r>
              <a:rPr lang="en-US" i="1" dirty="0" err="1"/>
              <a:t>HiddenPath</a:t>
            </a:r>
            <a:r>
              <a:rPr lang="en-US" dirty="0"/>
              <a:t> AND </a:t>
            </a:r>
            <a:r>
              <a:rPr lang="en-US" i="1" dirty="0"/>
              <a:t>Parameters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D3808-AC3E-5746-8792-59DA3012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50909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219200"/>
            <a:ext cx="2209800" cy="2209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hidden path</a:t>
              </a: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4151293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Optima"/>
                <a:cs typeface="Optima"/>
              </a:rPr>
              <a:t>Decoding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4059" y="190799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latin typeface="Optima"/>
                <a:cs typeface="Optima"/>
              </a:rPr>
              <a:t>emitted string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57800" y="3276600"/>
            <a:ext cx="357542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sz="2800" dirty="0"/>
              <a:t>Start from arbitrary choice of </a:t>
            </a:r>
            <a:r>
              <a:rPr lang="en-US" sz="2800" i="1" dirty="0"/>
              <a:t>Parameters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Reconstructing </a:t>
            </a:r>
            <a:r>
              <a:rPr lang="en-US" i="1" dirty="0" err="1"/>
              <a:t>HiddenPath</a:t>
            </a:r>
            <a:r>
              <a:rPr lang="en-US" dirty="0"/>
              <a:t> AND </a:t>
            </a:r>
            <a:r>
              <a:rPr lang="en-US" i="1" dirty="0"/>
              <a:t>Parameters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0117EE-7DBB-CA44-9AAF-A5D4DEA3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776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1219200"/>
            <a:ext cx="6781800" cy="5334000"/>
            <a:chOff x="1219200" y="1219200"/>
            <a:chExt cx="6781800" cy="5334000"/>
          </a:xfrm>
        </p:grpSpPr>
        <p:sp>
          <p:nvSpPr>
            <p:cNvPr id="3" name="Oval 2"/>
            <p:cNvSpPr/>
            <p:nvPr/>
          </p:nvSpPr>
          <p:spPr>
            <a:xfrm>
              <a:off x="3352800" y="1219200"/>
              <a:ext cx="2209800" cy="2209800"/>
            </a:xfrm>
            <a:prstGeom prst="ellipse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791200" y="4339684"/>
              <a:ext cx="2209800" cy="2209800"/>
              <a:chOff x="3733800" y="1219200"/>
              <a:chExt cx="2209800" cy="22098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33800" y="1219200"/>
                <a:ext cx="2209800" cy="2209800"/>
              </a:xfrm>
              <a:prstGeom prst="ellipse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tima"/>
                  <a:cs typeface="Optima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10000" y="2057400"/>
                <a:ext cx="2057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i="1" dirty="0">
                    <a:latin typeface="Optima"/>
                    <a:cs typeface="Optima"/>
                  </a:rPr>
                  <a:t>Parameters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219200" y="4343400"/>
              <a:ext cx="2209800" cy="2209800"/>
              <a:chOff x="3733800" y="1219200"/>
              <a:chExt cx="2209800" cy="2209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733800" y="1219200"/>
                <a:ext cx="2209800" cy="2209800"/>
              </a:xfrm>
              <a:prstGeom prst="ellipse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tima"/>
                  <a:cs typeface="Optim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10000" y="2057400"/>
                <a:ext cx="2057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i="1" dirty="0">
                    <a:latin typeface="Optima"/>
                    <a:cs typeface="Optima"/>
                  </a:rPr>
                  <a:t>hidden path</a:t>
                </a:r>
              </a:p>
            </p:txBody>
          </p:sp>
        </p:grpSp>
        <p:cxnSp>
          <p:nvCxnSpPr>
            <p:cNvPr id="21" name="Straight Arrow Connector 20"/>
            <p:cNvCxnSpPr>
              <a:stCxn id="3" idx="3"/>
            </p:cNvCxnSpPr>
            <p:nvPr/>
          </p:nvCxnSpPr>
          <p:spPr>
            <a:xfrm flipH="1">
              <a:off x="2819400" y="3105382"/>
              <a:ext cx="857018" cy="1390418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8" idx="6"/>
            </p:cNvCxnSpPr>
            <p:nvPr/>
          </p:nvCxnSpPr>
          <p:spPr>
            <a:xfrm flipH="1" flipV="1">
              <a:off x="3429000" y="5448300"/>
              <a:ext cx="2362200" cy="19282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414059" y="190799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latin typeface="Optima"/>
                <a:cs typeface="Optima"/>
              </a:rPr>
              <a:t>emitted string 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Reconstructing </a:t>
            </a:r>
            <a:r>
              <a:rPr lang="en-US" i="1" dirty="0" err="1"/>
              <a:t>HiddenPath</a:t>
            </a:r>
            <a:r>
              <a:rPr lang="en-US" dirty="0"/>
              <a:t> AND </a:t>
            </a:r>
            <a:r>
              <a:rPr lang="en-US" i="1" dirty="0"/>
              <a:t>Parameters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8A54A2-9108-854F-8ABB-CE7EC169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345416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219200"/>
            <a:ext cx="2209800" cy="2209800"/>
          </a:xfrm>
          <a:prstGeom prst="ellipse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latin typeface="Optima"/>
                  <a:cs typeface="Optima"/>
                </a:rPr>
                <a:t>hidden path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61169" y="3124200"/>
            <a:ext cx="1060062" cy="1390418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429000" y="5410200"/>
            <a:ext cx="2362200" cy="19282"/>
          </a:xfrm>
          <a:prstGeom prst="straightConnector1">
            <a:avLst/>
          </a:prstGeom>
          <a:ln w="57150">
            <a:solidFill>
              <a:srgbClr val="6600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6600" y="38862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  <a:latin typeface="Optima"/>
                <a:cs typeface="Optima"/>
              </a:rPr>
              <a:t>HMM Parameter  Estimation Problem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4059" y="190799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latin typeface="Optima"/>
                <a:cs typeface="Optima"/>
              </a:rPr>
              <a:t>emitted string 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Reconstructing </a:t>
            </a:r>
            <a:r>
              <a:rPr lang="en-US" i="1" dirty="0" err="1"/>
              <a:t>HiddenPath</a:t>
            </a:r>
            <a:r>
              <a:rPr lang="en-US" dirty="0"/>
              <a:t> AND </a:t>
            </a:r>
            <a:r>
              <a:rPr lang="en-US" i="1" dirty="0"/>
              <a:t>Parameters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2724B0-B10B-3845-B609-5135871A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643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219200"/>
            <a:ext cx="2209800" cy="2209800"/>
          </a:xfrm>
          <a:prstGeom prst="ellipse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latin typeface="Optima"/>
                  <a:cs typeface="Optima"/>
                </a:rPr>
                <a:t>Parameters’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latin typeface="Optima"/>
                  <a:cs typeface="Optima"/>
                </a:rPr>
                <a:t>hidden path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61169" y="3124200"/>
            <a:ext cx="1060062" cy="1390418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429000" y="5410200"/>
            <a:ext cx="2362200" cy="19282"/>
          </a:xfrm>
          <a:prstGeom prst="straightConnector1">
            <a:avLst/>
          </a:prstGeom>
          <a:ln w="57150">
            <a:solidFill>
              <a:srgbClr val="66006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4059" y="190799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latin typeface="Optima"/>
                <a:cs typeface="Optima"/>
              </a:rPr>
              <a:t>emitted string 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Reconstructing </a:t>
            </a:r>
            <a:r>
              <a:rPr lang="en-US" i="1" dirty="0" err="1"/>
              <a:t>HiddenPath</a:t>
            </a:r>
            <a:r>
              <a:rPr lang="en-US" dirty="0"/>
              <a:t> AND </a:t>
            </a:r>
            <a:r>
              <a:rPr lang="en-US" i="1" dirty="0"/>
              <a:t>Parameters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835943-8C3F-CC44-A90D-A1A57918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788336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52800" y="1219200"/>
            <a:ext cx="2209800" cy="2209800"/>
          </a:xfrm>
          <a:prstGeom prst="ellipse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latin typeface="Optima"/>
                  <a:cs typeface="Optima"/>
                </a:rPr>
                <a:t>Parameters’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i="1" dirty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hidden path</a:t>
              </a: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05200" y="3886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Optima"/>
                <a:cs typeface="Optima"/>
              </a:rPr>
              <a:t>Iterate!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4059" y="190799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>
                <a:latin typeface="Optima"/>
                <a:cs typeface="Optima"/>
              </a:rPr>
              <a:t>emitted string 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Viterbi Learning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FD7A21-978D-8547-BEEB-CABB4D3A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790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-304800" y="1242741"/>
            <a:ext cx="9296400" cy="27432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Optima"/>
                <a:cs typeface="Optima"/>
              </a:rPr>
              <a:t>A crooked dealer may use one of two identically looking coins:</a:t>
            </a:r>
          </a:p>
          <a:p>
            <a:pPr lvl="2"/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The </a:t>
            </a:r>
            <a:r>
              <a:rPr lang="en-US" altLang="en-US" sz="2800" dirty="0">
                <a:solidFill>
                  <a:schemeClr val="accent1"/>
                </a:solidFill>
                <a:latin typeface="Optima"/>
                <a:cs typeface="Optima"/>
              </a:rPr>
              <a:t>fair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coin (</a:t>
            </a:r>
            <a:r>
              <a:rPr lang="en-US" alt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) gives heads with probability ½:</a:t>
            </a:r>
          </a:p>
          <a:p>
            <a:pPr marL="457200" lvl="1" indent="0">
              <a:buNone/>
            </a:pPr>
            <a:r>
              <a:rPr lang="en-US" dirty="0">
                <a:latin typeface="Optima"/>
                <a:cs typeface="Optima"/>
              </a:rPr>
              <a:t>             </a:t>
            </a:r>
            <a:r>
              <a:rPr lang="en-US" dirty="0" err="1">
                <a:latin typeface="Optima"/>
                <a:cs typeface="Optima"/>
              </a:rPr>
              <a:t>Pr</a:t>
            </a:r>
            <a:r>
              <a:rPr lang="en-US" i="1" baseline="-25000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i="1" dirty="0">
                <a:latin typeface="Optima"/>
                <a:cs typeface="Optima"/>
              </a:rPr>
              <a:t>(“</a:t>
            </a:r>
            <a:r>
              <a:rPr lang="en-US" dirty="0"/>
              <a:t>H</a:t>
            </a:r>
            <a:r>
              <a:rPr lang="en-US" dirty="0">
                <a:latin typeface="Optima"/>
                <a:cs typeface="Optima"/>
              </a:rPr>
              <a:t>ead”)</a:t>
            </a:r>
            <a:r>
              <a:rPr lang="en-US" i="1" dirty="0">
                <a:latin typeface="Optima"/>
                <a:cs typeface="Optima"/>
              </a:rPr>
              <a:t> = </a:t>
            </a:r>
            <a:r>
              <a:rPr lang="en-US" b="1" dirty="0">
                <a:latin typeface="Optima"/>
                <a:cs typeface="Optima"/>
              </a:rPr>
              <a:t>1/2</a:t>
            </a:r>
            <a:r>
              <a:rPr lang="en-US" i="1" dirty="0">
                <a:latin typeface="Optima"/>
                <a:cs typeface="Optima"/>
              </a:rPr>
              <a:t>            </a:t>
            </a:r>
            <a:r>
              <a:rPr lang="en-US" dirty="0" err="1">
                <a:latin typeface="Optima"/>
                <a:cs typeface="Optima"/>
              </a:rPr>
              <a:t>Pr</a:t>
            </a:r>
            <a:r>
              <a:rPr lang="en-US" i="1" baseline="-25000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dirty="0">
                <a:latin typeface="Optima"/>
                <a:cs typeface="Optima"/>
              </a:rPr>
              <a:t>(“Tail”)</a:t>
            </a:r>
            <a:r>
              <a:rPr lang="en-US" i="1" dirty="0">
                <a:latin typeface="Optima"/>
                <a:cs typeface="Optima"/>
              </a:rPr>
              <a:t> = </a:t>
            </a:r>
            <a:r>
              <a:rPr lang="en-US" b="1" dirty="0">
                <a:latin typeface="Optima"/>
                <a:cs typeface="Optima"/>
              </a:rPr>
              <a:t>1/2</a:t>
            </a:r>
            <a:endParaRPr lang="en-US" altLang="en-US" sz="2800" b="1" dirty="0">
              <a:solidFill>
                <a:srgbClr val="000000"/>
              </a:solidFill>
              <a:latin typeface="Optima"/>
              <a:cs typeface="Optima"/>
            </a:endParaRPr>
          </a:p>
          <a:p>
            <a:pPr lvl="2"/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The </a:t>
            </a:r>
            <a:r>
              <a:rPr lang="en-US" altLang="en-US" sz="2800" dirty="0">
                <a:solidFill>
                  <a:srgbClr val="00B050"/>
                </a:solidFill>
                <a:latin typeface="Optima"/>
                <a:cs typeface="Optima"/>
              </a:rPr>
              <a:t>biased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coin (</a:t>
            </a:r>
            <a:r>
              <a:rPr lang="en-US" altLang="en-US" sz="2800" i="1" dirty="0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) gives heads with probability ¾: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        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800" i="1" dirty="0">
                <a:latin typeface="Optima"/>
                <a:cs typeface="Optima"/>
              </a:rPr>
              <a:t>(“</a:t>
            </a:r>
            <a:r>
              <a:rPr lang="en-US" sz="2800" dirty="0">
                <a:latin typeface="Optima"/>
                <a:cs typeface="Optima"/>
              </a:rPr>
              <a:t>Head”)</a:t>
            </a:r>
            <a:r>
              <a:rPr lang="en-US" sz="2800" i="1" dirty="0">
                <a:latin typeface="Optima"/>
                <a:cs typeface="Optima"/>
              </a:rPr>
              <a:t> =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b="1" dirty="0">
                <a:latin typeface="Optima"/>
                <a:cs typeface="Optima"/>
              </a:rPr>
              <a:t>3/4</a:t>
            </a:r>
            <a:r>
              <a:rPr lang="en-US" sz="2800" dirty="0">
                <a:latin typeface="Optima"/>
                <a:cs typeface="Optima"/>
              </a:rPr>
              <a:t>          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“</a:t>
            </a:r>
            <a:r>
              <a:rPr lang="en-US" sz="2800" dirty="0">
                <a:latin typeface="Optima"/>
                <a:cs typeface="Optima"/>
              </a:rPr>
              <a:t>Tail”)</a:t>
            </a:r>
            <a:r>
              <a:rPr lang="en-US" sz="2800" i="1" dirty="0">
                <a:latin typeface="Optima"/>
                <a:cs typeface="Optima"/>
              </a:rPr>
              <a:t> = </a:t>
            </a:r>
            <a:r>
              <a:rPr lang="en-US" sz="2800" b="1" dirty="0">
                <a:latin typeface="Optima"/>
                <a:cs typeface="Optima"/>
              </a:rPr>
              <a:t>1/4</a:t>
            </a:r>
            <a:endParaRPr lang="en-US" altLang="en-US" sz="2800" b="1" dirty="0">
              <a:solidFill>
                <a:srgbClr val="000000"/>
              </a:solidFill>
              <a:latin typeface="Optima"/>
              <a:cs typeface="Optima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000000"/>
              </a:solidFill>
              <a:latin typeface="Optima"/>
              <a:cs typeface="Optima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0000"/>
              </a:solidFill>
              <a:latin typeface="Optima"/>
              <a:cs typeface="Optima"/>
            </a:endParaRPr>
          </a:p>
          <a:p>
            <a:endParaRPr lang="en-US" altLang="en-US" sz="12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253805"/>
            <a:ext cx="8077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Did the dealer use the </a:t>
            </a:r>
            <a:r>
              <a:rPr lang="en-US" altLang="en-US" sz="2800" dirty="0">
                <a:solidFill>
                  <a:schemeClr val="accent1"/>
                </a:solidFill>
                <a:latin typeface="Optima"/>
                <a:cs typeface="Optima"/>
              </a:rPr>
              <a:t>fair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or the </a:t>
            </a:r>
            <a:r>
              <a:rPr lang="en-US" altLang="en-US" sz="2800" dirty="0">
                <a:solidFill>
                  <a:schemeClr val="bg2"/>
                </a:solidFill>
                <a:latin typeface="Optima"/>
                <a:cs typeface="Optima"/>
              </a:rPr>
              <a:t>biased</a:t>
            </a:r>
            <a:r>
              <a:rPr lang="en-US" altLang="en-US" sz="28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coin if 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63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out of 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100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flips resulted in heads?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tima"/>
                <a:cs typeface="Optima"/>
              </a:rPr>
              <a:t>The Crooked Casino </a:t>
            </a:r>
          </a:p>
        </p:txBody>
      </p:sp>
      <p:pic>
        <p:nvPicPr>
          <p:cNvPr id="10" name="Picture 4" descr="http://coins.silvercoinstoday.com/wp-content/uploads/2010/10/America-the-Beautiful-Silver-Coin-Obver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80940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oins.silvercoinstoday.com/wp-content/uploads/2010/10/America-the-Beautiful-Silver-Coin-Obver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57" y="3335414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nut 11"/>
          <p:cNvSpPr/>
          <p:nvPr/>
        </p:nvSpPr>
        <p:spPr>
          <a:xfrm>
            <a:off x="8258175" y="2038590"/>
            <a:ext cx="816327" cy="778599"/>
          </a:xfrm>
          <a:prstGeom prst="donut">
            <a:avLst>
              <a:gd name="adj" fmla="val 4791"/>
            </a:avLst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8263232" y="3312113"/>
            <a:ext cx="816327" cy="778599"/>
          </a:xfrm>
          <a:prstGeom prst="donut">
            <a:avLst>
              <a:gd name="adj" fmla="val 4791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" name="AutoShape 2" descr="Displaying Screen Shot 2015-02-23 at 3.56.59 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892224"/>
            <a:ext cx="6781800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3200" b="1" dirty="0">
                <a:solidFill>
                  <a:srgbClr val="000000"/>
                </a:solidFill>
                <a:latin typeface="Optima"/>
                <a:cs typeface="Optima"/>
              </a:rPr>
              <a:t>Hint: 63</a:t>
            </a:r>
            <a:r>
              <a:rPr lang="en-US" altLang="en-US" sz="3200" dirty="0">
                <a:solidFill>
                  <a:srgbClr val="000000"/>
                </a:solidFill>
                <a:latin typeface="Optima"/>
                <a:cs typeface="Optima"/>
              </a:rPr>
              <a:t> is closer to 75 than to 50!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267200"/>
            <a:ext cx="8077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dirty="0">
                <a:latin typeface="Optima"/>
                <a:cs typeface="Optima"/>
              </a:rPr>
              <a:t>What coin is </a:t>
            </a:r>
            <a:r>
              <a:rPr lang="en-US" altLang="en-US" sz="2800" b="1" dirty="0">
                <a:latin typeface="Optima"/>
                <a:cs typeface="Optima"/>
              </a:rPr>
              <a:t>more likely</a:t>
            </a:r>
            <a:r>
              <a:rPr lang="en-US" altLang="en-US" sz="2800" dirty="0"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if 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63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out of 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100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flips resulted in heads?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FF581-1D75-D94C-8911-99F3A3EF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057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8763000" cy="4530725"/>
          </a:xfrm>
        </p:spPr>
        <p:txBody>
          <a:bodyPr>
            <a:noAutofit/>
          </a:bodyPr>
          <a:lstStyle/>
          <a:p>
            <a:r>
              <a:rPr lang="en-US" sz="2900" dirty="0"/>
              <a:t>The Viterbi algorithm gives a “yes” or “no” answer to the question: </a:t>
            </a:r>
            <a:r>
              <a:rPr lang="en-US" sz="2900" i="1" dirty="0">
                <a:solidFill>
                  <a:srgbClr val="176FC1"/>
                </a:solidFill>
              </a:rPr>
              <a:t>”Was the HMM in state k at time </a:t>
            </a:r>
            <a:r>
              <a:rPr lang="en-US" sz="2900" i="1" dirty="0" err="1">
                <a:solidFill>
                  <a:srgbClr val="176FC1"/>
                </a:solidFill>
              </a:rPr>
              <a:t>i</a:t>
            </a:r>
            <a:r>
              <a:rPr lang="en-US" sz="2900" i="1" dirty="0">
                <a:solidFill>
                  <a:srgbClr val="176FC1"/>
                </a:solidFill>
              </a:rPr>
              <a:t> given that it emitted string x?”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79" y="2590800"/>
            <a:ext cx="855382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This question fails to account for how certain we are in the “yes”/“no” answer. How can we change this </a:t>
            </a:r>
            <a:r>
              <a:rPr lang="en-US" sz="2800" b="1" dirty="0">
                <a:latin typeface="Optima"/>
                <a:cs typeface="Optima"/>
              </a:rPr>
              <a:t>hard</a:t>
            </a:r>
            <a:r>
              <a:rPr lang="en-US" sz="2800" dirty="0">
                <a:latin typeface="Optima"/>
                <a:cs typeface="Optima"/>
              </a:rPr>
              <a:t> question into a </a:t>
            </a:r>
            <a:r>
              <a:rPr lang="en-US" sz="2800" b="1" dirty="0">
                <a:latin typeface="Optima"/>
                <a:cs typeface="Optima"/>
              </a:rPr>
              <a:t>soft</a:t>
            </a:r>
            <a:r>
              <a:rPr lang="en-US" sz="2800" dirty="0">
                <a:latin typeface="Optima"/>
                <a:cs typeface="Optima"/>
              </a:rPr>
              <a:t> one?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Changing the Question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0A846-F845-D345-8DF6-2F2531DD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765810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Soft Decoding Problem 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 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  </a:t>
            </a:r>
          </a:p>
          <a:p>
            <a:endParaRPr 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97" y="4610032"/>
            <a:ext cx="4489427" cy="1470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814112-735F-AC49-9A13-4D1BACF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283167642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8763000" cy="4530725"/>
          </a:xfrm>
        </p:spPr>
        <p:txBody>
          <a:bodyPr>
            <a:noAutofit/>
          </a:bodyPr>
          <a:lstStyle/>
          <a:p>
            <a:r>
              <a:rPr lang="en-US" sz="2900" dirty="0"/>
              <a:t>The Viterbi algorithm gives a “yes” or “no” answer to the question: </a:t>
            </a:r>
            <a:r>
              <a:rPr lang="en-US" sz="2900" i="1" dirty="0">
                <a:solidFill>
                  <a:srgbClr val="176FC1"/>
                </a:solidFill>
              </a:rPr>
              <a:t>”Was the HMM in state k at time </a:t>
            </a:r>
            <a:r>
              <a:rPr lang="en-US" sz="2900" i="1" dirty="0" err="1">
                <a:solidFill>
                  <a:srgbClr val="176FC1"/>
                </a:solidFill>
              </a:rPr>
              <a:t>i</a:t>
            </a:r>
            <a:r>
              <a:rPr lang="en-US" sz="2900" i="1" dirty="0">
                <a:solidFill>
                  <a:srgbClr val="176FC1"/>
                </a:solidFill>
              </a:rPr>
              <a:t> given that it emitted string x?”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379" y="2590800"/>
            <a:ext cx="855382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This question fails to account for how certain we are in the “yes”/“no” answer. How can we change this </a:t>
            </a:r>
            <a:r>
              <a:rPr lang="en-US" sz="2800" b="1" dirty="0">
                <a:latin typeface="Optima"/>
                <a:cs typeface="Optima"/>
              </a:rPr>
              <a:t>hard</a:t>
            </a:r>
            <a:r>
              <a:rPr lang="en-US" sz="2800" dirty="0">
                <a:latin typeface="Optima"/>
                <a:cs typeface="Optima"/>
              </a:rPr>
              <a:t> question into a </a:t>
            </a:r>
            <a:r>
              <a:rPr lang="en-US" sz="2800" b="1" dirty="0">
                <a:latin typeface="Optima"/>
                <a:cs typeface="Optima"/>
              </a:rPr>
              <a:t>soft</a:t>
            </a:r>
            <a:r>
              <a:rPr lang="en-US" sz="2800" dirty="0">
                <a:latin typeface="Optima"/>
                <a:cs typeface="Optima"/>
              </a:rPr>
              <a:t> one?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Changing the Question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4842B-97C5-D341-B5DF-F1A01D55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859687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Is </a:t>
            </a:r>
            <a:r>
              <a:rPr lang="en-US" sz="3600" dirty="0" err="1">
                <a:solidFill>
                  <a:schemeClr val="tx2"/>
                </a:solidFill>
              </a:rPr>
              <a:t>Pr</a:t>
            </a:r>
            <a:r>
              <a:rPr lang="en-US" sz="3600" dirty="0">
                <a:solidFill>
                  <a:schemeClr val="tx2"/>
                </a:solidFill>
              </a:rPr>
              <a:t>(π</a:t>
            </a:r>
            <a:r>
              <a:rPr lang="en-US" sz="3600" baseline="-25000" dirty="0" err="1">
                <a:solidFill>
                  <a:schemeClr val="tx2"/>
                </a:solidFill>
              </a:rPr>
              <a:t>i</a:t>
            </a:r>
            <a:r>
              <a:rPr lang="en-US" sz="3600" dirty="0">
                <a:solidFill>
                  <a:schemeClr val="tx2"/>
                </a:solidFill>
              </a:rPr>
              <a:t>=</a:t>
            </a:r>
            <a:r>
              <a:rPr lang="en-US" sz="3600" i="1" dirty="0">
                <a:solidFill>
                  <a:schemeClr val="tx2"/>
                </a:solidFill>
              </a:rPr>
              <a:t>k, x</a:t>
            </a:r>
            <a:r>
              <a:rPr lang="en-US" sz="3600" dirty="0">
                <a:solidFill>
                  <a:schemeClr val="tx2"/>
                </a:solidFill>
              </a:rPr>
              <a:t>)</a:t>
            </a:r>
            <a:r>
              <a:rPr lang="en-US" sz="3600" dirty="0"/>
              <a:t>?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81000" y="75115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28600" y="3200400"/>
            <a:ext cx="876300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Optima"/>
              <a:cs typeface="Optima"/>
            </a:endParaRPr>
          </a:p>
          <a:p>
            <a:pPr marL="0" indent="0">
              <a:buNone/>
            </a:pP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77405"/>
            <a:ext cx="88392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What is the probability that the dealer was using the Fair coin at the 5</a:t>
            </a:r>
            <a:r>
              <a:rPr lang="en-US" sz="2800" baseline="30000" dirty="0">
                <a:latin typeface="Optima"/>
                <a:cs typeface="Optima"/>
              </a:rPr>
              <a:t>th</a:t>
            </a:r>
            <a:r>
              <a:rPr lang="en-US" sz="2800" dirty="0">
                <a:latin typeface="Optima"/>
                <a:cs typeface="Optima"/>
              </a:rPr>
              <a:t> flip </a:t>
            </a:r>
            <a:r>
              <a:rPr lang="en-US" sz="2800" i="1" dirty="0">
                <a:latin typeface="Optima"/>
                <a:cs typeface="Optima"/>
              </a:rPr>
              <a:t>given</a:t>
            </a:r>
            <a:r>
              <a:rPr lang="en-US" sz="2800" dirty="0">
                <a:latin typeface="Optima"/>
                <a:cs typeface="Optima"/>
              </a:rPr>
              <a:t> that he generated a sequence of flips </a:t>
            </a:r>
            <a:r>
              <a:rPr lang="en-US" sz="2800" b="1" dirty="0">
                <a:latin typeface="Optima"/>
                <a:cs typeface="Optima"/>
              </a:rPr>
              <a:t>HH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HHH</a:t>
            </a:r>
            <a:r>
              <a:rPr lang="en-US" sz="2800" dirty="0">
                <a:latin typeface="Optima"/>
                <a:cs typeface="Optima"/>
              </a:rPr>
              <a:t>TT?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half" idx="1"/>
          </p:nvPr>
        </p:nvSpPr>
        <p:spPr>
          <a:xfrm>
            <a:off x="132080" y="1447800"/>
            <a:ext cx="89154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err="1">
                <a:solidFill>
                  <a:srgbClr val="FF0000"/>
                </a:solidFill>
              </a:rPr>
              <a:t>Pr</a:t>
            </a:r>
            <a:r>
              <a:rPr lang="en-US" sz="2700" dirty="0">
                <a:solidFill>
                  <a:srgbClr val="FF0000"/>
                </a:solidFill>
              </a:rPr>
              <a:t>(π</a:t>
            </a:r>
            <a:r>
              <a:rPr lang="en-US" sz="2700" baseline="-25000" dirty="0" err="1">
                <a:solidFill>
                  <a:srgbClr val="FF0000"/>
                </a:solidFill>
              </a:rPr>
              <a:t>i</a:t>
            </a:r>
            <a:r>
              <a:rPr lang="en-US" sz="2700" dirty="0">
                <a:solidFill>
                  <a:srgbClr val="FF0000"/>
                </a:solidFill>
              </a:rPr>
              <a:t>=</a:t>
            </a:r>
            <a:r>
              <a:rPr lang="en-US" sz="2700" i="1" dirty="0">
                <a:solidFill>
                  <a:srgbClr val="FF0000"/>
                </a:solidFill>
              </a:rPr>
              <a:t>k, x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dirty="0"/>
              <a:t>: the </a:t>
            </a:r>
            <a:r>
              <a:rPr lang="en-US" sz="2700" i="1" dirty="0"/>
              <a:t>unconditional </a:t>
            </a:r>
            <a:r>
              <a:rPr lang="en-US" sz="2700" dirty="0"/>
              <a:t>probability </a:t>
            </a:r>
            <a:r>
              <a:rPr lang="en-US" sz="2700" dirty="0" err="1"/>
              <a:t>Pr</a:t>
            </a:r>
            <a:r>
              <a:rPr lang="en-US" sz="2700" dirty="0"/>
              <a:t>(π</a:t>
            </a:r>
            <a:r>
              <a:rPr lang="en-US" sz="2700" baseline="-25000" dirty="0" err="1"/>
              <a:t>i</a:t>
            </a:r>
            <a:r>
              <a:rPr lang="en-US" sz="2700" dirty="0"/>
              <a:t>=</a:t>
            </a:r>
            <a:r>
              <a:rPr lang="en-US" sz="2700" i="1" dirty="0"/>
              <a:t>k, x</a:t>
            </a:r>
            <a:r>
              <a:rPr lang="en-US" sz="2700" dirty="0"/>
              <a:t>) that a hidden path will pass through state </a:t>
            </a:r>
            <a:r>
              <a:rPr lang="en-US" sz="2700" i="1" dirty="0"/>
              <a:t>k</a:t>
            </a:r>
            <a:r>
              <a:rPr lang="en-US" sz="2700" dirty="0"/>
              <a:t> at time </a:t>
            </a:r>
            <a:r>
              <a:rPr lang="en-US" sz="2700" i="1" dirty="0" err="1"/>
              <a:t>i</a:t>
            </a:r>
            <a:r>
              <a:rPr lang="en-US" sz="2700" dirty="0"/>
              <a:t> </a:t>
            </a:r>
            <a:r>
              <a:rPr lang="en-US" sz="2700" i="1" dirty="0"/>
              <a:t>and</a:t>
            </a:r>
            <a:r>
              <a:rPr lang="en-US" sz="2700" dirty="0"/>
              <a:t> emit </a:t>
            </a:r>
            <a:r>
              <a:rPr lang="en-US" sz="2700" i="1" dirty="0"/>
              <a:t>x</a:t>
            </a:r>
            <a:r>
              <a:rPr lang="en-US" sz="2700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55B92B-2A8A-424E-B0DF-4E289251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959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                           </a:t>
            </a:r>
            <a:r>
              <a:rPr lang="en-US" dirty="0" err="1">
                <a:solidFill>
                  <a:srgbClr val="FF0000"/>
                </a:solidFill>
              </a:rPr>
              <a:t>Pr</a:t>
            </a:r>
            <a:r>
              <a:rPr lang="en-US" dirty="0">
                <a:solidFill>
                  <a:srgbClr val="FF0000"/>
                </a:solidFill>
              </a:rPr>
              <a:t>(π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k, x</a:t>
            </a:r>
            <a:r>
              <a:rPr lang="en-US" dirty="0">
                <a:solidFill>
                  <a:srgbClr val="FF0000"/>
                </a:solidFill>
              </a:rPr>
              <a:t>):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Total Product Weight of All Paths Through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81000" y="380184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4" y="3828882"/>
            <a:ext cx="6165802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108444" y="4548485"/>
            <a:ext cx="590550" cy="480715"/>
            <a:chOff x="4108444" y="4567367"/>
            <a:chExt cx="590550" cy="480715"/>
          </a:xfrm>
        </p:grpSpPr>
        <p:sp>
          <p:nvSpPr>
            <p:cNvPr id="8" name="Oval 7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75119" y="5743407"/>
            <a:ext cx="39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Optima"/>
                <a:cs typeface="Optima"/>
              </a:rPr>
              <a:t>i</a:t>
            </a:r>
            <a:endParaRPr lang="en-US" sz="2400" b="1" i="1" dirty="0"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173695"/>
            <a:ext cx="845820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∑ </a:t>
            </a:r>
            <a:r>
              <a:rPr lang="en-US" sz="2800" baseline="-25000" dirty="0">
                <a:latin typeface="Optima"/>
                <a:cs typeface="Optima"/>
              </a:rPr>
              <a:t>all possible states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baseline="-25000" dirty="0">
                <a:latin typeface="Optima"/>
                <a:cs typeface="Optima"/>
              </a:rPr>
              <a:t>k</a:t>
            </a:r>
            <a:r>
              <a:rPr lang="en-US" sz="2800" baseline="-25000" dirty="0">
                <a:latin typeface="Optima"/>
                <a:cs typeface="Optima"/>
              </a:rPr>
              <a:t>, all possible paths </a:t>
            </a:r>
            <a:r>
              <a:rPr lang="en-US" sz="2800" i="1" baseline="-25000" dirty="0">
                <a:latin typeface="Optima"/>
                <a:cs typeface="Optima"/>
              </a:rPr>
              <a:t>x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(π</a:t>
            </a:r>
            <a:r>
              <a:rPr lang="en-US" sz="2800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=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k, </a:t>
            </a:r>
            <a:r>
              <a:rPr lang="en-US" sz="2800" i="1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800">
                <a:solidFill>
                  <a:srgbClr val="FF0000"/>
                </a:solidFill>
                <a:latin typeface="Optima"/>
                <a:cs typeface="Optima"/>
              </a:rPr>
              <a:t>) </a:t>
            </a:r>
            <a:r>
              <a:rPr lang="en-US" sz="2800">
                <a:latin typeface="Optima"/>
                <a:cs typeface="Optima"/>
              </a:rPr>
              <a:t>= 1</a:t>
            </a:r>
            <a:endParaRPr lang="en-US" sz="2800" dirty="0">
              <a:latin typeface="Optima"/>
              <a:cs typeface="Optima"/>
            </a:endParaRPr>
          </a:p>
          <a:p>
            <a:pPr algn="ctr"/>
            <a:endParaRPr lang="en-US" sz="600" dirty="0">
              <a:latin typeface="Optima"/>
              <a:cs typeface="Opti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5905" y="2600980"/>
            <a:ext cx="5069965" cy="523220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(π</a:t>
            </a:r>
            <a:r>
              <a:rPr lang="en-US" sz="2400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Optima"/>
                <a:cs typeface="Optima"/>
              </a:rPr>
              <a:t>k, x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) </a:t>
            </a:r>
            <a:r>
              <a:rPr lang="en-US" sz="2400" dirty="0">
                <a:latin typeface="Optima"/>
                <a:cs typeface="Optima"/>
              </a:rPr>
              <a:t>= ∑ </a:t>
            </a:r>
            <a:r>
              <a:rPr lang="en-US" sz="2400" baseline="-25000" dirty="0">
                <a:latin typeface="Optima"/>
                <a:cs typeface="Optima"/>
              </a:rPr>
              <a:t>all paths π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baseline="-25000" dirty="0">
                <a:latin typeface="Optima"/>
                <a:cs typeface="Optima"/>
              </a:rPr>
              <a:t>with π</a:t>
            </a:r>
            <a:r>
              <a:rPr lang="en-US" sz="2400" i="1" baseline="-25000" dirty="0" err="1">
                <a:latin typeface="Optima"/>
                <a:cs typeface="Optima"/>
              </a:rPr>
              <a:t>i</a:t>
            </a:r>
            <a:r>
              <a:rPr lang="en-US" sz="2400" i="1" baseline="-25000" dirty="0">
                <a:latin typeface="Optima"/>
                <a:cs typeface="Optima"/>
              </a:rPr>
              <a:t> =k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>
                <a:latin typeface="Optima"/>
                <a:cs typeface="Optima"/>
              </a:rPr>
              <a:t>x,</a:t>
            </a:r>
            <a:r>
              <a:rPr lang="en-US" sz="2400" dirty="0">
                <a:latin typeface="Optima"/>
                <a:cs typeface="Optima"/>
              </a:rPr>
              <a:t> π)</a:t>
            </a:r>
          </a:p>
          <a:p>
            <a:endParaRPr lang="en-US" sz="400" dirty="0">
              <a:latin typeface="Optima"/>
              <a:cs typeface="Optim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77250" y="698500"/>
            <a:ext cx="590550" cy="480715"/>
            <a:chOff x="4108444" y="4567367"/>
            <a:chExt cx="590550" cy="480715"/>
          </a:xfrm>
        </p:grpSpPr>
        <p:sp>
          <p:nvSpPr>
            <p:cNvPr id="16" name="Oval 15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half" idx="1"/>
          </p:nvPr>
        </p:nvSpPr>
        <p:spPr>
          <a:xfrm>
            <a:off x="132080" y="1447800"/>
            <a:ext cx="89154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err="1">
                <a:solidFill>
                  <a:srgbClr val="FF0000"/>
                </a:solidFill>
              </a:rPr>
              <a:t>Pr</a:t>
            </a:r>
            <a:r>
              <a:rPr lang="en-US" sz="2700" dirty="0">
                <a:solidFill>
                  <a:srgbClr val="FF0000"/>
                </a:solidFill>
              </a:rPr>
              <a:t>(π</a:t>
            </a:r>
            <a:r>
              <a:rPr lang="en-US" sz="2700" baseline="-25000" dirty="0" err="1">
                <a:solidFill>
                  <a:srgbClr val="FF0000"/>
                </a:solidFill>
              </a:rPr>
              <a:t>i</a:t>
            </a:r>
            <a:r>
              <a:rPr lang="en-US" sz="2700" dirty="0">
                <a:solidFill>
                  <a:srgbClr val="FF0000"/>
                </a:solidFill>
              </a:rPr>
              <a:t>=</a:t>
            </a:r>
            <a:r>
              <a:rPr lang="en-US" sz="2700" i="1" dirty="0">
                <a:solidFill>
                  <a:srgbClr val="FF0000"/>
                </a:solidFill>
              </a:rPr>
              <a:t>k, x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dirty="0"/>
              <a:t>: the </a:t>
            </a:r>
            <a:r>
              <a:rPr lang="en-US" sz="2700" i="1" dirty="0"/>
              <a:t>unconditional </a:t>
            </a:r>
            <a:r>
              <a:rPr lang="en-US" sz="2700" dirty="0"/>
              <a:t>probability that a hidden path will pass through state </a:t>
            </a:r>
            <a:r>
              <a:rPr lang="en-US" sz="2700" i="1" dirty="0"/>
              <a:t>k</a:t>
            </a:r>
            <a:r>
              <a:rPr lang="en-US" sz="2700" dirty="0"/>
              <a:t> at time </a:t>
            </a:r>
            <a:r>
              <a:rPr lang="en-US" sz="2700" i="1" dirty="0" err="1"/>
              <a:t>i</a:t>
            </a:r>
            <a:r>
              <a:rPr lang="en-US" sz="2700" dirty="0"/>
              <a:t> </a:t>
            </a:r>
            <a:r>
              <a:rPr lang="en-US" sz="2700" i="1" dirty="0"/>
              <a:t>and</a:t>
            </a:r>
            <a:r>
              <a:rPr lang="en-US" sz="2700" dirty="0"/>
              <a:t> emit </a:t>
            </a:r>
            <a:r>
              <a:rPr lang="en-US" sz="2700" i="1" dirty="0"/>
              <a:t>x</a:t>
            </a:r>
            <a:r>
              <a:rPr lang="en-US" sz="2700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F9403-ED9A-EC4D-A1B0-D9B4F324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140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Is </a:t>
            </a:r>
            <a:r>
              <a:rPr lang="en-US" sz="3600" dirty="0" err="1">
                <a:solidFill>
                  <a:srgbClr val="176FC1"/>
                </a:solidFill>
              </a:rPr>
              <a:t>Pr</a:t>
            </a:r>
            <a:r>
              <a:rPr lang="en-US" sz="3600" dirty="0">
                <a:solidFill>
                  <a:srgbClr val="176FC1"/>
                </a:solidFill>
              </a:rPr>
              <a:t>(π</a:t>
            </a:r>
            <a:r>
              <a:rPr lang="en-US" sz="3600" i="1" baseline="-25000" dirty="0" err="1">
                <a:solidFill>
                  <a:srgbClr val="176FC1"/>
                </a:solidFill>
              </a:rPr>
              <a:t>i</a:t>
            </a:r>
            <a:r>
              <a:rPr lang="en-US" sz="3600" i="1" dirty="0">
                <a:solidFill>
                  <a:srgbClr val="176FC1"/>
                </a:solidFill>
              </a:rPr>
              <a:t> =</a:t>
            </a:r>
            <a:r>
              <a:rPr lang="en-US" sz="3600" i="1" dirty="0" err="1">
                <a:solidFill>
                  <a:srgbClr val="176FC1"/>
                </a:solidFill>
              </a:rPr>
              <a:t>k</a:t>
            </a:r>
            <a:r>
              <a:rPr lang="en-US" sz="3600" dirty="0" err="1">
                <a:solidFill>
                  <a:srgbClr val="176FC1"/>
                </a:solidFill>
              </a:rPr>
              <a:t>|</a:t>
            </a:r>
            <a:r>
              <a:rPr lang="en-US" sz="3600" i="1" dirty="0" err="1">
                <a:solidFill>
                  <a:srgbClr val="176FC1"/>
                </a:solidFill>
              </a:rPr>
              <a:t>x</a:t>
            </a:r>
            <a:r>
              <a:rPr lang="en-US" sz="3600" dirty="0">
                <a:solidFill>
                  <a:srgbClr val="176FC1"/>
                </a:solidFill>
              </a:rPr>
              <a:t>)</a:t>
            </a:r>
            <a:r>
              <a:rPr lang="en-US" sz="3600" dirty="0"/>
              <a:t>?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81000" y="75115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28600" y="3200400"/>
            <a:ext cx="876300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Optima"/>
              <a:cs typeface="Optima"/>
            </a:endParaRPr>
          </a:p>
          <a:p>
            <a:pPr marL="0" indent="0">
              <a:buNone/>
            </a:pP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half" idx="1"/>
          </p:nvPr>
        </p:nvSpPr>
        <p:spPr>
          <a:xfrm>
            <a:off x="132080" y="1143000"/>
            <a:ext cx="89154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176FC1"/>
                </a:solidFill>
              </a:rPr>
              <a:t>Pr</a:t>
            </a:r>
            <a:r>
              <a:rPr lang="en-US" sz="2800" dirty="0">
                <a:solidFill>
                  <a:srgbClr val="176FC1"/>
                </a:solidFill>
              </a:rPr>
              <a:t>(π</a:t>
            </a:r>
            <a:r>
              <a:rPr lang="en-US" sz="2800" i="1" baseline="-25000" dirty="0" err="1">
                <a:solidFill>
                  <a:srgbClr val="176FC1"/>
                </a:solidFill>
              </a:rPr>
              <a:t>i</a:t>
            </a:r>
            <a:r>
              <a:rPr lang="en-US" sz="2800" i="1" dirty="0">
                <a:solidFill>
                  <a:srgbClr val="176FC1"/>
                </a:solidFill>
              </a:rPr>
              <a:t> =</a:t>
            </a:r>
            <a:r>
              <a:rPr lang="en-US" sz="2800" i="1" dirty="0" err="1">
                <a:solidFill>
                  <a:srgbClr val="176FC1"/>
                </a:solidFill>
              </a:rPr>
              <a:t>k</a:t>
            </a:r>
            <a:r>
              <a:rPr lang="en-US" sz="2800" dirty="0" err="1">
                <a:solidFill>
                  <a:srgbClr val="176FC1"/>
                </a:solidFill>
              </a:rPr>
              <a:t>|</a:t>
            </a:r>
            <a:r>
              <a:rPr lang="en-US" sz="2800" i="1" dirty="0" err="1">
                <a:solidFill>
                  <a:srgbClr val="176FC1"/>
                </a:solidFill>
              </a:rPr>
              <a:t>x</a:t>
            </a:r>
            <a:r>
              <a:rPr lang="en-US" sz="2800" dirty="0">
                <a:solidFill>
                  <a:srgbClr val="176FC1"/>
                </a:solidFill>
              </a:rPr>
              <a:t>)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the </a:t>
            </a:r>
            <a:r>
              <a:rPr lang="en-US" sz="2800" i="1" dirty="0"/>
              <a:t>conditional </a:t>
            </a:r>
            <a:r>
              <a:rPr lang="en-US" sz="2800" dirty="0"/>
              <a:t>probability that the HMM was in state </a:t>
            </a:r>
            <a:r>
              <a:rPr lang="en-US" sz="2800" i="1" dirty="0"/>
              <a:t>k</a:t>
            </a:r>
            <a:r>
              <a:rPr lang="en-US" sz="2800" dirty="0"/>
              <a:t> at time </a:t>
            </a:r>
            <a:r>
              <a:rPr lang="en-US" sz="2800" i="1" dirty="0" err="1"/>
              <a:t>i</a:t>
            </a:r>
            <a:r>
              <a:rPr lang="en-US" sz="2800" dirty="0"/>
              <a:t> </a:t>
            </a:r>
            <a:r>
              <a:rPr lang="en-US" sz="2800" i="1" dirty="0"/>
              <a:t>given</a:t>
            </a:r>
            <a:r>
              <a:rPr lang="en-US" sz="2800" dirty="0"/>
              <a:t> that it emitted string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272605"/>
            <a:ext cx="88392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What is the probability that the dealer was using the Fair coin at the 5</a:t>
            </a:r>
            <a:r>
              <a:rPr lang="en-US" sz="2800" baseline="30000" dirty="0">
                <a:latin typeface="Optima"/>
                <a:cs typeface="Optima"/>
              </a:rPr>
              <a:t>th</a:t>
            </a:r>
            <a:r>
              <a:rPr lang="en-US" sz="2800" dirty="0">
                <a:latin typeface="Optima"/>
                <a:cs typeface="Optima"/>
              </a:rPr>
              <a:t> flip </a:t>
            </a:r>
            <a:r>
              <a:rPr lang="en-US" sz="2800" i="1" dirty="0">
                <a:latin typeface="Optima"/>
                <a:cs typeface="Optima"/>
              </a:rPr>
              <a:t>given</a:t>
            </a:r>
            <a:r>
              <a:rPr lang="en-US" sz="2800" dirty="0">
                <a:latin typeface="Optima"/>
                <a:cs typeface="Optima"/>
              </a:rPr>
              <a:t> that he generated a sequence of flips </a:t>
            </a:r>
            <a:r>
              <a:rPr lang="en-US" sz="2800" b="1" dirty="0">
                <a:latin typeface="Optima"/>
                <a:cs typeface="Optima"/>
              </a:rPr>
              <a:t>HH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HHH</a:t>
            </a:r>
            <a:r>
              <a:rPr lang="en-US" sz="2800" dirty="0">
                <a:latin typeface="Optima"/>
                <a:cs typeface="Optima"/>
              </a:rPr>
              <a:t>TT?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3BFC5B-1D3C-DA4C-B076-68E308E7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468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Is </a:t>
            </a:r>
            <a:r>
              <a:rPr lang="en-US" sz="3600" dirty="0" err="1">
                <a:solidFill>
                  <a:srgbClr val="176FC1"/>
                </a:solidFill>
              </a:rPr>
              <a:t>Pr</a:t>
            </a:r>
            <a:r>
              <a:rPr lang="en-US" sz="3600" dirty="0">
                <a:solidFill>
                  <a:srgbClr val="176FC1"/>
                </a:solidFill>
              </a:rPr>
              <a:t>(π</a:t>
            </a:r>
            <a:r>
              <a:rPr lang="en-US" sz="3600" i="1" baseline="-25000" dirty="0" err="1">
                <a:solidFill>
                  <a:srgbClr val="176FC1"/>
                </a:solidFill>
              </a:rPr>
              <a:t>i</a:t>
            </a:r>
            <a:r>
              <a:rPr lang="en-US" sz="3600" i="1" dirty="0">
                <a:solidFill>
                  <a:srgbClr val="176FC1"/>
                </a:solidFill>
              </a:rPr>
              <a:t> =</a:t>
            </a:r>
            <a:r>
              <a:rPr lang="en-US" sz="3600" i="1" dirty="0" err="1">
                <a:solidFill>
                  <a:srgbClr val="176FC1"/>
                </a:solidFill>
              </a:rPr>
              <a:t>k</a:t>
            </a:r>
            <a:r>
              <a:rPr lang="en-US" sz="3600" dirty="0" err="1">
                <a:solidFill>
                  <a:srgbClr val="176FC1"/>
                </a:solidFill>
              </a:rPr>
              <a:t>|</a:t>
            </a:r>
            <a:r>
              <a:rPr lang="en-US" sz="3600" i="1" dirty="0" err="1">
                <a:solidFill>
                  <a:srgbClr val="176FC1"/>
                </a:solidFill>
              </a:rPr>
              <a:t>x</a:t>
            </a:r>
            <a:r>
              <a:rPr lang="en-US" sz="3600" dirty="0">
                <a:solidFill>
                  <a:srgbClr val="176FC1"/>
                </a:solidFill>
              </a:rPr>
              <a:t>)</a:t>
            </a:r>
            <a:r>
              <a:rPr lang="en-US" sz="3600" dirty="0"/>
              <a:t>?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81000" y="75115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28600" y="3200400"/>
            <a:ext cx="876300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Optima"/>
              <a:cs typeface="Optima"/>
            </a:endParaRPr>
          </a:p>
          <a:p>
            <a:pPr marL="0" indent="0">
              <a:buNone/>
            </a:pP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396805"/>
            <a:ext cx="88392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What is the probability that the dealer will generate a sequence of flips </a:t>
            </a:r>
            <a:r>
              <a:rPr lang="en-US" sz="2800" b="1" dirty="0">
                <a:latin typeface="Optima"/>
                <a:cs typeface="Optima"/>
              </a:rPr>
              <a:t>HH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HHH</a:t>
            </a:r>
            <a:r>
              <a:rPr lang="en-US" sz="2800" dirty="0">
                <a:latin typeface="Optima"/>
                <a:cs typeface="Optima"/>
              </a:rPr>
              <a:t>TT? </a:t>
            </a:r>
          </a:p>
          <a:p>
            <a:r>
              <a:rPr lang="en-US" sz="2800" dirty="0">
                <a:latin typeface="Optima"/>
                <a:cs typeface="Optima"/>
              </a:rPr>
              <a:t>while using the Fair coin at the 5</a:t>
            </a:r>
            <a:r>
              <a:rPr lang="en-US" sz="2800" baseline="30000" dirty="0">
                <a:latin typeface="Optima"/>
                <a:cs typeface="Optima"/>
              </a:rPr>
              <a:t>th</a:t>
            </a:r>
            <a:r>
              <a:rPr lang="en-US" sz="2800" dirty="0">
                <a:latin typeface="Optima"/>
                <a:cs typeface="Optima"/>
              </a:rPr>
              <a:t> flip?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half" idx="1"/>
          </p:nvPr>
        </p:nvSpPr>
        <p:spPr>
          <a:xfrm>
            <a:off x="132080" y="1143000"/>
            <a:ext cx="89154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176FC1"/>
                </a:solidFill>
              </a:rPr>
              <a:t>Pr</a:t>
            </a:r>
            <a:r>
              <a:rPr lang="en-US" sz="2800" dirty="0">
                <a:solidFill>
                  <a:srgbClr val="176FC1"/>
                </a:solidFill>
              </a:rPr>
              <a:t>(π</a:t>
            </a:r>
            <a:r>
              <a:rPr lang="en-US" sz="2800" i="1" baseline="-25000" dirty="0" err="1">
                <a:solidFill>
                  <a:srgbClr val="176FC1"/>
                </a:solidFill>
              </a:rPr>
              <a:t>i</a:t>
            </a:r>
            <a:r>
              <a:rPr lang="en-US" sz="2800" i="1" dirty="0">
                <a:solidFill>
                  <a:srgbClr val="176FC1"/>
                </a:solidFill>
              </a:rPr>
              <a:t> =</a:t>
            </a:r>
            <a:r>
              <a:rPr lang="en-US" sz="2800" i="1" dirty="0" err="1">
                <a:solidFill>
                  <a:srgbClr val="176FC1"/>
                </a:solidFill>
              </a:rPr>
              <a:t>k</a:t>
            </a:r>
            <a:r>
              <a:rPr lang="en-US" sz="2800" dirty="0" err="1">
                <a:solidFill>
                  <a:srgbClr val="176FC1"/>
                </a:solidFill>
              </a:rPr>
              <a:t>|</a:t>
            </a:r>
            <a:r>
              <a:rPr lang="en-US" sz="2800" i="1" dirty="0" err="1">
                <a:solidFill>
                  <a:srgbClr val="176FC1"/>
                </a:solidFill>
              </a:rPr>
              <a:t>x</a:t>
            </a:r>
            <a:r>
              <a:rPr lang="en-US" sz="2800" dirty="0">
                <a:solidFill>
                  <a:srgbClr val="176FC1"/>
                </a:solidFill>
              </a:rPr>
              <a:t>)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the </a:t>
            </a:r>
            <a:r>
              <a:rPr lang="en-US" sz="2800" i="1" dirty="0"/>
              <a:t>conditional </a:t>
            </a:r>
            <a:r>
              <a:rPr lang="en-US" sz="2800" dirty="0"/>
              <a:t>probability that the HMM was in state </a:t>
            </a:r>
            <a:r>
              <a:rPr lang="en-US" sz="2800" i="1" dirty="0"/>
              <a:t>k</a:t>
            </a:r>
            <a:r>
              <a:rPr lang="en-US" sz="2800" dirty="0"/>
              <a:t> at time </a:t>
            </a:r>
            <a:r>
              <a:rPr lang="en-US" sz="2800" i="1" dirty="0" err="1"/>
              <a:t>i</a:t>
            </a:r>
            <a:r>
              <a:rPr lang="en-US" sz="2800" dirty="0"/>
              <a:t> </a:t>
            </a:r>
            <a:r>
              <a:rPr lang="en-US" sz="2800" i="1" dirty="0"/>
              <a:t>given</a:t>
            </a:r>
            <a:r>
              <a:rPr lang="en-US" sz="2800" dirty="0"/>
              <a:t> that it emitted string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32080" y="4267200"/>
            <a:ext cx="8915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700" dirty="0" err="1">
                <a:solidFill>
                  <a:srgbClr val="FF0000"/>
                </a:solidFill>
              </a:rPr>
              <a:t>Pr</a:t>
            </a:r>
            <a:r>
              <a:rPr lang="en-US" sz="2700" dirty="0">
                <a:solidFill>
                  <a:srgbClr val="FF0000"/>
                </a:solidFill>
              </a:rPr>
              <a:t>(π</a:t>
            </a:r>
            <a:r>
              <a:rPr lang="en-US" sz="2700" baseline="-25000" dirty="0" err="1">
                <a:solidFill>
                  <a:srgbClr val="FF0000"/>
                </a:solidFill>
              </a:rPr>
              <a:t>i</a:t>
            </a:r>
            <a:r>
              <a:rPr lang="en-US" sz="2700" dirty="0">
                <a:solidFill>
                  <a:srgbClr val="FF0000"/>
                </a:solidFill>
              </a:rPr>
              <a:t>=</a:t>
            </a:r>
            <a:r>
              <a:rPr lang="en-US" sz="2700" i="1" dirty="0">
                <a:solidFill>
                  <a:srgbClr val="FF0000"/>
                </a:solidFill>
              </a:rPr>
              <a:t>k, x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dirty="0"/>
              <a:t>: the </a:t>
            </a:r>
            <a:r>
              <a:rPr lang="en-US" sz="2700" i="1" dirty="0"/>
              <a:t>unconditional </a:t>
            </a:r>
            <a:r>
              <a:rPr lang="en-US" sz="2700" dirty="0"/>
              <a:t>probability that a hidden path will pass through state </a:t>
            </a:r>
            <a:r>
              <a:rPr lang="en-US" sz="2700" i="1" dirty="0"/>
              <a:t>k</a:t>
            </a:r>
            <a:r>
              <a:rPr lang="en-US" sz="2700" dirty="0"/>
              <a:t> at time </a:t>
            </a:r>
            <a:r>
              <a:rPr lang="en-US" sz="2700" i="1" dirty="0" err="1"/>
              <a:t>i</a:t>
            </a:r>
            <a:r>
              <a:rPr lang="en-US" sz="2700" dirty="0"/>
              <a:t> </a:t>
            </a:r>
            <a:r>
              <a:rPr lang="en-US" sz="2700" i="1" dirty="0"/>
              <a:t>and</a:t>
            </a:r>
            <a:r>
              <a:rPr lang="en-US" sz="2700" dirty="0"/>
              <a:t> emit </a:t>
            </a:r>
            <a:r>
              <a:rPr lang="en-US" sz="2700" i="1" dirty="0"/>
              <a:t>x</a:t>
            </a:r>
            <a:r>
              <a:rPr lang="en-US" sz="27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272605"/>
            <a:ext cx="88392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What is the probability that the dealer was using the Fair coin at the 5</a:t>
            </a:r>
            <a:r>
              <a:rPr lang="en-US" sz="2800" baseline="30000" dirty="0">
                <a:latin typeface="Optima"/>
                <a:cs typeface="Optima"/>
              </a:rPr>
              <a:t>th</a:t>
            </a:r>
            <a:r>
              <a:rPr lang="en-US" sz="2800" dirty="0">
                <a:latin typeface="Optima"/>
                <a:cs typeface="Optima"/>
              </a:rPr>
              <a:t> flip </a:t>
            </a:r>
            <a:r>
              <a:rPr lang="en-US" sz="2800" i="1" dirty="0">
                <a:latin typeface="Optima"/>
                <a:cs typeface="Optima"/>
              </a:rPr>
              <a:t>given</a:t>
            </a:r>
            <a:r>
              <a:rPr lang="en-US" sz="2800" dirty="0">
                <a:latin typeface="Optima"/>
                <a:cs typeface="Optima"/>
              </a:rPr>
              <a:t> that he generated a sequence of flips </a:t>
            </a:r>
            <a:r>
              <a:rPr lang="en-US" sz="2800" b="1" dirty="0">
                <a:latin typeface="Optima"/>
                <a:cs typeface="Optima"/>
              </a:rPr>
              <a:t>HH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</a:t>
            </a:r>
            <a:r>
              <a:rPr lang="en-US" sz="2800" dirty="0">
                <a:latin typeface="Optima"/>
                <a:cs typeface="Optima"/>
              </a:rPr>
              <a:t>T</a:t>
            </a:r>
            <a:r>
              <a:rPr lang="en-US" sz="2800" b="1" dirty="0">
                <a:latin typeface="Optima"/>
                <a:cs typeface="Optima"/>
              </a:rPr>
              <a:t>HHH</a:t>
            </a:r>
            <a:r>
              <a:rPr lang="en-US" sz="2800" dirty="0">
                <a:latin typeface="Optima"/>
                <a:cs typeface="Optima"/>
              </a:rPr>
              <a:t>TT?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3733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Compare with: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7BE80-8297-C447-A7BD-49F25AEB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646543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81000" y="372564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4" y="2438400"/>
            <a:ext cx="6165802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108444" y="3200400"/>
            <a:ext cx="590550" cy="480715"/>
            <a:chOff x="4108444" y="4567367"/>
            <a:chExt cx="590550" cy="480715"/>
          </a:xfrm>
        </p:grpSpPr>
        <p:sp>
          <p:nvSpPr>
            <p:cNvPr id="8" name="Oval 7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75119" y="4262735"/>
            <a:ext cx="39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Optima"/>
                <a:cs typeface="Optima"/>
              </a:rPr>
              <a:t>i</a:t>
            </a:r>
            <a:endParaRPr lang="en-US" sz="2400" b="1" i="1" dirty="0">
              <a:latin typeface="Optima"/>
              <a:cs typeface="Optim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4608493"/>
            <a:ext cx="8915400" cy="954107"/>
            <a:chOff x="152400" y="4608493"/>
            <a:chExt cx="8915400" cy="954107"/>
          </a:xfrm>
        </p:grpSpPr>
        <p:sp>
          <p:nvSpPr>
            <p:cNvPr id="21" name="Rectangle 20"/>
            <p:cNvSpPr/>
            <p:nvPr/>
          </p:nvSpPr>
          <p:spPr>
            <a:xfrm>
              <a:off x="152400" y="4608493"/>
              <a:ext cx="8915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  <a:latin typeface="Optima"/>
                  <a:cs typeface="Optima"/>
                </a:rPr>
                <a:t>Pr</a:t>
              </a:r>
              <a:r>
                <a:rPr lang="en-US" sz="2800" dirty="0">
                  <a:solidFill>
                    <a:schemeClr val="accent1"/>
                  </a:solidFill>
                  <a:latin typeface="Optima"/>
                  <a:cs typeface="Optima"/>
                </a:rPr>
                <a:t>(π</a:t>
              </a:r>
              <a:r>
                <a:rPr lang="en-US" sz="2800" i="1" baseline="-25000" dirty="0" err="1">
                  <a:solidFill>
                    <a:schemeClr val="accent1"/>
                  </a:solidFill>
                  <a:latin typeface="Optima"/>
                  <a:cs typeface="Optima"/>
                </a:rPr>
                <a:t>i</a:t>
              </a:r>
              <a:r>
                <a:rPr lang="en-US" sz="2800" i="1" dirty="0">
                  <a:solidFill>
                    <a:schemeClr val="accent1"/>
                  </a:solidFill>
                  <a:latin typeface="Optima"/>
                  <a:cs typeface="Optima"/>
                </a:rPr>
                <a:t> =</a:t>
              </a:r>
              <a:r>
                <a:rPr lang="en-US" sz="2800" i="1" dirty="0" err="1">
                  <a:solidFill>
                    <a:schemeClr val="accent1"/>
                  </a:solidFill>
                  <a:latin typeface="Optima"/>
                  <a:cs typeface="Optima"/>
                </a:rPr>
                <a:t>k</a:t>
              </a:r>
              <a:r>
                <a:rPr lang="en-US" sz="2800" dirty="0" err="1">
                  <a:solidFill>
                    <a:schemeClr val="accent1"/>
                  </a:solidFill>
                  <a:latin typeface="Optima"/>
                  <a:cs typeface="Optima"/>
                </a:rPr>
                <a:t>|</a:t>
              </a:r>
              <a:r>
                <a:rPr lang="en-US" sz="2800" i="1" dirty="0" err="1">
                  <a:solidFill>
                    <a:schemeClr val="accent1"/>
                  </a:solidFill>
                  <a:latin typeface="Optima"/>
                  <a:cs typeface="Optima"/>
                </a:rPr>
                <a:t>x</a:t>
              </a:r>
              <a:r>
                <a:rPr lang="en-US" sz="2800" dirty="0">
                  <a:solidFill>
                    <a:schemeClr val="accent1"/>
                  </a:solidFill>
                  <a:latin typeface="Optima"/>
                  <a:cs typeface="Optima"/>
                </a:rPr>
                <a:t>): </a:t>
              </a:r>
              <a:r>
                <a:rPr lang="en-US" sz="2800" dirty="0">
                  <a:latin typeface="Optima"/>
                  <a:cs typeface="Optima"/>
                </a:rPr>
                <a:t>the fraction of the product weight of paths visiting        over the weight of all paths: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504950" y="5081885"/>
              <a:ext cx="590550" cy="480715"/>
              <a:chOff x="4108444" y="4567367"/>
              <a:chExt cx="590550" cy="48071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108444" y="4586417"/>
                <a:ext cx="457200" cy="461665"/>
              </a:xfrm>
              <a:prstGeom prst="ellipse">
                <a:avLst/>
              </a:prstGeom>
              <a:solidFill>
                <a:schemeClr val="bg1"/>
              </a:solidFill>
              <a:ln w="1143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tima"/>
                  <a:cs typeface="Optima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65594" y="4567367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7030A0"/>
                    </a:solidFill>
                    <a:latin typeface="Optima"/>
                    <a:cs typeface="Optima"/>
                  </a:rPr>
                  <a:t>k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52400" y="5715000"/>
            <a:ext cx="8915400" cy="95410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i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 =</a:t>
            </a:r>
            <a:r>
              <a:rPr lang="en-US" sz="2800" i="1" dirty="0" err="1">
                <a:solidFill>
                  <a:schemeClr val="accent1"/>
                </a:solidFill>
                <a:latin typeface="Optima"/>
                <a:cs typeface="Optima"/>
              </a:rPr>
              <a:t>k</a:t>
            </a:r>
            <a:r>
              <a:rPr lang="en-US" sz="2800" dirty="0" err="1">
                <a:solidFill>
                  <a:schemeClr val="accent1"/>
                </a:solidFill>
                <a:latin typeface="Optima"/>
                <a:cs typeface="Optima"/>
              </a:rPr>
              <a:t>|</a:t>
            </a:r>
            <a:r>
              <a:rPr lang="en-US" sz="2800" i="1" dirty="0" err="1">
                <a:solidFill>
                  <a:schemeClr val="accent1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dirty="0" err="1">
                <a:solidFill>
                  <a:schemeClr val="tx2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(π</a:t>
            </a:r>
            <a:r>
              <a:rPr lang="en-US" sz="2800" baseline="-25000" dirty="0" err="1">
                <a:solidFill>
                  <a:schemeClr val="tx2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=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k, x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/ </a:t>
            </a:r>
            <a:r>
              <a:rPr lang="en-US" sz="2800" dirty="0" err="1">
                <a:solidFill>
                  <a:schemeClr val="bg2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chemeClr val="bg2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)</a:t>
            </a:r>
          </a:p>
          <a:p>
            <a:r>
              <a:rPr lang="en-US" sz="2800" dirty="0">
                <a:latin typeface="Optima"/>
                <a:cs typeface="Optima"/>
              </a:rPr>
              <a:t>                = 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∑ </a:t>
            </a:r>
            <a:r>
              <a:rPr lang="en-US" sz="2800" baseline="-25000" dirty="0">
                <a:solidFill>
                  <a:srgbClr val="FF0000"/>
                </a:solidFill>
                <a:latin typeface="Optima"/>
                <a:cs typeface="Optima"/>
              </a:rPr>
              <a:t>all paths π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800" baseline="-25000" dirty="0">
                <a:solidFill>
                  <a:srgbClr val="FF0000"/>
                </a:solidFill>
                <a:latin typeface="Optima"/>
                <a:cs typeface="Optima"/>
              </a:rPr>
              <a:t>with π</a:t>
            </a:r>
            <a:r>
              <a:rPr lang="en-US" sz="28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 =k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x,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 π)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/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∑ </a:t>
            </a:r>
            <a:r>
              <a:rPr lang="en-US" sz="2800" baseline="-25000" dirty="0">
                <a:solidFill>
                  <a:srgbClr val="008000"/>
                </a:solidFill>
                <a:latin typeface="Optima"/>
                <a:cs typeface="Optima"/>
              </a:rPr>
              <a:t>all paths π</a:t>
            </a:r>
            <a:r>
              <a:rPr lang="en-US" sz="2800" i="1" dirty="0">
                <a:solidFill>
                  <a:srgbClr val="008000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8000"/>
                </a:solidFill>
                <a:latin typeface="Optima"/>
                <a:cs typeface="Optima"/>
              </a:rPr>
              <a:t>x,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 π)</a:t>
            </a:r>
            <a:r>
              <a:rPr lang="en-US" sz="2800" i="1" dirty="0">
                <a:solidFill>
                  <a:srgbClr val="008000"/>
                </a:solidFill>
                <a:latin typeface="Optima"/>
                <a:cs typeface="Optima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Is </a:t>
            </a:r>
            <a:r>
              <a:rPr lang="en-US" sz="3600" dirty="0" err="1">
                <a:solidFill>
                  <a:srgbClr val="176FC1"/>
                </a:solidFill>
              </a:rPr>
              <a:t>Pr</a:t>
            </a:r>
            <a:r>
              <a:rPr lang="en-US" sz="3600" dirty="0">
                <a:solidFill>
                  <a:srgbClr val="176FC1"/>
                </a:solidFill>
              </a:rPr>
              <a:t>(π</a:t>
            </a:r>
            <a:r>
              <a:rPr lang="en-US" sz="3600" i="1" baseline="-25000" dirty="0" err="1">
                <a:solidFill>
                  <a:srgbClr val="176FC1"/>
                </a:solidFill>
              </a:rPr>
              <a:t>i</a:t>
            </a:r>
            <a:r>
              <a:rPr lang="en-US" sz="3600" i="1" dirty="0">
                <a:solidFill>
                  <a:srgbClr val="176FC1"/>
                </a:solidFill>
              </a:rPr>
              <a:t> =</a:t>
            </a:r>
            <a:r>
              <a:rPr lang="en-US" sz="3600" i="1" dirty="0" err="1">
                <a:solidFill>
                  <a:srgbClr val="176FC1"/>
                </a:solidFill>
              </a:rPr>
              <a:t>k</a:t>
            </a:r>
            <a:r>
              <a:rPr lang="en-US" sz="3600" dirty="0" err="1">
                <a:solidFill>
                  <a:srgbClr val="176FC1"/>
                </a:solidFill>
              </a:rPr>
              <a:t>|</a:t>
            </a:r>
            <a:r>
              <a:rPr lang="en-US" sz="3600" i="1" dirty="0" err="1">
                <a:solidFill>
                  <a:srgbClr val="176FC1"/>
                </a:solidFill>
              </a:rPr>
              <a:t>x</a:t>
            </a:r>
            <a:r>
              <a:rPr lang="en-US" sz="3600" dirty="0">
                <a:solidFill>
                  <a:srgbClr val="176FC1"/>
                </a:solidFill>
              </a:rPr>
              <a:t>)</a:t>
            </a:r>
            <a:r>
              <a:rPr lang="en-US" sz="3600" dirty="0"/>
              <a:t>?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132080" y="1143000"/>
            <a:ext cx="8915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>
                <a:solidFill>
                  <a:srgbClr val="176FC1"/>
                </a:solidFill>
              </a:rPr>
              <a:t>Pr(π</a:t>
            </a:r>
            <a:r>
              <a:rPr lang="en-US" sz="2800" i="1" baseline="-25000">
                <a:solidFill>
                  <a:srgbClr val="176FC1"/>
                </a:solidFill>
              </a:rPr>
              <a:t>i</a:t>
            </a:r>
            <a:r>
              <a:rPr lang="en-US" sz="2800" i="1">
                <a:solidFill>
                  <a:srgbClr val="176FC1"/>
                </a:solidFill>
              </a:rPr>
              <a:t> =k</a:t>
            </a:r>
            <a:r>
              <a:rPr lang="en-US" sz="2800">
                <a:solidFill>
                  <a:srgbClr val="176FC1"/>
                </a:solidFill>
              </a:rPr>
              <a:t>|</a:t>
            </a:r>
            <a:r>
              <a:rPr lang="en-US" sz="2800" i="1">
                <a:solidFill>
                  <a:srgbClr val="176FC1"/>
                </a:solidFill>
              </a:rPr>
              <a:t>x</a:t>
            </a:r>
            <a:r>
              <a:rPr lang="en-US" sz="2800">
                <a:solidFill>
                  <a:srgbClr val="176FC1"/>
                </a:solidFill>
              </a:rPr>
              <a:t>)</a:t>
            </a:r>
            <a:r>
              <a:rPr lang="en-US" sz="2800"/>
              <a:t>: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the </a:t>
            </a:r>
            <a:r>
              <a:rPr lang="en-US" sz="2800" i="1"/>
              <a:t>conditional </a:t>
            </a:r>
            <a:r>
              <a:rPr lang="en-US" sz="2800"/>
              <a:t>probability that the HMM was in state </a:t>
            </a:r>
            <a:r>
              <a:rPr lang="en-US" sz="2800" i="1"/>
              <a:t>k</a:t>
            </a:r>
            <a:r>
              <a:rPr lang="en-US" sz="2800"/>
              <a:t> at time </a:t>
            </a:r>
            <a:r>
              <a:rPr lang="en-US" sz="2800" i="1"/>
              <a:t>i</a:t>
            </a:r>
            <a:r>
              <a:rPr lang="en-US" sz="2800"/>
              <a:t> </a:t>
            </a:r>
            <a:r>
              <a:rPr lang="en-US" sz="2800" i="1"/>
              <a:t>given</a:t>
            </a:r>
            <a:r>
              <a:rPr lang="en-US" sz="2800"/>
              <a:t> that it emitted string </a:t>
            </a:r>
            <a:r>
              <a:rPr lang="en-US" sz="2800" i="1"/>
              <a:t>x</a:t>
            </a:r>
            <a:r>
              <a:rPr lang="en-US" sz="280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7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6E968-8FB7-1E40-A25C-3BCB256E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134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082" y="2025243"/>
            <a:ext cx="8229600" cy="3108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Soft Decoding Problem</a:t>
            </a:r>
            <a:r>
              <a:rPr lang="en-US" sz="2800" dirty="0">
                <a:latin typeface="Optima"/>
                <a:cs typeface="Optima"/>
              </a:rPr>
              <a:t>: </a:t>
            </a:r>
            <a:r>
              <a:rPr lang="en-US" sz="2800" i="1" dirty="0">
                <a:latin typeface="Optima"/>
                <a:cs typeface="Optima"/>
              </a:rPr>
              <a:t>Find the probability that an HMM was in a particular state at a particular moment, given its output.</a:t>
            </a:r>
            <a:endParaRPr lang="en-US" sz="2800" dirty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Optima"/>
                <a:cs typeface="Optima"/>
              </a:rPr>
              <a:t>Input:</a:t>
            </a:r>
            <a:r>
              <a:rPr lang="en-US" sz="2800" dirty="0">
                <a:latin typeface="Optima"/>
                <a:cs typeface="Optima"/>
              </a:rPr>
              <a:t> A string </a:t>
            </a:r>
            <a:r>
              <a:rPr lang="en-US" sz="2800" i="1" dirty="0">
                <a:latin typeface="Optima"/>
                <a:cs typeface="Optima"/>
              </a:rPr>
              <a:t>x = x</a:t>
            </a:r>
            <a:r>
              <a:rPr lang="en-US" sz="2800" i="1" baseline="-250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. . . 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i="1" baseline="-25000" dirty="0" err="1">
                <a:latin typeface="Optima"/>
                <a:cs typeface="Optima"/>
              </a:rPr>
              <a:t>n</a:t>
            </a:r>
            <a:r>
              <a:rPr lang="en-US" sz="2800" dirty="0">
                <a:latin typeface="Optima"/>
                <a:cs typeface="Optima"/>
              </a:rPr>
              <a:t> emitted by an HMM (∑, </a:t>
            </a:r>
            <a:r>
              <a:rPr lang="en-US" sz="2800" i="1" dirty="0">
                <a:latin typeface="Optima"/>
                <a:cs typeface="Optima"/>
              </a:rPr>
              <a:t>States, Transition, Emission)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Optima"/>
                <a:cs typeface="Optima"/>
              </a:rPr>
              <a:t>Output</a:t>
            </a:r>
            <a:r>
              <a:rPr lang="en-US" sz="2800" dirty="0">
                <a:latin typeface="Optima"/>
                <a:cs typeface="Optima"/>
              </a:rPr>
              <a:t>: The conditional probability </a:t>
            </a:r>
            <a:r>
              <a:rPr lang="en-US" sz="28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(π</a:t>
            </a:r>
            <a:r>
              <a:rPr lang="en-US" sz="2800" baseline="-25000" dirty="0" err="1">
                <a:solidFill>
                  <a:schemeClr val="accent1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=</a:t>
            </a:r>
            <a:r>
              <a:rPr lang="en-US" sz="2800" i="1" dirty="0" err="1">
                <a:solidFill>
                  <a:schemeClr val="accent1"/>
                </a:solidFill>
                <a:latin typeface="Optima"/>
                <a:cs typeface="Optima"/>
              </a:rPr>
              <a:t>k</a:t>
            </a:r>
            <a:r>
              <a:rPr lang="en-US" sz="2800" dirty="0" err="1">
                <a:solidFill>
                  <a:schemeClr val="accent1"/>
                </a:solidFill>
                <a:latin typeface="Optima"/>
                <a:cs typeface="Optima"/>
              </a:rPr>
              <a:t>|</a:t>
            </a:r>
            <a:r>
              <a:rPr lang="en-US" sz="2800" i="1" dirty="0" err="1">
                <a:solidFill>
                  <a:schemeClr val="accent1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that the HMM was in state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at step </a:t>
            </a:r>
            <a:r>
              <a:rPr lang="en-US" sz="2800" i="1" dirty="0" err="1">
                <a:latin typeface="Optima"/>
                <a:cs typeface="Optima"/>
              </a:rPr>
              <a:t>i</a:t>
            </a:r>
            <a:r>
              <a:rPr lang="en-US" sz="2800" dirty="0">
                <a:latin typeface="Optima"/>
                <a:cs typeface="Optima"/>
              </a:rPr>
              <a:t>, given 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Decoding Problem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4914-F81D-E242-977A-1697DA35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103053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250577"/>
            <a:ext cx="8763000" cy="1676400"/>
          </a:xfrm>
        </p:spPr>
        <p:txBody>
          <a:bodyPr>
            <a:noAutofit/>
          </a:bodyPr>
          <a:lstStyle/>
          <a:p>
            <a:r>
              <a:rPr lang="en-US" sz="2400" dirty="0" err="1"/>
              <a:t>Pr</a:t>
            </a:r>
            <a:r>
              <a:rPr lang="en-US" sz="2400" dirty="0"/>
              <a:t>(π</a:t>
            </a:r>
            <a:r>
              <a:rPr lang="en-US" sz="2400" baseline="-25000" dirty="0" err="1"/>
              <a:t>i</a:t>
            </a:r>
            <a:r>
              <a:rPr lang="en-US" sz="2400" dirty="0"/>
              <a:t>=</a:t>
            </a:r>
            <a:r>
              <a:rPr lang="en-US" sz="2400" i="1" dirty="0"/>
              <a:t>k, x</a:t>
            </a:r>
            <a:r>
              <a:rPr lang="en-US" sz="2400" dirty="0"/>
              <a:t>) = total product weights of all paths through the Viterbi graph for </a:t>
            </a:r>
            <a:r>
              <a:rPr lang="en-US" sz="2400" i="1" dirty="0"/>
              <a:t>x</a:t>
            </a:r>
            <a:r>
              <a:rPr lang="en-US" sz="2400" dirty="0"/>
              <a:t> that pass through the node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i="1" dirty="0">
                <a:solidFill>
                  <a:srgbClr val="7030A0"/>
                </a:solidFill>
              </a:rPr>
              <a:t>k, </a:t>
            </a:r>
            <a:r>
              <a:rPr lang="en-US" sz="2400" i="1" dirty="0" err="1"/>
              <a:t>i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</a:p>
          <a:p>
            <a:r>
              <a:rPr lang="en-US" sz="2400" dirty="0"/>
              <a:t>Each such path is formed by a </a:t>
            </a:r>
            <a:r>
              <a:rPr lang="en-US" sz="2400" dirty="0">
                <a:solidFill>
                  <a:schemeClr val="accent1"/>
                </a:solidFill>
              </a:rPr>
              <a:t>blue </a:t>
            </a:r>
            <a:r>
              <a:rPr lang="en-US" sz="2400" dirty="0" err="1"/>
              <a:t>subpath</a:t>
            </a:r>
            <a:r>
              <a:rPr lang="en-US" sz="2400" dirty="0"/>
              <a:t> ending in the node          and a </a:t>
            </a:r>
            <a:r>
              <a:rPr lang="en-US" sz="2400" dirty="0">
                <a:solidFill>
                  <a:schemeClr val="tx2"/>
                </a:solidFill>
              </a:rPr>
              <a:t>red </a:t>
            </a:r>
            <a:r>
              <a:rPr lang="en-US" sz="2400" dirty="0" err="1"/>
              <a:t>subpath</a:t>
            </a:r>
            <a:r>
              <a:rPr lang="en-US" sz="2400" dirty="0"/>
              <a:t> starting in the node        </a:t>
            </a:r>
          </a:p>
        </p:txBody>
      </p:sp>
      <p:pic>
        <p:nvPicPr>
          <p:cNvPr id="147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2751"/>
            <a:ext cx="6165802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3340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∑ product weights of all blue paths </a:t>
            </a:r>
            <a:r>
              <a:rPr lang="en-US" sz="2200" dirty="0">
                <a:latin typeface="Optima"/>
                <a:cs typeface="Optima"/>
              </a:rPr>
              <a:t>* </a:t>
            </a:r>
            <a:r>
              <a:rPr lang="en-US" sz="2200" dirty="0">
                <a:solidFill>
                  <a:srgbClr val="ED1C24"/>
                </a:solidFill>
                <a:latin typeface="Optima"/>
                <a:cs typeface="Optima"/>
              </a:rPr>
              <a:t>∑ product weights of all red paths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941873"/>
            <a:ext cx="1981200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accent1"/>
                </a:solidFill>
              </a:rPr>
              <a:t>forward</a:t>
            </a:r>
            <a:r>
              <a:rPr lang="en-US" sz="3600" i="1" baseline="-25000" dirty="0" err="1">
                <a:solidFill>
                  <a:srgbClr val="7030A0"/>
                </a:solidFill>
              </a:rPr>
              <a:t>k</a:t>
            </a:r>
            <a:r>
              <a:rPr lang="en-US" sz="3600" i="1" baseline="-25000" dirty="0" err="1">
                <a:solidFill>
                  <a:srgbClr val="0000FF"/>
                </a:solidFill>
              </a:rPr>
              <a:t>,</a:t>
            </a:r>
            <a:r>
              <a:rPr lang="en-US" sz="3600" i="1" baseline="-25000" dirty="0" err="1"/>
              <a:t>i</a:t>
            </a:r>
            <a:endParaRPr lang="en-US" sz="3600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8247" y="5941873"/>
            <a:ext cx="2021555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???</a:t>
            </a:r>
            <a:endParaRPr lang="en-US" sz="3600" baseline="-25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8584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*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2751"/>
            <a:ext cx="6165802" cy="201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/>
          <p:cNvSpPr/>
          <p:nvPr/>
        </p:nvSpPr>
        <p:spPr>
          <a:xfrm>
            <a:off x="3981450" y="3730286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953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37112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9700" y="2972751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Viterbi graph   with all edges reversed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8125" y="48872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i</a:t>
            </a:r>
            <a:endParaRPr lang="en-US" sz="2400" b="1" i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dirty="0" err="1"/>
              <a:t>Pr</a:t>
            </a:r>
            <a:r>
              <a:rPr lang="en-US" dirty="0"/>
              <a:t>(π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i="1" dirty="0"/>
              <a:t>k, x</a:t>
            </a:r>
            <a:r>
              <a:rPr lang="en-US" dirty="0"/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953000"/>
            <a:ext cx="176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(π</a:t>
            </a:r>
            <a:r>
              <a:rPr lang="en-US" sz="2400" baseline="-25000" dirty="0" err="1">
                <a:latin typeface="Optima"/>
                <a:cs typeface="Optima"/>
              </a:rPr>
              <a:t>i</a:t>
            </a:r>
            <a:r>
              <a:rPr lang="en-US" sz="2400" dirty="0">
                <a:latin typeface="Optima"/>
                <a:cs typeface="Optima"/>
              </a:rPr>
              <a:t>=</a:t>
            </a:r>
            <a:r>
              <a:rPr lang="en-US" sz="2400" i="1" dirty="0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400" i="1" dirty="0">
                <a:latin typeface="Optima"/>
                <a:cs typeface="Optima"/>
              </a:rPr>
              <a:t>, x</a:t>
            </a:r>
            <a:r>
              <a:rPr lang="en-US" sz="2400" dirty="0">
                <a:latin typeface="Optima"/>
                <a:cs typeface="Optima"/>
              </a:rPr>
              <a:t>) =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24000" y="2465685"/>
            <a:ext cx="590550" cy="480715"/>
            <a:chOff x="4108444" y="4567367"/>
            <a:chExt cx="590550" cy="480715"/>
          </a:xfrm>
        </p:grpSpPr>
        <p:sp>
          <p:nvSpPr>
            <p:cNvPr id="20" name="Oval 19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34250" y="2476500"/>
            <a:ext cx="590550" cy="480715"/>
            <a:chOff x="4108444" y="4567367"/>
            <a:chExt cx="590550" cy="480715"/>
          </a:xfrm>
        </p:grpSpPr>
        <p:sp>
          <p:nvSpPr>
            <p:cNvPr id="23" name="Oval 22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C6BC9-DED0-524D-BF56-7FE361BC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405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800600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latin typeface="Optima"/>
                <a:cs typeface="Optima"/>
              </a:rPr>
              <a:t>Given a sequence of </a:t>
            </a:r>
            <a:r>
              <a:rPr lang="en-US" sz="2400" i="1" dirty="0">
                <a:latin typeface="Optima"/>
                <a:cs typeface="Optima"/>
              </a:rPr>
              <a:t>n</a:t>
            </a:r>
            <a:r>
              <a:rPr lang="en-US" sz="2400" dirty="0">
                <a:latin typeface="Optima"/>
                <a:cs typeface="Optima"/>
              </a:rPr>
              <a:t> flips with </a:t>
            </a:r>
            <a:r>
              <a:rPr lang="en-US" sz="2400" i="1" dirty="0">
                <a:latin typeface="Optima"/>
                <a:cs typeface="Optima"/>
              </a:rPr>
              <a:t>k</a:t>
            </a:r>
            <a:r>
              <a:rPr lang="en-US" sz="2400" dirty="0">
                <a:latin typeface="Optima"/>
                <a:cs typeface="Optima"/>
              </a:rPr>
              <a:t> “H</a:t>
            </a:r>
            <a:r>
              <a:rPr lang="en-US" sz="2400" dirty="0"/>
              <a:t>eads”</a:t>
            </a:r>
            <a:r>
              <a:rPr lang="en-US" sz="2400" dirty="0">
                <a:latin typeface="Optima"/>
                <a:cs typeface="Optima"/>
              </a:rPr>
              <a:t>:</a:t>
            </a:r>
          </a:p>
          <a:p>
            <a:pPr marL="0" lvl="1" indent="0" algn="ctr">
              <a:buNone/>
            </a:pPr>
            <a:r>
              <a:rPr lang="en-US" sz="2400" i="1" dirty="0">
                <a:latin typeface="Optima"/>
                <a:cs typeface="Optima"/>
              </a:rPr>
              <a:t>x = x</a:t>
            </a:r>
            <a:r>
              <a:rPr lang="en-US" sz="2400" i="1" baseline="-25000" dirty="0">
                <a:latin typeface="Optima"/>
                <a:cs typeface="Optima"/>
              </a:rPr>
              <a:t>1</a:t>
            </a:r>
            <a:r>
              <a:rPr lang="en-US" sz="2400" i="1" dirty="0">
                <a:latin typeface="Optima"/>
                <a:cs typeface="Optima"/>
              </a:rPr>
              <a:t> x</a:t>
            </a:r>
            <a:r>
              <a:rPr lang="en-US" sz="2400" i="1" baseline="-25000" dirty="0">
                <a:latin typeface="Optima"/>
                <a:cs typeface="Optima"/>
              </a:rPr>
              <a:t>2</a:t>
            </a:r>
            <a:r>
              <a:rPr lang="en-US" sz="2400" i="1" dirty="0">
                <a:latin typeface="Optima"/>
                <a:cs typeface="Optima"/>
              </a:rPr>
              <a:t> . . . 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i="1" baseline="-25000" dirty="0" err="1">
                <a:latin typeface="Optima"/>
                <a:cs typeface="Optima"/>
              </a:rPr>
              <a:t>n</a:t>
            </a:r>
            <a:endParaRPr lang="en-US" sz="2400" dirty="0">
              <a:latin typeface="Optima"/>
              <a:cs typeface="Optima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latin typeface="Optima"/>
                <a:cs typeface="Optima"/>
              </a:rPr>
              <a:t>The probability this sequence was generated by the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fair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coin: </a:t>
            </a: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                      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dirty="0" err="1">
                <a:latin typeface="Optima"/>
                <a:cs typeface="Optima"/>
              </a:rPr>
              <a:t>|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=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>
                <a:latin typeface="Optima"/>
                <a:cs typeface="Optima"/>
              </a:rPr>
              <a:t>x</a:t>
            </a:r>
            <a:r>
              <a:rPr lang="en-US" sz="2400" i="1" baseline="-25000" dirty="0"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*…*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i="1" baseline="-25000" dirty="0" err="1">
                <a:latin typeface="Optima"/>
                <a:cs typeface="Optima"/>
              </a:rPr>
              <a:t>n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= </a:t>
            </a:r>
            <a:r>
              <a:rPr lang="en-US" sz="2400" b="1" dirty="0">
                <a:latin typeface="Optima"/>
                <a:cs typeface="Optima"/>
              </a:rPr>
              <a:t>(1/2)</a:t>
            </a:r>
            <a:r>
              <a:rPr lang="en-US" sz="2400" b="1" i="1" baseline="30000" dirty="0">
                <a:latin typeface="Optima"/>
                <a:cs typeface="Optima"/>
              </a:rPr>
              <a:t>n</a:t>
            </a:r>
            <a:endParaRPr lang="en-US" sz="2400" b="1" dirty="0">
              <a:latin typeface="Optima"/>
              <a:cs typeface="Optima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Optima"/>
                <a:cs typeface="Optima"/>
              </a:rPr>
              <a:t>The probability that it was generated by the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biased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coin:  </a:t>
            </a:r>
          </a:p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                      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dirty="0" err="1">
                <a:latin typeface="Optima"/>
                <a:cs typeface="Optima"/>
              </a:rPr>
              <a:t>|</a:t>
            </a:r>
            <a:r>
              <a:rPr lang="en-US" sz="24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=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>
                <a:latin typeface="Optima"/>
                <a:cs typeface="Optima"/>
              </a:rPr>
              <a:t>x</a:t>
            </a:r>
            <a:r>
              <a:rPr lang="en-US" sz="2400" i="1" baseline="-25000" dirty="0"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*…*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i="1" baseline="-25000" dirty="0" err="1">
                <a:latin typeface="Optima"/>
                <a:cs typeface="Optima"/>
              </a:rPr>
              <a:t>n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= </a:t>
            </a:r>
            <a:r>
              <a:rPr lang="en-US" sz="2400" b="1" dirty="0"/>
              <a:t>(3/4)</a:t>
            </a:r>
            <a:r>
              <a:rPr lang="en-US" sz="2400" b="1" i="1" baseline="30000" dirty="0"/>
              <a:t>k </a:t>
            </a:r>
            <a:r>
              <a:rPr lang="en-US" sz="2400" b="1" i="1" dirty="0"/>
              <a:t>• </a:t>
            </a:r>
            <a:r>
              <a:rPr lang="en-US" sz="2400" b="1" dirty="0">
                <a:latin typeface="Optima"/>
                <a:cs typeface="Optima"/>
              </a:rPr>
              <a:t>(1/4)</a:t>
            </a:r>
            <a:r>
              <a:rPr lang="en-US" sz="2400" b="1" i="1" baseline="30000" dirty="0">
                <a:latin typeface="Optima"/>
                <a:cs typeface="Optima"/>
              </a:rPr>
              <a:t>n-k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762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Optima"/>
                <a:cs typeface="Optima"/>
              </a:rPr>
              <a:t>Fair</a:t>
            </a:r>
            <a:r>
              <a:rPr lang="en-US" sz="3600" dirty="0">
                <a:latin typeface="Optima"/>
                <a:cs typeface="Optima"/>
              </a:rPr>
              <a:t> or </a:t>
            </a:r>
            <a:r>
              <a:rPr lang="en-US" sz="3600" dirty="0">
                <a:solidFill>
                  <a:srgbClr val="008000"/>
                </a:solidFill>
                <a:latin typeface="Optima"/>
                <a:cs typeface="Optima"/>
              </a:rPr>
              <a:t>Biased</a:t>
            </a:r>
            <a:r>
              <a:rPr lang="en-US" sz="3600" dirty="0">
                <a:latin typeface="Optima"/>
                <a:cs typeface="Optima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00146"/>
            <a:ext cx="8686800" cy="83099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Equilibrium: </a:t>
            </a:r>
            <a:r>
              <a:rPr lang="en-US" altLang="en-US" sz="2400" dirty="0">
                <a:latin typeface="Optima"/>
                <a:cs typeface="Optima"/>
              </a:rPr>
              <a:t>P(</a:t>
            </a:r>
            <a:r>
              <a:rPr lang="en-US" altLang="en-US" sz="2400" i="1" dirty="0" err="1">
                <a:latin typeface="Optima"/>
                <a:cs typeface="Optima"/>
              </a:rPr>
              <a:t>x</a:t>
            </a:r>
            <a:r>
              <a:rPr lang="en-US" altLang="en-US" sz="2400" dirty="0" err="1">
                <a:latin typeface="Optima"/>
                <a:cs typeface="Optima"/>
              </a:rPr>
              <a:t>|</a:t>
            </a:r>
            <a:r>
              <a:rPr lang="en-US" alt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altLang="en-US" sz="2400" dirty="0">
                <a:latin typeface="Optima"/>
                <a:cs typeface="Optima"/>
              </a:rPr>
              <a:t>) = P(</a:t>
            </a:r>
            <a:r>
              <a:rPr lang="en-US" altLang="en-US" sz="2400" i="1" dirty="0" err="1">
                <a:latin typeface="Optima"/>
                <a:cs typeface="Optima"/>
              </a:rPr>
              <a:t>x</a:t>
            </a:r>
            <a:r>
              <a:rPr lang="en-US" altLang="en-US" sz="2400" dirty="0" err="1">
                <a:latin typeface="Optima"/>
                <a:cs typeface="Optima"/>
              </a:rPr>
              <a:t>|</a:t>
            </a:r>
            <a:r>
              <a:rPr lang="en-US" altLang="en-US" sz="24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altLang="en-US" sz="2400" dirty="0">
                <a:latin typeface="Optima"/>
                <a:cs typeface="Optima"/>
              </a:rPr>
              <a:t>)</a:t>
            </a:r>
            <a:endParaRPr lang="en-US" sz="2400" dirty="0">
              <a:latin typeface="Optima"/>
              <a:cs typeface="Optima"/>
            </a:endParaRPr>
          </a:p>
          <a:p>
            <a:pPr algn="ctr"/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1/2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baseline="30000" dirty="0">
                <a:latin typeface="Optima"/>
                <a:cs typeface="Optima"/>
              </a:rPr>
              <a:t>n </a:t>
            </a:r>
            <a:r>
              <a:rPr lang="en-US" sz="2400" dirty="0">
                <a:latin typeface="Optima"/>
                <a:cs typeface="Optima"/>
              </a:rPr>
              <a:t>= (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3/4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baseline="30000" dirty="0">
                <a:latin typeface="Optima"/>
                <a:cs typeface="Optima"/>
              </a:rPr>
              <a:t>k</a:t>
            </a:r>
            <a:r>
              <a:rPr lang="en-US" sz="2400" i="1" dirty="0">
                <a:latin typeface="Optima"/>
                <a:cs typeface="Optima"/>
              </a:rPr>
              <a:t>•</a:t>
            </a:r>
            <a:r>
              <a:rPr lang="en-US" sz="2400" i="1" baseline="30000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1/4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baseline="30000" dirty="0">
                <a:latin typeface="Optima"/>
                <a:cs typeface="Optima"/>
              </a:rPr>
              <a:t>n-k </a:t>
            </a:r>
            <a:r>
              <a:rPr lang="en-US" sz="2400" dirty="0">
                <a:latin typeface="Optima"/>
                <a:cs typeface="Optima"/>
              </a:rPr>
              <a:t>→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2</a:t>
            </a:r>
            <a:r>
              <a:rPr lang="en-US" sz="2400" i="1" baseline="30000" dirty="0">
                <a:solidFill>
                  <a:srgbClr val="176FC1"/>
                </a:solidFill>
                <a:latin typeface="Optima"/>
                <a:cs typeface="Optima"/>
              </a:rPr>
              <a:t>n </a:t>
            </a:r>
            <a:r>
              <a:rPr lang="en-US" sz="2400" dirty="0">
                <a:latin typeface="Optima"/>
                <a:cs typeface="Optima"/>
              </a:rPr>
              <a:t>=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3</a:t>
            </a:r>
            <a:r>
              <a:rPr lang="en-US" sz="2400" i="1" baseline="30000" dirty="0">
                <a:solidFill>
                  <a:srgbClr val="149B52"/>
                </a:solidFill>
                <a:latin typeface="Optima"/>
                <a:cs typeface="Optima"/>
              </a:rPr>
              <a:t>k</a:t>
            </a:r>
            <a:r>
              <a:rPr lang="en-US" sz="2400" i="1" baseline="300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→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b="1" i="1" dirty="0">
                <a:latin typeface="Optima"/>
                <a:cs typeface="Optima"/>
              </a:rPr>
              <a:t>k </a:t>
            </a:r>
            <a:r>
              <a:rPr lang="en-US" sz="2400" b="1" dirty="0">
                <a:latin typeface="Optima"/>
                <a:cs typeface="Optima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Optima"/>
                <a:cs typeface="Optima"/>
              </a:rPr>
              <a:t>log</a:t>
            </a:r>
            <a:r>
              <a:rPr lang="en-US" sz="2400" b="1" baseline="-25000" dirty="0">
                <a:solidFill>
                  <a:srgbClr val="FF0000"/>
                </a:solidFill>
                <a:latin typeface="Optima"/>
                <a:cs typeface="Optima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Optima"/>
                <a:cs typeface="Optima"/>
              </a:rPr>
              <a:t>3</a:t>
            </a:r>
            <a:r>
              <a:rPr lang="en-US" sz="2400" b="1" dirty="0">
                <a:latin typeface="Optima"/>
                <a:cs typeface="Optima"/>
              </a:rPr>
              <a:t> </a:t>
            </a:r>
            <a:r>
              <a:rPr lang="en-US" sz="2400" b="1" i="1" dirty="0">
                <a:latin typeface="Optima"/>
                <a:cs typeface="Optima"/>
              </a:rPr>
              <a:t>• n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→</a:t>
            </a:r>
            <a:r>
              <a:rPr lang="en-US" sz="2400" b="1" i="1" dirty="0">
                <a:solidFill>
                  <a:srgbClr val="000000"/>
                </a:solidFill>
                <a:latin typeface="Optima"/>
                <a:cs typeface="Optima"/>
              </a:rPr>
              <a:t> k ≈ </a:t>
            </a:r>
            <a:r>
              <a:rPr lang="en-US" sz="2400" b="1" dirty="0">
                <a:solidFill>
                  <a:schemeClr val="tx2"/>
                </a:solidFill>
                <a:latin typeface="Optima"/>
                <a:cs typeface="Optima"/>
              </a:rPr>
              <a:t>0.632</a:t>
            </a:r>
            <a:r>
              <a:rPr lang="en-US" sz="2400" b="1" i="1" dirty="0">
                <a:solidFill>
                  <a:srgbClr val="000000"/>
                </a:solidFill>
                <a:latin typeface="Optima"/>
                <a:cs typeface="Optima"/>
              </a:rPr>
              <a:t>•n  </a:t>
            </a:r>
            <a:endParaRPr lang="en-US" sz="24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99" y="5861294"/>
            <a:ext cx="678180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Even though 63 is closer to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75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 than to 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50,</a:t>
            </a:r>
            <a:endParaRPr lang="en-US" sz="2400" dirty="0">
              <a:latin typeface="Optima"/>
              <a:cs typeface="Optima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fair</a:t>
            </a:r>
            <a:r>
              <a:rPr lang="en-US" sz="2400" dirty="0">
                <a:latin typeface="Optima"/>
                <a:cs typeface="Optima"/>
              </a:rPr>
              <a:t> coin is more likely to result in 63 heads!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4897"/>
            <a:ext cx="5486400" cy="83099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dirty="0" err="1">
                <a:latin typeface="Optima"/>
                <a:cs typeface="Optima"/>
              </a:rPr>
              <a:t>|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&gt;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dirty="0" err="1">
                <a:latin typeface="Optima"/>
                <a:cs typeface="Optima"/>
              </a:rPr>
              <a:t>|</a:t>
            </a:r>
            <a:r>
              <a:rPr lang="en-US" sz="2400" i="1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→</a:t>
            </a:r>
            <a:r>
              <a:rPr lang="en-US" sz="2400" i="1" dirty="0">
                <a:latin typeface="Optima"/>
                <a:cs typeface="Optima"/>
              </a:rPr>
              <a:t>   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fair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is more likely</a:t>
            </a:r>
          </a:p>
          <a:p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dirty="0" err="1">
                <a:latin typeface="Optima"/>
                <a:cs typeface="Optima"/>
              </a:rPr>
              <a:t>|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latin typeface="Optima"/>
                <a:cs typeface="Optima"/>
              </a:rPr>
              <a:t>) &lt;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dirty="0" err="1">
                <a:latin typeface="Optima"/>
                <a:cs typeface="Optima"/>
              </a:rPr>
              <a:t>|</a:t>
            </a:r>
            <a:r>
              <a:rPr lang="en-US" sz="24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→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biased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is more likely</a:t>
            </a:r>
            <a:endParaRPr lang="en-US" altLang="en-US" sz="24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41F69-988B-A645-83CD-EE94E6E5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761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250577"/>
            <a:ext cx="8763000" cy="1676400"/>
          </a:xfrm>
        </p:spPr>
        <p:txBody>
          <a:bodyPr>
            <a:noAutofit/>
          </a:bodyPr>
          <a:lstStyle/>
          <a:p>
            <a:r>
              <a:rPr lang="en-US" sz="2400" dirty="0" err="1"/>
              <a:t>Pr</a:t>
            </a:r>
            <a:r>
              <a:rPr lang="en-US" sz="2400" dirty="0"/>
              <a:t>(π</a:t>
            </a:r>
            <a:r>
              <a:rPr lang="en-US" sz="2400" baseline="-25000" dirty="0" err="1"/>
              <a:t>i</a:t>
            </a:r>
            <a:r>
              <a:rPr lang="en-US" sz="2400" dirty="0"/>
              <a:t>=</a:t>
            </a:r>
            <a:r>
              <a:rPr lang="en-US" sz="2400" i="1" dirty="0"/>
              <a:t>k, x</a:t>
            </a:r>
            <a:r>
              <a:rPr lang="en-US" sz="2400" dirty="0"/>
              <a:t>) = total product weights of all paths through the Viterbi graph for </a:t>
            </a:r>
            <a:r>
              <a:rPr lang="en-US" sz="2400" i="1" dirty="0"/>
              <a:t>x</a:t>
            </a:r>
            <a:r>
              <a:rPr lang="en-US" sz="2400" dirty="0"/>
              <a:t> that pass through the node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i="1" dirty="0">
                <a:solidFill>
                  <a:srgbClr val="7030A0"/>
                </a:solidFill>
              </a:rPr>
              <a:t>k, </a:t>
            </a:r>
            <a:r>
              <a:rPr lang="en-US" sz="2400" i="1" dirty="0" err="1"/>
              <a:t>i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</a:p>
          <a:p>
            <a:r>
              <a:rPr lang="en-US" sz="2400" dirty="0"/>
              <a:t>Each such path is formed by a </a:t>
            </a:r>
            <a:r>
              <a:rPr lang="en-US" sz="2400" dirty="0">
                <a:solidFill>
                  <a:schemeClr val="accent1"/>
                </a:solidFill>
              </a:rPr>
              <a:t>blue </a:t>
            </a:r>
            <a:r>
              <a:rPr lang="en-US" sz="2400" dirty="0" err="1"/>
              <a:t>subpath</a:t>
            </a:r>
            <a:r>
              <a:rPr lang="en-US" sz="2400" dirty="0"/>
              <a:t> ending in the node          and a </a:t>
            </a:r>
            <a:r>
              <a:rPr lang="en-US" sz="2400" dirty="0">
                <a:solidFill>
                  <a:schemeClr val="tx2"/>
                </a:solidFill>
              </a:rPr>
              <a:t>red </a:t>
            </a:r>
            <a:r>
              <a:rPr lang="en-US" sz="2400" dirty="0" err="1"/>
              <a:t>subpath</a:t>
            </a:r>
            <a:r>
              <a:rPr lang="en-US" sz="2400" dirty="0"/>
              <a:t> starting in the node    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24000" y="2465685"/>
            <a:ext cx="590550" cy="480715"/>
            <a:chOff x="4108444" y="4567367"/>
            <a:chExt cx="590550" cy="480715"/>
          </a:xfrm>
        </p:grpSpPr>
        <p:sp>
          <p:nvSpPr>
            <p:cNvPr id="20" name="Oval 19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15200" y="2476500"/>
            <a:ext cx="590550" cy="480715"/>
            <a:chOff x="4108444" y="4567367"/>
            <a:chExt cx="590550" cy="480715"/>
          </a:xfrm>
        </p:grpSpPr>
        <p:sp>
          <p:nvSpPr>
            <p:cNvPr id="23" name="Oval 22"/>
            <p:cNvSpPr/>
            <p:nvPr/>
          </p:nvSpPr>
          <p:spPr>
            <a:xfrm>
              <a:off x="4108444" y="4586417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953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5594" y="456736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7030A0"/>
                  </a:solidFill>
                  <a:latin typeface="Optima"/>
                  <a:cs typeface="Optima"/>
                </a:rPr>
                <a:t>k</a:t>
              </a:r>
            </a:p>
          </p:txBody>
        </p:sp>
      </p:grpSp>
      <p:pic>
        <p:nvPicPr>
          <p:cNvPr id="147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2751"/>
            <a:ext cx="6165802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3340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∑ product weights of all blue paths </a:t>
            </a:r>
            <a:r>
              <a:rPr lang="en-US" sz="2200" dirty="0">
                <a:latin typeface="Optima"/>
                <a:cs typeface="Optima"/>
              </a:rPr>
              <a:t>* </a:t>
            </a:r>
            <a:r>
              <a:rPr lang="en-US" sz="2200" dirty="0">
                <a:solidFill>
                  <a:srgbClr val="ED1C24"/>
                </a:solidFill>
                <a:latin typeface="Optima"/>
                <a:cs typeface="Optima"/>
              </a:rPr>
              <a:t>∑ product weights of all red paths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941873"/>
            <a:ext cx="1981200" cy="64633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176FC1"/>
                </a:solidFill>
              </a:rPr>
              <a:t>forward</a:t>
            </a:r>
            <a:r>
              <a:rPr lang="en-US" sz="3600" i="1" baseline="-25000" dirty="0" err="1">
                <a:solidFill>
                  <a:srgbClr val="7030A0"/>
                </a:solidFill>
              </a:rPr>
              <a:t>k</a:t>
            </a:r>
            <a:r>
              <a:rPr lang="en-US" sz="3600" i="1" baseline="-25000" dirty="0" err="1">
                <a:solidFill>
                  <a:srgbClr val="0000FF"/>
                </a:solidFill>
              </a:rPr>
              <a:t>,</a:t>
            </a:r>
            <a:r>
              <a:rPr lang="en-US" sz="3600" i="1" baseline="-25000" dirty="0" err="1"/>
              <a:t>i</a:t>
            </a:r>
            <a:endParaRPr lang="en-US" sz="3600" i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8584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*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2751"/>
            <a:ext cx="6165802" cy="201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677643" y="5943600"/>
            <a:ext cx="2393829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ED1C24"/>
                </a:solidFill>
              </a:rPr>
              <a:t>backward</a:t>
            </a:r>
            <a:r>
              <a:rPr lang="en-US" sz="3600" i="1" baseline="-25000" dirty="0" err="1">
                <a:solidFill>
                  <a:srgbClr val="7030A0"/>
                </a:solidFill>
              </a:rPr>
              <a:t>k</a:t>
            </a:r>
            <a:r>
              <a:rPr lang="en-US" sz="3600" i="1" baseline="-25000" dirty="0" err="1">
                <a:solidFill>
                  <a:srgbClr val="FF0000"/>
                </a:solidFill>
              </a:rPr>
              <a:t>,</a:t>
            </a:r>
            <a:r>
              <a:rPr lang="en-US" sz="3600" i="1" baseline="-25000" dirty="0" err="1"/>
              <a:t>i</a:t>
            </a:r>
            <a:endParaRPr lang="en-US" sz="3600" i="1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3981450" y="3730286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953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37112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8125" y="48872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i</a:t>
            </a:r>
            <a:endParaRPr lang="en-US" sz="2400" b="1" i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dirty="0" err="1"/>
              <a:t>Pr</a:t>
            </a:r>
            <a:r>
              <a:rPr lang="en-US" dirty="0"/>
              <a:t>(π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i="1" dirty="0"/>
              <a:t>k, x</a:t>
            </a:r>
            <a:r>
              <a:rPr lang="en-US" dirty="0"/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953000"/>
            <a:ext cx="176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(π</a:t>
            </a:r>
            <a:r>
              <a:rPr lang="en-US" sz="2400" baseline="-25000" dirty="0" err="1">
                <a:latin typeface="Optima"/>
                <a:cs typeface="Optima"/>
              </a:rPr>
              <a:t>i</a:t>
            </a:r>
            <a:r>
              <a:rPr lang="en-US" sz="2400" dirty="0">
                <a:latin typeface="Optima"/>
                <a:cs typeface="Optima"/>
              </a:rPr>
              <a:t>=</a:t>
            </a:r>
            <a:r>
              <a:rPr lang="en-US" sz="2400" i="1" dirty="0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400" i="1" dirty="0">
                <a:latin typeface="Optima"/>
                <a:cs typeface="Optima"/>
              </a:rPr>
              <a:t>, x</a:t>
            </a:r>
            <a:r>
              <a:rPr lang="en-US" sz="2400" dirty="0">
                <a:latin typeface="Optima"/>
                <a:cs typeface="Optima"/>
              </a:rPr>
              <a:t>) =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59700" y="2972751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Viterbi graph   with all edges reversed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DFD10-FA5F-4A4D-B9BD-CDF34611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754740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610600" cy="5410200"/>
          </a:xfrm>
        </p:spPr>
        <p:txBody>
          <a:bodyPr>
            <a:noAutofit/>
          </a:bodyPr>
          <a:lstStyle/>
          <a:p>
            <a:r>
              <a:rPr lang="en-US" sz="2400" dirty="0"/>
              <a:t>Since the reverse edge connecting node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00B050"/>
                </a:solidFill>
              </a:rPr>
              <a:t>l,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+1)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to node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i="1" dirty="0">
                <a:solidFill>
                  <a:srgbClr val="7030A0"/>
                </a:solidFill>
              </a:rPr>
              <a:t>k</a:t>
            </a:r>
            <a:r>
              <a:rPr lang="en-US" sz="2400" i="1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) in the reversed graph has weight </a:t>
            </a:r>
            <a:r>
              <a:rPr lang="en-US" sz="2400" i="1" dirty="0"/>
              <a:t>weight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660066"/>
                </a:solidFill>
              </a:rPr>
              <a:t>k</a:t>
            </a:r>
            <a:r>
              <a:rPr lang="en-US" sz="2400" i="1" dirty="0"/>
              <a:t>,</a:t>
            </a:r>
            <a:r>
              <a:rPr lang="en-US" sz="2400" i="1" dirty="0">
                <a:solidFill>
                  <a:srgbClr val="00B050"/>
                </a:solidFill>
              </a:rPr>
              <a:t> l</a:t>
            </a:r>
            <a:r>
              <a:rPr lang="en-US" sz="2400" i="1" dirty="0">
                <a:solidFill>
                  <a:srgbClr val="000000"/>
                </a:solidFill>
              </a:rPr>
              <a:t>,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i</a:t>
            </a:r>
            <a:r>
              <a:rPr lang="en-US" sz="2400" dirty="0"/>
              <a:t>):  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660066"/>
                </a:solidFill>
              </a:rPr>
              <a:t>            </a:t>
            </a:r>
            <a:r>
              <a:rPr lang="en-US" sz="2400" i="1" dirty="0" err="1">
                <a:solidFill>
                  <a:schemeClr val="accent4"/>
                </a:solidFill>
              </a:rPr>
              <a:t>backward</a:t>
            </a:r>
            <a:r>
              <a:rPr lang="en-US" sz="2400" i="1" baseline="-25000" dirty="0" err="1">
                <a:solidFill>
                  <a:schemeClr val="accent4"/>
                </a:solidFill>
              </a:rPr>
              <a:t>k,i</a:t>
            </a:r>
            <a:r>
              <a:rPr lang="en-US" sz="2400" i="1" dirty="0">
                <a:solidFill>
                  <a:schemeClr val="accent4"/>
                </a:solidFill>
              </a:rPr>
              <a:t> </a:t>
            </a:r>
            <a:r>
              <a:rPr lang="en-US" sz="2400" i="1" dirty="0"/>
              <a:t>= ∑</a:t>
            </a:r>
            <a:r>
              <a:rPr lang="en-US" sz="2400" i="1" baseline="-25000" dirty="0"/>
              <a:t> all states l</a:t>
            </a:r>
            <a:r>
              <a:rPr lang="en-US" sz="2400" i="1" dirty="0"/>
              <a:t>  </a:t>
            </a:r>
            <a:r>
              <a:rPr lang="en-US" sz="2400" i="1" dirty="0">
                <a:solidFill>
                  <a:schemeClr val="bg2"/>
                </a:solidFill>
              </a:rPr>
              <a:t>backward</a:t>
            </a:r>
            <a:r>
              <a:rPr lang="en-US" sz="2400" i="1" baseline="-25000" dirty="0">
                <a:solidFill>
                  <a:schemeClr val="bg2"/>
                </a:solidFill>
              </a:rPr>
              <a:t>l,i+1 </a:t>
            </a:r>
            <a:r>
              <a:rPr lang="en-US" sz="2400" i="1" dirty="0"/>
              <a:t>· weight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660066"/>
                </a:solidFill>
              </a:rPr>
              <a:t>k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00B050"/>
                </a:solidFill>
              </a:rPr>
              <a:t>l, </a:t>
            </a:r>
            <a:r>
              <a:rPr lang="en-US" sz="2400" i="1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Combining the forward-backward algorithm with the solution to the Outcome Likelihood Problem yields</a:t>
            </a:r>
          </a:p>
          <a:p>
            <a:pPr marL="0" indent="0">
              <a:buNone/>
            </a:pPr>
            <a:r>
              <a:rPr lang="en-US" sz="2600" dirty="0"/>
              <a:t>     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74" y="2696882"/>
            <a:ext cx="6165802" cy="2019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traight Arrow Connector 156"/>
          <p:cNvCxnSpPr/>
          <p:nvPr/>
        </p:nvCxnSpPr>
        <p:spPr>
          <a:xfrm flipH="1" flipV="1">
            <a:off x="4421210" y="3921142"/>
            <a:ext cx="531790" cy="471190"/>
          </a:xfrm>
          <a:prstGeom prst="straightConnector1">
            <a:avLst/>
          </a:prstGeom>
          <a:ln w="57150">
            <a:solidFill>
              <a:srgbClr val="FF7C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5052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90975" y="3454417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48125" y="34353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10" name="Oval 9"/>
          <p:cNvSpPr/>
          <p:nvPr/>
        </p:nvSpPr>
        <p:spPr>
          <a:xfrm>
            <a:off x="4772025" y="4220882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464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Optima"/>
                <a:cs typeface="Optima"/>
              </a:rPr>
              <a:t>i</a:t>
            </a:r>
            <a:r>
              <a:rPr lang="en-US" sz="2400" b="1" i="1" dirty="0">
                <a:latin typeface="Optima"/>
                <a:cs typeface="Optima"/>
              </a:rPr>
              <a:t>       i</a:t>
            </a:r>
            <a:r>
              <a:rPr lang="en-US" sz="2400" b="1" dirty="0">
                <a:latin typeface="Optima"/>
                <a:cs typeface="Optima"/>
              </a:rPr>
              <a:t>+1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4100" y="419101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Forward-Backward Algorithm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4682" y="5773269"/>
            <a:ext cx="8656918" cy="1026498"/>
            <a:chOff x="334682" y="5773269"/>
            <a:chExt cx="8656918" cy="1026498"/>
          </a:xfrm>
        </p:grpSpPr>
        <p:grpSp>
          <p:nvGrpSpPr>
            <p:cNvPr id="16" name="Group 15"/>
            <p:cNvGrpSpPr/>
            <p:nvPr/>
          </p:nvGrpSpPr>
          <p:grpSpPr>
            <a:xfrm>
              <a:off x="4876800" y="5773269"/>
              <a:ext cx="4114800" cy="1026498"/>
              <a:chOff x="4846918" y="4962525"/>
              <a:chExt cx="4114800" cy="102649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876800" y="4962525"/>
                <a:ext cx="40849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Forward</a:t>
                </a:r>
                <a:r>
                  <a:rPr lang="en-US" sz="2600" i="1" baseline="-25000" dirty="0" err="1">
                    <a:solidFill>
                      <a:srgbClr val="660066"/>
                    </a:solidFill>
                    <a:latin typeface="Optima"/>
                    <a:cs typeface="Optima"/>
                  </a:rPr>
                  <a:t>k</a:t>
                </a:r>
                <a:r>
                  <a:rPr lang="en-US" sz="2600" i="1" baseline="-25000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,</a:t>
                </a:r>
                <a:r>
                  <a:rPr lang="en-US" sz="2600" i="1" baseline="-25000" dirty="0" err="1">
                    <a:latin typeface="Optima"/>
                    <a:cs typeface="Optima"/>
                  </a:rPr>
                  <a:t>i</a:t>
                </a:r>
                <a:r>
                  <a:rPr lang="en-US" sz="2600" i="1" baseline="-25000" dirty="0">
                    <a:solidFill>
                      <a:schemeClr val="accent1"/>
                    </a:solidFill>
                    <a:latin typeface="Optima"/>
                    <a:cs typeface="Optima"/>
                  </a:rPr>
                  <a:t> </a:t>
                </a:r>
                <a:r>
                  <a:rPr lang="en-US" sz="2600" i="1" dirty="0">
                    <a:latin typeface="Optima"/>
                    <a:cs typeface="Optima"/>
                  </a:rPr>
                  <a:t> *</a:t>
                </a:r>
                <a:r>
                  <a:rPr lang="en-US" sz="2600" i="1" baseline="-25000" dirty="0">
                    <a:latin typeface="Optima"/>
                    <a:cs typeface="Optima"/>
                  </a:rPr>
                  <a:t> </a:t>
                </a:r>
                <a:r>
                  <a:rPr lang="en-US" sz="2600" i="1" dirty="0" err="1">
                    <a:solidFill>
                      <a:schemeClr val="tx2"/>
                    </a:solidFill>
                    <a:latin typeface="Optima"/>
                    <a:cs typeface="Optima"/>
                  </a:rPr>
                  <a:t>backward</a:t>
                </a:r>
                <a:r>
                  <a:rPr lang="en-US" sz="2600" i="1" baseline="-25000" dirty="0" err="1">
                    <a:solidFill>
                      <a:srgbClr val="660066"/>
                    </a:solidFill>
                    <a:latin typeface="Optima"/>
                    <a:cs typeface="Optima"/>
                  </a:rPr>
                  <a:t>k</a:t>
                </a:r>
                <a:r>
                  <a:rPr lang="en-US" sz="2600" i="1" baseline="-25000" dirty="0" err="1">
                    <a:solidFill>
                      <a:schemeClr val="tx2"/>
                    </a:solidFill>
                    <a:latin typeface="Optima"/>
                    <a:cs typeface="Optima"/>
                  </a:rPr>
                  <a:t>,</a:t>
                </a:r>
                <a:r>
                  <a:rPr lang="en-US" sz="2600" i="1" baseline="-25000" dirty="0" err="1">
                    <a:solidFill>
                      <a:srgbClr val="000000"/>
                    </a:solidFill>
                    <a:latin typeface="Optima"/>
                    <a:cs typeface="Optima"/>
                  </a:rPr>
                  <a:t>i</a:t>
                </a:r>
                <a:r>
                  <a:rPr lang="en-US" sz="2600" i="1" baseline="-25000" dirty="0">
                    <a:solidFill>
                      <a:schemeClr val="tx2"/>
                    </a:solidFill>
                    <a:latin typeface="Optima"/>
                    <a:cs typeface="Optima"/>
                  </a:rPr>
                  <a:t> 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85118" y="5496580"/>
                <a:ext cx="2209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Optima"/>
                    <a:cs typeface="Optima"/>
                  </a:rPr>
                  <a:t>forward</a:t>
                </a:r>
                <a:r>
                  <a:rPr lang="en-US" sz="2600" dirty="0">
                    <a:latin typeface="Optima"/>
                    <a:cs typeface="Optima"/>
                  </a:rPr>
                  <a:t>(</a:t>
                </a:r>
                <a:r>
                  <a:rPr lang="en-US" sz="2600" i="1" dirty="0">
                    <a:latin typeface="Optima"/>
                    <a:cs typeface="Optima"/>
                  </a:rPr>
                  <a:t>sink</a:t>
                </a:r>
                <a:r>
                  <a:rPr lang="en-US" sz="2600" dirty="0">
                    <a:latin typeface="Optima"/>
                    <a:cs typeface="Optima"/>
                  </a:rPr>
                  <a:t>)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4846918" y="5513856"/>
                <a:ext cx="3839882" cy="201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34682" y="6063128"/>
              <a:ext cx="441910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latin typeface="Optima"/>
                  <a:cs typeface="Optima"/>
                </a:rPr>
                <a:t>Pr</a:t>
              </a:r>
              <a:r>
                <a:rPr lang="en-US" sz="2600" dirty="0">
                  <a:latin typeface="Optima"/>
                  <a:cs typeface="Optima"/>
                </a:rPr>
                <a:t>(</a:t>
              </a:r>
              <a:r>
                <a:rPr lang="en-US" sz="2600" i="1" dirty="0">
                  <a:latin typeface="Optima"/>
                  <a:cs typeface="Optima"/>
                </a:rPr>
                <a:t>π</a:t>
              </a:r>
              <a:r>
                <a:rPr lang="en-US" sz="2600" i="1" baseline="-25000" dirty="0" err="1">
                  <a:latin typeface="Optima"/>
                  <a:cs typeface="Optima"/>
                </a:rPr>
                <a:t>i</a:t>
              </a:r>
              <a:r>
                <a:rPr lang="en-US" sz="2600" i="1" dirty="0">
                  <a:latin typeface="Optima"/>
                  <a:cs typeface="Optima"/>
                </a:rPr>
                <a:t> =</a:t>
              </a:r>
              <a:r>
                <a:rPr lang="en-US" sz="2600" i="1" dirty="0" err="1">
                  <a:solidFill>
                    <a:srgbClr val="660066"/>
                  </a:solidFill>
                  <a:latin typeface="Optima"/>
                  <a:cs typeface="Optima"/>
                </a:rPr>
                <a:t>k</a:t>
              </a:r>
              <a:r>
                <a:rPr lang="en-US" sz="2600" dirty="0" err="1">
                  <a:latin typeface="Optima"/>
                  <a:cs typeface="Optima"/>
                </a:rPr>
                <a:t>|</a:t>
              </a:r>
              <a:r>
                <a:rPr lang="en-US" sz="2600" i="1" dirty="0" err="1">
                  <a:latin typeface="Optima"/>
                  <a:cs typeface="Optima"/>
                </a:rPr>
                <a:t>x</a:t>
              </a:r>
              <a:r>
                <a:rPr lang="en-US" sz="2600" dirty="0">
                  <a:latin typeface="Optima"/>
                  <a:cs typeface="Optima"/>
                </a:rPr>
                <a:t>)</a:t>
              </a:r>
              <a:r>
                <a:rPr lang="en-US" sz="2600" i="1" dirty="0">
                  <a:latin typeface="Optima"/>
                  <a:cs typeface="Optima"/>
                </a:rPr>
                <a:t> = </a:t>
              </a:r>
              <a:r>
                <a:rPr lang="en-US" sz="2600" dirty="0" err="1">
                  <a:latin typeface="Optima"/>
                  <a:cs typeface="Optima"/>
                </a:rPr>
                <a:t>Pr</a:t>
              </a:r>
              <a:r>
                <a:rPr lang="en-US" sz="2600" dirty="0">
                  <a:latin typeface="Optima"/>
                  <a:cs typeface="Optima"/>
                </a:rPr>
                <a:t>(π</a:t>
              </a:r>
              <a:r>
                <a:rPr lang="en-US" sz="2600" baseline="-25000" dirty="0" err="1">
                  <a:latin typeface="Optima"/>
                  <a:cs typeface="Optima"/>
                </a:rPr>
                <a:t>i</a:t>
              </a:r>
              <a:r>
                <a:rPr lang="en-US" sz="2600" dirty="0">
                  <a:latin typeface="Optima"/>
                  <a:cs typeface="Optima"/>
                </a:rPr>
                <a:t>=</a:t>
              </a:r>
              <a:r>
                <a:rPr lang="en-US" sz="2600" i="1" dirty="0">
                  <a:solidFill>
                    <a:srgbClr val="660066"/>
                  </a:solidFill>
                  <a:latin typeface="Optima"/>
                  <a:cs typeface="Optima"/>
                </a:rPr>
                <a:t>k</a:t>
              </a:r>
              <a:r>
                <a:rPr lang="en-US" sz="2600" i="1" dirty="0">
                  <a:latin typeface="Optima"/>
                  <a:cs typeface="Optima"/>
                </a:rPr>
                <a:t>, x</a:t>
              </a:r>
              <a:r>
                <a:rPr lang="en-US" sz="2600" dirty="0">
                  <a:latin typeface="Optima"/>
                  <a:cs typeface="Optima"/>
                </a:rPr>
                <a:t>)/</a:t>
              </a:r>
              <a:r>
                <a:rPr lang="en-US" sz="2600" dirty="0" err="1">
                  <a:latin typeface="Optima"/>
                  <a:cs typeface="Optima"/>
                </a:rPr>
                <a:t>Pr</a:t>
              </a:r>
              <a:r>
                <a:rPr lang="en-US" sz="2600" dirty="0">
                  <a:latin typeface="Optima"/>
                  <a:cs typeface="Optima"/>
                </a:rPr>
                <a:t>(</a:t>
              </a:r>
              <a:r>
                <a:rPr lang="en-US" sz="2600" i="1" dirty="0">
                  <a:latin typeface="Optima"/>
                  <a:cs typeface="Optima"/>
                </a:rPr>
                <a:t>x</a:t>
              </a:r>
              <a:r>
                <a:rPr lang="en-US" sz="2600" dirty="0">
                  <a:latin typeface="Optima"/>
                  <a:cs typeface="Optima"/>
                </a:rPr>
                <a:t>) =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93D8E-47F6-0347-8281-9665C478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545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Conditional Probability </a:t>
            </a:r>
            <a:r>
              <a:rPr lang="en-US" sz="3200" dirty="0" err="1"/>
              <a:t>Pr</a:t>
            </a:r>
            <a:r>
              <a:rPr lang="en-US" sz="3200" dirty="0"/>
              <a:t>(</a:t>
            </a:r>
            <a:r>
              <a:rPr lang="en-US" sz="3200" i="1" dirty="0"/>
              <a:t>π</a:t>
            </a:r>
            <a:r>
              <a:rPr lang="en-US" sz="3200" i="1" baseline="-25000" dirty="0" err="1"/>
              <a:t>i</a:t>
            </a:r>
            <a:r>
              <a:rPr lang="en-US" sz="3200" dirty="0"/>
              <a:t>=</a:t>
            </a:r>
            <a:r>
              <a:rPr lang="en-US" sz="3200" i="1" dirty="0">
                <a:solidFill>
                  <a:srgbClr val="0000FF"/>
                </a:solidFill>
              </a:rPr>
              <a:t>l</a:t>
            </a:r>
            <a:r>
              <a:rPr lang="en-US" sz="3200" i="1" dirty="0"/>
              <a:t>, π</a:t>
            </a:r>
            <a:r>
              <a:rPr lang="en-US" sz="3200" i="1" baseline="-25000" dirty="0"/>
              <a:t>i+1</a:t>
            </a:r>
            <a:r>
              <a:rPr lang="en-US" sz="3200" dirty="0"/>
              <a:t>=</a:t>
            </a:r>
            <a:r>
              <a:rPr lang="en-US" sz="3200" i="1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|</a:t>
            </a:r>
            <a:r>
              <a:rPr lang="en-US" sz="3200" i="1" dirty="0" err="1"/>
              <a:t>x</a:t>
            </a:r>
            <a:r>
              <a:rPr lang="en-US" sz="3200" dirty="0"/>
              <a:t>) that the HMM Passes Through an </a:t>
            </a:r>
            <a:r>
              <a:rPr lang="en-US" sz="3200" b="1" i="1" dirty="0"/>
              <a:t>Edge</a:t>
            </a:r>
            <a:r>
              <a:rPr lang="en-US" sz="3200" dirty="0"/>
              <a:t> in the Viterbi Graph</a:t>
            </a:r>
            <a:endParaRPr lang="en-US" sz="30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129512" y="1676400"/>
            <a:ext cx="6553200" cy="2592474"/>
            <a:chOff x="1066800" y="1676400"/>
            <a:chExt cx="6934201" cy="2743199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76400"/>
              <a:ext cx="6934201" cy="2743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/>
            <p:cNvSpPr/>
            <p:nvPr/>
          </p:nvSpPr>
          <p:spPr>
            <a:xfrm>
              <a:off x="3905250" y="2800350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0975" y="2781300"/>
              <a:ext cx="533400" cy="48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76FC1"/>
                  </a:solidFill>
                </a:rPr>
                <a:t>l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00600" y="3886200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7751" y="3836360"/>
              <a:ext cx="533400" cy="48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tx2"/>
                  </a:solidFill>
                </a:rPr>
                <a:t>k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06062" y="434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Optima"/>
                <a:cs typeface="Optima"/>
              </a:rPr>
              <a:t>i</a:t>
            </a:r>
            <a:r>
              <a:rPr lang="en-US" sz="2400" b="1" i="1" dirty="0">
                <a:latin typeface="Optima"/>
                <a:cs typeface="Optima"/>
              </a:rPr>
              <a:t>        i</a:t>
            </a:r>
            <a:r>
              <a:rPr lang="en-US" sz="2400" b="1" dirty="0">
                <a:latin typeface="Optima"/>
                <a:cs typeface="Optima"/>
              </a:rPr>
              <a:t>+1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16" y="4916269"/>
            <a:ext cx="903922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∑ weights of blue paths </a:t>
            </a:r>
            <a:r>
              <a:rPr lang="en-US" sz="2200" dirty="0">
                <a:latin typeface="Optima"/>
                <a:cs typeface="Optima"/>
              </a:rPr>
              <a:t>* weight of black edge * </a:t>
            </a:r>
            <a:r>
              <a:rPr lang="en-US" sz="2200" dirty="0">
                <a:solidFill>
                  <a:schemeClr val="tx2"/>
                </a:solidFill>
                <a:latin typeface="Optima"/>
                <a:cs typeface="Optima"/>
              </a:rPr>
              <a:t>∑ weights of red paths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4682" y="5773269"/>
            <a:ext cx="8809318" cy="1026498"/>
            <a:chOff x="334682" y="5773269"/>
            <a:chExt cx="8809318" cy="1026498"/>
          </a:xfrm>
        </p:grpSpPr>
        <p:grpSp>
          <p:nvGrpSpPr>
            <p:cNvPr id="5" name="Group 4"/>
            <p:cNvGrpSpPr/>
            <p:nvPr/>
          </p:nvGrpSpPr>
          <p:grpSpPr>
            <a:xfrm>
              <a:off x="3230282" y="5773269"/>
              <a:ext cx="5913718" cy="1026498"/>
              <a:chOff x="3200400" y="4962525"/>
              <a:chExt cx="5913718" cy="102649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200400" y="4962525"/>
                <a:ext cx="59137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forward</a:t>
                </a:r>
                <a:r>
                  <a:rPr lang="en-US" sz="2600" i="1" baseline="-25000" dirty="0" err="1">
                    <a:solidFill>
                      <a:schemeClr val="accent1"/>
                    </a:solidFill>
                    <a:latin typeface="Optima"/>
                    <a:cs typeface="Optima"/>
                  </a:rPr>
                  <a:t>l,</a:t>
                </a:r>
                <a:r>
                  <a:rPr lang="en-US" sz="2600" i="1" baseline="-25000" dirty="0" err="1">
                    <a:latin typeface="Optima"/>
                    <a:cs typeface="Optima"/>
                  </a:rPr>
                  <a:t>i</a:t>
                </a:r>
                <a:r>
                  <a:rPr lang="en-US" sz="2600" i="1" baseline="-25000" dirty="0">
                    <a:solidFill>
                      <a:schemeClr val="accent1"/>
                    </a:solidFill>
                    <a:latin typeface="Optima"/>
                    <a:cs typeface="Optima"/>
                  </a:rPr>
                  <a:t> </a:t>
                </a:r>
                <a:r>
                  <a:rPr lang="en-US" sz="2600" i="1" dirty="0">
                    <a:latin typeface="Optima"/>
                    <a:cs typeface="Optima"/>
                  </a:rPr>
                  <a:t>*</a:t>
                </a:r>
                <a:r>
                  <a:rPr lang="en-US" sz="2600" i="1" baseline="-25000" dirty="0">
                    <a:latin typeface="Optima"/>
                    <a:cs typeface="Optima"/>
                  </a:rPr>
                  <a:t> </a:t>
                </a:r>
                <a:r>
                  <a:rPr lang="en-US" sz="2600" i="1" dirty="0">
                    <a:latin typeface="Optima"/>
                    <a:cs typeface="Optima"/>
                  </a:rPr>
                  <a:t>weight</a:t>
                </a:r>
                <a:r>
                  <a:rPr lang="en-US" sz="2600" dirty="0">
                    <a:latin typeface="Optima"/>
                    <a:cs typeface="Optima"/>
                  </a:rPr>
                  <a:t>(</a:t>
                </a:r>
                <a:r>
                  <a:rPr lang="en-US" sz="2600" i="1" dirty="0">
                    <a:solidFill>
                      <a:srgbClr val="176FC1"/>
                    </a:solidFill>
                    <a:latin typeface="Optima"/>
                    <a:cs typeface="Optima"/>
                  </a:rPr>
                  <a:t>l</a:t>
                </a:r>
                <a:r>
                  <a:rPr lang="en-US" sz="2600" i="1" dirty="0">
                    <a:latin typeface="Optima"/>
                    <a:cs typeface="Optima"/>
                  </a:rPr>
                  <a:t>, </a:t>
                </a:r>
                <a:r>
                  <a:rPr lang="en-US" sz="2600" i="1" dirty="0">
                    <a:solidFill>
                      <a:srgbClr val="ED1C24"/>
                    </a:solidFill>
                    <a:latin typeface="Optima"/>
                    <a:cs typeface="Optima"/>
                  </a:rPr>
                  <a:t>k</a:t>
                </a:r>
                <a:r>
                  <a:rPr lang="en-US" sz="2600" i="1" dirty="0">
                    <a:solidFill>
                      <a:srgbClr val="000000"/>
                    </a:solidFill>
                    <a:latin typeface="Optima"/>
                    <a:cs typeface="Optima"/>
                  </a:rPr>
                  <a:t>, </a:t>
                </a:r>
                <a:r>
                  <a:rPr lang="en-US" sz="2600" i="1" dirty="0" err="1">
                    <a:solidFill>
                      <a:srgbClr val="000000"/>
                    </a:solidFill>
                    <a:latin typeface="Optima"/>
                    <a:cs typeface="Optima"/>
                  </a:rPr>
                  <a:t>i</a:t>
                </a:r>
                <a:r>
                  <a:rPr lang="en-US" sz="2600" i="1" dirty="0">
                    <a:solidFill>
                      <a:srgbClr val="000000"/>
                    </a:solidFill>
                    <a:latin typeface="Optima"/>
                    <a:cs typeface="Optima"/>
                  </a:rPr>
                  <a:t>)</a:t>
                </a:r>
                <a:r>
                  <a:rPr lang="en-US" sz="2600" i="1" dirty="0">
                    <a:latin typeface="Optima"/>
                    <a:cs typeface="Optima"/>
                  </a:rPr>
                  <a:t> *</a:t>
                </a:r>
                <a:r>
                  <a:rPr lang="en-US" sz="2600" i="1" baseline="-25000" dirty="0">
                    <a:latin typeface="Optima"/>
                    <a:cs typeface="Optima"/>
                  </a:rPr>
                  <a:t> </a:t>
                </a:r>
                <a:r>
                  <a:rPr lang="en-US" sz="2600" i="1" dirty="0">
                    <a:solidFill>
                      <a:schemeClr val="tx2"/>
                    </a:solidFill>
                    <a:latin typeface="Optima"/>
                    <a:cs typeface="Optima"/>
                  </a:rPr>
                  <a:t>backward</a:t>
                </a:r>
                <a:r>
                  <a:rPr lang="en-US" sz="2600" i="1" baseline="-25000" dirty="0">
                    <a:solidFill>
                      <a:schemeClr val="tx2"/>
                    </a:solidFill>
                    <a:latin typeface="Optima"/>
                    <a:cs typeface="Optima"/>
                  </a:rPr>
                  <a:t>k,</a:t>
                </a:r>
                <a:r>
                  <a:rPr lang="en-US" sz="2600" i="1" baseline="-25000" dirty="0">
                    <a:solidFill>
                      <a:srgbClr val="000000"/>
                    </a:solidFill>
                    <a:latin typeface="Optima"/>
                    <a:cs typeface="Optima"/>
                  </a:rPr>
                  <a:t>i+1 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48200" y="5496580"/>
                <a:ext cx="2209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Optima"/>
                    <a:cs typeface="Optima"/>
                  </a:rPr>
                  <a:t>forward</a:t>
                </a:r>
                <a:r>
                  <a:rPr lang="en-US" sz="2600" dirty="0">
                    <a:latin typeface="Optima"/>
                    <a:cs typeface="Optima"/>
                  </a:rPr>
                  <a:t>(</a:t>
                </a:r>
                <a:r>
                  <a:rPr lang="en-US" sz="2600" i="1" dirty="0">
                    <a:latin typeface="Optima"/>
                    <a:cs typeface="Optima"/>
                  </a:rPr>
                  <a:t>sink</a:t>
                </a:r>
                <a:r>
                  <a:rPr lang="en-US" sz="2600" dirty="0">
                    <a:latin typeface="Optima"/>
                    <a:cs typeface="Optima"/>
                  </a:rPr>
                  <a:t>)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200400" y="5534025"/>
                <a:ext cx="5486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334682" y="6063128"/>
              <a:ext cx="27561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latin typeface="Optima"/>
                  <a:cs typeface="Optima"/>
                </a:rPr>
                <a:t>Pr</a:t>
              </a:r>
              <a:r>
                <a:rPr lang="en-US" sz="2600" dirty="0">
                  <a:latin typeface="Optima"/>
                  <a:cs typeface="Optima"/>
                </a:rPr>
                <a:t>(</a:t>
              </a:r>
              <a:r>
                <a:rPr lang="en-US" sz="2600" i="1" dirty="0">
                  <a:latin typeface="Optima"/>
                  <a:cs typeface="Optima"/>
                </a:rPr>
                <a:t>π</a:t>
              </a:r>
              <a:r>
                <a:rPr lang="en-US" sz="2600" i="1" baseline="-25000" dirty="0" err="1">
                  <a:latin typeface="Optima"/>
                  <a:cs typeface="Optima"/>
                </a:rPr>
                <a:t>i</a:t>
              </a:r>
              <a:r>
                <a:rPr lang="en-US" sz="2600" dirty="0">
                  <a:latin typeface="Optima"/>
                  <a:cs typeface="Optima"/>
                </a:rPr>
                <a:t>=</a:t>
              </a:r>
              <a:r>
                <a:rPr lang="en-US" sz="2600" i="1" dirty="0">
                  <a:solidFill>
                    <a:schemeClr val="accent1"/>
                  </a:solidFill>
                  <a:latin typeface="Optima"/>
                  <a:cs typeface="Optima"/>
                </a:rPr>
                <a:t>l</a:t>
              </a:r>
              <a:r>
                <a:rPr lang="en-US" sz="2600" i="1" dirty="0">
                  <a:latin typeface="Optima"/>
                  <a:cs typeface="Optima"/>
                </a:rPr>
                <a:t>, π</a:t>
              </a:r>
              <a:r>
                <a:rPr lang="en-US" sz="2600" i="1" baseline="-25000" dirty="0">
                  <a:latin typeface="Optima"/>
                  <a:cs typeface="Optima"/>
                </a:rPr>
                <a:t>i+1</a:t>
              </a:r>
              <a:r>
                <a:rPr lang="en-US" sz="2600" dirty="0">
                  <a:latin typeface="Optima"/>
                  <a:cs typeface="Optima"/>
                </a:rPr>
                <a:t>=</a:t>
              </a:r>
              <a:r>
                <a:rPr lang="en-US" sz="2600" i="1" dirty="0" err="1">
                  <a:solidFill>
                    <a:srgbClr val="ED1C24"/>
                  </a:solidFill>
                  <a:latin typeface="Optima"/>
                  <a:cs typeface="Optima"/>
                </a:rPr>
                <a:t>k</a:t>
              </a:r>
              <a:r>
                <a:rPr lang="en-US" sz="2600" dirty="0" err="1">
                  <a:latin typeface="Optima"/>
                  <a:cs typeface="Optima"/>
                </a:rPr>
                <a:t>|</a:t>
              </a:r>
              <a:r>
                <a:rPr lang="en-US" sz="2600" i="1" dirty="0" err="1">
                  <a:latin typeface="Optima"/>
                  <a:cs typeface="Optima"/>
                </a:rPr>
                <a:t>x</a:t>
              </a:r>
              <a:r>
                <a:rPr lang="en-US" sz="2600" dirty="0">
                  <a:latin typeface="Optima"/>
                  <a:cs typeface="Optima"/>
                </a:rPr>
                <a:t>) = </a:t>
              </a:r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7A87A2F-007F-B142-93DF-2289AFA0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8247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1141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12954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</a:t>
            </a:r>
          </a:p>
          <a:p>
            <a:pPr lvl="0"/>
            <a:r>
              <a:rPr lang="en-US" sz="2800" dirty="0"/>
              <a:t>Baum-Welch Learning  </a:t>
            </a:r>
          </a:p>
          <a:p>
            <a:endParaRPr lang="en-US" sz="2800" dirty="0"/>
          </a:p>
        </p:txBody>
      </p:sp>
      <p:pic>
        <p:nvPicPr>
          <p:cNvPr id="5" name="Picture 2" descr="http://upload.wikimedia.org/wikipedia/commons/7/7a/Pyruvate_kinase_protein_domain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0313" y="4030727"/>
            <a:ext cx="1903791" cy="3537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113441-BB0F-734C-BFC0-0A56BD06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81965783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763000" cy="36575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76FC1"/>
                </a:solidFill>
              </a:rPr>
              <a:t>Node responsibility matrix Π*</a:t>
            </a:r>
            <a:r>
              <a:rPr lang="en-US" sz="2800" dirty="0"/>
              <a:t> = (Π*</a:t>
            </a:r>
            <a:r>
              <a:rPr lang="en-US" sz="2800" i="1" baseline="-25000" dirty="0" err="1"/>
              <a:t>k,i</a:t>
            </a:r>
            <a:r>
              <a:rPr lang="en-US" sz="2800" dirty="0"/>
              <a:t>):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0412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8153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6165802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114800" y="314325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953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7195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Node</a:t>
            </a:r>
            <a:r>
              <a:rPr lang="en-US" dirty="0"/>
              <a:t> Responsibility Matrix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1676400"/>
            <a:ext cx="2873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solidFill>
                  <a:srgbClr val="3366FF"/>
                </a:solidFill>
                <a:latin typeface="Optima"/>
                <a:cs typeface="Optima"/>
              </a:rPr>
              <a:t>*</a:t>
            </a:r>
            <a:r>
              <a:rPr lang="en-US" sz="2800" i="1" baseline="-25000" dirty="0" err="1">
                <a:latin typeface="Optima"/>
                <a:cs typeface="Optima"/>
              </a:rPr>
              <a:t>k</a:t>
            </a:r>
            <a:r>
              <a:rPr lang="en-US" sz="2800" baseline="-25000" dirty="0" err="1">
                <a:latin typeface="Optima"/>
                <a:cs typeface="Optima"/>
              </a:rPr>
              <a:t>,i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dirty="0">
                <a:latin typeface="Optima"/>
                <a:cs typeface="Optima"/>
              </a:rPr>
              <a:t>=</a:t>
            </a:r>
            <a:r>
              <a:rPr lang="en-US" sz="2800" i="1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800" dirty="0" err="1">
                <a:latin typeface="Optima"/>
                <a:cs typeface="Optima"/>
              </a:rPr>
              <a:t>|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495800"/>
            <a:ext cx="708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Optima"/>
                <a:cs typeface="Optima"/>
              </a:rPr>
              <a:t>Node responsibility matrix for the crooked casino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1D626-B4D2-DC4F-9096-D3D6D97F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095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763000" cy="36575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Edge responsibility matrix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676400" y="2362200"/>
            <a:ext cx="6165850" cy="2019300"/>
            <a:chOff x="1056" y="2760"/>
            <a:chExt cx="3884" cy="127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56" y="2760"/>
              <a:ext cx="3884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591" y="2769"/>
              <a:ext cx="203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96C6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591" y="2769"/>
              <a:ext cx="203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591" y="328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591" y="328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591" y="380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591" y="380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14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114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114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96C6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114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114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114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637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37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637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37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171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171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171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171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0" name="Freeform 25"/>
            <p:cNvSpPr>
              <a:spLocks/>
            </p:cNvSpPr>
            <p:nvPr/>
          </p:nvSpPr>
          <p:spPr bwMode="auto">
            <a:xfrm>
              <a:off x="3171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1" name="Freeform 26"/>
            <p:cNvSpPr>
              <a:spLocks/>
            </p:cNvSpPr>
            <p:nvPr/>
          </p:nvSpPr>
          <p:spPr bwMode="auto">
            <a:xfrm>
              <a:off x="3171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2" name="Freeform 27"/>
            <p:cNvSpPr>
              <a:spLocks/>
            </p:cNvSpPr>
            <p:nvPr/>
          </p:nvSpPr>
          <p:spPr bwMode="auto">
            <a:xfrm>
              <a:off x="3693" y="2769"/>
              <a:ext cx="203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3" name="Freeform 28"/>
            <p:cNvSpPr>
              <a:spLocks/>
            </p:cNvSpPr>
            <p:nvPr/>
          </p:nvSpPr>
          <p:spPr bwMode="auto">
            <a:xfrm>
              <a:off x="3693" y="2769"/>
              <a:ext cx="203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5" name="Freeform 29"/>
            <p:cNvSpPr>
              <a:spLocks/>
            </p:cNvSpPr>
            <p:nvPr/>
          </p:nvSpPr>
          <p:spPr bwMode="auto">
            <a:xfrm>
              <a:off x="3693" y="328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F8A4A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6" name="Freeform 30"/>
            <p:cNvSpPr>
              <a:spLocks/>
            </p:cNvSpPr>
            <p:nvPr/>
          </p:nvSpPr>
          <p:spPr bwMode="auto">
            <a:xfrm>
              <a:off x="3693" y="328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7" name="Freeform 31"/>
            <p:cNvSpPr>
              <a:spLocks/>
            </p:cNvSpPr>
            <p:nvPr/>
          </p:nvSpPr>
          <p:spPr bwMode="auto">
            <a:xfrm>
              <a:off x="3693" y="380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8" name="Freeform 32"/>
            <p:cNvSpPr>
              <a:spLocks/>
            </p:cNvSpPr>
            <p:nvPr/>
          </p:nvSpPr>
          <p:spPr bwMode="auto">
            <a:xfrm>
              <a:off x="3693" y="380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9" name="Freeform 33"/>
            <p:cNvSpPr>
              <a:spLocks/>
            </p:cNvSpPr>
            <p:nvPr/>
          </p:nvSpPr>
          <p:spPr bwMode="auto">
            <a:xfrm>
              <a:off x="4222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F8A4A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0" name="Freeform 34"/>
            <p:cNvSpPr>
              <a:spLocks/>
            </p:cNvSpPr>
            <p:nvPr/>
          </p:nvSpPr>
          <p:spPr bwMode="auto">
            <a:xfrm>
              <a:off x="4222" y="2769"/>
              <a:ext cx="202" cy="204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1" name="Freeform 35"/>
            <p:cNvSpPr>
              <a:spLocks/>
            </p:cNvSpPr>
            <p:nvPr/>
          </p:nvSpPr>
          <p:spPr bwMode="auto">
            <a:xfrm>
              <a:off x="4222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2" name="Freeform 36"/>
            <p:cNvSpPr>
              <a:spLocks/>
            </p:cNvSpPr>
            <p:nvPr/>
          </p:nvSpPr>
          <p:spPr bwMode="auto">
            <a:xfrm>
              <a:off x="4222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3" name="Freeform 37"/>
            <p:cNvSpPr>
              <a:spLocks/>
            </p:cNvSpPr>
            <p:nvPr/>
          </p:nvSpPr>
          <p:spPr bwMode="auto">
            <a:xfrm>
              <a:off x="4222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4" name="Freeform 38"/>
            <p:cNvSpPr>
              <a:spLocks/>
            </p:cNvSpPr>
            <p:nvPr/>
          </p:nvSpPr>
          <p:spPr bwMode="auto">
            <a:xfrm>
              <a:off x="4222" y="380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7" name="Freeform 41"/>
            <p:cNvSpPr>
              <a:spLocks/>
            </p:cNvSpPr>
            <p:nvPr/>
          </p:nvSpPr>
          <p:spPr bwMode="auto">
            <a:xfrm>
              <a:off x="1794" y="2871"/>
              <a:ext cx="306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8" name="Freeform 42"/>
            <p:cNvSpPr>
              <a:spLocks/>
            </p:cNvSpPr>
            <p:nvPr/>
          </p:nvSpPr>
          <p:spPr bwMode="auto">
            <a:xfrm>
              <a:off x="2050" y="2838"/>
              <a:ext cx="64" cy="66"/>
            </a:xfrm>
            <a:custGeom>
              <a:avLst/>
              <a:gdLst>
                <a:gd name="T0" fmla="*/ 121 w 121"/>
                <a:gd name="T1" fmla="*/ 62 h 124"/>
                <a:gd name="T2" fmla="*/ 121 w 121"/>
                <a:gd name="T3" fmla="*/ 62 h 124"/>
                <a:gd name="T4" fmla="*/ 21 w 121"/>
                <a:gd name="T5" fmla="*/ 120 h 124"/>
                <a:gd name="T6" fmla="*/ 21 w 121"/>
                <a:gd name="T7" fmla="*/ 120 h 124"/>
                <a:gd name="T8" fmla="*/ 3 w 121"/>
                <a:gd name="T9" fmla="*/ 115 h 124"/>
                <a:gd name="T10" fmla="*/ 3 w 121"/>
                <a:gd name="T11" fmla="*/ 115 h 124"/>
                <a:gd name="T12" fmla="*/ 8 w 121"/>
                <a:gd name="T13" fmla="*/ 97 h 124"/>
                <a:gd name="T14" fmla="*/ 68 w 121"/>
                <a:gd name="T15" fmla="*/ 62 h 124"/>
                <a:gd name="T16" fmla="*/ 8 w 121"/>
                <a:gd name="T17" fmla="*/ 27 h 124"/>
                <a:gd name="T18" fmla="*/ 8 w 121"/>
                <a:gd name="T19" fmla="*/ 27 h 124"/>
                <a:gd name="T20" fmla="*/ 3 w 121"/>
                <a:gd name="T21" fmla="*/ 8 h 124"/>
                <a:gd name="T22" fmla="*/ 3 w 121"/>
                <a:gd name="T23" fmla="*/ 8 h 124"/>
                <a:gd name="T24" fmla="*/ 3 w 121"/>
                <a:gd name="T25" fmla="*/ 8 h 124"/>
                <a:gd name="T26" fmla="*/ 21 w 121"/>
                <a:gd name="T27" fmla="*/ 4 h 124"/>
                <a:gd name="T28" fmla="*/ 121 w 121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4">
                  <a:moveTo>
                    <a:pt x="121" y="62"/>
                  </a:moveTo>
                  <a:lnTo>
                    <a:pt x="121" y="62"/>
                  </a:lnTo>
                  <a:lnTo>
                    <a:pt x="21" y="120"/>
                  </a:lnTo>
                  <a:lnTo>
                    <a:pt x="21" y="120"/>
                  </a:lnTo>
                  <a:cubicBezTo>
                    <a:pt x="15" y="124"/>
                    <a:pt x="7" y="122"/>
                    <a:pt x="3" y="115"/>
                  </a:cubicBezTo>
                  <a:lnTo>
                    <a:pt x="3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8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8"/>
                  </a:lnTo>
                  <a:cubicBezTo>
                    <a:pt x="7" y="2"/>
                    <a:pt x="15" y="0"/>
                    <a:pt x="21" y="4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9" name="Freeform 43"/>
            <p:cNvSpPr>
              <a:spLocks/>
            </p:cNvSpPr>
            <p:nvPr/>
          </p:nvSpPr>
          <p:spPr bwMode="auto">
            <a:xfrm>
              <a:off x="2316" y="2871"/>
              <a:ext cx="307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0" name="Freeform 44"/>
            <p:cNvSpPr>
              <a:spLocks/>
            </p:cNvSpPr>
            <p:nvPr/>
          </p:nvSpPr>
          <p:spPr bwMode="auto">
            <a:xfrm>
              <a:off x="2573" y="2838"/>
              <a:ext cx="64" cy="66"/>
            </a:xfrm>
            <a:custGeom>
              <a:avLst/>
              <a:gdLst>
                <a:gd name="T0" fmla="*/ 121 w 121"/>
                <a:gd name="T1" fmla="*/ 62 h 124"/>
                <a:gd name="T2" fmla="*/ 121 w 121"/>
                <a:gd name="T3" fmla="*/ 62 h 124"/>
                <a:gd name="T4" fmla="*/ 21 w 121"/>
                <a:gd name="T5" fmla="*/ 120 h 124"/>
                <a:gd name="T6" fmla="*/ 21 w 121"/>
                <a:gd name="T7" fmla="*/ 120 h 124"/>
                <a:gd name="T8" fmla="*/ 3 w 121"/>
                <a:gd name="T9" fmla="*/ 115 h 124"/>
                <a:gd name="T10" fmla="*/ 3 w 121"/>
                <a:gd name="T11" fmla="*/ 115 h 124"/>
                <a:gd name="T12" fmla="*/ 8 w 121"/>
                <a:gd name="T13" fmla="*/ 97 h 124"/>
                <a:gd name="T14" fmla="*/ 68 w 121"/>
                <a:gd name="T15" fmla="*/ 62 h 124"/>
                <a:gd name="T16" fmla="*/ 8 w 121"/>
                <a:gd name="T17" fmla="*/ 27 h 124"/>
                <a:gd name="T18" fmla="*/ 8 w 121"/>
                <a:gd name="T19" fmla="*/ 27 h 124"/>
                <a:gd name="T20" fmla="*/ 3 w 121"/>
                <a:gd name="T21" fmla="*/ 8 h 124"/>
                <a:gd name="T22" fmla="*/ 3 w 121"/>
                <a:gd name="T23" fmla="*/ 8 h 124"/>
                <a:gd name="T24" fmla="*/ 3 w 121"/>
                <a:gd name="T25" fmla="*/ 8 h 124"/>
                <a:gd name="T26" fmla="*/ 21 w 121"/>
                <a:gd name="T27" fmla="*/ 4 h 124"/>
                <a:gd name="T28" fmla="*/ 121 w 121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4">
                  <a:moveTo>
                    <a:pt x="121" y="62"/>
                  </a:moveTo>
                  <a:lnTo>
                    <a:pt x="121" y="62"/>
                  </a:lnTo>
                  <a:lnTo>
                    <a:pt x="21" y="120"/>
                  </a:lnTo>
                  <a:lnTo>
                    <a:pt x="21" y="120"/>
                  </a:lnTo>
                  <a:cubicBezTo>
                    <a:pt x="15" y="124"/>
                    <a:pt x="7" y="122"/>
                    <a:pt x="3" y="115"/>
                  </a:cubicBezTo>
                  <a:lnTo>
                    <a:pt x="3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8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8"/>
                  </a:lnTo>
                  <a:cubicBezTo>
                    <a:pt x="7" y="2"/>
                    <a:pt x="15" y="0"/>
                    <a:pt x="21" y="4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1" name="Freeform 45"/>
            <p:cNvSpPr>
              <a:spLocks/>
            </p:cNvSpPr>
            <p:nvPr/>
          </p:nvSpPr>
          <p:spPr bwMode="auto">
            <a:xfrm>
              <a:off x="2839" y="2871"/>
              <a:ext cx="318" cy="0"/>
            </a:xfrm>
            <a:custGeom>
              <a:avLst/>
              <a:gdLst>
                <a:gd name="T0" fmla="*/ 0 w 603"/>
                <a:gd name="T1" fmla="*/ 0 w 603"/>
                <a:gd name="T2" fmla="*/ 603 w 6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3">
                  <a:moveTo>
                    <a:pt x="0" y="0"/>
                  </a:moveTo>
                  <a:lnTo>
                    <a:pt x="0" y="0"/>
                  </a:lnTo>
                  <a:lnTo>
                    <a:pt x="603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2" name="Freeform 46"/>
            <p:cNvSpPr>
              <a:spLocks/>
            </p:cNvSpPr>
            <p:nvPr/>
          </p:nvSpPr>
          <p:spPr bwMode="auto">
            <a:xfrm>
              <a:off x="3106" y="2838"/>
              <a:ext cx="65" cy="66"/>
            </a:xfrm>
            <a:custGeom>
              <a:avLst/>
              <a:gdLst>
                <a:gd name="T0" fmla="*/ 122 w 122"/>
                <a:gd name="T1" fmla="*/ 62 h 124"/>
                <a:gd name="T2" fmla="*/ 122 w 122"/>
                <a:gd name="T3" fmla="*/ 62 h 124"/>
                <a:gd name="T4" fmla="*/ 22 w 122"/>
                <a:gd name="T5" fmla="*/ 120 h 124"/>
                <a:gd name="T6" fmla="*/ 22 w 122"/>
                <a:gd name="T7" fmla="*/ 120 h 124"/>
                <a:gd name="T8" fmla="*/ 4 w 122"/>
                <a:gd name="T9" fmla="*/ 115 h 124"/>
                <a:gd name="T10" fmla="*/ 4 w 122"/>
                <a:gd name="T11" fmla="*/ 115 h 124"/>
                <a:gd name="T12" fmla="*/ 9 w 122"/>
                <a:gd name="T13" fmla="*/ 97 h 124"/>
                <a:gd name="T14" fmla="*/ 69 w 122"/>
                <a:gd name="T15" fmla="*/ 62 h 124"/>
                <a:gd name="T16" fmla="*/ 9 w 122"/>
                <a:gd name="T17" fmla="*/ 27 h 124"/>
                <a:gd name="T18" fmla="*/ 9 w 122"/>
                <a:gd name="T19" fmla="*/ 27 h 124"/>
                <a:gd name="T20" fmla="*/ 4 w 122"/>
                <a:gd name="T21" fmla="*/ 8 h 124"/>
                <a:gd name="T22" fmla="*/ 4 w 122"/>
                <a:gd name="T23" fmla="*/ 8 h 124"/>
                <a:gd name="T24" fmla="*/ 4 w 122"/>
                <a:gd name="T25" fmla="*/ 8 h 124"/>
                <a:gd name="T26" fmla="*/ 22 w 122"/>
                <a:gd name="T27" fmla="*/ 4 h 124"/>
                <a:gd name="T28" fmla="*/ 122 w 122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6" y="124"/>
                    <a:pt x="8" y="122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1"/>
                    <a:pt x="9" y="97"/>
                  </a:cubicBezTo>
                  <a:lnTo>
                    <a:pt x="69" y="62"/>
                  </a:lnTo>
                  <a:lnTo>
                    <a:pt x="9" y="27"/>
                  </a:lnTo>
                  <a:lnTo>
                    <a:pt x="9" y="27"/>
                  </a:ln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8" y="2"/>
                    <a:pt x="16" y="0"/>
                    <a:pt x="22" y="4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3" name="Freeform 47"/>
            <p:cNvSpPr>
              <a:spLocks/>
            </p:cNvSpPr>
            <p:nvPr/>
          </p:nvSpPr>
          <p:spPr bwMode="auto">
            <a:xfrm>
              <a:off x="3373" y="2871"/>
              <a:ext cx="307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4" name="Freeform 48"/>
            <p:cNvSpPr>
              <a:spLocks/>
            </p:cNvSpPr>
            <p:nvPr/>
          </p:nvSpPr>
          <p:spPr bwMode="auto">
            <a:xfrm>
              <a:off x="3629" y="2838"/>
              <a:ext cx="65" cy="66"/>
            </a:xfrm>
            <a:custGeom>
              <a:avLst/>
              <a:gdLst>
                <a:gd name="T0" fmla="*/ 122 w 122"/>
                <a:gd name="T1" fmla="*/ 62 h 124"/>
                <a:gd name="T2" fmla="*/ 122 w 122"/>
                <a:gd name="T3" fmla="*/ 62 h 124"/>
                <a:gd name="T4" fmla="*/ 22 w 122"/>
                <a:gd name="T5" fmla="*/ 120 h 124"/>
                <a:gd name="T6" fmla="*/ 22 w 122"/>
                <a:gd name="T7" fmla="*/ 120 h 124"/>
                <a:gd name="T8" fmla="*/ 4 w 122"/>
                <a:gd name="T9" fmla="*/ 115 h 124"/>
                <a:gd name="T10" fmla="*/ 4 w 122"/>
                <a:gd name="T11" fmla="*/ 115 h 124"/>
                <a:gd name="T12" fmla="*/ 8 w 122"/>
                <a:gd name="T13" fmla="*/ 97 h 124"/>
                <a:gd name="T14" fmla="*/ 69 w 122"/>
                <a:gd name="T15" fmla="*/ 62 h 124"/>
                <a:gd name="T16" fmla="*/ 8 w 122"/>
                <a:gd name="T17" fmla="*/ 27 h 124"/>
                <a:gd name="T18" fmla="*/ 8 w 122"/>
                <a:gd name="T19" fmla="*/ 27 h 124"/>
                <a:gd name="T20" fmla="*/ 4 w 122"/>
                <a:gd name="T21" fmla="*/ 8 h 124"/>
                <a:gd name="T22" fmla="*/ 4 w 122"/>
                <a:gd name="T23" fmla="*/ 8 h 124"/>
                <a:gd name="T24" fmla="*/ 4 w 122"/>
                <a:gd name="T25" fmla="*/ 8 h 124"/>
                <a:gd name="T26" fmla="*/ 22 w 122"/>
                <a:gd name="T27" fmla="*/ 4 h 124"/>
                <a:gd name="T28" fmla="*/ 122 w 122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4"/>
                    <a:pt x="7" y="122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9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4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5" name="Freeform 49"/>
            <p:cNvSpPr>
              <a:spLocks/>
            </p:cNvSpPr>
            <p:nvPr/>
          </p:nvSpPr>
          <p:spPr bwMode="auto">
            <a:xfrm>
              <a:off x="3896" y="2871"/>
              <a:ext cx="312" cy="0"/>
            </a:xfrm>
            <a:custGeom>
              <a:avLst/>
              <a:gdLst>
                <a:gd name="T0" fmla="*/ 0 w 592"/>
                <a:gd name="T1" fmla="*/ 0 w 592"/>
                <a:gd name="T2" fmla="*/ 592 w 5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2">
                  <a:moveTo>
                    <a:pt x="0" y="0"/>
                  </a:moveTo>
                  <a:lnTo>
                    <a:pt x="0" y="0"/>
                  </a:lnTo>
                  <a:lnTo>
                    <a:pt x="59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6" name="Freeform 50"/>
            <p:cNvSpPr>
              <a:spLocks/>
            </p:cNvSpPr>
            <p:nvPr/>
          </p:nvSpPr>
          <p:spPr bwMode="auto">
            <a:xfrm>
              <a:off x="4157" y="2838"/>
              <a:ext cx="65" cy="66"/>
            </a:xfrm>
            <a:custGeom>
              <a:avLst/>
              <a:gdLst>
                <a:gd name="T0" fmla="*/ 122 w 122"/>
                <a:gd name="T1" fmla="*/ 62 h 124"/>
                <a:gd name="T2" fmla="*/ 122 w 122"/>
                <a:gd name="T3" fmla="*/ 62 h 124"/>
                <a:gd name="T4" fmla="*/ 22 w 122"/>
                <a:gd name="T5" fmla="*/ 120 h 124"/>
                <a:gd name="T6" fmla="*/ 22 w 122"/>
                <a:gd name="T7" fmla="*/ 120 h 124"/>
                <a:gd name="T8" fmla="*/ 4 w 122"/>
                <a:gd name="T9" fmla="*/ 115 h 124"/>
                <a:gd name="T10" fmla="*/ 4 w 122"/>
                <a:gd name="T11" fmla="*/ 115 h 124"/>
                <a:gd name="T12" fmla="*/ 8 w 122"/>
                <a:gd name="T13" fmla="*/ 97 h 124"/>
                <a:gd name="T14" fmla="*/ 69 w 122"/>
                <a:gd name="T15" fmla="*/ 62 h 124"/>
                <a:gd name="T16" fmla="*/ 8 w 122"/>
                <a:gd name="T17" fmla="*/ 27 h 124"/>
                <a:gd name="T18" fmla="*/ 8 w 122"/>
                <a:gd name="T19" fmla="*/ 27 h 124"/>
                <a:gd name="T20" fmla="*/ 4 w 122"/>
                <a:gd name="T21" fmla="*/ 8 h 124"/>
                <a:gd name="T22" fmla="*/ 4 w 122"/>
                <a:gd name="T23" fmla="*/ 8 h 124"/>
                <a:gd name="T24" fmla="*/ 4 w 122"/>
                <a:gd name="T25" fmla="*/ 8 h 124"/>
                <a:gd name="T26" fmla="*/ 22 w 122"/>
                <a:gd name="T27" fmla="*/ 4 h 124"/>
                <a:gd name="T28" fmla="*/ 122 w 122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4"/>
                    <a:pt x="7" y="122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9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4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7" name="Freeform 51"/>
            <p:cNvSpPr>
              <a:spLocks/>
            </p:cNvSpPr>
            <p:nvPr/>
          </p:nvSpPr>
          <p:spPr bwMode="auto">
            <a:xfrm>
              <a:off x="1794" y="3386"/>
              <a:ext cx="306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8" name="Freeform 52"/>
            <p:cNvSpPr>
              <a:spLocks/>
            </p:cNvSpPr>
            <p:nvPr/>
          </p:nvSpPr>
          <p:spPr bwMode="auto">
            <a:xfrm>
              <a:off x="2050" y="3353"/>
              <a:ext cx="64" cy="65"/>
            </a:xfrm>
            <a:custGeom>
              <a:avLst/>
              <a:gdLst>
                <a:gd name="T0" fmla="*/ 121 w 121"/>
                <a:gd name="T1" fmla="*/ 62 h 123"/>
                <a:gd name="T2" fmla="*/ 121 w 121"/>
                <a:gd name="T3" fmla="*/ 62 h 123"/>
                <a:gd name="T4" fmla="*/ 21 w 121"/>
                <a:gd name="T5" fmla="*/ 120 h 123"/>
                <a:gd name="T6" fmla="*/ 21 w 121"/>
                <a:gd name="T7" fmla="*/ 120 h 123"/>
                <a:gd name="T8" fmla="*/ 3 w 121"/>
                <a:gd name="T9" fmla="*/ 115 h 123"/>
                <a:gd name="T10" fmla="*/ 3 w 121"/>
                <a:gd name="T11" fmla="*/ 115 h 123"/>
                <a:gd name="T12" fmla="*/ 8 w 121"/>
                <a:gd name="T13" fmla="*/ 97 h 123"/>
                <a:gd name="T14" fmla="*/ 68 w 121"/>
                <a:gd name="T15" fmla="*/ 62 h 123"/>
                <a:gd name="T16" fmla="*/ 8 w 121"/>
                <a:gd name="T17" fmla="*/ 26 h 123"/>
                <a:gd name="T18" fmla="*/ 8 w 121"/>
                <a:gd name="T19" fmla="*/ 26 h 123"/>
                <a:gd name="T20" fmla="*/ 3 w 121"/>
                <a:gd name="T21" fmla="*/ 8 h 123"/>
                <a:gd name="T22" fmla="*/ 3 w 121"/>
                <a:gd name="T23" fmla="*/ 8 h 123"/>
                <a:gd name="T24" fmla="*/ 3 w 121"/>
                <a:gd name="T25" fmla="*/ 8 h 123"/>
                <a:gd name="T26" fmla="*/ 21 w 121"/>
                <a:gd name="T27" fmla="*/ 3 h 123"/>
                <a:gd name="T28" fmla="*/ 121 w 121"/>
                <a:gd name="T2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21" y="62"/>
                  </a:lnTo>
                  <a:lnTo>
                    <a:pt x="21" y="120"/>
                  </a:lnTo>
                  <a:lnTo>
                    <a:pt x="21" y="120"/>
                  </a:lnTo>
                  <a:cubicBezTo>
                    <a:pt x="15" y="123"/>
                    <a:pt x="7" y="121"/>
                    <a:pt x="3" y="115"/>
                  </a:cubicBezTo>
                  <a:lnTo>
                    <a:pt x="3" y="115"/>
                  </a:lnTo>
                  <a:cubicBezTo>
                    <a:pt x="0" y="109"/>
                    <a:pt x="2" y="100"/>
                    <a:pt x="8" y="97"/>
                  </a:cubicBezTo>
                  <a:lnTo>
                    <a:pt x="68" y="62"/>
                  </a:lnTo>
                  <a:lnTo>
                    <a:pt x="8" y="26"/>
                  </a:lnTo>
                  <a:lnTo>
                    <a:pt x="8" y="26"/>
                  </a:lnTo>
                  <a:cubicBezTo>
                    <a:pt x="2" y="23"/>
                    <a:pt x="0" y="14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8"/>
                  </a:lnTo>
                  <a:cubicBezTo>
                    <a:pt x="7" y="2"/>
                    <a:pt x="15" y="0"/>
                    <a:pt x="21" y="3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9" name="Freeform 53"/>
            <p:cNvSpPr>
              <a:spLocks/>
            </p:cNvSpPr>
            <p:nvPr/>
          </p:nvSpPr>
          <p:spPr bwMode="auto">
            <a:xfrm>
              <a:off x="1794" y="3906"/>
              <a:ext cx="306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0" name="Freeform 54"/>
            <p:cNvSpPr>
              <a:spLocks/>
            </p:cNvSpPr>
            <p:nvPr/>
          </p:nvSpPr>
          <p:spPr bwMode="auto">
            <a:xfrm>
              <a:off x="2050" y="3873"/>
              <a:ext cx="64" cy="66"/>
            </a:xfrm>
            <a:custGeom>
              <a:avLst/>
              <a:gdLst>
                <a:gd name="T0" fmla="*/ 121 w 121"/>
                <a:gd name="T1" fmla="*/ 62 h 124"/>
                <a:gd name="T2" fmla="*/ 121 w 121"/>
                <a:gd name="T3" fmla="*/ 62 h 124"/>
                <a:gd name="T4" fmla="*/ 21 w 121"/>
                <a:gd name="T5" fmla="*/ 120 h 124"/>
                <a:gd name="T6" fmla="*/ 21 w 121"/>
                <a:gd name="T7" fmla="*/ 120 h 124"/>
                <a:gd name="T8" fmla="*/ 3 w 121"/>
                <a:gd name="T9" fmla="*/ 115 h 124"/>
                <a:gd name="T10" fmla="*/ 3 w 121"/>
                <a:gd name="T11" fmla="*/ 115 h 124"/>
                <a:gd name="T12" fmla="*/ 8 w 121"/>
                <a:gd name="T13" fmla="*/ 97 h 124"/>
                <a:gd name="T14" fmla="*/ 68 w 121"/>
                <a:gd name="T15" fmla="*/ 62 h 124"/>
                <a:gd name="T16" fmla="*/ 8 w 121"/>
                <a:gd name="T17" fmla="*/ 27 h 124"/>
                <a:gd name="T18" fmla="*/ 8 w 121"/>
                <a:gd name="T19" fmla="*/ 27 h 124"/>
                <a:gd name="T20" fmla="*/ 3 w 121"/>
                <a:gd name="T21" fmla="*/ 8 h 124"/>
                <a:gd name="T22" fmla="*/ 3 w 121"/>
                <a:gd name="T23" fmla="*/ 8 h 124"/>
                <a:gd name="T24" fmla="*/ 3 w 121"/>
                <a:gd name="T25" fmla="*/ 8 h 124"/>
                <a:gd name="T26" fmla="*/ 21 w 121"/>
                <a:gd name="T27" fmla="*/ 4 h 124"/>
                <a:gd name="T28" fmla="*/ 121 w 121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4">
                  <a:moveTo>
                    <a:pt x="121" y="62"/>
                  </a:moveTo>
                  <a:lnTo>
                    <a:pt x="121" y="62"/>
                  </a:lnTo>
                  <a:lnTo>
                    <a:pt x="21" y="120"/>
                  </a:lnTo>
                  <a:lnTo>
                    <a:pt x="21" y="120"/>
                  </a:lnTo>
                  <a:cubicBezTo>
                    <a:pt x="15" y="124"/>
                    <a:pt x="7" y="122"/>
                    <a:pt x="3" y="115"/>
                  </a:cubicBezTo>
                  <a:lnTo>
                    <a:pt x="3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8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8"/>
                  </a:lnTo>
                  <a:cubicBezTo>
                    <a:pt x="7" y="2"/>
                    <a:pt x="15" y="0"/>
                    <a:pt x="21" y="4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1" name="Freeform 55"/>
            <p:cNvSpPr>
              <a:spLocks/>
            </p:cNvSpPr>
            <p:nvPr/>
          </p:nvSpPr>
          <p:spPr bwMode="auto">
            <a:xfrm>
              <a:off x="2316" y="3906"/>
              <a:ext cx="307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2" name="Freeform 56"/>
            <p:cNvSpPr>
              <a:spLocks/>
            </p:cNvSpPr>
            <p:nvPr/>
          </p:nvSpPr>
          <p:spPr bwMode="auto">
            <a:xfrm>
              <a:off x="2573" y="3873"/>
              <a:ext cx="64" cy="66"/>
            </a:xfrm>
            <a:custGeom>
              <a:avLst/>
              <a:gdLst>
                <a:gd name="T0" fmla="*/ 121 w 121"/>
                <a:gd name="T1" fmla="*/ 62 h 124"/>
                <a:gd name="T2" fmla="*/ 121 w 121"/>
                <a:gd name="T3" fmla="*/ 62 h 124"/>
                <a:gd name="T4" fmla="*/ 21 w 121"/>
                <a:gd name="T5" fmla="*/ 120 h 124"/>
                <a:gd name="T6" fmla="*/ 21 w 121"/>
                <a:gd name="T7" fmla="*/ 120 h 124"/>
                <a:gd name="T8" fmla="*/ 3 w 121"/>
                <a:gd name="T9" fmla="*/ 115 h 124"/>
                <a:gd name="T10" fmla="*/ 3 w 121"/>
                <a:gd name="T11" fmla="*/ 115 h 124"/>
                <a:gd name="T12" fmla="*/ 8 w 121"/>
                <a:gd name="T13" fmla="*/ 97 h 124"/>
                <a:gd name="T14" fmla="*/ 68 w 121"/>
                <a:gd name="T15" fmla="*/ 62 h 124"/>
                <a:gd name="T16" fmla="*/ 8 w 121"/>
                <a:gd name="T17" fmla="*/ 27 h 124"/>
                <a:gd name="T18" fmla="*/ 8 w 121"/>
                <a:gd name="T19" fmla="*/ 27 h 124"/>
                <a:gd name="T20" fmla="*/ 3 w 121"/>
                <a:gd name="T21" fmla="*/ 8 h 124"/>
                <a:gd name="T22" fmla="*/ 3 w 121"/>
                <a:gd name="T23" fmla="*/ 8 h 124"/>
                <a:gd name="T24" fmla="*/ 3 w 121"/>
                <a:gd name="T25" fmla="*/ 8 h 124"/>
                <a:gd name="T26" fmla="*/ 21 w 121"/>
                <a:gd name="T27" fmla="*/ 4 h 124"/>
                <a:gd name="T28" fmla="*/ 121 w 121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4">
                  <a:moveTo>
                    <a:pt x="121" y="62"/>
                  </a:moveTo>
                  <a:lnTo>
                    <a:pt x="121" y="62"/>
                  </a:lnTo>
                  <a:lnTo>
                    <a:pt x="21" y="120"/>
                  </a:lnTo>
                  <a:lnTo>
                    <a:pt x="21" y="120"/>
                  </a:lnTo>
                  <a:cubicBezTo>
                    <a:pt x="15" y="124"/>
                    <a:pt x="7" y="122"/>
                    <a:pt x="3" y="115"/>
                  </a:cubicBezTo>
                  <a:lnTo>
                    <a:pt x="3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8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8"/>
                  </a:lnTo>
                  <a:cubicBezTo>
                    <a:pt x="7" y="2"/>
                    <a:pt x="15" y="0"/>
                    <a:pt x="21" y="4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3" name="Freeform 57"/>
            <p:cNvSpPr>
              <a:spLocks/>
            </p:cNvSpPr>
            <p:nvPr/>
          </p:nvSpPr>
          <p:spPr bwMode="auto">
            <a:xfrm>
              <a:off x="2839" y="3386"/>
              <a:ext cx="318" cy="0"/>
            </a:xfrm>
            <a:custGeom>
              <a:avLst/>
              <a:gdLst>
                <a:gd name="T0" fmla="*/ 0 w 603"/>
                <a:gd name="T1" fmla="*/ 0 w 603"/>
                <a:gd name="T2" fmla="*/ 603 w 6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3">
                  <a:moveTo>
                    <a:pt x="0" y="0"/>
                  </a:moveTo>
                  <a:lnTo>
                    <a:pt x="0" y="0"/>
                  </a:lnTo>
                  <a:lnTo>
                    <a:pt x="603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4" name="Freeform 58"/>
            <p:cNvSpPr>
              <a:spLocks/>
            </p:cNvSpPr>
            <p:nvPr/>
          </p:nvSpPr>
          <p:spPr bwMode="auto">
            <a:xfrm>
              <a:off x="3106" y="3353"/>
              <a:ext cx="65" cy="65"/>
            </a:xfrm>
            <a:custGeom>
              <a:avLst/>
              <a:gdLst>
                <a:gd name="T0" fmla="*/ 122 w 122"/>
                <a:gd name="T1" fmla="*/ 62 h 123"/>
                <a:gd name="T2" fmla="*/ 122 w 122"/>
                <a:gd name="T3" fmla="*/ 62 h 123"/>
                <a:gd name="T4" fmla="*/ 22 w 122"/>
                <a:gd name="T5" fmla="*/ 120 h 123"/>
                <a:gd name="T6" fmla="*/ 22 w 122"/>
                <a:gd name="T7" fmla="*/ 120 h 123"/>
                <a:gd name="T8" fmla="*/ 4 w 122"/>
                <a:gd name="T9" fmla="*/ 115 h 123"/>
                <a:gd name="T10" fmla="*/ 4 w 122"/>
                <a:gd name="T11" fmla="*/ 115 h 123"/>
                <a:gd name="T12" fmla="*/ 9 w 122"/>
                <a:gd name="T13" fmla="*/ 97 h 123"/>
                <a:gd name="T14" fmla="*/ 69 w 122"/>
                <a:gd name="T15" fmla="*/ 62 h 123"/>
                <a:gd name="T16" fmla="*/ 9 w 122"/>
                <a:gd name="T17" fmla="*/ 26 h 123"/>
                <a:gd name="T18" fmla="*/ 9 w 122"/>
                <a:gd name="T19" fmla="*/ 26 h 123"/>
                <a:gd name="T20" fmla="*/ 4 w 122"/>
                <a:gd name="T21" fmla="*/ 8 h 123"/>
                <a:gd name="T22" fmla="*/ 4 w 122"/>
                <a:gd name="T23" fmla="*/ 8 h 123"/>
                <a:gd name="T24" fmla="*/ 4 w 122"/>
                <a:gd name="T25" fmla="*/ 8 h 123"/>
                <a:gd name="T26" fmla="*/ 22 w 122"/>
                <a:gd name="T27" fmla="*/ 3 h 123"/>
                <a:gd name="T28" fmla="*/ 122 w 122"/>
                <a:gd name="T2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3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6" y="123"/>
                    <a:pt x="8" y="121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0"/>
                    <a:pt x="9" y="97"/>
                  </a:cubicBezTo>
                  <a:lnTo>
                    <a:pt x="69" y="62"/>
                  </a:lnTo>
                  <a:lnTo>
                    <a:pt x="9" y="26"/>
                  </a:lnTo>
                  <a:lnTo>
                    <a:pt x="9" y="26"/>
                  </a:ln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8" y="2"/>
                    <a:pt x="16" y="0"/>
                    <a:pt x="22" y="3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5" name="Freeform 59"/>
            <p:cNvSpPr>
              <a:spLocks/>
            </p:cNvSpPr>
            <p:nvPr/>
          </p:nvSpPr>
          <p:spPr bwMode="auto">
            <a:xfrm>
              <a:off x="2839" y="3906"/>
              <a:ext cx="318" cy="0"/>
            </a:xfrm>
            <a:custGeom>
              <a:avLst/>
              <a:gdLst>
                <a:gd name="T0" fmla="*/ 0 w 603"/>
                <a:gd name="T1" fmla="*/ 0 w 603"/>
                <a:gd name="T2" fmla="*/ 603 w 6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3">
                  <a:moveTo>
                    <a:pt x="0" y="0"/>
                  </a:moveTo>
                  <a:lnTo>
                    <a:pt x="0" y="0"/>
                  </a:lnTo>
                  <a:lnTo>
                    <a:pt x="603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6" name="Freeform 60"/>
            <p:cNvSpPr>
              <a:spLocks/>
            </p:cNvSpPr>
            <p:nvPr/>
          </p:nvSpPr>
          <p:spPr bwMode="auto">
            <a:xfrm>
              <a:off x="3106" y="3873"/>
              <a:ext cx="65" cy="66"/>
            </a:xfrm>
            <a:custGeom>
              <a:avLst/>
              <a:gdLst>
                <a:gd name="T0" fmla="*/ 122 w 122"/>
                <a:gd name="T1" fmla="*/ 62 h 124"/>
                <a:gd name="T2" fmla="*/ 122 w 122"/>
                <a:gd name="T3" fmla="*/ 62 h 124"/>
                <a:gd name="T4" fmla="*/ 22 w 122"/>
                <a:gd name="T5" fmla="*/ 120 h 124"/>
                <a:gd name="T6" fmla="*/ 22 w 122"/>
                <a:gd name="T7" fmla="*/ 120 h 124"/>
                <a:gd name="T8" fmla="*/ 4 w 122"/>
                <a:gd name="T9" fmla="*/ 115 h 124"/>
                <a:gd name="T10" fmla="*/ 4 w 122"/>
                <a:gd name="T11" fmla="*/ 115 h 124"/>
                <a:gd name="T12" fmla="*/ 9 w 122"/>
                <a:gd name="T13" fmla="*/ 97 h 124"/>
                <a:gd name="T14" fmla="*/ 69 w 122"/>
                <a:gd name="T15" fmla="*/ 62 h 124"/>
                <a:gd name="T16" fmla="*/ 9 w 122"/>
                <a:gd name="T17" fmla="*/ 27 h 124"/>
                <a:gd name="T18" fmla="*/ 9 w 122"/>
                <a:gd name="T19" fmla="*/ 27 h 124"/>
                <a:gd name="T20" fmla="*/ 4 w 122"/>
                <a:gd name="T21" fmla="*/ 8 h 124"/>
                <a:gd name="T22" fmla="*/ 4 w 122"/>
                <a:gd name="T23" fmla="*/ 8 h 124"/>
                <a:gd name="T24" fmla="*/ 4 w 122"/>
                <a:gd name="T25" fmla="*/ 8 h 124"/>
                <a:gd name="T26" fmla="*/ 22 w 122"/>
                <a:gd name="T27" fmla="*/ 4 h 124"/>
                <a:gd name="T28" fmla="*/ 122 w 122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6" y="124"/>
                    <a:pt x="8" y="122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1"/>
                    <a:pt x="9" y="97"/>
                  </a:cubicBezTo>
                  <a:lnTo>
                    <a:pt x="69" y="62"/>
                  </a:lnTo>
                  <a:lnTo>
                    <a:pt x="9" y="27"/>
                  </a:lnTo>
                  <a:lnTo>
                    <a:pt x="9" y="27"/>
                  </a:ln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8" y="2"/>
                    <a:pt x="16" y="0"/>
                    <a:pt x="22" y="4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7" name="Freeform 61"/>
            <p:cNvSpPr>
              <a:spLocks/>
            </p:cNvSpPr>
            <p:nvPr/>
          </p:nvSpPr>
          <p:spPr bwMode="auto">
            <a:xfrm>
              <a:off x="3373" y="3386"/>
              <a:ext cx="307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8" name="Freeform 62"/>
            <p:cNvSpPr>
              <a:spLocks/>
            </p:cNvSpPr>
            <p:nvPr/>
          </p:nvSpPr>
          <p:spPr bwMode="auto">
            <a:xfrm>
              <a:off x="3629" y="3353"/>
              <a:ext cx="65" cy="65"/>
            </a:xfrm>
            <a:custGeom>
              <a:avLst/>
              <a:gdLst>
                <a:gd name="T0" fmla="*/ 122 w 122"/>
                <a:gd name="T1" fmla="*/ 62 h 123"/>
                <a:gd name="T2" fmla="*/ 122 w 122"/>
                <a:gd name="T3" fmla="*/ 62 h 123"/>
                <a:gd name="T4" fmla="*/ 22 w 122"/>
                <a:gd name="T5" fmla="*/ 120 h 123"/>
                <a:gd name="T6" fmla="*/ 22 w 122"/>
                <a:gd name="T7" fmla="*/ 120 h 123"/>
                <a:gd name="T8" fmla="*/ 4 w 122"/>
                <a:gd name="T9" fmla="*/ 115 h 123"/>
                <a:gd name="T10" fmla="*/ 4 w 122"/>
                <a:gd name="T11" fmla="*/ 115 h 123"/>
                <a:gd name="T12" fmla="*/ 8 w 122"/>
                <a:gd name="T13" fmla="*/ 97 h 123"/>
                <a:gd name="T14" fmla="*/ 69 w 122"/>
                <a:gd name="T15" fmla="*/ 62 h 123"/>
                <a:gd name="T16" fmla="*/ 8 w 122"/>
                <a:gd name="T17" fmla="*/ 26 h 123"/>
                <a:gd name="T18" fmla="*/ 8 w 122"/>
                <a:gd name="T19" fmla="*/ 26 h 123"/>
                <a:gd name="T20" fmla="*/ 4 w 122"/>
                <a:gd name="T21" fmla="*/ 8 h 123"/>
                <a:gd name="T22" fmla="*/ 4 w 122"/>
                <a:gd name="T23" fmla="*/ 8 h 123"/>
                <a:gd name="T24" fmla="*/ 4 w 122"/>
                <a:gd name="T25" fmla="*/ 8 h 123"/>
                <a:gd name="T26" fmla="*/ 22 w 122"/>
                <a:gd name="T27" fmla="*/ 3 h 123"/>
                <a:gd name="T28" fmla="*/ 122 w 122"/>
                <a:gd name="T2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3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3"/>
                    <a:pt x="7" y="121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0"/>
                    <a:pt x="8" y="97"/>
                  </a:cubicBezTo>
                  <a:lnTo>
                    <a:pt x="69" y="62"/>
                  </a:lnTo>
                  <a:lnTo>
                    <a:pt x="8" y="26"/>
                  </a:lnTo>
                  <a:lnTo>
                    <a:pt x="8" y="26"/>
                  </a:ln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3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9" name="Freeform 63"/>
            <p:cNvSpPr>
              <a:spLocks/>
            </p:cNvSpPr>
            <p:nvPr/>
          </p:nvSpPr>
          <p:spPr bwMode="auto">
            <a:xfrm>
              <a:off x="3373" y="3906"/>
              <a:ext cx="307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0" name="Freeform 64"/>
            <p:cNvSpPr>
              <a:spLocks/>
            </p:cNvSpPr>
            <p:nvPr/>
          </p:nvSpPr>
          <p:spPr bwMode="auto">
            <a:xfrm>
              <a:off x="3629" y="3873"/>
              <a:ext cx="65" cy="66"/>
            </a:xfrm>
            <a:custGeom>
              <a:avLst/>
              <a:gdLst>
                <a:gd name="T0" fmla="*/ 122 w 122"/>
                <a:gd name="T1" fmla="*/ 62 h 124"/>
                <a:gd name="T2" fmla="*/ 122 w 122"/>
                <a:gd name="T3" fmla="*/ 62 h 124"/>
                <a:gd name="T4" fmla="*/ 22 w 122"/>
                <a:gd name="T5" fmla="*/ 120 h 124"/>
                <a:gd name="T6" fmla="*/ 22 w 122"/>
                <a:gd name="T7" fmla="*/ 120 h 124"/>
                <a:gd name="T8" fmla="*/ 4 w 122"/>
                <a:gd name="T9" fmla="*/ 115 h 124"/>
                <a:gd name="T10" fmla="*/ 4 w 122"/>
                <a:gd name="T11" fmla="*/ 115 h 124"/>
                <a:gd name="T12" fmla="*/ 8 w 122"/>
                <a:gd name="T13" fmla="*/ 97 h 124"/>
                <a:gd name="T14" fmla="*/ 69 w 122"/>
                <a:gd name="T15" fmla="*/ 62 h 124"/>
                <a:gd name="T16" fmla="*/ 8 w 122"/>
                <a:gd name="T17" fmla="*/ 27 h 124"/>
                <a:gd name="T18" fmla="*/ 8 w 122"/>
                <a:gd name="T19" fmla="*/ 27 h 124"/>
                <a:gd name="T20" fmla="*/ 4 w 122"/>
                <a:gd name="T21" fmla="*/ 8 h 124"/>
                <a:gd name="T22" fmla="*/ 4 w 122"/>
                <a:gd name="T23" fmla="*/ 8 h 124"/>
                <a:gd name="T24" fmla="*/ 4 w 122"/>
                <a:gd name="T25" fmla="*/ 8 h 124"/>
                <a:gd name="T26" fmla="*/ 22 w 122"/>
                <a:gd name="T27" fmla="*/ 4 h 124"/>
                <a:gd name="T28" fmla="*/ 122 w 122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4"/>
                    <a:pt x="7" y="122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9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4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1" name="Freeform 65"/>
            <p:cNvSpPr>
              <a:spLocks/>
            </p:cNvSpPr>
            <p:nvPr/>
          </p:nvSpPr>
          <p:spPr bwMode="auto">
            <a:xfrm>
              <a:off x="3896" y="3386"/>
              <a:ext cx="312" cy="0"/>
            </a:xfrm>
            <a:custGeom>
              <a:avLst/>
              <a:gdLst>
                <a:gd name="T0" fmla="*/ 0 w 592"/>
                <a:gd name="T1" fmla="*/ 0 w 592"/>
                <a:gd name="T2" fmla="*/ 592 w 5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2">
                  <a:moveTo>
                    <a:pt x="0" y="0"/>
                  </a:moveTo>
                  <a:lnTo>
                    <a:pt x="0" y="0"/>
                  </a:lnTo>
                  <a:lnTo>
                    <a:pt x="59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2" name="Freeform 66"/>
            <p:cNvSpPr>
              <a:spLocks/>
            </p:cNvSpPr>
            <p:nvPr/>
          </p:nvSpPr>
          <p:spPr bwMode="auto">
            <a:xfrm>
              <a:off x="4157" y="3353"/>
              <a:ext cx="65" cy="65"/>
            </a:xfrm>
            <a:custGeom>
              <a:avLst/>
              <a:gdLst>
                <a:gd name="T0" fmla="*/ 122 w 122"/>
                <a:gd name="T1" fmla="*/ 62 h 123"/>
                <a:gd name="T2" fmla="*/ 122 w 122"/>
                <a:gd name="T3" fmla="*/ 62 h 123"/>
                <a:gd name="T4" fmla="*/ 22 w 122"/>
                <a:gd name="T5" fmla="*/ 120 h 123"/>
                <a:gd name="T6" fmla="*/ 22 w 122"/>
                <a:gd name="T7" fmla="*/ 120 h 123"/>
                <a:gd name="T8" fmla="*/ 4 w 122"/>
                <a:gd name="T9" fmla="*/ 115 h 123"/>
                <a:gd name="T10" fmla="*/ 4 w 122"/>
                <a:gd name="T11" fmla="*/ 115 h 123"/>
                <a:gd name="T12" fmla="*/ 8 w 122"/>
                <a:gd name="T13" fmla="*/ 97 h 123"/>
                <a:gd name="T14" fmla="*/ 69 w 122"/>
                <a:gd name="T15" fmla="*/ 62 h 123"/>
                <a:gd name="T16" fmla="*/ 8 w 122"/>
                <a:gd name="T17" fmla="*/ 26 h 123"/>
                <a:gd name="T18" fmla="*/ 8 w 122"/>
                <a:gd name="T19" fmla="*/ 26 h 123"/>
                <a:gd name="T20" fmla="*/ 4 w 122"/>
                <a:gd name="T21" fmla="*/ 8 h 123"/>
                <a:gd name="T22" fmla="*/ 4 w 122"/>
                <a:gd name="T23" fmla="*/ 8 h 123"/>
                <a:gd name="T24" fmla="*/ 4 w 122"/>
                <a:gd name="T25" fmla="*/ 8 h 123"/>
                <a:gd name="T26" fmla="*/ 22 w 122"/>
                <a:gd name="T27" fmla="*/ 3 h 123"/>
                <a:gd name="T28" fmla="*/ 122 w 122"/>
                <a:gd name="T2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3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3"/>
                    <a:pt x="7" y="121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0"/>
                    <a:pt x="8" y="97"/>
                  </a:cubicBezTo>
                  <a:lnTo>
                    <a:pt x="69" y="62"/>
                  </a:lnTo>
                  <a:lnTo>
                    <a:pt x="8" y="26"/>
                  </a:lnTo>
                  <a:lnTo>
                    <a:pt x="8" y="26"/>
                  </a:ln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3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3" name="Freeform 67"/>
            <p:cNvSpPr>
              <a:spLocks/>
            </p:cNvSpPr>
            <p:nvPr/>
          </p:nvSpPr>
          <p:spPr bwMode="auto">
            <a:xfrm>
              <a:off x="3896" y="3906"/>
              <a:ext cx="312" cy="0"/>
            </a:xfrm>
            <a:custGeom>
              <a:avLst/>
              <a:gdLst>
                <a:gd name="T0" fmla="*/ 0 w 592"/>
                <a:gd name="T1" fmla="*/ 0 w 592"/>
                <a:gd name="T2" fmla="*/ 592 w 5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92">
                  <a:moveTo>
                    <a:pt x="0" y="0"/>
                  </a:moveTo>
                  <a:lnTo>
                    <a:pt x="0" y="0"/>
                  </a:lnTo>
                  <a:lnTo>
                    <a:pt x="59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4" name="Freeform 68"/>
            <p:cNvSpPr>
              <a:spLocks/>
            </p:cNvSpPr>
            <p:nvPr/>
          </p:nvSpPr>
          <p:spPr bwMode="auto">
            <a:xfrm>
              <a:off x="4157" y="3873"/>
              <a:ext cx="65" cy="66"/>
            </a:xfrm>
            <a:custGeom>
              <a:avLst/>
              <a:gdLst>
                <a:gd name="T0" fmla="*/ 122 w 122"/>
                <a:gd name="T1" fmla="*/ 62 h 124"/>
                <a:gd name="T2" fmla="*/ 122 w 122"/>
                <a:gd name="T3" fmla="*/ 62 h 124"/>
                <a:gd name="T4" fmla="*/ 22 w 122"/>
                <a:gd name="T5" fmla="*/ 120 h 124"/>
                <a:gd name="T6" fmla="*/ 22 w 122"/>
                <a:gd name="T7" fmla="*/ 120 h 124"/>
                <a:gd name="T8" fmla="*/ 4 w 122"/>
                <a:gd name="T9" fmla="*/ 115 h 124"/>
                <a:gd name="T10" fmla="*/ 4 w 122"/>
                <a:gd name="T11" fmla="*/ 115 h 124"/>
                <a:gd name="T12" fmla="*/ 8 w 122"/>
                <a:gd name="T13" fmla="*/ 97 h 124"/>
                <a:gd name="T14" fmla="*/ 69 w 122"/>
                <a:gd name="T15" fmla="*/ 62 h 124"/>
                <a:gd name="T16" fmla="*/ 8 w 122"/>
                <a:gd name="T17" fmla="*/ 27 h 124"/>
                <a:gd name="T18" fmla="*/ 8 w 122"/>
                <a:gd name="T19" fmla="*/ 27 h 124"/>
                <a:gd name="T20" fmla="*/ 4 w 122"/>
                <a:gd name="T21" fmla="*/ 8 h 124"/>
                <a:gd name="T22" fmla="*/ 4 w 122"/>
                <a:gd name="T23" fmla="*/ 8 h 124"/>
                <a:gd name="T24" fmla="*/ 4 w 122"/>
                <a:gd name="T25" fmla="*/ 8 h 124"/>
                <a:gd name="T26" fmla="*/ 22 w 122"/>
                <a:gd name="T27" fmla="*/ 4 h 124"/>
                <a:gd name="T28" fmla="*/ 122 w 122"/>
                <a:gd name="T2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4"/>
                    <a:pt x="7" y="122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1"/>
                    <a:pt x="8" y="97"/>
                  </a:cubicBezTo>
                  <a:lnTo>
                    <a:pt x="69" y="62"/>
                  </a:lnTo>
                  <a:lnTo>
                    <a:pt x="8" y="27"/>
                  </a:lnTo>
                  <a:lnTo>
                    <a:pt x="8" y="27"/>
                  </a:lnTo>
                  <a:cubicBezTo>
                    <a:pt x="2" y="23"/>
                    <a:pt x="0" y="1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4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5" name="Freeform 69"/>
            <p:cNvSpPr>
              <a:spLocks/>
            </p:cNvSpPr>
            <p:nvPr/>
          </p:nvSpPr>
          <p:spPr bwMode="auto">
            <a:xfrm>
              <a:off x="1764" y="3457"/>
              <a:ext cx="370" cy="367"/>
            </a:xfrm>
            <a:custGeom>
              <a:avLst/>
              <a:gdLst>
                <a:gd name="T0" fmla="*/ 0 w 702"/>
                <a:gd name="T1" fmla="*/ 0 h 692"/>
                <a:gd name="T2" fmla="*/ 0 w 702"/>
                <a:gd name="T3" fmla="*/ 0 h 692"/>
                <a:gd name="T4" fmla="*/ 702 w 702"/>
                <a:gd name="T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92">
                  <a:moveTo>
                    <a:pt x="0" y="0"/>
                  </a:moveTo>
                  <a:lnTo>
                    <a:pt x="0" y="0"/>
                  </a:lnTo>
                  <a:lnTo>
                    <a:pt x="702" y="692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6" name="Freeform 70"/>
            <p:cNvSpPr>
              <a:spLocks/>
            </p:cNvSpPr>
            <p:nvPr/>
          </p:nvSpPr>
          <p:spPr bwMode="auto">
            <a:xfrm>
              <a:off x="2079" y="3769"/>
              <a:ext cx="65" cy="65"/>
            </a:xfrm>
            <a:custGeom>
              <a:avLst/>
              <a:gdLst>
                <a:gd name="T0" fmla="*/ 123 w 123"/>
                <a:gd name="T1" fmla="*/ 122 h 122"/>
                <a:gd name="T2" fmla="*/ 123 w 123"/>
                <a:gd name="T3" fmla="*/ 122 h 122"/>
                <a:gd name="T4" fmla="*/ 12 w 123"/>
                <a:gd name="T5" fmla="*/ 94 h 122"/>
                <a:gd name="T6" fmla="*/ 12 w 123"/>
                <a:gd name="T7" fmla="*/ 94 h 122"/>
                <a:gd name="T8" fmla="*/ 2 w 123"/>
                <a:gd name="T9" fmla="*/ 78 h 122"/>
                <a:gd name="T10" fmla="*/ 2 w 123"/>
                <a:gd name="T11" fmla="*/ 78 h 122"/>
                <a:gd name="T12" fmla="*/ 18 w 123"/>
                <a:gd name="T13" fmla="*/ 68 h 122"/>
                <a:gd name="T14" fmla="*/ 86 w 123"/>
                <a:gd name="T15" fmla="*/ 85 h 122"/>
                <a:gd name="T16" fmla="*/ 67 w 123"/>
                <a:gd name="T17" fmla="*/ 18 h 122"/>
                <a:gd name="T18" fmla="*/ 67 w 123"/>
                <a:gd name="T19" fmla="*/ 18 h 122"/>
                <a:gd name="T20" fmla="*/ 77 w 123"/>
                <a:gd name="T21" fmla="*/ 1 h 122"/>
                <a:gd name="T22" fmla="*/ 77 w 123"/>
                <a:gd name="T23" fmla="*/ 1 h 122"/>
                <a:gd name="T24" fmla="*/ 77 w 123"/>
                <a:gd name="T25" fmla="*/ 1 h 122"/>
                <a:gd name="T26" fmla="*/ 93 w 123"/>
                <a:gd name="T27" fmla="*/ 11 h 122"/>
                <a:gd name="T28" fmla="*/ 123 w 123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2">
                  <a:moveTo>
                    <a:pt x="123" y="122"/>
                  </a:moveTo>
                  <a:lnTo>
                    <a:pt x="123" y="122"/>
                  </a:lnTo>
                  <a:lnTo>
                    <a:pt x="12" y="94"/>
                  </a:lnTo>
                  <a:lnTo>
                    <a:pt x="12" y="94"/>
                  </a:lnTo>
                  <a:cubicBezTo>
                    <a:pt x="4" y="92"/>
                    <a:pt x="0" y="85"/>
                    <a:pt x="2" y="78"/>
                  </a:cubicBezTo>
                  <a:lnTo>
                    <a:pt x="2" y="78"/>
                  </a:lnTo>
                  <a:cubicBezTo>
                    <a:pt x="4" y="70"/>
                    <a:pt x="11" y="66"/>
                    <a:pt x="18" y="68"/>
                  </a:cubicBezTo>
                  <a:lnTo>
                    <a:pt x="86" y="85"/>
                  </a:lnTo>
                  <a:lnTo>
                    <a:pt x="67" y="18"/>
                  </a:lnTo>
                  <a:lnTo>
                    <a:pt x="67" y="18"/>
                  </a:lnTo>
                  <a:cubicBezTo>
                    <a:pt x="66" y="11"/>
                    <a:pt x="70" y="3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7" y="1"/>
                  </a:lnTo>
                  <a:cubicBezTo>
                    <a:pt x="84" y="0"/>
                    <a:pt x="91" y="4"/>
                    <a:pt x="93" y="11"/>
                  </a:cubicBezTo>
                  <a:lnTo>
                    <a:pt x="123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7" name="Freeform 71"/>
            <p:cNvSpPr>
              <a:spLocks/>
            </p:cNvSpPr>
            <p:nvPr/>
          </p:nvSpPr>
          <p:spPr bwMode="auto">
            <a:xfrm>
              <a:off x="2287" y="2943"/>
              <a:ext cx="369" cy="360"/>
            </a:xfrm>
            <a:custGeom>
              <a:avLst/>
              <a:gdLst>
                <a:gd name="T0" fmla="*/ 0 w 701"/>
                <a:gd name="T1" fmla="*/ 0 h 680"/>
                <a:gd name="T2" fmla="*/ 0 w 701"/>
                <a:gd name="T3" fmla="*/ 0 h 680"/>
                <a:gd name="T4" fmla="*/ 701 w 701"/>
                <a:gd name="T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1" h="680">
                  <a:moveTo>
                    <a:pt x="0" y="0"/>
                  </a:moveTo>
                  <a:lnTo>
                    <a:pt x="0" y="0"/>
                  </a:lnTo>
                  <a:lnTo>
                    <a:pt x="701" y="68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8" name="Freeform 72"/>
            <p:cNvSpPr>
              <a:spLocks/>
            </p:cNvSpPr>
            <p:nvPr/>
          </p:nvSpPr>
          <p:spPr bwMode="auto">
            <a:xfrm>
              <a:off x="2601" y="3248"/>
              <a:ext cx="65" cy="65"/>
            </a:xfrm>
            <a:custGeom>
              <a:avLst/>
              <a:gdLst>
                <a:gd name="T0" fmla="*/ 123 w 123"/>
                <a:gd name="T1" fmla="*/ 123 h 123"/>
                <a:gd name="T2" fmla="*/ 123 w 123"/>
                <a:gd name="T3" fmla="*/ 123 h 123"/>
                <a:gd name="T4" fmla="*/ 11 w 123"/>
                <a:gd name="T5" fmla="*/ 95 h 123"/>
                <a:gd name="T6" fmla="*/ 11 w 123"/>
                <a:gd name="T7" fmla="*/ 95 h 123"/>
                <a:gd name="T8" fmla="*/ 2 w 123"/>
                <a:gd name="T9" fmla="*/ 79 h 123"/>
                <a:gd name="T10" fmla="*/ 2 w 123"/>
                <a:gd name="T11" fmla="*/ 79 h 123"/>
                <a:gd name="T12" fmla="*/ 18 w 123"/>
                <a:gd name="T13" fmla="*/ 69 h 123"/>
                <a:gd name="T14" fmla="*/ 85 w 123"/>
                <a:gd name="T15" fmla="*/ 86 h 123"/>
                <a:gd name="T16" fmla="*/ 67 w 123"/>
                <a:gd name="T17" fmla="*/ 19 h 123"/>
                <a:gd name="T18" fmla="*/ 67 w 123"/>
                <a:gd name="T19" fmla="*/ 19 h 123"/>
                <a:gd name="T20" fmla="*/ 76 w 123"/>
                <a:gd name="T21" fmla="*/ 2 h 123"/>
                <a:gd name="T22" fmla="*/ 76 w 123"/>
                <a:gd name="T23" fmla="*/ 2 h 123"/>
                <a:gd name="T24" fmla="*/ 76 w 123"/>
                <a:gd name="T25" fmla="*/ 2 h 123"/>
                <a:gd name="T26" fmla="*/ 92 w 123"/>
                <a:gd name="T27" fmla="*/ 12 h 123"/>
                <a:gd name="T28" fmla="*/ 123 w 123"/>
                <a:gd name="T2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3">
                  <a:moveTo>
                    <a:pt x="123" y="123"/>
                  </a:moveTo>
                  <a:lnTo>
                    <a:pt x="123" y="123"/>
                  </a:lnTo>
                  <a:lnTo>
                    <a:pt x="11" y="95"/>
                  </a:lnTo>
                  <a:lnTo>
                    <a:pt x="11" y="95"/>
                  </a:lnTo>
                  <a:cubicBezTo>
                    <a:pt x="4" y="93"/>
                    <a:pt x="0" y="86"/>
                    <a:pt x="2" y="79"/>
                  </a:cubicBezTo>
                  <a:lnTo>
                    <a:pt x="2" y="79"/>
                  </a:lnTo>
                  <a:cubicBezTo>
                    <a:pt x="3" y="72"/>
                    <a:pt x="11" y="67"/>
                    <a:pt x="18" y="69"/>
                  </a:cubicBezTo>
                  <a:lnTo>
                    <a:pt x="85" y="86"/>
                  </a:lnTo>
                  <a:lnTo>
                    <a:pt x="67" y="19"/>
                  </a:lnTo>
                  <a:lnTo>
                    <a:pt x="67" y="19"/>
                  </a:lnTo>
                  <a:cubicBezTo>
                    <a:pt x="65" y="12"/>
                    <a:pt x="69" y="4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lnTo>
                    <a:pt x="76" y="2"/>
                  </a:lnTo>
                  <a:cubicBezTo>
                    <a:pt x="83" y="0"/>
                    <a:pt x="90" y="4"/>
                    <a:pt x="92" y="12"/>
                  </a:cubicBezTo>
                  <a:lnTo>
                    <a:pt x="123" y="123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09" name="Freeform 73"/>
            <p:cNvSpPr>
              <a:spLocks/>
            </p:cNvSpPr>
            <p:nvPr/>
          </p:nvSpPr>
          <p:spPr bwMode="auto">
            <a:xfrm>
              <a:off x="2287" y="3457"/>
              <a:ext cx="370" cy="367"/>
            </a:xfrm>
            <a:custGeom>
              <a:avLst/>
              <a:gdLst>
                <a:gd name="T0" fmla="*/ 0 w 702"/>
                <a:gd name="T1" fmla="*/ 0 h 692"/>
                <a:gd name="T2" fmla="*/ 0 w 702"/>
                <a:gd name="T3" fmla="*/ 0 h 692"/>
                <a:gd name="T4" fmla="*/ 702 w 702"/>
                <a:gd name="T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92">
                  <a:moveTo>
                    <a:pt x="0" y="0"/>
                  </a:moveTo>
                  <a:lnTo>
                    <a:pt x="0" y="0"/>
                  </a:lnTo>
                  <a:lnTo>
                    <a:pt x="702" y="692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0" name="Freeform 74"/>
            <p:cNvSpPr>
              <a:spLocks/>
            </p:cNvSpPr>
            <p:nvPr/>
          </p:nvSpPr>
          <p:spPr bwMode="auto">
            <a:xfrm>
              <a:off x="2601" y="3769"/>
              <a:ext cx="65" cy="65"/>
            </a:xfrm>
            <a:custGeom>
              <a:avLst/>
              <a:gdLst>
                <a:gd name="T0" fmla="*/ 123 w 123"/>
                <a:gd name="T1" fmla="*/ 122 h 122"/>
                <a:gd name="T2" fmla="*/ 123 w 123"/>
                <a:gd name="T3" fmla="*/ 122 h 122"/>
                <a:gd name="T4" fmla="*/ 12 w 123"/>
                <a:gd name="T5" fmla="*/ 94 h 122"/>
                <a:gd name="T6" fmla="*/ 12 w 123"/>
                <a:gd name="T7" fmla="*/ 94 h 122"/>
                <a:gd name="T8" fmla="*/ 2 w 123"/>
                <a:gd name="T9" fmla="*/ 78 h 122"/>
                <a:gd name="T10" fmla="*/ 2 w 123"/>
                <a:gd name="T11" fmla="*/ 78 h 122"/>
                <a:gd name="T12" fmla="*/ 18 w 123"/>
                <a:gd name="T13" fmla="*/ 68 h 122"/>
                <a:gd name="T14" fmla="*/ 86 w 123"/>
                <a:gd name="T15" fmla="*/ 85 h 122"/>
                <a:gd name="T16" fmla="*/ 67 w 123"/>
                <a:gd name="T17" fmla="*/ 18 h 122"/>
                <a:gd name="T18" fmla="*/ 67 w 123"/>
                <a:gd name="T19" fmla="*/ 18 h 122"/>
                <a:gd name="T20" fmla="*/ 77 w 123"/>
                <a:gd name="T21" fmla="*/ 1 h 122"/>
                <a:gd name="T22" fmla="*/ 77 w 123"/>
                <a:gd name="T23" fmla="*/ 1 h 122"/>
                <a:gd name="T24" fmla="*/ 77 w 123"/>
                <a:gd name="T25" fmla="*/ 1 h 122"/>
                <a:gd name="T26" fmla="*/ 93 w 123"/>
                <a:gd name="T27" fmla="*/ 11 h 122"/>
                <a:gd name="T28" fmla="*/ 123 w 123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2">
                  <a:moveTo>
                    <a:pt x="123" y="122"/>
                  </a:moveTo>
                  <a:lnTo>
                    <a:pt x="123" y="122"/>
                  </a:lnTo>
                  <a:lnTo>
                    <a:pt x="12" y="94"/>
                  </a:lnTo>
                  <a:lnTo>
                    <a:pt x="12" y="94"/>
                  </a:lnTo>
                  <a:cubicBezTo>
                    <a:pt x="4" y="92"/>
                    <a:pt x="0" y="85"/>
                    <a:pt x="2" y="78"/>
                  </a:cubicBezTo>
                  <a:lnTo>
                    <a:pt x="2" y="78"/>
                  </a:lnTo>
                  <a:cubicBezTo>
                    <a:pt x="4" y="70"/>
                    <a:pt x="11" y="66"/>
                    <a:pt x="18" y="68"/>
                  </a:cubicBezTo>
                  <a:lnTo>
                    <a:pt x="86" y="85"/>
                  </a:lnTo>
                  <a:lnTo>
                    <a:pt x="67" y="18"/>
                  </a:lnTo>
                  <a:lnTo>
                    <a:pt x="67" y="18"/>
                  </a:lnTo>
                  <a:cubicBezTo>
                    <a:pt x="66" y="11"/>
                    <a:pt x="70" y="3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7" y="1"/>
                  </a:lnTo>
                  <a:cubicBezTo>
                    <a:pt x="84" y="0"/>
                    <a:pt x="91" y="4"/>
                    <a:pt x="93" y="11"/>
                  </a:cubicBezTo>
                  <a:lnTo>
                    <a:pt x="123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1" name="Freeform 75"/>
            <p:cNvSpPr>
              <a:spLocks/>
            </p:cNvSpPr>
            <p:nvPr/>
          </p:nvSpPr>
          <p:spPr bwMode="auto">
            <a:xfrm>
              <a:off x="2810" y="2943"/>
              <a:ext cx="380" cy="361"/>
            </a:xfrm>
            <a:custGeom>
              <a:avLst/>
              <a:gdLst>
                <a:gd name="T0" fmla="*/ 0 w 722"/>
                <a:gd name="T1" fmla="*/ 0 h 681"/>
                <a:gd name="T2" fmla="*/ 0 w 722"/>
                <a:gd name="T3" fmla="*/ 0 h 681"/>
                <a:gd name="T4" fmla="*/ 722 w 722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2" h="681">
                  <a:moveTo>
                    <a:pt x="0" y="0"/>
                  </a:moveTo>
                  <a:lnTo>
                    <a:pt x="0" y="0"/>
                  </a:lnTo>
                  <a:lnTo>
                    <a:pt x="722" y="681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2" name="Freeform 76"/>
            <p:cNvSpPr>
              <a:spLocks/>
            </p:cNvSpPr>
            <p:nvPr/>
          </p:nvSpPr>
          <p:spPr bwMode="auto">
            <a:xfrm>
              <a:off x="3135" y="3249"/>
              <a:ext cx="65" cy="64"/>
            </a:xfrm>
            <a:custGeom>
              <a:avLst/>
              <a:gdLst>
                <a:gd name="T0" fmla="*/ 124 w 124"/>
                <a:gd name="T1" fmla="*/ 122 h 122"/>
                <a:gd name="T2" fmla="*/ 124 w 124"/>
                <a:gd name="T3" fmla="*/ 122 h 122"/>
                <a:gd name="T4" fmla="*/ 12 w 124"/>
                <a:gd name="T5" fmla="*/ 96 h 122"/>
                <a:gd name="T6" fmla="*/ 12 w 124"/>
                <a:gd name="T7" fmla="*/ 96 h 122"/>
                <a:gd name="T8" fmla="*/ 2 w 124"/>
                <a:gd name="T9" fmla="*/ 80 h 122"/>
                <a:gd name="T10" fmla="*/ 2 w 124"/>
                <a:gd name="T11" fmla="*/ 80 h 122"/>
                <a:gd name="T12" fmla="*/ 18 w 124"/>
                <a:gd name="T13" fmla="*/ 70 h 122"/>
                <a:gd name="T14" fmla="*/ 86 w 124"/>
                <a:gd name="T15" fmla="*/ 85 h 122"/>
                <a:gd name="T16" fmla="*/ 66 w 124"/>
                <a:gd name="T17" fmla="*/ 19 h 122"/>
                <a:gd name="T18" fmla="*/ 66 w 124"/>
                <a:gd name="T19" fmla="*/ 19 h 122"/>
                <a:gd name="T20" fmla="*/ 75 w 124"/>
                <a:gd name="T21" fmla="*/ 2 h 122"/>
                <a:gd name="T22" fmla="*/ 75 w 124"/>
                <a:gd name="T23" fmla="*/ 2 h 122"/>
                <a:gd name="T24" fmla="*/ 75 w 124"/>
                <a:gd name="T25" fmla="*/ 2 h 122"/>
                <a:gd name="T26" fmla="*/ 92 w 124"/>
                <a:gd name="T27" fmla="*/ 11 h 122"/>
                <a:gd name="T28" fmla="*/ 124 w 124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24" y="122"/>
                  </a:moveTo>
                  <a:lnTo>
                    <a:pt x="124" y="122"/>
                  </a:lnTo>
                  <a:lnTo>
                    <a:pt x="12" y="96"/>
                  </a:lnTo>
                  <a:lnTo>
                    <a:pt x="12" y="96"/>
                  </a:lnTo>
                  <a:cubicBezTo>
                    <a:pt x="5" y="94"/>
                    <a:pt x="0" y="87"/>
                    <a:pt x="2" y="80"/>
                  </a:cubicBezTo>
                  <a:lnTo>
                    <a:pt x="2" y="80"/>
                  </a:lnTo>
                  <a:cubicBezTo>
                    <a:pt x="3" y="73"/>
                    <a:pt x="11" y="68"/>
                    <a:pt x="18" y="70"/>
                  </a:cubicBezTo>
                  <a:lnTo>
                    <a:pt x="86" y="85"/>
                  </a:lnTo>
                  <a:lnTo>
                    <a:pt x="66" y="19"/>
                  </a:lnTo>
                  <a:lnTo>
                    <a:pt x="66" y="19"/>
                  </a:lnTo>
                  <a:cubicBezTo>
                    <a:pt x="64" y="11"/>
                    <a:pt x="68" y="4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75" y="2"/>
                  </a:lnTo>
                  <a:cubicBezTo>
                    <a:pt x="82" y="0"/>
                    <a:pt x="90" y="4"/>
                    <a:pt x="92" y="11"/>
                  </a:cubicBezTo>
                  <a:lnTo>
                    <a:pt x="124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3" name="Freeform 77"/>
            <p:cNvSpPr>
              <a:spLocks/>
            </p:cNvSpPr>
            <p:nvPr/>
          </p:nvSpPr>
          <p:spPr bwMode="auto">
            <a:xfrm>
              <a:off x="3343" y="2943"/>
              <a:ext cx="370" cy="360"/>
            </a:xfrm>
            <a:custGeom>
              <a:avLst/>
              <a:gdLst>
                <a:gd name="T0" fmla="*/ 0 w 702"/>
                <a:gd name="T1" fmla="*/ 0 h 680"/>
                <a:gd name="T2" fmla="*/ 0 w 702"/>
                <a:gd name="T3" fmla="*/ 0 h 680"/>
                <a:gd name="T4" fmla="*/ 702 w 702"/>
                <a:gd name="T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80">
                  <a:moveTo>
                    <a:pt x="0" y="0"/>
                  </a:moveTo>
                  <a:lnTo>
                    <a:pt x="0" y="0"/>
                  </a:lnTo>
                  <a:lnTo>
                    <a:pt x="702" y="68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4" name="Freeform 78"/>
            <p:cNvSpPr>
              <a:spLocks/>
            </p:cNvSpPr>
            <p:nvPr/>
          </p:nvSpPr>
          <p:spPr bwMode="auto">
            <a:xfrm>
              <a:off x="3658" y="3248"/>
              <a:ext cx="65" cy="65"/>
            </a:xfrm>
            <a:custGeom>
              <a:avLst/>
              <a:gdLst>
                <a:gd name="T0" fmla="*/ 124 w 124"/>
                <a:gd name="T1" fmla="*/ 123 h 123"/>
                <a:gd name="T2" fmla="*/ 124 w 124"/>
                <a:gd name="T3" fmla="*/ 123 h 123"/>
                <a:gd name="T4" fmla="*/ 12 w 124"/>
                <a:gd name="T5" fmla="*/ 95 h 123"/>
                <a:gd name="T6" fmla="*/ 12 w 124"/>
                <a:gd name="T7" fmla="*/ 95 h 123"/>
                <a:gd name="T8" fmla="*/ 2 w 124"/>
                <a:gd name="T9" fmla="*/ 79 h 123"/>
                <a:gd name="T10" fmla="*/ 2 w 124"/>
                <a:gd name="T11" fmla="*/ 79 h 123"/>
                <a:gd name="T12" fmla="*/ 18 w 124"/>
                <a:gd name="T13" fmla="*/ 69 h 123"/>
                <a:gd name="T14" fmla="*/ 86 w 124"/>
                <a:gd name="T15" fmla="*/ 86 h 123"/>
                <a:gd name="T16" fmla="*/ 67 w 124"/>
                <a:gd name="T17" fmla="*/ 19 h 123"/>
                <a:gd name="T18" fmla="*/ 67 w 124"/>
                <a:gd name="T19" fmla="*/ 19 h 123"/>
                <a:gd name="T20" fmla="*/ 76 w 124"/>
                <a:gd name="T21" fmla="*/ 2 h 123"/>
                <a:gd name="T22" fmla="*/ 76 w 124"/>
                <a:gd name="T23" fmla="*/ 2 h 123"/>
                <a:gd name="T24" fmla="*/ 76 w 124"/>
                <a:gd name="T25" fmla="*/ 2 h 123"/>
                <a:gd name="T26" fmla="*/ 93 w 124"/>
                <a:gd name="T27" fmla="*/ 12 h 123"/>
                <a:gd name="T28" fmla="*/ 124 w 124"/>
                <a:gd name="T2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3">
                  <a:moveTo>
                    <a:pt x="124" y="123"/>
                  </a:moveTo>
                  <a:lnTo>
                    <a:pt x="124" y="123"/>
                  </a:lnTo>
                  <a:lnTo>
                    <a:pt x="12" y="95"/>
                  </a:lnTo>
                  <a:lnTo>
                    <a:pt x="12" y="95"/>
                  </a:lnTo>
                  <a:cubicBezTo>
                    <a:pt x="5" y="93"/>
                    <a:pt x="0" y="86"/>
                    <a:pt x="2" y="79"/>
                  </a:cubicBezTo>
                  <a:lnTo>
                    <a:pt x="2" y="79"/>
                  </a:lnTo>
                  <a:cubicBezTo>
                    <a:pt x="4" y="72"/>
                    <a:pt x="11" y="67"/>
                    <a:pt x="18" y="69"/>
                  </a:cubicBezTo>
                  <a:lnTo>
                    <a:pt x="86" y="86"/>
                  </a:lnTo>
                  <a:lnTo>
                    <a:pt x="67" y="19"/>
                  </a:lnTo>
                  <a:lnTo>
                    <a:pt x="67" y="19"/>
                  </a:lnTo>
                  <a:cubicBezTo>
                    <a:pt x="65" y="12"/>
                    <a:pt x="69" y="4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lnTo>
                    <a:pt x="76" y="2"/>
                  </a:lnTo>
                  <a:cubicBezTo>
                    <a:pt x="83" y="0"/>
                    <a:pt x="91" y="4"/>
                    <a:pt x="93" y="12"/>
                  </a:cubicBezTo>
                  <a:lnTo>
                    <a:pt x="124" y="123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5" name="Freeform 79"/>
            <p:cNvSpPr>
              <a:spLocks/>
            </p:cNvSpPr>
            <p:nvPr/>
          </p:nvSpPr>
          <p:spPr bwMode="auto">
            <a:xfrm>
              <a:off x="3343" y="3457"/>
              <a:ext cx="370" cy="367"/>
            </a:xfrm>
            <a:custGeom>
              <a:avLst/>
              <a:gdLst>
                <a:gd name="T0" fmla="*/ 0 w 702"/>
                <a:gd name="T1" fmla="*/ 0 h 692"/>
                <a:gd name="T2" fmla="*/ 0 w 702"/>
                <a:gd name="T3" fmla="*/ 0 h 692"/>
                <a:gd name="T4" fmla="*/ 702 w 702"/>
                <a:gd name="T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92">
                  <a:moveTo>
                    <a:pt x="0" y="0"/>
                  </a:moveTo>
                  <a:lnTo>
                    <a:pt x="0" y="0"/>
                  </a:lnTo>
                  <a:lnTo>
                    <a:pt x="702" y="692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6" name="Freeform 80"/>
            <p:cNvSpPr>
              <a:spLocks/>
            </p:cNvSpPr>
            <p:nvPr/>
          </p:nvSpPr>
          <p:spPr bwMode="auto">
            <a:xfrm>
              <a:off x="3658" y="3769"/>
              <a:ext cx="65" cy="65"/>
            </a:xfrm>
            <a:custGeom>
              <a:avLst/>
              <a:gdLst>
                <a:gd name="T0" fmla="*/ 124 w 124"/>
                <a:gd name="T1" fmla="*/ 122 h 122"/>
                <a:gd name="T2" fmla="*/ 124 w 124"/>
                <a:gd name="T3" fmla="*/ 122 h 122"/>
                <a:gd name="T4" fmla="*/ 12 w 124"/>
                <a:gd name="T5" fmla="*/ 94 h 122"/>
                <a:gd name="T6" fmla="*/ 12 w 124"/>
                <a:gd name="T7" fmla="*/ 94 h 122"/>
                <a:gd name="T8" fmla="*/ 2 w 124"/>
                <a:gd name="T9" fmla="*/ 78 h 122"/>
                <a:gd name="T10" fmla="*/ 2 w 124"/>
                <a:gd name="T11" fmla="*/ 78 h 122"/>
                <a:gd name="T12" fmla="*/ 19 w 124"/>
                <a:gd name="T13" fmla="*/ 68 h 122"/>
                <a:gd name="T14" fmla="*/ 86 w 124"/>
                <a:gd name="T15" fmla="*/ 85 h 122"/>
                <a:gd name="T16" fmla="*/ 68 w 124"/>
                <a:gd name="T17" fmla="*/ 18 h 122"/>
                <a:gd name="T18" fmla="*/ 68 w 124"/>
                <a:gd name="T19" fmla="*/ 18 h 122"/>
                <a:gd name="T20" fmla="*/ 77 w 124"/>
                <a:gd name="T21" fmla="*/ 1 h 122"/>
                <a:gd name="T22" fmla="*/ 77 w 124"/>
                <a:gd name="T23" fmla="*/ 1 h 122"/>
                <a:gd name="T24" fmla="*/ 77 w 124"/>
                <a:gd name="T25" fmla="*/ 1 h 122"/>
                <a:gd name="T26" fmla="*/ 94 w 124"/>
                <a:gd name="T27" fmla="*/ 11 h 122"/>
                <a:gd name="T28" fmla="*/ 124 w 124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24" y="122"/>
                  </a:moveTo>
                  <a:lnTo>
                    <a:pt x="124" y="122"/>
                  </a:lnTo>
                  <a:lnTo>
                    <a:pt x="12" y="94"/>
                  </a:lnTo>
                  <a:lnTo>
                    <a:pt x="12" y="94"/>
                  </a:lnTo>
                  <a:cubicBezTo>
                    <a:pt x="5" y="92"/>
                    <a:pt x="0" y="85"/>
                    <a:pt x="2" y="78"/>
                  </a:cubicBezTo>
                  <a:lnTo>
                    <a:pt x="2" y="78"/>
                  </a:lnTo>
                  <a:cubicBezTo>
                    <a:pt x="4" y="70"/>
                    <a:pt x="11" y="66"/>
                    <a:pt x="19" y="68"/>
                  </a:cubicBezTo>
                  <a:lnTo>
                    <a:pt x="86" y="85"/>
                  </a:lnTo>
                  <a:lnTo>
                    <a:pt x="68" y="18"/>
                  </a:lnTo>
                  <a:lnTo>
                    <a:pt x="68" y="18"/>
                  </a:lnTo>
                  <a:cubicBezTo>
                    <a:pt x="66" y="11"/>
                    <a:pt x="70" y="3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7" y="1"/>
                  </a:lnTo>
                  <a:cubicBezTo>
                    <a:pt x="84" y="0"/>
                    <a:pt x="92" y="4"/>
                    <a:pt x="94" y="11"/>
                  </a:cubicBezTo>
                  <a:lnTo>
                    <a:pt x="124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7" name="Freeform 81"/>
            <p:cNvSpPr>
              <a:spLocks/>
            </p:cNvSpPr>
            <p:nvPr/>
          </p:nvSpPr>
          <p:spPr bwMode="auto">
            <a:xfrm>
              <a:off x="3866" y="2943"/>
              <a:ext cx="375" cy="360"/>
            </a:xfrm>
            <a:custGeom>
              <a:avLst/>
              <a:gdLst>
                <a:gd name="T0" fmla="*/ 0 w 712"/>
                <a:gd name="T1" fmla="*/ 0 h 680"/>
                <a:gd name="T2" fmla="*/ 0 w 712"/>
                <a:gd name="T3" fmla="*/ 0 h 680"/>
                <a:gd name="T4" fmla="*/ 712 w 712"/>
                <a:gd name="T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680">
                  <a:moveTo>
                    <a:pt x="0" y="0"/>
                  </a:moveTo>
                  <a:lnTo>
                    <a:pt x="0" y="0"/>
                  </a:lnTo>
                  <a:lnTo>
                    <a:pt x="712" y="68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8" name="Freeform 82"/>
            <p:cNvSpPr>
              <a:spLocks/>
            </p:cNvSpPr>
            <p:nvPr/>
          </p:nvSpPr>
          <p:spPr bwMode="auto">
            <a:xfrm>
              <a:off x="4186" y="3249"/>
              <a:ext cx="65" cy="64"/>
            </a:xfrm>
            <a:custGeom>
              <a:avLst/>
              <a:gdLst>
                <a:gd name="T0" fmla="*/ 124 w 124"/>
                <a:gd name="T1" fmla="*/ 122 h 122"/>
                <a:gd name="T2" fmla="*/ 124 w 124"/>
                <a:gd name="T3" fmla="*/ 122 h 122"/>
                <a:gd name="T4" fmla="*/ 12 w 124"/>
                <a:gd name="T5" fmla="*/ 95 h 122"/>
                <a:gd name="T6" fmla="*/ 12 w 124"/>
                <a:gd name="T7" fmla="*/ 95 h 122"/>
                <a:gd name="T8" fmla="*/ 2 w 124"/>
                <a:gd name="T9" fmla="*/ 79 h 122"/>
                <a:gd name="T10" fmla="*/ 2 w 124"/>
                <a:gd name="T11" fmla="*/ 79 h 122"/>
                <a:gd name="T12" fmla="*/ 18 w 124"/>
                <a:gd name="T13" fmla="*/ 69 h 122"/>
                <a:gd name="T14" fmla="*/ 86 w 124"/>
                <a:gd name="T15" fmla="*/ 85 h 122"/>
                <a:gd name="T16" fmla="*/ 66 w 124"/>
                <a:gd name="T17" fmla="*/ 18 h 122"/>
                <a:gd name="T18" fmla="*/ 66 w 124"/>
                <a:gd name="T19" fmla="*/ 18 h 122"/>
                <a:gd name="T20" fmla="*/ 75 w 124"/>
                <a:gd name="T21" fmla="*/ 2 h 122"/>
                <a:gd name="T22" fmla="*/ 75 w 124"/>
                <a:gd name="T23" fmla="*/ 2 h 122"/>
                <a:gd name="T24" fmla="*/ 75 w 124"/>
                <a:gd name="T25" fmla="*/ 2 h 122"/>
                <a:gd name="T26" fmla="*/ 92 w 124"/>
                <a:gd name="T27" fmla="*/ 11 h 122"/>
                <a:gd name="T28" fmla="*/ 124 w 124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24" y="122"/>
                  </a:moveTo>
                  <a:lnTo>
                    <a:pt x="124" y="122"/>
                  </a:lnTo>
                  <a:lnTo>
                    <a:pt x="12" y="95"/>
                  </a:lnTo>
                  <a:lnTo>
                    <a:pt x="12" y="95"/>
                  </a:lnTo>
                  <a:cubicBezTo>
                    <a:pt x="4" y="93"/>
                    <a:pt x="0" y="86"/>
                    <a:pt x="2" y="79"/>
                  </a:cubicBezTo>
                  <a:lnTo>
                    <a:pt x="2" y="79"/>
                  </a:lnTo>
                  <a:cubicBezTo>
                    <a:pt x="3" y="72"/>
                    <a:pt x="11" y="67"/>
                    <a:pt x="18" y="69"/>
                  </a:cubicBezTo>
                  <a:lnTo>
                    <a:pt x="86" y="85"/>
                  </a:lnTo>
                  <a:lnTo>
                    <a:pt x="66" y="18"/>
                  </a:lnTo>
                  <a:lnTo>
                    <a:pt x="66" y="18"/>
                  </a:lnTo>
                  <a:cubicBezTo>
                    <a:pt x="64" y="11"/>
                    <a:pt x="68" y="4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75" y="2"/>
                  </a:lnTo>
                  <a:cubicBezTo>
                    <a:pt x="83" y="0"/>
                    <a:pt x="90" y="4"/>
                    <a:pt x="92" y="11"/>
                  </a:cubicBezTo>
                  <a:lnTo>
                    <a:pt x="124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9" name="Freeform 83"/>
            <p:cNvSpPr>
              <a:spLocks/>
            </p:cNvSpPr>
            <p:nvPr/>
          </p:nvSpPr>
          <p:spPr bwMode="auto">
            <a:xfrm>
              <a:off x="3866" y="3457"/>
              <a:ext cx="375" cy="367"/>
            </a:xfrm>
            <a:custGeom>
              <a:avLst/>
              <a:gdLst>
                <a:gd name="T0" fmla="*/ 0 w 712"/>
                <a:gd name="T1" fmla="*/ 0 h 692"/>
                <a:gd name="T2" fmla="*/ 0 w 712"/>
                <a:gd name="T3" fmla="*/ 0 h 692"/>
                <a:gd name="T4" fmla="*/ 712 w 712"/>
                <a:gd name="T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692">
                  <a:moveTo>
                    <a:pt x="0" y="0"/>
                  </a:moveTo>
                  <a:lnTo>
                    <a:pt x="0" y="0"/>
                  </a:lnTo>
                  <a:lnTo>
                    <a:pt x="712" y="692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0" name="Freeform 84"/>
            <p:cNvSpPr>
              <a:spLocks/>
            </p:cNvSpPr>
            <p:nvPr/>
          </p:nvSpPr>
          <p:spPr bwMode="auto">
            <a:xfrm>
              <a:off x="4186" y="3769"/>
              <a:ext cx="65" cy="65"/>
            </a:xfrm>
            <a:custGeom>
              <a:avLst/>
              <a:gdLst>
                <a:gd name="T0" fmla="*/ 124 w 124"/>
                <a:gd name="T1" fmla="*/ 122 h 122"/>
                <a:gd name="T2" fmla="*/ 124 w 124"/>
                <a:gd name="T3" fmla="*/ 122 h 122"/>
                <a:gd name="T4" fmla="*/ 12 w 124"/>
                <a:gd name="T5" fmla="*/ 95 h 122"/>
                <a:gd name="T6" fmla="*/ 12 w 124"/>
                <a:gd name="T7" fmla="*/ 95 h 122"/>
                <a:gd name="T8" fmla="*/ 2 w 124"/>
                <a:gd name="T9" fmla="*/ 78 h 122"/>
                <a:gd name="T10" fmla="*/ 2 w 124"/>
                <a:gd name="T11" fmla="*/ 78 h 122"/>
                <a:gd name="T12" fmla="*/ 18 w 124"/>
                <a:gd name="T13" fmla="*/ 69 h 122"/>
                <a:gd name="T14" fmla="*/ 86 w 124"/>
                <a:gd name="T15" fmla="*/ 85 h 122"/>
                <a:gd name="T16" fmla="*/ 67 w 124"/>
                <a:gd name="T17" fmla="*/ 18 h 122"/>
                <a:gd name="T18" fmla="*/ 67 w 124"/>
                <a:gd name="T19" fmla="*/ 18 h 122"/>
                <a:gd name="T20" fmla="*/ 76 w 124"/>
                <a:gd name="T21" fmla="*/ 2 h 122"/>
                <a:gd name="T22" fmla="*/ 76 w 124"/>
                <a:gd name="T23" fmla="*/ 2 h 122"/>
                <a:gd name="T24" fmla="*/ 76 w 124"/>
                <a:gd name="T25" fmla="*/ 2 h 122"/>
                <a:gd name="T26" fmla="*/ 93 w 124"/>
                <a:gd name="T27" fmla="*/ 11 h 122"/>
                <a:gd name="T28" fmla="*/ 124 w 124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24" y="122"/>
                  </a:moveTo>
                  <a:lnTo>
                    <a:pt x="124" y="122"/>
                  </a:lnTo>
                  <a:lnTo>
                    <a:pt x="12" y="95"/>
                  </a:lnTo>
                  <a:lnTo>
                    <a:pt x="12" y="95"/>
                  </a:lnTo>
                  <a:cubicBezTo>
                    <a:pt x="5" y="93"/>
                    <a:pt x="0" y="86"/>
                    <a:pt x="2" y="78"/>
                  </a:cubicBezTo>
                  <a:lnTo>
                    <a:pt x="2" y="78"/>
                  </a:lnTo>
                  <a:cubicBezTo>
                    <a:pt x="4" y="71"/>
                    <a:pt x="11" y="67"/>
                    <a:pt x="18" y="69"/>
                  </a:cubicBezTo>
                  <a:lnTo>
                    <a:pt x="86" y="85"/>
                  </a:lnTo>
                  <a:lnTo>
                    <a:pt x="67" y="18"/>
                  </a:lnTo>
                  <a:lnTo>
                    <a:pt x="67" y="18"/>
                  </a:lnTo>
                  <a:cubicBezTo>
                    <a:pt x="65" y="11"/>
                    <a:pt x="69" y="4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lnTo>
                    <a:pt x="76" y="2"/>
                  </a:lnTo>
                  <a:cubicBezTo>
                    <a:pt x="83" y="0"/>
                    <a:pt x="91" y="4"/>
                    <a:pt x="93" y="11"/>
                  </a:cubicBezTo>
                  <a:lnTo>
                    <a:pt x="124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1" name="Freeform 85"/>
            <p:cNvSpPr>
              <a:spLocks/>
            </p:cNvSpPr>
            <p:nvPr/>
          </p:nvSpPr>
          <p:spPr bwMode="auto">
            <a:xfrm>
              <a:off x="1764" y="2952"/>
              <a:ext cx="370" cy="361"/>
            </a:xfrm>
            <a:custGeom>
              <a:avLst/>
              <a:gdLst>
                <a:gd name="T0" fmla="*/ 0 w 701"/>
                <a:gd name="T1" fmla="*/ 681 h 681"/>
                <a:gd name="T2" fmla="*/ 0 w 701"/>
                <a:gd name="T3" fmla="*/ 681 h 681"/>
                <a:gd name="T4" fmla="*/ 701 w 701"/>
                <a:gd name="T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1" h="681">
                  <a:moveTo>
                    <a:pt x="0" y="681"/>
                  </a:moveTo>
                  <a:lnTo>
                    <a:pt x="0" y="681"/>
                  </a:lnTo>
                  <a:lnTo>
                    <a:pt x="701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2" name="Freeform 86"/>
            <p:cNvSpPr>
              <a:spLocks/>
            </p:cNvSpPr>
            <p:nvPr/>
          </p:nvSpPr>
          <p:spPr bwMode="auto">
            <a:xfrm>
              <a:off x="2079" y="2943"/>
              <a:ext cx="65" cy="65"/>
            </a:xfrm>
            <a:custGeom>
              <a:avLst/>
              <a:gdLst>
                <a:gd name="T0" fmla="*/ 123 w 123"/>
                <a:gd name="T1" fmla="*/ 0 h 122"/>
                <a:gd name="T2" fmla="*/ 123 w 123"/>
                <a:gd name="T3" fmla="*/ 0 h 122"/>
                <a:gd name="T4" fmla="*/ 11 w 123"/>
                <a:gd name="T5" fmla="*/ 27 h 122"/>
                <a:gd name="T6" fmla="*/ 11 w 123"/>
                <a:gd name="T7" fmla="*/ 27 h 122"/>
                <a:gd name="T8" fmla="*/ 2 w 123"/>
                <a:gd name="T9" fmla="*/ 43 h 122"/>
                <a:gd name="T10" fmla="*/ 2 w 123"/>
                <a:gd name="T11" fmla="*/ 43 h 122"/>
                <a:gd name="T12" fmla="*/ 18 w 123"/>
                <a:gd name="T13" fmla="*/ 53 h 122"/>
                <a:gd name="T14" fmla="*/ 85 w 123"/>
                <a:gd name="T15" fmla="*/ 36 h 122"/>
                <a:gd name="T16" fmla="*/ 67 w 123"/>
                <a:gd name="T17" fmla="*/ 104 h 122"/>
                <a:gd name="T18" fmla="*/ 67 w 123"/>
                <a:gd name="T19" fmla="*/ 104 h 122"/>
                <a:gd name="T20" fmla="*/ 76 w 123"/>
                <a:gd name="T21" fmla="*/ 120 h 122"/>
                <a:gd name="T22" fmla="*/ 76 w 123"/>
                <a:gd name="T23" fmla="*/ 120 h 122"/>
                <a:gd name="T24" fmla="*/ 76 w 123"/>
                <a:gd name="T25" fmla="*/ 120 h 122"/>
                <a:gd name="T26" fmla="*/ 92 w 123"/>
                <a:gd name="T27" fmla="*/ 111 h 122"/>
                <a:gd name="T28" fmla="*/ 123 w 123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2">
                  <a:moveTo>
                    <a:pt x="123" y="0"/>
                  </a:moveTo>
                  <a:lnTo>
                    <a:pt x="123" y="0"/>
                  </a:lnTo>
                  <a:lnTo>
                    <a:pt x="11" y="27"/>
                  </a:lnTo>
                  <a:lnTo>
                    <a:pt x="11" y="27"/>
                  </a:lnTo>
                  <a:cubicBezTo>
                    <a:pt x="4" y="29"/>
                    <a:pt x="0" y="36"/>
                    <a:pt x="2" y="43"/>
                  </a:cubicBezTo>
                  <a:lnTo>
                    <a:pt x="2" y="43"/>
                  </a:lnTo>
                  <a:cubicBezTo>
                    <a:pt x="3" y="51"/>
                    <a:pt x="11" y="55"/>
                    <a:pt x="18" y="53"/>
                  </a:cubicBezTo>
                  <a:lnTo>
                    <a:pt x="85" y="36"/>
                  </a:lnTo>
                  <a:lnTo>
                    <a:pt x="67" y="104"/>
                  </a:lnTo>
                  <a:lnTo>
                    <a:pt x="67" y="104"/>
                  </a:lnTo>
                  <a:cubicBezTo>
                    <a:pt x="65" y="111"/>
                    <a:pt x="69" y="118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lnTo>
                    <a:pt x="76" y="120"/>
                  </a:lnTo>
                  <a:cubicBezTo>
                    <a:pt x="83" y="122"/>
                    <a:pt x="90" y="118"/>
                    <a:pt x="92" y="11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3" name="Freeform 87"/>
            <p:cNvSpPr>
              <a:spLocks/>
            </p:cNvSpPr>
            <p:nvPr/>
          </p:nvSpPr>
          <p:spPr bwMode="auto">
            <a:xfrm>
              <a:off x="2287" y="2952"/>
              <a:ext cx="369" cy="361"/>
            </a:xfrm>
            <a:custGeom>
              <a:avLst/>
              <a:gdLst>
                <a:gd name="T0" fmla="*/ 0 w 701"/>
                <a:gd name="T1" fmla="*/ 681 h 681"/>
                <a:gd name="T2" fmla="*/ 0 w 701"/>
                <a:gd name="T3" fmla="*/ 681 h 681"/>
                <a:gd name="T4" fmla="*/ 701 w 701"/>
                <a:gd name="T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1" h="681">
                  <a:moveTo>
                    <a:pt x="0" y="681"/>
                  </a:moveTo>
                  <a:lnTo>
                    <a:pt x="0" y="681"/>
                  </a:lnTo>
                  <a:lnTo>
                    <a:pt x="701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4" name="Freeform 88"/>
            <p:cNvSpPr>
              <a:spLocks/>
            </p:cNvSpPr>
            <p:nvPr/>
          </p:nvSpPr>
          <p:spPr bwMode="auto">
            <a:xfrm>
              <a:off x="2601" y="2943"/>
              <a:ext cx="65" cy="65"/>
            </a:xfrm>
            <a:custGeom>
              <a:avLst/>
              <a:gdLst>
                <a:gd name="T0" fmla="*/ 123 w 123"/>
                <a:gd name="T1" fmla="*/ 0 h 122"/>
                <a:gd name="T2" fmla="*/ 123 w 123"/>
                <a:gd name="T3" fmla="*/ 0 h 122"/>
                <a:gd name="T4" fmla="*/ 11 w 123"/>
                <a:gd name="T5" fmla="*/ 27 h 122"/>
                <a:gd name="T6" fmla="*/ 11 w 123"/>
                <a:gd name="T7" fmla="*/ 27 h 122"/>
                <a:gd name="T8" fmla="*/ 2 w 123"/>
                <a:gd name="T9" fmla="*/ 43 h 122"/>
                <a:gd name="T10" fmla="*/ 2 w 123"/>
                <a:gd name="T11" fmla="*/ 43 h 122"/>
                <a:gd name="T12" fmla="*/ 18 w 123"/>
                <a:gd name="T13" fmla="*/ 53 h 122"/>
                <a:gd name="T14" fmla="*/ 85 w 123"/>
                <a:gd name="T15" fmla="*/ 36 h 122"/>
                <a:gd name="T16" fmla="*/ 67 w 123"/>
                <a:gd name="T17" fmla="*/ 104 h 122"/>
                <a:gd name="T18" fmla="*/ 67 w 123"/>
                <a:gd name="T19" fmla="*/ 104 h 122"/>
                <a:gd name="T20" fmla="*/ 76 w 123"/>
                <a:gd name="T21" fmla="*/ 120 h 122"/>
                <a:gd name="T22" fmla="*/ 76 w 123"/>
                <a:gd name="T23" fmla="*/ 120 h 122"/>
                <a:gd name="T24" fmla="*/ 76 w 123"/>
                <a:gd name="T25" fmla="*/ 120 h 122"/>
                <a:gd name="T26" fmla="*/ 92 w 123"/>
                <a:gd name="T27" fmla="*/ 111 h 122"/>
                <a:gd name="T28" fmla="*/ 123 w 123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2">
                  <a:moveTo>
                    <a:pt x="123" y="0"/>
                  </a:moveTo>
                  <a:lnTo>
                    <a:pt x="123" y="0"/>
                  </a:lnTo>
                  <a:lnTo>
                    <a:pt x="11" y="27"/>
                  </a:lnTo>
                  <a:lnTo>
                    <a:pt x="11" y="27"/>
                  </a:lnTo>
                  <a:cubicBezTo>
                    <a:pt x="4" y="29"/>
                    <a:pt x="0" y="36"/>
                    <a:pt x="2" y="43"/>
                  </a:cubicBezTo>
                  <a:lnTo>
                    <a:pt x="2" y="43"/>
                  </a:lnTo>
                  <a:cubicBezTo>
                    <a:pt x="3" y="51"/>
                    <a:pt x="11" y="55"/>
                    <a:pt x="18" y="53"/>
                  </a:cubicBezTo>
                  <a:lnTo>
                    <a:pt x="85" y="36"/>
                  </a:lnTo>
                  <a:lnTo>
                    <a:pt x="67" y="104"/>
                  </a:lnTo>
                  <a:lnTo>
                    <a:pt x="67" y="104"/>
                  </a:lnTo>
                  <a:cubicBezTo>
                    <a:pt x="65" y="111"/>
                    <a:pt x="69" y="118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lnTo>
                    <a:pt x="76" y="120"/>
                  </a:lnTo>
                  <a:cubicBezTo>
                    <a:pt x="83" y="122"/>
                    <a:pt x="90" y="118"/>
                    <a:pt x="92" y="11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5" name="Freeform 89"/>
            <p:cNvSpPr>
              <a:spLocks/>
            </p:cNvSpPr>
            <p:nvPr/>
          </p:nvSpPr>
          <p:spPr bwMode="auto">
            <a:xfrm>
              <a:off x="2810" y="2952"/>
              <a:ext cx="380" cy="361"/>
            </a:xfrm>
            <a:custGeom>
              <a:avLst/>
              <a:gdLst>
                <a:gd name="T0" fmla="*/ 0 w 722"/>
                <a:gd name="T1" fmla="*/ 681 h 681"/>
                <a:gd name="T2" fmla="*/ 0 w 722"/>
                <a:gd name="T3" fmla="*/ 681 h 681"/>
                <a:gd name="T4" fmla="*/ 722 w 722"/>
                <a:gd name="T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2" h="681">
                  <a:moveTo>
                    <a:pt x="0" y="681"/>
                  </a:moveTo>
                  <a:lnTo>
                    <a:pt x="0" y="681"/>
                  </a:lnTo>
                  <a:lnTo>
                    <a:pt x="72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6" name="Freeform 90"/>
            <p:cNvSpPr>
              <a:spLocks/>
            </p:cNvSpPr>
            <p:nvPr/>
          </p:nvSpPr>
          <p:spPr bwMode="auto">
            <a:xfrm>
              <a:off x="3135" y="2943"/>
              <a:ext cx="65" cy="64"/>
            </a:xfrm>
            <a:custGeom>
              <a:avLst/>
              <a:gdLst>
                <a:gd name="T0" fmla="*/ 124 w 124"/>
                <a:gd name="T1" fmla="*/ 0 h 121"/>
                <a:gd name="T2" fmla="*/ 124 w 124"/>
                <a:gd name="T3" fmla="*/ 0 h 121"/>
                <a:gd name="T4" fmla="*/ 12 w 124"/>
                <a:gd name="T5" fmla="*/ 26 h 121"/>
                <a:gd name="T6" fmla="*/ 12 w 124"/>
                <a:gd name="T7" fmla="*/ 26 h 121"/>
                <a:gd name="T8" fmla="*/ 2 w 124"/>
                <a:gd name="T9" fmla="*/ 42 h 121"/>
                <a:gd name="T10" fmla="*/ 2 w 124"/>
                <a:gd name="T11" fmla="*/ 42 h 121"/>
                <a:gd name="T12" fmla="*/ 18 w 124"/>
                <a:gd name="T13" fmla="*/ 52 h 121"/>
                <a:gd name="T14" fmla="*/ 86 w 124"/>
                <a:gd name="T15" fmla="*/ 36 h 121"/>
                <a:gd name="T16" fmla="*/ 66 w 124"/>
                <a:gd name="T17" fmla="*/ 103 h 121"/>
                <a:gd name="T18" fmla="*/ 66 w 124"/>
                <a:gd name="T19" fmla="*/ 103 h 121"/>
                <a:gd name="T20" fmla="*/ 75 w 124"/>
                <a:gd name="T21" fmla="*/ 119 h 121"/>
                <a:gd name="T22" fmla="*/ 75 w 124"/>
                <a:gd name="T23" fmla="*/ 119 h 121"/>
                <a:gd name="T24" fmla="*/ 75 w 124"/>
                <a:gd name="T25" fmla="*/ 119 h 121"/>
                <a:gd name="T26" fmla="*/ 92 w 124"/>
                <a:gd name="T27" fmla="*/ 110 h 121"/>
                <a:gd name="T28" fmla="*/ 124 w 124"/>
                <a:gd name="T2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24" y="0"/>
                  </a:lnTo>
                  <a:lnTo>
                    <a:pt x="12" y="26"/>
                  </a:lnTo>
                  <a:lnTo>
                    <a:pt x="12" y="26"/>
                  </a:lnTo>
                  <a:cubicBezTo>
                    <a:pt x="5" y="27"/>
                    <a:pt x="0" y="34"/>
                    <a:pt x="2" y="42"/>
                  </a:cubicBezTo>
                  <a:lnTo>
                    <a:pt x="2" y="42"/>
                  </a:lnTo>
                  <a:cubicBezTo>
                    <a:pt x="3" y="49"/>
                    <a:pt x="11" y="53"/>
                    <a:pt x="18" y="52"/>
                  </a:cubicBezTo>
                  <a:lnTo>
                    <a:pt x="86" y="36"/>
                  </a:lnTo>
                  <a:lnTo>
                    <a:pt x="66" y="103"/>
                  </a:lnTo>
                  <a:lnTo>
                    <a:pt x="66" y="103"/>
                  </a:lnTo>
                  <a:cubicBezTo>
                    <a:pt x="64" y="110"/>
                    <a:pt x="68" y="117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lnTo>
                    <a:pt x="75" y="119"/>
                  </a:lnTo>
                  <a:cubicBezTo>
                    <a:pt x="82" y="121"/>
                    <a:pt x="90" y="117"/>
                    <a:pt x="92" y="110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7" name="Freeform 91"/>
            <p:cNvSpPr>
              <a:spLocks/>
            </p:cNvSpPr>
            <p:nvPr/>
          </p:nvSpPr>
          <p:spPr bwMode="auto">
            <a:xfrm>
              <a:off x="3343" y="2952"/>
              <a:ext cx="370" cy="361"/>
            </a:xfrm>
            <a:custGeom>
              <a:avLst/>
              <a:gdLst>
                <a:gd name="T0" fmla="*/ 0 w 702"/>
                <a:gd name="T1" fmla="*/ 681 h 681"/>
                <a:gd name="T2" fmla="*/ 0 w 702"/>
                <a:gd name="T3" fmla="*/ 681 h 681"/>
                <a:gd name="T4" fmla="*/ 702 w 702"/>
                <a:gd name="T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81">
                  <a:moveTo>
                    <a:pt x="0" y="681"/>
                  </a:moveTo>
                  <a:lnTo>
                    <a:pt x="0" y="681"/>
                  </a:lnTo>
                  <a:lnTo>
                    <a:pt x="70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8" name="Freeform 92"/>
            <p:cNvSpPr>
              <a:spLocks/>
            </p:cNvSpPr>
            <p:nvPr/>
          </p:nvSpPr>
          <p:spPr bwMode="auto">
            <a:xfrm>
              <a:off x="3658" y="2943"/>
              <a:ext cx="65" cy="65"/>
            </a:xfrm>
            <a:custGeom>
              <a:avLst/>
              <a:gdLst>
                <a:gd name="T0" fmla="*/ 124 w 124"/>
                <a:gd name="T1" fmla="*/ 0 h 122"/>
                <a:gd name="T2" fmla="*/ 124 w 124"/>
                <a:gd name="T3" fmla="*/ 0 h 122"/>
                <a:gd name="T4" fmla="*/ 12 w 124"/>
                <a:gd name="T5" fmla="*/ 27 h 122"/>
                <a:gd name="T6" fmla="*/ 12 w 124"/>
                <a:gd name="T7" fmla="*/ 27 h 122"/>
                <a:gd name="T8" fmla="*/ 2 w 124"/>
                <a:gd name="T9" fmla="*/ 43 h 122"/>
                <a:gd name="T10" fmla="*/ 2 w 124"/>
                <a:gd name="T11" fmla="*/ 43 h 122"/>
                <a:gd name="T12" fmla="*/ 18 w 124"/>
                <a:gd name="T13" fmla="*/ 53 h 122"/>
                <a:gd name="T14" fmla="*/ 86 w 124"/>
                <a:gd name="T15" fmla="*/ 36 h 122"/>
                <a:gd name="T16" fmla="*/ 67 w 124"/>
                <a:gd name="T17" fmla="*/ 104 h 122"/>
                <a:gd name="T18" fmla="*/ 67 w 124"/>
                <a:gd name="T19" fmla="*/ 104 h 122"/>
                <a:gd name="T20" fmla="*/ 76 w 124"/>
                <a:gd name="T21" fmla="*/ 120 h 122"/>
                <a:gd name="T22" fmla="*/ 76 w 124"/>
                <a:gd name="T23" fmla="*/ 120 h 122"/>
                <a:gd name="T24" fmla="*/ 76 w 124"/>
                <a:gd name="T25" fmla="*/ 120 h 122"/>
                <a:gd name="T26" fmla="*/ 93 w 124"/>
                <a:gd name="T27" fmla="*/ 111 h 122"/>
                <a:gd name="T28" fmla="*/ 124 w 124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24" y="0"/>
                  </a:moveTo>
                  <a:lnTo>
                    <a:pt x="124" y="0"/>
                  </a:lnTo>
                  <a:lnTo>
                    <a:pt x="12" y="27"/>
                  </a:lnTo>
                  <a:lnTo>
                    <a:pt x="12" y="27"/>
                  </a:lnTo>
                  <a:cubicBezTo>
                    <a:pt x="5" y="29"/>
                    <a:pt x="0" y="36"/>
                    <a:pt x="2" y="43"/>
                  </a:cubicBezTo>
                  <a:lnTo>
                    <a:pt x="2" y="43"/>
                  </a:lnTo>
                  <a:cubicBezTo>
                    <a:pt x="4" y="51"/>
                    <a:pt x="11" y="55"/>
                    <a:pt x="18" y="53"/>
                  </a:cubicBezTo>
                  <a:lnTo>
                    <a:pt x="86" y="36"/>
                  </a:lnTo>
                  <a:lnTo>
                    <a:pt x="67" y="104"/>
                  </a:lnTo>
                  <a:lnTo>
                    <a:pt x="67" y="104"/>
                  </a:lnTo>
                  <a:cubicBezTo>
                    <a:pt x="65" y="111"/>
                    <a:pt x="69" y="118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lnTo>
                    <a:pt x="76" y="120"/>
                  </a:lnTo>
                  <a:cubicBezTo>
                    <a:pt x="83" y="122"/>
                    <a:pt x="91" y="118"/>
                    <a:pt x="93" y="111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9" name="Freeform 93"/>
            <p:cNvSpPr>
              <a:spLocks/>
            </p:cNvSpPr>
            <p:nvPr/>
          </p:nvSpPr>
          <p:spPr bwMode="auto">
            <a:xfrm>
              <a:off x="1764" y="3467"/>
              <a:ext cx="370" cy="367"/>
            </a:xfrm>
            <a:custGeom>
              <a:avLst/>
              <a:gdLst>
                <a:gd name="T0" fmla="*/ 0 w 702"/>
                <a:gd name="T1" fmla="*/ 691 h 691"/>
                <a:gd name="T2" fmla="*/ 0 w 702"/>
                <a:gd name="T3" fmla="*/ 691 h 691"/>
                <a:gd name="T4" fmla="*/ 702 w 702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91">
                  <a:moveTo>
                    <a:pt x="0" y="691"/>
                  </a:moveTo>
                  <a:lnTo>
                    <a:pt x="0" y="691"/>
                  </a:lnTo>
                  <a:lnTo>
                    <a:pt x="70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0" name="Freeform 94"/>
            <p:cNvSpPr>
              <a:spLocks/>
            </p:cNvSpPr>
            <p:nvPr/>
          </p:nvSpPr>
          <p:spPr bwMode="auto">
            <a:xfrm>
              <a:off x="2079" y="3457"/>
              <a:ext cx="65" cy="65"/>
            </a:xfrm>
            <a:custGeom>
              <a:avLst/>
              <a:gdLst>
                <a:gd name="T0" fmla="*/ 123 w 123"/>
                <a:gd name="T1" fmla="*/ 0 h 123"/>
                <a:gd name="T2" fmla="*/ 123 w 123"/>
                <a:gd name="T3" fmla="*/ 0 h 123"/>
                <a:gd name="T4" fmla="*/ 12 w 123"/>
                <a:gd name="T5" fmla="*/ 29 h 123"/>
                <a:gd name="T6" fmla="*/ 12 w 123"/>
                <a:gd name="T7" fmla="*/ 29 h 123"/>
                <a:gd name="T8" fmla="*/ 2 w 123"/>
                <a:gd name="T9" fmla="*/ 45 h 123"/>
                <a:gd name="T10" fmla="*/ 2 w 123"/>
                <a:gd name="T11" fmla="*/ 45 h 123"/>
                <a:gd name="T12" fmla="*/ 18 w 123"/>
                <a:gd name="T13" fmla="*/ 54 h 123"/>
                <a:gd name="T14" fmla="*/ 86 w 123"/>
                <a:gd name="T15" fmla="*/ 37 h 123"/>
                <a:gd name="T16" fmla="*/ 67 w 123"/>
                <a:gd name="T17" fmla="*/ 105 h 123"/>
                <a:gd name="T18" fmla="*/ 67 w 123"/>
                <a:gd name="T19" fmla="*/ 105 h 123"/>
                <a:gd name="T20" fmla="*/ 77 w 123"/>
                <a:gd name="T21" fmla="*/ 121 h 123"/>
                <a:gd name="T22" fmla="*/ 77 w 123"/>
                <a:gd name="T23" fmla="*/ 121 h 123"/>
                <a:gd name="T24" fmla="*/ 77 w 123"/>
                <a:gd name="T25" fmla="*/ 121 h 123"/>
                <a:gd name="T26" fmla="*/ 93 w 123"/>
                <a:gd name="T27" fmla="*/ 112 h 123"/>
                <a:gd name="T28" fmla="*/ 123 w 123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3">
                  <a:moveTo>
                    <a:pt x="123" y="0"/>
                  </a:moveTo>
                  <a:lnTo>
                    <a:pt x="123" y="0"/>
                  </a:lnTo>
                  <a:lnTo>
                    <a:pt x="12" y="29"/>
                  </a:lnTo>
                  <a:lnTo>
                    <a:pt x="12" y="29"/>
                  </a:lnTo>
                  <a:cubicBezTo>
                    <a:pt x="4" y="30"/>
                    <a:pt x="0" y="38"/>
                    <a:pt x="2" y="45"/>
                  </a:cubicBezTo>
                  <a:lnTo>
                    <a:pt x="2" y="45"/>
                  </a:lnTo>
                  <a:cubicBezTo>
                    <a:pt x="4" y="52"/>
                    <a:pt x="11" y="56"/>
                    <a:pt x="18" y="54"/>
                  </a:cubicBezTo>
                  <a:lnTo>
                    <a:pt x="86" y="37"/>
                  </a:lnTo>
                  <a:lnTo>
                    <a:pt x="67" y="105"/>
                  </a:lnTo>
                  <a:lnTo>
                    <a:pt x="67" y="105"/>
                  </a:lnTo>
                  <a:cubicBezTo>
                    <a:pt x="66" y="112"/>
                    <a:pt x="70" y="119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lnTo>
                    <a:pt x="77" y="121"/>
                  </a:lnTo>
                  <a:cubicBezTo>
                    <a:pt x="84" y="123"/>
                    <a:pt x="91" y="119"/>
                    <a:pt x="93" y="112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1" name="Freeform 95"/>
            <p:cNvSpPr>
              <a:spLocks/>
            </p:cNvSpPr>
            <p:nvPr/>
          </p:nvSpPr>
          <p:spPr bwMode="auto">
            <a:xfrm>
              <a:off x="2287" y="3467"/>
              <a:ext cx="370" cy="367"/>
            </a:xfrm>
            <a:custGeom>
              <a:avLst/>
              <a:gdLst>
                <a:gd name="T0" fmla="*/ 0 w 702"/>
                <a:gd name="T1" fmla="*/ 691 h 691"/>
                <a:gd name="T2" fmla="*/ 0 w 702"/>
                <a:gd name="T3" fmla="*/ 691 h 691"/>
                <a:gd name="T4" fmla="*/ 702 w 702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91">
                  <a:moveTo>
                    <a:pt x="0" y="691"/>
                  </a:moveTo>
                  <a:lnTo>
                    <a:pt x="0" y="691"/>
                  </a:lnTo>
                  <a:lnTo>
                    <a:pt x="70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2" name="Freeform 96"/>
            <p:cNvSpPr>
              <a:spLocks/>
            </p:cNvSpPr>
            <p:nvPr/>
          </p:nvSpPr>
          <p:spPr bwMode="auto">
            <a:xfrm>
              <a:off x="2601" y="3457"/>
              <a:ext cx="65" cy="65"/>
            </a:xfrm>
            <a:custGeom>
              <a:avLst/>
              <a:gdLst>
                <a:gd name="T0" fmla="*/ 123 w 123"/>
                <a:gd name="T1" fmla="*/ 0 h 123"/>
                <a:gd name="T2" fmla="*/ 123 w 123"/>
                <a:gd name="T3" fmla="*/ 0 h 123"/>
                <a:gd name="T4" fmla="*/ 12 w 123"/>
                <a:gd name="T5" fmla="*/ 29 h 123"/>
                <a:gd name="T6" fmla="*/ 12 w 123"/>
                <a:gd name="T7" fmla="*/ 29 h 123"/>
                <a:gd name="T8" fmla="*/ 2 w 123"/>
                <a:gd name="T9" fmla="*/ 45 h 123"/>
                <a:gd name="T10" fmla="*/ 2 w 123"/>
                <a:gd name="T11" fmla="*/ 45 h 123"/>
                <a:gd name="T12" fmla="*/ 18 w 123"/>
                <a:gd name="T13" fmla="*/ 54 h 123"/>
                <a:gd name="T14" fmla="*/ 86 w 123"/>
                <a:gd name="T15" fmla="*/ 37 h 123"/>
                <a:gd name="T16" fmla="*/ 67 w 123"/>
                <a:gd name="T17" fmla="*/ 105 h 123"/>
                <a:gd name="T18" fmla="*/ 67 w 123"/>
                <a:gd name="T19" fmla="*/ 105 h 123"/>
                <a:gd name="T20" fmla="*/ 77 w 123"/>
                <a:gd name="T21" fmla="*/ 121 h 123"/>
                <a:gd name="T22" fmla="*/ 77 w 123"/>
                <a:gd name="T23" fmla="*/ 121 h 123"/>
                <a:gd name="T24" fmla="*/ 77 w 123"/>
                <a:gd name="T25" fmla="*/ 121 h 123"/>
                <a:gd name="T26" fmla="*/ 93 w 123"/>
                <a:gd name="T27" fmla="*/ 112 h 123"/>
                <a:gd name="T28" fmla="*/ 123 w 123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3">
                  <a:moveTo>
                    <a:pt x="123" y="0"/>
                  </a:moveTo>
                  <a:lnTo>
                    <a:pt x="123" y="0"/>
                  </a:lnTo>
                  <a:lnTo>
                    <a:pt x="12" y="29"/>
                  </a:lnTo>
                  <a:lnTo>
                    <a:pt x="12" y="29"/>
                  </a:lnTo>
                  <a:cubicBezTo>
                    <a:pt x="4" y="30"/>
                    <a:pt x="0" y="38"/>
                    <a:pt x="2" y="45"/>
                  </a:cubicBezTo>
                  <a:lnTo>
                    <a:pt x="2" y="45"/>
                  </a:lnTo>
                  <a:cubicBezTo>
                    <a:pt x="4" y="52"/>
                    <a:pt x="11" y="56"/>
                    <a:pt x="18" y="54"/>
                  </a:cubicBezTo>
                  <a:lnTo>
                    <a:pt x="86" y="37"/>
                  </a:lnTo>
                  <a:lnTo>
                    <a:pt x="67" y="105"/>
                  </a:lnTo>
                  <a:lnTo>
                    <a:pt x="67" y="105"/>
                  </a:lnTo>
                  <a:cubicBezTo>
                    <a:pt x="66" y="112"/>
                    <a:pt x="70" y="119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lnTo>
                    <a:pt x="77" y="121"/>
                  </a:lnTo>
                  <a:cubicBezTo>
                    <a:pt x="84" y="123"/>
                    <a:pt x="91" y="119"/>
                    <a:pt x="93" y="112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3" name="Freeform 97"/>
            <p:cNvSpPr>
              <a:spLocks/>
            </p:cNvSpPr>
            <p:nvPr/>
          </p:nvSpPr>
          <p:spPr bwMode="auto">
            <a:xfrm>
              <a:off x="2810" y="3467"/>
              <a:ext cx="380" cy="367"/>
            </a:xfrm>
            <a:custGeom>
              <a:avLst/>
              <a:gdLst>
                <a:gd name="T0" fmla="*/ 0 w 722"/>
                <a:gd name="T1" fmla="*/ 692 h 692"/>
                <a:gd name="T2" fmla="*/ 0 w 722"/>
                <a:gd name="T3" fmla="*/ 692 h 692"/>
                <a:gd name="T4" fmla="*/ 722 w 722"/>
                <a:gd name="T5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2" h="692">
                  <a:moveTo>
                    <a:pt x="0" y="692"/>
                  </a:moveTo>
                  <a:lnTo>
                    <a:pt x="0" y="692"/>
                  </a:lnTo>
                  <a:lnTo>
                    <a:pt x="72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4" name="Freeform 98"/>
            <p:cNvSpPr>
              <a:spLocks/>
            </p:cNvSpPr>
            <p:nvPr/>
          </p:nvSpPr>
          <p:spPr bwMode="auto">
            <a:xfrm>
              <a:off x="3135" y="3457"/>
              <a:ext cx="65" cy="65"/>
            </a:xfrm>
            <a:custGeom>
              <a:avLst/>
              <a:gdLst>
                <a:gd name="T0" fmla="*/ 124 w 124"/>
                <a:gd name="T1" fmla="*/ 0 h 122"/>
                <a:gd name="T2" fmla="*/ 124 w 124"/>
                <a:gd name="T3" fmla="*/ 0 h 122"/>
                <a:gd name="T4" fmla="*/ 12 w 124"/>
                <a:gd name="T5" fmla="*/ 27 h 122"/>
                <a:gd name="T6" fmla="*/ 12 w 124"/>
                <a:gd name="T7" fmla="*/ 27 h 122"/>
                <a:gd name="T8" fmla="*/ 2 w 124"/>
                <a:gd name="T9" fmla="*/ 43 h 122"/>
                <a:gd name="T10" fmla="*/ 2 w 124"/>
                <a:gd name="T11" fmla="*/ 43 h 122"/>
                <a:gd name="T12" fmla="*/ 18 w 124"/>
                <a:gd name="T13" fmla="*/ 53 h 122"/>
                <a:gd name="T14" fmla="*/ 86 w 124"/>
                <a:gd name="T15" fmla="*/ 37 h 122"/>
                <a:gd name="T16" fmla="*/ 67 w 124"/>
                <a:gd name="T17" fmla="*/ 104 h 122"/>
                <a:gd name="T18" fmla="*/ 67 w 124"/>
                <a:gd name="T19" fmla="*/ 104 h 122"/>
                <a:gd name="T20" fmla="*/ 76 w 124"/>
                <a:gd name="T21" fmla="*/ 120 h 122"/>
                <a:gd name="T22" fmla="*/ 76 w 124"/>
                <a:gd name="T23" fmla="*/ 120 h 122"/>
                <a:gd name="T24" fmla="*/ 76 w 124"/>
                <a:gd name="T25" fmla="*/ 120 h 122"/>
                <a:gd name="T26" fmla="*/ 92 w 124"/>
                <a:gd name="T27" fmla="*/ 111 h 122"/>
                <a:gd name="T28" fmla="*/ 124 w 124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2">
                  <a:moveTo>
                    <a:pt x="124" y="0"/>
                  </a:moveTo>
                  <a:lnTo>
                    <a:pt x="124" y="0"/>
                  </a:lnTo>
                  <a:lnTo>
                    <a:pt x="12" y="27"/>
                  </a:lnTo>
                  <a:lnTo>
                    <a:pt x="12" y="27"/>
                  </a:lnTo>
                  <a:cubicBezTo>
                    <a:pt x="5" y="29"/>
                    <a:pt x="0" y="36"/>
                    <a:pt x="2" y="43"/>
                  </a:cubicBezTo>
                  <a:lnTo>
                    <a:pt x="2" y="43"/>
                  </a:lnTo>
                  <a:cubicBezTo>
                    <a:pt x="4" y="50"/>
                    <a:pt x="11" y="55"/>
                    <a:pt x="18" y="53"/>
                  </a:cubicBezTo>
                  <a:lnTo>
                    <a:pt x="86" y="37"/>
                  </a:lnTo>
                  <a:lnTo>
                    <a:pt x="67" y="104"/>
                  </a:lnTo>
                  <a:lnTo>
                    <a:pt x="67" y="104"/>
                  </a:lnTo>
                  <a:cubicBezTo>
                    <a:pt x="65" y="111"/>
                    <a:pt x="69" y="118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lnTo>
                    <a:pt x="76" y="120"/>
                  </a:lnTo>
                  <a:cubicBezTo>
                    <a:pt x="83" y="122"/>
                    <a:pt x="90" y="118"/>
                    <a:pt x="92" y="111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5" name="Freeform 99"/>
            <p:cNvSpPr>
              <a:spLocks/>
            </p:cNvSpPr>
            <p:nvPr/>
          </p:nvSpPr>
          <p:spPr bwMode="auto">
            <a:xfrm>
              <a:off x="3866" y="3467"/>
              <a:ext cx="375" cy="367"/>
            </a:xfrm>
            <a:custGeom>
              <a:avLst/>
              <a:gdLst>
                <a:gd name="T0" fmla="*/ 0 w 712"/>
                <a:gd name="T1" fmla="*/ 691 h 691"/>
                <a:gd name="T2" fmla="*/ 0 w 712"/>
                <a:gd name="T3" fmla="*/ 691 h 691"/>
                <a:gd name="T4" fmla="*/ 712 w 712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691">
                  <a:moveTo>
                    <a:pt x="0" y="691"/>
                  </a:moveTo>
                  <a:lnTo>
                    <a:pt x="0" y="691"/>
                  </a:lnTo>
                  <a:lnTo>
                    <a:pt x="71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6" name="Freeform 100"/>
            <p:cNvSpPr>
              <a:spLocks/>
            </p:cNvSpPr>
            <p:nvPr/>
          </p:nvSpPr>
          <p:spPr bwMode="auto">
            <a:xfrm>
              <a:off x="4186" y="3457"/>
              <a:ext cx="65" cy="65"/>
            </a:xfrm>
            <a:custGeom>
              <a:avLst/>
              <a:gdLst>
                <a:gd name="T0" fmla="*/ 124 w 124"/>
                <a:gd name="T1" fmla="*/ 0 h 123"/>
                <a:gd name="T2" fmla="*/ 124 w 124"/>
                <a:gd name="T3" fmla="*/ 0 h 123"/>
                <a:gd name="T4" fmla="*/ 12 w 124"/>
                <a:gd name="T5" fmla="*/ 28 h 123"/>
                <a:gd name="T6" fmla="*/ 12 w 124"/>
                <a:gd name="T7" fmla="*/ 28 h 123"/>
                <a:gd name="T8" fmla="*/ 2 w 124"/>
                <a:gd name="T9" fmla="*/ 44 h 123"/>
                <a:gd name="T10" fmla="*/ 2 w 124"/>
                <a:gd name="T11" fmla="*/ 44 h 123"/>
                <a:gd name="T12" fmla="*/ 18 w 124"/>
                <a:gd name="T13" fmla="*/ 54 h 123"/>
                <a:gd name="T14" fmla="*/ 86 w 124"/>
                <a:gd name="T15" fmla="*/ 37 h 123"/>
                <a:gd name="T16" fmla="*/ 67 w 124"/>
                <a:gd name="T17" fmla="*/ 104 h 123"/>
                <a:gd name="T18" fmla="*/ 67 w 124"/>
                <a:gd name="T19" fmla="*/ 104 h 123"/>
                <a:gd name="T20" fmla="*/ 76 w 124"/>
                <a:gd name="T21" fmla="*/ 121 h 123"/>
                <a:gd name="T22" fmla="*/ 76 w 124"/>
                <a:gd name="T23" fmla="*/ 121 h 123"/>
                <a:gd name="T24" fmla="*/ 76 w 124"/>
                <a:gd name="T25" fmla="*/ 121 h 123"/>
                <a:gd name="T26" fmla="*/ 93 w 124"/>
                <a:gd name="T27" fmla="*/ 111 h 123"/>
                <a:gd name="T28" fmla="*/ 124 w 124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23">
                  <a:moveTo>
                    <a:pt x="124" y="0"/>
                  </a:moveTo>
                  <a:lnTo>
                    <a:pt x="124" y="0"/>
                  </a:lnTo>
                  <a:lnTo>
                    <a:pt x="12" y="28"/>
                  </a:lnTo>
                  <a:lnTo>
                    <a:pt x="12" y="28"/>
                  </a:lnTo>
                  <a:cubicBezTo>
                    <a:pt x="5" y="30"/>
                    <a:pt x="0" y="37"/>
                    <a:pt x="2" y="44"/>
                  </a:cubicBezTo>
                  <a:lnTo>
                    <a:pt x="2" y="44"/>
                  </a:lnTo>
                  <a:cubicBezTo>
                    <a:pt x="4" y="51"/>
                    <a:pt x="11" y="55"/>
                    <a:pt x="18" y="54"/>
                  </a:cubicBezTo>
                  <a:lnTo>
                    <a:pt x="86" y="37"/>
                  </a:lnTo>
                  <a:lnTo>
                    <a:pt x="67" y="104"/>
                  </a:lnTo>
                  <a:lnTo>
                    <a:pt x="67" y="104"/>
                  </a:lnTo>
                  <a:cubicBezTo>
                    <a:pt x="65" y="111"/>
                    <a:pt x="69" y="119"/>
                    <a:pt x="76" y="121"/>
                  </a:cubicBezTo>
                  <a:cubicBezTo>
                    <a:pt x="76" y="121"/>
                    <a:pt x="76" y="121"/>
                    <a:pt x="76" y="121"/>
                  </a:cubicBezTo>
                  <a:lnTo>
                    <a:pt x="76" y="121"/>
                  </a:lnTo>
                  <a:cubicBezTo>
                    <a:pt x="83" y="123"/>
                    <a:pt x="91" y="118"/>
                    <a:pt x="93" y="111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7" name="Freeform 101"/>
            <p:cNvSpPr>
              <a:spLocks/>
            </p:cNvSpPr>
            <p:nvPr/>
          </p:nvSpPr>
          <p:spPr bwMode="auto">
            <a:xfrm>
              <a:off x="1730" y="2988"/>
              <a:ext cx="451" cy="793"/>
            </a:xfrm>
            <a:custGeom>
              <a:avLst/>
              <a:gdLst>
                <a:gd name="T0" fmla="*/ 0 w 855"/>
                <a:gd name="T1" fmla="*/ 0 h 1495"/>
                <a:gd name="T2" fmla="*/ 0 w 855"/>
                <a:gd name="T3" fmla="*/ 0 h 1495"/>
                <a:gd name="T4" fmla="*/ 855 w 855"/>
                <a:gd name="T5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5">
                  <a:moveTo>
                    <a:pt x="0" y="0"/>
                  </a:moveTo>
                  <a:lnTo>
                    <a:pt x="0" y="0"/>
                  </a:lnTo>
                  <a:lnTo>
                    <a:pt x="855" y="1495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8" name="Freeform 102"/>
            <p:cNvSpPr>
              <a:spLocks/>
            </p:cNvSpPr>
            <p:nvPr/>
          </p:nvSpPr>
          <p:spPr bwMode="auto">
            <a:xfrm>
              <a:off x="2130" y="3724"/>
              <a:ext cx="58" cy="69"/>
            </a:xfrm>
            <a:custGeom>
              <a:avLst/>
              <a:gdLst>
                <a:gd name="T0" fmla="*/ 109 w 110"/>
                <a:gd name="T1" fmla="*/ 129 h 129"/>
                <a:gd name="T2" fmla="*/ 109 w 110"/>
                <a:gd name="T3" fmla="*/ 129 h 129"/>
                <a:gd name="T4" fmla="*/ 9 w 110"/>
                <a:gd name="T5" fmla="*/ 72 h 129"/>
                <a:gd name="T6" fmla="*/ 9 w 110"/>
                <a:gd name="T7" fmla="*/ 72 h 129"/>
                <a:gd name="T8" fmla="*/ 4 w 110"/>
                <a:gd name="T9" fmla="*/ 53 h 129"/>
                <a:gd name="T10" fmla="*/ 4 w 110"/>
                <a:gd name="T11" fmla="*/ 53 h 129"/>
                <a:gd name="T12" fmla="*/ 22 w 110"/>
                <a:gd name="T13" fmla="*/ 48 h 129"/>
                <a:gd name="T14" fmla="*/ 83 w 110"/>
                <a:gd name="T15" fmla="*/ 83 h 129"/>
                <a:gd name="T16" fmla="*/ 83 w 110"/>
                <a:gd name="T17" fmla="*/ 14 h 129"/>
                <a:gd name="T18" fmla="*/ 83 w 110"/>
                <a:gd name="T19" fmla="*/ 14 h 129"/>
                <a:gd name="T20" fmla="*/ 97 w 110"/>
                <a:gd name="T21" fmla="*/ 0 h 129"/>
                <a:gd name="T22" fmla="*/ 97 w 110"/>
                <a:gd name="T23" fmla="*/ 0 h 129"/>
                <a:gd name="T24" fmla="*/ 97 w 110"/>
                <a:gd name="T25" fmla="*/ 0 h 129"/>
                <a:gd name="T26" fmla="*/ 110 w 110"/>
                <a:gd name="T27" fmla="*/ 14 h 129"/>
                <a:gd name="T28" fmla="*/ 109 w 110"/>
                <a:gd name="T2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9">
                  <a:moveTo>
                    <a:pt x="109" y="129"/>
                  </a:moveTo>
                  <a:lnTo>
                    <a:pt x="109" y="129"/>
                  </a:lnTo>
                  <a:lnTo>
                    <a:pt x="9" y="72"/>
                  </a:lnTo>
                  <a:lnTo>
                    <a:pt x="9" y="72"/>
                  </a:lnTo>
                  <a:cubicBezTo>
                    <a:pt x="3" y="68"/>
                    <a:pt x="0" y="60"/>
                    <a:pt x="4" y="53"/>
                  </a:cubicBezTo>
                  <a:lnTo>
                    <a:pt x="4" y="53"/>
                  </a:lnTo>
                  <a:cubicBezTo>
                    <a:pt x="8" y="47"/>
                    <a:pt x="16" y="45"/>
                    <a:pt x="22" y="48"/>
                  </a:cubicBezTo>
                  <a:lnTo>
                    <a:pt x="83" y="83"/>
                  </a:lnTo>
                  <a:lnTo>
                    <a:pt x="83" y="14"/>
                  </a:lnTo>
                  <a:lnTo>
                    <a:pt x="83" y="14"/>
                  </a:lnTo>
                  <a:cubicBezTo>
                    <a:pt x="83" y="6"/>
                    <a:pt x="89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7" y="0"/>
                  </a:lnTo>
                  <a:cubicBezTo>
                    <a:pt x="104" y="0"/>
                    <a:pt x="110" y="6"/>
                    <a:pt x="110" y="14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9" name="Freeform 103"/>
            <p:cNvSpPr>
              <a:spLocks/>
            </p:cNvSpPr>
            <p:nvPr/>
          </p:nvSpPr>
          <p:spPr bwMode="auto">
            <a:xfrm>
              <a:off x="2261" y="2988"/>
              <a:ext cx="451" cy="793"/>
            </a:xfrm>
            <a:custGeom>
              <a:avLst/>
              <a:gdLst>
                <a:gd name="T0" fmla="*/ 0 w 855"/>
                <a:gd name="T1" fmla="*/ 0 h 1495"/>
                <a:gd name="T2" fmla="*/ 0 w 855"/>
                <a:gd name="T3" fmla="*/ 0 h 1495"/>
                <a:gd name="T4" fmla="*/ 855 w 855"/>
                <a:gd name="T5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5">
                  <a:moveTo>
                    <a:pt x="0" y="0"/>
                  </a:moveTo>
                  <a:lnTo>
                    <a:pt x="0" y="0"/>
                  </a:lnTo>
                  <a:lnTo>
                    <a:pt x="855" y="1495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0" name="Freeform 104"/>
            <p:cNvSpPr>
              <a:spLocks/>
            </p:cNvSpPr>
            <p:nvPr/>
          </p:nvSpPr>
          <p:spPr bwMode="auto">
            <a:xfrm>
              <a:off x="2662" y="3724"/>
              <a:ext cx="57" cy="69"/>
            </a:xfrm>
            <a:custGeom>
              <a:avLst/>
              <a:gdLst>
                <a:gd name="T0" fmla="*/ 108 w 109"/>
                <a:gd name="T1" fmla="*/ 129 h 129"/>
                <a:gd name="T2" fmla="*/ 108 w 109"/>
                <a:gd name="T3" fmla="*/ 129 h 129"/>
                <a:gd name="T4" fmla="*/ 8 w 109"/>
                <a:gd name="T5" fmla="*/ 72 h 129"/>
                <a:gd name="T6" fmla="*/ 8 w 109"/>
                <a:gd name="T7" fmla="*/ 72 h 129"/>
                <a:gd name="T8" fmla="*/ 3 w 109"/>
                <a:gd name="T9" fmla="*/ 53 h 129"/>
                <a:gd name="T10" fmla="*/ 3 w 109"/>
                <a:gd name="T11" fmla="*/ 53 h 129"/>
                <a:gd name="T12" fmla="*/ 21 w 109"/>
                <a:gd name="T13" fmla="*/ 48 h 129"/>
                <a:gd name="T14" fmla="*/ 82 w 109"/>
                <a:gd name="T15" fmla="*/ 83 h 129"/>
                <a:gd name="T16" fmla="*/ 82 w 109"/>
                <a:gd name="T17" fmla="*/ 14 h 129"/>
                <a:gd name="T18" fmla="*/ 82 w 109"/>
                <a:gd name="T19" fmla="*/ 14 h 129"/>
                <a:gd name="T20" fmla="*/ 96 w 109"/>
                <a:gd name="T21" fmla="*/ 0 h 129"/>
                <a:gd name="T22" fmla="*/ 96 w 109"/>
                <a:gd name="T23" fmla="*/ 0 h 129"/>
                <a:gd name="T24" fmla="*/ 96 w 109"/>
                <a:gd name="T25" fmla="*/ 0 h 129"/>
                <a:gd name="T26" fmla="*/ 109 w 109"/>
                <a:gd name="T27" fmla="*/ 14 h 129"/>
                <a:gd name="T28" fmla="*/ 108 w 109"/>
                <a:gd name="T2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29">
                  <a:moveTo>
                    <a:pt x="108" y="129"/>
                  </a:moveTo>
                  <a:lnTo>
                    <a:pt x="108" y="129"/>
                  </a:lnTo>
                  <a:lnTo>
                    <a:pt x="8" y="72"/>
                  </a:lnTo>
                  <a:lnTo>
                    <a:pt x="8" y="72"/>
                  </a:lnTo>
                  <a:cubicBezTo>
                    <a:pt x="2" y="68"/>
                    <a:pt x="0" y="60"/>
                    <a:pt x="3" y="53"/>
                  </a:cubicBezTo>
                  <a:lnTo>
                    <a:pt x="3" y="53"/>
                  </a:lnTo>
                  <a:cubicBezTo>
                    <a:pt x="7" y="47"/>
                    <a:pt x="15" y="45"/>
                    <a:pt x="21" y="48"/>
                  </a:cubicBezTo>
                  <a:lnTo>
                    <a:pt x="82" y="83"/>
                  </a:lnTo>
                  <a:lnTo>
                    <a:pt x="82" y="14"/>
                  </a:lnTo>
                  <a:lnTo>
                    <a:pt x="82" y="14"/>
                  </a:lnTo>
                  <a:cubicBezTo>
                    <a:pt x="83" y="6"/>
                    <a:pt x="89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96" y="0"/>
                  </a:lnTo>
                  <a:cubicBezTo>
                    <a:pt x="103" y="0"/>
                    <a:pt x="109" y="6"/>
                    <a:pt x="109" y="14"/>
                  </a:cubicBezTo>
                  <a:lnTo>
                    <a:pt x="108" y="12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1" name="Freeform 105"/>
            <p:cNvSpPr>
              <a:spLocks/>
            </p:cNvSpPr>
            <p:nvPr/>
          </p:nvSpPr>
          <p:spPr bwMode="auto">
            <a:xfrm>
              <a:off x="2803" y="2988"/>
              <a:ext cx="450" cy="793"/>
            </a:xfrm>
            <a:custGeom>
              <a:avLst/>
              <a:gdLst>
                <a:gd name="T0" fmla="*/ 0 w 855"/>
                <a:gd name="T1" fmla="*/ 0 h 1495"/>
                <a:gd name="T2" fmla="*/ 0 w 855"/>
                <a:gd name="T3" fmla="*/ 0 h 1495"/>
                <a:gd name="T4" fmla="*/ 855 w 855"/>
                <a:gd name="T5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5">
                  <a:moveTo>
                    <a:pt x="0" y="0"/>
                  </a:moveTo>
                  <a:lnTo>
                    <a:pt x="0" y="0"/>
                  </a:lnTo>
                  <a:lnTo>
                    <a:pt x="855" y="1495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2" name="Freeform 106"/>
            <p:cNvSpPr>
              <a:spLocks/>
            </p:cNvSpPr>
            <p:nvPr/>
          </p:nvSpPr>
          <p:spPr bwMode="auto">
            <a:xfrm>
              <a:off x="3203" y="3724"/>
              <a:ext cx="58" cy="69"/>
            </a:xfrm>
            <a:custGeom>
              <a:avLst/>
              <a:gdLst>
                <a:gd name="T0" fmla="*/ 109 w 110"/>
                <a:gd name="T1" fmla="*/ 129 h 129"/>
                <a:gd name="T2" fmla="*/ 109 w 110"/>
                <a:gd name="T3" fmla="*/ 129 h 129"/>
                <a:gd name="T4" fmla="*/ 9 w 110"/>
                <a:gd name="T5" fmla="*/ 72 h 129"/>
                <a:gd name="T6" fmla="*/ 9 w 110"/>
                <a:gd name="T7" fmla="*/ 72 h 129"/>
                <a:gd name="T8" fmla="*/ 4 w 110"/>
                <a:gd name="T9" fmla="*/ 53 h 129"/>
                <a:gd name="T10" fmla="*/ 4 w 110"/>
                <a:gd name="T11" fmla="*/ 53 h 129"/>
                <a:gd name="T12" fmla="*/ 22 w 110"/>
                <a:gd name="T13" fmla="*/ 48 h 129"/>
                <a:gd name="T14" fmla="*/ 82 w 110"/>
                <a:gd name="T15" fmla="*/ 83 h 129"/>
                <a:gd name="T16" fmla="*/ 83 w 110"/>
                <a:gd name="T17" fmla="*/ 14 h 129"/>
                <a:gd name="T18" fmla="*/ 83 w 110"/>
                <a:gd name="T19" fmla="*/ 14 h 129"/>
                <a:gd name="T20" fmla="*/ 96 w 110"/>
                <a:gd name="T21" fmla="*/ 0 h 129"/>
                <a:gd name="T22" fmla="*/ 96 w 110"/>
                <a:gd name="T23" fmla="*/ 0 h 129"/>
                <a:gd name="T24" fmla="*/ 96 w 110"/>
                <a:gd name="T25" fmla="*/ 0 h 129"/>
                <a:gd name="T26" fmla="*/ 110 w 110"/>
                <a:gd name="T27" fmla="*/ 14 h 129"/>
                <a:gd name="T28" fmla="*/ 109 w 110"/>
                <a:gd name="T2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9">
                  <a:moveTo>
                    <a:pt x="109" y="129"/>
                  </a:moveTo>
                  <a:lnTo>
                    <a:pt x="109" y="129"/>
                  </a:lnTo>
                  <a:lnTo>
                    <a:pt x="9" y="72"/>
                  </a:lnTo>
                  <a:lnTo>
                    <a:pt x="9" y="72"/>
                  </a:lnTo>
                  <a:cubicBezTo>
                    <a:pt x="2" y="68"/>
                    <a:pt x="0" y="60"/>
                    <a:pt x="4" y="53"/>
                  </a:cubicBezTo>
                  <a:lnTo>
                    <a:pt x="4" y="53"/>
                  </a:lnTo>
                  <a:cubicBezTo>
                    <a:pt x="7" y="47"/>
                    <a:pt x="16" y="45"/>
                    <a:pt x="22" y="48"/>
                  </a:cubicBezTo>
                  <a:lnTo>
                    <a:pt x="82" y="83"/>
                  </a:lnTo>
                  <a:lnTo>
                    <a:pt x="83" y="14"/>
                  </a:lnTo>
                  <a:lnTo>
                    <a:pt x="83" y="14"/>
                  </a:lnTo>
                  <a:cubicBezTo>
                    <a:pt x="83" y="6"/>
                    <a:pt x="89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96" y="0"/>
                  </a:lnTo>
                  <a:cubicBezTo>
                    <a:pt x="104" y="0"/>
                    <a:pt x="110" y="6"/>
                    <a:pt x="110" y="14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3" name="Freeform 107"/>
            <p:cNvSpPr>
              <a:spLocks/>
            </p:cNvSpPr>
            <p:nvPr/>
          </p:nvSpPr>
          <p:spPr bwMode="auto">
            <a:xfrm>
              <a:off x="3315" y="2988"/>
              <a:ext cx="451" cy="793"/>
            </a:xfrm>
            <a:custGeom>
              <a:avLst/>
              <a:gdLst>
                <a:gd name="T0" fmla="*/ 0 w 855"/>
                <a:gd name="T1" fmla="*/ 0 h 1495"/>
                <a:gd name="T2" fmla="*/ 0 w 855"/>
                <a:gd name="T3" fmla="*/ 0 h 1495"/>
                <a:gd name="T4" fmla="*/ 855 w 855"/>
                <a:gd name="T5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5">
                  <a:moveTo>
                    <a:pt x="0" y="0"/>
                  </a:moveTo>
                  <a:lnTo>
                    <a:pt x="0" y="0"/>
                  </a:lnTo>
                  <a:lnTo>
                    <a:pt x="855" y="1495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4" name="Freeform 108"/>
            <p:cNvSpPr>
              <a:spLocks/>
            </p:cNvSpPr>
            <p:nvPr/>
          </p:nvSpPr>
          <p:spPr bwMode="auto">
            <a:xfrm>
              <a:off x="3715" y="3724"/>
              <a:ext cx="58" cy="69"/>
            </a:xfrm>
            <a:custGeom>
              <a:avLst/>
              <a:gdLst>
                <a:gd name="T0" fmla="*/ 109 w 110"/>
                <a:gd name="T1" fmla="*/ 129 h 129"/>
                <a:gd name="T2" fmla="*/ 109 w 110"/>
                <a:gd name="T3" fmla="*/ 129 h 129"/>
                <a:gd name="T4" fmla="*/ 9 w 110"/>
                <a:gd name="T5" fmla="*/ 72 h 129"/>
                <a:gd name="T6" fmla="*/ 9 w 110"/>
                <a:gd name="T7" fmla="*/ 72 h 129"/>
                <a:gd name="T8" fmla="*/ 4 w 110"/>
                <a:gd name="T9" fmla="*/ 53 h 129"/>
                <a:gd name="T10" fmla="*/ 4 w 110"/>
                <a:gd name="T11" fmla="*/ 53 h 129"/>
                <a:gd name="T12" fmla="*/ 22 w 110"/>
                <a:gd name="T13" fmla="*/ 48 h 129"/>
                <a:gd name="T14" fmla="*/ 83 w 110"/>
                <a:gd name="T15" fmla="*/ 83 h 129"/>
                <a:gd name="T16" fmla="*/ 83 w 110"/>
                <a:gd name="T17" fmla="*/ 14 h 129"/>
                <a:gd name="T18" fmla="*/ 83 w 110"/>
                <a:gd name="T19" fmla="*/ 14 h 129"/>
                <a:gd name="T20" fmla="*/ 97 w 110"/>
                <a:gd name="T21" fmla="*/ 0 h 129"/>
                <a:gd name="T22" fmla="*/ 97 w 110"/>
                <a:gd name="T23" fmla="*/ 0 h 129"/>
                <a:gd name="T24" fmla="*/ 97 w 110"/>
                <a:gd name="T25" fmla="*/ 0 h 129"/>
                <a:gd name="T26" fmla="*/ 110 w 110"/>
                <a:gd name="T27" fmla="*/ 14 h 129"/>
                <a:gd name="T28" fmla="*/ 109 w 110"/>
                <a:gd name="T2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9">
                  <a:moveTo>
                    <a:pt x="109" y="129"/>
                  </a:moveTo>
                  <a:lnTo>
                    <a:pt x="109" y="129"/>
                  </a:lnTo>
                  <a:lnTo>
                    <a:pt x="9" y="72"/>
                  </a:lnTo>
                  <a:lnTo>
                    <a:pt x="9" y="72"/>
                  </a:lnTo>
                  <a:cubicBezTo>
                    <a:pt x="3" y="68"/>
                    <a:pt x="0" y="60"/>
                    <a:pt x="4" y="53"/>
                  </a:cubicBezTo>
                  <a:lnTo>
                    <a:pt x="4" y="53"/>
                  </a:lnTo>
                  <a:cubicBezTo>
                    <a:pt x="8" y="47"/>
                    <a:pt x="16" y="45"/>
                    <a:pt x="22" y="48"/>
                  </a:cubicBezTo>
                  <a:lnTo>
                    <a:pt x="83" y="83"/>
                  </a:lnTo>
                  <a:lnTo>
                    <a:pt x="83" y="14"/>
                  </a:lnTo>
                  <a:lnTo>
                    <a:pt x="83" y="14"/>
                  </a:lnTo>
                  <a:cubicBezTo>
                    <a:pt x="83" y="6"/>
                    <a:pt x="89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97" y="0"/>
                  </a:lnTo>
                  <a:cubicBezTo>
                    <a:pt x="104" y="0"/>
                    <a:pt x="110" y="6"/>
                    <a:pt x="110" y="14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5" name="Freeform 109"/>
            <p:cNvSpPr>
              <a:spLocks/>
            </p:cNvSpPr>
            <p:nvPr/>
          </p:nvSpPr>
          <p:spPr bwMode="auto">
            <a:xfrm>
              <a:off x="3846" y="2988"/>
              <a:ext cx="451" cy="793"/>
            </a:xfrm>
            <a:custGeom>
              <a:avLst/>
              <a:gdLst>
                <a:gd name="T0" fmla="*/ 0 w 855"/>
                <a:gd name="T1" fmla="*/ 0 h 1495"/>
                <a:gd name="T2" fmla="*/ 0 w 855"/>
                <a:gd name="T3" fmla="*/ 0 h 1495"/>
                <a:gd name="T4" fmla="*/ 855 w 855"/>
                <a:gd name="T5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5">
                  <a:moveTo>
                    <a:pt x="0" y="0"/>
                  </a:moveTo>
                  <a:lnTo>
                    <a:pt x="0" y="0"/>
                  </a:lnTo>
                  <a:lnTo>
                    <a:pt x="855" y="1495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6" name="Freeform 110"/>
            <p:cNvSpPr>
              <a:spLocks/>
            </p:cNvSpPr>
            <p:nvPr/>
          </p:nvSpPr>
          <p:spPr bwMode="auto">
            <a:xfrm>
              <a:off x="4247" y="3724"/>
              <a:ext cx="57" cy="69"/>
            </a:xfrm>
            <a:custGeom>
              <a:avLst/>
              <a:gdLst>
                <a:gd name="T0" fmla="*/ 108 w 109"/>
                <a:gd name="T1" fmla="*/ 129 h 129"/>
                <a:gd name="T2" fmla="*/ 108 w 109"/>
                <a:gd name="T3" fmla="*/ 129 h 129"/>
                <a:gd name="T4" fmla="*/ 8 w 109"/>
                <a:gd name="T5" fmla="*/ 72 h 129"/>
                <a:gd name="T6" fmla="*/ 8 w 109"/>
                <a:gd name="T7" fmla="*/ 72 h 129"/>
                <a:gd name="T8" fmla="*/ 3 w 109"/>
                <a:gd name="T9" fmla="*/ 53 h 129"/>
                <a:gd name="T10" fmla="*/ 3 w 109"/>
                <a:gd name="T11" fmla="*/ 53 h 129"/>
                <a:gd name="T12" fmla="*/ 21 w 109"/>
                <a:gd name="T13" fmla="*/ 48 h 129"/>
                <a:gd name="T14" fmla="*/ 82 w 109"/>
                <a:gd name="T15" fmla="*/ 83 h 129"/>
                <a:gd name="T16" fmla="*/ 82 w 109"/>
                <a:gd name="T17" fmla="*/ 14 h 129"/>
                <a:gd name="T18" fmla="*/ 82 w 109"/>
                <a:gd name="T19" fmla="*/ 14 h 129"/>
                <a:gd name="T20" fmla="*/ 96 w 109"/>
                <a:gd name="T21" fmla="*/ 0 h 129"/>
                <a:gd name="T22" fmla="*/ 96 w 109"/>
                <a:gd name="T23" fmla="*/ 0 h 129"/>
                <a:gd name="T24" fmla="*/ 96 w 109"/>
                <a:gd name="T25" fmla="*/ 0 h 129"/>
                <a:gd name="T26" fmla="*/ 109 w 109"/>
                <a:gd name="T27" fmla="*/ 14 h 129"/>
                <a:gd name="T28" fmla="*/ 108 w 109"/>
                <a:gd name="T2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29">
                  <a:moveTo>
                    <a:pt x="108" y="129"/>
                  </a:moveTo>
                  <a:lnTo>
                    <a:pt x="108" y="129"/>
                  </a:lnTo>
                  <a:lnTo>
                    <a:pt x="8" y="72"/>
                  </a:lnTo>
                  <a:lnTo>
                    <a:pt x="8" y="72"/>
                  </a:lnTo>
                  <a:cubicBezTo>
                    <a:pt x="2" y="68"/>
                    <a:pt x="0" y="60"/>
                    <a:pt x="3" y="53"/>
                  </a:cubicBezTo>
                  <a:lnTo>
                    <a:pt x="3" y="53"/>
                  </a:lnTo>
                  <a:cubicBezTo>
                    <a:pt x="7" y="47"/>
                    <a:pt x="15" y="45"/>
                    <a:pt x="21" y="48"/>
                  </a:cubicBezTo>
                  <a:lnTo>
                    <a:pt x="82" y="83"/>
                  </a:lnTo>
                  <a:lnTo>
                    <a:pt x="82" y="14"/>
                  </a:lnTo>
                  <a:lnTo>
                    <a:pt x="82" y="14"/>
                  </a:lnTo>
                  <a:cubicBezTo>
                    <a:pt x="83" y="6"/>
                    <a:pt x="89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96" y="0"/>
                  </a:lnTo>
                  <a:cubicBezTo>
                    <a:pt x="103" y="0"/>
                    <a:pt x="109" y="6"/>
                    <a:pt x="109" y="14"/>
                  </a:cubicBezTo>
                  <a:lnTo>
                    <a:pt x="108" y="12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7" name="Freeform 111"/>
            <p:cNvSpPr>
              <a:spLocks/>
            </p:cNvSpPr>
            <p:nvPr/>
          </p:nvSpPr>
          <p:spPr bwMode="auto">
            <a:xfrm>
              <a:off x="1742" y="3003"/>
              <a:ext cx="450" cy="793"/>
            </a:xfrm>
            <a:custGeom>
              <a:avLst/>
              <a:gdLst>
                <a:gd name="T0" fmla="*/ 0 w 855"/>
                <a:gd name="T1" fmla="*/ 1496 h 1496"/>
                <a:gd name="T2" fmla="*/ 0 w 855"/>
                <a:gd name="T3" fmla="*/ 1496 h 1496"/>
                <a:gd name="T4" fmla="*/ 855 w 855"/>
                <a:gd name="T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6">
                  <a:moveTo>
                    <a:pt x="0" y="1496"/>
                  </a:moveTo>
                  <a:lnTo>
                    <a:pt x="0" y="1496"/>
                  </a:lnTo>
                  <a:lnTo>
                    <a:pt x="855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8" name="Freeform 112"/>
            <p:cNvSpPr>
              <a:spLocks/>
            </p:cNvSpPr>
            <p:nvPr/>
          </p:nvSpPr>
          <p:spPr bwMode="auto">
            <a:xfrm>
              <a:off x="2142" y="2991"/>
              <a:ext cx="57" cy="68"/>
            </a:xfrm>
            <a:custGeom>
              <a:avLst/>
              <a:gdLst>
                <a:gd name="T0" fmla="*/ 108 w 109"/>
                <a:gd name="T1" fmla="*/ 0 h 129"/>
                <a:gd name="T2" fmla="*/ 108 w 109"/>
                <a:gd name="T3" fmla="*/ 0 h 129"/>
                <a:gd name="T4" fmla="*/ 8 w 109"/>
                <a:gd name="T5" fmla="*/ 58 h 129"/>
                <a:gd name="T6" fmla="*/ 8 w 109"/>
                <a:gd name="T7" fmla="*/ 58 h 129"/>
                <a:gd name="T8" fmla="*/ 3 w 109"/>
                <a:gd name="T9" fmla="*/ 76 h 129"/>
                <a:gd name="T10" fmla="*/ 3 w 109"/>
                <a:gd name="T11" fmla="*/ 76 h 129"/>
                <a:gd name="T12" fmla="*/ 22 w 109"/>
                <a:gd name="T13" fmla="*/ 81 h 129"/>
                <a:gd name="T14" fmla="*/ 82 w 109"/>
                <a:gd name="T15" fmla="*/ 46 h 129"/>
                <a:gd name="T16" fmla="*/ 83 w 109"/>
                <a:gd name="T17" fmla="*/ 116 h 129"/>
                <a:gd name="T18" fmla="*/ 83 w 109"/>
                <a:gd name="T19" fmla="*/ 116 h 129"/>
                <a:gd name="T20" fmla="*/ 96 w 109"/>
                <a:gd name="T21" fmla="*/ 129 h 129"/>
                <a:gd name="T22" fmla="*/ 96 w 109"/>
                <a:gd name="T23" fmla="*/ 129 h 129"/>
                <a:gd name="T24" fmla="*/ 96 w 109"/>
                <a:gd name="T25" fmla="*/ 129 h 129"/>
                <a:gd name="T26" fmla="*/ 109 w 109"/>
                <a:gd name="T27" fmla="*/ 116 h 129"/>
                <a:gd name="T28" fmla="*/ 108 w 109"/>
                <a:gd name="T2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29">
                  <a:moveTo>
                    <a:pt x="108" y="0"/>
                  </a:moveTo>
                  <a:lnTo>
                    <a:pt x="108" y="0"/>
                  </a:lnTo>
                  <a:lnTo>
                    <a:pt x="8" y="58"/>
                  </a:lnTo>
                  <a:lnTo>
                    <a:pt x="8" y="58"/>
                  </a:lnTo>
                  <a:cubicBezTo>
                    <a:pt x="2" y="62"/>
                    <a:pt x="0" y="70"/>
                    <a:pt x="3" y="76"/>
                  </a:cubicBezTo>
                  <a:lnTo>
                    <a:pt x="3" y="76"/>
                  </a:lnTo>
                  <a:cubicBezTo>
                    <a:pt x="7" y="83"/>
                    <a:pt x="15" y="85"/>
                    <a:pt x="22" y="81"/>
                  </a:cubicBezTo>
                  <a:lnTo>
                    <a:pt x="82" y="46"/>
                  </a:lnTo>
                  <a:lnTo>
                    <a:pt x="83" y="116"/>
                  </a:lnTo>
                  <a:lnTo>
                    <a:pt x="83" y="116"/>
                  </a:lnTo>
                  <a:cubicBezTo>
                    <a:pt x="83" y="123"/>
                    <a:pt x="89" y="129"/>
                    <a:pt x="96" y="129"/>
                  </a:cubicBezTo>
                  <a:cubicBezTo>
                    <a:pt x="96" y="129"/>
                    <a:pt x="96" y="129"/>
                    <a:pt x="96" y="129"/>
                  </a:cubicBezTo>
                  <a:lnTo>
                    <a:pt x="96" y="129"/>
                  </a:lnTo>
                  <a:cubicBezTo>
                    <a:pt x="103" y="129"/>
                    <a:pt x="109" y="123"/>
                    <a:pt x="109" y="116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9" name="Freeform 113"/>
            <p:cNvSpPr>
              <a:spLocks/>
            </p:cNvSpPr>
            <p:nvPr/>
          </p:nvSpPr>
          <p:spPr bwMode="auto">
            <a:xfrm>
              <a:off x="2261" y="3003"/>
              <a:ext cx="451" cy="793"/>
            </a:xfrm>
            <a:custGeom>
              <a:avLst/>
              <a:gdLst>
                <a:gd name="T0" fmla="*/ 0 w 855"/>
                <a:gd name="T1" fmla="*/ 1496 h 1496"/>
                <a:gd name="T2" fmla="*/ 0 w 855"/>
                <a:gd name="T3" fmla="*/ 1496 h 1496"/>
                <a:gd name="T4" fmla="*/ 855 w 855"/>
                <a:gd name="T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6">
                  <a:moveTo>
                    <a:pt x="0" y="1496"/>
                  </a:moveTo>
                  <a:lnTo>
                    <a:pt x="0" y="1496"/>
                  </a:lnTo>
                  <a:lnTo>
                    <a:pt x="855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0" name="Freeform 114"/>
            <p:cNvSpPr>
              <a:spLocks/>
            </p:cNvSpPr>
            <p:nvPr/>
          </p:nvSpPr>
          <p:spPr bwMode="auto">
            <a:xfrm>
              <a:off x="2662" y="2991"/>
              <a:ext cx="57" cy="68"/>
            </a:xfrm>
            <a:custGeom>
              <a:avLst/>
              <a:gdLst>
                <a:gd name="T0" fmla="*/ 108 w 109"/>
                <a:gd name="T1" fmla="*/ 0 h 129"/>
                <a:gd name="T2" fmla="*/ 108 w 109"/>
                <a:gd name="T3" fmla="*/ 0 h 129"/>
                <a:gd name="T4" fmla="*/ 8 w 109"/>
                <a:gd name="T5" fmla="*/ 58 h 129"/>
                <a:gd name="T6" fmla="*/ 8 w 109"/>
                <a:gd name="T7" fmla="*/ 58 h 129"/>
                <a:gd name="T8" fmla="*/ 3 w 109"/>
                <a:gd name="T9" fmla="*/ 76 h 129"/>
                <a:gd name="T10" fmla="*/ 3 w 109"/>
                <a:gd name="T11" fmla="*/ 76 h 129"/>
                <a:gd name="T12" fmla="*/ 21 w 109"/>
                <a:gd name="T13" fmla="*/ 81 h 129"/>
                <a:gd name="T14" fmla="*/ 82 w 109"/>
                <a:gd name="T15" fmla="*/ 46 h 129"/>
                <a:gd name="T16" fmla="*/ 82 w 109"/>
                <a:gd name="T17" fmla="*/ 116 h 129"/>
                <a:gd name="T18" fmla="*/ 82 w 109"/>
                <a:gd name="T19" fmla="*/ 116 h 129"/>
                <a:gd name="T20" fmla="*/ 96 w 109"/>
                <a:gd name="T21" fmla="*/ 129 h 129"/>
                <a:gd name="T22" fmla="*/ 96 w 109"/>
                <a:gd name="T23" fmla="*/ 129 h 129"/>
                <a:gd name="T24" fmla="*/ 96 w 109"/>
                <a:gd name="T25" fmla="*/ 129 h 129"/>
                <a:gd name="T26" fmla="*/ 109 w 109"/>
                <a:gd name="T27" fmla="*/ 116 h 129"/>
                <a:gd name="T28" fmla="*/ 108 w 109"/>
                <a:gd name="T2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29">
                  <a:moveTo>
                    <a:pt x="108" y="0"/>
                  </a:moveTo>
                  <a:lnTo>
                    <a:pt x="108" y="0"/>
                  </a:lnTo>
                  <a:lnTo>
                    <a:pt x="8" y="58"/>
                  </a:lnTo>
                  <a:lnTo>
                    <a:pt x="8" y="58"/>
                  </a:lnTo>
                  <a:cubicBezTo>
                    <a:pt x="2" y="62"/>
                    <a:pt x="0" y="70"/>
                    <a:pt x="3" y="76"/>
                  </a:cubicBezTo>
                  <a:lnTo>
                    <a:pt x="3" y="76"/>
                  </a:lnTo>
                  <a:cubicBezTo>
                    <a:pt x="7" y="83"/>
                    <a:pt x="15" y="85"/>
                    <a:pt x="21" y="81"/>
                  </a:cubicBezTo>
                  <a:lnTo>
                    <a:pt x="82" y="46"/>
                  </a:lnTo>
                  <a:lnTo>
                    <a:pt x="82" y="116"/>
                  </a:lnTo>
                  <a:lnTo>
                    <a:pt x="82" y="116"/>
                  </a:lnTo>
                  <a:cubicBezTo>
                    <a:pt x="83" y="123"/>
                    <a:pt x="89" y="129"/>
                    <a:pt x="96" y="129"/>
                  </a:cubicBezTo>
                  <a:cubicBezTo>
                    <a:pt x="96" y="129"/>
                    <a:pt x="96" y="129"/>
                    <a:pt x="96" y="129"/>
                  </a:cubicBezTo>
                  <a:lnTo>
                    <a:pt x="96" y="129"/>
                  </a:lnTo>
                  <a:cubicBezTo>
                    <a:pt x="103" y="129"/>
                    <a:pt x="109" y="123"/>
                    <a:pt x="109" y="116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1" name="Freeform 115"/>
            <p:cNvSpPr>
              <a:spLocks/>
            </p:cNvSpPr>
            <p:nvPr/>
          </p:nvSpPr>
          <p:spPr bwMode="auto">
            <a:xfrm>
              <a:off x="2786" y="3003"/>
              <a:ext cx="450" cy="793"/>
            </a:xfrm>
            <a:custGeom>
              <a:avLst/>
              <a:gdLst>
                <a:gd name="T0" fmla="*/ 0 w 855"/>
                <a:gd name="T1" fmla="*/ 1496 h 1496"/>
                <a:gd name="T2" fmla="*/ 0 w 855"/>
                <a:gd name="T3" fmla="*/ 1496 h 1496"/>
                <a:gd name="T4" fmla="*/ 855 w 855"/>
                <a:gd name="T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6">
                  <a:moveTo>
                    <a:pt x="0" y="1496"/>
                  </a:moveTo>
                  <a:lnTo>
                    <a:pt x="0" y="1496"/>
                  </a:lnTo>
                  <a:lnTo>
                    <a:pt x="855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2" name="Freeform 116"/>
            <p:cNvSpPr>
              <a:spLocks/>
            </p:cNvSpPr>
            <p:nvPr/>
          </p:nvSpPr>
          <p:spPr bwMode="auto">
            <a:xfrm>
              <a:off x="3186" y="2991"/>
              <a:ext cx="58" cy="68"/>
            </a:xfrm>
            <a:custGeom>
              <a:avLst/>
              <a:gdLst>
                <a:gd name="T0" fmla="*/ 109 w 110"/>
                <a:gd name="T1" fmla="*/ 0 h 129"/>
                <a:gd name="T2" fmla="*/ 109 w 110"/>
                <a:gd name="T3" fmla="*/ 0 h 129"/>
                <a:gd name="T4" fmla="*/ 9 w 110"/>
                <a:gd name="T5" fmla="*/ 58 h 129"/>
                <a:gd name="T6" fmla="*/ 9 w 110"/>
                <a:gd name="T7" fmla="*/ 58 h 129"/>
                <a:gd name="T8" fmla="*/ 4 w 110"/>
                <a:gd name="T9" fmla="*/ 76 h 129"/>
                <a:gd name="T10" fmla="*/ 4 w 110"/>
                <a:gd name="T11" fmla="*/ 76 h 129"/>
                <a:gd name="T12" fmla="*/ 22 w 110"/>
                <a:gd name="T13" fmla="*/ 81 h 129"/>
                <a:gd name="T14" fmla="*/ 82 w 110"/>
                <a:gd name="T15" fmla="*/ 46 h 129"/>
                <a:gd name="T16" fmla="*/ 83 w 110"/>
                <a:gd name="T17" fmla="*/ 116 h 129"/>
                <a:gd name="T18" fmla="*/ 83 w 110"/>
                <a:gd name="T19" fmla="*/ 116 h 129"/>
                <a:gd name="T20" fmla="*/ 96 w 110"/>
                <a:gd name="T21" fmla="*/ 129 h 129"/>
                <a:gd name="T22" fmla="*/ 96 w 110"/>
                <a:gd name="T23" fmla="*/ 129 h 129"/>
                <a:gd name="T24" fmla="*/ 96 w 110"/>
                <a:gd name="T25" fmla="*/ 129 h 129"/>
                <a:gd name="T26" fmla="*/ 110 w 110"/>
                <a:gd name="T27" fmla="*/ 116 h 129"/>
                <a:gd name="T28" fmla="*/ 109 w 110"/>
                <a:gd name="T2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9">
                  <a:moveTo>
                    <a:pt x="109" y="0"/>
                  </a:moveTo>
                  <a:lnTo>
                    <a:pt x="109" y="0"/>
                  </a:lnTo>
                  <a:lnTo>
                    <a:pt x="9" y="58"/>
                  </a:lnTo>
                  <a:lnTo>
                    <a:pt x="9" y="58"/>
                  </a:lnTo>
                  <a:cubicBezTo>
                    <a:pt x="2" y="62"/>
                    <a:pt x="0" y="70"/>
                    <a:pt x="4" y="76"/>
                  </a:cubicBezTo>
                  <a:lnTo>
                    <a:pt x="4" y="76"/>
                  </a:lnTo>
                  <a:cubicBezTo>
                    <a:pt x="7" y="83"/>
                    <a:pt x="16" y="85"/>
                    <a:pt x="22" y="81"/>
                  </a:cubicBezTo>
                  <a:lnTo>
                    <a:pt x="82" y="46"/>
                  </a:lnTo>
                  <a:lnTo>
                    <a:pt x="83" y="116"/>
                  </a:lnTo>
                  <a:lnTo>
                    <a:pt x="83" y="116"/>
                  </a:lnTo>
                  <a:cubicBezTo>
                    <a:pt x="83" y="123"/>
                    <a:pt x="89" y="129"/>
                    <a:pt x="96" y="129"/>
                  </a:cubicBezTo>
                  <a:cubicBezTo>
                    <a:pt x="96" y="129"/>
                    <a:pt x="96" y="129"/>
                    <a:pt x="96" y="129"/>
                  </a:cubicBezTo>
                  <a:lnTo>
                    <a:pt x="96" y="129"/>
                  </a:lnTo>
                  <a:cubicBezTo>
                    <a:pt x="104" y="129"/>
                    <a:pt x="110" y="123"/>
                    <a:pt x="110" y="116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3" name="Freeform 117"/>
            <p:cNvSpPr>
              <a:spLocks/>
            </p:cNvSpPr>
            <p:nvPr/>
          </p:nvSpPr>
          <p:spPr bwMode="auto">
            <a:xfrm>
              <a:off x="3315" y="3003"/>
              <a:ext cx="451" cy="793"/>
            </a:xfrm>
            <a:custGeom>
              <a:avLst/>
              <a:gdLst>
                <a:gd name="T0" fmla="*/ 0 w 855"/>
                <a:gd name="T1" fmla="*/ 1496 h 1496"/>
                <a:gd name="T2" fmla="*/ 0 w 855"/>
                <a:gd name="T3" fmla="*/ 1496 h 1496"/>
                <a:gd name="T4" fmla="*/ 855 w 855"/>
                <a:gd name="T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6">
                  <a:moveTo>
                    <a:pt x="0" y="1496"/>
                  </a:moveTo>
                  <a:lnTo>
                    <a:pt x="0" y="1496"/>
                  </a:lnTo>
                  <a:lnTo>
                    <a:pt x="855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4" name="Freeform 118"/>
            <p:cNvSpPr>
              <a:spLocks/>
            </p:cNvSpPr>
            <p:nvPr/>
          </p:nvSpPr>
          <p:spPr bwMode="auto">
            <a:xfrm>
              <a:off x="3715" y="2991"/>
              <a:ext cx="58" cy="68"/>
            </a:xfrm>
            <a:custGeom>
              <a:avLst/>
              <a:gdLst>
                <a:gd name="T0" fmla="*/ 109 w 110"/>
                <a:gd name="T1" fmla="*/ 0 h 129"/>
                <a:gd name="T2" fmla="*/ 109 w 110"/>
                <a:gd name="T3" fmla="*/ 0 h 129"/>
                <a:gd name="T4" fmla="*/ 9 w 110"/>
                <a:gd name="T5" fmla="*/ 58 h 129"/>
                <a:gd name="T6" fmla="*/ 9 w 110"/>
                <a:gd name="T7" fmla="*/ 58 h 129"/>
                <a:gd name="T8" fmla="*/ 4 w 110"/>
                <a:gd name="T9" fmla="*/ 76 h 129"/>
                <a:gd name="T10" fmla="*/ 4 w 110"/>
                <a:gd name="T11" fmla="*/ 76 h 129"/>
                <a:gd name="T12" fmla="*/ 22 w 110"/>
                <a:gd name="T13" fmla="*/ 81 h 129"/>
                <a:gd name="T14" fmla="*/ 83 w 110"/>
                <a:gd name="T15" fmla="*/ 46 h 129"/>
                <a:gd name="T16" fmla="*/ 83 w 110"/>
                <a:gd name="T17" fmla="*/ 116 h 129"/>
                <a:gd name="T18" fmla="*/ 83 w 110"/>
                <a:gd name="T19" fmla="*/ 116 h 129"/>
                <a:gd name="T20" fmla="*/ 97 w 110"/>
                <a:gd name="T21" fmla="*/ 129 h 129"/>
                <a:gd name="T22" fmla="*/ 97 w 110"/>
                <a:gd name="T23" fmla="*/ 129 h 129"/>
                <a:gd name="T24" fmla="*/ 97 w 110"/>
                <a:gd name="T25" fmla="*/ 129 h 129"/>
                <a:gd name="T26" fmla="*/ 110 w 110"/>
                <a:gd name="T27" fmla="*/ 116 h 129"/>
                <a:gd name="T28" fmla="*/ 109 w 110"/>
                <a:gd name="T2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9">
                  <a:moveTo>
                    <a:pt x="109" y="0"/>
                  </a:moveTo>
                  <a:lnTo>
                    <a:pt x="109" y="0"/>
                  </a:lnTo>
                  <a:lnTo>
                    <a:pt x="9" y="58"/>
                  </a:lnTo>
                  <a:lnTo>
                    <a:pt x="9" y="58"/>
                  </a:lnTo>
                  <a:cubicBezTo>
                    <a:pt x="3" y="62"/>
                    <a:pt x="0" y="70"/>
                    <a:pt x="4" y="76"/>
                  </a:cubicBezTo>
                  <a:lnTo>
                    <a:pt x="4" y="76"/>
                  </a:lnTo>
                  <a:cubicBezTo>
                    <a:pt x="8" y="83"/>
                    <a:pt x="16" y="85"/>
                    <a:pt x="22" y="81"/>
                  </a:cubicBezTo>
                  <a:lnTo>
                    <a:pt x="83" y="46"/>
                  </a:lnTo>
                  <a:lnTo>
                    <a:pt x="83" y="116"/>
                  </a:lnTo>
                  <a:lnTo>
                    <a:pt x="83" y="116"/>
                  </a:lnTo>
                  <a:cubicBezTo>
                    <a:pt x="83" y="123"/>
                    <a:pt x="89" y="129"/>
                    <a:pt x="97" y="129"/>
                  </a:cubicBezTo>
                  <a:cubicBezTo>
                    <a:pt x="97" y="129"/>
                    <a:pt x="97" y="129"/>
                    <a:pt x="97" y="129"/>
                  </a:cubicBezTo>
                  <a:lnTo>
                    <a:pt x="97" y="129"/>
                  </a:lnTo>
                  <a:cubicBezTo>
                    <a:pt x="104" y="129"/>
                    <a:pt x="110" y="123"/>
                    <a:pt x="110" y="116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5" name="Freeform 119"/>
            <p:cNvSpPr>
              <a:spLocks/>
            </p:cNvSpPr>
            <p:nvPr/>
          </p:nvSpPr>
          <p:spPr bwMode="auto">
            <a:xfrm>
              <a:off x="3846" y="3003"/>
              <a:ext cx="451" cy="793"/>
            </a:xfrm>
            <a:custGeom>
              <a:avLst/>
              <a:gdLst>
                <a:gd name="T0" fmla="*/ 0 w 855"/>
                <a:gd name="T1" fmla="*/ 1496 h 1496"/>
                <a:gd name="T2" fmla="*/ 0 w 855"/>
                <a:gd name="T3" fmla="*/ 1496 h 1496"/>
                <a:gd name="T4" fmla="*/ 855 w 855"/>
                <a:gd name="T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5" h="1496">
                  <a:moveTo>
                    <a:pt x="0" y="1496"/>
                  </a:moveTo>
                  <a:lnTo>
                    <a:pt x="0" y="1496"/>
                  </a:lnTo>
                  <a:lnTo>
                    <a:pt x="855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6" name="Freeform 120"/>
            <p:cNvSpPr>
              <a:spLocks/>
            </p:cNvSpPr>
            <p:nvPr/>
          </p:nvSpPr>
          <p:spPr bwMode="auto">
            <a:xfrm>
              <a:off x="4247" y="2991"/>
              <a:ext cx="57" cy="68"/>
            </a:xfrm>
            <a:custGeom>
              <a:avLst/>
              <a:gdLst>
                <a:gd name="T0" fmla="*/ 108 w 109"/>
                <a:gd name="T1" fmla="*/ 0 h 129"/>
                <a:gd name="T2" fmla="*/ 108 w 109"/>
                <a:gd name="T3" fmla="*/ 0 h 129"/>
                <a:gd name="T4" fmla="*/ 8 w 109"/>
                <a:gd name="T5" fmla="*/ 58 h 129"/>
                <a:gd name="T6" fmla="*/ 8 w 109"/>
                <a:gd name="T7" fmla="*/ 58 h 129"/>
                <a:gd name="T8" fmla="*/ 3 w 109"/>
                <a:gd name="T9" fmla="*/ 76 h 129"/>
                <a:gd name="T10" fmla="*/ 3 w 109"/>
                <a:gd name="T11" fmla="*/ 76 h 129"/>
                <a:gd name="T12" fmla="*/ 21 w 109"/>
                <a:gd name="T13" fmla="*/ 81 h 129"/>
                <a:gd name="T14" fmla="*/ 82 w 109"/>
                <a:gd name="T15" fmla="*/ 46 h 129"/>
                <a:gd name="T16" fmla="*/ 82 w 109"/>
                <a:gd name="T17" fmla="*/ 116 h 129"/>
                <a:gd name="T18" fmla="*/ 82 w 109"/>
                <a:gd name="T19" fmla="*/ 116 h 129"/>
                <a:gd name="T20" fmla="*/ 96 w 109"/>
                <a:gd name="T21" fmla="*/ 129 h 129"/>
                <a:gd name="T22" fmla="*/ 96 w 109"/>
                <a:gd name="T23" fmla="*/ 129 h 129"/>
                <a:gd name="T24" fmla="*/ 96 w 109"/>
                <a:gd name="T25" fmla="*/ 129 h 129"/>
                <a:gd name="T26" fmla="*/ 109 w 109"/>
                <a:gd name="T27" fmla="*/ 116 h 129"/>
                <a:gd name="T28" fmla="*/ 108 w 109"/>
                <a:gd name="T2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29">
                  <a:moveTo>
                    <a:pt x="108" y="0"/>
                  </a:moveTo>
                  <a:lnTo>
                    <a:pt x="108" y="0"/>
                  </a:lnTo>
                  <a:lnTo>
                    <a:pt x="8" y="58"/>
                  </a:lnTo>
                  <a:lnTo>
                    <a:pt x="8" y="58"/>
                  </a:lnTo>
                  <a:cubicBezTo>
                    <a:pt x="2" y="62"/>
                    <a:pt x="0" y="70"/>
                    <a:pt x="3" y="76"/>
                  </a:cubicBezTo>
                  <a:lnTo>
                    <a:pt x="3" y="76"/>
                  </a:lnTo>
                  <a:cubicBezTo>
                    <a:pt x="7" y="83"/>
                    <a:pt x="15" y="85"/>
                    <a:pt x="21" y="81"/>
                  </a:cubicBezTo>
                  <a:lnTo>
                    <a:pt x="82" y="46"/>
                  </a:lnTo>
                  <a:lnTo>
                    <a:pt x="82" y="116"/>
                  </a:lnTo>
                  <a:lnTo>
                    <a:pt x="82" y="116"/>
                  </a:lnTo>
                  <a:cubicBezTo>
                    <a:pt x="83" y="123"/>
                    <a:pt x="89" y="129"/>
                    <a:pt x="96" y="129"/>
                  </a:cubicBezTo>
                  <a:cubicBezTo>
                    <a:pt x="96" y="129"/>
                    <a:pt x="96" y="129"/>
                    <a:pt x="96" y="129"/>
                  </a:cubicBezTo>
                  <a:lnTo>
                    <a:pt x="96" y="129"/>
                  </a:lnTo>
                  <a:cubicBezTo>
                    <a:pt x="103" y="129"/>
                    <a:pt x="109" y="123"/>
                    <a:pt x="109" y="116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7" name="Freeform 121"/>
            <p:cNvSpPr>
              <a:spLocks/>
            </p:cNvSpPr>
            <p:nvPr/>
          </p:nvSpPr>
          <p:spPr bwMode="auto">
            <a:xfrm>
              <a:off x="1069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96C6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8" name="Freeform 122"/>
            <p:cNvSpPr>
              <a:spLocks/>
            </p:cNvSpPr>
            <p:nvPr/>
          </p:nvSpPr>
          <p:spPr bwMode="auto">
            <a:xfrm>
              <a:off x="1069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9" name="Freeform 123"/>
            <p:cNvSpPr>
              <a:spLocks/>
            </p:cNvSpPr>
            <p:nvPr/>
          </p:nvSpPr>
          <p:spPr bwMode="auto">
            <a:xfrm>
              <a:off x="4733" y="328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5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5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F8A4A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0" name="Freeform 124"/>
            <p:cNvSpPr>
              <a:spLocks/>
            </p:cNvSpPr>
            <p:nvPr/>
          </p:nvSpPr>
          <p:spPr bwMode="auto">
            <a:xfrm>
              <a:off x="4733" y="3284"/>
              <a:ext cx="203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5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5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1" name="Freeform 125"/>
            <p:cNvSpPr>
              <a:spLocks/>
            </p:cNvSpPr>
            <p:nvPr/>
          </p:nvSpPr>
          <p:spPr bwMode="auto">
            <a:xfrm>
              <a:off x="1271" y="3386"/>
              <a:ext cx="307" cy="0"/>
            </a:xfrm>
            <a:custGeom>
              <a:avLst/>
              <a:gdLst>
                <a:gd name="T0" fmla="*/ 0 w 582"/>
                <a:gd name="T1" fmla="*/ 0 w 582"/>
                <a:gd name="T2" fmla="*/ 582 w 5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82">
                  <a:moveTo>
                    <a:pt x="0" y="0"/>
                  </a:moveTo>
                  <a:lnTo>
                    <a:pt x="0" y="0"/>
                  </a:lnTo>
                  <a:lnTo>
                    <a:pt x="582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2" name="Freeform 126"/>
            <p:cNvSpPr>
              <a:spLocks/>
            </p:cNvSpPr>
            <p:nvPr/>
          </p:nvSpPr>
          <p:spPr bwMode="auto">
            <a:xfrm>
              <a:off x="1528" y="3353"/>
              <a:ext cx="63" cy="65"/>
            </a:xfrm>
            <a:custGeom>
              <a:avLst/>
              <a:gdLst>
                <a:gd name="T0" fmla="*/ 121 w 121"/>
                <a:gd name="T1" fmla="*/ 62 h 123"/>
                <a:gd name="T2" fmla="*/ 121 w 121"/>
                <a:gd name="T3" fmla="*/ 62 h 123"/>
                <a:gd name="T4" fmla="*/ 21 w 121"/>
                <a:gd name="T5" fmla="*/ 120 h 123"/>
                <a:gd name="T6" fmla="*/ 21 w 121"/>
                <a:gd name="T7" fmla="*/ 120 h 123"/>
                <a:gd name="T8" fmla="*/ 3 w 121"/>
                <a:gd name="T9" fmla="*/ 115 h 123"/>
                <a:gd name="T10" fmla="*/ 3 w 121"/>
                <a:gd name="T11" fmla="*/ 115 h 123"/>
                <a:gd name="T12" fmla="*/ 8 w 121"/>
                <a:gd name="T13" fmla="*/ 97 h 123"/>
                <a:gd name="T14" fmla="*/ 68 w 121"/>
                <a:gd name="T15" fmla="*/ 62 h 123"/>
                <a:gd name="T16" fmla="*/ 8 w 121"/>
                <a:gd name="T17" fmla="*/ 26 h 123"/>
                <a:gd name="T18" fmla="*/ 8 w 121"/>
                <a:gd name="T19" fmla="*/ 26 h 123"/>
                <a:gd name="T20" fmla="*/ 3 w 121"/>
                <a:gd name="T21" fmla="*/ 8 h 123"/>
                <a:gd name="T22" fmla="*/ 3 w 121"/>
                <a:gd name="T23" fmla="*/ 8 h 123"/>
                <a:gd name="T24" fmla="*/ 3 w 121"/>
                <a:gd name="T25" fmla="*/ 8 h 123"/>
                <a:gd name="T26" fmla="*/ 21 w 121"/>
                <a:gd name="T27" fmla="*/ 3 h 123"/>
                <a:gd name="T28" fmla="*/ 121 w 121"/>
                <a:gd name="T2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21" y="62"/>
                  </a:lnTo>
                  <a:lnTo>
                    <a:pt x="21" y="120"/>
                  </a:lnTo>
                  <a:lnTo>
                    <a:pt x="21" y="120"/>
                  </a:lnTo>
                  <a:cubicBezTo>
                    <a:pt x="15" y="123"/>
                    <a:pt x="7" y="121"/>
                    <a:pt x="3" y="115"/>
                  </a:cubicBezTo>
                  <a:lnTo>
                    <a:pt x="3" y="115"/>
                  </a:lnTo>
                  <a:cubicBezTo>
                    <a:pt x="0" y="109"/>
                    <a:pt x="2" y="100"/>
                    <a:pt x="8" y="97"/>
                  </a:cubicBezTo>
                  <a:lnTo>
                    <a:pt x="68" y="62"/>
                  </a:lnTo>
                  <a:lnTo>
                    <a:pt x="8" y="26"/>
                  </a:lnTo>
                  <a:lnTo>
                    <a:pt x="8" y="26"/>
                  </a:lnTo>
                  <a:cubicBezTo>
                    <a:pt x="2" y="23"/>
                    <a:pt x="0" y="14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3" y="8"/>
                  </a:lnTo>
                  <a:cubicBezTo>
                    <a:pt x="7" y="2"/>
                    <a:pt x="15" y="0"/>
                    <a:pt x="21" y="3"/>
                  </a:cubicBezTo>
                  <a:lnTo>
                    <a:pt x="121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3" name="Freeform 127"/>
            <p:cNvSpPr>
              <a:spLocks/>
            </p:cNvSpPr>
            <p:nvPr/>
          </p:nvSpPr>
          <p:spPr bwMode="auto">
            <a:xfrm>
              <a:off x="1241" y="3457"/>
              <a:ext cx="370" cy="367"/>
            </a:xfrm>
            <a:custGeom>
              <a:avLst/>
              <a:gdLst>
                <a:gd name="T0" fmla="*/ 0 w 702"/>
                <a:gd name="T1" fmla="*/ 0 h 692"/>
                <a:gd name="T2" fmla="*/ 0 w 702"/>
                <a:gd name="T3" fmla="*/ 0 h 692"/>
                <a:gd name="T4" fmla="*/ 702 w 702"/>
                <a:gd name="T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692">
                  <a:moveTo>
                    <a:pt x="0" y="0"/>
                  </a:moveTo>
                  <a:lnTo>
                    <a:pt x="0" y="0"/>
                  </a:lnTo>
                  <a:lnTo>
                    <a:pt x="702" y="692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4" name="Freeform 128"/>
            <p:cNvSpPr>
              <a:spLocks/>
            </p:cNvSpPr>
            <p:nvPr/>
          </p:nvSpPr>
          <p:spPr bwMode="auto">
            <a:xfrm>
              <a:off x="1556" y="3769"/>
              <a:ext cx="65" cy="65"/>
            </a:xfrm>
            <a:custGeom>
              <a:avLst/>
              <a:gdLst>
                <a:gd name="T0" fmla="*/ 123 w 123"/>
                <a:gd name="T1" fmla="*/ 122 h 122"/>
                <a:gd name="T2" fmla="*/ 123 w 123"/>
                <a:gd name="T3" fmla="*/ 122 h 122"/>
                <a:gd name="T4" fmla="*/ 12 w 123"/>
                <a:gd name="T5" fmla="*/ 94 h 122"/>
                <a:gd name="T6" fmla="*/ 12 w 123"/>
                <a:gd name="T7" fmla="*/ 94 h 122"/>
                <a:gd name="T8" fmla="*/ 2 w 123"/>
                <a:gd name="T9" fmla="*/ 78 h 122"/>
                <a:gd name="T10" fmla="*/ 2 w 123"/>
                <a:gd name="T11" fmla="*/ 78 h 122"/>
                <a:gd name="T12" fmla="*/ 18 w 123"/>
                <a:gd name="T13" fmla="*/ 68 h 122"/>
                <a:gd name="T14" fmla="*/ 86 w 123"/>
                <a:gd name="T15" fmla="*/ 85 h 122"/>
                <a:gd name="T16" fmla="*/ 67 w 123"/>
                <a:gd name="T17" fmla="*/ 18 h 122"/>
                <a:gd name="T18" fmla="*/ 67 w 123"/>
                <a:gd name="T19" fmla="*/ 18 h 122"/>
                <a:gd name="T20" fmla="*/ 77 w 123"/>
                <a:gd name="T21" fmla="*/ 1 h 122"/>
                <a:gd name="T22" fmla="*/ 77 w 123"/>
                <a:gd name="T23" fmla="*/ 1 h 122"/>
                <a:gd name="T24" fmla="*/ 77 w 123"/>
                <a:gd name="T25" fmla="*/ 1 h 122"/>
                <a:gd name="T26" fmla="*/ 93 w 123"/>
                <a:gd name="T27" fmla="*/ 11 h 122"/>
                <a:gd name="T28" fmla="*/ 123 w 123"/>
                <a:gd name="T2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2">
                  <a:moveTo>
                    <a:pt x="123" y="122"/>
                  </a:moveTo>
                  <a:lnTo>
                    <a:pt x="123" y="122"/>
                  </a:lnTo>
                  <a:lnTo>
                    <a:pt x="12" y="94"/>
                  </a:lnTo>
                  <a:lnTo>
                    <a:pt x="12" y="94"/>
                  </a:lnTo>
                  <a:cubicBezTo>
                    <a:pt x="4" y="92"/>
                    <a:pt x="0" y="85"/>
                    <a:pt x="2" y="78"/>
                  </a:cubicBezTo>
                  <a:lnTo>
                    <a:pt x="2" y="78"/>
                  </a:lnTo>
                  <a:cubicBezTo>
                    <a:pt x="4" y="70"/>
                    <a:pt x="11" y="66"/>
                    <a:pt x="18" y="68"/>
                  </a:cubicBezTo>
                  <a:lnTo>
                    <a:pt x="86" y="85"/>
                  </a:lnTo>
                  <a:lnTo>
                    <a:pt x="67" y="18"/>
                  </a:lnTo>
                  <a:lnTo>
                    <a:pt x="67" y="18"/>
                  </a:lnTo>
                  <a:cubicBezTo>
                    <a:pt x="66" y="11"/>
                    <a:pt x="70" y="3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7" y="1"/>
                  </a:lnTo>
                  <a:cubicBezTo>
                    <a:pt x="84" y="0"/>
                    <a:pt x="91" y="4"/>
                    <a:pt x="93" y="11"/>
                  </a:cubicBezTo>
                  <a:lnTo>
                    <a:pt x="123" y="12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5" name="Freeform 129"/>
            <p:cNvSpPr>
              <a:spLocks/>
            </p:cNvSpPr>
            <p:nvPr/>
          </p:nvSpPr>
          <p:spPr bwMode="auto">
            <a:xfrm>
              <a:off x="4424" y="3386"/>
              <a:ext cx="295" cy="0"/>
            </a:xfrm>
            <a:custGeom>
              <a:avLst/>
              <a:gdLst>
                <a:gd name="T0" fmla="*/ 0 w 560"/>
                <a:gd name="T1" fmla="*/ 0 w 560"/>
                <a:gd name="T2" fmla="*/ 560 w 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0">
                  <a:moveTo>
                    <a:pt x="0" y="0"/>
                  </a:moveTo>
                  <a:lnTo>
                    <a:pt x="0" y="0"/>
                  </a:lnTo>
                  <a:lnTo>
                    <a:pt x="560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6" name="Freeform 130"/>
            <p:cNvSpPr>
              <a:spLocks/>
            </p:cNvSpPr>
            <p:nvPr/>
          </p:nvSpPr>
          <p:spPr bwMode="auto">
            <a:xfrm>
              <a:off x="4669" y="3353"/>
              <a:ext cx="64" cy="65"/>
            </a:xfrm>
            <a:custGeom>
              <a:avLst/>
              <a:gdLst>
                <a:gd name="T0" fmla="*/ 122 w 122"/>
                <a:gd name="T1" fmla="*/ 62 h 123"/>
                <a:gd name="T2" fmla="*/ 122 w 122"/>
                <a:gd name="T3" fmla="*/ 62 h 123"/>
                <a:gd name="T4" fmla="*/ 22 w 122"/>
                <a:gd name="T5" fmla="*/ 120 h 123"/>
                <a:gd name="T6" fmla="*/ 22 w 122"/>
                <a:gd name="T7" fmla="*/ 120 h 123"/>
                <a:gd name="T8" fmla="*/ 4 w 122"/>
                <a:gd name="T9" fmla="*/ 115 h 123"/>
                <a:gd name="T10" fmla="*/ 4 w 122"/>
                <a:gd name="T11" fmla="*/ 115 h 123"/>
                <a:gd name="T12" fmla="*/ 8 w 122"/>
                <a:gd name="T13" fmla="*/ 97 h 123"/>
                <a:gd name="T14" fmla="*/ 69 w 122"/>
                <a:gd name="T15" fmla="*/ 62 h 123"/>
                <a:gd name="T16" fmla="*/ 8 w 122"/>
                <a:gd name="T17" fmla="*/ 26 h 123"/>
                <a:gd name="T18" fmla="*/ 8 w 122"/>
                <a:gd name="T19" fmla="*/ 26 h 123"/>
                <a:gd name="T20" fmla="*/ 4 w 122"/>
                <a:gd name="T21" fmla="*/ 8 h 123"/>
                <a:gd name="T22" fmla="*/ 4 w 122"/>
                <a:gd name="T23" fmla="*/ 8 h 123"/>
                <a:gd name="T24" fmla="*/ 4 w 122"/>
                <a:gd name="T25" fmla="*/ 8 h 123"/>
                <a:gd name="T26" fmla="*/ 22 w 122"/>
                <a:gd name="T27" fmla="*/ 3 h 123"/>
                <a:gd name="T28" fmla="*/ 122 w 122"/>
                <a:gd name="T2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3">
                  <a:moveTo>
                    <a:pt x="122" y="62"/>
                  </a:moveTo>
                  <a:lnTo>
                    <a:pt x="122" y="62"/>
                  </a:lnTo>
                  <a:lnTo>
                    <a:pt x="22" y="120"/>
                  </a:lnTo>
                  <a:lnTo>
                    <a:pt x="22" y="120"/>
                  </a:lnTo>
                  <a:cubicBezTo>
                    <a:pt x="15" y="123"/>
                    <a:pt x="7" y="121"/>
                    <a:pt x="4" y="115"/>
                  </a:cubicBezTo>
                  <a:lnTo>
                    <a:pt x="4" y="115"/>
                  </a:lnTo>
                  <a:cubicBezTo>
                    <a:pt x="0" y="109"/>
                    <a:pt x="2" y="100"/>
                    <a:pt x="8" y="97"/>
                  </a:cubicBezTo>
                  <a:lnTo>
                    <a:pt x="69" y="62"/>
                  </a:lnTo>
                  <a:lnTo>
                    <a:pt x="8" y="26"/>
                  </a:lnTo>
                  <a:lnTo>
                    <a:pt x="8" y="26"/>
                  </a:ln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8"/>
                  </a:lnTo>
                  <a:cubicBezTo>
                    <a:pt x="7" y="2"/>
                    <a:pt x="15" y="0"/>
                    <a:pt x="22" y="3"/>
                  </a:cubicBezTo>
                  <a:lnTo>
                    <a:pt x="122" y="62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7" name="Freeform 131"/>
            <p:cNvSpPr>
              <a:spLocks/>
            </p:cNvSpPr>
            <p:nvPr/>
          </p:nvSpPr>
          <p:spPr bwMode="auto">
            <a:xfrm>
              <a:off x="4395" y="3467"/>
              <a:ext cx="358" cy="367"/>
            </a:xfrm>
            <a:custGeom>
              <a:avLst/>
              <a:gdLst>
                <a:gd name="T0" fmla="*/ 0 w 680"/>
                <a:gd name="T1" fmla="*/ 691 h 691"/>
                <a:gd name="T2" fmla="*/ 0 w 680"/>
                <a:gd name="T3" fmla="*/ 691 h 691"/>
                <a:gd name="T4" fmla="*/ 680 w 680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691">
                  <a:moveTo>
                    <a:pt x="0" y="691"/>
                  </a:moveTo>
                  <a:lnTo>
                    <a:pt x="0" y="691"/>
                  </a:lnTo>
                  <a:lnTo>
                    <a:pt x="680" y="0"/>
                  </a:lnTo>
                </a:path>
              </a:pathLst>
            </a:custGeom>
            <a:noFill/>
            <a:ln w="1746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8" name="Freeform 132"/>
            <p:cNvSpPr>
              <a:spLocks/>
            </p:cNvSpPr>
            <p:nvPr/>
          </p:nvSpPr>
          <p:spPr bwMode="auto">
            <a:xfrm>
              <a:off x="4698" y="3457"/>
              <a:ext cx="65" cy="65"/>
            </a:xfrm>
            <a:custGeom>
              <a:avLst/>
              <a:gdLst>
                <a:gd name="T0" fmla="*/ 123 w 123"/>
                <a:gd name="T1" fmla="*/ 0 h 123"/>
                <a:gd name="T2" fmla="*/ 123 w 123"/>
                <a:gd name="T3" fmla="*/ 0 h 123"/>
                <a:gd name="T4" fmla="*/ 11 w 123"/>
                <a:gd name="T5" fmla="*/ 30 h 123"/>
                <a:gd name="T6" fmla="*/ 11 w 123"/>
                <a:gd name="T7" fmla="*/ 30 h 123"/>
                <a:gd name="T8" fmla="*/ 2 w 123"/>
                <a:gd name="T9" fmla="*/ 47 h 123"/>
                <a:gd name="T10" fmla="*/ 2 w 123"/>
                <a:gd name="T11" fmla="*/ 47 h 123"/>
                <a:gd name="T12" fmla="*/ 18 w 123"/>
                <a:gd name="T13" fmla="*/ 56 h 123"/>
                <a:gd name="T14" fmla="*/ 86 w 123"/>
                <a:gd name="T15" fmla="*/ 38 h 123"/>
                <a:gd name="T16" fmla="*/ 68 w 123"/>
                <a:gd name="T17" fmla="*/ 105 h 123"/>
                <a:gd name="T18" fmla="*/ 68 w 123"/>
                <a:gd name="T19" fmla="*/ 105 h 123"/>
                <a:gd name="T20" fmla="*/ 78 w 123"/>
                <a:gd name="T21" fmla="*/ 122 h 123"/>
                <a:gd name="T22" fmla="*/ 78 w 123"/>
                <a:gd name="T23" fmla="*/ 122 h 123"/>
                <a:gd name="T24" fmla="*/ 78 w 123"/>
                <a:gd name="T25" fmla="*/ 122 h 123"/>
                <a:gd name="T26" fmla="*/ 94 w 123"/>
                <a:gd name="T27" fmla="*/ 112 h 123"/>
                <a:gd name="T28" fmla="*/ 123 w 123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3">
                  <a:moveTo>
                    <a:pt x="123" y="0"/>
                  </a:moveTo>
                  <a:lnTo>
                    <a:pt x="123" y="0"/>
                  </a:lnTo>
                  <a:lnTo>
                    <a:pt x="11" y="30"/>
                  </a:lnTo>
                  <a:lnTo>
                    <a:pt x="11" y="30"/>
                  </a:lnTo>
                  <a:cubicBezTo>
                    <a:pt x="4" y="32"/>
                    <a:pt x="0" y="40"/>
                    <a:pt x="2" y="47"/>
                  </a:cubicBezTo>
                  <a:lnTo>
                    <a:pt x="2" y="47"/>
                  </a:lnTo>
                  <a:cubicBezTo>
                    <a:pt x="4" y="54"/>
                    <a:pt x="11" y="58"/>
                    <a:pt x="18" y="56"/>
                  </a:cubicBezTo>
                  <a:lnTo>
                    <a:pt x="86" y="38"/>
                  </a:lnTo>
                  <a:lnTo>
                    <a:pt x="68" y="105"/>
                  </a:lnTo>
                  <a:lnTo>
                    <a:pt x="68" y="105"/>
                  </a:lnTo>
                  <a:cubicBezTo>
                    <a:pt x="67" y="113"/>
                    <a:pt x="71" y="120"/>
                    <a:pt x="78" y="122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78" y="122"/>
                  </a:lnTo>
                  <a:cubicBezTo>
                    <a:pt x="85" y="123"/>
                    <a:pt x="92" y="119"/>
                    <a:pt x="94" y="112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9" name="Freeform 133"/>
            <p:cNvSpPr>
              <a:spLocks/>
            </p:cNvSpPr>
            <p:nvPr/>
          </p:nvSpPr>
          <p:spPr bwMode="auto">
            <a:xfrm>
              <a:off x="2637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0" name="Freeform 134"/>
            <p:cNvSpPr>
              <a:spLocks/>
            </p:cNvSpPr>
            <p:nvPr/>
          </p:nvSpPr>
          <p:spPr bwMode="auto">
            <a:xfrm>
              <a:off x="2637" y="3284"/>
              <a:ext cx="202" cy="203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1" name="Freeform 135"/>
            <p:cNvSpPr>
              <a:spLocks/>
            </p:cNvSpPr>
            <p:nvPr/>
          </p:nvSpPr>
          <p:spPr bwMode="auto">
            <a:xfrm>
              <a:off x="2316" y="3386"/>
              <a:ext cx="303" cy="0"/>
            </a:xfrm>
            <a:custGeom>
              <a:avLst/>
              <a:gdLst>
                <a:gd name="T0" fmla="*/ 0 w 575"/>
                <a:gd name="T1" fmla="*/ 0 w 575"/>
                <a:gd name="T2" fmla="*/ 575 w 5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75">
                  <a:moveTo>
                    <a:pt x="0" y="0"/>
                  </a:moveTo>
                  <a:lnTo>
                    <a:pt x="0" y="0"/>
                  </a:lnTo>
                  <a:lnTo>
                    <a:pt x="575" y="0"/>
                  </a:lnTo>
                </a:path>
              </a:pathLst>
            </a:custGeom>
            <a:noFill/>
            <a:ln w="26988" cap="flat">
              <a:solidFill>
                <a:srgbClr val="61A9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2" name="Freeform 136"/>
            <p:cNvSpPr>
              <a:spLocks/>
            </p:cNvSpPr>
            <p:nvPr/>
          </p:nvSpPr>
          <p:spPr bwMode="auto">
            <a:xfrm>
              <a:off x="2557" y="3344"/>
              <a:ext cx="80" cy="82"/>
            </a:xfrm>
            <a:custGeom>
              <a:avLst/>
              <a:gdLst>
                <a:gd name="T0" fmla="*/ 152 w 152"/>
                <a:gd name="T1" fmla="*/ 78 h 155"/>
                <a:gd name="T2" fmla="*/ 152 w 152"/>
                <a:gd name="T3" fmla="*/ 78 h 155"/>
                <a:gd name="T4" fmla="*/ 28 w 152"/>
                <a:gd name="T5" fmla="*/ 150 h 155"/>
                <a:gd name="T6" fmla="*/ 28 w 152"/>
                <a:gd name="T7" fmla="*/ 150 h 155"/>
                <a:gd name="T8" fmla="*/ 5 w 152"/>
                <a:gd name="T9" fmla="*/ 144 h 155"/>
                <a:gd name="T10" fmla="*/ 5 w 152"/>
                <a:gd name="T11" fmla="*/ 144 h 155"/>
                <a:gd name="T12" fmla="*/ 5 w 152"/>
                <a:gd name="T13" fmla="*/ 144 h 155"/>
                <a:gd name="T14" fmla="*/ 11 w 152"/>
                <a:gd name="T15" fmla="*/ 121 h 155"/>
                <a:gd name="T16" fmla="*/ 11 w 152"/>
                <a:gd name="T17" fmla="*/ 121 h 155"/>
                <a:gd name="T18" fmla="*/ 86 w 152"/>
                <a:gd name="T19" fmla="*/ 78 h 155"/>
                <a:gd name="T20" fmla="*/ 11 w 152"/>
                <a:gd name="T21" fmla="*/ 34 h 155"/>
                <a:gd name="T22" fmla="*/ 11 w 152"/>
                <a:gd name="T23" fmla="*/ 34 h 155"/>
                <a:gd name="T24" fmla="*/ 5 w 152"/>
                <a:gd name="T25" fmla="*/ 11 h 155"/>
                <a:gd name="T26" fmla="*/ 5 w 152"/>
                <a:gd name="T27" fmla="*/ 11 h 155"/>
                <a:gd name="T28" fmla="*/ 5 w 152"/>
                <a:gd name="T29" fmla="*/ 11 h 155"/>
                <a:gd name="T30" fmla="*/ 28 w 152"/>
                <a:gd name="T31" fmla="*/ 5 h 155"/>
                <a:gd name="T32" fmla="*/ 152 w 152"/>
                <a:gd name="T33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55">
                  <a:moveTo>
                    <a:pt x="152" y="78"/>
                  </a:moveTo>
                  <a:lnTo>
                    <a:pt x="152" y="78"/>
                  </a:lnTo>
                  <a:lnTo>
                    <a:pt x="28" y="150"/>
                  </a:lnTo>
                  <a:lnTo>
                    <a:pt x="28" y="150"/>
                  </a:lnTo>
                  <a:cubicBezTo>
                    <a:pt x="20" y="155"/>
                    <a:pt x="9" y="152"/>
                    <a:pt x="5" y="144"/>
                  </a:cubicBezTo>
                  <a:cubicBezTo>
                    <a:pt x="5" y="144"/>
                    <a:pt x="5" y="144"/>
                    <a:pt x="5" y="144"/>
                  </a:cubicBezTo>
                  <a:lnTo>
                    <a:pt x="5" y="144"/>
                  </a:lnTo>
                  <a:cubicBezTo>
                    <a:pt x="0" y="136"/>
                    <a:pt x="3" y="126"/>
                    <a:pt x="11" y="121"/>
                  </a:cubicBezTo>
                  <a:cubicBezTo>
                    <a:pt x="11" y="121"/>
                    <a:pt x="11" y="121"/>
                    <a:pt x="11" y="121"/>
                  </a:cubicBezTo>
                  <a:lnTo>
                    <a:pt x="86" y="78"/>
                  </a:lnTo>
                  <a:lnTo>
                    <a:pt x="11" y="34"/>
                  </a:lnTo>
                  <a:lnTo>
                    <a:pt x="11" y="34"/>
                  </a:lnTo>
                  <a:cubicBezTo>
                    <a:pt x="3" y="29"/>
                    <a:pt x="0" y="1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1"/>
                  </a:lnTo>
                  <a:cubicBezTo>
                    <a:pt x="9" y="3"/>
                    <a:pt x="20" y="0"/>
                    <a:pt x="28" y="5"/>
                  </a:cubicBezTo>
                  <a:lnTo>
                    <a:pt x="152" y="78"/>
                  </a:lnTo>
                  <a:close/>
                </a:path>
              </a:pathLst>
            </a:custGeom>
            <a:solidFill>
              <a:srgbClr val="61A9E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3" name="Freeform 137"/>
            <p:cNvSpPr>
              <a:spLocks/>
            </p:cNvSpPr>
            <p:nvPr/>
          </p:nvSpPr>
          <p:spPr bwMode="auto">
            <a:xfrm>
              <a:off x="1764" y="2943"/>
              <a:ext cx="367" cy="358"/>
            </a:xfrm>
            <a:custGeom>
              <a:avLst/>
              <a:gdLst>
                <a:gd name="T0" fmla="*/ 0 w 697"/>
                <a:gd name="T1" fmla="*/ 0 h 676"/>
                <a:gd name="T2" fmla="*/ 0 w 697"/>
                <a:gd name="T3" fmla="*/ 0 h 676"/>
                <a:gd name="T4" fmla="*/ 697 w 697"/>
                <a:gd name="T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7" h="676">
                  <a:moveTo>
                    <a:pt x="0" y="0"/>
                  </a:moveTo>
                  <a:lnTo>
                    <a:pt x="0" y="0"/>
                  </a:lnTo>
                  <a:lnTo>
                    <a:pt x="697" y="676"/>
                  </a:lnTo>
                </a:path>
              </a:pathLst>
            </a:custGeom>
            <a:noFill/>
            <a:ln w="26988" cap="flat">
              <a:solidFill>
                <a:srgbClr val="61A9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4" name="Freeform 138"/>
            <p:cNvSpPr>
              <a:spLocks/>
            </p:cNvSpPr>
            <p:nvPr/>
          </p:nvSpPr>
          <p:spPr bwMode="auto">
            <a:xfrm>
              <a:off x="2062" y="3232"/>
              <a:ext cx="82" cy="81"/>
            </a:xfrm>
            <a:custGeom>
              <a:avLst/>
              <a:gdLst>
                <a:gd name="T0" fmla="*/ 154 w 154"/>
                <a:gd name="T1" fmla="*/ 153 h 153"/>
                <a:gd name="T2" fmla="*/ 154 w 154"/>
                <a:gd name="T3" fmla="*/ 153 h 153"/>
                <a:gd name="T4" fmla="*/ 14 w 154"/>
                <a:gd name="T5" fmla="*/ 118 h 153"/>
                <a:gd name="T6" fmla="*/ 14 w 154"/>
                <a:gd name="T7" fmla="*/ 118 h 153"/>
                <a:gd name="T8" fmla="*/ 2 w 154"/>
                <a:gd name="T9" fmla="*/ 98 h 153"/>
                <a:gd name="T10" fmla="*/ 2 w 154"/>
                <a:gd name="T11" fmla="*/ 98 h 153"/>
                <a:gd name="T12" fmla="*/ 2 w 154"/>
                <a:gd name="T13" fmla="*/ 98 h 153"/>
                <a:gd name="T14" fmla="*/ 22 w 154"/>
                <a:gd name="T15" fmla="*/ 86 h 153"/>
                <a:gd name="T16" fmla="*/ 22 w 154"/>
                <a:gd name="T17" fmla="*/ 86 h 153"/>
                <a:gd name="T18" fmla="*/ 107 w 154"/>
                <a:gd name="T19" fmla="*/ 107 h 153"/>
                <a:gd name="T20" fmla="*/ 84 w 154"/>
                <a:gd name="T21" fmla="*/ 23 h 153"/>
                <a:gd name="T22" fmla="*/ 84 w 154"/>
                <a:gd name="T23" fmla="*/ 23 h 153"/>
                <a:gd name="T24" fmla="*/ 95 w 154"/>
                <a:gd name="T25" fmla="*/ 2 h 153"/>
                <a:gd name="T26" fmla="*/ 95 w 154"/>
                <a:gd name="T27" fmla="*/ 2 h 153"/>
                <a:gd name="T28" fmla="*/ 95 w 154"/>
                <a:gd name="T29" fmla="*/ 2 h 153"/>
                <a:gd name="T30" fmla="*/ 116 w 154"/>
                <a:gd name="T31" fmla="*/ 14 h 153"/>
                <a:gd name="T32" fmla="*/ 154 w 154"/>
                <a:gd name="T3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3">
                  <a:moveTo>
                    <a:pt x="154" y="153"/>
                  </a:moveTo>
                  <a:lnTo>
                    <a:pt x="154" y="153"/>
                  </a:lnTo>
                  <a:lnTo>
                    <a:pt x="14" y="118"/>
                  </a:lnTo>
                  <a:lnTo>
                    <a:pt x="14" y="118"/>
                  </a:lnTo>
                  <a:cubicBezTo>
                    <a:pt x="5" y="116"/>
                    <a:pt x="0" y="107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lnTo>
                    <a:pt x="2" y="98"/>
                  </a:lnTo>
                  <a:cubicBezTo>
                    <a:pt x="4" y="89"/>
                    <a:pt x="13" y="84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lnTo>
                    <a:pt x="107" y="107"/>
                  </a:lnTo>
                  <a:lnTo>
                    <a:pt x="84" y="23"/>
                  </a:lnTo>
                  <a:lnTo>
                    <a:pt x="84" y="23"/>
                  </a:lnTo>
                  <a:cubicBezTo>
                    <a:pt x="81" y="14"/>
                    <a:pt x="86" y="5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lnTo>
                    <a:pt x="95" y="2"/>
                  </a:lnTo>
                  <a:cubicBezTo>
                    <a:pt x="104" y="0"/>
                    <a:pt x="113" y="5"/>
                    <a:pt x="116" y="14"/>
                  </a:cubicBezTo>
                  <a:lnTo>
                    <a:pt x="154" y="153"/>
                  </a:lnTo>
                  <a:close/>
                </a:path>
              </a:pathLst>
            </a:custGeom>
            <a:solidFill>
              <a:srgbClr val="61A9E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5" name="Freeform 139"/>
            <p:cNvSpPr>
              <a:spLocks/>
            </p:cNvSpPr>
            <p:nvPr/>
          </p:nvSpPr>
          <p:spPr bwMode="auto">
            <a:xfrm>
              <a:off x="1241" y="2955"/>
              <a:ext cx="368" cy="358"/>
            </a:xfrm>
            <a:custGeom>
              <a:avLst/>
              <a:gdLst>
                <a:gd name="T0" fmla="*/ 0 w 697"/>
                <a:gd name="T1" fmla="*/ 676 h 676"/>
                <a:gd name="T2" fmla="*/ 0 w 697"/>
                <a:gd name="T3" fmla="*/ 676 h 676"/>
                <a:gd name="T4" fmla="*/ 697 w 697"/>
                <a:gd name="T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7" h="676">
                  <a:moveTo>
                    <a:pt x="0" y="676"/>
                  </a:moveTo>
                  <a:lnTo>
                    <a:pt x="0" y="676"/>
                  </a:lnTo>
                  <a:lnTo>
                    <a:pt x="697" y="0"/>
                  </a:lnTo>
                </a:path>
              </a:pathLst>
            </a:custGeom>
            <a:noFill/>
            <a:ln w="26988" cap="flat">
              <a:solidFill>
                <a:srgbClr val="61A9E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6" name="Freeform 140"/>
            <p:cNvSpPr>
              <a:spLocks/>
            </p:cNvSpPr>
            <p:nvPr/>
          </p:nvSpPr>
          <p:spPr bwMode="auto">
            <a:xfrm>
              <a:off x="1540" y="2943"/>
              <a:ext cx="81" cy="81"/>
            </a:xfrm>
            <a:custGeom>
              <a:avLst/>
              <a:gdLst>
                <a:gd name="T0" fmla="*/ 154 w 154"/>
                <a:gd name="T1" fmla="*/ 0 h 153"/>
                <a:gd name="T2" fmla="*/ 154 w 154"/>
                <a:gd name="T3" fmla="*/ 0 h 153"/>
                <a:gd name="T4" fmla="*/ 14 w 154"/>
                <a:gd name="T5" fmla="*/ 34 h 153"/>
                <a:gd name="T6" fmla="*/ 14 w 154"/>
                <a:gd name="T7" fmla="*/ 34 h 153"/>
                <a:gd name="T8" fmla="*/ 2 w 154"/>
                <a:gd name="T9" fmla="*/ 54 h 153"/>
                <a:gd name="T10" fmla="*/ 2 w 154"/>
                <a:gd name="T11" fmla="*/ 54 h 153"/>
                <a:gd name="T12" fmla="*/ 2 w 154"/>
                <a:gd name="T13" fmla="*/ 54 h 153"/>
                <a:gd name="T14" fmla="*/ 22 w 154"/>
                <a:gd name="T15" fmla="*/ 67 h 153"/>
                <a:gd name="T16" fmla="*/ 22 w 154"/>
                <a:gd name="T17" fmla="*/ 67 h 153"/>
                <a:gd name="T18" fmla="*/ 107 w 154"/>
                <a:gd name="T19" fmla="*/ 46 h 153"/>
                <a:gd name="T20" fmla="*/ 84 w 154"/>
                <a:gd name="T21" fmla="*/ 130 h 153"/>
                <a:gd name="T22" fmla="*/ 84 w 154"/>
                <a:gd name="T23" fmla="*/ 130 h 153"/>
                <a:gd name="T24" fmla="*/ 95 w 154"/>
                <a:gd name="T25" fmla="*/ 150 h 153"/>
                <a:gd name="T26" fmla="*/ 95 w 154"/>
                <a:gd name="T27" fmla="*/ 150 h 153"/>
                <a:gd name="T28" fmla="*/ 95 w 154"/>
                <a:gd name="T29" fmla="*/ 150 h 153"/>
                <a:gd name="T30" fmla="*/ 116 w 154"/>
                <a:gd name="T31" fmla="*/ 139 h 153"/>
                <a:gd name="T32" fmla="*/ 154 w 154"/>
                <a:gd name="T3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3">
                  <a:moveTo>
                    <a:pt x="154" y="0"/>
                  </a:moveTo>
                  <a:lnTo>
                    <a:pt x="154" y="0"/>
                  </a:lnTo>
                  <a:lnTo>
                    <a:pt x="14" y="34"/>
                  </a:lnTo>
                  <a:lnTo>
                    <a:pt x="14" y="34"/>
                  </a:lnTo>
                  <a:cubicBezTo>
                    <a:pt x="5" y="36"/>
                    <a:pt x="0" y="4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54"/>
                  </a:lnTo>
                  <a:cubicBezTo>
                    <a:pt x="4" y="63"/>
                    <a:pt x="13" y="69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lnTo>
                    <a:pt x="107" y="46"/>
                  </a:lnTo>
                  <a:lnTo>
                    <a:pt x="84" y="130"/>
                  </a:lnTo>
                  <a:lnTo>
                    <a:pt x="84" y="130"/>
                  </a:lnTo>
                  <a:cubicBezTo>
                    <a:pt x="81" y="138"/>
                    <a:pt x="86" y="148"/>
                    <a:pt x="95" y="150"/>
                  </a:cubicBezTo>
                  <a:cubicBezTo>
                    <a:pt x="95" y="150"/>
                    <a:pt x="95" y="150"/>
                    <a:pt x="95" y="150"/>
                  </a:cubicBezTo>
                  <a:lnTo>
                    <a:pt x="95" y="150"/>
                  </a:lnTo>
                  <a:cubicBezTo>
                    <a:pt x="104" y="153"/>
                    <a:pt x="113" y="147"/>
                    <a:pt x="116" y="139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61A9E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7" name="Freeform 141"/>
            <p:cNvSpPr>
              <a:spLocks/>
            </p:cNvSpPr>
            <p:nvPr/>
          </p:nvSpPr>
          <p:spPr bwMode="auto">
            <a:xfrm>
              <a:off x="2810" y="3456"/>
              <a:ext cx="377" cy="364"/>
            </a:xfrm>
            <a:custGeom>
              <a:avLst/>
              <a:gdLst>
                <a:gd name="T0" fmla="*/ 0 w 717"/>
                <a:gd name="T1" fmla="*/ 0 h 687"/>
                <a:gd name="T2" fmla="*/ 0 w 717"/>
                <a:gd name="T3" fmla="*/ 0 h 687"/>
                <a:gd name="T4" fmla="*/ 717 w 717"/>
                <a:gd name="T5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7" h="687">
                  <a:moveTo>
                    <a:pt x="0" y="0"/>
                  </a:moveTo>
                  <a:lnTo>
                    <a:pt x="0" y="0"/>
                  </a:lnTo>
                  <a:lnTo>
                    <a:pt x="717" y="687"/>
                  </a:lnTo>
                </a:path>
              </a:pathLst>
            </a:custGeom>
            <a:noFill/>
            <a:ln w="571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8" name="Freeform 142"/>
            <p:cNvSpPr>
              <a:spLocks/>
            </p:cNvSpPr>
            <p:nvPr/>
          </p:nvSpPr>
          <p:spPr bwMode="auto">
            <a:xfrm>
              <a:off x="3118" y="3753"/>
              <a:ext cx="82" cy="81"/>
            </a:xfrm>
            <a:custGeom>
              <a:avLst/>
              <a:gdLst>
                <a:gd name="T0" fmla="*/ 155 w 155"/>
                <a:gd name="T1" fmla="*/ 152 h 152"/>
                <a:gd name="T2" fmla="*/ 155 w 155"/>
                <a:gd name="T3" fmla="*/ 152 h 152"/>
                <a:gd name="T4" fmla="*/ 15 w 155"/>
                <a:gd name="T5" fmla="*/ 119 h 152"/>
                <a:gd name="T6" fmla="*/ 15 w 155"/>
                <a:gd name="T7" fmla="*/ 119 h 152"/>
                <a:gd name="T8" fmla="*/ 3 w 155"/>
                <a:gd name="T9" fmla="*/ 98 h 152"/>
                <a:gd name="T10" fmla="*/ 3 w 155"/>
                <a:gd name="T11" fmla="*/ 98 h 152"/>
                <a:gd name="T12" fmla="*/ 3 w 155"/>
                <a:gd name="T13" fmla="*/ 98 h 152"/>
                <a:gd name="T14" fmla="*/ 23 w 155"/>
                <a:gd name="T15" fmla="*/ 86 h 152"/>
                <a:gd name="T16" fmla="*/ 23 w 155"/>
                <a:gd name="T17" fmla="*/ 86 h 152"/>
                <a:gd name="T18" fmla="*/ 108 w 155"/>
                <a:gd name="T19" fmla="*/ 107 h 152"/>
                <a:gd name="T20" fmla="*/ 83 w 155"/>
                <a:gd name="T21" fmla="*/ 23 h 152"/>
                <a:gd name="T22" fmla="*/ 83 w 155"/>
                <a:gd name="T23" fmla="*/ 23 h 152"/>
                <a:gd name="T24" fmla="*/ 95 w 155"/>
                <a:gd name="T25" fmla="*/ 2 h 152"/>
                <a:gd name="T26" fmla="*/ 95 w 155"/>
                <a:gd name="T27" fmla="*/ 2 h 152"/>
                <a:gd name="T28" fmla="*/ 95 w 155"/>
                <a:gd name="T29" fmla="*/ 2 h 152"/>
                <a:gd name="T30" fmla="*/ 116 w 155"/>
                <a:gd name="T31" fmla="*/ 14 h 152"/>
                <a:gd name="T32" fmla="*/ 155 w 155"/>
                <a:gd name="T3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2">
                  <a:moveTo>
                    <a:pt x="155" y="152"/>
                  </a:moveTo>
                  <a:lnTo>
                    <a:pt x="155" y="152"/>
                  </a:lnTo>
                  <a:lnTo>
                    <a:pt x="15" y="119"/>
                  </a:lnTo>
                  <a:lnTo>
                    <a:pt x="15" y="119"/>
                  </a:lnTo>
                  <a:cubicBezTo>
                    <a:pt x="6" y="116"/>
                    <a:pt x="0" y="10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lnTo>
                    <a:pt x="3" y="98"/>
                  </a:lnTo>
                  <a:cubicBezTo>
                    <a:pt x="5" y="90"/>
                    <a:pt x="14" y="84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lnTo>
                    <a:pt x="108" y="107"/>
                  </a:lnTo>
                  <a:lnTo>
                    <a:pt x="83" y="23"/>
                  </a:lnTo>
                  <a:lnTo>
                    <a:pt x="83" y="23"/>
                  </a:lnTo>
                  <a:cubicBezTo>
                    <a:pt x="81" y="14"/>
                    <a:pt x="86" y="5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lnTo>
                    <a:pt x="95" y="2"/>
                  </a:lnTo>
                  <a:cubicBezTo>
                    <a:pt x="104" y="0"/>
                    <a:pt x="113" y="5"/>
                    <a:pt x="116" y="14"/>
                  </a:cubicBezTo>
                  <a:lnTo>
                    <a:pt x="155" y="152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9" name="Freeform 143"/>
            <p:cNvSpPr>
              <a:spLocks/>
            </p:cNvSpPr>
            <p:nvPr/>
          </p:nvSpPr>
          <p:spPr bwMode="auto">
            <a:xfrm>
              <a:off x="3866" y="2955"/>
              <a:ext cx="373" cy="358"/>
            </a:xfrm>
            <a:custGeom>
              <a:avLst/>
              <a:gdLst>
                <a:gd name="T0" fmla="*/ 0 w 707"/>
                <a:gd name="T1" fmla="*/ 677 h 677"/>
                <a:gd name="T2" fmla="*/ 0 w 707"/>
                <a:gd name="T3" fmla="*/ 677 h 677"/>
                <a:gd name="T4" fmla="*/ 707 w 707"/>
                <a:gd name="T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7" h="677">
                  <a:moveTo>
                    <a:pt x="0" y="677"/>
                  </a:moveTo>
                  <a:lnTo>
                    <a:pt x="0" y="677"/>
                  </a:lnTo>
                  <a:lnTo>
                    <a:pt x="707" y="0"/>
                  </a:lnTo>
                </a:path>
              </a:pathLst>
            </a:custGeom>
            <a:noFill/>
            <a:ln w="26988" cap="flat">
              <a:solidFill>
                <a:srgbClr val="F477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0" name="Freeform 144"/>
            <p:cNvSpPr>
              <a:spLocks/>
            </p:cNvSpPr>
            <p:nvPr/>
          </p:nvSpPr>
          <p:spPr bwMode="auto">
            <a:xfrm>
              <a:off x="4170" y="2943"/>
              <a:ext cx="81" cy="80"/>
            </a:xfrm>
            <a:custGeom>
              <a:avLst/>
              <a:gdLst>
                <a:gd name="T0" fmla="*/ 155 w 155"/>
                <a:gd name="T1" fmla="*/ 0 h 152"/>
                <a:gd name="T2" fmla="*/ 155 w 155"/>
                <a:gd name="T3" fmla="*/ 0 h 152"/>
                <a:gd name="T4" fmla="*/ 14 w 155"/>
                <a:gd name="T5" fmla="*/ 33 h 152"/>
                <a:gd name="T6" fmla="*/ 14 w 155"/>
                <a:gd name="T7" fmla="*/ 33 h 152"/>
                <a:gd name="T8" fmla="*/ 2 w 155"/>
                <a:gd name="T9" fmla="*/ 53 h 152"/>
                <a:gd name="T10" fmla="*/ 2 w 155"/>
                <a:gd name="T11" fmla="*/ 53 h 152"/>
                <a:gd name="T12" fmla="*/ 2 w 155"/>
                <a:gd name="T13" fmla="*/ 53 h 152"/>
                <a:gd name="T14" fmla="*/ 22 w 155"/>
                <a:gd name="T15" fmla="*/ 66 h 152"/>
                <a:gd name="T16" fmla="*/ 22 w 155"/>
                <a:gd name="T17" fmla="*/ 66 h 152"/>
                <a:gd name="T18" fmla="*/ 107 w 155"/>
                <a:gd name="T19" fmla="*/ 45 h 152"/>
                <a:gd name="T20" fmla="*/ 83 w 155"/>
                <a:gd name="T21" fmla="*/ 129 h 152"/>
                <a:gd name="T22" fmla="*/ 83 w 155"/>
                <a:gd name="T23" fmla="*/ 129 h 152"/>
                <a:gd name="T24" fmla="*/ 94 w 155"/>
                <a:gd name="T25" fmla="*/ 150 h 152"/>
                <a:gd name="T26" fmla="*/ 94 w 155"/>
                <a:gd name="T27" fmla="*/ 150 h 152"/>
                <a:gd name="T28" fmla="*/ 94 w 155"/>
                <a:gd name="T29" fmla="*/ 150 h 152"/>
                <a:gd name="T30" fmla="*/ 115 w 155"/>
                <a:gd name="T31" fmla="*/ 138 h 152"/>
                <a:gd name="T32" fmla="*/ 155 w 155"/>
                <a:gd name="T3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52">
                  <a:moveTo>
                    <a:pt x="155" y="0"/>
                  </a:moveTo>
                  <a:lnTo>
                    <a:pt x="155" y="0"/>
                  </a:lnTo>
                  <a:lnTo>
                    <a:pt x="14" y="33"/>
                  </a:lnTo>
                  <a:lnTo>
                    <a:pt x="14" y="33"/>
                  </a:lnTo>
                  <a:cubicBezTo>
                    <a:pt x="5" y="35"/>
                    <a:pt x="0" y="44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53"/>
                  </a:lnTo>
                  <a:cubicBezTo>
                    <a:pt x="4" y="62"/>
                    <a:pt x="13" y="68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lnTo>
                    <a:pt x="107" y="45"/>
                  </a:lnTo>
                  <a:lnTo>
                    <a:pt x="83" y="129"/>
                  </a:lnTo>
                  <a:lnTo>
                    <a:pt x="83" y="129"/>
                  </a:lnTo>
                  <a:cubicBezTo>
                    <a:pt x="80" y="138"/>
                    <a:pt x="86" y="147"/>
                    <a:pt x="94" y="150"/>
                  </a:cubicBezTo>
                  <a:cubicBezTo>
                    <a:pt x="94" y="150"/>
                    <a:pt x="94" y="150"/>
                    <a:pt x="94" y="150"/>
                  </a:cubicBezTo>
                  <a:lnTo>
                    <a:pt x="94" y="150"/>
                  </a:lnTo>
                  <a:cubicBezTo>
                    <a:pt x="103" y="152"/>
                    <a:pt x="112" y="147"/>
                    <a:pt x="115" y="138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4777C"/>
            </a:solidFill>
            <a:ln w="0">
              <a:solidFill>
                <a:srgbClr val="FF7C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1" name="Freeform 145"/>
            <p:cNvSpPr>
              <a:spLocks/>
            </p:cNvSpPr>
            <p:nvPr/>
          </p:nvSpPr>
          <p:spPr bwMode="auto">
            <a:xfrm>
              <a:off x="3343" y="3469"/>
              <a:ext cx="368" cy="365"/>
            </a:xfrm>
            <a:custGeom>
              <a:avLst/>
              <a:gdLst>
                <a:gd name="T0" fmla="*/ 0 w 697"/>
                <a:gd name="T1" fmla="*/ 687 h 687"/>
                <a:gd name="T2" fmla="*/ 0 w 697"/>
                <a:gd name="T3" fmla="*/ 687 h 687"/>
                <a:gd name="T4" fmla="*/ 697 w 697"/>
                <a:gd name="T5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7" h="687">
                  <a:moveTo>
                    <a:pt x="0" y="687"/>
                  </a:moveTo>
                  <a:lnTo>
                    <a:pt x="0" y="687"/>
                  </a:lnTo>
                  <a:lnTo>
                    <a:pt x="697" y="0"/>
                  </a:lnTo>
                </a:path>
              </a:pathLst>
            </a:custGeom>
            <a:noFill/>
            <a:ln w="26988" cap="flat">
              <a:solidFill>
                <a:srgbClr val="F477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2" name="Freeform 146"/>
            <p:cNvSpPr>
              <a:spLocks/>
            </p:cNvSpPr>
            <p:nvPr/>
          </p:nvSpPr>
          <p:spPr bwMode="auto">
            <a:xfrm>
              <a:off x="3642" y="3457"/>
              <a:ext cx="81" cy="82"/>
            </a:xfrm>
            <a:custGeom>
              <a:avLst/>
              <a:gdLst>
                <a:gd name="T0" fmla="*/ 154 w 154"/>
                <a:gd name="T1" fmla="*/ 0 h 154"/>
                <a:gd name="T2" fmla="*/ 154 w 154"/>
                <a:gd name="T3" fmla="*/ 0 h 154"/>
                <a:gd name="T4" fmla="*/ 14 w 154"/>
                <a:gd name="T5" fmla="*/ 36 h 154"/>
                <a:gd name="T6" fmla="*/ 14 w 154"/>
                <a:gd name="T7" fmla="*/ 36 h 154"/>
                <a:gd name="T8" fmla="*/ 2 w 154"/>
                <a:gd name="T9" fmla="*/ 56 h 154"/>
                <a:gd name="T10" fmla="*/ 2 w 154"/>
                <a:gd name="T11" fmla="*/ 56 h 154"/>
                <a:gd name="T12" fmla="*/ 2 w 154"/>
                <a:gd name="T13" fmla="*/ 56 h 154"/>
                <a:gd name="T14" fmla="*/ 22 w 154"/>
                <a:gd name="T15" fmla="*/ 68 h 154"/>
                <a:gd name="T16" fmla="*/ 22 w 154"/>
                <a:gd name="T17" fmla="*/ 68 h 154"/>
                <a:gd name="T18" fmla="*/ 107 w 154"/>
                <a:gd name="T19" fmla="*/ 46 h 154"/>
                <a:gd name="T20" fmla="*/ 84 w 154"/>
                <a:gd name="T21" fmla="*/ 131 h 154"/>
                <a:gd name="T22" fmla="*/ 84 w 154"/>
                <a:gd name="T23" fmla="*/ 131 h 154"/>
                <a:gd name="T24" fmla="*/ 96 w 154"/>
                <a:gd name="T25" fmla="*/ 151 h 154"/>
                <a:gd name="T26" fmla="*/ 96 w 154"/>
                <a:gd name="T27" fmla="*/ 151 h 154"/>
                <a:gd name="T28" fmla="*/ 96 w 154"/>
                <a:gd name="T29" fmla="*/ 151 h 154"/>
                <a:gd name="T30" fmla="*/ 116 w 154"/>
                <a:gd name="T31" fmla="*/ 139 h 154"/>
                <a:gd name="T32" fmla="*/ 154 w 154"/>
                <a:gd name="T3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154" y="0"/>
                  </a:moveTo>
                  <a:lnTo>
                    <a:pt x="154" y="0"/>
                  </a:lnTo>
                  <a:lnTo>
                    <a:pt x="14" y="36"/>
                  </a:lnTo>
                  <a:lnTo>
                    <a:pt x="14" y="36"/>
                  </a:lnTo>
                  <a:cubicBezTo>
                    <a:pt x="5" y="38"/>
                    <a:pt x="0" y="47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lnTo>
                    <a:pt x="2" y="56"/>
                  </a:lnTo>
                  <a:cubicBezTo>
                    <a:pt x="4" y="65"/>
                    <a:pt x="13" y="70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lnTo>
                    <a:pt x="107" y="46"/>
                  </a:lnTo>
                  <a:lnTo>
                    <a:pt x="84" y="131"/>
                  </a:lnTo>
                  <a:lnTo>
                    <a:pt x="84" y="131"/>
                  </a:lnTo>
                  <a:cubicBezTo>
                    <a:pt x="81" y="140"/>
                    <a:pt x="87" y="149"/>
                    <a:pt x="96" y="151"/>
                  </a:cubicBezTo>
                  <a:cubicBezTo>
                    <a:pt x="96" y="151"/>
                    <a:pt x="96" y="151"/>
                    <a:pt x="96" y="151"/>
                  </a:cubicBezTo>
                  <a:lnTo>
                    <a:pt x="96" y="151"/>
                  </a:lnTo>
                  <a:cubicBezTo>
                    <a:pt x="104" y="154"/>
                    <a:pt x="114" y="148"/>
                    <a:pt x="116" y="139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F4777C"/>
            </a:solidFill>
            <a:ln w="0">
              <a:solidFill>
                <a:srgbClr val="FF7C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3" name="Freeform 147"/>
            <p:cNvSpPr>
              <a:spLocks/>
            </p:cNvSpPr>
            <p:nvPr/>
          </p:nvSpPr>
          <p:spPr bwMode="auto">
            <a:xfrm>
              <a:off x="4395" y="2943"/>
              <a:ext cx="355" cy="358"/>
            </a:xfrm>
            <a:custGeom>
              <a:avLst/>
              <a:gdLst>
                <a:gd name="T0" fmla="*/ 0 w 675"/>
                <a:gd name="T1" fmla="*/ 0 h 675"/>
                <a:gd name="T2" fmla="*/ 0 w 675"/>
                <a:gd name="T3" fmla="*/ 0 h 675"/>
                <a:gd name="T4" fmla="*/ 675 w 675"/>
                <a:gd name="T5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5" h="675">
                  <a:moveTo>
                    <a:pt x="0" y="0"/>
                  </a:moveTo>
                  <a:lnTo>
                    <a:pt x="0" y="0"/>
                  </a:lnTo>
                  <a:lnTo>
                    <a:pt x="675" y="675"/>
                  </a:lnTo>
                </a:path>
              </a:pathLst>
            </a:custGeom>
            <a:noFill/>
            <a:ln w="26988" cap="flat">
              <a:solidFill>
                <a:srgbClr val="F477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4" name="Freeform 148"/>
            <p:cNvSpPr>
              <a:spLocks/>
            </p:cNvSpPr>
            <p:nvPr/>
          </p:nvSpPr>
          <p:spPr bwMode="auto">
            <a:xfrm>
              <a:off x="4682" y="3232"/>
              <a:ext cx="81" cy="81"/>
            </a:xfrm>
            <a:custGeom>
              <a:avLst/>
              <a:gdLst>
                <a:gd name="T0" fmla="*/ 154 w 154"/>
                <a:gd name="T1" fmla="*/ 154 h 154"/>
                <a:gd name="T2" fmla="*/ 154 w 154"/>
                <a:gd name="T3" fmla="*/ 154 h 154"/>
                <a:gd name="T4" fmla="*/ 14 w 154"/>
                <a:gd name="T5" fmla="*/ 117 h 154"/>
                <a:gd name="T6" fmla="*/ 14 w 154"/>
                <a:gd name="T7" fmla="*/ 117 h 154"/>
                <a:gd name="T8" fmla="*/ 2 w 154"/>
                <a:gd name="T9" fmla="*/ 97 h 154"/>
                <a:gd name="T10" fmla="*/ 2 w 154"/>
                <a:gd name="T11" fmla="*/ 97 h 154"/>
                <a:gd name="T12" fmla="*/ 2 w 154"/>
                <a:gd name="T13" fmla="*/ 97 h 154"/>
                <a:gd name="T14" fmla="*/ 23 w 154"/>
                <a:gd name="T15" fmla="*/ 85 h 154"/>
                <a:gd name="T16" fmla="*/ 23 w 154"/>
                <a:gd name="T17" fmla="*/ 85 h 154"/>
                <a:gd name="T18" fmla="*/ 107 w 154"/>
                <a:gd name="T19" fmla="*/ 107 h 154"/>
                <a:gd name="T20" fmla="*/ 85 w 154"/>
                <a:gd name="T21" fmla="*/ 23 h 154"/>
                <a:gd name="T22" fmla="*/ 85 w 154"/>
                <a:gd name="T23" fmla="*/ 23 h 154"/>
                <a:gd name="T24" fmla="*/ 97 w 154"/>
                <a:gd name="T25" fmla="*/ 2 h 154"/>
                <a:gd name="T26" fmla="*/ 97 w 154"/>
                <a:gd name="T27" fmla="*/ 2 h 154"/>
                <a:gd name="T28" fmla="*/ 97 w 154"/>
                <a:gd name="T29" fmla="*/ 2 h 154"/>
                <a:gd name="T30" fmla="*/ 117 w 154"/>
                <a:gd name="T31" fmla="*/ 14 h 154"/>
                <a:gd name="T32" fmla="*/ 154 w 154"/>
                <a:gd name="T3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154" y="154"/>
                  </a:moveTo>
                  <a:lnTo>
                    <a:pt x="154" y="154"/>
                  </a:lnTo>
                  <a:lnTo>
                    <a:pt x="14" y="117"/>
                  </a:lnTo>
                  <a:lnTo>
                    <a:pt x="14" y="117"/>
                  </a:lnTo>
                  <a:cubicBezTo>
                    <a:pt x="5" y="115"/>
                    <a:pt x="0" y="10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lnTo>
                    <a:pt x="2" y="97"/>
                  </a:lnTo>
                  <a:cubicBezTo>
                    <a:pt x="5" y="88"/>
                    <a:pt x="14" y="82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lnTo>
                    <a:pt x="107" y="107"/>
                  </a:lnTo>
                  <a:lnTo>
                    <a:pt x="85" y="23"/>
                  </a:lnTo>
                  <a:lnTo>
                    <a:pt x="85" y="23"/>
                  </a:lnTo>
                  <a:cubicBezTo>
                    <a:pt x="82" y="14"/>
                    <a:pt x="88" y="5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lnTo>
                    <a:pt x="97" y="2"/>
                  </a:lnTo>
                  <a:cubicBezTo>
                    <a:pt x="106" y="0"/>
                    <a:pt x="115" y="5"/>
                    <a:pt x="117" y="14"/>
                  </a:cubicBezTo>
                  <a:lnTo>
                    <a:pt x="154" y="154"/>
                  </a:lnTo>
                  <a:close/>
                </a:path>
              </a:pathLst>
            </a:custGeom>
            <a:solidFill>
              <a:srgbClr val="F4777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114800" y="313372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4200525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156" name="Oval 155"/>
          <p:cNvSpPr/>
          <p:nvPr/>
        </p:nvSpPr>
        <p:spPr>
          <a:xfrm>
            <a:off x="4972050" y="392430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029200" y="39147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Edge</a:t>
            </a:r>
            <a:r>
              <a:rPr lang="en-US" dirty="0"/>
              <a:t> Responsibility Matrix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3815" y="1750400"/>
            <a:ext cx="4232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**</a:t>
            </a:r>
            <a:r>
              <a:rPr lang="en-US" sz="2800" i="1" baseline="-25000" dirty="0" err="1">
                <a:latin typeface="Optima"/>
                <a:cs typeface="Optima"/>
              </a:rPr>
              <a:t>l,k,i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l</a:t>
            </a:r>
            <a:r>
              <a:rPr lang="en-US" sz="2800" i="1" dirty="0">
                <a:latin typeface="Optima"/>
                <a:cs typeface="Optima"/>
              </a:rPr>
              <a:t>, π</a:t>
            </a:r>
            <a:r>
              <a:rPr lang="en-US" sz="2800" i="1" baseline="-25000" dirty="0">
                <a:latin typeface="Optima"/>
                <a:cs typeface="Optima"/>
              </a:rPr>
              <a:t>i+1</a:t>
            </a:r>
            <a:r>
              <a:rPr lang="en-US" sz="2800" dirty="0">
                <a:latin typeface="Optima"/>
                <a:cs typeface="Optima"/>
              </a:rPr>
              <a:t>=</a:t>
            </a:r>
            <a:r>
              <a:rPr lang="en-US" sz="2800" i="1" dirty="0" err="1">
                <a:solidFill>
                  <a:srgbClr val="FF0000"/>
                </a:solidFill>
                <a:latin typeface="Optima"/>
                <a:cs typeface="Optima"/>
              </a:rPr>
              <a:t>k</a:t>
            </a:r>
            <a:r>
              <a:rPr lang="en-US" sz="2800" dirty="0" err="1">
                <a:latin typeface="Optima"/>
                <a:cs typeface="Optima"/>
              </a:rPr>
              <a:t>|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)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752600" y="4495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Optima"/>
                <a:cs typeface="Optima"/>
              </a:rPr>
              <a:t>Edge</a:t>
            </a:r>
            <a:r>
              <a:rPr lang="en-US" sz="2200" dirty="0">
                <a:solidFill>
                  <a:srgbClr val="008000"/>
                </a:solidFill>
                <a:latin typeface="Optima"/>
                <a:cs typeface="Optima"/>
              </a:rPr>
              <a:t> responsibility matrix for the crooked casino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90068"/>
            <a:ext cx="7950200" cy="135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29252">
            <a:off x="533400" y="4901419"/>
            <a:ext cx="80772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Every element of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Π*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Π**</a:t>
            </a:r>
            <a:r>
              <a:rPr lang="en-US" sz="2800" dirty="0">
                <a:latin typeface="Optima"/>
                <a:cs typeface="Optima"/>
              </a:rPr>
              <a:t>) corresponds to a 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node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edge</a:t>
            </a:r>
            <a:r>
              <a:rPr lang="en-US" sz="2800" dirty="0">
                <a:latin typeface="Optima"/>
                <a:cs typeface="Optima"/>
              </a:rPr>
              <a:t>) in the Viterbi graph. Define </a:t>
            </a:r>
          </a:p>
          <a:p>
            <a:pPr algn="ctr"/>
            <a:r>
              <a:rPr lang="en-US" sz="2800" dirty="0">
                <a:latin typeface="Optima"/>
                <a:cs typeface="Optima"/>
              </a:rPr>
              <a:t>     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= 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Π*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 err="1">
                <a:solidFill>
                  <a:srgbClr val="149B52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**</a:t>
            </a:r>
            <a:r>
              <a:rPr lang="en-US" sz="2800" dirty="0">
                <a:latin typeface="Optima"/>
                <a:cs typeface="Optima"/>
              </a:rPr>
              <a:t>) 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6D821-86ED-5C41-AC17-C4FD6C05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289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91878" y="2194955"/>
            <a:ext cx="8610600" cy="4530725"/>
          </a:xfrm>
        </p:spPr>
        <p:txBody>
          <a:bodyPr>
            <a:noAutofit/>
          </a:bodyPr>
          <a:lstStyle/>
          <a:p>
            <a:r>
              <a:rPr lang="en-US" sz="2800" dirty="0"/>
              <a:t>Re-estimating the responsibility profile Π</a:t>
            </a:r>
            <a:r>
              <a:rPr lang="en-US" sz="2800" b="1" dirty="0"/>
              <a:t> </a:t>
            </a:r>
            <a:r>
              <a:rPr lang="en-US" sz="2800" dirty="0"/>
              <a:t>given the current HMM parameters (the </a:t>
            </a:r>
            <a:r>
              <a:rPr lang="en-US" sz="2800" b="1" dirty="0"/>
              <a:t>E-step</a:t>
            </a:r>
            <a:r>
              <a:rPr lang="en-US" sz="2800" dirty="0"/>
              <a:t>):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Re-estimating the HMM parameters given the current responsibility profile (the </a:t>
            </a:r>
            <a:r>
              <a:rPr lang="en-US" sz="2800" b="1" dirty="0"/>
              <a:t>M-step</a:t>
            </a:r>
            <a:r>
              <a:rPr lang="en-US" sz="2800" dirty="0"/>
              <a:t>):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Baum-Welch Learning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29400" y="2743200"/>
            <a:ext cx="1905000" cy="1524000"/>
            <a:chOff x="6324601" y="5736733"/>
            <a:chExt cx="1295400" cy="816466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6778681" y="6397678"/>
              <a:ext cx="451207" cy="2951"/>
            </a:xfrm>
            <a:prstGeom prst="straightConnector1">
              <a:avLst/>
            </a:prstGeom>
            <a:ln w="57150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732143" y="5736733"/>
              <a:ext cx="422097" cy="3382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97904" y="6214380"/>
              <a:ext cx="422097" cy="33825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24601" y="6214949"/>
              <a:ext cx="422097" cy="33825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H="1">
              <a:off x="6630257" y="6025448"/>
              <a:ext cx="163700" cy="212829"/>
            </a:xfrm>
            <a:prstGeom prst="straightConnector1">
              <a:avLst/>
            </a:prstGeom>
            <a:ln w="57150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54603" y="5181600"/>
            <a:ext cx="1905000" cy="1524000"/>
            <a:chOff x="6324601" y="5736733"/>
            <a:chExt cx="1295400" cy="81646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725376" y="6380878"/>
              <a:ext cx="451207" cy="2951"/>
            </a:xfrm>
            <a:prstGeom prst="straightConnector1">
              <a:avLst/>
            </a:prstGeom>
            <a:ln w="57150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732143" y="5736733"/>
              <a:ext cx="422097" cy="338250"/>
            </a:xfrm>
            <a:prstGeom prst="ellipse">
              <a:avLst/>
            </a:prstGeom>
            <a:solidFill>
              <a:srgbClr val="149B5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97904" y="6214380"/>
              <a:ext cx="422097" cy="33825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24601" y="6214949"/>
              <a:ext cx="422097" cy="33825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108318" y="6030550"/>
              <a:ext cx="204252" cy="189502"/>
            </a:xfrm>
            <a:prstGeom prst="straightConnector1">
              <a:avLst/>
            </a:prstGeom>
            <a:ln w="5715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09600" y="3196000"/>
            <a:ext cx="5700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 (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emitted string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?</a:t>
            </a:r>
            <a:r>
              <a:rPr lang="en-US" sz="2800" dirty="0">
                <a:latin typeface="Optima"/>
                <a:cs typeface="Optima"/>
              </a:rPr>
              <a:t>,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rgbClr val="7030A0"/>
                </a:solidFill>
                <a:latin typeface="Optima"/>
                <a:cs typeface="Optima"/>
              </a:rPr>
              <a:t>Parameters</a:t>
            </a:r>
            <a:r>
              <a:rPr lang="en-US" sz="2800" dirty="0">
                <a:latin typeface="Optima"/>
                <a:cs typeface="Optima"/>
              </a:rPr>
              <a:t>) → </a:t>
            </a:r>
            <a:r>
              <a:rPr lang="en-US" sz="2800" dirty="0" err="1">
                <a:solidFill>
                  <a:srgbClr val="0000FF"/>
                </a:solidFill>
                <a:latin typeface="Optima"/>
                <a:cs typeface="Optima"/>
              </a:rPr>
              <a:t>Π</a:t>
            </a:r>
            <a:endParaRPr lang="en-US" sz="2800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556" y="1402960"/>
            <a:ext cx="82023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Baum-Welch learning</a:t>
            </a:r>
            <a:r>
              <a:rPr lang="en-US" sz="2800" dirty="0">
                <a:latin typeface="Optima"/>
                <a:cs typeface="Optima"/>
              </a:rPr>
              <a:t> alternates between two steps: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5715000"/>
            <a:ext cx="560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emitted string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Optima"/>
                <a:cs typeface="Optima"/>
              </a:rPr>
              <a:t>?</a:t>
            </a:r>
            <a:r>
              <a:rPr lang="en-US" sz="2800" dirty="0">
                <a:latin typeface="Optima"/>
                <a:cs typeface="Optima"/>
              </a:rPr>
              <a:t>) → </a:t>
            </a:r>
            <a:r>
              <a:rPr lang="en-US" sz="2800" i="1" dirty="0">
                <a:solidFill>
                  <a:srgbClr val="7030A0"/>
                </a:solidFill>
                <a:latin typeface="Optima"/>
                <a:cs typeface="Optima"/>
              </a:rPr>
              <a:t>Parameters</a:t>
            </a:r>
            <a:endParaRPr lang="en-US" sz="2800" dirty="0">
              <a:solidFill>
                <a:srgbClr val="7030A0"/>
              </a:solidFill>
              <a:latin typeface="Optima"/>
              <a:cs typeface="Optima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ED99484A-853C-4F44-B667-ED3C5195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2411303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8839200" cy="3733800"/>
          </a:xfrm>
        </p:spPr>
        <p:txBody>
          <a:bodyPr>
            <a:noAutofit/>
          </a:bodyPr>
          <a:lstStyle/>
          <a:p>
            <a:r>
              <a:rPr lang="en-US" sz="2800" dirty="0"/>
              <a:t>We have defined a transformation </a:t>
            </a:r>
          </a:p>
          <a:p>
            <a:pPr marL="0" indent="0">
              <a:buNone/>
            </a:pPr>
            <a:r>
              <a:rPr lang="en-US" sz="2800" dirty="0"/>
              <a:t>                            (</a:t>
            </a:r>
            <a:r>
              <a:rPr lang="en-US" sz="2800" i="1" dirty="0"/>
              <a:t>x</a:t>
            </a:r>
            <a:r>
              <a:rPr lang="en-US" sz="2800" dirty="0"/>
              <a:t>, π, ?) → </a:t>
            </a:r>
            <a:r>
              <a:rPr lang="en-US" sz="2800" i="1" dirty="0"/>
              <a:t>Parameters</a:t>
            </a:r>
            <a:endParaRPr lang="en-US" sz="2800" dirty="0"/>
          </a:p>
          <a:p>
            <a:pPr marL="0" indent="0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that uses estimators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l,k</a:t>
            </a:r>
            <a:r>
              <a:rPr lang="en-US" sz="2800" dirty="0"/>
              <a:t> and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k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 based on a </a:t>
            </a:r>
            <a:r>
              <a:rPr lang="en-US" altLang="en-US" sz="2800" dirty="0">
                <a:solidFill>
                  <a:srgbClr val="000000"/>
                </a:solidFill>
              </a:rPr>
              <a:t>path </a:t>
            </a:r>
            <a:r>
              <a:rPr lang="en-US" sz="2800" dirty="0"/>
              <a:t>π.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We now want to define a transformation: </a:t>
            </a:r>
          </a:p>
          <a:p>
            <a:pPr marL="0" indent="0">
              <a:buNone/>
            </a:pPr>
            <a:r>
              <a:rPr lang="en-US" sz="2800" dirty="0"/>
              <a:t>                             (</a:t>
            </a:r>
            <a:r>
              <a:rPr lang="en-US" sz="2800" i="1" dirty="0"/>
              <a:t>x</a:t>
            </a:r>
            <a:r>
              <a:rPr lang="en-US" sz="2800" dirty="0"/>
              <a:t>, Π,</a:t>
            </a:r>
            <a:r>
              <a:rPr lang="en-US" sz="2800" i="1" dirty="0"/>
              <a:t> ?</a:t>
            </a:r>
            <a:r>
              <a:rPr lang="en-US" sz="2800" dirty="0"/>
              <a:t>) → </a:t>
            </a:r>
            <a:r>
              <a:rPr lang="en-US" sz="2800" i="1" dirty="0"/>
              <a:t>Parameters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but the </a:t>
            </a:r>
            <a:r>
              <a:rPr lang="en-US" altLang="en-US" sz="2800" b="1" dirty="0">
                <a:solidFill>
                  <a:srgbClr val="000000"/>
                </a:solidFill>
              </a:rPr>
              <a:t>path is unknown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332" y="5638800"/>
            <a:ext cx="748108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575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Idea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: Use 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expected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values </a:t>
            </a:r>
            <a:r>
              <a:rPr lang="en-US" sz="2800" i="1" dirty="0" err="1">
                <a:latin typeface="Optima"/>
                <a:cs typeface="Optima"/>
              </a:rPr>
              <a:t>T</a:t>
            </a:r>
            <a:r>
              <a:rPr lang="en-US" sz="2800" i="1" baseline="-25000" dirty="0" err="1">
                <a:latin typeface="Optima"/>
                <a:cs typeface="Optima"/>
              </a:rPr>
              <a:t>l,k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 err="1">
                <a:latin typeface="Optima"/>
                <a:cs typeface="Optima"/>
              </a:rPr>
              <a:t>E</a:t>
            </a:r>
            <a:r>
              <a:rPr lang="en-US" sz="2800" i="1" baseline="-25000" dirty="0" err="1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 over </a:t>
            </a:r>
            <a:r>
              <a:rPr lang="en-US" sz="2800" i="1" dirty="0">
                <a:latin typeface="Optima"/>
                <a:cs typeface="Optima"/>
              </a:rPr>
              <a:t>all </a:t>
            </a:r>
            <a:r>
              <a:rPr lang="en-US" sz="2800" dirty="0">
                <a:latin typeface="Optima"/>
                <a:cs typeface="Optima"/>
              </a:rPr>
              <a:t>possible paths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.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Responsibility Matrix to Compute </a:t>
            </a:r>
            <a:r>
              <a:rPr lang="en-US" i="1" dirty="0"/>
              <a:t>Parameters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0ACD6-E1B7-CC48-829E-A172C359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728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244278" y="1336675"/>
            <a:ext cx="8763000" cy="1711325"/>
          </a:xfrm>
        </p:spPr>
        <p:txBody>
          <a:bodyPr>
            <a:noAutofit/>
          </a:bodyPr>
          <a:lstStyle/>
          <a:p>
            <a:r>
              <a:rPr lang="en-US" sz="2800" i="1" dirty="0" err="1"/>
              <a:t>T</a:t>
            </a:r>
            <a:r>
              <a:rPr lang="en-US" sz="2800" i="1" baseline="-25000" dirty="0" err="1"/>
              <a:t>l,k</a:t>
            </a:r>
            <a:r>
              <a:rPr lang="en-US" sz="2800" dirty="0"/>
              <a:t>: #transitions from state </a:t>
            </a:r>
            <a:r>
              <a:rPr lang="en-US" sz="2800" i="1" dirty="0"/>
              <a:t>l</a:t>
            </a:r>
            <a:r>
              <a:rPr lang="en-US" sz="2800" dirty="0"/>
              <a:t> to state </a:t>
            </a:r>
            <a:r>
              <a:rPr lang="en-US" sz="2800" i="1" dirty="0"/>
              <a:t>k </a:t>
            </a:r>
            <a:r>
              <a:rPr lang="en-US" sz="2800" dirty="0"/>
              <a:t>in path</a:t>
            </a:r>
            <a:r>
              <a:rPr lang="en-US" sz="2800" i="1" dirty="0"/>
              <a:t> </a:t>
            </a:r>
            <a:r>
              <a:rPr lang="en-US" sz="2800" dirty="0"/>
              <a:t>π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</a:t>
            </a:r>
            <a:r>
              <a:rPr lang="en-US" sz="2800" i="1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                 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l,k</a:t>
            </a:r>
            <a:r>
              <a:rPr lang="en-US" sz="2800" dirty="0"/>
              <a:t> </a:t>
            </a:r>
            <a:r>
              <a:rPr lang="en-US" sz="2800" i="1" dirty="0"/>
              <a:t>= ∑</a:t>
            </a:r>
            <a:r>
              <a:rPr lang="en-US" sz="2800" i="1" baseline="-25000" dirty="0"/>
              <a:t> 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=1,n-1</a:t>
            </a:r>
            <a:r>
              <a:rPr lang="en-US" sz="2800" i="1" dirty="0"/>
              <a:t> </a:t>
            </a:r>
            <a:r>
              <a:rPr lang="en-US" sz="2800" i="1" dirty="0" err="1"/>
              <a:t>T</a:t>
            </a:r>
            <a:r>
              <a:rPr lang="en-US" sz="2800" i="1" baseline="30000" dirty="0" err="1"/>
              <a:t>i</a:t>
            </a:r>
            <a:r>
              <a:rPr lang="en-US" sz="2800" i="1" baseline="-25000" dirty="0" err="1"/>
              <a:t>l,k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4600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/>
              <a:t>Redefining Estimators for </a:t>
            </a:r>
            <a:r>
              <a:rPr lang="en-US" sz="3600" i="1" dirty="0"/>
              <a:t>Parameters</a:t>
            </a:r>
            <a:br>
              <a:rPr lang="en-US" sz="3600" i="1" dirty="0"/>
            </a:br>
            <a:r>
              <a:rPr lang="en-US" sz="3600" dirty="0"/>
              <a:t>(for a known path π)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2824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9504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if 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l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>
                <a:latin typeface="Optima"/>
                <a:cs typeface="Optima"/>
              </a:rPr>
              <a:t>i+1 </a:t>
            </a:r>
            <a:r>
              <a:rPr lang="en-US" sz="2800" i="1" dirty="0">
                <a:latin typeface="Optima"/>
                <a:cs typeface="Optima"/>
              </a:rPr>
              <a:t>= k                 </a:t>
            </a:r>
            <a:r>
              <a:rPr lang="en-US" sz="2800" dirty="0">
                <a:latin typeface="Optima"/>
                <a:cs typeface="Optima"/>
              </a:rPr>
              <a:t>                              0 otherwise                                  </a:t>
            </a:r>
            <a:endParaRPr lang="en-US" sz="2800" i="1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410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595515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5953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T</a:t>
            </a:r>
            <a:r>
              <a:rPr lang="en-US" sz="2800" i="1" baseline="-25000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800" i="1" baseline="-25000" dirty="0">
                <a:latin typeface="Optima"/>
                <a:cs typeface="Optima"/>
              </a:rPr>
              <a:t>, </a:t>
            </a:r>
            <a:r>
              <a:rPr lang="en-US" sz="2800" i="1" baseline="-25000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8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</a:t>
            </a:r>
            <a:r>
              <a:rPr lang="en-US" sz="2800" dirty="0">
                <a:latin typeface="Optima"/>
                <a:cs typeface="Optima"/>
              </a:rPr>
              <a:t>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28825" y="6073318"/>
            <a:ext cx="4724400" cy="382489"/>
            <a:chOff x="2028825" y="6073318"/>
            <a:chExt cx="4724400" cy="382489"/>
          </a:xfrm>
        </p:grpSpPr>
        <p:sp>
          <p:nvSpPr>
            <p:cNvPr id="16" name="TextBox 15"/>
            <p:cNvSpPr txBox="1"/>
            <p:nvPr/>
          </p:nvSpPr>
          <p:spPr>
            <a:xfrm>
              <a:off x="2028825" y="6073318"/>
              <a:ext cx="53340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6076950"/>
              <a:ext cx="53340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6086475"/>
              <a:ext cx="53340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2975" y="6086475"/>
              <a:ext cx="53340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9825" y="6076950"/>
              <a:ext cx="53340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02070" y="629957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Optima"/>
                <a:cs typeface="Optima"/>
              </a:rPr>
              <a:t>T</a:t>
            </a:r>
            <a:r>
              <a:rPr lang="en-US" sz="3200" i="1" baseline="30000" dirty="0" err="1">
                <a:latin typeface="Optima"/>
                <a:cs typeface="Optima"/>
              </a:rPr>
              <a:t>i</a:t>
            </a:r>
            <a:r>
              <a:rPr lang="en-US" sz="32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3200" i="1" baseline="-25000" dirty="0" err="1">
                <a:latin typeface="Optima"/>
                <a:cs typeface="Optima"/>
              </a:rPr>
              <a:t>,</a:t>
            </a:r>
            <a:r>
              <a:rPr lang="en-US" sz="3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3200" i="1" baseline="-25000" dirty="0">
                <a:latin typeface="Optima"/>
                <a:cs typeface="Optima"/>
              </a:rPr>
              <a:t>  </a:t>
            </a:r>
            <a:r>
              <a:rPr lang="en-US" sz="3200" dirty="0">
                <a:latin typeface="Optima"/>
                <a:cs typeface="Optima"/>
              </a:rPr>
              <a:t>=</a:t>
            </a:r>
            <a:r>
              <a:rPr lang="en-US" sz="3200" i="1" baseline="-25000" dirty="0">
                <a:latin typeface="Optima"/>
                <a:cs typeface="Optima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68" y="435908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Rewriting</a:t>
            </a:r>
          </a:p>
          <a:p>
            <a:r>
              <a:rPr lang="en-US" sz="2400" dirty="0">
                <a:latin typeface="Optima"/>
                <a:cs typeface="Optima"/>
              </a:rPr>
              <a:t>estimators: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853" y="3276600"/>
            <a:ext cx="105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Optima"/>
                <a:cs typeface="Optima"/>
              </a:rPr>
              <a:t>T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latin typeface="Optima"/>
                <a:cs typeface="Optima"/>
              </a:rPr>
              <a:t>l,k</a:t>
            </a:r>
            <a:r>
              <a:rPr lang="en-US" sz="2800" dirty="0">
                <a:latin typeface="Optima"/>
                <a:cs typeface="Optima"/>
              </a:rPr>
              <a:t>={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57450" y="57467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22779D-63B7-5B4A-9902-EA349E94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749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9" grpId="0"/>
      <p:bldP spid="7" grpId="0"/>
      <p:bldP spid="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244278" y="1336675"/>
            <a:ext cx="8763000" cy="1711325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2800" i="1" baseline="-25000" dirty="0" err="1">
                <a:solidFill>
                  <a:schemeClr val="bg1">
                    <a:lumMod val="65000"/>
                  </a:schemeClr>
                </a:solidFill>
              </a:rPr>
              <a:t>l,k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: #transitions from state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to state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k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 path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π</a:t>
            </a:r>
          </a:p>
          <a:p>
            <a:r>
              <a:rPr lang="en-US" sz="2800" i="1" dirty="0" err="1"/>
              <a:t>E</a:t>
            </a:r>
            <a:r>
              <a:rPr lang="en-US" sz="2800" i="1" baseline="-25000" dirty="0" err="1"/>
              <a:t>k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): #times </a:t>
            </a:r>
            <a:r>
              <a:rPr lang="en-US" sz="2800" i="1" dirty="0"/>
              <a:t>b</a:t>
            </a:r>
            <a:r>
              <a:rPr lang="en-US" sz="2800" dirty="0"/>
              <a:t> is emitted when the path</a:t>
            </a:r>
            <a:r>
              <a:rPr lang="en-US" sz="2800" i="1" dirty="0"/>
              <a:t> </a:t>
            </a:r>
            <a:r>
              <a:rPr lang="en-US" sz="2800" dirty="0"/>
              <a:t>π is in state </a:t>
            </a:r>
            <a:r>
              <a:rPr lang="en-US" sz="2800" i="1" dirty="0"/>
              <a:t>k</a:t>
            </a:r>
            <a:endParaRPr lang="en-US" sz="2800" dirty="0"/>
          </a:p>
          <a:p>
            <a:r>
              <a:rPr lang="en-US" sz="2800" dirty="0">
                <a:solidFill>
                  <a:srgbClr val="A6A6A6"/>
                </a:solidFill>
              </a:rPr>
              <a:t>We now define</a:t>
            </a:r>
          </a:p>
          <a:p>
            <a:pPr marL="0" indent="0">
              <a:buNone/>
            </a:pPr>
            <a:r>
              <a:rPr lang="en-US" sz="2800" dirty="0"/>
              <a:t>         </a:t>
            </a:r>
            <a:r>
              <a:rPr lang="en-US" sz="2800" i="1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                  </a:t>
            </a:r>
            <a:r>
              <a:rPr lang="en-US" sz="2800" i="1" dirty="0" err="1">
                <a:solidFill>
                  <a:srgbClr val="7F7F7F"/>
                </a:solidFill>
              </a:rPr>
              <a:t>T</a:t>
            </a:r>
            <a:r>
              <a:rPr lang="en-US" sz="2800" i="1" baseline="-25000" dirty="0" err="1">
                <a:solidFill>
                  <a:srgbClr val="7F7F7F"/>
                </a:solidFill>
              </a:rPr>
              <a:t>l,k</a:t>
            </a:r>
            <a:r>
              <a:rPr lang="en-US" sz="2800" dirty="0">
                <a:solidFill>
                  <a:srgbClr val="7F7F7F"/>
                </a:solidFill>
              </a:rPr>
              <a:t> </a:t>
            </a:r>
            <a:r>
              <a:rPr lang="en-US" sz="2800" i="1" dirty="0">
                <a:solidFill>
                  <a:srgbClr val="7F7F7F"/>
                </a:solidFill>
              </a:rPr>
              <a:t>= ∑</a:t>
            </a:r>
            <a:r>
              <a:rPr lang="en-US" sz="2800" i="1" baseline="-25000" dirty="0">
                <a:solidFill>
                  <a:srgbClr val="7F7F7F"/>
                </a:solidFill>
              </a:rPr>
              <a:t> </a:t>
            </a:r>
            <a:r>
              <a:rPr lang="en-US" sz="2800" i="1" baseline="-25000" dirty="0" err="1">
                <a:solidFill>
                  <a:srgbClr val="7F7F7F"/>
                </a:solidFill>
              </a:rPr>
              <a:t>i</a:t>
            </a:r>
            <a:r>
              <a:rPr lang="en-US" sz="2800" i="1" baseline="-25000" dirty="0">
                <a:solidFill>
                  <a:srgbClr val="7F7F7F"/>
                </a:solidFill>
              </a:rPr>
              <a:t>=1,n-1</a:t>
            </a:r>
            <a:r>
              <a:rPr lang="en-US" sz="2800" i="1" dirty="0">
                <a:solidFill>
                  <a:srgbClr val="7F7F7F"/>
                </a:solidFill>
              </a:rPr>
              <a:t> </a:t>
            </a:r>
            <a:r>
              <a:rPr lang="en-US" sz="2800" i="1" dirty="0" err="1">
                <a:solidFill>
                  <a:srgbClr val="7F7F7F"/>
                </a:solidFill>
              </a:rPr>
              <a:t>T</a:t>
            </a:r>
            <a:r>
              <a:rPr lang="en-US" sz="2800" i="1" baseline="30000" dirty="0" err="1">
                <a:solidFill>
                  <a:srgbClr val="7F7F7F"/>
                </a:solidFill>
              </a:rPr>
              <a:t>i</a:t>
            </a:r>
            <a:r>
              <a:rPr lang="en-US" sz="2800" i="1" baseline="-25000" dirty="0" err="1">
                <a:solidFill>
                  <a:srgbClr val="7F7F7F"/>
                </a:solidFill>
              </a:rPr>
              <a:t>l</a:t>
            </a:r>
            <a:r>
              <a:rPr lang="en-US" sz="2800" i="1" baseline="-25000" dirty="0">
                <a:solidFill>
                  <a:srgbClr val="7F7F7F"/>
                </a:solidFill>
              </a:rPr>
              <a:t>,</a:t>
            </a:r>
            <a:endParaRPr lang="en-US" sz="28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4600"/>
            <a:ext cx="9143998" cy="1143000"/>
          </a:xfrm>
        </p:spPr>
        <p:txBody>
          <a:bodyPr>
            <a:noAutofit/>
          </a:bodyPr>
          <a:lstStyle/>
          <a:p>
            <a:r>
              <a:rPr lang="en-US" sz="3600" dirty="0"/>
              <a:t>Redefining Estimators for </a:t>
            </a:r>
            <a:r>
              <a:rPr lang="en-US" sz="3600" i="1" dirty="0"/>
              <a:t>Parameters</a:t>
            </a:r>
            <a:br>
              <a:rPr lang="en-US" sz="3600" i="1" dirty="0"/>
            </a:br>
            <a:r>
              <a:rPr lang="en-US" sz="3600" dirty="0"/>
              <a:t>(for a known path π)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2824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9504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F7F7F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rgbClr val="7F7F7F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7F7F7F"/>
                </a:solidFill>
                <a:latin typeface="Optima"/>
                <a:cs typeface="Optima"/>
              </a:rPr>
              <a:t>if </a:t>
            </a:r>
            <a:r>
              <a:rPr lang="en-US" sz="2800" i="1" dirty="0">
                <a:solidFill>
                  <a:srgbClr val="7F7F7F"/>
                </a:solidFill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solidFill>
                  <a:srgbClr val="7F7F7F"/>
                </a:solidFill>
                <a:latin typeface="Optima"/>
                <a:cs typeface="Optima"/>
              </a:rPr>
              <a:t>i</a:t>
            </a:r>
            <a:r>
              <a:rPr lang="en-US" sz="2800" i="1" baseline="-25000" dirty="0">
                <a:solidFill>
                  <a:srgbClr val="7F7F7F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rgbClr val="7F7F7F"/>
                </a:solidFill>
                <a:latin typeface="Optima"/>
                <a:cs typeface="Optima"/>
              </a:rPr>
              <a:t>= l</a:t>
            </a:r>
            <a:r>
              <a:rPr lang="en-US" sz="2800" dirty="0">
                <a:solidFill>
                  <a:srgbClr val="7F7F7F"/>
                </a:solidFill>
                <a:latin typeface="Optima"/>
                <a:cs typeface="Optima"/>
              </a:rPr>
              <a:t> and </a:t>
            </a:r>
            <a:r>
              <a:rPr lang="en-US" sz="2800" i="1" dirty="0">
                <a:solidFill>
                  <a:srgbClr val="7F7F7F"/>
                </a:solidFill>
                <a:latin typeface="Optima"/>
                <a:cs typeface="Optima"/>
              </a:rPr>
              <a:t>π</a:t>
            </a:r>
            <a:r>
              <a:rPr lang="en-US" sz="2800" i="1" baseline="-25000" dirty="0">
                <a:solidFill>
                  <a:srgbClr val="7F7F7F"/>
                </a:solidFill>
                <a:latin typeface="Optima"/>
                <a:cs typeface="Optima"/>
              </a:rPr>
              <a:t>i+1 </a:t>
            </a:r>
            <a:r>
              <a:rPr lang="en-US" sz="2800" i="1" dirty="0">
                <a:solidFill>
                  <a:srgbClr val="A6A6A6"/>
                </a:solidFill>
                <a:latin typeface="Optima"/>
                <a:cs typeface="Optima"/>
              </a:rPr>
              <a:t>= k</a:t>
            </a:r>
            <a:r>
              <a:rPr lang="en-US" sz="2800" i="1" dirty="0">
                <a:latin typeface="Optima"/>
                <a:cs typeface="Optima"/>
              </a:rPr>
              <a:t>                 </a:t>
            </a:r>
          </a:p>
          <a:p>
            <a:r>
              <a:rPr lang="en-US" sz="2800" dirty="0">
                <a:solidFill>
                  <a:srgbClr val="7F7F7F"/>
                </a:solidFill>
                <a:latin typeface="Optima"/>
                <a:cs typeface="Optima"/>
              </a:rPr>
              <a:t>0 otherwise                                                                 </a:t>
            </a:r>
            <a:endParaRPr lang="en-US" sz="2800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410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US" sz="3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595515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r>
              <a:rPr lang="en-US" sz="32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32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543877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E</a:t>
            </a:r>
            <a:r>
              <a:rPr lang="en-US" sz="2800" i="1" baseline="-25000" dirty="0">
                <a:solidFill>
                  <a:srgbClr val="0000FF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T</a:t>
            </a:r>
            <a:r>
              <a:rPr lang="en-US" sz="2800" dirty="0">
                <a:latin typeface="Optima"/>
                <a:cs typeface="Optima"/>
              </a:rPr>
              <a:t>)</a:t>
            </a:r>
            <a:r>
              <a:rPr lang="en-US" sz="2800" i="1" dirty="0">
                <a:latin typeface="Optima"/>
                <a:cs typeface="Optima"/>
              </a:rPr>
              <a:t>=</a:t>
            </a:r>
            <a:r>
              <a:rPr lang="en-US" sz="2800" dirty="0">
                <a:latin typeface="Optima"/>
                <a:cs typeface="Optima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" y="5105400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Optima"/>
                <a:cs typeface="Optima"/>
              </a:rPr>
              <a:t>E</a:t>
            </a:r>
            <a:r>
              <a:rPr lang="en-US" sz="3200" i="1" baseline="30000" dirty="0" err="1">
                <a:latin typeface="Optima"/>
                <a:cs typeface="Optima"/>
              </a:rPr>
              <a:t>i</a:t>
            </a:r>
            <a:r>
              <a:rPr lang="en-US" sz="32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3200" dirty="0">
                <a:latin typeface="Optima"/>
                <a:cs typeface="Optima"/>
              </a:rPr>
              <a:t>(</a:t>
            </a:r>
            <a:r>
              <a:rPr lang="en-US" sz="3200" i="1" dirty="0">
                <a:solidFill>
                  <a:srgbClr val="FF0000"/>
                </a:solidFill>
                <a:latin typeface="Optima"/>
                <a:cs typeface="Optima"/>
              </a:rPr>
              <a:t>T</a:t>
            </a:r>
            <a:r>
              <a:rPr lang="en-US" sz="3200" dirty="0">
                <a:latin typeface="Optima"/>
                <a:cs typeface="Optima"/>
              </a:rPr>
              <a:t>) =</a:t>
            </a:r>
            <a:r>
              <a:rPr lang="en-US" sz="3200" baseline="-25000" dirty="0">
                <a:latin typeface="Optima"/>
                <a:cs typeface="Optima"/>
              </a:rPr>
              <a:t>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35908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Rewriting</a:t>
            </a:r>
          </a:p>
          <a:p>
            <a:r>
              <a:rPr lang="en-US" sz="2400" dirty="0">
                <a:latin typeface="Optima"/>
                <a:cs typeface="Optima"/>
              </a:rPr>
              <a:t>estimators: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853" y="3276600"/>
            <a:ext cx="105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A6A6A6"/>
                </a:solidFill>
                <a:latin typeface="Optima"/>
                <a:cs typeface="Optima"/>
              </a:rPr>
              <a:t>T</a:t>
            </a:r>
            <a:r>
              <a:rPr lang="en-US" sz="2800" i="1" baseline="30000" dirty="0" err="1">
                <a:solidFill>
                  <a:srgbClr val="A6A6A6"/>
                </a:solidFill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solidFill>
                  <a:srgbClr val="A6A6A6"/>
                </a:solidFill>
                <a:latin typeface="Optima"/>
                <a:cs typeface="Optima"/>
              </a:rPr>
              <a:t>l,k</a:t>
            </a:r>
            <a:r>
              <a:rPr lang="en-US" sz="2800" dirty="0">
                <a:solidFill>
                  <a:srgbClr val="A6A6A6"/>
                </a:solidFill>
                <a:latin typeface="Optima"/>
                <a:cs typeface="Optima"/>
              </a:rPr>
              <a:t>={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6996" y="3276600"/>
            <a:ext cx="138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Optima"/>
                <a:cs typeface="Optima"/>
              </a:rPr>
              <a:t>E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)={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                       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57450" y="5746750"/>
            <a:ext cx="4432300" cy="476250"/>
            <a:chOff x="2457450" y="5746750"/>
            <a:chExt cx="4432300" cy="476250"/>
          </a:xfrm>
        </p:grpSpPr>
        <p:sp>
          <p:nvSpPr>
            <p:cNvPr id="32" name="TextBox 31"/>
            <p:cNvSpPr txBox="1"/>
            <p:nvPr/>
          </p:nvSpPr>
          <p:spPr>
            <a:xfrm>
              <a:off x="2457450" y="574675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0075" y="575945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29000" y="5757366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56350" y="575679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7150" y="575945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02200" y="576133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90600" y="3124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A6A6A6"/>
                </a:solidFill>
                <a:latin typeface="Optima"/>
                <a:cs typeface="Optima"/>
              </a:rPr>
              <a:t>                               </a:t>
            </a:r>
            <a:r>
              <a:rPr lang="en-US" sz="2800" i="1" dirty="0">
                <a:solidFill>
                  <a:srgbClr val="A6A6A6"/>
                </a:solidFill>
                <a:latin typeface="Optima"/>
                <a:cs typeface="Optima"/>
              </a:rPr>
              <a:t>                 </a:t>
            </a:r>
            <a:r>
              <a:rPr lang="en-US" sz="28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if 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k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i="1" baseline="-25000" dirty="0">
                <a:latin typeface="Optima"/>
                <a:cs typeface="Optima"/>
              </a:rPr>
              <a:t>i </a:t>
            </a:r>
            <a:r>
              <a:rPr lang="en-US" sz="2800" i="1" dirty="0">
                <a:latin typeface="Optima"/>
                <a:cs typeface="Optima"/>
              </a:rPr>
              <a:t>= b</a:t>
            </a:r>
          </a:p>
          <a:p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A6A6A6"/>
                </a:solidFill>
                <a:latin typeface="Optima"/>
                <a:cs typeface="Optima"/>
              </a:rPr>
              <a:t>                  </a:t>
            </a:r>
            <a:r>
              <a:rPr lang="en-US" sz="2800" dirty="0">
                <a:latin typeface="Optima"/>
                <a:cs typeface="Optima"/>
              </a:rPr>
              <a:t>                              0 otherwise                                  </a:t>
            </a:r>
            <a:endParaRPr lang="en-US" sz="2800" i="1" dirty="0"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381381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Optima"/>
                <a:cs typeface="Optima"/>
              </a:rPr>
              <a:t>E</a:t>
            </a:r>
            <a:r>
              <a:rPr lang="en-US" sz="2800" i="1" baseline="-25000" dirty="0" err="1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 </a:t>
            </a:r>
            <a:r>
              <a:rPr lang="en-US" sz="2800" i="1" dirty="0">
                <a:latin typeface="Optima"/>
                <a:cs typeface="Optima"/>
              </a:rPr>
              <a:t>= ∑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=1,n </a:t>
            </a:r>
            <a:r>
              <a:rPr lang="en-US" sz="2800" i="1" dirty="0" err="1">
                <a:latin typeface="Optima"/>
                <a:cs typeface="Optima"/>
              </a:rPr>
              <a:t>E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latin typeface="Optima"/>
                <a:cs typeface="Optima"/>
              </a:rPr>
              <a:t>k</a:t>
            </a:r>
            <a:r>
              <a:rPr lang="en-US" sz="2800" i="1" dirty="0">
                <a:latin typeface="Optima"/>
                <a:cs typeface="Optima"/>
              </a:rPr>
              <a:t>(b</a:t>
            </a:r>
            <a:r>
              <a:rPr lang="en-US" sz="2800" dirty="0">
                <a:latin typeface="Optima"/>
                <a:cs typeface="Optima"/>
              </a:rPr>
              <a:t>)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8763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" y="3972580"/>
            <a:ext cx="88011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Optima"/>
                <a:cs typeface="Optima"/>
              </a:rPr>
              <a:t>How would you redefine these estimators if </a:t>
            </a:r>
            <a:r>
              <a:rPr lang="en-US" sz="2700" i="1" dirty="0">
                <a:latin typeface="Optima"/>
                <a:cs typeface="Optima"/>
              </a:rPr>
              <a:t>π </a:t>
            </a:r>
            <a:r>
              <a:rPr lang="en-US" sz="2700" dirty="0">
                <a:latin typeface="Optima"/>
                <a:cs typeface="Optima"/>
              </a:rPr>
              <a:t>is unknown?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0" y="5953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T</a:t>
            </a:r>
            <a:r>
              <a:rPr lang="en-US" sz="2800" i="1" baseline="-25000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800" i="1" baseline="-25000" dirty="0">
                <a:latin typeface="Optima"/>
                <a:cs typeface="Optima"/>
              </a:rPr>
              <a:t>, </a:t>
            </a:r>
            <a:r>
              <a:rPr lang="en-US" sz="2800" i="1" baseline="-25000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8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</a:t>
            </a:r>
            <a:r>
              <a:rPr lang="en-US" sz="2800" dirty="0">
                <a:latin typeface="Optima"/>
                <a:cs typeface="Optima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2070" y="629957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T</a:t>
            </a:r>
            <a:r>
              <a:rPr lang="en-US" sz="3200" i="1" baseline="30000" dirty="0" err="1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3200" i="1" baseline="-25000" dirty="0" err="1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B,F</a:t>
            </a:r>
            <a:r>
              <a:rPr lang="en-US" sz="3200" i="1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 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=</a:t>
            </a:r>
            <a:r>
              <a:rPr lang="en-US" sz="3200" i="1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B7D86-6577-F24B-A359-B93FAA7A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756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9" grpId="0"/>
      <p:bldP spid="31" grpId="0"/>
      <p:bldP spid="1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HOMEComputer2014\BOOK-2013\HMM\imageCho-H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23168" r="3038" b="24704"/>
          <a:stretch/>
        </p:blipFill>
        <p:spPr bwMode="auto">
          <a:xfrm>
            <a:off x="-20665" y="-457199"/>
            <a:ext cx="9236015" cy="7338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989" y="-310452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a</a:t>
            </a:r>
            <a:r>
              <a:rPr lang="en-US" dirty="0">
                <a:solidFill>
                  <a:schemeClr val="bg1"/>
                </a:solidFill>
                <a:latin typeface="Optima"/>
                <a:cs typeface="Optima"/>
              </a:rPr>
              <a:t> shirtless dealer?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61C8A7-F0A6-FE43-A1E3-2E310F9E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06543007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Redefining the Estimators </a:t>
            </a:r>
            <a:r>
              <a:rPr lang="en-US" sz="3200" i="1" dirty="0"/>
              <a:t> </a:t>
            </a:r>
            <a:r>
              <a:rPr lang="en-US" sz="3200" i="1" dirty="0" err="1"/>
              <a:t>T</a:t>
            </a:r>
            <a:r>
              <a:rPr lang="en-US" sz="3200" i="1" baseline="30000" dirty="0" err="1"/>
              <a:t>i</a:t>
            </a:r>
            <a:r>
              <a:rPr lang="en-US" sz="3200" i="1" baseline="-25000" dirty="0" err="1"/>
              <a:t>l,k</a:t>
            </a:r>
            <a:r>
              <a:rPr lang="en-US" sz="3200" dirty="0"/>
              <a:t> and </a:t>
            </a:r>
            <a:r>
              <a:rPr lang="en-US" sz="3200" i="1" dirty="0" err="1"/>
              <a:t>E</a:t>
            </a:r>
            <a:r>
              <a:rPr lang="en-US" sz="3200" i="1" baseline="30000" dirty="0" err="1"/>
              <a:t>i</a:t>
            </a:r>
            <a:r>
              <a:rPr lang="en-US" sz="3200" i="1" baseline="-25000" dirty="0" err="1"/>
              <a:t>k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/>
              <a:t>When the Path is Unknown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4343400"/>
            <a:ext cx="8686800" cy="954107"/>
            <a:chOff x="609600" y="5715000"/>
            <a:chExt cx="8686800" cy="954107"/>
          </a:xfrm>
        </p:grpSpPr>
        <p:sp>
          <p:nvSpPr>
            <p:cNvPr id="7" name="Rectangle 6"/>
            <p:cNvSpPr/>
            <p:nvPr/>
          </p:nvSpPr>
          <p:spPr>
            <a:xfrm>
              <a:off x="609600" y="5934670"/>
              <a:ext cx="838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T</a:t>
              </a:r>
              <a:r>
                <a:rPr lang="en-US" sz="2800" i="1" baseline="30000" dirty="0" err="1">
                  <a:solidFill>
                    <a:srgbClr val="176FC1"/>
                  </a:solidFill>
                  <a:latin typeface="Optima"/>
                  <a:cs typeface="Optima"/>
                </a:rPr>
                <a:t>i</a:t>
              </a:r>
              <a:r>
                <a:rPr lang="en-US" sz="2800" i="1" baseline="-25000" dirty="0" err="1">
                  <a:solidFill>
                    <a:srgbClr val="176FC1"/>
                  </a:solidFill>
                  <a:latin typeface="Optima"/>
                  <a:cs typeface="Optima"/>
                </a:rPr>
                <a:t>l,k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=</a:t>
              </a:r>
              <a:r>
                <a:rPr lang="en-US" sz="2800" dirty="0" err="1">
                  <a:solidFill>
                    <a:srgbClr val="176FC1"/>
                  </a:solidFill>
                  <a:latin typeface="Optima"/>
                  <a:cs typeface="Optima"/>
                </a:rPr>
                <a:t>Pr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(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π</a:t>
              </a:r>
              <a:r>
                <a:rPr lang="en-US" sz="2800" i="1" baseline="-25000" dirty="0" err="1">
                  <a:solidFill>
                    <a:srgbClr val="176FC1"/>
                  </a:solidFill>
                  <a:latin typeface="Optima"/>
                  <a:cs typeface="Optima"/>
                </a:rPr>
                <a:t>i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 =l, π</a:t>
              </a:r>
              <a:r>
                <a:rPr lang="en-US" sz="2800" i="1" baseline="-25000" dirty="0">
                  <a:solidFill>
                    <a:srgbClr val="176FC1"/>
                  </a:solidFill>
                  <a:latin typeface="Optima"/>
                  <a:cs typeface="Optima"/>
                </a:rPr>
                <a:t>i+1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 =</a:t>
              </a:r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k</a:t>
              </a:r>
              <a:r>
                <a:rPr lang="en-US" sz="2800" dirty="0" err="1">
                  <a:solidFill>
                    <a:srgbClr val="176FC1"/>
                  </a:solidFill>
                  <a:latin typeface="Optima"/>
                  <a:cs typeface="Optima"/>
                </a:rPr>
                <a:t>|</a:t>
              </a:r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x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)           </a:t>
              </a:r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E</a:t>
              </a:r>
              <a:r>
                <a:rPr lang="en-US" sz="2800" i="1" baseline="30000" dirty="0" err="1">
                  <a:solidFill>
                    <a:srgbClr val="176FC1"/>
                  </a:solidFill>
                  <a:latin typeface="Optima"/>
                  <a:cs typeface="Optima"/>
                </a:rPr>
                <a:t>i</a:t>
              </a:r>
              <a:r>
                <a:rPr lang="en-US" sz="2800" i="1" baseline="-25000" dirty="0" err="1">
                  <a:solidFill>
                    <a:srgbClr val="176FC1"/>
                  </a:solidFill>
                  <a:latin typeface="Optima"/>
                  <a:cs typeface="Optima"/>
                </a:rPr>
                <a:t>k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(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b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)={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5715000"/>
              <a:ext cx="3276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176FC1"/>
                  </a:solidFill>
                </a:rPr>
                <a:t>  </a:t>
              </a:r>
              <a:r>
                <a:rPr lang="en-US" sz="2800" dirty="0" err="1">
                  <a:solidFill>
                    <a:srgbClr val="176FC1"/>
                  </a:solidFill>
                  <a:latin typeface="Optima"/>
                  <a:cs typeface="Optima"/>
                </a:rPr>
                <a:t>Pr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(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π</a:t>
              </a:r>
              <a:r>
                <a:rPr lang="en-US" sz="2800" i="1" baseline="-25000" dirty="0" err="1">
                  <a:solidFill>
                    <a:srgbClr val="176FC1"/>
                  </a:solidFill>
                  <a:latin typeface="Optima"/>
                  <a:cs typeface="Optima"/>
                </a:rPr>
                <a:t>i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 =</a:t>
              </a:r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k</a:t>
              </a:r>
              <a:r>
                <a:rPr lang="en-US" sz="2800" dirty="0" err="1">
                  <a:solidFill>
                    <a:srgbClr val="176FC1"/>
                  </a:solidFill>
                  <a:latin typeface="Optima"/>
                  <a:cs typeface="Optima"/>
                </a:rPr>
                <a:t>|</a:t>
              </a:r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x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)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 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if 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x</a:t>
              </a:r>
              <a:r>
                <a:rPr lang="en-US" sz="2800" i="1" baseline="-25000" dirty="0">
                  <a:solidFill>
                    <a:srgbClr val="176FC1"/>
                  </a:solidFill>
                  <a:latin typeface="Optima"/>
                  <a:cs typeface="Optima"/>
                </a:rPr>
                <a:t>i 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= b </a:t>
              </a:r>
            </a:p>
            <a:p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  0 otherwise                                                              </a:t>
              </a:r>
              <a:endParaRPr lang="en-US" sz="2800" i="1" dirty="0">
                <a:solidFill>
                  <a:srgbClr val="176FC1"/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5446693"/>
            <a:ext cx="8763000" cy="954107"/>
            <a:chOff x="609600" y="5715000"/>
            <a:chExt cx="8763000" cy="954107"/>
          </a:xfrm>
        </p:grpSpPr>
        <p:sp>
          <p:nvSpPr>
            <p:cNvPr id="13" name="Rectangle 12"/>
            <p:cNvSpPr/>
            <p:nvPr/>
          </p:nvSpPr>
          <p:spPr>
            <a:xfrm>
              <a:off x="609600" y="5934670"/>
              <a:ext cx="838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T</a:t>
              </a:r>
              <a:r>
                <a:rPr lang="en-US" sz="2800" i="1" baseline="30000" dirty="0" err="1">
                  <a:solidFill>
                    <a:srgbClr val="176FC1"/>
                  </a:solidFill>
                  <a:latin typeface="Optima"/>
                  <a:cs typeface="Optima"/>
                </a:rPr>
                <a:t>i</a:t>
              </a:r>
              <a:r>
                <a:rPr lang="en-US" sz="2800" i="1" baseline="-25000" dirty="0" err="1">
                  <a:solidFill>
                    <a:srgbClr val="176FC1"/>
                  </a:solidFill>
                  <a:latin typeface="Optima"/>
                  <a:cs typeface="Optima"/>
                </a:rPr>
                <a:t>l,k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 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= </a:t>
              </a:r>
              <a:r>
                <a:rPr lang="en-US" sz="2800" dirty="0">
                  <a:solidFill>
                    <a:schemeClr val="tx2"/>
                  </a:solidFill>
                  <a:latin typeface="Optima"/>
                  <a:cs typeface="Optima"/>
                </a:rPr>
                <a:t>Π**</a:t>
              </a:r>
              <a:r>
                <a:rPr lang="en-US" sz="2800" i="1" baseline="-25000" dirty="0" err="1">
                  <a:solidFill>
                    <a:schemeClr val="tx2"/>
                  </a:solidFill>
                  <a:latin typeface="Optima"/>
                  <a:cs typeface="Optima"/>
                </a:rPr>
                <a:t>l,k,i</a:t>
              </a:r>
              <a:r>
                <a:rPr lang="en-US" sz="2800" i="1" baseline="-25000" dirty="0">
                  <a:solidFill>
                    <a:schemeClr val="tx2"/>
                  </a:solidFill>
                  <a:latin typeface="Optima"/>
                  <a:cs typeface="Optima"/>
                </a:rPr>
                <a:t> </a:t>
              </a:r>
              <a:r>
                <a:rPr lang="en-US" sz="2800" dirty="0">
                  <a:solidFill>
                    <a:schemeClr val="tx2"/>
                  </a:solidFill>
                  <a:latin typeface="Optima"/>
                  <a:cs typeface="Optima"/>
                </a:rPr>
                <a:t>                         </a:t>
              </a:r>
              <a:r>
                <a:rPr lang="en-US" sz="2800" i="1" dirty="0" err="1">
                  <a:solidFill>
                    <a:srgbClr val="176FC1"/>
                  </a:solidFill>
                  <a:latin typeface="Optima"/>
                  <a:cs typeface="Optima"/>
                </a:rPr>
                <a:t>E</a:t>
              </a:r>
              <a:r>
                <a:rPr lang="en-US" sz="2800" i="1" baseline="30000" dirty="0" err="1">
                  <a:solidFill>
                    <a:srgbClr val="176FC1"/>
                  </a:solidFill>
                  <a:latin typeface="Optima"/>
                  <a:cs typeface="Optima"/>
                </a:rPr>
                <a:t>i</a:t>
              </a:r>
              <a:r>
                <a:rPr lang="en-US" sz="2800" i="1" baseline="-25000" dirty="0" err="1">
                  <a:solidFill>
                    <a:srgbClr val="176FC1"/>
                  </a:solidFill>
                  <a:latin typeface="Optima"/>
                  <a:cs typeface="Optima"/>
                </a:rPr>
                <a:t>k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(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b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)={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5715000"/>
              <a:ext cx="3276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176FC1"/>
                  </a:solidFill>
                </a:rPr>
                <a:t> </a:t>
              </a:r>
              <a:r>
                <a:rPr lang="en-US" sz="2800" dirty="0" err="1">
                  <a:solidFill>
                    <a:srgbClr val="ED1C24"/>
                  </a:solidFill>
                  <a:latin typeface="Optima"/>
                  <a:cs typeface="Optima"/>
                </a:rPr>
                <a:t>Π</a:t>
              </a:r>
              <a:r>
                <a:rPr lang="en-US" sz="2800" dirty="0">
                  <a:solidFill>
                    <a:srgbClr val="ED1C24"/>
                  </a:solidFill>
                  <a:latin typeface="Optima"/>
                  <a:cs typeface="Optima"/>
                </a:rPr>
                <a:t>*</a:t>
              </a:r>
              <a:r>
                <a:rPr lang="en-US" sz="2800" i="1" baseline="-25000" dirty="0" err="1">
                  <a:solidFill>
                    <a:srgbClr val="ED1C24"/>
                  </a:solidFill>
                  <a:latin typeface="Optima"/>
                  <a:cs typeface="Optima"/>
                </a:rPr>
                <a:t>k,i</a:t>
              </a:r>
              <a:r>
                <a:rPr lang="en-US" sz="2800" i="1" baseline="-25000" dirty="0">
                  <a:solidFill>
                    <a:srgbClr val="ED1C24"/>
                  </a:solidFill>
                  <a:latin typeface="Optima"/>
                  <a:cs typeface="Optima"/>
                </a:rPr>
                <a:t> </a:t>
              </a:r>
              <a:r>
                <a:rPr lang="en-US" sz="2800" i="1" dirty="0">
                  <a:solidFill>
                    <a:srgbClr val="ED1C24"/>
                  </a:solidFill>
                  <a:latin typeface="Optima"/>
                  <a:cs typeface="Optima"/>
                </a:rPr>
                <a:t> </a:t>
              </a:r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if 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x</a:t>
              </a:r>
              <a:r>
                <a:rPr lang="en-US" sz="2800" i="1" baseline="-25000" dirty="0">
                  <a:solidFill>
                    <a:srgbClr val="176FC1"/>
                  </a:solidFill>
                  <a:latin typeface="Optima"/>
                  <a:cs typeface="Optima"/>
                </a:rPr>
                <a:t>i 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= b </a:t>
              </a:r>
            </a:p>
            <a:p>
              <a:r>
                <a:rPr lang="en-US" sz="2800" dirty="0">
                  <a:solidFill>
                    <a:srgbClr val="176FC1"/>
                  </a:solidFill>
                  <a:latin typeface="Optima"/>
                  <a:cs typeface="Optima"/>
                </a:rPr>
                <a:t>  0 otherwise                                                              </a:t>
              </a:r>
              <a:endParaRPr lang="en-US" sz="2800" i="1" dirty="0">
                <a:solidFill>
                  <a:srgbClr val="176FC1"/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336675"/>
            <a:ext cx="8763000" cy="1711325"/>
          </a:xfrm>
        </p:spPr>
        <p:txBody>
          <a:bodyPr>
            <a:noAutofit/>
          </a:bodyPr>
          <a:lstStyle/>
          <a:p>
            <a:r>
              <a:rPr lang="en-US" sz="2800" i="1" dirty="0" err="1">
                <a:solidFill>
                  <a:srgbClr val="A6A6A6"/>
                </a:solidFill>
              </a:rPr>
              <a:t>T</a:t>
            </a:r>
            <a:r>
              <a:rPr lang="en-US" sz="2800" i="1" baseline="-25000" dirty="0" err="1">
                <a:solidFill>
                  <a:srgbClr val="A6A6A6"/>
                </a:solidFill>
              </a:rPr>
              <a:t>l,k</a:t>
            </a:r>
            <a:r>
              <a:rPr lang="en-US" sz="2800" dirty="0">
                <a:solidFill>
                  <a:srgbClr val="A6A6A6"/>
                </a:solidFill>
              </a:rPr>
              <a:t>: #transitions from state </a:t>
            </a:r>
            <a:r>
              <a:rPr lang="en-US" sz="2800" i="1" dirty="0">
                <a:solidFill>
                  <a:srgbClr val="A6A6A6"/>
                </a:solidFill>
              </a:rPr>
              <a:t>l</a:t>
            </a:r>
            <a:r>
              <a:rPr lang="en-US" sz="2800" dirty="0">
                <a:solidFill>
                  <a:srgbClr val="A6A6A6"/>
                </a:solidFill>
              </a:rPr>
              <a:t> to state </a:t>
            </a:r>
            <a:r>
              <a:rPr lang="en-US" sz="2800" i="1" dirty="0">
                <a:solidFill>
                  <a:srgbClr val="A6A6A6"/>
                </a:solidFill>
              </a:rPr>
              <a:t>k </a:t>
            </a:r>
            <a:r>
              <a:rPr lang="en-US" sz="2800" dirty="0">
                <a:solidFill>
                  <a:srgbClr val="A6A6A6"/>
                </a:solidFill>
              </a:rPr>
              <a:t>in path</a:t>
            </a:r>
            <a:r>
              <a:rPr lang="en-US" sz="2800" i="1" dirty="0">
                <a:solidFill>
                  <a:srgbClr val="A6A6A6"/>
                </a:solidFill>
              </a:rPr>
              <a:t> </a:t>
            </a:r>
            <a:r>
              <a:rPr lang="en-US" sz="2800" dirty="0">
                <a:solidFill>
                  <a:srgbClr val="A6A6A6"/>
                </a:solidFill>
              </a:rPr>
              <a:t>π</a:t>
            </a:r>
          </a:p>
          <a:p>
            <a:r>
              <a:rPr lang="en-US" sz="2800" i="1" dirty="0" err="1">
                <a:solidFill>
                  <a:srgbClr val="A6A6A6"/>
                </a:solidFill>
              </a:rPr>
              <a:t>E</a:t>
            </a:r>
            <a:r>
              <a:rPr lang="en-US" sz="2800" i="1" baseline="-25000" dirty="0" err="1">
                <a:solidFill>
                  <a:srgbClr val="A6A6A6"/>
                </a:solidFill>
              </a:rPr>
              <a:t>k</a:t>
            </a:r>
            <a:r>
              <a:rPr lang="en-US" sz="2800" dirty="0">
                <a:solidFill>
                  <a:srgbClr val="A6A6A6"/>
                </a:solidFill>
              </a:rPr>
              <a:t>(</a:t>
            </a:r>
            <a:r>
              <a:rPr lang="en-US" sz="2800" i="1" dirty="0">
                <a:solidFill>
                  <a:srgbClr val="A6A6A6"/>
                </a:solidFill>
              </a:rPr>
              <a:t>b</a:t>
            </a:r>
            <a:r>
              <a:rPr lang="en-US" sz="2800" dirty="0">
                <a:solidFill>
                  <a:srgbClr val="A6A6A6"/>
                </a:solidFill>
              </a:rPr>
              <a:t>): #times </a:t>
            </a:r>
            <a:r>
              <a:rPr lang="en-US" sz="2800" i="1" dirty="0">
                <a:solidFill>
                  <a:srgbClr val="A6A6A6"/>
                </a:solidFill>
              </a:rPr>
              <a:t>b</a:t>
            </a:r>
            <a:r>
              <a:rPr lang="en-US" sz="2800" dirty="0">
                <a:solidFill>
                  <a:srgbClr val="A6A6A6"/>
                </a:solidFill>
              </a:rPr>
              <a:t> is emitted when the path</a:t>
            </a:r>
            <a:r>
              <a:rPr lang="en-US" sz="2800" i="1" dirty="0">
                <a:solidFill>
                  <a:srgbClr val="A6A6A6"/>
                </a:solidFill>
              </a:rPr>
              <a:t> </a:t>
            </a:r>
            <a:r>
              <a:rPr lang="en-US" sz="2800" dirty="0">
                <a:solidFill>
                  <a:srgbClr val="A6A6A6"/>
                </a:solidFill>
              </a:rPr>
              <a:t>π is in state </a:t>
            </a:r>
            <a:r>
              <a:rPr lang="en-US" sz="2800" i="1" dirty="0">
                <a:solidFill>
                  <a:srgbClr val="A6A6A6"/>
                </a:solidFill>
              </a:rPr>
              <a:t>k</a:t>
            </a:r>
            <a:endParaRPr lang="en-US" sz="2800" dirty="0">
              <a:solidFill>
                <a:srgbClr val="A6A6A6"/>
              </a:solidFill>
            </a:endParaRPr>
          </a:p>
          <a:p>
            <a:r>
              <a:rPr lang="en-US" sz="2800" dirty="0">
                <a:solidFill>
                  <a:srgbClr val="A6A6A6"/>
                </a:solidFill>
              </a:rPr>
              <a:t>We now define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3853" y="3276600"/>
            <a:ext cx="105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Optima"/>
                <a:cs typeface="Optima"/>
              </a:rPr>
              <a:t>T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latin typeface="Optima"/>
                <a:cs typeface="Optima"/>
              </a:rPr>
              <a:t>l,k</a:t>
            </a:r>
            <a:r>
              <a:rPr lang="en-US" sz="2800" dirty="0">
                <a:latin typeface="Optima"/>
                <a:cs typeface="Optima"/>
              </a:rPr>
              <a:t>={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46996" y="3276600"/>
            <a:ext cx="138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Optima"/>
                <a:cs typeface="Optima"/>
              </a:rPr>
              <a:t>E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)={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         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309504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if 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l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>
                <a:latin typeface="Optima"/>
                <a:cs typeface="Optima"/>
              </a:rPr>
              <a:t>i+1 </a:t>
            </a:r>
            <a:r>
              <a:rPr lang="en-US" sz="2800" i="1" dirty="0">
                <a:latin typeface="Optima"/>
                <a:cs typeface="Optima"/>
              </a:rPr>
              <a:t>= k                 </a:t>
            </a:r>
            <a:r>
              <a:rPr lang="en-US" sz="2800" dirty="0">
                <a:latin typeface="Optima"/>
                <a:cs typeface="Optima"/>
              </a:rPr>
              <a:t>1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if </a:t>
            </a:r>
            <a:r>
              <a:rPr lang="en-US" sz="2800" i="1" dirty="0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= k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i="1" baseline="-25000" dirty="0">
                <a:latin typeface="Optima"/>
                <a:cs typeface="Optima"/>
              </a:rPr>
              <a:t>i </a:t>
            </a:r>
            <a:r>
              <a:rPr lang="en-US" sz="2800" i="1" dirty="0">
                <a:latin typeface="Optima"/>
                <a:cs typeface="Optima"/>
              </a:rPr>
              <a:t>= b</a:t>
            </a:r>
          </a:p>
          <a:p>
            <a:r>
              <a:rPr lang="en-US" sz="2800" dirty="0">
                <a:latin typeface="Optima"/>
                <a:cs typeface="Optima"/>
              </a:rPr>
              <a:t>0 otherwise                               0 otherwise                                  </a:t>
            </a:r>
            <a:endParaRPr lang="en-US" sz="2800" i="1" dirty="0">
              <a:latin typeface="Optima"/>
              <a:cs typeface="Optim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3C16-5365-0849-95C2-2AC22B5F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168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Placeholder 4"/>
          <p:cNvSpPr>
            <a:spLocks noGrp="1"/>
          </p:cNvSpPr>
          <p:nvPr>
            <p:ph type="body" sz="half" idx="1"/>
          </p:nvPr>
        </p:nvSpPr>
        <p:spPr>
          <a:xfrm>
            <a:off x="91878" y="2194955"/>
            <a:ext cx="8610600" cy="4530725"/>
          </a:xfrm>
        </p:spPr>
        <p:txBody>
          <a:bodyPr>
            <a:noAutofit/>
          </a:bodyPr>
          <a:lstStyle/>
          <a:p>
            <a:r>
              <a:rPr lang="en-US" sz="2800" dirty="0"/>
              <a:t>Re-estimating the responsibility profile Π</a:t>
            </a:r>
            <a:r>
              <a:rPr lang="en-US" sz="2800" b="1" dirty="0"/>
              <a:t> </a:t>
            </a:r>
            <a:r>
              <a:rPr lang="en-US" sz="2800" dirty="0"/>
              <a:t>given the current HMM parameters (the </a:t>
            </a:r>
            <a:r>
              <a:rPr lang="en-US" sz="2800" b="1" dirty="0"/>
              <a:t>E-step</a:t>
            </a:r>
            <a:r>
              <a:rPr lang="en-US" sz="2800" dirty="0"/>
              <a:t>):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Re-estimating the HMM parameters given the current responsibility profile (the </a:t>
            </a:r>
            <a:r>
              <a:rPr lang="en-US" sz="2800" b="1" dirty="0"/>
              <a:t>M-step</a:t>
            </a:r>
            <a:r>
              <a:rPr lang="en-US" sz="2800" dirty="0"/>
              <a:t>):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Baum-Welch Learning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29400" y="2743200"/>
            <a:ext cx="1905000" cy="1524000"/>
            <a:chOff x="6324601" y="5736733"/>
            <a:chExt cx="1295400" cy="816466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6778681" y="6397678"/>
              <a:ext cx="451207" cy="2951"/>
            </a:xfrm>
            <a:prstGeom prst="straightConnector1">
              <a:avLst/>
            </a:prstGeom>
            <a:ln w="57150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732143" y="5736733"/>
              <a:ext cx="422097" cy="33825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97904" y="6214380"/>
              <a:ext cx="422097" cy="338250"/>
            </a:xfrm>
            <a:prstGeom prst="ellipse">
              <a:avLst/>
            </a:prstGeom>
            <a:solidFill>
              <a:srgbClr val="9531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24601" y="6214949"/>
              <a:ext cx="422097" cy="33825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H="1">
              <a:off x="6630257" y="6025448"/>
              <a:ext cx="163700" cy="212829"/>
            </a:xfrm>
            <a:prstGeom prst="straightConnector1">
              <a:avLst/>
            </a:prstGeom>
            <a:ln w="57150">
              <a:solidFill>
                <a:srgbClr val="33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54603" y="5181600"/>
            <a:ext cx="1905000" cy="1524000"/>
            <a:chOff x="6324601" y="5736733"/>
            <a:chExt cx="1295400" cy="81646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725376" y="6380878"/>
              <a:ext cx="451207" cy="2951"/>
            </a:xfrm>
            <a:prstGeom prst="straightConnector1">
              <a:avLst/>
            </a:prstGeom>
            <a:ln w="57150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732143" y="5736733"/>
              <a:ext cx="422097" cy="33825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97904" y="6214380"/>
              <a:ext cx="422097" cy="33825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24601" y="6214949"/>
              <a:ext cx="422097" cy="33825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108318" y="6030550"/>
              <a:ext cx="204252" cy="189502"/>
            </a:xfrm>
            <a:prstGeom prst="straightConnector1">
              <a:avLst/>
            </a:prstGeom>
            <a:ln w="5715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09600" y="3196000"/>
            <a:ext cx="5700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 (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emitted string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?</a:t>
            </a:r>
            <a:r>
              <a:rPr lang="en-US" sz="2800" dirty="0">
                <a:latin typeface="Optima"/>
                <a:cs typeface="Optima"/>
              </a:rPr>
              <a:t>,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rgbClr val="7030A0"/>
                </a:solidFill>
                <a:latin typeface="Optima"/>
                <a:cs typeface="Optima"/>
              </a:rPr>
              <a:t>Parameters</a:t>
            </a:r>
            <a:r>
              <a:rPr lang="en-US" sz="2800" dirty="0">
                <a:latin typeface="Optima"/>
                <a:cs typeface="Optima"/>
              </a:rPr>
              <a:t>) → </a:t>
            </a:r>
            <a:r>
              <a:rPr lang="en-US" sz="2800" dirty="0" err="1">
                <a:solidFill>
                  <a:srgbClr val="0000FF"/>
                </a:solidFill>
                <a:latin typeface="Optima"/>
                <a:cs typeface="Optima"/>
              </a:rPr>
              <a:t>Π</a:t>
            </a:r>
            <a:endParaRPr lang="en-US" sz="2800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556" y="1402960"/>
            <a:ext cx="82023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Baum-Welch learning</a:t>
            </a:r>
            <a:r>
              <a:rPr lang="en-US" sz="2800" dirty="0">
                <a:latin typeface="Optima"/>
                <a:cs typeface="Optima"/>
              </a:rPr>
              <a:t> alternates between two steps: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5715000"/>
            <a:ext cx="560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008000"/>
                </a:solidFill>
                <a:latin typeface="Optima"/>
                <a:cs typeface="Optima"/>
              </a:rPr>
              <a:t>emitted string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Optima"/>
                <a:cs typeface="Optima"/>
              </a:rPr>
              <a:t>?</a:t>
            </a:r>
            <a:r>
              <a:rPr lang="en-US" sz="2800" dirty="0">
                <a:latin typeface="Optima"/>
                <a:cs typeface="Optima"/>
              </a:rPr>
              <a:t>) → </a:t>
            </a:r>
            <a:r>
              <a:rPr lang="en-US" sz="2800" i="1" dirty="0">
                <a:solidFill>
                  <a:srgbClr val="7030A0"/>
                </a:solidFill>
                <a:latin typeface="Optima"/>
                <a:cs typeface="Optima"/>
              </a:rPr>
              <a:t>Parameters</a:t>
            </a:r>
            <a:endParaRPr lang="en-US" sz="2800" dirty="0">
              <a:solidFill>
                <a:srgbClr val="7030A0"/>
              </a:solidFill>
              <a:latin typeface="Optima"/>
              <a:cs typeface="Optima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697BB03-0076-1444-9D37-AE5280C2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31799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6106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346075" indent="-346075" eaLnBrk="1" hangingPunct="1"/>
            <a:r>
              <a:rPr lang="en-US" altLang="en-US" dirty="0"/>
              <a:t>Compute the probability</a:t>
            </a:r>
            <a:r>
              <a:rPr lang="en-US" altLang="en-US" b="1" dirty="0"/>
              <a:t> </a:t>
            </a:r>
            <a:r>
              <a:rPr lang="en-US" altLang="en-US" dirty="0"/>
              <a:t>that the HMM emits the string </a:t>
            </a:r>
            <a:r>
              <a:rPr lang="en-US" altLang="en-US" i="1" dirty="0"/>
              <a:t>x</a:t>
            </a:r>
            <a:r>
              <a:rPr lang="en-US" altLang="en-US" dirty="0"/>
              <a:t> under</a:t>
            </a:r>
            <a:r>
              <a:rPr lang="en-US" altLang="en-US" b="1" dirty="0"/>
              <a:t> </a:t>
            </a:r>
            <a:r>
              <a:rPr lang="en-US" altLang="en-US" dirty="0"/>
              <a:t>current </a:t>
            </a:r>
            <a:r>
              <a:rPr lang="en-US" altLang="en-US" i="1" dirty="0"/>
              <a:t>Parameters</a:t>
            </a:r>
            <a:r>
              <a:rPr lang="en-US" altLang="en-US" dirty="0"/>
              <a:t>: 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   </a:t>
            </a:r>
            <a:r>
              <a:rPr lang="en-US" altLang="en-US" dirty="0" err="1"/>
              <a:t>Pr</a:t>
            </a:r>
            <a:r>
              <a:rPr lang="en-US" altLang="en-US" dirty="0"/>
              <a:t>(</a:t>
            </a:r>
            <a:r>
              <a:rPr lang="en-US" altLang="en-US" i="1" dirty="0">
                <a:solidFill>
                  <a:srgbClr val="00B050"/>
                </a:solidFill>
              </a:rPr>
              <a:t>emitted </a:t>
            </a:r>
            <a:r>
              <a:rPr lang="en-US" altLang="en-US" i="1" dirty="0" err="1">
                <a:solidFill>
                  <a:srgbClr val="00B050"/>
                </a:solidFill>
              </a:rPr>
              <a:t>string</a:t>
            </a:r>
            <a:r>
              <a:rPr lang="en-US" altLang="en-US" dirty="0" err="1"/>
              <a:t>|</a:t>
            </a:r>
            <a:r>
              <a:rPr lang="en-US" altLang="en-US" i="1" dirty="0" err="1">
                <a:solidFill>
                  <a:srgbClr val="7030A0"/>
                </a:solidFill>
              </a:rPr>
              <a:t>Parameters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Compare with the probability for previous values of </a:t>
            </a:r>
            <a:r>
              <a:rPr lang="en-US" altLang="en-US" i="1" dirty="0"/>
              <a:t>Parameters </a:t>
            </a:r>
            <a:r>
              <a:rPr lang="en-US" altLang="en-US" sz="2800" dirty="0"/>
              <a:t>and stop if the difference is small.</a:t>
            </a:r>
          </a:p>
          <a:p>
            <a:pPr lvl="1"/>
            <a:r>
              <a:rPr lang="en-US" altLang="en-US" sz="2800" dirty="0"/>
              <a:t>Stop after a certain number of iterations.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Stopping Rules for the Baum-Welch Learning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07A9F-29CB-834A-B8C4-CE8D1575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195365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16623"/>
            <a:ext cx="5638800" cy="144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Nature uses domains as building blocks, shuffling them to create </a:t>
            </a:r>
            <a:r>
              <a:rPr lang="en-US" sz="2800" b="1" dirty="0"/>
              <a:t>multi-domain proteins</a:t>
            </a:r>
            <a:r>
              <a:rPr lang="en-US" sz="2800" dirty="0"/>
              <a:t>.</a:t>
            </a:r>
          </a:p>
        </p:txBody>
      </p:sp>
      <p:pic>
        <p:nvPicPr>
          <p:cNvPr id="86018" name="Picture 2" descr="http://upload.wikimedia.org/wikipedia/commons/7/7a/Pyruvate_kinase_protein_domain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899531" cy="424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51816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Optima"/>
                <a:cs typeface="Optima"/>
              </a:rPr>
              <a:t>A multi-domain protein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 is a Tinkerer and Not an Inventor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5638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Protein domain:</a:t>
            </a:r>
            <a:r>
              <a:rPr lang="en-US" sz="2800" dirty="0">
                <a:latin typeface="Optima"/>
                <a:cs typeface="Optima"/>
              </a:rPr>
              <a:t> a conserved part of a protein that often can function independently.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753171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Goal: </a:t>
            </a:r>
            <a:r>
              <a:rPr lang="en-US" sz="2800" dirty="0">
                <a:latin typeface="Optima"/>
                <a:cs typeface="Optima"/>
              </a:rPr>
              <a:t>classify domains into families even though sequence similarities between domains from the same family can be low.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06669-2B06-F548-A7C7-18BCCB1D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3635877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Use alignments to break proteins into domains.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6685" y="102048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ABCDEFGHKLMNP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ERGHKLNPABTD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KLSNPACDEFTH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50" dirty="0"/>
              <a:t>Searching for Protein Domains with Profile HMMs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71976-F5F7-794B-9550-498888DE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2875888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Use alignments to break proteins into domains.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6685" y="102048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EFGH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KLMNP</a:t>
            </a:r>
          </a:p>
          <a:p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ERGH</a:t>
            </a:r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ABTD</a:t>
            </a:r>
          </a:p>
          <a:p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KLSNP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EFTH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50" dirty="0"/>
              <a:t>Searching for Protein Domains with Profile HMMs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B8907-58DC-4F4C-A0B0-0C5F2B07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7697887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Use alignments to break proteins into domains.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Construct alignment of domains from a given family (starting from highly similar domains whose attribution to a family is non-controversial).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1200" y="2362200"/>
            <a:ext cx="3352800" cy="1200329"/>
            <a:chOff x="5791200" y="2438400"/>
            <a:chExt cx="33528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6934200" y="2438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KLMNP</a:t>
              </a:r>
            </a:p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KL-NP</a:t>
              </a:r>
            </a:p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KLSNP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153400" y="2438400"/>
              <a:ext cx="99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EFGH</a:t>
              </a:r>
            </a:p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ERGH</a:t>
              </a:r>
            </a:p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EFTH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91200" y="2438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ABCD</a:t>
              </a:r>
            </a:p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ABTD</a:t>
              </a:r>
            </a:p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AC-D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76685" y="102048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EFGH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KLMNP</a:t>
            </a:r>
          </a:p>
          <a:p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ERGH</a:t>
            </a:r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ABTD</a:t>
            </a:r>
          </a:p>
          <a:p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KLSNP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EFTH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50" dirty="0"/>
              <a:t>Searching for Protein Domains with Profile HMMs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E11A4E-F2D3-2441-B228-460DE6FF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7157149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Use alignments to break proteins into domains.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Construct alignment of domains from a given family (starting from highly similar domains whose attribution to a family is non-controversial).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For each family, construct a profile HMM and estimate its parameters.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1200" y="2362200"/>
            <a:ext cx="3352800" cy="1200329"/>
            <a:chOff x="5791200" y="2438400"/>
            <a:chExt cx="33528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6934200" y="2438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KLMNP</a:t>
              </a:r>
            </a:p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KL-NP</a:t>
              </a:r>
            </a:p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KLSNP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153400" y="2438400"/>
              <a:ext cx="99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EFGH</a:t>
              </a:r>
            </a:p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ERGH</a:t>
              </a:r>
            </a:p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EFTH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91200" y="2438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ABCD</a:t>
              </a:r>
            </a:p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ABTD</a:t>
              </a:r>
            </a:p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AC-D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553200" y="3810000"/>
            <a:ext cx="1905000" cy="1524000"/>
            <a:chOff x="3200400" y="4038600"/>
            <a:chExt cx="1905000" cy="1524000"/>
          </a:xfrm>
        </p:grpSpPr>
        <p:grpSp>
          <p:nvGrpSpPr>
            <p:cNvPr id="157" name="Group 156"/>
            <p:cNvGrpSpPr/>
            <p:nvPr/>
          </p:nvGrpSpPr>
          <p:grpSpPr>
            <a:xfrm>
              <a:off x="3200400" y="4038600"/>
              <a:ext cx="1905000" cy="1524000"/>
              <a:chOff x="6324601" y="5736733"/>
              <a:chExt cx="1295400" cy="816466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6732143" y="5736733"/>
                <a:ext cx="422097" cy="3382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197904" y="6214380"/>
                <a:ext cx="422097" cy="33825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6324601" y="6214949"/>
                <a:ext cx="422097" cy="338250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Arrow Connector 162"/>
              <p:cNvCxnSpPr>
                <a:stCxn id="160" idx="3"/>
              </p:cNvCxnSpPr>
              <p:nvPr/>
            </p:nvCxnSpPr>
            <p:spPr>
              <a:xfrm flipH="1">
                <a:off x="6630257" y="6025448"/>
                <a:ext cx="163700" cy="212829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 flipV="1">
                <a:off x="6746698" y="6338876"/>
                <a:ext cx="451207" cy="2951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Arrow Connector 157"/>
            <p:cNvCxnSpPr>
              <a:endCxn id="161" idx="1"/>
            </p:cNvCxnSpPr>
            <p:nvPr/>
          </p:nvCxnSpPr>
          <p:spPr>
            <a:xfrm>
              <a:off x="4308372" y="4595232"/>
              <a:ext cx="267201" cy="427397"/>
            </a:xfrm>
            <a:prstGeom prst="straightConnector1">
              <a:avLst/>
            </a:prstGeom>
            <a:ln w="28575" cmpd="sng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 flipV="1">
              <a:off x="3829050" y="5353050"/>
              <a:ext cx="663540" cy="5508"/>
            </a:xfrm>
            <a:prstGeom prst="straightConnector1">
              <a:avLst/>
            </a:prstGeom>
            <a:ln w="28575" cmpd="sng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176685" y="102048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EFGH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KLMNP</a:t>
            </a:r>
          </a:p>
          <a:p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ERGH</a:t>
            </a:r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ABTD</a:t>
            </a:r>
          </a:p>
          <a:p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KLSNP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EFTH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50" dirty="0"/>
              <a:t>Searching for Protein Domains with Profile HMMs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726ECA-C8D9-B84B-B84C-417B8473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842504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6176685" y="102048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EFGH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KLMNP</a:t>
            </a:r>
          </a:p>
          <a:p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ERGH</a:t>
            </a:r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ABTD</a:t>
            </a:r>
          </a:p>
          <a:p>
            <a:r>
              <a:rPr lang="en-US" sz="2400" dirty="0">
                <a:solidFill>
                  <a:srgbClr val="176F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KLSNP</a:t>
            </a:r>
            <a:r>
              <a:rPr lang="en-US" sz="2400" dirty="0">
                <a:solidFill>
                  <a:srgbClr val="ED1C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ACD</a:t>
            </a:r>
            <a:r>
              <a:rPr lang="en-US" sz="2400" dirty="0">
                <a:solidFill>
                  <a:srgbClr val="149B5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EFTH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10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Use alignments to break proteins into domains.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Construct alignment of domains from a given family (starting from highly similar domains whose attribution to a family is non-controversial).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For each family, construct a profile HMM and estimate its parameters.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700" dirty="0"/>
              <a:t>Align the new sequence against each such HMM to find the best fitting HMM.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1200" y="2362200"/>
            <a:ext cx="3352800" cy="1200329"/>
            <a:chOff x="5791200" y="2438400"/>
            <a:chExt cx="3352800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6934200" y="2438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KLMNP</a:t>
              </a:r>
            </a:p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KL-NP</a:t>
              </a:r>
            </a:p>
            <a:p>
              <a:r>
                <a:rPr lang="en-US" sz="2400" dirty="0">
                  <a:solidFill>
                    <a:srgbClr val="176FC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KLSNP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153400" y="2438400"/>
              <a:ext cx="99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EFGH</a:t>
              </a:r>
            </a:p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ERGH</a:t>
              </a:r>
            </a:p>
            <a:p>
              <a:r>
                <a:rPr lang="en-US" sz="24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EFTH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91200" y="24384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ABCD</a:t>
              </a:r>
            </a:p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ABTD</a:t>
              </a:r>
            </a:p>
            <a:p>
              <a:r>
                <a:rPr lang="en-US" sz="2400" dirty="0">
                  <a:solidFill>
                    <a:srgbClr val="ED1C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AC-D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50" dirty="0"/>
              <a:t>Searching for Protein Domains with Profile HMMs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3352800" cy="1002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553200" y="3810000"/>
            <a:ext cx="1905000" cy="1524000"/>
            <a:chOff x="3200400" y="4038600"/>
            <a:chExt cx="1905000" cy="1524000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4038600"/>
              <a:ext cx="1905000" cy="1524000"/>
              <a:chOff x="6324601" y="5736733"/>
              <a:chExt cx="1295400" cy="81646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732143" y="5736733"/>
                <a:ext cx="422097" cy="33825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197904" y="6214380"/>
                <a:ext cx="422097" cy="33825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24601" y="6214949"/>
                <a:ext cx="422097" cy="338250"/>
              </a:xfrm>
              <a:prstGeom prst="ellipse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>
                <a:stCxn id="24" idx="3"/>
              </p:cNvCxnSpPr>
              <p:nvPr/>
            </p:nvCxnSpPr>
            <p:spPr>
              <a:xfrm flipH="1">
                <a:off x="6630257" y="6025448"/>
                <a:ext cx="163700" cy="212829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6746698" y="6338876"/>
                <a:ext cx="451207" cy="2951"/>
              </a:xfrm>
              <a:prstGeom prst="straightConnector1">
                <a:avLst/>
              </a:prstGeom>
              <a:ln w="28575" cmpd="sng"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>
              <a:endCxn id="25" idx="1"/>
            </p:cNvCxnSpPr>
            <p:nvPr/>
          </p:nvCxnSpPr>
          <p:spPr>
            <a:xfrm>
              <a:off x="4308372" y="4595232"/>
              <a:ext cx="267201" cy="427397"/>
            </a:xfrm>
            <a:prstGeom prst="straightConnector1">
              <a:avLst/>
            </a:prstGeom>
            <a:ln w="28575" cmpd="sng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3908460" y="5353050"/>
              <a:ext cx="663540" cy="5508"/>
            </a:xfrm>
            <a:prstGeom prst="straightConnector1">
              <a:avLst/>
            </a:prstGeom>
            <a:ln w="28575" cmpd="sng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E46AA5-45DD-6942-9C58-E83BA345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785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458200" cy="3810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Each domain family in </a:t>
            </a:r>
            <a:r>
              <a:rPr lang="en-US" altLang="en-US" sz="2800" dirty="0" err="1">
                <a:solidFill>
                  <a:srgbClr val="000000"/>
                </a:solidFill>
              </a:rPr>
              <a:t>Pfam</a:t>
            </a:r>
            <a:r>
              <a:rPr lang="en-US" altLang="en-US" sz="2800" dirty="0">
                <a:solidFill>
                  <a:srgbClr val="000000"/>
                </a:solidFill>
              </a:rPr>
              <a:t> has:</a:t>
            </a:r>
          </a:p>
          <a:p>
            <a:r>
              <a:rPr lang="en-US" altLang="en-US" sz="2800" b="1" dirty="0">
                <a:solidFill>
                  <a:srgbClr val="000000"/>
                </a:solidFill>
              </a:rPr>
              <a:t>Seed alignment</a:t>
            </a:r>
            <a:r>
              <a:rPr lang="en-US" altLang="en-US" sz="2800" dirty="0">
                <a:solidFill>
                  <a:srgbClr val="000000"/>
                </a:solidFill>
              </a:rPr>
              <a:t>: Initial multiple alignment of domains in this family.</a:t>
            </a:r>
          </a:p>
          <a:p>
            <a:r>
              <a:rPr lang="en-US" altLang="en-US" sz="2800" b="1" dirty="0">
                <a:solidFill>
                  <a:srgbClr val="000000"/>
                </a:solidFill>
              </a:rPr>
              <a:t>HMM</a:t>
            </a:r>
            <a:r>
              <a:rPr lang="en-US" altLang="en-US" sz="2800" dirty="0">
                <a:solidFill>
                  <a:srgbClr val="000000"/>
                </a:solidFill>
              </a:rPr>
              <a:t>: Built from seed alignment for new searches.</a:t>
            </a:r>
          </a:p>
          <a:p>
            <a:r>
              <a:rPr lang="en-US" altLang="en-US" sz="2800" b="1" dirty="0">
                <a:solidFill>
                  <a:srgbClr val="000000"/>
                </a:solidFill>
              </a:rPr>
              <a:t>Full alignment</a:t>
            </a:r>
            <a:r>
              <a:rPr lang="en-US" altLang="en-US" sz="2800" dirty="0">
                <a:solidFill>
                  <a:srgbClr val="000000"/>
                </a:solidFill>
              </a:rPr>
              <a:t>:</a:t>
            </a:r>
            <a:r>
              <a:rPr lang="en-US" altLang="en-US" sz="2800" i="1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Enlarged multiple alignment generated by aligning new domains against the seed HMM.</a:t>
            </a:r>
          </a:p>
        </p:txBody>
      </p:sp>
      <p:sp>
        <p:nvSpPr>
          <p:cNvPr id="136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cs typeface="Arial" charset="0"/>
              </a:rPr>
              <a:t>Pfam</a:t>
            </a:r>
            <a:r>
              <a:rPr lang="en-US" altLang="en-US" dirty="0">
                <a:cs typeface="Arial" charset="0"/>
              </a:rPr>
              <a:t>: Profile HMM Database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090" y="4926116"/>
            <a:ext cx="8229600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500" b="1" dirty="0">
                <a:latin typeface="Optima"/>
                <a:cs typeface="Optima"/>
              </a:rPr>
              <a:t>Final Challenge: </a:t>
            </a:r>
            <a:r>
              <a:rPr lang="en-US" sz="2500" dirty="0">
                <a:latin typeface="Optima"/>
                <a:cs typeface="Optima"/>
              </a:rPr>
              <a:t>Using the </a:t>
            </a:r>
            <a:r>
              <a:rPr lang="en-US" sz="2500" dirty="0" err="1">
                <a:latin typeface="Optima"/>
                <a:cs typeface="Optima"/>
              </a:rPr>
              <a:t>Pfam</a:t>
            </a:r>
            <a:r>
              <a:rPr lang="en-US" sz="2500" dirty="0">
                <a:latin typeface="Optima"/>
                <a:cs typeface="Optima"/>
              </a:rPr>
              <a:t> HMM for gp120 (constructed from a seed alignment of just 24 gp120 HIV proteins), construct alignments of all known gp120 proteins and identify the “most diverged” gp120 sequence.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EECF8-5D38-8641-B26A-ACA21F87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0847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228600" y="1066801"/>
            <a:ext cx="8763000" cy="48006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700" dirty="0">
                <a:latin typeface="Optima"/>
                <a:cs typeface="Optima"/>
              </a:rPr>
              <a:t>Now the dealer has </a:t>
            </a:r>
            <a:r>
              <a:rPr lang="en-US" sz="2700" i="1" dirty="0">
                <a:latin typeface="Optima"/>
                <a:cs typeface="Optima"/>
              </a:rPr>
              <a:t>both </a:t>
            </a:r>
            <a:r>
              <a:rPr lang="en-US" sz="2700" dirty="0">
                <a:solidFill>
                  <a:schemeClr val="accent1"/>
                </a:solidFill>
                <a:latin typeface="Optima"/>
                <a:cs typeface="Optima"/>
              </a:rPr>
              <a:t>fair</a:t>
            </a:r>
            <a:r>
              <a:rPr lang="en-US" sz="27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700" dirty="0">
                <a:latin typeface="Optima"/>
                <a:cs typeface="Optima"/>
              </a:rPr>
              <a:t>and </a:t>
            </a:r>
            <a:r>
              <a:rPr lang="en-US" sz="2700" dirty="0">
                <a:solidFill>
                  <a:schemeClr val="bg2"/>
                </a:solidFill>
                <a:latin typeface="Optima"/>
                <a:cs typeface="Optima"/>
              </a:rPr>
              <a:t>biased</a:t>
            </a:r>
            <a:r>
              <a:rPr lang="en-US" sz="27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700" dirty="0">
                <a:latin typeface="Optima"/>
                <a:cs typeface="Optima"/>
              </a:rPr>
              <a:t>coins and can change between them at any time (without you noticing) with probability 0.1.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>
              <a:latin typeface="Optima"/>
              <a:cs typeface="Optima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700" dirty="0">
              <a:latin typeface="Optima"/>
              <a:cs typeface="Optima"/>
            </a:endParaRPr>
          </a:p>
          <a:p>
            <a:endParaRPr lang="en-US" altLang="en-US" sz="28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Optima"/>
                <a:cs typeface="Optima"/>
              </a:rPr>
              <a:t>Two Coins Up the Dealer Sleeve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529962"/>
            <a:ext cx="8763000" cy="1338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sz="26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600" dirty="0">
                <a:latin typeface="Optima"/>
                <a:cs typeface="Optima"/>
              </a:rPr>
              <a:t>After watching a sequence of flips, can you tell when the dealer was using </a:t>
            </a:r>
            <a:r>
              <a:rPr lang="en-US" altLang="en-US" sz="2600" dirty="0">
                <a:solidFill>
                  <a:schemeClr val="accent1"/>
                </a:solidFill>
                <a:latin typeface="Optima"/>
                <a:cs typeface="Optima"/>
              </a:rPr>
              <a:t>fair </a:t>
            </a:r>
            <a:r>
              <a:rPr lang="en-US" altLang="en-US" sz="2600" dirty="0">
                <a:latin typeface="Optima"/>
                <a:cs typeface="Optima"/>
              </a:rPr>
              <a:t>coin and when he was using </a:t>
            </a:r>
            <a:r>
              <a:rPr lang="en-US" altLang="en-US" sz="2600" dirty="0">
                <a:solidFill>
                  <a:srgbClr val="149B52"/>
                </a:solidFill>
                <a:latin typeface="Optima"/>
                <a:cs typeface="Optima"/>
              </a:rPr>
              <a:t>biased </a:t>
            </a:r>
            <a:r>
              <a:rPr lang="en-US" altLang="en-US" sz="2600" dirty="0">
                <a:latin typeface="Optima"/>
                <a:cs typeface="Optima"/>
              </a:rPr>
              <a:t>coin?</a:t>
            </a:r>
          </a:p>
        </p:txBody>
      </p:sp>
      <p:pic>
        <p:nvPicPr>
          <p:cNvPr id="76802" name="Picture 2" descr="https://encrypted-tbn1.gstatic.com/images?q=tbn:ANd9GcRgqaux_ZBhGCUkJSfBXig_3byxEUP-M2CJ0V0DiBT3zKgoKam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b="16268"/>
          <a:stretch/>
        </p:blipFill>
        <p:spPr bwMode="auto">
          <a:xfrm>
            <a:off x="2209800" y="4114800"/>
            <a:ext cx="2133600" cy="2640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4648200"/>
            <a:ext cx="3048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Optima"/>
                <a:cs typeface="Optima"/>
              </a:rPr>
              <a:t>“Madam…. How can I be expected to read your mind when you keep changing it?”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BCEF-0102-5243-BEEE-355CE36C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022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>
                <a:latin typeface="Optima"/>
                <a:cs typeface="Optima"/>
              </a:rPr>
              <a:t>Reading the Dealer’s Mind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836" y="1209007"/>
            <a:ext cx="8458200" cy="30346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Optima"/>
                <a:cs typeface="Optima"/>
              </a:rPr>
              <a:t>Casino Problem</a:t>
            </a:r>
            <a:r>
              <a:rPr lang="en-US" sz="2400" dirty="0">
                <a:latin typeface="Optima"/>
                <a:cs typeface="Optima"/>
              </a:rPr>
              <a:t>: </a:t>
            </a:r>
            <a:r>
              <a:rPr lang="en-US" sz="2400" i="1" dirty="0">
                <a:latin typeface="Optima"/>
                <a:cs typeface="Optima"/>
              </a:rPr>
              <a:t>Given a sequence of coin flips, determine when the dealer used a fair coin and a biased coin.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latin typeface="Optima"/>
                <a:cs typeface="Optima"/>
              </a:rPr>
              <a:t>Input:</a:t>
            </a:r>
            <a:r>
              <a:rPr lang="en-US" sz="2400" dirty="0">
                <a:latin typeface="Optima"/>
                <a:cs typeface="Optima"/>
              </a:rPr>
              <a:t> A sequence </a:t>
            </a:r>
            <a:r>
              <a:rPr lang="en-US" sz="2400" i="1" dirty="0">
                <a:latin typeface="Optima"/>
                <a:cs typeface="Optima"/>
              </a:rPr>
              <a:t>x = x</a:t>
            </a:r>
            <a:r>
              <a:rPr lang="en-US" sz="2400" i="1" baseline="-25000" dirty="0">
                <a:latin typeface="Optima"/>
                <a:cs typeface="Optima"/>
              </a:rPr>
              <a:t>1</a:t>
            </a:r>
            <a:r>
              <a:rPr lang="en-US" sz="2400" i="1" dirty="0">
                <a:latin typeface="Optima"/>
                <a:cs typeface="Optima"/>
              </a:rPr>
              <a:t> x</a:t>
            </a:r>
            <a:r>
              <a:rPr lang="en-US" sz="2400" i="1" baseline="-25000" dirty="0">
                <a:latin typeface="Optima"/>
                <a:cs typeface="Optima"/>
              </a:rPr>
              <a:t>2</a:t>
            </a:r>
            <a:r>
              <a:rPr lang="en-US" sz="2400" i="1" dirty="0">
                <a:latin typeface="Optima"/>
                <a:cs typeface="Optima"/>
              </a:rPr>
              <a:t> . . . 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i="1" baseline="-25000" dirty="0" err="1">
                <a:latin typeface="Optima"/>
                <a:cs typeface="Optima"/>
              </a:rPr>
              <a:t>n</a:t>
            </a:r>
            <a:r>
              <a:rPr lang="en-US" sz="2400" dirty="0">
                <a:latin typeface="Optima"/>
                <a:cs typeface="Optima"/>
              </a:rPr>
              <a:t> of flips made by coins </a:t>
            </a:r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(fair) and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B </a:t>
            </a:r>
            <a:r>
              <a:rPr lang="en-US" sz="2400" dirty="0">
                <a:latin typeface="Optima"/>
                <a:cs typeface="Optima"/>
              </a:rPr>
              <a:t>(biased).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latin typeface="Optima"/>
                <a:cs typeface="Optima"/>
              </a:rPr>
              <a:t>Output:</a:t>
            </a:r>
            <a:r>
              <a:rPr lang="en-US" sz="2400" dirty="0">
                <a:latin typeface="Optima"/>
                <a:cs typeface="Optima"/>
              </a:rPr>
              <a:t> A sequence π  = π</a:t>
            </a:r>
            <a:r>
              <a:rPr lang="en-US" sz="2400" baseline="-25000" dirty="0"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 π</a:t>
            </a:r>
            <a:r>
              <a:rPr lang="en-US" sz="2400" baseline="-25000" dirty="0">
                <a:latin typeface="Optima"/>
                <a:cs typeface="Optima"/>
              </a:rPr>
              <a:t>2</a:t>
            </a:r>
            <a:r>
              <a:rPr lang="en-US" sz="2400" dirty="0">
                <a:latin typeface="Optima"/>
                <a:cs typeface="Optima"/>
              </a:rPr>
              <a:t> · · · π</a:t>
            </a:r>
            <a:r>
              <a:rPr lang="en-US" sz="2400" baseline="-25000" dirty="0">
                <a:latin typeface="Optima"/>
                <a:cs typeface="Optima"/>
              </a:rPr>
              <a:t>n</a:t>
            </a:r>
            <a:r>
              <a:rPr lang="en-US" sz="2400" dirty="0">
                <a:latin typeface="Optima"/>
                <a:cs typeface="Optima"/>
              </a:rPr>
              <a:t>, with each π</a:t>
            </a:r>
            <a:r>
              <a:rPr lang="en-US" sz="2400" baseline="-25000" dirty="0" err="1">
                <a:latin typeface="Optima"/>
                <a:cs typeface="Optima"/>
              </a:rPr>
              <a:t>i</a:t>
            </a:r>
            <a:r>
              <a:rPr lang="en-US" sz="2400" dirty="0">
                <a:latin typeface="Optima"/>
                <a:cs typeface="Optima"/>
              </a:rPr>
              <a:t> being equal to either </a:t>
            </a:r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or </a:t>
            </a:r>
            <a:r>
              <a:rPr lang="en-US" sz="24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and indicating that </a:t>
            </a:r>
            <a:r>
              <a:rPr lang="en-US" sz="2400" i="1" dirty="0">
                <a:latin typeface="Optima"/>
                <a:cs typeface="Optima"/>
              </a:rPr>
              <a:t>x</a:t>
            </a:r>
            <a:r>
              <a:rPr lang="en-US" sz="2400" i="1" baseline="-25000" dirty="0">
                <a:latin typeface="Optima"/>
                <a:cs typeface="Optima"/>
              </a:rPr>
              <a:t>i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is the result of flipping the fair or biased coin, respectively.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F232B-F280-0B4E-8A31-FF15707F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3437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7"/>
          <p:cNvSpPr>
            <a:spLocks noGrp="1"/>
          </p:cNvSpPr>
          <p:nvPr>
            <p:ph idx="1"/>
          </p:nvPr>
        </p:nvSpPr>
        <p:spPr>
          <a:xfrm>
            <a:off x="152400" y="1219201"/>
            <a:ext cx="8534400" cy="2438399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Any outcome of coin tosses could have been generated by any combination of </a:t>
            </a:r>
            <a:r>
              <a:rPr lang="en-US" altLang="en-US" sz="2800" dirty="0">
                <a:solidFill>
                  <a:srgbClr val="176FC1"/>
                </a:solidFill>
              </a:rPr>
              <a:t>fair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and </a:t>
            </a:r>
            <a:r>
              <a:rPr lang="en-US" altLang="en-US" sz="2800" dirty="0">
                <a:solidFill>
                  <a:schemeClr val="bg2"/>
                </a:solidFill>
              </a:rPr>
              <a:t>biased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coins!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HHHHH could be generated by </a:t>
            </a:r>
            <a:r>
              <a:rPr lang="en-US" altLang="en-US" i="1" dirty="0">
                <a:solidFill>
                  <a:srgbClr val="149B52"/>
                </a:solidFill>
              </a:rPr>
              <a:t>BBBBB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i="1" dirty="0">
                <a:solidFill>
                  <a:srgbClr val="176FC1"/>
                </a:solidFill>
              </a:rPr>
              <a:t>FFFFF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i="1" dirty="0">
                <a:solidFill>
                  <a:srgbClr val="176FC1"/>
                </a:solidFill>
              </a:rPr>
              <a:t>F</a:t>
            </a:r>
            <a:r>
              <a:rPr lang="en-US" altLang="en-US" i="1" dirty="0">
                <a:solidFill>
                  <a:srgbClr val="149B52"/>
                </a:solidFill>
              </a:rPr>
              <a:t>B</a:t>
            </a:r>
            <a:r>
              <a:rPr lang="en-US" altLang="en-US" i="1" dirty="0">
                <a:solidFill>
                  <a:srgbClr val="176FC1"/>
                </a:solidFill>
              </a:rPr>
              <a:t>F</a:t>
            </a:r>
            <a:r>
              <a:rPr lang="en-US" altLang="en-US" i="1" dirty="0">
                <a:solidFill>
                  <a:srgbClr val="149B52"/>
                </a:solidFill>
              </a:rPr>
              <a:t>B</a:t>
            </a:r>
            <a:r>
              <a:rPr lang="en-US" altLang="en-US" i="1" dirty="0">
                <a:solidFill>
                  <a:srgbClr val="176FC1"/>
                </a:solidFill>
              </a:rPr>
              <a:t>F</a:t>
            </a:r>
            <a:r>
              <a:rPr lang="en-US" altLang="en-US" dirty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914400"/>
          </a:xfrm>
        </p:spPr>
        <p:txBody>
          <a:bodyPr>
            <a:normAutofit/>
          </a:bodyPr>
          <a:lstStyle/>
          <a:p>
            <a:r>
              <a:rPr lang="en-US" dirty="0"/>
              <a:t>The Problem with the Casino Problem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405" y="3810000"/>
            <a:ext cx="8382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We need to </a:t>
            </a:r>
            <a:r>
              <a:rPr lang="en-US" alt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grade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different scenarios:  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                          </a:t>
            </a:r>
            <a:r>
              <a:rPr lang="en-US" altLang="en-US" sz="2800" i="1" dirty="0">
                <a:solidFill>
                  <a:srgbClr val="149B52"/>
                </a:solidFill>
                <a:latin typeface="Optima"/>
                <a:cs typeface="Optima"/>
              </a:rPr>
              <a:t>BBBBB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, </a:t>
            </a:r>
            <a:r>
              <a:rPr lang="en-US" altLang="en-US" sz="2800" i="1" dirty="0">
                <a:solidFill>
                  <a:srgbClr val="176FC1"/>
                </a:solidFill>
                <a:latin typeface="Optima"/>
                <a:cs typeface="Optima"/>
              </a:rPr>
              <a:t>FFFFF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, </a:t>
            </a:r>
            <a:r>
              <a:rPr lang="en-US" alt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alt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alt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alt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alt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, etc.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differently, depending on how likely they 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164" y="5580010"/>
            <a:ext cx="8382000" cy="954107"/>
          </a:xfrm>
          <a:prstGeom prst="rect">
            <a:avLst/>
          </a:prstGeom>
          <a:solidFill>
            <a:srgbClr val="FBD2D3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How can we explore and grade 2</a:t>
            </a:r>
            <a:r>
              <a:rPr lang="en-US" altLang="en-US" sz="2800" baseline="30000" dirty="0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possible scenarios?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DF86A6-18BE-084C-933D-222874A1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940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37463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71800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/>
                <a:cs typeface="Courier"/>
              </a:rPr>
              <a:t>HHH</a:t>
            </a:r>
            <a:r>
              <a:rPr lang="en-US" altLang="en-US" sz="3600" b="0" dirty="0">
                <a:latin typeface="Courier"/>
                <a:cs typeface="Courier"/>
              </a:rPr>
              <a:t>T</a:t>
            </a:r>
            <a:r>
              <a:rPr lang="en-US" altLang="en-US" sz="3600" dirty="0">
                <a:latin typeface="Courier"/>
                <a:cs typeface="Courier"/>
              </a:rPr>
              <a:t>H</a:t>
            </a:r>
            <a:r>
              <a:rPr lang="en-US" altLang="en-US" sz="3600" b="0" dirty="0">
                <a:latin typeface="Courier"/>
                <a:cs typeface="Courier"/>
              </a:rPr>
              <a:t>T</a:t>
            </a:r>
            <a:r>
              <a:rPr lang="en-US" altLang="en-US" sz="3600" dirty="0">
                <a:latin typeface="Courier"/>
                <a:cs typeface="Courier"/>
              </a:rPr>
              <a:t>HHH</a:t>
            </a:r>
            <a:r>
              <a:rPr lang="en-US" altLang="en-US" sz="3600" b="0" dirty="0">
                <a:latin typeface="Courier"/>
                <a:cs typeface="Courier"/>
              </a:rPr>
              <a:t>T</a:t>
            </a:r>
            <a:endParaRPr lang="en-US" altLang="en-US" sz="3600" b="0" baseline="-25000" dirty="0">
              <a:latin typeface="Courier"/>
              <a:cs typeface="Courier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550" y="20574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endParaRPr lang="en-US" sz="3600" i="1" dirty="0">
              <a:solidFill>
                <a:srgbClr val="00B050"/>
              </a:solidFill>
              <a:latin typeface="Courier" pitchFamily="49" charset="0"/>
            </a:endParaRP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2050762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3200" dirty="0">
                <a:latin typeface="Optima"/>
                <a:cs typeface="Optima"/>
              </a:rPr>
              <a:t>) </a:t>
            </a:r>
            <a:r>
              <a:rPr lang="en-US" sz="3200" dirty="0">
                <a:solidFill>
                  <a:srgbClr val="149B52"/>
                </a:solidFill>
                <a:latin typeface="Optima"/>
                <a:cs typeface="Optima"/>
              </a:rPr>
              <a:t>&lt;</a:t>
            </a:r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i="1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3200" dirty="0">
                <a:latin typeface="Optima"/>
                <a:cs typeface="Optima"/>
              </a:rPr>
              <a:t>)</a:t>
            </a:r>
            <a:r>
              <a:rPr lang="en-US" sz="3200" i="1" dirty="0">
                <a:solidFill>
                  <a:srgbClr val="00B050"/>
                </a:solidFill>
                <a:latin typeface="Optima"/>
                <a:cs typeface="Optima"/>
              </a:rPr>
              <a:t>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  <a:br>
              <a:rPr lang="en-US" dirty="0"/>
            </a:br>
            <a:r>
              <a:rPr lang="en-US" dirty="0"/>
              <a:t>(one window at a time)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07F93-D959-3740-B5B4-0F8309DD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705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45486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67075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endParaRPr lang="en-US" altLang="en-US" sz="3600" b="0" baseline="-25000" dirty="0">
              <a:latin typeface="Courier" pitchFamily="49" charset="0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550" y="2057400"/>
            <a:ext cx="2838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FFFFF</a:t>
            </a: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2666425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3200" dirty="0">
                <a:latin typeface="Optima"/>
                <a:cs typeface="Optima"/>
              </a:rPr>
              <a:t>) </a:t>
            </a:r>
            <a:r>
              <a:rPr lang="en-US" sz="3200" dirty="0">
                <a:solidFill>
                  <a:srgbClr val="176FC1"/>
                </a:solidFill>
                <a:latin typeface="Optima"/>
                <a:cs typeface="Optima"/>
              </a:rPr>
              <a:t>&gt;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i="1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3200" dirty="0">
                <a:latin typeface="Optima"/>
                <a:cs typeface="Optima"/>
              </a:rPr>
              <a:t>)  </a:t>
            </a:r>
            <a:r>
              <a:rPr lang="en-US" sz="3200" i="1" dirty="0">
                <a:solidFill>
                  <a:srgbClr val="00B050"/>
                </a:solidFill>
                <a:latin typeface="Optima"/>
                <a:cs typeface="Optima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91200" y="2050762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3200" dirty="0">
                <a:latin typeface="Optima"/>
                <a:cs typeface="Optima"/>
              </a:rPr>
              <a:t>) </a:t>
            </a:r>
            <a:r>
              <a:rPr lang="en-US" sz="3200" dirty="0">
                <a:solidFill>
                  <a:schemeClr val="bg2"/>
                </a:solidFill>
                <a:latin typeface="Optima"/>
                <a:cs typeface="Optima"/>
              </a:rPr>
              <a:t>&lt;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i="1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3200" dirty="0">
                <a:latin typeface="Optima"/>
                <a:cs typeface="Optima"/>
              </a:rPr>
              <a:t>)</a:t>
            </a:r>
            <a:r>
              <a:rPr lang="en-US" sz="3200" i="1" dirty="0">
                <a:solidFill>
                  <a:srgbClr val="00B050"/>
                </a:solidFill>
                <a:latin typeface="Optima"/>
                <a:cs typeface="Optima"/>
              </a:rPr>
              <a:t> 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  <a:br>
              <a:rPr lang="en-US" dirty="0"/>
            </a:br>
            <a:r>
              <a:rPr lang="en-US" dirty="0"/>
              <a:t>(one window at a time)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3414D-B728-1640-84DC-A53D1AC2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132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Optima"/>
                <a:cs typeface="Optima"/>
              </a:rPr>
              <a:t>Classifying HIV Phenotypes </a:t>
            </a:r>
          </a:p>
          <a:p>
            <a:pPr marL="0" indent="0">
              <a:buNone/>
            </a:pPr>
            <a:endParaRPr lang="en-US" sz="2800" b="1" dirty="0">
              <a:solidFill>
                <a:srgbClr val="0000FF"/>
              </a:solidFill>
              <a:latin typeface="Optima"/>
              <a:cs typeface="Optima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From a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Baum-Welch Learning  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39800"/>
            <a:ext cx="1371600" cy="11938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BB0672-BDD8-3C4C-8B5A-079BABED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416635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91200" y="2666425"/>
            <a:ext cx="365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3200" dirty="0">
                <a:latin typeface="Optima"/>
                <a:cs typeface="Optima"/>
              </a:rPr>
              <a:t>)/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i="1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3200" dirty="0">
                <a:latin typeface="Optima"/>
                <a:cs typeface="Optima"/>
              </a:rPr>
              <a:t>) </a:t>
            </a:r>
            <a:r>
              <a:rPr lang="en-US" sz="3200" b="1" dirty="0">
                <a:solidFill>
                  <a:srgbClr val="176FC1"/>
                </a:solidFill>
                <a:latin typeface="Optima"/>
                <a:cs typeface="Optima"/>
              </a:rPr>
              <a:t>&gt;</a:t>
            </a:r>
            <a:r>
              <a:rPr lang="en-US" sz="3200" b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3200" dirty="0">
                <a:latin typeface="Optima"/>
                <a:cs typeface="Optima"/>
              </a:rPr>
              <a:t>1  </a:t>
            </a:r>
            <a:r>
              <a:rPr lang="en-US" sz="3200" i="1" dirty="0">
                <a:solidFill>
                  <a:srgbClr val="00B050"/>
                </a:solidFill>
                <a:latin typeface="Optima"/>
                <a:cs typeface="Optima"/>
              </a:rPr>
              <a:t>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524000"/>
            <a:ext cx="8839200" cy="2287726"/>
            <a:chOff x="457200" y="1524000"/>
            <a:chExt cx="8839200" cy="2287726"/>
          </a:xfrm>
        </p:grpSpPr>
        <p:graphicFrame>
          <p:nvGraphicFramePr>
            <p:cNvPr id="358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891597"/>
                </p:ext>
              </p:extLst>
            </p:nvPr>
          </p:nvGraphicFramePr>
          <p:xfrm>
            <a:off x="4521200" y="1524000"/>
            <a:ext cx="101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1600" imgH="177800" progId="Equation.3">
                    <p:embed/>
                  </p:oleObj>
                </mc:Choice>
                <mc:Fallback>
                  <p:oleObj name="Equation" r:id="rId3" imgW="1016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1200" y="1524000"/>
                          <a:ext cx="1016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267075" y="1612900"/>
              <a:ext cx="13716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457200" y="1600200"/>
              <a:ext cx="7772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575"/>
                </a:spcBef>
                <a:spcAft>
                  <a:spcPct val="75000"/>
                </a:spcAft>
                <a:buClr>
                  <a:schemeClr val="accent1"/>
                </a:buClr>
              </a:pPr>
              <a:r>
                <a:rPr lang="en-US" altLang="en-US" sz="3600" dirty="0">
                  <a:latin typeface="Courier" pitchFamily="49" charset="0"/>
                </a:rPr>
                <a:t>HHH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r>
                <a:rPr lang="en-US" altLang="en-US" sz="3600" dirty="0">
                  <a:latin typeface="Courier" pitchFamily="49" charset="0"/>
                </a:rPr>
                <a:t>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r>
                <a:rPr lang="en-US" altLang="en-US" sz="3600" dirty="0">
                  <a:latin typeface="Courier" pitchFamily="49" charset="0"/>
                </a:rPr>
                <a:t>HHH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endParaRPr lang="en-US" altLang="en-US" sz="3600" b="0" baseline="-25000" dirty="0">
                <a:latin typeface="Courier" pitchFamily="49" charset="0"/>
              </a:endParaRPr>
            </a:p>
            <a:p>
              <a:pPr algn="ctr" eaLnBrk="1" hangingPunct="1">
                <a:spcBef>
                  <a:spcPts val="575"/>
                </a:spcBef>
                <a:spcAft>
                  <a:spcPct val="75000"/>
                </a:spcAft>
                <a:buClr>
                  <a:schemeClr val="accent1"/>
                </a:buClr>
              </a:pPr>
              <a:endParaRPr lang="en-US" altLang="en-US" sz="2600" b="0" i="1" baseline="-25000" dirty="0">
                <a:latin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6550" y="2057400"/>
              <a:ext cx="28384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rgbClr val="149B52"/>
                  </a:solidFill>
                  <a:latin typeface="Courier" pitchFamily="49" charset="0"/>
                </a:rPr>
                <a:t>BBBBB</a:t>
              </a:r>
            </a:p>
            <a:p>
              <a:r>
                <a:rPr lang="en-US" sz="3600" i="1" dirty="0">
                  <a:solidFill>
                    <a:srgbClr val="0000FF"/>
                  </a:solidFill>
                  <a:latin typeface="Courier" pitchFamily="49" charset="0"/>
                </a:rPr>
                <a:t> </a:t>
              </a:r>
              <a:r>
                <a:rPr lang="en-US" sz="3600" i="1" dirty="0">
                  <a:solidFill>
                    <a:srgbClr val="176FC1"/>
                  </a:solidFill>
                  <a:latin typeface="Courier" pitchFamily="49" charset="0"/>
                </a:rPr>
                <a:t>FFFFF</a:t>
              </a:r>
            </a:p>
            <a:p>
              <a:endParaRPr lang="en-US" sz="3600" i="1" dirty="0">
                <a:solidFill>
                  <a:srgbClr val="0000FF"/>
                </a:solidFill>
                <a:latin typeface="Courier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91200" y="2050762"/>
              <a:ext cx="35052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Optima"/>
                  <a:cs typeface="Optima"/>
                </a:rPr>
                <a:t> </a:t>
              </a:r>
              <a:r>
                <a:rPr lang="en-US" sz="3200" dirty="0" err="1">
                  <a:latin typeface="Optima"/>
                  <a:cs typeface="Optima"/>
                </a:rPr>
                <a:t>Pr</a:t>
              </a:r>
              <a:r>
                <a:rPr lang="en-US" sz="3200" dirty="0">
                  <a:latin typeface="Optima"/>
                  <a:cs typeface="Optima"/>
                </a:rPr>
                <a:t>(</a:t>
              </a:r>
              <a:r>
                <a:rPr lang="en-US" sz="3200" i="1" dirty="0" err="1">
                  <a:latin typeface="Optima"/>
                  <a:cs typeface="Optima"/>
                </a:rPr>
                <a:t>x</a:t>
              </a:r>
              <a:r>
                <a:rPr lang="en-US" sz="3200" dirty="0" err="1">
                  <a:latin typeface="Optima"/>
                  <a:cs typeface="Optima"/>
                </a:rPr>
                <a:t>|</a:t>
              </a:r>
              <a:r>
                <a:rPr lang="en-US" sz="3200" i="1" dirty="0" err="1">
                  <a:solidFill>
                    <a:schemeClr val="accent1"/>
                  </a:solidFill>
                  <a:latin typeface="Optima"/>
                  <a:cs typeface="Optima"/>
                </a:rPr>
                <a:t>F</a:t>
              </a:r>
              <a:r>
                <a:rPr lang="en-US" sz="3200" dirty="0">
                  <a:latin typeface="Optima"/>
                  <a:cs typeface="Optima"/>
                </a:rPr>
                <a:t>)/</a:t>
              </a:r>
              <a:r>
                <a:rPr lang="en-US" sz="3200" dirty="0" err="1">
                  <a:latin typeface="Optima"/>
                  <a:cs typeface="Optima"/>
                </a:rPr>
                <a:t>Pr</a:t>
              </a:r>
              <a:r>
                <a:rPr lang="en-US" sz="3200" i="1" dirty="0">
                  <a:latin typeface="Optima"/>
                  <a:cs typeface="Optima"/>
                </a:rPr>
                <a:t>(</a:t>
              </a:r>
              <a:r>
                <a:rPr lang="en-US" sz="3200" i="1" dirty="0" err="1">
                  <a:latin typeface="Optima"/>
                  <a:cs typeface="Optima"/>
                </a:rPr>
                <a:t>x</a:t>
              </a:r>
              <a:r>
                <a:rPr lang="en-US" sz="3200" dirty="0" err="1">
                  <a:latin typeface="Optima"/>
                  <a:cs typeface="Optima"/>
                </a:rPr>
                <a:t>|</a:t>
              </a:r>
              <a:r>
                <a:rPr lang="en-US" sz="3200" i="1" dirty="0" err="1">
                  <a:solidFill>
                    <a:srgbClr val="149B52"/>
                  </a:solidFill>
                  <a:latin typeface="Optima"/>
                  <a:cs typeface="Optima"/>
                </a:rPr>
                <a:t>B</a:t>
              </a:r>
              <a:r>
                <a:rPr lang="en-US" sz="3200" dirty="0">
                  <a:latin typeface="Optima"/>
                  <a:cs typeface="Optima"/>
                </a:rPr>
                <a:t>) </a:t>
              </a:r>
              <a:r>
                <a:rPr lang="en-US" sz="3200" b="1" dirty="0">
                  <a:solidFill>
                    <a:srgbClr val="149B52"/>
                  </a:solidFill>
                  <a:latin typeface="Optima"/>
                  <a:cs typeface="Optima"/>
                </a:rPr>
                <a:t>&lt;</a:t>
              </a:r>
              <a:r>
                <a:rPr lang="en-US" sz="3200" b="1" dirty="0">
                  <a:solidFill>
                    <a:srgbClr val="008000"/>
                  </a:solidFill>
                  <a:latin typeface="Optima"/>
                  <a:cs typeface="Optima"/>
                </a:rPr>
                <a:t> </a:t>
              </a:r>
              <a:r>
                <a:rPr lang="en-US" sz="3200" dirty="0">
                  <a:latin typeface="Optima"/>
                  <a:cs typeface="Optima"/>
                </a:rPr>
                <a:t>1</a:t>
              </a:r>
              <a:r>
                <a:rPr lang="en-US" sz="3200" i="1" dirty="0">
                  <a:solidFill>
                    <a:srgbClr val="00B050"/>
                  </a:solidFill>
                  <a:latin typeface="Optima"/>
                  <a:cs typeface="Optima"/>
                </a:rPr>
                <a:t>  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  <a:br>
              <a:rPr lang="en-US" dirty="0"/>
            </a:br>
            <a:r>
              <a:rPr lang="en-US" dirty="0"/>
              <a:t>(one window at a time)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EFCEA-8140-C84B-8791-DF524DBD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7162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" y="1524000"/>
            <a:ext cx="8763000" cy="2287726"/>
            <a:chOff x="457200" y="1524000"/>
            <a:chExt cx="8763000" cy="2287726"/>
          </a:xfrm>
        </p:grpSpPr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582724"/>
                </p:ext>
              </p:extLst>
            </p:nvPr>
          </p:nvGraphicFramePr>
          <p:xfrm>
            <a:off x="4521200" y="1524000"/>
            <a:ext cx="101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1600" imgH="177800" progId="Equation.3">
                    <p:embed/>
                  </p:oleObj>
                </mc:Choice>
                <mc:Fallback>
                  <p:oleObj name="Equation" r:id="rId3" imgW="1016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1200" y="1524000"/>
                          <a:ext cx="1016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3267075" y="1612900"/>
              <a:ext cx="13716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457200" y="1600200"/>
              <a:ext cx="7772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575"/>
                </a:spcBef>
                <a:spcAft>
                  <a:spcPct val="75000"/>
                </a:spcAft>
                <a:buClr>
                  <a:schemeClr val="accent1"/>
                </a:buClr>
              </a:pPr>
              <a:r>
                <a:rPr lang="en-US" altLang="en-US" sz="3600" dirty="0">
                  <a:latin typeface="Courier" pitchFamily="49" charset="0"/>
                </a:rPr>
                <a:t>HHH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r>
                <a:rPr lang="en-US" altLang="en-US" sz="3600" dirty="0">
                  <a:latin typeface="Courier" pitchFamily="49" charset="0"/>
                </a:rPr>
                <a:t>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r>
                <a:rPr lang="en-US" altLang="en-US" sz="3600" dirty="0">
                  <a:latin typeface="Courier" pitchFamily="49" charset="0"/>
                </a:rPr>
                <a:t>HHH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endParaRPr lang="en-US" altLang="en-US" sz="3600" b="0" baseline="-25000" dirty="0">
                <a:latin typeface="Courier" pitchFamily="49" charset="0"/>
              </a:endParaRPr>
            </a:p>
            <a:p>
              <a:pPr algn="ctr" eaLnBrk="1" hangingPunct="1">
                <a:spcBef>
                  <a:spcPts val="575"/>
                </a:spcBef>
                <a:spcAft>
                  <a:spcPct val="75000"/>
                </a:spcAft>
                <a:buClr>
                  <a:schemeClr val="accent1"/>
                </a:buClr>
              </a:pPr>
              <a:endParaRPr lang="en-US" altLang="en-US" sz="2600" b="0" i="1" baseline="-25000" dirty="0">
                <a:latin typeface="Times New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76550" y="2057400"/>
              <a:ext cx="28384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rgbClr val="149B52"/>
                  </a:solidFill>
                  <a:latin typeface="Courier" pitchFamily="49" charset="0"/>
                </a:rPr>
                <a:t>BBBBB</a:t>
              </a:r>
            </a:p>
            <a:p>
              <a:r>
                <a:rPr lang="en-US" sz="3600" i="1" dirty="0">
                  <a:solidFill>
                    <a:srgbClr val="0000FF"/>
                  </a:solidFill>
                  <a:latin typeface="Courier" pitchFamily="49" charset="0"/>
                </a:rPr>
                <a:t> </a:t>
              </a:r>
              <a:r>
                <a:rPr lang="en-US" sz="3600" i="1" dirty="0">
                  <a:solidFill>
                    <a:srgbClr val="176FC1"/>
                  </a:solidFill>
                  <a:latin typeface="Courier" pitchFamily="49" charset="0"/>
                </a:rPr>
                <a:t>FFFFF</a:t>
              </a:r>
            </a:p>
            <a:p>
              <a:endParaRPr lang="en-US" sz="3600" i="1" dirty="0">
                <a:solidFill>
                  <a:srgbClr val="0000FF"/>
                </a:solidFill>
                <a:latin typeface="Courier" pitchFamily="49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91200" y="2050762"/>
              <a:ext cx="3429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Optima"/>
                  <a:cs typeface="Optima"/>
                </a:rPr>
                <a:t> </a:t>
              </a:r>
              <a:r>
                <a:rPr lang="en-US" sz="3200" dirty="0" err="1">
                  <a:latin typeface="Optima"/>
                  <a:cs typeface="Optima"/>
                </a:rPr>
                <a:t>Pr</a:t>
              </a:r>
              <a:r>
                <a:rPr lang="en-US" sz="3200" dirty="0">
                  <a:latin typeface="Optima"/>
                  <a:cs typeface="Optima"/>
                </a:rPr>
                <a:t>(</a:t>
              </a:r>
              <a:r>
                <a:rPr lang="en-US" sz="3200" i="1" dirty="0" err="1">
                  <a:latin typeface="Optima"/>
                  <a:cs typeface="Optima"/>
                </a:rPr>
                <a:t>x</a:t>
              </a:r>
              <a:r>
                <a:rPr lang="en-US" sz="3200" dirty="0" err="1">
                  <a:latin typeface="Optima"/>
                  <a:cs typeface="Optima"/>
                </a:rPr>
                <a:t>|</a:t>
              </a:r>
              <a:r>
                <a:rPr lang="en-US" sz="3200" i="1" dirty="0" err="1">
                  <a:solidFill>
                    <a:srgbClr val="176FC1"/>
                  </a:solidFill>
                  <a:latin typeface="Optima"/>
                  <a:cs typeface="Optima"/>
                </a:rPr>
                <a:t>F</a:t>
              </a:r>
              <a:r>
                <a:rPr lang="en-US" sz="3200" dirty="0">
                  <a:latin typeface="Optima"/>
                  <a:cs typeface="Optima"/>
                </a:rPr>
                <a:t>)/</a:t>
              </a:r>
              <a:r>
                <a:rPr lang="en-US" sz="3200" dirty="0" err="1">
                  <a:latin typeface="Optima"/>
                  <a:cs typeface="Optima"/>
                </a:rPr>
                <a:t>Pr</a:t>
              </a:r>
              <a:r>
                <a:rPr lang="en-US" sz="3200" i="1" dirty="0">
                  <a:latin typeface="Optima"/>
                  <a:cs typeface="Optima"/>
                </a:rPr>
                <a:t>(</a:t>
              </a:r>
              <a:r>
                <a:rPr lang="en-US" sz="3200" i="1" dirty="0" err="1">
                  <a:latin typeface="Optima"/>
                  <a:cs typeface="Optima"/>
                </a:rPr>
                <a:t>x</a:t>
              </a:r>
              <a:r>
                <a:rPr lang="en-US" sz="3200" dirty="0" err="1">
                  <a:latin typeface="Optima"/>
                  <a:cs typeface="Optima"/>
                </a:rPr>
                <a:t>|</a:t>
              </a:r>
              <a:r>
                <a:rPr lang="en-US" sz="3200" i="1" dirty="0" err="1">
                  <a:solidFill>
                    <a:srgbClr val="149B52"/>
                  </a:solidFill>
                  <a:latin typeface="Optima"/>
                  <a:cs typeface="Optima"/>
                </a:rPr>
                <a:t>B</a:t>
              </a:r>
              <a:r>
                <a:rPr lang="en-US" sz="3200" dirty="0">
                  <a:latin typeface="Optima"/>
                  <a:cs typeface="Optima"/>
                </a:rPr>
                <a:t>) </a:t>
              </a:r>
              <a:r>
                <a:rPr lang="en-US" sz="3200" b="1" dirty="0">
                  <a:solidFill>
                    <a:schemeClr val="bg2"/>
                  </a:solidFill>
                  <a:latin typeface="Optima"/>
                  <a:cs typeface="Optima"/>
                </a:rPr>
                <a:t>&lt;</a:t>
              </a:r>
              <a:r>
                <a:rPr lang="en-US" sz="3200" b="1" dirty="0">
                  <a:solidFill>
                    <a:srgbClr val="008000"/>
                  </a:solidFill>
                  <a:latin typeface="Optima"/>
                  <a:cs typeface="Optima"/>
                </a:rPr>
                <a:t> </a:t>
              </a:r>
              <a:r>
                <a:rPr lang="en-US" sz="3200" dirty="0">
                  <a:latin typeface="Optima"/>
                  <a:cs typeface="Optima"/>
                </a:rPr>
                <a:t>1</a:t>
              </a:r>
              <a:r>
                <a:rPr lang="en-US" sz="3200" i="1" dirty="0">
                  <a:solidFill>
                    <a:srgbClr val="00B050"/>
                  </a:solidFill>
                  <a:latin typeface="Optima"/>
                  <a:cs typeface="Optima"/>
                </a:rPr>
                <a:t> 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791200" y="2666425"/>
            <a:ext cx="3429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3200" dirty="0">
                <a:latin typeface="Optima"/>
                <a:cs typeface="Optima"/>
              </a:rPr>
              <a:t>)/</a:t>
            </a:r>
            <a:r>
              <a:rPr lang="en-US" sz="3200" dirty="0" err="1">
                <a:latin typeface="Optima"/>
                <a:cs typeface="Optima"/>
              </a:rPr>
              <a:t>Pr</a:t>
            </a:r>
            <a:r>
              <a:rPr lang="en-US" sz="3200" i="1" dirty="0">
                <a:latin typeface="Optima"/>
                <a:cs typeface="Optima"/>
              </a:rPr>
              <a:t>(</a:t>
            </a:r>
            <a:r>
              <a:rPr lang="en-US" sz="3200" i="1" dirty="0" err="1">
                <a:latin typeface="Optima"/>
                <a:cs typeface="Optima"/>
              </a:rPr>
              <a:t>x</a:t>
            </a:r>
            <a:r>
              <a:rPr lang="en-US" sz="3200" dirty="0" err="1">
                <a:latin typeface="Optima"/>
                <a:cs typeface="Optima"/>
              </a:rPr>
              <a:t>|</a:t>
            </a:r>
            <a:r>
              <a:rPr lang="en-US" sz="3200" i="1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3200" dirty="0">
                <a:latin typeface="Optima"/>
                <a:cs typeface="Optima"/>
              </a:rPr>
              <a:t>) </a:t>
            </a:r>
            <a:r>
              <a:rPr lang="en-US" sz="3200" b="1" dirty="0">
                <a:solidFill>
                  <a:srgbClr val="176FC1"/>
                </a:solidFill>
                <a:latin typeface="Optima"/>
                <a:cs typeface="Optima"/>
              </a:rPr>
              <a:t>&gt;</a:t>
            </a:r>
            <a:r>
              <a:rPr lang="en-US" sz="3200" b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3200" dirty="0">
                <a:latin typeface="Optima"/>
                <a:cs typeface="Optima"/>
              </a:rPr>
              <a:t>1  </a:t>
            </a:r>
            <a:r>
              <a:rPr lang="en-US" sz="3200" i="1" dirty="0">
                <a:solidFill>
                  <a:srgbClr val="00B050"/>
                </a:solidFill>
                <a:latin typeface="Optima"/>
                <a:cs typeface="Optima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657600"/>
            <a:ext cx="8915400" cy="1027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575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Log-odds ratio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of sequence 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x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= log</a:t>
            </a:r>
            <a:r>
              <a:rPr lang="en-US" altLang="en-US" sz="2800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altLang="en-US" sz="2800" i="1" baseline="-250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dirty="0" err="1">
                <a:latin typeface="Optima"/>
                <a:cs typeface="Optima"/>
              </a:rPr>
              <a:t>|</a:t>
            </a:r>
            <a:r>
              <a:rPr lang="en-US" sz="2800" i="1" dirty="0" err="1">
                <a:solidFill>
                  <a:srgbClr val="0000FF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latin typeface="Optima"/>
                <a:cs typeface="Optima"/>
              </a:rPr>
              <a:t>) /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i="1" dirty="0">
                <a:latin typeface="Optima"/>
                <a:cs typeface="Optima"/>
              </a:rPr>
              <a:t>(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dirty="0" err="1">
                <a:latin typeface="Optima"/>
                <a:cs typeface="Optima"/>
              </a:rPr>
              <a:t>|</a:t>
            </a:r>
            <a:r>
              <a:rPr lang="en-US" sz="2800" i="1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</a:t>
            </a:r>
          </a:p>
          <a:p>
            <a:pPr>
              <a:spcBef>
                <a:spcPts val="575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  log</a:t>
            </a:r>
            <a:r>
              <a:rPr lang="en-US" altLang="en-US" sz="2800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altLang="en-US" sz="2800" i="1" baseline="-250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 (1/2)</a:t>
            </a:r>
            <a:r>
              <a:rPr lang="en-US" sz="2800" i="1" baseline="30000" dirty="0">
                <a:latin typeface="Optima"/>
                <a:cs typeface="Optima"/>
              </a:rPr>
              <a:t> n</a:t>
            </a:r>
            <a:r>
              <a:rPr lang="en-US" sz="2800" dirty="0">
                <a:latin typeface="Optima"/>
                <a:cs typeface="Optima"/>
              </a:rPr>
              <a:t> / (3/4)</a:t>
            </a:r>
            <a:r>
              <a:rPr lang="en-US" sz="2800" i="1" baseline="30000" dirty="0">
                <a:latin typeface="Optima"/>
                <a:cs typeface="Optima"/>
              </a:rPr>
              <a:t>k</a:t>
            </a:r>
            <a:r>
              <a:rPr lang="en-US" sz="2800" i="1" dirty="0">
                <a:latin typeface="Optima"/>
                <a:cs typeface="Optima"/>
              </a:rPr>
              <a:t>•</a:t>
            </a:r>
            <a:r>
              <a:rPr lang="en-US" sz="2800" dirty="0">
                <a:latin typeface="Optima"/>
                <a:cs typeface="Optima"/>
              </a:rPr>
              <a:t>(1/4)</a:t>
            </a:r>
            <a:r>
              <a:rPr lang="en-US" sz="2800" i="1" baseline="30000" dirty="0">
                <a:latin typeface="Optima"/>
                <a:cs typeface="Optima"/>
              </a:rPr>
              <a:t>n-k</a:t>
            </a:r>
            <a:r>
              <a:rPr lang="en-US" sz="2800" dirty="0">
                <a:latin typeface="Optima"/>
                <a:cs typeface="Optima"/>
              </a:rPr>
              <a:t>   = </a:t>
            </a:r>
            <a:r>
              <a:rPr lang="en-US" sz="2800" i="1" dirty="0">
                <a:latin typeface="Optima"/>
                <a:cs typeface="Optima"/>
              </a:rPr>
              <a:t>#</a:t>
            </a:r>
            <a:r>
              <a:rPr lang="en-US" sz="2800" dirty="0">
                <a:latin typeface="Optima"/>
                <a:cs typeface="Optima"/>
              </a:rPr>
              <a:t>Tosses</a:t>
            </a:r>
            <a:r>
              <a:rPr lang="en-US" sz="2800" i="1" dirty="0">
                <a:latin typeface="Optima"/>
                <a:cs typeface="Optima"/>
              </a:rPr>
              <a:t> -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log</a:t>
            </a:r>
            <a:r>
              <a:rPr lang="en-US" altLang="en-US" sz="2800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3 </a:t>
            </a:r>
            <a:r>
              <a:rPr lang="en-US" sz="2800" i="1" dirty="0">
                <a:latin typeface="Optima"/>
                <a:cs typeface="Optima"/>
              </a:rPr>
              <a:t>* #</a:t>
            </a:r>
            <a:r>
              <a:rPr lang="en-US" sz="2800" dirty="0">
                <a:latin typeface="Optima"/>
                <a:cs typeface="Optima"/>
              </a:rPr>
              <a:t>Heads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  <a:br>
              <a:rPr lang="en-US" dirty="0"/>
            </a:br>
            <a:r>
              <a:rPr lang="en-US" dirty="0"/>
              <a:t>(one window at a time)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F6CE93-4F06-7C4A-8F3A-E4D993E4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116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" y="1524000"/>
            <a:ext cx="8763000" cy="2287726"/>
            <a:chOff x="457200" y="1524000"/>
            <a:chExt cx="8763000" cy="2287726"/>
          </a:xfrm>
        </p:grpSpPr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2349904"/>
                </p:ext>
              </p:extLst>
            </p:nvPr>
          </p:nvGraphicFramePr>
          <p:xfrm>
            <a:off x="4521200" y="1524000"/>
            <a:ext cx="101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1600" imgH="177800" progId="Equation.3">
                    <p:embed/>
                  </p:oleObj>
                </mc:Choice>
                <mc:Fallback>
                  <p:oleObj name="Equation" r:id="rId3" imgW="1016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1200" y="1524000"/>
                          <a:ext cx="1016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3267075" y="1612900"/>
              <a:ext cx="13716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457200" y="1600200"/>
              <a:ext cx="7772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575"/>
                </a:spcBef>
                <a:spcAft>
                  <a:spcPct val="75000"/>
                </a:spcAft>
                <a:buClr>
                  <a:schemeClr val="accent1"/>
                </a:buClr>
              </a:pPr>
              <a:r>
                <a:rPr lang="en-US" altLang="en-US" sz="3600" dirty="0">
                  <a:latin typeface="Courier" pitchFamily="49" charset="0"/>
                </a:rPr>
                <a:t>HHH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r>
                <a:rPr lang="en-US" altLang="en-US" sz="3600" dirty="0">
                  <a:latin typeface="Courier" pitchFamily="49" charset="0"/>
                </a:rPr>
                <a:t>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r>
                <a:rPr lang="en-US" altLang="en-US" sz="3600" dirty="0">
                  <a:latin typeface="Courier" pitchFamily="49" charset="0"/>
                </a:rPr>
                <a:t>HHH</a:t>
              </a:r>
              <a:r>
                <a:rPr lang="en-US" altLang="en-US" sz="3600" b="0" dirty="0">
                  <a:latin typeface="Courier" pitchFamily="49" charset="0"/>
                </a:rPr>
                <a:t>T</a:t>
              </a:r>
              <a:endParaRPr lang="en-US" altLang="en-US" sz="3600" b="0" baseline="-25000" dirty="0">
                <a:latin typeface="Courier" pitchFamily="49" charset="0"/>
              </a:endParaRPr>
            </a:p>
            <a:p>
              <a:pPr algn="ctr" eaLnBrk="1" hangingPunct="1">
                <a:spcBef>
                  <a:spcPts val="575"/>
                </a:spcBef>
                <a:spcAft>
                  <a:spcPct val="75000"/>
                </a:spcAft>
                <a:buClr>
                  <a:schemeClr val="accent1"/>
                </a:buClr>
              </a:pPr>
              <a:endParaRPr lang="en-US" altLang="en-US" sz="2600" b="0" i="1" baseline="-25000" dirty="0">
                <a:latin typeface="Times New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76550" y="2057400"/>
              <a:ext cx="28384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rgbClr val="149B52"/>
                  </a:solidFill>
                  <a:latin typeface="Courier" pitchFamily="49" charset="0"/>
                </a:rPr>
                <a:t>BBBBB</a:t>
              </a:r>
            </a:p>
            <a:p>
              <a:r>
                <a:rPr lang="en-US" sz="3600" i="1" dirty="0">
                  <a:solidFill>
                    <a:srgbClr val="0000FF"/>
                  </a:solidFill>
                  <a:latin typeface="Courier" pitchFamily="49" charset="0"/>
                </a:rPr>
                <a:t> </a:t>
              </a:r>
              <a:r>
                <a:rPr lang="en-US" sz="3600" i="1" dirty="0">
                  <a:solidFill>
                    <a:srgbClr val="176FC1"/>
                  </a:solidFill>
                  <a:latin typeface="Courier" pitchFamily="49" charset="0"/>
                </a:rPr>
                <a:t>FFFFF</a:t>
              </a:r>
            </a:p>
            <a:p>
              <a:endParaRPr lang="en-US" sz="3600" i="1" dirty="0">
                <a:solidFill>
                  <a:srgbClr val="0000FF"/>
                </a:solidFill>
                <a:latin typeface="Courier" pitchFamily="49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91200" y="2050762"/>
              <a:ext cx="3429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Optima"/>
                  <a:cs typeface="Optima"/>
                </a:rPr>
                <a:t> </a:t>
              </a:r>
              <a:r>
                <a:rPr lang="en-US" sz="3200" b="1" dirty="0">
                  <a:latin typeface="Optima"/>
                  <a:cs typeface="Optima"/>
                </a:rPr>
                <a:t>Log-odds </a:t>
              </a:r>
              <a:r>
                <a:rPr lang="en-US" sz="3200" b="1" dirty="0">
                  <a:solidFill>
                    <a:schemeClr val="bg2"/>
                  </a:solidFill>
                  <a:latin typeface="Optima"/>
                  <a:cs typeface="Optima"/>
                </a:rPr>
                <a:t>&lt;</a:t>
              </a:r>
              <a:r>
                <a:rPr lang="en-US" sz="3200" b="1" dirty="0">
                  <a:solidFill>
                    <a:srgbClr val="008000"/>
                  </a:solidFill>
                  <a:latin typeface="Optima"/>
                  <a:cs typeface="Optima"/>
                </a:rPr>
                <a:t> </a:t>
              </a:r>
              <a:r>
                <a:rPr lang="en-US" sz="3200" dirty="0">
                  <a:latin typeface="Optima"/>
                  <a:cs typeface="Optima"/>
                </a:rPr>
                <a:t>0</a:t>
              </a:r>
              <a:r>
                <a:rPr lang="en-US" sz="3200" i="1" dirty="0">
                  <a:solidFill>
                    <a:srgbClr val="00B050"/>
                  </a:solidFill>
                  <a:latin typeface="Optima"/>
                  <a:cs typeface="Optima"/>
                </a:rPr>
                <a:t> 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791200" y="2666425"/>
            <a:ext cx="3429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 </a:t>
            </a:r>
            <a:r>
              <a:rPr lang="en-US" sz="3200" b="1" dirty="0">
                <a:latin typeface="Optima"/>
                <a:cs typeface="Optima"/>
              </a:rPr>
              <a:t>Log-odds </a:t>
            </a:r>
            <a:r>
              <a:rPr lang="en-US" sz="3200" b="1" dirty="0">
                <a:solidFill>
                  <a:srgbClr val="176FC1"/>
                </a:solidFill>
                <a:latin typeface="Optima"/>
                <a:cs typeface="Optima"/>
              </a:rPr>
              <a:t>&gt;</a:t>
            </a:r>
            <a:r>
              <a:rPr lang="en-US" sz="3200" b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3200" dirty="0">
                <a:latin typeface="Optima"/>
                <a:cs typeface="Optima"/>
              </a:rPr>
              <a:t>0  </a:t>
            </a:r>
            <a:r>
              <a:rPr lang="en-US" sz="3200" i="1" dirty="0">
                <a:solidFill>
                  <a:srgbClr val="00B050"/>
                </a:solidFill>
                <a:latin typeface="Optima"/>
                <a:cs typeface="Optima"/>
              </a:rPr>
              <a:t>  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447800" y="4800600"/>
            <a:ext cx="7685088" cy="1747501"/>
            <a:chOff x="768" y="2928"/>
            <a:chExt cx="4841" cy="687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688" y="3138"/>
              <a:ext cx="1776" cy="0"/>
            </a:xfrm>
            <a:prstGeom prst="line">
              <a:avLst/>
            </a:prstGeom>
            <a:noFill/>
            <a:ln w="44450">
              <a:solidFill>
                <a:srgbClr val="176FC1"/>
              </a:solidFill>
              <a:miter lim="800000"/>
              <a:headEnd type="none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505" y="3050"/>
              <a:ext cx="110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Optima"/>
                  <a:cs typeface="Optima"/>
                </a:rPr>
                <a:t>Log-odds ratio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816" y="3138"/>
              <a:ext cx="1872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miter lim="800000"/>
              <a:headEnd type="none"/>
              <a:tailEnd type="arrow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701" y="321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r>
                <a:rPr lang="en-US" dirty="0">
                  <a:latin typeface="Optima"/>
                  <a:cs typeface="Optima"/>
                </a:rPr>
                <a:t>  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736" y="3228"/>
              <a:ext cx="168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rgbClr val="000000"/>
                  </a:solidFill>
                  <a:latin typeface="Optima"/>
                  <a:cs typeface="Optima"/>
                </a:rPr>
                <a:t>Log-odds ratio &gt; 0 </a:t>
              </a:r>
              <a:endParaRPr lang="en-US" altLang="en-US" sz="2200" b="0" dirty="0">
                <a:solidFill>
                  <a:srgbClr val="0000FF"/>
                </a:solidFill>
                <a:latin typeface="Optima"/>
                <a:cs typeface="Optima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0" dirty="0">
                  <a:solidFill>
                    <a:schemeClr val="accent1"/>
                  </a:solidFill>
                  <a:latin typeface="Optima"/>
                  <a:cs typeface="Optima"/>
                </a:rPr>
                <a:t>Fair</a:t>
              </a:r>
              <a:r>
                <a:rPr lang="en-US" altLang="en-US" sz="2200" b="0" dirty="0">
                  <a:solidFill>
                    <a:srgbClr val="0000FF"/>
                  </a:solidFill>
                  <a:latin typeface="Optima"/>
                  <a:cs typeface="Optima"/>
                </a:rPr>
                <a:t> </a:t>
              </a:r>
              <a:r>
                <a:rPr lang="en-US" altLang="en-US" sz="2200" b="0" dirty="0">
                  <a:latin typeface="Optima"/>
                  <a:cs typeface="Optima"/>
                </a:rPr>
                <a:t>coin more likely </a:t>
              </a:r>
              <a:endParaRPr lang="en-US" altLang="en-US" sz="2200" b="0" i="1" dirty="0">
                <a:latin typeface="Optima"/>
                <a:cs typeface="Optima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68" y="3234"/>
              <a:ext cx="192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dirty="0">
                  <a:solidFill>
                    <a:srgbClr val="000000"/>
                  </a:solidFill>
                  <a:latin typeface="Optima"/>
                  <a:cs typeface="Optima"/>
                </a:rPr>
                <a:t>Log-odds ratio &lt; 0 </a:t>
              </a:r>
              <a:endParaRPr lang="en-US" altLang="en-US" sz="2200" b="0" dirty="0">
                <a:solidFill>
                  <a:srgbClr val="00B050"/>
                </a:solidFill>
                <a:latin typeface="Optima"/>
                <a:cs typeface="Optima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 b="0" dirty="0">
                  <a:solidFill>
                    <a:schemeClr val="bg2"/>
                  </a:solidFill>
                  <a:latin typeface="Optima"/>
                  <a:cs typeface="Optima"/>
                </a:rPr>
                <a:t>Biased</a:t>
              </a:r>
              <a:r>
                <a:rPr lang="en-US" altLang="en-US" sz="2200" b="0" dirty="0">
                  <a:solidFill>
                    <a:srgbClr val="00B050"/>
                  </a:solidFill>
                  <a:latin typeface="Optima"/>
                  <a:cs typeface="Optima"/>
                </a:rPr>
                <a:t> </a:t>
              </a:r>
              <a:r>
                <a:rPr lang="en-US" altLang="en-US" sz="2200" b="0" dirty="0">
                  <a:latin typeface="Optima"/>
                  <a:cs typeface="Optima"/>
                </a:rPr>
                <a:t>coin more likely </a:t>
              </a:r>
              <a:endParaRPr lang="en-US" altLang="en-US" sz="2200" b="0" i="1" dirty="0">
                <a:latin typeface="Optima"/>
                <a:cs typeface="Optim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400" y="3657600"/>
            <a:ext cx="8915400" cy="1027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575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Log-odds ratio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of sequence 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x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= log</a:t>
            </a:r>
            <a:r>
              <a:rPr lang="en-US" altLang="en-US" sz="2800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altLang="en-US" sz="2800" i="1" baseline="-250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dirty="0" err="1">
                <a:latin typeface="Optima"/>
                <a:cs typeface="Optima"/>
              </a:rPr>
              <a:t>|</a:t>
            </a:r>
            <a:r>
              <a:rPr lang="en-US" sz="2800" i="1" dirty="0" err="1">
                <a:solidFill>
                  <a:srgbClr val="0000FF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latin typeface="Optima"/>
                <a:cs typeface="Optima"/>
              </a:rPr>
              <a:t>) /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i="1" dirty="0">
                <a:latin typeface="Optima"/>
                <a:cs typeface="Optima"/>
              </a:rPr>
              <a:t>(</a:t>
            </a:r>
            <a:r>
              <a:rPr lang="en-US" sz="2800" i="1" dirty="0" err="1">
                <a:latin typeface="Optima"/>
                <a:cs typeface="Optima"/>
              </a:rPr>
              <a:t>x</a:t>
            </a:r>
            <a:r>
              <a:rPr lang="en-US" sz="2800" dirty="0" err="1">
                <a:latin typeface="Optima"/>
                <a:cs typeface="Optima"/>
              </a:rPr>
              <a:t>|</a:t>
            </a:r>
            <a:r>
              <a:rPr lang="en-US" sz="2800" i="1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</a:t>
            </a:r>
          </a:p>
          <a:p>
            <a:pPr>
              <a:spcBef>
                <a:spcPts val="575"/>
              </a:spcBef>
            </a:pPr>
            <a:r>
              <a:rPr lang="en-US" sz="2800" dirty="0">
                <a:latin typeface="Optima"/>
                <a:cs typeface="Optima"/>
              </a:rPr>
              <a:t>                                              = </a:t>
            </a:r>
            <a:r>
              <a:rPr lang="en-US" sz="2800" i="1" dirty="0">
                <a:latin typeface="Optima"/>
                <a:cs typeface="Optima"/>
              </a:rPr>
              <a:t>#</a:t>
            </a:r>
            <a:r>
              <a:rPr lang="en-US" sz="2800" dirty="0">
                <a:latin typeface="Optima"/>
                <a:cs typeface="Optima"/>
              </a:rPr>
              <a:t>Tosses</a:t>
            </a:r>
            <a:r>
              <a:rPr lang="en-US" sz="2800" i="1" dirty="0">
                <a:latin typeface="Optima"/>
                <a:cs typeface="Optima"/>
              </a:rPr>
              <a:t> -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log</a:t>
            </a:r>
            <a:r>
              <a:rPr lang="en-US" altLang="en-US" sz="2800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3 </a:t>
            </a:r>
            <a:r>
              <a:rPr lang="en-US" sz="2800" i="1" dirty="0">
                <a:latin typeface="Optima"/>
                <a:cs typeface="Optima"/>
              </a:rPr>
              <a:t>* #</a:t>
            </a:r>
            <a:r>
              <a:rPr lang="en-US" sz="2800" dirty="0">
                <a:latin typeface="Optima"/>
                <a:cs typeface="Optima"/>
              </a:rPr>
              <a:t>Heads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  <a:br>
              <a:rPr lang="en-US" dirty="0"/>
            </a:br>
            <a:r>
              <a:rPr lang="en-US" dirty="0"/>
              <a:t>(one window at a time)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59D01F-7660-A54E-B400-DB1D4D96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40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92699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05200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endParaRPr lang="en-US" altLang="en-US" sz="3600" b="0" baseline="-25000" dirty="0">
              <a:latin typeface="Courier" pitchFamily="49" charset="0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6550" y="2057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FFFFF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 FFFFF</a:t>
            </a:r>
          </a:p>
          <a:p>
            <a:r>
              <a:rPr lang="en-US" sz="3600" i="1" dirty="0">
                <a:solidFill>
                  <a:srgbClr val="0000FF"/>
                </a:solidFill>
                <a:latin typeface="Courier" pitchFamily="49" charset="0"/>
              </a:rPr>
              <a:t>   </a:t>
            </a:r>
            <a:endParaRPr lang="en-US" sz="3600" i="1" dirty="0">
              <a:solidFill>
                <a:srgbClr val="00B050"/>
              </a:solidFill>
              <a:latin typeface="Courier" pitchFamily="49" charset="0"/>
            </a:endParaRP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BF563-0D05-AB45-AC1E-5DFF768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1893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83885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0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endParaRPr lang="en-US" altLang="en-US" sz="3600" b="0" baseline="-25000" dirty="0">
              <a:latin typeface="Courier" pitchFamily="49" charset="0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550" y="20574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 FFFFF</a:t>
            </a:r>
          </a:p>
          <a:p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  FFFFF</a:t>
            </a:r>
          </a:p>
          <a:p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   FFFFF</a:t>
            </a:r>
          </a:p>
          <a:p>
            <a:r>
              <a:rPr lang="en-US" sz="3600" i="1" dirty="0">
                <a:solidFill>
                  <a:srgbClr val="00B050"/>
                </a:solidFill>
                <a:latin typeface="Courier" pitchFamily="49" charset="0"/>
              </a:rPr>
              <a:t>    </a:t>
            </a: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498BB-7654-7444-8AB3-5AF9288A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7170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19975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57650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endParaRPr lang="en-US" altLang="en-US" sz="3600" b="0" baseline="-25000" dirty="0">
              <a:latin typeface="Courier" pitchFamily="49" charset="0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550" y="20574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FFFFF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 FFFFF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  FFFFF</a:t>
            </a:r>
          </a:p>
          <a:p>
            <a:r>
              <a:rPr lang="en-US" sz="3600" i="1" dirty="0">
                <a:solidFill>
                  <a:srgbClr val="00B050"/>
                </a:solidFill>
                <a:latin typeface="Courier" pitchFamily="49" charset="0"/>
              </a:rPr>
              <a:t>    </a:t>
            </a:r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0000FF"/>
                </a:solidFill>
                <a:latin typeface="Courier" pitchFamily="49" charset="0"/>
              </a:rPr>
              <a:t>     </a:t>
            </a:r>
            <a:endParaRPr lang="en-US" sz="3600" i="1" dirty="0">
              <a:solidFill>
                <a:srgbClr val="00B050"/>
              </a:solidFill>
              <a:latin typeface="Courier" pitchFamily="49" charset="0"/>
            </a:endParaRP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DC3E09-F127-3E4A-BA5C-2EB3D603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13203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32855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3400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endParaRPr lang="en-US" altLang="en-US" sz="3600" b="0" baseline="-25000" dirty="0">
              <a:latin typeface="Courier" pitchFamily="49" charset="0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550" y="20574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 FFFFF</a:t>
            </a:r>
          </a:p>
          <a:p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  FFFFF</a:t>
            </a:r>
          </a:p>
          <a:p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   FFFFF</a:t>
            </a:r>
          </a:p>
          <a:p>
            <a:r>
              <a:rPr lang="en-US" sz="3600" i="1" dirty="0">
                <a:solidFill>
                  <a:srgbClr val="00B050"/>
                </a:solidFill>
                <a:latin typeface="Courier" pitchFamily="49" charset="0"/>
              </a:rPr>
              <a:t>    </a:t>
            </a:r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0000FF"/>
                </a:solidFill>
                <a:latin typeface="Courier" pitchFamily="49" charset="0"/>
              </a:rPr>
              <a:t>     </a:t>
            </a:r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FFFFF</a:t>
            </a:r>
          </a:p>
          <a:p>
            <a:endParaRPr lang="en-US" sz="3600" i="1" dirty="0">
              <a:solidFill>
                <a:srgbClr val="00B050"/>
              </a:solidFill>
              <a:latin typeface="Courier" pitchFamily="49" charset="0"/>
            </a:endParaRP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791200"/>
            <a:ext cx="8763000" cy="477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sz="2500" dirty="0">
                <a:latin typeface="Optima"/>
                <a:cs typeface="Optima"/>
              </a:rPr>
              <a:t>What are the disadvantages of this approach?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Reading the Dealer’s Mind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6E49D2-4EEB-424A-B7C1-A311A7C9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941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30678"/>
              </p:ext>
            </p:extLst>
          </p:nvPr>
        </p:nvGraphicFramePr>
        <p:xfrm>
          <a:off x="4521200" y="15240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524000"/>
                        <a:ext cx="101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3400" y="16129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1600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r>
              <a:rPr lang="en-US" altLang="en-US" sz="3600" dirty="0">
                <a:latin typeface="Courier" pitchFamily="49" charset="0"/>
              </a:rPr>
              <a:t>HHH</a:t>
            </a:r>
            <a:r>
              <a:rPr lang="en-US" altLang="en-US" sz="3600" b="0" dirty="0">
                <a:latin typeface="Courier" pitchFamily="49" charset="0"/>
              </a:rPr>
              <a:t>T</a:t>
            </a:r>
            <a:endParaRPr lang="en-US" altLang="en-US" sz="3600" b="0" baseline="-25000" dirty="0">
              <a:latin typeface="Courier" pitchFamily="49" charset="0"/>
            </a:endParaRPr>
          </a:p>
          <a:p>
            <a:pPr algn="ctr" eaLnBrk="1" hangingPunct="1">
              <a:spcBef>
                <a:spcPts val="575"/>
              </a:spcBef>
              <a:spcAft>
                <a:spcPct val="75000"/>
              </a:spcAft>
              <a:buClr>
                <a:schemeClr val="accent1"/>
              </a:buClr>
            </a:pPr>
            <a:endParaRPr lang="en-US" altLang="en-US" sz="2600" b="0" i="1" baseline="-250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6550" y="20574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FFFFF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 FFFFF</a:t>
            </a:r>
          </a:p>
          <a:p>
            <a:r>
              <a:rPr lang="en-US" sz="3600" i="1" dirty="0">
                <a:solidFill>
                  <a:schemeClr val="accent1"/>
                </a:solidFill>
                <a:latin typeface="Courier" pitchFamily="49" charset="0"/>
              </a:rPr>
              <a:t>   FFFFF</a:t>
            </a:r>
          </a:p>
          <a:p>
            <a:r>
              <a:rPr lang="en-US" sz="3600" i="1" dirty="0">
                <a:solidFill>
                  <a:srgbClr val="00B050"/>
                </a:solidFill>
                <a:latin typeface="Courier" pitchFamily="49" charset="0"/>
              </a:rPr>
              <a:t>    </a:t>
            </a:r>
            <a:r>
              <a:rPr lang="en-US" sz="3600" i="1" dirty="0">
                <a:solidFill>
                  <a:srgbClr val="149B52"/>
                </a:solidFill>
                <a:latin typeface="Courier" pitchFamily="49" charset="0"/>
              </a:rPr>
              <a:t>BBBBB</a:t>
            </a:r>
          </a:p>
          <a:p>
            <a:r>
              <a:rPr lang="en-US" sz="3600" i="1" dirty="0">
                <a:solidFill>
                  <a:srgbClr val="0000FF"/>
                </a:solidFill>
                <a:latin typeface="Courier" pitchFamily="49" charset="0"/>
              </a:rPr>
              <a:t>     </a:t>
            </a:r>
            <a:r>
              <a:rPr lang="en-US" sz="3600" i="1" dirty="0">
                <a:solidFill>
                  <a:srgbClr val="176FC1"/>
                </a:solidFill>
                <a:latin typeface="Courier" pitchFamily="49" charset="0"/>
              </a:rPr>
              <a:t>FFFFF</a:t>
            </a:r>
          </a:p>
          <a:p>
            <a:endParaRPr lang="en-US" sz="3600" i="1" dirty="0">
              <a:solidFill>
                <a:srgbClr val="00B050"/>
              </a:solidFill>
              <a:latin typeface="Courier" pitchFamily="49" charset="0"/>
            </a:endParaRPr>
          </a:p>
          <a:p>
            <a:endParaRPr lang="en-US" sz="3600" i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1803400"/>
            <a:ext cx="304800" cy="30469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4009436" y="1230958"/>
            <a:ext cx="53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Optima"/>
                <a:cs typeface="Optima"/>
              </a:rPr>
              <a:t>?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Disadvantages of the Sliding Window Approach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5562600"/>
            <a:ext cx="8991600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ts val="575"/>
              </a:spcBef>
              <a:buClr>
                <a:schemeClr val="tx1"/>
              </a:buClr>
            </a:pPr>
            <a:r>
              <a:rPr lang="en-US" altLang="en-US" sz="2600" dirty="0">
                <a:solidFill>
                  <a:srgbClr val="000000"/>
                </a:solidFill>
                <a:latin typeface="Optima"/>
                <a:cs typeface="Optima"/>
              </a:rPr>
              <a:t>Different windows may classify the same coin flip differently!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6213157"/>
            <a:ext cx="8991600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91440" lvl="1">
              <a:spcBef>
                <a:spcPts val="575"/>
              </a:spcBef>
              <a:buClr>
                <a:schemeClr val="tx1"/>
              </a:buClr>
            </a:pPr>
            <a:r>
              <a:rPr lang="en-US" altLang="en-US" sz="2600" dirty="0">
                <a:solidFill>
                  <a:srgbClr val="000000"/>
                </a:solidFill>
                <a:latin typeface="Optima"/>
                <a:cs typeface="Optima"/>
              </a:rPr>
              <a:t>The results depend on the window length. How to choose it?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A8ECF-B5A7-9A44-9161-3439CC0F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874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715000"/>
            <a:ext cx="7772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Would the Frequent Words algorithm find this hidden message?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-12844"/>
            <a:ext cx="10074663" cy="68708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E91EA-FB6E-AB41-8D0F-3E8E0A9B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392820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1453483"/>
            <a:ext cx="8458200" cy="4419600"/>
          </a:xfrm>
        </p:spPr>
        <p:txBody>
          <a:bodyPr>
            <a:noAutofit/>
          </a:bodyPr>
          <a:lstStyle/>
          <a:p>
            <a:r>
              <a:rPr lang="en-US" sz="2800" dirty="0"/>
              <a:t>Different species have widely varying </a:t>
            </a:r>
            <a:r>
              <a:rPr lang="en-US" sz="2800" b="1" dirty="0"/>
              <a:t>GC-content </a:t>
            </a:r>
            <a:r>
              <a:rPr lang="en-US" sz="2800" dirty="0"/>
              <a:t>(percentages of G+C nucleotides in the genome).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Each of the </a:t>
            </a:r>
            <a:r>
              <a:rPr lang="en-US" sz="2800" dirty="0" err="1"/>
              <a:t>dinucleotides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CC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176FC1"/>
                </a:solidFill>
              </a:rPr>
              <a:t>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176FC1"/>
                </a:solidFill>
              </a:rPr>
              <a:t>G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176FC1"/>
                </a:solidFill>
              </a:rPr>
              <a:t>GG </a:t>
            </a:r>
            <a:r>
              <a:rPr lang="en-US" sz="2800" dirty="0"/>
              <a:t>is expected to occur in the human genome with frequency 0.23 * 0.23 = 5.29%.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Why Are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en-US" dirty="0">
                <a:solidFill>
                  <a:srgbClr val="3366FF"/>
                </a:solidFill>
                <a:cs typeface="Arial" charset="0"/>
              </a:rPr>
              <a:t>G</a:t>
            </a: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err="1">
                <a:cs typeface="Arial" charset="0"/>
              </a:rPr>
              <a:t>Dinucleotides</a:t>
            </a:r>
            <a:r>
              <a:rPr lang="en-US" altLang="en-US" dirty="0">
                <a:cs typeface="Arial" charset="0"/>
              </a:rPr>
              <a:t> More Rare than </a:t>
            </a:r>
            <a:r>
              <a:rPr lang="en-US" altLang="en-US" dirty="0">
                <a:solidFill>
                  <a:schemeClr val="accent1"/>
                </a:solidFill>
                <a:cs typeface="Arial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err="1">
                <a:cs typeface="Arial" charset="0"/>
              </a:rPr>
              <a:t>Dinucleotides</a:t>
            </a:r>
            <a:r>
              <a:rPr lang="en-US" altLang="en-US" dirty="0">
                <a:cs typeface="Arial" charset="0"/>
              </a:rPr>
              <a:t> in Genomic Sequences?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908357"/>
            <a:ext cx="8839200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But the frequency of </a:t>
            </a:r>
            <a:r>
              <a:rPr lang="en-US" sz="2600" dirty="0">
                <a:solidFill>
                  <a:srgbClr val="FF0000"/>
                </a:solidFill>
                <a:latin typeface="Optima"/>
                <a:cs typeface="Optima"/>
              </a:rPr>
              <a:t>C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G</a:t>
            </a:r>
            <a:r>
              <a:rPr lang="en-US" sz="2600" dirty="0">
                <a:latin typeface="Optima"/>
                <a:cs typeface="Optima"/>
              </a:rPr>
              <a:t> in the human genome is only 1%! </a:t>
            </a:r>
          </a:p>
        </p:txBody>
      </p:sp>
      <p:pic>
        <p:nvPicPr>
          <p:cNvPr id="82946" name="Picture 2" descr="http://www.factzoo.com/sites/all/img/mammals/platypus-div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37693"/>
            <a:ext cx="2518158" cy="155448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537693"/>
            <a:ext cx="2323974" cy="15544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62581" y="4120029"/>
            <a:ext cx="293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Optima"/>
                <a:cs typeface="Optima"/>
              </a:rPr>
              <a:t> 46% for gorilla and human 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4713" y="4120029"/>
            <a:ext cx="187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  <a:latin typeface="Optima"/>
                <a:cs typeface="Optima"/>
              </a:rPr>
              <a:t>58% for platypus 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B70F6-496D-C347-A777-5C7E2E4F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930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525963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Optima"/>
                <a:cs typeface="Optima"/>
              </a:rPr>
              <a:t>1984: </a:t>
            </a:r>
            <a:r>
              <a:rPr lang="en-US" sz="2700" dirty="0">
                <a:latin typeface="Optima"/>
                <a:cs typeface="Optima"/>
              </a:rPr>
              <a:t>Scientists traced 40 early HIV-infected patients to a flight attendant named AIDS “Patient Zero”. He died in the same year.</a:t>
            </a:r>
          </a:p>
        </p:txBody>
      </p:sp>
      <p:pic>
        <p:nvPicPr>
          <p:cNvPr id="6" name="Picture 2" descr="http://upload.wikimedia.org/wikipedia/en/thumb/7/74/AIDS_index_case_graph.svg/992px-AIDS_index_case_grap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42240"/>
            <a:ext cx="6400800" cy="4374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Optima"/>
                <a:cs typeface="Optima"/>
              </a:rPr>
              <a:t>Waiting for an HIV Vaccine…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B7DF2-9BD0-8149-9D97-BD99666C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87364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Methylation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1469040"/>
            <a:ext cx="8305800" cy="5263452"/>
          </a:xfrm>
        </p:spPr>
        <p:txBody>
          <a:bodyPr>
            <a:noAutofit/>
          </a:bodyPr>
          <a:lstStyle/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The resulting </a:t>
            </a:r>
            <a:r>
              <a:rPr lang="en-US" sz="2600" b="1" dirty="0"/>
              <a:t>methylated cytosine </a:t>
            </a:r>
            <a:r>
              <a:rPr lang="en-US" sz="2600" dirty="0"/>
              <a:t>has the tendency to </a:t>
            </a:r>
            <a:r>
              <a:rPr lang="en-US" sz="2600" i="1" dirty="0" err="1"/>
              <a:t>deaminate</a:t>
            </a:r>
            <a:r>
              <a:rPr lang="en-US" sz="2600" dirty="0"/>
              <a:t> into thymine.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As a result of methylation, </a:t>
            </a:r>
            <a:r>
              <a:rPr lang="en-US" sz="2600" dirty="0">
                <a:solidFill>
                  <a:srgbClr val="FF0000"/>
                </a:solidFill>
              </a:rPr>
              <a:t>C</a:t>
            </a:r>
            <a:r>
              <a:rPr lang="en-US" sz="2600" dirty="0">
                <a:solidFill>
                  <a:srgbClr val="0000FF"/>
                </a:solidFill>
              </a:rPr>
              <a:t>G</a:t>
            </a:r>
            <a:r>
              <a:rPr lang="en-US" sz="2600" dirty="0"/>
              <a:t> is the least frequent dinucleotide in many genomes.</a:t>
            </a:r>
          </a:p>
        </p:txBody>
      </p:sp>
      <p:pic>
        <p:nvPicPr>
          <p:cNvPr id="101378" name="Picture 2" descr="http://upload.wikimedia.org/wikipedia/commons/thumb/5/5b/Cytosine_becomes_thymine.png/1280px-Cytosine_becomes_thymin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75444"/>
            <a:ext cx="4530097" cy="20574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363566"/>
            <a:ext cx="80010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>
                <a:latin typeface="Optima"/>
                <a:cs typeface="Optima"/>
              </a:rPr>
              <a:t>Methylation:</a:t>
            </a:r>
            <a:r>
              <a:rPr lang="en-US" sz="2600" dirty="0">
                <a:latin typeface="Optima"/>
                <a:cs typeface="Optima"/>
              </a:rPr>
              <a:t> adds a methyl (</a:t>
            </a:r>
            <a:r>
              <a:rPr lang="en-US" sz="2600" dirty="0">
                <a:solidFill>
                  <a:srgbClr val="008000"/>
                </a:solidFill>
                <a:latin typeface="Optima"/>
                <a:cs typeface="Optima"/>
              </a:rPr>
              <a:t>CH</a:t>
            </a:r>
            <a:r>
              <a:rPr lang="en-US" sz="2600" baseline="-25000" dirty="0">
                <a:solidFill>
                  <a:srgbClr val="008000"/>
                </a:solidFill>
                <a:latin typeface="Optima"/>
                <a:cs typeface="Optima"/>
              </a:rPr>
              <a:t>3</a:t>
            </a:r>
            <a:r>
              <a:rPr lang="en-US" sz="2600" dirty="0">
                <a:latin typeface="Optima"/>
                <a:cs typeface="Optima"/>
              </a:rPr>
              <a:t>) group to the cytosine nucleotide (often within a </a:t>
            </a:r>
            <a:r>
              <a:rPr lang="en-US" sz="2600" dirty="0">
                <a:solidFill>
                  <a:srgbClr val="FF0000"/>
                </a:solidFill>
                <a:latin typeface="Optima"/>
                <a:cs typeface="Optima"/>
              </a:rPr>
              <a:t>C</a:t>
            </a:r>
            <a:r>
              <a:rPr lang="en-US" sz="2600" dirty="0">
                <a:solidFill>
                  <a:srgbClr val="0000FF"/>
                </a:solidFill>
                <a:latin typeface="Optima"/>
                <a:cs typeface="Optima"/>
              </a:rPr>
              <a:t>G</a:t>
            </a:r>
            <a:r>
              <a:rPr lang="en-US" sz="2600" dirty="0">
                <a:latin typeface="Optima"/>
                <a:cs typeface="Optima"/>
              </a:rPr>
              <a:t> dinucleotide).</a:t>
            </a:r>
          </a:p>
        </p:txBody>
      </p:sp>
      <p:sp>
        <p:nvSpPr>
          <p:cNvPr id="6" name="Oval 5"/>
          <p:cNvSpPr/>
          <p:nvPr/>
        </p:nvSpPr>
        <p:spPr>
          <a:xfrm>
            <a:off x="3390900" y="3759200"/>
            <a:ext cx="533400" cy="533400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EAE57-6029-BA42-BD21-3D6055E9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286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Looking for CG-islands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381000" y="3276600"/>
            <a:ext cx="8458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"/>
                <a:cs typeface="Courier"/>
              </a:rPr>
              <a:t>ATTT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latin typeface="Courier"/>
                <a:cs typeface="Courier"/>
              </a:rPr>
              <a:t>TT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latin typeface="Courier"/>
                <a:cs typeface="Courier"/>
              </a:rPr>
              <a:t>T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G</a:t>
            </a:r>
            <a:r>
              <a:rPr lang="en-US" sz="2600" dirty="0">
                <a:latin typeface="Courier"/>
                <a:cs typeface="Courier"/>
              </a:rPr>
              <a:t>T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G</a:t>
            </a:r>
            <a:r>
              <a:rPr lang="en-US" sz="2600" dirty="0">
                <a:latin typeface="Courier"/>
                <a:cs typeface="Courier"/>
              </a:rPr>
              <a:t>A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G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latin typeface="Courier"/>
                <a:cs typeface="Courier"/>
              </a:rPr>
              <a:t>TAATTT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latin typeface="Courier"/>
                <a:cs typeface="Courier"/>
              </a:rPr>
              <a:t>TT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GG</a:t>
            </a:r>
            <a:r>
              <a:rPr lang="en-US" sz="2600" dirty="0">
                <a:latin typeface="Courier"/>
                <a:cs typeface="Courier"/>
              </a:rPr>
              <a:t>AAATAT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latin typeface="Courier"/>
                <a:cs typeface="Courier"/>
              </a:rPr>
              <a:t>ATTAT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513" y="3364468"/>
            <a:ext cx="22352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0741" y="4495800"/>
            <a:ext cx="7696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In a first attempt to find genes, how would you search for CG-islands?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696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Methylation is often suppressed around genes in areas called </a:t>
            </a:r>
            <a:r>
              <a:rPr lang="en-US" sz="2800" b="1" dirty="0">
                <a:latin typeface="Optima"/>
                <a:cs typeface="Optima"/>
              </a:rPr>
              <a:t>CG-islands</a:t>
            </a:r>
            <a:r>
              <a:rPr lang="en-US" sz="2800" dirty="0">
                <a:latin typeface="Optima"/>
                <a:cs typeface="Optima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C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G</a:t>
            </a:r>
            <a:r>
              <a:rPr lang="en-US" sz="2800" dirty="0">
                <a:latin typeface="Optima"/>
                <a:cs typeface="Optima"/>
              </a:rPr>
              <a:t> appears frequently).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90E5F1-D76F-764B-BA64-90A53F17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30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charset="0"/>
              </a:rPr>
              <a:t>Looking for CG-islands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95339" y="1981201"/>
            <a:ext cx="7815264" cy="1226049"/>
            <a:chOff x="693" y="2928"/>
            <a:chExt cx="4923" cy="482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688" y="3138"/>
              <a:ext cx="1776" cy="0"/>
            </a:xfrm>
            <a:prstGeom prst="line">
              <a:avLst/>
            </a:prstGeom>
            <a:noFill/>
            <a:ln w="44450">
              <a:solidFill>
                <a:srgbClr val="176FC1"/>
              </a:solidFill>
              <a:miter lim="800000"/>
              <a:headEnd type="none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12" y="3053"/>
              <a:ext cx="110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Optima"/>
                  <a:cs typeface="Optima"/>
                </a:rPr>
                <a:t>Log-odds ratio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816" y="3138"/>
              <a:ext cx="1872" cy="0"/>
            </a:xfrm>
            <a:prstGeom prst="line">
              <a:avLst/>
            </a:prstGeom>
            <a:noFill/>
            <a:ln w="44450">
              <a:solidFill>
                <a:srgbClr val="00B050"/>
              </a:solidFill>
              <a:miter lim="800000"/>
              <a:headEnd type="none"/>
              <a:tailEnd type="arrow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88" y="321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80" y="2928"/>
              <a:ext cx="19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736" y="3228"/>
              <a:ext cx="244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solidFill>
                    <a:schemeClr val="accent1"/>
                  </a:solidFill>
                  <a:latin typeface="Optima"/>
                  <a:cs typeface="Optima"/>
                </a:rPr>
                <a:t>Non-CG island </a:t>
              </a:r>
              <a:r>
                <a:rPr lang="en-US" altLang="en-US" b="0" dirty="0">
                  <a:latin typeface="Optima"/>
                  <a:cs typeface="Optima"/>
                </a:rPr>
                <a:t>more likely </a:t>
              </a:r>
              <a:endParaRPr lang="en-US" altLang="en-US" b="0" i="1" dirty="0">
                <a:latin typeface="Optima"/>
                <a:cs typeface="Optima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93" y="3228"/>
              <a:ext cx="19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solidFill>
                    <a:srgbClr val="00B050"/>
                  </a:solidFill>
                  <a:latin typeface="Optima"/>
                  <a:cs typeface="Optima"/>
                </a:rPr>
                <a:t>CG-island </a:t>
              </a:r>
              <a:r>
                <a:rPr lang="en-US" altLang="en-US" b="0" dirty="0">
                  <a:latin typeface="Optima"/>
                  <a:cs typeface="Optima"/>
                </a:rPr>
                <a:t>more likely</a:t>
              </a:r>
              <a:endParaRPr lang="en-US" altLang="en-US" b="0" i="1" dirty="0">
                <a:latin typeface="Optima"/>
                <a:cs typeface="Optima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1567" y="3886200"/>
            <a:ext cx="8305800" cy="2640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6075" indent="-34607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3275" indent="-346075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8640" lvl="1" indent="-457200" eaLnBrk="1" hangingPunct="1">
              <a:spcBef>
                <a:spcPts val="575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2600" b="0" dirty="0">
                <a:solidFill>
                  <a:srgbClr val="000000"/>
                </a:solidFill>
                <a:latin typeface="Optima"/>
                <a:cs typeface="Optima"/>
              </a:rPr>
              <a:t>Different windows may classify the same position in the genome differently.</a:t>
            </a:r>
          </a:p>
          <a:p>
            <a:pPr marL="548640" lvl="1" indent="-457200" eaLnBrk="1" hangingPunct="1">
              <a:spcBef>
                <a:spcPts val="575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2600" b="0" dirty="0">
                <a:solidFill>
                  <a:srgbClr val="000000"/>
                </a:solidFill>
                <a:latin typeface="Optima"/>
                <a:cs typeface="Optima"/>
              </a:rPr>
              <a:t>It is not clear how to choose the length of the window for detecting CG-islands.</a:t>
            </a:r>
          </a:p>
          <a:p>
            <a:pPr marL="548640" lvl="1" indent="-457200" eaLnBrk="1" hangingPunct="1">
              <a:spcBef>
                <a:spcPts val="575"/>
              </a:spcBef>
              <a:buClr>
                <a:schemeClr val="tx1"/>
              </a:buClr>
              <a:buFont typeface="Arial"/>
              <a:buChar char="•"/>
            </a:pPr>
            <a:r>
              <a:rPr lang="en-US" altLang="en-US" sz="2600" b="0" dirty="0">
                <a:solidFill>
                  <a:srgbClr val="000000"/>
                </a:solidFill>
                <a:latin typeface="Optima"/>
                <a:cs typeface="Optima"/>
              </a:rPr>
              <a:t>Does it make sense to choose the same window length for all regions in the genome?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240859-97A2-F945-9214-EA831EAE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056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56048" cy="6858000"/>
          </a:xfrm>
          <a:prstGeom prst="rect">
            <a:avLst/>
          </a:prstGeom>
          <a:ln>
            <a:solidFill>
              <a:srgbClr val="262626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2BA128-6585-9B4D-8F51-43A80AED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75843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9917" y="1066800"/>
            <a:ext cx="9144000" cy="4800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/>
              <a:t>From a Crooked Casino to a Hidden Markov Model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667000"/>
            <a:ext cx="2301344" cy="1524000"/>
          </a:xfrm>
          <a:prstGeom prst="rect">
            <a:avLst/>
          </a:prstGeom>
          <a:ln>
            <a:solidFill>
              <a:srgbClr val="262626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1120D-2CE2-A540-AAEC-580F1025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165496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6705600" cy="5486400"/>
          </a:xfrm>
        </p:spPr>
        <p:txBody>
          <a:bodyPr>
            <a:noAutofit/>
          </a:bodyPr>
          <a:lstStyle/>
          <a:p>
            <a:pPr marL="346075" indent="-346075">
              <a:lnSpc>
                <a:spcPct val="11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Think of the dealer as a machine with </a:t>
            </a:r>
            <a:r>
              <a:rPr lang="en-US" altLang="en-US" sz="2800" i="1" dirty="0">
                <a:solidFill>
                  <a:srgbClr val="000000"/>
                </a:solidFill>
              </a:rPr>
              <a:t>k </a:t>
            </a:r>
            <a:r>
              <a:rPr lang="en-US" altLang="en-US" sz="2800" b="1" dirty="0">
                <a:solidFill>
                  <a:srgbClr val="000000"/>
                </a:solidFill>
              </a:rPr>
              <a:t>hidden states </a:t>
            </a:r>
            <a:r>
              <a:rPr lang="en-US" altLang="en-US" sz="2800" dirty="0">
                <a:solidFill>
                  <a:srgbClr val="000000"/>
                </a:solidFill>
              </a:rPr>
              <a:t>(</a:t>
            </a:r>
            <a:r>
              <a:rPr lang="en-US" altLang="en-US" sz="2800" i="1" dirty="0">
                <a:solidFill>
                  <a:srgbClr val="176FC1"/>
                </a:solidFill>
              </a:rPr>
              <a:t>F</a:t>
            </a:r>
            <a:r>
              <a:rPr lang="en-US" altLang="en-US" sz="2800" dirty="0">
                <a:solidFill>
                  <a:srgbClr val="000000"/>
                </a:solidFill>
              </a:rPr>
              <a:t> and </a:t>
            </a:r>
            <a:r>
              <a:rPr lang="en-US" altLang="en-US" sz="2800" i="1" dirty="0">
                <a:solidFill>
                  <a:schemeClr val="bg2"/>
                </a:solidFill>
              </a:rPr>
              <a:t>B</a:t>
            </a:r>
            <a:r>
              <a:rPr lang="en-US" altLang="en-US" sz="2800" dirty="0">
                <a:solidFill>
                  <a:srgbClr val="000000"/>
                </a:solidFill>
              </a:rPr>
              <a:t>) that proceeds in a sequence of steps.</a:t>
            </a:r>
          </a:p>
          <a:p>
            <a:pPr marL="346075" indent="-346075">
              <a:lnSpc>
                <a:spcPct val="11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In each step, it emits a symbol (H or T) while being in one of its hidden states. </a:t>
            </a:r>
          </a:p>
          <a:p>
            <a:pPr marL="346075" indent="-346075">
              <a:lnSpc>
                <a:spcPct val="11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While in a certain state, the machine makes two decisions:</a:t>
            </a:r>
          </a:p>
          <a:p>
            <a:pPr marL="91440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</a:rPr>
              <a:t>Which </a:t>
            </a:r>
            <a:r>
              <a:rPr lang="en-US" altLang="en-US" sz="2800" i="1" dirty="0">
                <a:solidFill>
                  <a:srgbClr val="000000"/>
                </a:solidFill>
              </a:rPr>
              <a:t>symbol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will I emit?</a:t>
            </a:r>
          </a:p>
          <a:p>
            <a:pPr marL="91440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</a:rPr>
              <a:t>Which </a:t>
            </a:r>
            <a:r>
              <a:rPr lang="en-US" altLang="en-US" sz="2800" i="1" dirty="0">
                <a:solidFill>
                  <a:srgbClr val="000000"/>
                </a:solidFill>
              </a:rPr>
              <a:t>hidden state </a:t>
            </a:r>
            <a:r>
              <a:rPr lang="en-US" altLang="en-US" sz="2800" dirty="0">
                <a:solidFill>
                  <a:srgbClr val="000000"/>
                </a:solidFill>
              </a:rPr>
              <a:t>will I move to next?</a:t>
            </a:r>
          </a:p>
          <a:p>
            <a:pPr marL="914400" lvl="2" indent="-457200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Turning the Dealer into a Machine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0181" y="1600200"/>
            <a:ext cx="2899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tima"/>
                <a:cs typeface="Optima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4825" y="1752600"/>
            <a:ext cx="2899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tima"/>
                <a:cs typeface="Optima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1905000"/>
            <a:ext cx="2899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tima"/>
                <a:cs typeface="Optima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9706" y="2057400"/>
            <a:ext cx="2899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tima"/>
                <a:cs typeface="Optima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2209800"/>
            <a:ext cx="2899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tima"/>
                <a:cs typeface="Optima"/>
              </a:rPr>
              <a:t>T</a:t>
            </a:r>
          </a:p>
        </p:txBody>
      </p:sp>
      <p:pic>
        <p:nvPicPr>
          <p:cNvPr id="98306" name="Picture 2" descr="http://www.gazaskygeeks.com/wp-content/uploads/2014/06/Blackbox_Connect_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Rectangle 90"/>
          <p:cNvSpPr>
            <a:spLocks noChangeArrowheads="1"/>
          </p:cNvSpPr>
          <p:nvPr/>
        </p:nvSpPr>
        <p:spPr bwMode="auto">
          <a:xfrm>
            <a:off x="457200" y="4644509"/>
            <a:ext cx="7334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pic>
        <p:nvPicPr>
          <p:cNvPr id="102495" name="Picture 95" descr="http://upload.wikimedia.org/wikipedia/commons/a/a5/6sided_dic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93471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25C2A-C69A-CF4D-8F55-24450CA5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215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575"/>
              </a:spcBef>
            </a:pPr>
            <a:r>
              <a:rPr lang="en-US" altLang="en-US" sz="3000" dirty="0"/>
              <a:t>An observer can see the emitted symbols of an HMM but </a:t>
            </a:r>
            <a:r>
              <a:rPr lang="en-US" altLang="en-US" sz="3000" i="1" dirty="0"/>
              <a:t>does not </a:t>
            </a:r>
            <a:r>
              <a:rPr lang="en-US" altLang="en-US" sz="3000" dirty="0"/>
              <a:t>know which state the HMM is currently in.</a:t>
            </a:r>
          </a:p>
          <a:p>
            <a:pPr eaLnBrk="1" hangingPunct="1">
              <a:spcBef>
                <a:spcPts val="575"/>
              </a:spcBef>
            </a:pPr>
            <a:endParaRPr lang="en-US" altLang="en-US" sz="3000" dirty="0"/>
          </a:p>
          <a:p>
            <a:pPr eaLnBrk="1" hangingPunct="1">
              <a:spcBef>
                <a:spcPts val="575"/>
              </a:spcBef>
            </a:pPr>
            <a:endParaRPr lang="en-US" altLang="en-US" sz="3000" dirty="0"/>
          </a:p>
          <a:p>
            <a:pPr eaLnBrk="1" hangingPunct="1">
              <a:spcBef>
                <a:spcPts val="575"/>
              </a:spcBef>
            </a:pPr>
            <a:endParaRPr lang="en-US" altLang="en-US" sz="3000" dirty="0"/>
          </a:p>
          <a:p>
            <a:pPr eaLnBrk="1" hangingPunct="1">
              <a:spcBef>
                <a:spcPts val="575"/>
              </a:spcBef>
            </a:pPr>
            <a:endParaRPr lang="en-US" altLang="en-US" sz="3000" dirty="0"/>
          </a:p>
          <a:p>
            <a:pPr eaLnBrk="1" hangingPunct="1">
              <a:spcBef>
                <a:spcPts val="575"/>
              </a:spcBef>
            </a:pPr>
            <a:endParaRPr lang="en-US" altLang="en-US" sz="3000" dirty="0"/>
          </a:p>
          <a:p>
            <a:pPr eaLnBrk="1" hangingPunct="1">
              <a:spcBef>
                <a:spcPts val="575"/>
              </a:spcBef>
            </a:pPr>
            <a:endParaRPr lang="en-US" altLang="en-US" sz="3000" dirty="0"/>
          </a:p>
          <a:p>
            <a:pPr eaLnBrk="1" hangingPunct="1">
              <a:spcBef>
                <a:spcPts val="575"/>
              </a:spcBef>
            </a:pPr>
            <a:r>
              <a:rPr lang="en-US" altLang="en-US" sz="3000" dirty="0"/>
              <a:t>The goal is to infer the most likely sequence of hidden states of an HMM based on the sequence of emitted symbols.</a:t>
            </a:r>
            <a:endParaRPr lang="en-US" altLang="en-US" sz="3000" dirty="0">
              <a:latin typeface="Times New Roman" charset="0"/>
            </a:endParaRPr>
          </a:p>
          <a:p>
            <a:endParaRPr lang="en-US" altLang="en-US" sz="2800" dirty="0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819400"/>
            <a:ext cx="3221882" cy="21336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Why “Hidden”?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0BB5A6-60BD-A840-A4C7-1426AD6A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75202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152400" y="1153103"/>
            <a:ext cx="6477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600" dirty="0">
                <a:solidFill>
                  <a:schemeClr val="tx2"/>
                </a:solidFill>
                <a:cs typeface="Times New Roman" charset="0"/>
              </a:rPr>
              <a:t>Σ</a:t>
            </a:r>
            <a:r>
              <a:rPr lang="en-US" altLang="en-US" sz="2600" dirty="0">
                <a:solidFill>
                  <a:srgbClr val="000000"/>
                </a:solidFill>
                <a:cs typeface="Times New Roman" charset="0"/>
              </a:rPr>
              <a:t>: </a:t>
            </a:r>
            <a:r>
              <a:rPr lang="en-US" sz="2600" dirty="0"/>
              <a:t>an </a:t>
            </a:r>
            <a:r>
              <a:rPr lang="en-US" sz="2600" b="1" dirty="0"/>
              <a:t>alphabet</a:t>
            </a:r>
            <a:r>
              <a:rPr lang="en-US" sz="2600" dirty="0"/>
              <a:t> of emitted symbols</a:t>
            </a:r>
          </a:p>
          <a:p>
            <a:pPr marL="0" indent="0">
              <a:buNone/>
            </a:pPr>
            <a:endParaRPr lang="en-US" sz="2600" i="1" dirty="0"/>
          </a:p>
          <a:p>
            <a:pPr marL="0" lvl="0" indent="0">
              <a:buNone/>
            </a:pPr>
            <a:r>
              <a:rPr lang="en-US" sz="2600" i="1" dirty="0">
                <a:solidFill>
                  <a:srgbClr val="ED1C24"/>
                </a:solidFill>
              </a:rPr>
              <a:t>States </a:t>
            </a:r>
            <a:r>
              <a:rPr lang="en-US" sz="2600" dirty="0"/>
              <a:t>: a set of </a:t>
            </a:r>
            <a:r>
              <a:rPr lang="en-US" sz="2600" b="1" dirty="0"/>
              <a:t>hidden states</a:t>
            </a:r>
          </a:p>
          <a:p>
            <a:pPr marL="0" lv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i="1" dirty="0">
                <a:solidFill>
                  <a:srgbClr val="ED1C24"/>
                </a:solidFill>
              </a:rPr>
              <a:t>Transition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/>
              <a:t>=</a:t>
            </a:r>
            <a:r>
              <a:rPr lang="en-US" sz="2600" dirty="0"/>
              <a:t> (</a:t>
            </a:r>
            <a:r>
              <a:rPr lang="en-US" sz="2600" i="1" dirty="0" err="1"/>
              <a:t>transition</a:t>
            </a:r>
            <a:r>
              <a:rPr lang="en-US" sz="2600" i="1" baseline="-25000" dirty="0" err="1"/>
              <a:t>l,k</a:t>
            </a:r>
            <a:r>
              <a:rPr lang="en-US" sz="2600" dirty="0"/>
              <a:t>):</a:t>
            </a:r>
            <a:r>
              <a:rPr lang="en-US" sz="2600" i="1" dirty="0"/>
              <a:t> </a:t>
            </a:r>
            <a:r>
              <a:rPr lang="en-US" sz="2600" dirty="0"/>
              <a:t>a |</a:t>
            </a:r>
            <a:r>
              <a:rPr lang="en-US" sz="2600" i="1" dirty="0"/>
              <a:t>States</a:t>
            </a:r>
            <a:r>
              <a:rPr lang="en-US" sz="2600" dirty="0"/>
              <a:t>| ×</a:t>
            </a:r>
            <a:r>
              <a:rPr lang="en-US" sz="2600" i="1" dirty="0"/>
              <a:t>|States</a:t>
            </a:r>
            <a:r>
              <a:rPr lang="en-US" sz="2600" dirty="0"/>
              <a:t>| matrix of </a:t>
            </a:r>
            <a:r>
              <a:rPr lang="en-US" sz="2600" b="1" dirty="0"/>
              <a:t>transition probabilities                </a:t>
            </a:r>
            <a:r>
              <a:rPr lang="en-US" sz="2600" dirty="0"/>
              <a:t>(of changing from state </a:t>
            </a:r>
            <a:r>
              <a:rPr lang="en-US" sz="2600" i="1" dirty="0"/>
              <a:t>l</a:t>
            </a:r>
            <a:r>
              <a:rPr lang="en-US" sz="2600" dirty="0"/>
              <a:t> to state </a:t>
            </a:r>
            <a:r>
              <a:rPr lang="en-US" sz="2600" i="1" dirty="0"/>
              <a:t>k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en-US" sz="2600" i="1" dirty="0">
                <a:solidFill>
                  <a:srgbClr val="ED1C24"/>
                </a:solidFill>
              </a:rPr>
              <a:t>Emission</a:t>
            </a:r>
            <a:r>
              <a:rPr lang="en-US" sz="2600" i="1" dirty="0"/>
              <a:t>=</a:t>
            </a:r>
            <a:r>
              <a:rPr lang="en-US" sz="2600" dirty="0"/>
              <a:t> (</a:t>
            </a:r>
            <a:r>
              <a:rPr lang="en-US" sz="2600" i="1" dirty="0" err="1"/>
              <a:t>emission</a:t>
            </a:r>
            <a:r>
              <a:rPr lang="en-US" sz="2600" i="1" baseline="-25000" dirty="0" err="1"/>
              <a:t>k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)): a |</a:t>
            </a:r>
            <a:r>
              <a:rPr lang="en-US" sz="2600" i="1" dirty="0"/>
              <a:t>States</a:t>
            </a:r>
            <a:r>
              <a:rPr lang="en-US" sz="2600" dirty="0"/>
              <a:t>| × |∑| matrix of </a:t>
            </a:r>
            <a:r>
              <a:rPr lang="en-US" sz="2600" b="1" dirty="0"/>
              <a:t>emission probabilities</a:t>
            </a:r>
            <a:r>
              <a:rPr lang="en-US" sz="2600" dirty="0"/>
              <a:t>                (of emitting symbol </a:t>
            </a:r>
            <a:r>
              <a:rPr lang="en-US" sz="2600" i="1" dirty="0"/>
              <a:t>b</a:t>
            </a:r>
            <a:r>
              <a:rPr lang="en-US" sz="2600" dirty="0"/>
              <a:t> when the HMM is in state </a:t>
            </a:r>
            <a:r>
              <a:rPr lang="en-US" sz="2600" i="1" dirty="0"/>
              <a:t>k</a:t>
            </a:r>
            <a:r>
              <a:rPr lang="en-US" sz="26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5626" y="111442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H and 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5626" y="203068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latin typeface="Optima"/>
                <a:cs typeface="Optima"/>
              </a:rPr>
              <a:t> and </a:t>
            </a:r>
            <a:r>
              <a:rPr 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1300" y="3002340"/>
            <a:ext cx="2524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    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800" i="1" dirty="0">
                <a:latin typeface="Optima"/>
                <a:cs typeface="Optima"/>
              </a:rPr>
              <a:t>        </a:t>
            </a:r>
            <a:r>
              <a:rPr 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</a:p>
          <a:p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8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</a:t>
            </a:r>
            <a:r>
              <a:rPr lang="en-US" sz="2800" dirty="0">
                <a:latin typeface="Optima"/>
                <a:cs typeface="Optima"/>
              </a:rPr>
              <a:t>0.9     0.1</a:t>
            </a:r>
          </a:p>
          <a:p>
            <a:r>
              <a:rPr 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    </a:t>
            </a:r>
            <a:r>
              <a:rPr lang="en-US" sz="2800" dirty="0">
                <a:latin typeface="Optima"/>
                <a:cs typeface="Optima"/>
              </a:rPr>
              <a:t>0.1     0.9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9875" y="4939605"/>
            <a:ext cx="2524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     </a:t>
            </a:r>
            <a:r>
              <a:rPr lang="en-US" sz="2800" dirty="0">
                <a:latin typeface="Optima"/>
                <a:cs typeface="Optima"/>
              </a:rPr>
              <a:t>H        T</a:t>
            </a:r>
          </a:p>
          <a:p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 </a:t>
            </a:r>
            <a:r>
              <a:rPr lang="en-US" sz="2800" dirty="0">
                <a:latin typeface="Optima"/>
                <a:cs typeface="Optima"/>
              </a:rPr>
              <a:t>0.50   0.50</a:t>
            </a:r>
          </a:p>
          <a:p>
            <a:r>
              <a:rPr lang="en-US" sz="28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    </a:t>
            </a:r>
            <a:r>
              <a:rPr lang="en-US" sz="2800" dirty="0">
                <a:latin typeface="Optima"/>
                <a:cs typeface="Optima"/>
              </a:rPr>
              <a:t>0.75   0.25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Hidden Markov Model (HMM)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1EC67-6DF8-474F-B4FC-86FB2EB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735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9" name="AutoShape 100"/>
          <p:cNvSpPr>
            <a:spLocks noChangeAspect="1" noChangeArrowheads="1" noTextEdit="1"/>
          </p:cNvSpPr>
          <p:nvPr/>
        </p:nvSpPr>
        <p:spPr bwMode="auto">
          <a:xfrm>
            <a:off x="2286000" y="1219200"/>
            <a:ext cx="510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0" name="Freeform 102"/>
          <p:cNvSpPr>
            <a:spLocks/>
          </p:cNvSpPr>
          <p:nvPr/>
        </p:nvSpPr>
        <p:spPr bwMode="auto">
          <a:xfrm>
            <a:off x="5456479" y="4594955"/>
            <a:ext cx="438848" cy="45253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1" name="Freeform 103"/>
          <p:cNvSpPr>
            <a:spLocks/>
          </p:cNvSpPr>
          <p:nvPr/>
        </p:nvSpPr>
        <p:spPr bwMode="auto">
          <a:xfrm>
            <a:off x="5456479" y="4594955"/>
            <a:ext cx="438848" cy="45253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2" name="Freeform 104"/>
          <p:cNvSpPr>
            <a:spLocks/>
          </p:cNvSpPr>
          <p:nvPr/>
        </p:nvSpPr>
        <p:spPr bwMode="auto">
          <a:xfrm>
            <a:off x="3457524" y="4598695"/>
            <a:ext cx="438848" cy="45066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76FC1"/>
              </a:solidFill>
            </a:endParaRPr>
          </a:p>
        </p:txBody>
      </p:sp>
      <p:sp>
        <p:nvSpPr>
          <p:cNvPr id="81993" name="Freeform 105"/>
          <p:cNvSpPr>
            <a:spLocks/>
          </p:cNvSpPr>
          <p:nvPr/>
        </p:nvSpPr>
        <p:spPr bwMode="auto">
          <a:xfrm>
            <a:off x="3457524" y="4598695"/>
            <a:ext cx="438848" cy="45066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6" name="Freeform 108"/>
          <p:cNvSpPr>
            <a:spLocks/>
          </p:cNvSpPr>
          <p:nvPr/>
        </p:nvSpPr>
        <p:spPr bwMode="auto">
          <a:xfrm>
            <a:off x="3957811" y="4611784"/>
            <a:ext cx="19749" cy="22440"/>
          </a:xfrm>
          <a:custGeom>
            <a:avLst/>
            <a:gdLst>
              <a:gd name="T0" fmla="*/ 0 w 19"/>
              <a:gd name="T1" fmla="*/ 0 h 19"/>
              <a:gd name="T2" fmla="*/ 0 w 19"/>
              <a:gd name="T3" fmla="*/ 0 h 19"/>
              <a:gd name="T4" fmla="*/ 19 w 19"/>
              <a:gd name="T5" fmla="*/ 19 h 19"/>
              <a:gd name="T6" fmla="*/ 19 w 19"/>
              <a:gd name="T7" fmla="*/ 19 h 19"/>
              <a:gd name="T8" fmla="*/ 0 w 19"/>
              <a:gd name="T9" fmla="*/ 0 h 19"/>
              <a:gd name="T10" fmla="*/ 0 w 19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9">
                <a:moveTo>
                  <a:pt x="0" y="0"/>
                </a:moveTo>
                <a:lnTo>
                  <a:pt x="0" y="0"/>
                </a:lnTo>
                <a:lnTo>
                  <a:pt x="19" y="19"/>
                </a:lnTo>
                <a:lnTo>
                  <a:pt x="19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7" name="Freeform 109"/>
          <p:cNvSpPr>
            <a:spLocks/>
          </p:cNvSpPr>
          <p:nvPr/>
        </p:nvSpPr>
        <p:spPr bwMode="auto">
          <a:xfrm>
            <a:off x="3946841" y="4499585"/>
            <a:ext cx="140431" cy="143990"/>
          </a:xfrm>
          <a:custGeom>
            <a:avLst/>
            <a:gdLst>
              <a:gd name="T0" fmla="*/ 0 w 123"/>
              <a:gd name="T1" fmla="*/ 123 h 123"/>
              <a:gd name="T2" fmla="*/ 0 w 123"/>
              <a:gd name="T3" fmla="*/ 123 h 123"/>
              <a:gd name="T4" fmla="*/ 111 w 123"/>
              <a:gd name="T5" fmla="*/ 94 h 123"/>
              <a:gd name="T6" fmla="*/ 111 w 123"/>
              <a:gd name="T7" fmla="*/ 94 h 123"/>
              <a:gd name="T8" fmla="*/ 121 w 123"/>
              <a:gd name="T9" fmla="*/ 78 h 123"/>
              <a:gd name="T10" fmla="*/ 121 w 123"/>
              <a:gd name="T11" fmla="*/ 78 h 123"/>
              <a:gd name="T12" fmla="*/ 104 w 123"/>
              <a:gd name="T13" fmla="*/ 68 h 123"/>
              <a:gd name="T14" fmla="*/ 37 w 123"/>
              <a:gd name="T15" fmla="*/ 86 h 123"/>
              <a:gd name="T16" fmla="*/ 55 w 123"/>
              <a:gd name="T17" fmla="*/ 18 h 123"/>
              <a:gd name="T18" fmla="*/ 55 w 123"/>
              <a:gd name="T19" fmla="*/ 18 h 123"/>
              <a:gd name="T20" fmla="*/ 45 w 123"/>
              <a:gd name="T21" fmla="*/ 2 h 123"/>
              <a:gd name="T22" fmla="*/ 45 w 123"/>
              <a:gd name="T23" fmla="*/ 2 h 123"/>
              <a:gd name="T24" fmla="*/ 45 w 123"/>
              <a:gd name="T25" fmla="*/ 2 h 123"/>
              <a:gd name="T26" fmla="*/ 29 w 123"/>
              <a:gd name="T27" fmla="*/ 12 h 123"/>
              <a:gd name="T28" fmla="*/ 0 w 123"/>
              <a:gd name="T2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3">
                <a:moveTo>
                  <a:pt x="0" y="123"/>
                </a:moveTo>
                <a:lnTo>
                  <a:pt x="0" y="123"/>
                </a:lnTo>
                <a:lnTo>
                  <a:pt x="111" y="94"/>
                </a:lnTo>
                <a:lnTo>
                  <a:pt x="111" y="94"/>
                </a:lnTo>
                <a:cubicBezTo>
                  <a:pt x="118" y="92"/>
                  <a:pt x="123" y="85"/>
                  <a:pt x="121" y="78"/>
                </a:cubicBezTo>
                <a:lnTo>
                  <a:pt x="121" y="78"/>
                </a:lnTo>
                <a:cubicBezTo>
                  <a:pt x="119" y="70"/>
                  <a:pt x="112" y="66"/>
                  <a:pt x="104" y="68"/>
                </a:cubicBezTo>
                <a:lnTo>
                  <a:pt x="37" y="86"/>
                </a:lnTo>
                <a:lnTo>
                  <a:pt x="55" y="18"/>
                </a:lnTo>
                <a:lnTo>
                  <a:pt x="55" y="18"/>
                </a:lnTo>
                <a:cubicBezTo>
                  <a:pt x="57" y="11"/>
                  <a:pt x="52" y="4"/>
                  <a:pt x="45" y="2"/>
                </a:cubicBezTo>
                <a:cubicBezTo>
                  <a:pt x="45" y="2"/>
                  <a:pt x="45" y="2"/>
                  <a:pt x="45" y="2"/>
                </a:cubicBezTo>
                <a:lnTo>
                  <a:pt x="45" y="2"/>
                </a:lnTo>
                <a:cubicBezTo>
                  <a:pt x="38" y="0"/>
                  <a:pt x="31" y="4"/>
                  <a:pt x="29" y="12"/>
                </a:cubicBezTo>
                <a:lnTo>
                  <a:pt x="0" y="123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8" name="Freeform 110"/>
          <p:cNvSpPr>
            <a:spLocks/>
          </p:cNvSpPr>
          <p:nvPr/>
        </p:nvSpPr>
        <p:spPr bwMode="auto">
          <a:xfrm>
            <a:off x="5348960" y="5041883"/>
            <a:ext cx="19749" cy="24311"/>
          </a:xfrm>
          <a:custGeom>
            <a:avLst/>
            <a:gdLst>
              <a:gd name="T0" fmla="*/ 0 w 18"/>
              <a:gd name="T1" fmla="*/ 0 h 20"/>
              <a:gd name="T2" fmla="*/ 0 w 18"/>
              <a:gd name="T3" fmla="*/ 0 h 20"/>
              <a:gd name="T4" fmla="*/ 18 w 18"/>
              <a:gd name="T5" fmla="*/ 20 h 20"/>
              <a:gd name="T6" fmla="*/ 18 w 18"/>
              <a:gd name="T7" fmla="*/ 20 h 20"/>
              <a:gd name="T8" fmla="*/ 0 w 18"/>
              <a:gd name="T9" fmla="*/ 0 h 20"/>
              <a:gd name="T10" fmla="*/ 0 w 18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0">
                <a:moveTo>
                  <a:pt x="0" y="0"/>
                </a:moveTo>
                <a:lnTo>
                  <a:pt x="0" y="0"/>
                </a:lnTo>
                <a:lnTo>
                  <a:pt x="18" y="20"/>
                </a:lnTo>
                <a:lnTo>
                  <a:pt x="18" y="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9" name="Freeform 111"/>
          <p:cNvSpPr>
            <a:spLocks/>
          </p:cNvSpPr>
          <p:nvPr/>
        </p:nvSpPr>
        <p:spPr bwMode="auto">
          <a:xfrm>
            <a:off x="5239248" y="5030663"/>
            <a:ext cx="140431" cy="145860"/>
          </a:xfrm>
          <a:custGeom>
            <a:avLst/>
            <a:gdLst>
              <a:gd name="T0" fmla="*/ 123 w 123"/>
              <a:gd name="T1" fmla="*/ 0 h 124"/>
              <a:gd name="T2" fmla="*/ 123 w 123"/>
              <a:gd name="T3" fmla="*/ 0 h 124"/>
              <a:gd name="T4" fmla="*/ 93 w 123"/>
              <a:gd name="T5" fmla="*/ 112 h 124"/>
              <a:gd name="T6" fmla="*/ 93 w 123"/>
              <a:gd name="T7" fmla="*/ 112 h 124"/>
              <a:gd name="T8" fmla="*/ 77 w 123"/>
              <a:gd name="T9" fmla="*/ 122 h 124"/>
              <a:gd name="T10" fmla="*/ 77 w 123"/>
              <a:gd name="T11" fmla="*/ 122 h 124"/>
              <a:gd name="T12" fmla="*/ 68 w 123"/>
              <a:gd name="T13" fmla="*/ 105 h 124"/>
              <a:gd name="T14" fmla="*/ 85 w 123"/>
              <a:gd name="T15" fmla="*/ 38 h 124"/>
              <a:gd name="T16" fmla="*/ 18 w 123"/>
              <a:gd name="T17" fmla="*/ 56 h 124"/>
              <a:gd name="T18" fmla="*/ 18 w 123"/>
              <a:gd name="T19" fmla="*/ 56 h 124"/>
              <a:gd name="T20" fmla="*/ 2 w 123"/>
              <a:gd name="T21" fmla="*/ 46 h 124"/>
              <a:gd name="T22" fmla="*/ 2 w 123"/>
              <a:gd name="T23" fmla="*/ 46 h 124"/>
              <a:gd name="T24" fmla="*/ 2 w 123"/>
              <a:gd name="T25" fmla="*/ 46 h 124"/>
              <a:gd name="T26" fmla="*/ 11 w 123"/>
              <a:gd name="T27" fmla="*/ 30 h 124"/>
              <a:gd name="T28" fmla="*/ 123 w 123"/>
              <a:gd name="T2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4">
                <a:moveTo>
                  <a:pt x="123" y="0"/>
                </a:moveTo>
                <a:lnTo>
                  <a:pt x="123" y="0"/>
                </a:lnTo>
                <a:lnTo>
                  <a:pt x="93" y="112"/>
                </a:lnTo>
                <a:lnTo>
                  <a:pt x="93" y="112"/>
                </a:lnTo>
                <a:cubicBezTo>
                  <a:pt x="91" y="119"/>
                  <a:pt x="84" y="124"/>
                  <a:pt x="77" y="122"/>
                </a:cubicBezTo>
                <a:lnTo>
                  <a:pt x="77" y="122"/>
                </a:lnTo>
                <a:cubicBezTo>
                  <a:pt x="70" y="120"/>
                  <a:pt x="66" y="112"/>
                  <a:pt x="68" y="105"/>
                </a:cubicBezTo>
                <a:lnTo>
                  <a:pt x="85" y="38"/>
                </a:lnTo>
                <a:lnTo>
                  <a:pt x="18" y="56"/>
                </a:lnTo>
                <a:lnTo>
                  <a:pt x="18" y="56"/>
                </a:lnTo>
                <a:cubicBezTo>
                  <a:pt x="11" y="58"/>
                  <a:pt x="3" y="53"/>
                  <a:pt x="2" y="46"/>
                </a:cubicBezTo>
                <a:cubicBezTo>
                  <a:pt x="2" y="46"/>
                  <a:pt x="2" y="46"/>
                  <a:pt x="2" y="46"/>
                </a:cubicBezTo>
                <a:lnTo>
                  <a:pt x="2" y="46"/>
                </a:lnTo>
                <a:cubicBezTo>
                  <a:pt x="0" y="39"/>
                  <a:pt x="4" y="32"/>
                  <a:pt x="11" y="3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2" name="Picture 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65" y="4703415"/>
            <a:ext cx="520036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0" name="Freeform 116"/>
          <p:cNvSpPr>
            <a:spLocks/>
          </p:cNvSpPr>
          <p:nvPr/>
        </p:nvSpPr>
        <p:spPr bwMode="auto">
          <a:xfrm>
            <a:off x="4695475" y="4452836"/>
            <a:ext cx="638525" cy="777918"/>
          </a:xfrm>
          <a:custGeom>
            <a:avLst/>
            <a:gdLst>
              <a:gd name="T0" fmla="*/ 553 w 557"/>
              <a:gd name="T1" fmla="*/ 133 h 662"/>
              <a:gd name="T2" fmla="*/ 553 w 557"/>
              <a:gd name="T3" fmla="*/ 133 h 662"/>
              <a:gd name="T4" fmla="*/ 133 w 557"/>
              <a:gd name="T5" fmla="*/ 109 h 662"/>
              <a:gd name="T6" fmla="*/ 109 w 557"/>
              <a:gd name="T7" fmla="*/ 529 h 662"/>
              <a:gd name="T8" fmla="*/ 529 w 557"/>
              <a:gd name="T9" fmla="*/ 553 h 662"/>
              <a:gd name="T10" fmla="*/ 557 w 557"/>
              <a:gd name="T11" fmla="*/ 524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7" h="662">
                <a:moveTo>
                  <a:pt x="553" y="133"/>
                </a:moveTo>
                <a:lnTo>
                  <a:pt x="553" y="133"/>
                </a:lnTo>
                <a:cubicBezTo>
                  <a:pt x="443" y="10"/>
                  <a:pt x="255" y="0"/>
                  <a:pt x="133" y="109"/>
                </a:cubicBezTo>
                <a:cubicBezTo>
                  <a:pt x="10" y="219"/>
                  <a:pt x="0" y="407"/>
                  <a:pt x="109" y="529"/>
                </a:cubicBezTo>
                <a:cubicBezTo>
                  <a:pt x="219" y="652"/>
                  <a:pt x="407" y="662"/>
                  <a:pt x="529" y="553"/>
                </a:cubicBezTo>
                <a:cubicBezTo>
                  <a:pt x="539" y="544"/>
                  <a:pt x="549" y="534"/>
                  <a:pt x="557" y="524"/>
                </a:cubicBez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7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60" y="4703415"/>
            <a:ext cx="520036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1" name="Freeform 118"/>
          <p:cNvSpPr>
            <a:spLocks/>
          </p:cNvSpPr>
          <p:nvPr/>
        </p:nvSpPr>
        <p:spPr bwMode="auto">
          <a:xfrm>
            <a:off x="3977560" y="4452836"/>
            <a:ext cx="638525" cy="777918"/>
          </a:xfrm>
          <a:custGeom>
            <a:avLst/>
            <a:gdLst>
              <a:gd name="T0" fmla="*/ 5 w 558"/>
              <a:gd name="T1" fmla="*/ 133 h 662"/>
              <a:gd name="T2" fmla="*/ 5 w 558"/>
              <a:gd name="T3" fmla="*/ 133 h 662"/>
              <a:gd name="T4" fmla="*/ 425 w 558"/>
              <a:gd name="T5" fmla="*/ 109 h 662"/>
              <a:gd name="T6" fmla="*/ 448 w 558"/>
              <a:gd name="T7" fmla="*/ 529 h 662"/>
              <a:gd name="T8" fmla="*/ 28 w 558"/>
              <a:gd name="T9" fmla="*/ 553 h 662"/>
              <a:gd name="T10" fmla="*/ 0 w 558"/>
              <a:gd name="T11" fmla="*/ 524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662">
                <a:moveTo>
                  <a:pt x="5" y="133"/>
                </a:moveTo>
                <a:lnTo>
                  <a:pt x="5" y="133"/>
                </a:lnTo>
                <a:cubicBezTo>
                  <a:pt x="114" y="10"/>
                  <a:pt x="303" y="0"/>
                  <a:pt x="425" y="109"/>
                </a:cubicBezTo>
                <a:cubicBezTo>
                  <a:pt x="548" y="219"/>
                  <a:pt x="558" y="407"/>
                  <a:pt x="448" y="529"/>
                </a:cubicBezTo>
                <a:cubicBezTo>
                  <a:pt x="339" y="652"/>
                  <a:pt x="151" y="662"/>
                  <a:pt x="28" y="553"/>
                </a:cubicBezTo>
                <a:cubicBezTo>
                  <a:pt x="18" y="544"/>
                  <a:pt x="9" y="534"/>
                  <a:pt x="0" y="524"/>
                </a:cubicBez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0" name="Picture 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71" y="4082577"/>
            <a:ext cx="517841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2" name="Freeform 121"/>
          <p:cNvSpPr>
            <a:spLocks/>
          </p:cNvSpPr>
          <p:nvPr/>
        </p:nvSpPr>
        <p:spPr bwMode="auto">
          <a:xfrm>
            <a:off x="3788855" y="5090503"/>
            <a:ext cx="1735645" cy="592789"/>
          </a:xfrm>
          <a:custGeom>
            <a:avLst/>
            <a:gdLst>
              <a:gd name="T0" fmla="*/ 1505 w 1518"/>
              <a:gd name="T1" fmla="*/ 27 h 504"/>
              <a:gd name="T2" fmla="*/ 1490 w 1518"/>
              <a:gd name="T3" fmla="*/ 57 h 504"/>
              <a:gd name="T4" fmla="*/ 1473 w 1518"/>
              <a:gd name="T5" fmla="*/ 85 h 504"/>
              <a:gd name="T6" fmla="*/ 1456 w 1518"/>
              <a:gd name="T7" fmla="*/ 113 h 504"/>
              <a:gd name="T8" fmla="*/ 1438 w 1518"/>
              <a:gd name="T9" fmla="*/ 139 h 504"/>
              <a:gd name="T10" fmla="*/ 1419 w 1518"/>
              <a:gd name="T11" fmla="*/ 165 h 504"/>
              <a:gd name="T12" fmla="*/ 1400 w 1518"/>
              <a:gd name="T13" fmla="*/ 190 h 504"/>
              <a:gd name="T14" fmla="*/ 1380 w 1518"/>
              <a:gd name="T15" fmla="*/ 214 h 504"/>
              <a:gd name="T16" fmla="*/ 1359 w 1518"/>
              <a:gd name="T17" fmla="*/ 237 h 504"/>
              <a:gd name="T18" fmla="*/ 1337 w 1518"/>
              <a:gd name="T19" fmla="*/ 260 h 504"/>
              <a:gd name="T20" fmla="*/ 1315 w 1518"/>
              <a:gd name="T21" fmla="*/ 281 h 504"/>
              <a:gd name="T22" fmla="*/ 1292 w 1518"/>
              <a:gd name="T23" fmla="*/ 302 h 504"/>
              <a:gd name="T24" fmla="*/ 1268 w 1518"/>
              <a:gd name="T25" fmla="*/ 321 h 504"/>
              <a:gd name="T26" fmla="*/ 1244 w 1518"/>
              <a:gd name="T27" fmla="*/ 340 h 504"/>
              <a:gd name="T28" fmla="*/ 1220 w 1518"/>
              <a:gd name="T29" fmla="*/ 357 h 504"/>
              <a:gd name="T30" fmla="*/ 1195 w 1518"/>
              <a:gd name="T31" fmla="*/ 374 h 504"/>
              <a:gd name="T32" fmla="*/ 1169 w 1518"/>
              <a:gd name="T33" fmla="*/ 390 h 504"/>
              <a:gd name="T34" fmla="*/ 1143 w 1518"/>
              <a:gd name="T35" fmla="*/ 405 h 504"/>
              <a:gd name="T36" fmla="*/ 1116 w 1518"/>
              <a:gd name="T37" fmla="*/ 419 h 504"/>
              <a:gd name="T38" fmla="*/ 1089 w 1518"/>
              <a:gd name="T39" fmla="*/ 431 h 504"/>
              <a:gd name="T40" fmla="*/ 1062 w 1518"/>
              <a:gd name="T41" fmla="*/ 443 h 504"/>
              <a:gd name="T42" fmla="*/ 1035 w 1518"/>
              <a:gd name="T43" fmla="*/ 454 h 504"/>
              <a:gd name="T44" fmla="*/ 1007 w 1518"/>
              <a:gd name="T45" fmla="*/ 464 h 504"/>
              <a:gd name="T46" fmla="*/ 978 w 1518"/>
              <a:gd name="T47" fmla="*/ 473 h 504"/>
              <a:gd name="T48" fmla="*/ 950 w 1518"/>
              <a:gd name="T49" fmla="*/ 480 h 504"/>
              <a:gd name="T50" fmla="*/ 921 w 1518"/>
              <a:gd name="T51" fmla="*/ 487 h 504"/>
              <a:gd name="T52" fmla="*/ 892 w 1518"/>
              <a:gd name="T53" fmla="*/ 493 h 504"/>
              <a:gd name="T54" fmla="*/ 863 w 1518"/>
              <a:gd name="T55" fmla="*/ 497 h 504"/>
              <a:gd name="T56" fmla="*/ 833 w 1518"/>
              <a:gd name="T57" fmla="*/ 501 h 504"/>
              <a:gd name="T58" fmla="*/ 804 w 1518"/>
              <a:gd name="T59" fmla="*/ 503 h 504"/>
              <a:gd name="T60" fmla="*/ 774 w 1518"/>
              <a:gd name="T61" fmla="*/ 504 h 504"/>
              <a:gd name="T62" fmla="*/ 745 w 1518"/>
              <a:gd name="T63" fmla="*/ 504 h 504"/>
              <a:gd name="T64" fmla="*/ 715 w 1518"/>
              <a:gd name="T65" fmla="*/ 503 h 504"/>
              <a:gd name="T66" fmla="*/ 685 w 1518"/>
              <a:gd name="T67" fmla="*/ 501 h 504"/>
              <a:gd name="T68" fmla="*/ 655 w 1518"/>
              <a:gd name="T69" fmla="*/ 498 h 504"/>
              <a:gd name="T70" fmla="*/ 625 w 1518"/>
              <a:gd name="T71" fmla="*/ 494 h 504"/>
              <a:gd name="T72" fmla="*/ 596 w 1518"/>
              <a:gd name="T73" fmla="*/ 488 h 504"/>
              <a:gd name="T74" fmla="*/ 566 w 1518"/>
              <a:gd name="T75" fmla="*/ 482 h 504"/>
              <a:gd name="T76" fmla="*/ 536 w 1518"/>
              <a:gd name="T77" fmla="*/ 474 h 504"/>
              <a:gd name="T78" fmla="*/ 507 w 1518"/>
              <a:gd name="T79" fmla="*/ 465 h 504"/>
              <a:gd name="T80" fmla="*/ 478 w 1518"/>
              <a:gd name="T81" fmla="*/ 455 h 504"/>
              <a:gd name="T82" fmla="*/ 448 w 1518"/>
              <a:gd name="T83" fmla="*/ 443 h 504"/>
              <a:gd name="T84" fmla="*/ 420 w 1518"/>
              <a:gd name="T85" fmla="*/ 431 h 504"/>
              <a:gd name="T86" fmla="*/ 391 w 1518"/>
              <a:gd name="T87" fmla="*/ 417 h 504"/>
              <a:gd name="T88" fmla="*/ 365 w 1518"/>
              <a:gd name="T89" fmla="*/ 403 h 504"/>
              <a:gd name="T90" fmla="*/ 343 w 1518"/>
              <a:gd name="T91" fmla="*/ 390 h 504"/>
              <a:gd name="T92" fmla="*/ 321 w 1518"/>
              <a:gd name="T93" fmla="*/ 377 h 504"/>
              <a:gd name="T94" fmla="*/ 299 w 1518"/>
              <a:gd name="T95" fmla="*/ 363 h 504"/>
              <a:gd name="T96" fmla="*/ 279 w 1518"/>
              <a:gd name="T97" fmla="*/ 348 h 504"/>
              <a:gd name="T98" fmla="*/ 258 w 1518"/>
              <a:gd name="T99" fmla="*/ 333 h 504"/>
              <a:gd name="T100" fmla="*/ 238 w 1518"/>
              <a:gd name="T101" fmla="*/ 317 h 504"/>
              <a:gd name="T102" fmla="*/ 218 w 1518"/>
              <a:gd name="T103" fmla="*/ 301 h 504"/>
              <a:gd name="T104" fmla="*/ 199 w 1518"/>
              <a:gd name="T105" fmla="*/ 284 h 504"/>
              <a:gd name="T106" fmla="*/ 181 w 1518"/>
              <a:gd name="T107" fmla="*/ 266 h 504"/>
              <a:gd name="T108" fmla="*/ 162 w 1518"/>
              <a:gd name="T109" fmla="*/ 247 h 504"/>
              <a:gd name="T110" fmla="*/ 127 w 1518"/>
              <a:gd name="T111" fmla="*/ 209 h 504"/>
              <a:gd name="T112" fmla="*/ 94 w 1518"/>
              <a:gd name="T113" fmla="*/ 169 h 504"/>
              <a:gd name="T114" fmla="*/ 77 w 1518"/>
              <a:gd name="T115" fmla="*/ 145 h 504"/>
              <a:gd name="T116" fmla="*/ 62 w 1518"/>
              <a:gd name="T117" fmla="*/ 124 h 504"/>
              <a:gd name="T118" fmla="*/ 48 w 1518"/>
              <a:gd name="T119" fmla="*/ 102 h 504"/>
              <a:gd name="T120" fmla="*/ 34 w 1518"/>
              <a:gd name="T121" fmla="*/ 79 h 504"/>
              <a:gd name="T122" fmla="*/ 21 w 1518"/>
              <a:gd name="T123" fmla="*/ 57 h 504"/>
              <a:gd name="T124" fmla="*/ 9 w 1518"/>
              <a:gd name="T125" fmla="*/ 3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8" h="504">
                <a:moveTo>
                  <a:pt x="1518" y="0"/>
                </a:moveTo>
                <a:lnTo>
                  <a:pt x="1518" y="0"/>
                </a:lnTo>
                <a:lnTo>
                  <a:pt x="1518" y="1"/>
                </a:lnTo>
                <a:lnTo>
                  <a:pt x="1517" y="3"/>
                </a:lnTo>
                <a:lnTo>
                  <a:pt x="1516" y="4"/>
                </a:lnTo>
                <a:lnTo>
                  <a:pt x="1516" y="5"/>
                </a:lnTo>
                <a:lnTo>
                  <a:pt x="1515" y="7"/>
                </a:lnTo>
                <a:lnTo>
                  <a:pt x="1515" y="8"/>
                </a:lnTo>
                <a:lnTo>
                  <a:pt x="1514" y="9"/>
                </a:lnTo>
                <a:lnTo>
                  <a:pt x="1513" y="10"/>
                </a:lnTo>
                <a:lnTo>
                  <a:pt x="1513" y="12"/>
                </a:lnTo>
                <a:lnTo>
                  <a:pt x="1512" y="13"/>
                </a:lnTo>
                <a:lnTo>
                  <a:pt x="1511" y="14"/>
                </a:lnTo>
                <a:lnTo>
                  <a:pt x="1511" y="16"/>
                </a:lnTo>
                <a:lnTo>
                  <a:pt x="1510" y="17"/>
                </a:lnTo>
                <a:lnTo>
                  <a:pt x="1510" y="18"/>
                </a:lnTo>
                <a:lnTo>
                  <a:pt x="1509" y="20"/>
                </a:lnTo>
                <a:lnTo>
                  <a:pt x="1508" y="21"/>
                </a:lnTo>
                <a:lnTo>
                  <a:pt x="1508" y="22"/>
                </a:lnTo>
                <a:lnTo>
                  <a:pt x="1507" y="24"/>
                </a:lnTo>
                <a:lnTo>
                  <a:pt x="1506" y="25"/>
                </a:lnTo>
                <a:lnTo>
                  <a:pt x="1506" y="26"/>
                </a:lnTo>
                <a:lnTo>
                  <a:pt x="1505" y="27"/>
                </a:lnTo>
                <a:lnTo>
                  <a:pt x="1504" y="29"/>
                </a:lnTo>
                <a:lnTo>
                  <a:pt x="1504" y="30"/>
                </a:lnTo>
                <a:lnTo>
                  <a:pt x="1503" y="31"/>
                </a:lnTo>
                <a:lnTo>
                  <a:pt x="1502" y="33"/>
                </a:lnTo>
                <a:lnTo>
                  <a:pt x="1502" y="34"/>
                </a:lnTo>
                <a:lnTo>
                  <a:pt x="1501" y="35"/>
                </a:lnTo>
                <a:lnTo>
                  <a:pt x="1500" y="36"/>
                </a:lnTo>
                <a:lnTo>
                  <a:pt x="1500" y="38"/>
                </a:lnTo>
                <a:lnTo>
                  <a:pt x="1499" y="39"/>
                </a:lnTo>
                <a:lnTo>
                  <a:pt x="1498" y="40"/>
                </a:lnTo>
                <a:lnTo>
                  <a:pt x="1498" y="41"/>
                </a:lnTo>
                <a:lnTo>
                  <a:pt x="1497" y="43"/>
                </a:lnTo>
                <a:lnTo>
                  <a:pt x="1496" y="44"/>
                </a:lnTo>
                <a:lnTo>
                  <a:pt x="1496" y="45"/>
                </a:lnTo>
                <a:lnTo>
                  <a:pt x="1495" y="47"/>
                </a:lnTo>
                <a:lnTo>
                  <a:pt x="1494" y="48"/>
                </a:lnTo>
                <a:lnTo>
                  <a:pt x="1494" y="49"/>
                </a:lnTo>
                <a:lnTo>
                  <a:pt x="1493" y="50"/>
                </a:lnTo>
                <a:lnTo>
                  <a:pt x="1492" y="52"/>
                </a:lnTo>
                <a:lnTo>
                  <a:pt x="1492" y="53"/>
                </a:lnTo>
                <a:lnTo>
                  <a:pt x="1491" y="54"/>
                </a:lnTo>
                <a:lnTo>
                  <a:pt x="1490" y="55"/>
                </a:lnTo>
                <a:lnTo>
                  <a:pt x="1490" y="57"/>
                </a:lnTo>
                <a:lnTo>
                  <a:pt x="1489" y="58"/>
                </a:lnTo>
                <a:lnTo>
                  <a:pt x="1488" y="59"/>
                </a:lnTo>
                <a:lnTo>
                  <a:pt x="1487" y="60"/>
                </a:lnTo>
                <a:lnTo>
                  <a:pt x="1487" y="62"/>
                </a:lnTo>
                <a:lnTo>
                  <a:pt x="1486" y="63"/>
                </a:lnTo>
                <a:lnTo>
                  <a:pt x="1485" y="64"/>
                </a:lnTo>
                <a:lnTo>
                  <a:pt x="1485" y="65"/>
                </a:lnTo>
                <a:lnTo>
                  <a:pt x="1484" y="67"/>
                </a:lnTo>
                <a:lnTo>
                  <a:pt x="1483" y="68"/>
                </a:lnTo>
                <a:lnTo>
                  <a:pt x="1483" y="69"/>
                </a:lnTo>
                <a:lnTo>
                  <a:pt x="1482" y="70"/>
                </a:lnTo>
                <a:lnTo>
                  <a:pt x="1481" y="72"/>
                </a:lnTo>
                <a:lnTo>
                  <a:pt x="1480" y="73"/>
                </a:lnTo>
                <a:lnTo>
                  <a:pt x="1480" y="74"/>
                </a:lnTo>
                <a:lnTo>
                  <a:pt x="1479" y="75"/>
                </a:lnTo>
                <a:lnTo>
                  <a:pt x="1478" y="76"/>
                </a:lnTo>
                <a:lnTo>
                  <a:pt x="1478" y="78"/>
                </a:lnTo>
                <a:lnTo>
                  <a:pt x="1477" y="79"/>
                </a:lnTo>
                <a:lnTo>
                  <a:pt x="1476" y="80"/>
                </a:lnTo>
                <a:lnTo>
                  <a:pt x="1475" y="81"/>
                </a:lnTo>
                <a:lnTo>
                  <a:pt x="1475" y="83"/>
                </a:lnTo>
                <a:lnTo>
                  <a:pt x="1474" y="84"/>
                </a:lnTo>
                <a:lnTo>
                  <a:pt x="1473" y="85"/>
                </a:lnTo>
                <a:lnTo>
                  <a:pt x="1472" y="86"/>
                </a:lnTo>
                <a:lnTo>
                  <a:pt x="1472" y="87"/>
                </a:lnTo>
                <a:lnTo>
                  <a:pt x="1471" y="89"/>
                </a:lnTo>
                <a:lnTo>
                  <a:pt x="1470" y="90"/>
                </a:lnTo>
                <a:lnTo>
                  <a:pt x="1470" y="91"/>
                </a:lnTo>
                <a:lnTo>
                  <a:pt x="1469" y="92"/>
                </a:lnTo>
                <a:lnTo>
                  <a:pt x="1468" y="93"/>
                </a:lnTo>
                <a:lnTo>
                  <a:pt x="1467" y="95"/>
                </a:lnTo>
                <a:lnTo>
                  <a:pt x="1467" y="96"/>
                </a:lnTo>
                <a:lnTo>
                  <a:pt x="1466" y="97"/>
                </a:lnTo>
                <a:lnTo>
                  <a:pt x="1465" y="98"/>
                </a:lnTo>
                <a:lnTo>
                  <a:pt x="1464" y="99"/>
                </a:lnTo>
                <a:lnTo>
                  <a:pt x="1464" y="101"/>
                </a:lnTo>
                <a:lnTo>
                  <a:pt x="1463" y="102"/>
                </a:lnTo>
                <a:lnTo>
                  <a:pt x="1462" y="103"/>
                </a:lnTo>
                <a:lnTo>
                  <a:pt x="1461" y="104"/>
                </a:lnTo>
                <a:lnTo>
                  <a:pt x="1461" y="105"/>
                </a:lnTo>
                <a:lnTo>
                  <a:pt x="1460" y="107"/>
                </a:lnTo>
                <a:lnTo>
                  <a:pt x="1459" y="108"/>
                </a:lnTo>
                <a:lnTo>
                  <a:pt x="1458" y="109"/>
                </a:lnTo>
                <a:lnTo>
                  <a:pt x="1458" y="110"/>
                </a:lnTo>
                <a:lnTo>
                  <a:pt x="1457" y="111"/>
                </a:lnTo>
                <a:lnTo>
                  <a:pt x="1456" y="113"/>
                </a:lnTo>
                <a:lnTo>
                  <a:pt x="1455" y="114"/>
                </a:lnTo>
                <a:lnTo>
                  <a:pt x="1454" y="115"/>
                </a:lnTo>
                <a:lnTo>
                  <a:pt x="1454" y="116"/>
                </a:lnTo>
                <a:lnTo>
                  <a:pt x="1453" y="117"/>
                </a:lnTo>
                <a:lnTo>
                  <a:pt x="1452" y="118"/>
                </a:lnTo>
                <a:lnTo>
                  <a:pt x="1451" y="120"/>
                </a:lnTo>
                <a:lnTo>
                  <a:pt x="1451" y="121"/>
                </a:lnTo>
                <a:lnTo>
                  <a:pt x="1450" y="122"/>
                </a:lnTo>
                <a:lnTo>
                  <a:pt x="1449" y="123"/>
                </a:lnTo>
                <a:lnTo>
                  <a:pt x="1448" y="124"/>
                </a:lnTo>
                <a:lnTo>
                  <a:pt x="1448" y="125"/>
                </a:lnTo>
                <a:lnTo>
                  <a:pt x="1447" y="127"/>
                </a:lnTo>
                <a:lnTo>
                  <a:pt x="1446" y="128"/>
                </a:lnTo>
                <a:lnTo>
                  <a:pt x="1445" y="129"/>
                </a:lnTo>
                <a:lnTo>
                  <a:pt x="1444" y="130"/>
                </a:lnTo>
                <a:lnTo>
                  <a:pt x="1444" y="131"/>
                </a:lnTo>
                <a:lnTo>
                  <a:pt x="1443" y="132"/>
                </a:lnTo>
                <a:lnTo>
                  <a:pt x="1442" y="134"/>
                </a:lnTo>
                <a:lnTo>
                  <a:pt x="1441" y="135"/>
                </a:lnTo>
                <a:lnTo>
                  <a:pt x="1440" y="136"/>
                </a:lnTo>
                <a:lnTo>
                  <a:pt x="1440" y="137"/>
                </a:lnTo>
                <a:lnTo>
                  <a:pt x="1439" y="138"/>
                </a:lnTo>
                <a:lnTo>
                  <a:pt x="1438" y="139"/>
                </a:lnTo>
                <a:lnTo>
                  <a:pt x="1437" y="140"/>
                </a:lnTo>
                <a:lnTo>
                  <a:pt x="1436" y="142"/>
                </a:lnTo>
                <a:lnTo>
                  <a:pt x="1436" y="143"/>
                </a:lnTo>
                <a:lnTo>
                  <a:pt x="1435" y="144"/>
                </a:lnTo>
                <a:lnTo>
                  <a:pt x="1434" y="145"/>
                </a:lnTo>
                <a:lnTo>
                  <a:pt x="1433" y="146"/>
                </a:lnTo>
                <a:lnTo>
                  <a:pt x="1432" y="147"/>
                </a:lnTo>
                <a:lnTo>
                  <a:pt x="1432" y="148"/>
                </a:lnTo>
                <a:lnTo>
                  <a:pt x="1431" y="149"/>
                </a:lnTo>
                <a:lnTo>
                  <a:pt x="1430" y="151"/>
                </a:lnTo>
                <a:lnTo>
                  <a:pt x="1429" y="152"/>
                </a:lnTo>
                <a:lnTo>
                  <a:pt x="1428" y="153"/>
                </a:lnTo>
                <a:lnTo>
                  <a:pt x="1428" y="154"/>
                </a:lnTo>
                <a:lnTo>
                  <a:pt x="1427" y="155"/>
                </a:lnTo>
                <a:lnTo>
                  <a:pt x="1426" y="156"/>
                </a:lnTo>
                <a:lnTo>
                  <a:pt x="1425" y="157"/>
                </a:lnTo>
                <a:lnTo>
                  <a:pt x="1424" y="158"/>
                </a:lnTo>
                <a:lnTo>
                  <a:pt x="1423" y="160"/>
                </a:lnTo>
                <a:lnTo>
                  <a:pt x="1423" y="161"/>
                </a:lnTo>
                <a:lnTo>
                  <a:pt x="1422" y="162"/>
                </a:lnTo>
                <a:lnTo>
                  <a:pt x="1421" y="163"/>
                </a:lnTo>
                <a:lnTo>
                  <a:pt x="1420" y="164"/>
                </a:lnTo>
                <a:lnTo>
                  <a:pt x="1419" y="165"/>
                </a:lnTo>
                <a:lnTo>
                  <a:pt x="1418" y="166"/>
                </a:lnTo>
                <a:lnTo>
                  <a:pt x="1418" y="167"/>
                </a:lnTo>
                <a:lnTo>
                  <a:pt x="1417" y="168"/>
                </a:lnTo>
                <a:lnTo>
                  <a:pt x="1416" y="169"/>
                </a:lnTo>
                <a:lnTo>
                  <a:pt x="1415" y="171"/>
                </a:lnTo>
                <a:lnTo>
                  <a:pt x="1414" y="172"/>
                </a:lnTo>
                <a:lnTo>
                  <a:pt x="1413" y="173"/>
                </a:lnTo>
                <a:lnTo>
                  <a:pt x="1413" y="174"/>
                </a:lnTo>
                <a:lnTo>
                  <a:pt x="1412" y="175"/>
                </a:lnTo>
                <a:lnTo>
                  <a:pt x="1411" y="176"/>
                </a:lnTo>
                <a:lnTo>
                  <a:pt x="1410" y="177"/>
                </a:lnTo>
                <a:lnTo>
                  <a:pt x="1409" y="178"/>
                </a:lnTo>
                <a:lnTo>
                  <a:pt x="1408" y="179"/>
                </a:lnTo>
                <a:lnTo>
                  <a:pt x="1407" y="180"/>
                </a:lnTo>
                <a:lnTo>
                  <a:pt x="1407" y="181"/>
                </a:lnTo>
                <a:lnTo>
                  <a:pt x="1406" y="183"/>
                </a:lnTo>
                <a:lnTo>
                  <a:pt x="1405" y="184"/>
                </a:lnTo>
                <a:lnTo>
                  <a:pt x="1404" y="185"/>
                </a:lnTo>
                <a:lnTo>
                  <a:pt x="1403" y="186"/>
                </a:lnTo>
                <a:lnTo>
                  <a:pt x="1402" y="187"/>
                </a:lnTo>
                <a:lnTo>
                  <a:pt x="1401" y="188"/>
                </a:lnTo>
                <a:lnTo>
                  <a:pt x="1401" y="189"/>
                </a:lnTo>
                <a:lnTo>
                  <a:pt x="1400" y="190"/>
                </a:lnTo>
                <a:lnTo>
                  <a:pt x="1399" y="191"/>
                </a:lnTo>
                <a:lnTo>
                  <a:pt x="1398" y="192"/>
                </a:lnTo>
                <a:lnTo>
                  <a:pt x="1397" y="193"/>
                </a:lnTo>
                <a:lnTo>
                  <a:pt x="1396" y="194"/>
                </a:lnTo>
                <a:lnTo>
                  <a:pt x="1395" y="195"/>
                </a:lnTo>
                <a:lnTo>
                  <a:pt x="1395" y="196"/>
                </a:lnTo>
                <a:lnTo>
                  <a:pt x="1394" y="197"/>
                </a:lnTo>
                <a:lnTo>
                  <a:pt x="1393" y="199"/>
                </a:lnTo>
                <a:lnTo>
                  <a:pt x="1392" y="200"/>
                </a:lnTo>
                <a:lnTo>
                  <a:pt x="1391" y="201"/>
                </a:lnTo>
                <a:lnTo>
                  <a:pt x="1390" y="202"/>
                </a:lnTo>
                <a:lnTo>
                  <a:pt x="1389" y="203"/>
                </a:lnTo>
                <a:lnTo>
                  <a:pt x="1388" y="204"/>
                </a:lnTo>
                <a:lnTo>
                  <a:pt x="1388" y="205"/>
                </a:lnTo>
                <a:lnTo>
                  <a:pt x="1387" y="206"/>
                </a:lnTo>
                <a:lnTo>
                  <a:pt x="1386" y="207"/>
                </a:lnTo>
                <a:lnTo>
                  <a:pt x="1385" y="208"/>
                </a:lnTo>
                <a:lnTo>
                  <a:pt x="1384" y="209"/>
                </a:lnTo>
                <a:lnTo>
                  <a:pt x="1383" y="210"/>
                </a:lnTo>
                <a:lnTo>
                  <a:pt x="1382" y="211"/>
                </a:lnTo>
                <a:lnTo>
                  <a:pt x="1381" y="212"/>
                </a:lnTo>
                <a:lnTo>
                  <a:pt x="1380" y="213"/>
                </a:lnTo>
                <a:lnTo>
                  <a:pt x="1380" y="214"/>
                </a:lnTo>
                <a:lnTo>
                  <a:pt x="1379" y="215"/>
                </a:lnTo>
                <a:lnTo>
                  <a:pt x="1378" y="216"/>
                </a:lnTo>
                <a:lnTo>
                  <a:pt x="1377" y="217"/>
                </a:lnTo>
                <a:lnTo>
                  <a:pt x="1376" y="218"/>
                </a:lnTo>
                <a:lnTo>
                  <a:pt x="1375" y="219"/>
                </a:lnTo>
                <a:lnTo>
                  <a:pt x="1374" y="220"/>
                </a:lnTo>
                <a:lnTo>
                  <a:pt x="1373" y="221"/>
                </a:lnTo>
                <a:lnTo>
                  <a:pt x="1372" y="222"/>
                </a:lnTo>
                <a:lnTo>
                  <a:pt x="1371" y="223"/>
                </a:lnTo>
                <a:lnTo>
                  <a:pt x="1370" y="224"/>
                </a:lnTo>
                <a:lnTo>
                  <a:pt x="1370" y="225"/>
                </a:lnTo>
                <a:lnTo>
                  <a:pt x="1369" y="226"/>
                </a:lnTo>
                <a:lnTo>
                  <a:pt x="1368" y="227"/>
                </a:lnTo>
                <a:lnTo>
                  <a:pt x="1367" y="228"/>
                </a:lnTo>
                <a:lnTo>
                  <a:pt x="1366" y="229"/>
                </a:lnTo>
                <a:lnTo>
                  <a:pt x="1365" y="230"/>
                </a:lnTo>
                <a:lnTo>
                  <a:pt x="1364" y="231"/>
                </a:lnTo>
                <a:lnTo>
                  <a:pt x="1363" y="232"/>
                </a:lnTo>
                <a:lnTo>
                  <a:pt x="1362" y="233"/>
                </a:lnTo>
                <a:lnTo>
                  <a:pt x="1361" y="234"/>
                </a:lnTo>
                <a:lnTo>
                  <a:pt x="1360" y="235"/>
                </a:lnTo>
                <a:lnTo>
                  <a:pt x="1359" y="236"/>
                </a:lnTo>
                <a:lnTo>
                  <a:pt x="1359" y="237"/>
                </a:lnTo>
                <a:lnTo>
                  <a:pt x="1358" y="238"/>
                </a:lnTo>
                <a:lnTo>
                  <a:pt x="1357" y="239"/>
                </a:lnTo>
                <a:lnTo>
                  <a:pt x="1356" y="240"/>
                </a:lnTo>
                <a:lnTo>
                  <a:pt x="1355" y="241"/>
                </a:lnTo>
                <a:lnTo>
                  <a:pt x="1354" y="242"/>
                </a:lnTo>
                <a:lnTo>
                  <a:pt x="1353" y="243"/>
                </a:lnTo>
                <a:lnTo>
                  <a:pt x="1352" y="244"/>
                </a:lnTo>
                <a:lnTo>
                  <a:pt x="1351" y="245"/>
                </a:lnTo>
                <a:lnTo>
                  <a:pt x="1350" y="246"/>
                </a:lnTo>
                <a:lnTo>
                  <a:pt x="1349" y="247"/>
                </a:lnTo>
                <a:lnTo>
                  <a:pt x="1348" y="248"/>
                </a:lnTo>
                <a:lnTo>
                  <a:pt x="1347" y="249"/>
                </a:lnTo>
                <a:lnTo>
                  <a:pt x="1346" y="250"/>
                </a:lnTo>
                <a:lnTo>
                  <a:pt x="1345" y="251"/>
                </a:lnTo>
                <a:lnTo>
                  <a:pt x="1345" y="252"/>
                </a:lnTo>
                <a:lnTo>
                  <a:pt x="1344" y="253"/>
                </a:lnTo>
                <a:lnTo>
                  <a:pt x="1343" y="254"/>
                </a:lnTo>
                <a:lnTo>
                  <a:pt x="1342" y="255"/>
                </a:lnTo>
                <a:lnTo>
                  <a:pt x="1341" y="256"/>
                </a:lnTo>
                <a:lnTo>
                  <a:pt x="1340" y="257"/>
                </a:lnTo>
                <a:lnTo>
                  <a:pt x="1339" y="258"/>
                </a:lnTo>
                <a:lnTo>
                  <a:pt x="1338" y="259"/>
                </a:lnTo>
                <a:lnTo>
                  <a:pt x="1337" y="260"/>
                </a:lnTo>
                <a:lnTo>
                  <a:pt x="1336" y="261"/>
                </a:lnTo>
                <a:lnTo>
                  <a:pt x="1335" y="262"/>
                </a:lnTo>
                <a:lnTo>
                  <a:pt x="1334" y="263"/>
                </a:lnTo>
                <a:lnTo>
                  <a:pt x="1333" y="263"/>
                </a:lnTo>
                <a:lnTo>
                  <a:pt x="1332" y="264"/>
                </a:lnTo>
                <a:lnTo>
                  <a:pt x="1331" y="265"/>
                </a:lnTo>
                <a:lnTo>
                  <a:pt x="1330" y="266"/>
                </a:lnTo>
                <a:lnTo>
                  <a:pt x="1329" y="267"/>
                </a:lnTo>
                <a:lnTo>
                  <a:pt x="1328" y="268"/>
                </a:lnTo>
                <a:lnTo>
                  <a:pt x="1327" y="269"/>
                </a:lnTo>
                <a:lnTo>
                  <a:pt x="1326" y="270"/>
                </a:lnTo>
                <a:lnTo>
                  <a:pt x="1325" y="271"/>
                </a:lnTo>
                <a:lnTo>
                  <a:pt x="1324" y="272"/>
                </a:lnTo>
                <a:lnTo>
                  <a:pt x="1323" y="273"/>
                </a:lnTo>
                <a:lnTo>
                  <a:pt x="1322" y="274"/>
                </a:lnTo>
                <a:lnTo>
                  <a:pt x="1322" y="275"/>
                </a:lnTo>
                <a:lnTo>
                  <a:pt x="1321" y="276"/>
                </a:lnTo>
                <a:lnTo>
                  <a:pt x="1320" y="277"/>
                </a:lnTo>
                <a:lnTo>
                  <a:pt x="1319" y="277"/>
                </a:lnTo>
                <a:lnTo>
                  <a:pt x="1318" y="278"/>
                </a:lnTo>
                <a:lnTo>
                  <a:pt x="1317" y="279"/>
                </a:lnTo>
                <a:lnTo>
                  <a:pt x="1316" y="280"/>
                </a:lnTo>
                <a:lnTo>
                  <a:pt x="1315" y="281"/>
                </a:lnTo>
                <a:lnTo>
                  <a:pt x="1314" y="282"/>
                </a:lnTo>
                <a:lnTo>
                  <a:pt x="1313" y="283"/>
                </a:lnTo>
                <a:lnTo>
                  <a:pt x="1312" y="284"/>
                </a:lnTo>
                <a:lnTo>
                  <a:pt x="1311" y="285"/>
                </a:lnTo>
                <a:lnTo>
                  <a:pt x="1310" y="286"/>
                </a:lnTo>
                <a:lnTo>
                  <a:pt x="1309" y="287"/>
                </a:lnTo>
                <a:lnTo>
                  <a:pt x="1308" y="287"/>
                </a:lnTo>
                <a:lnTo>
                  <a:pt x="1307" y="288"/>
                </a:lnTo>
                <a:lnTo>
                  <a:pt x="1306" y="289"/>
                </a:lnTo>
                <a:lnTo>
                  <a:pt x="1305" y="290"/>
                </a:lnTo>
                <a:lnTo>
                  <a:pt x="1304" y="291"/>
                </a:lnTo>
                <a:lnTo>
                  <a:pt x="1303" y="292"/>
                </a:lnTo>
                <a:lnTo>
                  <a:pt x="1302" y="293"/>
                </a:lnTo>
                <a:lnTo>
                  <a:pt x="1301" y="294"/>
                </a:lnTo>
                <a:lnTo>
                  <a:pt x="1300" y="295"/>
                </a:lnTo>
                <a:lnTo>
                  <a:pt x="1299" y="295"/>
                </a:lnTo>
                <a:lnTo>
                  <a:pt x="1298" y="296"/>
                </a:lnTo>
                <a:lnTo>
                  <a:pt x="1297" y="297"/>
                </a:lnTo>
                <a:lnTo>
                  <a:pt x="1296" y="298"/>
                </a:lnTo>
                <a:lnTo>
                  <a:pt x="1295" y="299"/>
                </a:lnTo>
                <a:lnTo>
                  <a:pt x="1294" y="300"/>
                </a:lnTo>
                <a:lnTo>
                  <a:pt x="1293" y="301"/>
                </a:lnTo>
                <a:lnTo>
                  <a:pt x="1292" y="302"/>
                </a:lnTo>
                <a:lnTo>
                  <a:pt x="1291" y="302"/>
                </a:lnTo>
                <a:lnTo>
                  <a:pt x="1290" y="303"/>
                </a:lnTo>
                <a:lnTo>
                  <a:pt x="1289" y="304"/>
                </a:lnTo>
                <a:lnTo>
                  <a:pt x="1288" y="305"/>
                </a:lnTo>
                <a:lnTo>
                  <a:pt x="1287" y="306"/>
                </a:lnTo>
                <a:lnTo>
                  <a:pt x="1286" y="307"/>
                </a:lnTo>
                <a:lnTo>
                  <a:pt x="1285" y="308"/>
                </a:lnTo>
                <a:lnTo>
                  <a:pt x="1284" y="309"/>
                </a:lnTo>
                <a:lnTo>
                  <a:pt x="1283" y="309"/>
                </a:lnTo>
                <a:lnTo>
                  <a:pt x="1282" y="310"/>
                </a:lnTo>
                <a:lnTo>
                  <a:pt x="1281" y="311"/>
                </a:lnTo>
                <a:lnTo>
                  <a:pt x="1280" y="312"/>
                </a:lnTo>
                <a:lnTo>
                  <a:pt x="1279" y="313"/>
                </a:lnTo>
                <a:lnTo>
                  <a:pt x="1278" y="314"/>
                </a:lnTo>
                <a:lnTo>
                  <a:pt x="1277" y="314"/>
                </a:lnTo>
                <a:lnTo>
                  <a:pt x="1276" y="315"/>
                </a:lnTo>
                <a:lnTo>
                  <a:pt x="1274" y="316"/>
                </a:lnTo>
                <a:lnTo>
                  <a:pt x="1273" y="317"/>
                </a:lnTo>
                <a:lnTo>
                  <a:pt x="1272" y="318"/>
                </a:lnTo>
                <a:lnTo>
                  <a:pt x="1271" y="319"/>
                </a:lnTo>
                <a:lnTo>
                  <a:pt x="1270" y="319"/>
                </a:lnTo>
                <a:lnTo>
                  <a:pt x="1269" y="320"/>
                </a:lnTo>
                <a:lnTo>
                  <a:pt x="1268" y="321"/>
                </a:lnTo>
                <a:lnTo>
                  <a:pt x="1267" y="322"/>
                </a:lnTo>
                <a:lnTo>
                  <a:pt x="1266" y="323"/>
                </a:lnTo>
                <a:lnTo>
                  <a:pt x="1265" y="324"/>
                </a:lnTo>
                <a:lnTo>
                  <a:pt x="1264" y="324"/>
                </a:lnTo>
                <a:lnTo>
                  <a:pt x="1263" y="325"/>
                </a:lnTo>
                <a:lnTo>
                  <a:pt x="1262" y="326"/>
                </a:lnTo>
                <a:lnTo>
                  <a:pt x="1261" y="327"/>
                </a:lnTo>
                <a:lnTo>
                  <a:pt x="1260" y="328"/>
                </a:lnTo>
                <a:lnTo>
                  <a:pt x="1259" y="329"/>
                </a:lnTo>
                <a:lnTo>
                  <a:pt x="1258" y="329"/>
                </a:lnTo>
                <a:lnTo>
                  <a:pt x="1257" y="330"/>
                </a:lnTo>
                <a:lnTo>
                  <a:pt x="1256" y="331"/>
                </a:lnTo>
                <a:lnTo>
                  <a:pt x="1255" y="332"/>
                </a:lnTo>
                <a:lnTo>
                  <a:pt x="1254" y="333"/>
                </a:lnTo>
                <a:lnTo>
                  <a:pt x="1253" y="333"/>
                </a:lnTo>
                <a:lnTo>
                  <a:pt x="1252" y="334"/>
                </a:lnTo>
                <a:lnTo>
                  <a:pt x="1251" y="335"/>
                </a:lnTo>
                <a:lnTo>
                  <a:pt x="1250" y="336"/>
                </a:lnTo>
                <a:lnTo>
                  <a:pt x="1248" y="337"/>
                </a:lnTo>
                <a:lnTo>
                  <a:pt x="1247" y="337"/>
                </a:lnTo>
                <a:lnTo>
                  <a:pt x="1246" y="338"/>
                </a:lnTo>
                <a:lnTo>
                  <a:pt x="1245" y="339"/>
                </a:lnTo>
                <a:lnTo>
                  <a:pt x="1244" y="340"/>
                </a:lnTo>
                <a:lnTo>
                  <a:pt x="1243" y="341"/>
                </a:lnTo>
                <a:lnTo>
                  <a:pt x="1242" y="341"/>
                </a:lnTo>
                <a:lnTo>
                  <a:pt x="1241" y="342"/>
                </a:lnTo>
                <a:lnTo>
                  <a:pt x="1240" y="343"/>
                </a:lnTo>
                <a:lnTo>
                  <a:pt x="1239" y="344"/>
                </a:lnTo>
                <a:lnTo>
                  <a:pt x="1238" y="344"/>
                </a:lnTo>
                <a:lnTo>
                  <a:pt x="1237" y="345"/>
                </a:lnTo>
                <a:lnTo>
                  <a:pt x="1236" y="346"/>
                </a:lnTo>
                <a:lnTo>
                  <a:pt x="1235" y="347"/>
                </a:lnTo>
                <a:lnTo>
                  <a:pt x="1234" y="348"/>
                </a:lnTo>
                <a:lnTo>
                  <a:pt x="1233" y="348"/>
                </a:lnTo>
                <a:lnTo>
                  <a:pt x="1231" y="349"/>
                </a:lnTo>
                <a:lnTo>
                  <a:pt x="1230" y="350"/>
                </a:lnTo>
                <a:lnTo>
                  <a:pt x="1229" y="351"/>
                </a:lnTo>
                <a:lnTo>
                  <a:pt x="1228" y="351"/>
                </a:lnTo>
                <a:lnTo>
                  <a:pt x="1227" y="352"/>
                </a:lnTo>
                <a:lnTo>
                  <a:pt x="1226" y="353"/>
                </a:lnTo>
                <a:lnTo>
                  <a:pt x="1225" y="354"/>
                </a:lnTo>
                <a:lnTo>
                  <a:pt x="1224" y="354"/>
                </a:lnTo>
                <a:lnTo>
                  <a:pt x="1223" y="355"/>
                </a:lnTo>
                <a:lnTo>
                  <a:pt x="1222" y="356"/>
                </a:lnTo>
                <a:lnTo>
                  <a:pt x="1221" y="357"/>
                </a:lnTo>
                <a:lnTo>
                  <a:pt x="1220" y="357"/>
                </a:lnTo>
                <a:lnTo>
                  <a:pt x="1219" y="358"/>
                </a:lnTo>
                <a:lnTo>
                  <a:pt x="1217" y="359"/>
                </a:lnTo>
                <a:lnTo>
                  <a:pt x="1216" y="360"/>
                </a:lnTo>
                <a:lnTo>
                  <a:pt x="1215" y="360"/>
                </a:lnTo>
                <a:lnTo>
                  <a:pt x="1214" y="361"/>
                </a:lnTo>
                <a:lnTo>
                  <a:pt x="1213" y="362"/>
                </a:lnTo>
                <a:lnTo>
                  <a:pt x="1212" y="363"/>
                </a:lnTo>
                <a:lnTo>
                  <a:pt x="1211" y="363"/>
                </a:lnTo>
                <a:lnTo>
                  <a:pt x="1210" y="364"/>
                </a:lnTo>
                <a:lnTo>
                  <a:pt x="1209" y="365"/>
                </a:lnTo>
                <a:lnTo>
                  <a:pt x="1208" y="366"/>
                </a:lnTo>
                <a:lnTo>
                  <a:pt x="1207" y="366"/>
                </a:lnTo>
                <a:lnTo>
                  <a:pt x="1206" y="367"/>
                </a:lnTo>
                <a:lnTo>
                  <a:pt x="1204" y="368"/>
                </a:lnTo>
                <a:lnTo>
                  <a:pt x="1203" y="368"/>
                </a:lnTo>
                <a:lnTo>
                  <a:pt x="1202" y="369"/>
                </a:lnTo>
                <a:lnTo>
                  <a:pt x="1201" y="370"/>
                </a:lnTo>
                <a:lnTo>
                  <a:pt x="1200" y="371"/>
                </a:lnTo>
                <a:lnTo>
                  <a:pt x="1199" y="371"/>
                </a:lnTo>
                <a:lnTo>
                  <a:pt x="1198" y="372"/>
                </a:lnTo>
                <a:lnTo>
                  <a:pt x="1197" y="373"/>
                </a:lnTo>
                <a:lnTo>
                  <a:pt x="1196" y="374"/>
                </a:lnTo>
                <a:lnTo>
                  <a:pt x="1195" y="374"/>
                </a:lnTo>
                <a:lnTo>
                  <a:pt x="1193" y="375"/>
                </a:lnTo>
                <a:lnTo>
                  <a:pt x="1192" y="376"/>
                </a:lnTo>
                <a:lnTo>
                  <a:pt x="1191" y="376"/>
                </a:lnTo>
                <a:lnTo>
                  <a:pt x="1190" y="377"/>
                </a:lnTo>
                <a:lnTo>
                  <a:pt x="1189" y="378"/>
                </a:lnTo>
                <a:lnTo>
                  <a:pt x="1188" y="378"/>
                </a:lnTo>
                <a:lnTo>
                  <a:pt x="1187" y="379"/>
                </a:lnTo>
                <a:lnTo>
                  <a:pt x="1186" y="380"/>
                </a:lnTo>
                <a:lnTo>
                  <a:pt x="1185" y="380"/>
                </a:lnTo>
                <a:lnTo>
                  <a:pt x="1183" y="381"/>
                </a:lnTo>
                <a:lnTo>
                  <a:pt x="1182" y="382"/>
                </a:lnTo>
                <a:lnTo>
                  <a:pt x="1181" y="383"/>
                </a:lnTo>
                <a:lnTo>
                  <a:pt x="1180" y="383"/>
                </a:lnTo>
                <a:lnTo>
                  <a:pt x="1179" y="384"/>
                </a:lnTo>
                <a:lnTo>
                  <a:pt x="1178" y="385"/>
                </a:lnTo>
                <a:lnTo>
                  <a:pt x="1177" y="385"/>
                </a:lnTo>
                <a:lnTo>
                  <a:pt x="1176" y="386"/>
                </a:lnTo>
                <a:lnTo>
                  <a:pt x="1175" y="387"/>
                </a:lnTo>
                <a:lnTo>
                  <a:pt x="1173" y="387"/>
                </a:lnTo>
                <a:lnTo>
                  <a:pt x="1172" y="388"/>
                </a:lnTo>
                <a:lnTo>
                  <a:pt x="1171" y="389"/>
                </a:lnTo>
                <a:lnTo>
                  <a:pt x="1170" y="389"/>
                </a:lnTo>
                <a:lnTo>
                  <a:pt x="1169" y="390"/>
                </a:lnTo>
                <a:lnTo>
                  <a:pt x="1168" y="391"/>
                </a:lnTo>
                <a:lnTo>
                  <a:pt x="1167" y="391"/>
                </a:lnTo>
                <a:lnTo>
                  <a:pt x="1166" y="392"/>
                </a:lnTo>
                <a:lnTo>
                  <a:pt x="1164" y="393"/>
                </a:lnTo>
                <a:lnTo>
                  <a:pt x="1163" y="393"/>
                </a:lnTo>
                <a:lnTo>
                  <a:pt x="1162" y="394"/>
                </a:lnTo>
                <a:lnTo>
                  <a:pt x="1161" y="395"/>
                </a:lnTo>
                <a:lnTo>
                  <a:pt x="1160" y="395"/>
                </a:lnTo>
                <a:lnTo>
                  <a:pt x="1159" y="396"/>
                </a:lnTo>
                <a:lnTo>
                  <a:pt x="1158" y="397"/>
                </a:lnTo>
                <a:lnTo>
                  <a:pt x="1157" y="397"/>
                </a:lnTo>
                <a:lnTo>
                  <a:pt x="1155" y="398"/>
                </a:lnTo>
                <a:lnTo>
                  <a:pt x="1154" y="398"/>
                </a:lnTo>
                <a:lnTo>
                  <a:pt x="1153" y="399"/>
                </a:lnTo>
                <a:lnTo>
                  <a:pt x="1152" y="400"/>
                </a:lnTo>
                <a:lnTo>
                  <a:pt x="1151" y="400"/>
                </a:lnTo>
                <a:lnTo>
                  <a:pt x="1150" y="401"/>
                </a:lnTo>
                <a:lnTo>
                  <a:pt x="1149" y="402"/>
                </a:lnTo>
                <a:lnTo>
                  <a:pt x="1147" y="402"/>
                </a:lnTo>
                <a:lnTo>
                  <a:pt x="1146" y="403"/>
                </a:lnTo>
                <a:lnTo>
                  <a:pt x="1145" y="404"/>
                </a:lnTo>
                <a:lnTo>
                  <a:pt x="1144" y="404"/>
                </a:lnTo>
                <a:lnTo>
                  <a:pt x="1143" y="405"/>
                </a:lnTo>
                <a:lnTo>
                  <a:pt x="1142" y="405"/>
                </a:lnTo>
                <a:lnTo>
                  <a:pt x="1141" y="406"/>
                </a:lnTo>
                <a:lnTo>
                  <a:pt x="1139" y="407"/>
                </a:lnTo>
                <a:lnTo>
                  <a:pt x="1138" y="407"/>
                </a:lnTo>
                <a:lnTo>
                  <a:pt x="1137" y="408"/>
                </a:lnTo>
                <a:lnTo>
                  <a:pt x="1136" y="408"/>
                </a:lnTo>
                <a:lnTo>
                  <a:pt x="1135" y="409"/>
                </a:lnTo>
                <a:lnTo>
                  <a:pt x="1134" y="410"/>
                </a:lnTo>
                <a:lnTo>
                  <a:pt x="1133" y="410"/>
                </a:lnTo>
                <a:lnTo>
                  <a:pt x="1131" y="411"/>
                </a:lnTo>
                <a:lnTo>
                  <a:pt x="1130" y="412"/>
                </a:lnTo>
                <a:lnTo>
                  <a:pt x="1129" y="412"/>
                </a:lnTo>
                <a:lnTo>
                  <a:pt x="1128" y="413"/>
                </a:lnTo>
                <a:lnTo>
                  <a:pt x="1127" y="413"/>
                </a:lnTo>
                <a:lnTo>
                  <a:pt x="1126" y="414"/>
                </a:lnTo>
                <a:lnTo>
                  <a:pt x="1124" y="414"/>
                </a:lnTo>
                <a:lnTo>
                  <a:pt x="1123" y="415"/>
                </a:lnTo>
                <a:lnTo>
                  <a:pt x="1122" y="416"/>
                </a:lnTo>
                <a:lnTo>
                  <a:pt x="1121" y="416"/>
                </a:lnTo>
                <a:lnTo>
                  <a:pt x="1120" y="417"/>
                </a:lnTo>
                <a:lnTo>
                  <a:pt x="1119" y="417"/>
                </a:lnTo>
                <a:lnTo>
                  <a:pt x="1118" y="418"/>
                </a:lnTo>
                <a:lnTo>
                  <a:pt x="1116" y="419"/>
                </a:lnTo>
                <a:lnTo>
                  <a:pt x="1115" y="419"/>
                </a:lnTo>
                <a:lnTo>
                  <a:pt x="1114" y="420"/>
                </a:lnTo>
                <a:lnTo>
                  <a:pt x="1113" y="420"/>
                </a:lnTo>
                <a:lnTo>
                  <a:pt x="1112" y="421"/>
                </a:lnTo>
                <a:lnTo>
                  <a:pt x="1111" y="421"/>
                </a:lnTo>
                <a:lnTo>
                  <a:pt x="1109" y="422"/>
                </a:lnTo>
                <a:lnTo>
                  <a:pt x="1108" y="423"/>
                </a:lnTo>
                <a:lnTo>
                  <a:pt x="1107" y="423"/>
                </a:lnTo>
                <a:lnTo>
                  <a:pt x="1106" y="424"/>
                </a:lnTo>
                <a:lnTo>
                  <a:pt x="1105" y="424"/>
                </a:lnTo>
                <a:lnTo>
                  <a:pt x="1104" y="425"/>
                </a:lnTo>
                <a:lnTo>
                  <a:pt x="1102" y="425"/>
                </a:lnTo>
                <a:lnTo>
                  <a:pt x="1101" y="426"/>
                </a:lnTo>
                <a:lnTo>
                  <a:pt x="1100" y="427"/>
                </a:lnTo>
                <a:lnTo>
                  <a:pt x="1099" y="427"/>
                </a:lnTo>
                <a:lnTo>
                  <a:pt x="1098" y="428"/>
                </a:lnTo>
                <a:lnTo>
                  <a:pt x="1097" y="428"/>
                </a:lnTo>
                <a:lnTo>
                  <a:pt x="1095" y="429"/>
                </a:lnTo>
                <a:lnTo>
                  <a:pt x="1094" y="429"/>
                </a:lnTo>
                <a:lnTo>
                  <a:pt x="1093" y="430"/>
                </a:lnTo>
                <a:lnTo>
                  <a:pt x="1092" y="430"/>
                </a:lnTo>
                <a:lnTo>
                  <a:pt x="1091" y="431"/>
                </a:lnTo>
                <a:lnTo>
                  <a:pt x="1089" y="431"/>
                </a:lnTo>
                <a:lnTo>
                  <a:pt x="1088" y="432"/>
                </a:lnTo>
                <a:lnTo>
                  <a:pt x="1087" y="432"/>
                </a:lnTo>
                <a:lnTo>
                  <a:pt x="1086" y="433"/>
                </a:lnTo>
                <a:lnTo>
                  <a:pt x="1085" y="434"/>
                </a:lnTo>
                <a:lnTo>
                  <a:pt x="1084" y="434"/>
                </a:lnTo>
                <a:lnTo>
                  <a:pt x="1082" y="435"/>
                </a:lnTo>
                <a:lnTo>
                  <a:pt x="1081" y="435"/>
                </a:lnTo>
                <a:lnTo>
                  <a:pt x="1080" y="436"/>
                </a:lnTo>
                <a:lnTo>
                  <a:pt x="1079" y="436"/>
                </a:lnTo>
                <a:lnTo>
                  <a:pt x="1078" y="437"/>
                </a:lnTo>
                <a:lnTo>
                  <a:pt x="1076" y="437"/>
                </a:lnTo>
                <a:lnTo>
                  <a:pt x="1075" y="438"/>
                </a:lnTo>
                <a:lnTo>
                  <a:pt x="1074" y="438"/>
                </a:lnTo>
                <a:lnTo>
                  <a:pt x="1073" y="439"/>
                </a:lnTo>
                <a:lnTo>
                  <a:pt x="1072" y="439"/>
                </a:lnTo>
                <a:lnTo>
                  <a:pt x="1071" y="440"/>
                </a:lnTo>
                <a:lnTo>
                  <a:pt x="1069" y="440"/>
                </a:lnTo>
                <a:lnTo>
                  <a:pt x="1068" y="441"/>
                </a:lnTo>
                <a:lnTo>
                  <a:pt x="1067" y="441"/>
                </a:lnTo>
                <a:lnTo>
                  <a:pt x="1066" y="442"/>
                </a:lnTo>
                <a:lnTo>
                  <a:pt x="1065" y="442"/>
                </a:lnTo>
                <a:lnTo>
                  <a:pt x="1063" y="443"/>
                </a:lnTo>
                <a:lnTo>
                  <a:pt x="1062" y="443"/>
                </a:lnTo>
                <a:lnTo>
                  <a:pt x="1061" y="444"/>
                </a:lnTo>
                <a:lnTo>
                  <a:pt x="1060" y="444"/>
                </a:lnTo>
                <a:lnTo>
                  <a:pt x="1059" y="445"/>
                </a:lnTo>
                <a:lnTo>
                  <a:pt x="1057" y="445"/>
                </a:lnTo>
                <a:lnTo>
                  <a:pt x="1056" y="446"/>
                </a:lnTo>
                <a:lnTo>
                  <a:pt x="1055" y="446"/>
                </a:lnTo>
                <a:lnTo>
                  <a:pt x="1054" y="447"/>
                </a:lnTo>
                <a:lnTo>
                  <a:pt x="1053" y="447"/>
                </a:lnTo>
                <a:lnTo>
                  <a:pt x="1051" y="448"/>
                </a:lnTo>
                <a:lnTo>
                  <a:pt x="1050" y="448"/>
                </a:lnTo>
                <a:lnTo>
                  <a:pt x="1049" y="449"/>
                </a:lnTo>
                <a:lnTo>
                  <a:pt x="1048" y="449"/>
                </a:lnTo>
                <a:lnTo>
                  <a:pt x="1047" y="449"/>
                </a:lnTo>
                <a:lnTo>
                  <a:pt x="1045" y="450"/>
                </a:lnTo>
                <a:lnTo>
                  <a:pt x="1044" y="450"/>
                </a:lnTo>
                <a:lnTo>
                  <a:pt x="1043" y="451"/>
                </a:lnTo>
                <a:lnTo>
                  <a:pt x="1042" y="451"/>
                </a:lnTo>
                <a:lnTo>
                  <a:pt x="1041" y="452"/>
                </a:lnTo>
                <a:lnTo>
                  <a:pt x="1039" y="452"/>
                </a:lnTo>
                <a:lnTo>
                  <a:pt x="1038" y="453"/>
                </a:lnTo>
                <a:lnTo>
                  <a:pt x="1037" y="453"/>
                </a:lnTo>
                <a:lnTo>
                  <a:pt x="1036" y="454"/>
                </a:lnTo>
                <a:lnTo>
                  <a:pt x="1035" y="454"/>
                </a:lnTo>
                <a:lnTo>
                  <a:pt x="1033" y="454"/>
                </a:lnTo>
                <a:lnTo>
                  <a:pt x="1032" y="455"/>
                </a:lnTo>
                <a:lnTo>
                  <a:pt x="1031" y="455"/>
                </a:lnTo>
                <a:lnTo>
                  <a:pt x="1030" y="456"/>
                </a:lnTo>
                <a:lnTo>
                  <a:pt x="1029" y="456"/>
                </a:lnTo>
                <a:lnTo>
                  <a:pt x="1027" y="457"/>
                </a:lnTo>
                <a:lnTo>
                  <a:pt x="1026" y="457"/>
                </a:lnTo>
                <a:lnTo>
                  <a:pt x="1025" y="458"/>
                </a:lnTo>
                <a:lnTo>
                  <a:pt x="1024" y="458"/>
                </a:lnTo>
                <a:lnTo>
                  <a:pt x="1022" y="458"/>
                </a:lnTo>
                <a:lnTo>
                  <a:pt x="1021" y="459"/>
                </a:lnTo>
                <a:lnTo>
                  <a:pt x="1020" y="459"/>
                </a:lnTo>
                <a:lnTo>
                  <a:pt x="1019" y="460"/>
                </a:lnTo>
                <a:lnTo>
                  <a:pt x="1018" y="460"/>
                </a:lnTo>
                <a:lnTo>
                  <a:pt x="1016" y="461"/>
                </a:lnTo>
                <a:lnTo>
                  <a:pt x="1015" y="461"/>
                </a:lnTo>
                <a:lnTo>
                  <a:pt x="1014" y="461"/>
                </a:lnTo>
                <a:lnTo>
                  <a:pt x="1013" y="462"/>
                </a:lnTo>
                <a:lnTo>
                  <a:pt x="1011" y="462"/>
                </a:lnTo>
                <a:lnTo>
                  <a:pt x="1010" y="463"/>
                </a:lnTo>
                <a:lnTo>
                  <a:pt x="1009" y="463"/>
                </a:lnTo>
                <a:lnTo>
                  <a:pt x="1008" y="463"/>
                </a:lnTo>
                <a:lnTo>
                  <a:pt x="1007" y="464"/>
                </a:lnTo>
                <a:lnTo>
                  <a:pt x="1005" y="464"/>
                </a:lnTo>
                <a:lnTo>
                  <a:pt x="1004" y="465"/>
                </a:lnTo>
                <a:lnTo>
                  <a:pt x="1003" y="465"/>
                </a:lnTo>
                <a:lnTo>
                  <a:pt x="1002" y="465"/>
                </a:lnTo>
                <a:lnTo>
                  <a:pt x="1000" y="466"/>
                </a:lnTo>
                <a:lnTo>
                  <a:pt x="999" y="466"/>
                </a:lnTo>
                <a:lnTo>
                  <a:pt x="998" y="467"/>
                </a:lnTo>
                <a:lnTo>
                  <a:pt x="997" y="467"/>
                </a:lnTo>
                <a:lnTo>
                  <a:pt x="996" y="467"/>
                </a:lnTo>
                <a:lnTo>
                  <a:pt x="994" y="468"/>
                </a:lnTo>
                <a:lnTo>
                  <a:pt x="993" y="468"/>
                </a:lnTo>
                <a:lnTo>
                  <a:pt x="992" y="469"/>
                </a:lnTo>
                <a:lnTo>
                  <a:pt x="991" y="469"/>
                </a:lnTo>
                <a:lnTo>
                  <a:pt x="989" y="469"/>
                </a:lnTo>
                <a:lnTo>
                  <a:pt x="988" y="470"/>
                </a:lnTo>
                <a:lnTo>
                  <a:pt x="987" y="470"/>
                </a:lnTo>
                <a:lnTo>
                  <a:pt x="986" y="470"/>
                </a:lnTo>
                <a:lnTo>
                  <a:pt x="984" y="471"/>
                </a:lnTo>
                <a:lnTo>
                  <a:pt x="983" y="471"/>
                </a:lnTo>
                <a:lnTo>
                  <a:pt x="982" y="472"/>
                </a:lnTo>
                <a:lnTo>
                  <a:pt x="981" y="472"/>
                </a:lnTo>
                <a:lnTo>
                  <a:pt x="980" y="472"/>
                </a:lnTo>
                <a:lnTo>
                  <a:pt x="978" y="473"/>
                </a:lnTo>
                <a:lnTo>
                  <a:pt x="977" y="473"/>
                </a:lnTo>
                <a:lnTo>
                  <a:pt x="976" y="473"/>
                </a:lnTo>
                <a:lnTo>
                  <a:pt x="975" y="474"/>
                </a:lnTo>
                <a:lnTo>
                  <a:pt x="973" y="474"/>
                </a:lnTo>
                <a:lnTo>
                  <a:pt x="972" y="474"/>
                </a:lnTo>
                <a:lnTo>
                  <a:pt x="971" y="475"/>
                </a:lnTo>
                <a:lnTo>
                  <a:pt x="970" y="475"/>
                </a:lnTo>
                <a:lnTo>
                  <a:pt x="968" y="475"/>
                </a:lnTo>
                <a:lnTo>
                  <a:pt x="967" y="476"/>
                </a:lnTo>
                <a:lnTo>
                  <a:pt x="966" y="476"/>
                </a:lnTo>
                <a:lnTo>
                  <a:pt x="965" y="476"/>
                </a:lnTo>
                <a:lnTo>
                  <a:pt x="963" y="477"/>
                </a:lnTo>
                <a:lnTo>
                  <a:pt x="962" y="477"/>
                </a:lnTo>
                <a:lnTo>
                  <a:pt x="961" y="477"/>
                </a:lnTo>
                <a:lnTo>
                  <a:pt x="960" y="478"/>
                </a:lnTo>
                <a:lnTo>
                  <a:pt x="958" y="478"/>
                </a:lnTo>
                <a:lnTo>
                  <a:pt x="957" y="478"/>
                </a:lnTo>
                <a:lnTo>
                  <a:pt x="956" y="479"/>
                </a:lnTo>
                <a:lnTo>
                  <a:pt x="955" y="479"/>
                </a:lnTo>
                <a:lnTo>
                  <a:pt x="954" y="479"/>
                </a:lnTo>
                <a:lnTo>
                  <a:pt x="952" y="480"/>
                </a:lnTo>
                <a:lnTo>
                  <a:pt x="951" y="480"/>
                </a:lnTo>
                <a:lnTo>
                  <a:pt x="950" y="480"/>
                </a:lnTo>
                <a:lnTo>
                  <a:pt x="949" y="481"/>
                </a:lnTo>
                <a:lnTo>
                  <a:pt x="947" y="481"/>
                </a:lnTo>
                <a:lnTo>
                  <a:pt x="946" y="481"/>
                </a:lnTo>
                <a:lnTo>
                  <a:pt x="945" y="482"/>
                </a:lnTo>
                <a:lnTo>
                  <a:pt x="944" y="482"/>
                </a:lnTo>
                <a:lnTo>
                  <a:pt x="942" y="482"/>
                </a:lnTo>
                <a:lnTo>
                  <a:pt x="941" y="482"/>
                </a:lnTo>
                <a:lnTo>
                  <a:pt x="940" y="483"/>
                </a:lnTo>
                <a:lnTo>
                  <a:pt x="939" y="483"/>
                </a:lnTo>
                <a:lnTo>
                  <a:pt x="937" y="483"/>
                </a:lnTo>
                <a:lnTo>
                  <a:pt x="936" y="484"/>
                </a:lnTo>
                <a:lnTo>
                  <a:pt x="935" y="484"/>
                </a:lnTo>
                <a:lnTo>
                  <a:pt x="934" y="484"/>
                </a:lnTo>
                <a:lnTo>
                  <a:pt x="932" y="484"/>
                </a:lnTo>
                <a:lnTo>
                  <a:pt x="931" y="485"/>
                </a:lnTo>
                <a:lnTo>
                  <a:pt x="930" y="485"/>
                </a:lnTo>
                <a:lnTo>
                  <a:pt x="929" y="485"/>
                </a:lnTo>
                <a:lnTo>
                  <a:pt x="927" y="486"/>
                </a:lnTo>
                <a:lnTo>
                  <a:pt x="926" y="486"/>
                </a:lnTo>
                <a:lnTo>
                  <a:pt x="925" y="486"/>
                </a:lnTo>
                <a:lnTo>
                  <a:pt x="924" y="486"/>
                </a:lnTo>
                <a:lnTo>
                  <a:pt x="922" y="487"/>
                </a:lnTo>
                <a:lnTo>
                  <a:pt x="921" y="487"/>
                </a:lnTo>
                <a:lnTo>
                  <a:pt x="920" y="487"/>
                </a:lnTo>
                <a:lnTo>
                  <a:pt x="918" y="488"/>
                </a:lnTo>
                <a:lnTo>
                  <a:pt x="917" y="488"/>
                </a:lnTo>
                <a:lnTo>
                  <a:pt x="916" y="488"/>
                </a:lnTo>
                <a:lnTo>
                  <a:pt x="915" y="488"/>
                </a:lnTo>
                <a:lnTo>
                  <a:pt x="913" y="489"/>
                </a:lnTo>
                <a:lnTo>
                  <a:pt x="912" y="489"/>
                </a:lnTo>
                <a:lnTo>
                  <a:pt x="911" y="489"/>
                </a:lnTo>
                <a:lnTo>
                  <a:pt x="910" y="489"/>
                </a:lnTo>
                <a:lnTo>
                  <a:pt x="908" y="490"/>
                </a:lnTo>
                <a:lnTo>
                  <a:pt x="907" y="490"/>
                </a:lnTo>
                <a:lnTo>
                  <a:pt x="906" y="490"/>
                </a:lnTo>
                <a:lnTo>
                  <a:pt x="905" y="490"/>
                </a:lnTo>
                <a:lnTo>
                  <a:pt x="903" y="491"/>
                </a:lnTo>
                <a:lnTo>
                  <a:pt x="902" y="491"/>
                </a:lnTo>
                <a:lnTo>
                  <a:pt x="901" y="491"/>
                </a:lnTo>
                <a:lnTo>
                  <a:pt x="900" y="491"/>
                </a:lnTo>
                <a:lnTo>
                  <a:pt x="898" y="491"/>
                </a:lnTo>
                <a:lnTo>
                  <a:pt x="897" y="492"/>
                </a:lnTo>
                <a:lnTo>
                  <a:pt x="896" y="492"/>
                </a:lnTo>
                <a:lnTo>
                  <a:pt x="895" y="492"/>
                </a:lnTo>
                <a:lnTo>
                  <a:pt x="893" y="492"/>
                </a:lnTo>
                <a:lnTo>
                  <a:pt x="892" y="493"/>
                </a:lnTo>
                <a:lnTo>
                  <a:pt x="891" y="493"/>
                </a:lnTo>
                <a:lnTo>
                  <a:pt x="889" y="493"/>
                </a:lnTo>
                <a:lnTo>
                  <a:pt x="888" y="493"/>
                </a:lnTo>
                <a:lnTo>
                  <a:pt x="887" y="493"/>
                </a:lnTo>
                <a:lnTo>
                  <a:pt x="886" y="494"/>
                </a:lnTo>
                <a:lnTo>
                  <a:pt x="884" y="494"/>
                </a:lnTo>
                <a:lnTo>
                  <a:pt x="883" y="494"/>
                </a:lnTo>
                <a:lnTo>
                  <a:pt x="882" y="494"/>
                </a:lnTo>
                <a:lnTo>
                  <a:pt x="881" y="494"/>
                </a:lnTo>
                <a:lnTo>
                  <a:pt x="879" y="495"/>
                </a:lnTo>
                <a:lnTo>
                  <a:pt x="878" y="495"/>
                </a:lnTo>
                <a:lnTo>
                  <a:pt x="877" y="495"/>
                </a:lnTo>
                <a:lnTo>
                  <a:pt x="875" y="495"/>
                </a:lnTo>
                <a:lnTo>
                  <a:pt x="874" y="495"/>
                </a:lnTo>
                <a:lnTo>
                  <a:pt x="873" y="496"/>
                </a:lnTo>
                <a:lnTo>
                  <a:pt x="872" y="496"/>
                </a:lnTo>
                <a:lnTo>
                  <a:pt x="870" y="496"/>
                </a:lnTo>
                <a:lnTo>
                  <a:pt x="869" y="496"/>
                </a:lnTo>
                <a:lnTo>
                  <a:pt x="868" y="496"/>
                </a:lnTo>
                <a:lnTo>
                  <a:pt x="867" y="497"/>
                </a:lnTo>
                <a:lnTo>
                  <a:pt x="865" y="497"/>
                </a:lnTo>
                <a:lnTo>
                  <a:pt x="864" y="497"/>
                </a:lnTo>
                <a:lnTo>
                  <a:pt x="863" y="497"/>
                </a:lnTo>
                <a:lnTo>
                  <a:pt x="862" y="497"/>
                </a:lnTo>
                <a:lnTo>
                  <a:pt x="860" y="497"/>
                </a:lnTo>
                <a:lnTo>
                  <a:pt x="859" y="498"/>
                </a:lnTo>
                <a:lnTo>
                  <a:pt x="858" y="498"/>
                </a:lnTo>
                <a:lnTo>
                  <a:pt x="856" y="498"/>
                </a:lnTo>
                <a:lnTo>
                  <a:pt x="855" y="498"/>
                </a:lnTo>
                <a:lnTo>
                  <a:pt x="854" y="498"/>
                </a:lnTo>
                <a:lnTo>
                  <a:pt x="853" y="498"/>
                </a:lnTo>
                <a:lnTo>
                  <a:pt x="851" y="499"/>
                </a:lnTo>
                <a:lnTo>
                  <a:pt x="850" y="499"/>
                </a:lnTo>
                <a:lnTo>
                  <a:pt x="849" y="499"/>
                </a:lnTo>
                <a:lnTo>
                  <a:pt x="847" y="499"/>
                </a:lnTo>
                <a:lnTo>
                  <a:pt x="846" y="499"/>
                </a:lnTo>
                <a:lnTo>
                  <a:pt x="845" y="499"/>
                </a:lnTo>
                <a:lnTo>
                  <a:pt x="844" y="500"/>
                </a:lnTo>
                <a:lnTo>
                  <a:pt x="842" y="500"/>
                </a:lnTo>
                <a:lnTo>
                  <a:pt x="841" y="500"/>
                </a:lnTo>
                <a:lnTo>
                  <a:pt x="840" y="500"/>
                </a:lnTo>
                <a:lnTo>
                  <a:pt x="839" y="500"/>
                </a:lnTo>
                <a:lnTo>
                  <a:pt x="837" y="500"/>
                </a:lnTo>
                <a:lnTo>
                  <a:pt x="836" y="500"/>
                </a:lnTo>
                <a:lnTo>
                  <a:pt x="835" y="500"/>
                </a:lnTo>
                <a:lnTo>
                  <a:pt x="833" y="501"/>
                </a:lnTo>
                <a:lnTo>
                  <a:pt x="832" y="501"/>
                </a:lnTo>
                <a:lnTo>
                  <a:pt x="831" y="501"/>
                </a:lnTo>
                <a:lnTo>
                  <a:pt x="830" y="501"/>
                </a:lnTo>
                <a:lnTo>
                  <a:pt x="828" y="501"/>
                </a:lnTo>
                <a:lnTo>
                  <a:pt x="827" y="501"/>
                </a:lnTo>
                <a:lnTo>
                  <a:pt x="826" y="501"/>
                </a:lnTo>
                <a:lnTo>
                  <a:pt x="824" y="501"/>
                </a:lnTo>
                <a:lnTo>
                  <a:pt x="823" y="502"/>
                </a:lnTo>
                <a:lnTo>
                  <a:pt x="822" y="502"/>
                </a:lnTo>
                <a:lnTo>
                  <a:pt x="821" y="502"/>
                </a:lnTo>
                <a:lnTo>
                  <a:pt x="819" y="502"/>
                </a:lnTo>
                <a:lnTo>
                  <a:pt x="818" y="502"/>
                </a:lnTo>
                <a:lnTo>
                  <a:pt x="817" y="502"/>
                </a:lnTo>
                <a:lnTo>
                  <a:pt x="815" y="502"/>
                </a:lnTo>
                <a:lnTo>
                  <a:pt x="814" y="502"/>
                </a:lnTo>
                <a:lnTo>
                  <a:pt x="813" y="502"/>
                </a:lnTo>
                <a:lnTo>
                  <a:pt x="812" y="502"/>
                </a:lnTo>
                <a:lnTo>
                  <a:pt x="810" y="503"/>
                </a:lnTo>
                <a:lnTo>
                  <a:pt x="809" y="503"/>
                </a:lnTo>
                <a:lnTo>
                  <a:pt x="808" y="503"/>
                </a:lnTo>
                <a:lnTo>
                  <a:pt x="806" y="503"/>
                </a:lnTo>
                <a:lnTo>
                  <a:pt x="805" y="503"/>
                </a:lnTo>
                <a:lnTo>
                  <a:pt x="804" y="503"/>
                </a:lnTo>
                <a:lnTo>
                  <a:pt x="803" y="503"/>
                </a:lnTo>
                <a:lnTo>
                  <a:pt x="801" y="503"/>
                </a:lnTo>
                <a:lnTo>
                  <a:pt x="800" y="503"/>
                </a:lnTo>
                <a:lnTo>
                  <a:pt x="799" y="503"/>
                </a:lnTo>
                <a:lnTo>
                  <a:pt x="797" y="503"/>
                </a:lnTo>
                <a:lnTo>
                  <a:pt x="796" y="503"/>
                </a:lnTo>
                <a:lnTo>
                  <a:pt x="795" y="503"/>
                </a:lnTo>
                <a:lnTo>
                  <a:pt x="794" y="504"/>
                </a:lnTo>
                <a:lnTo>
                  <a:pt x="792" y="504"/>
                </a:lnTo>
                <a:lnTo>
                  <a:pt x="791" y="504"/>
                </a:lnTo>
                <a:lnTo>
                  <a:pt x="790" y="504"/>
                </a:lnTo>
                <a:lnTo>
                  <a:pt x="788" y="504"/>
                </a:lnTo>
                <a:lnTo>
                  <a:pt x="787" y="504"/>
                </a:lnTo>
                <a:lnTo>
                  <a:pt x="786" y="504"/>
                </a:lnTo>
                <a:lnTo>
                  <a:pt x="785" y="504"/>
                </a:lnTo>
                <a:lnTo>
                  <a:pt x="783" y="504"/>
                </a:lnTo>
                <a:lnTo>
                  <a:pt x="782" y="504"/>
                </a:lnTo>
                <a:lnTo>
                  <a:pt x="781" y="504"/>
                </a:lnTo>
                <a:lnTo>
                  <a:pt x="779" y="504"/>
                </a:lnTo>
                <a:lnTo>
                  <a:pt x="778" y="504"/>
                </a:lnTo>
                <a:lnTo>
                  <a:pt x="777" y="504"/>
                </a:lnTo>
                <a:lnTo>
                  <a:pt x="776" y="504"/>
                </a:lnTo>
                <a:lnTo>
                  <a:pt x="774" y="504"/>
                </a:lnTo>
                <a:lnTo>
                  <a:pt x="773" y="504"/>
                </a:lnTo>
                <a:lnTo>
                  <a:pt x="772" y="504"/>
                </a:lnTo>
                <a:lnTo>
                  <a:pt x="770" y="504"/>
                </a:lnTo>
                <a:lnTo>
                  <a:pt x="769" y="504"/>
                </a:lnTo>
                <a:lnTo>
                  <a:pt x="768" y="504"/>
                </a:lnTo>
                <a:lnTo>
                  <a:pt x="767" y="504"/>
                </a:lnTo>
                <a:lnTo>
                  <a:pt x="765" y="504"/>
                </a:lnTo>
                <a:lnTo>
                  <a:pt x="764" y="504"/>
                </a:lnTo>
                <a:lnTo>
                  <a:pt x="763" y="504"/>
                </a:lnTo>
                <a:lnTo>
                  <a:pt x="761" y="504"/>
                </a:lnTo>
                <a:lnTo>
                  <a:pt x="760" y="504"/>
                </a:lnTo>
                <a:lnTo>
                  <a:pt x="759" y="504"/>
                </a:lnTo>
                <a:lnTo>
                  <a:pt x="757" y="504"/>
                </a:lnTo>
                <a:lnTo>
                  <a:pt x="756" y="504"/>
                </a:lnTo>
                <a:lnTo>
                  <a:pt x="755" y="504"/>
                </a:lnTo>
                <a:lnTo>
                  <a:pt x="754" y="504"/>
                </a:lnTo>
                <a:lnTo>
                  <a:pt x="752" y="504"/>
                </a:lnTo>
                <a:lnTo>
                  <a:pt x="751" y="504"/>
                </a:lnTo>
                <a:lnTo>
                  <a:pt x="750" y="504"/>
                </a:lnTo>
                <a:lnTo>
                  <a:pt x="748" y="504"/>
                </a:lnTo>
                <a:lnTo>
                  <a:pt x="747" y="504"/>
                </a:lnTo>
                <a:lnTo>
                  <a:pt x="746" y="504"/>
                </a:lnTo>
                <a:lnTo>
                  <a:pt x="745" y="504"/>
                </a:lnTo>
                <a:lnTo>
                  <a:pt x="743" y="504"/>
                </a:lnTo>
                <a:lnTo>
                  <a:pt x="742" y="504"/>
                </a:lnTo>
                <a:lnTo>
                  <a:pt x="741" y="504"/>
                </a:lnTo>
                <a:lnTo>
                  <a:pt x="739" y="504"/>
                </a:lnTo>
                <a:lnTo>
                  <a:pt x="738" y="504"/>
                </a:lnTo>
                <a:lnTo>
                  <a:pt x="737" y="504"/>
                </a:lnTo>
                <a:lnTo>
                  <a:pt x="735" y="504"/>
                </a:lnTo>
                <a:lnTo>
                  <a:pt x="734" y="504"/>
                </a:lnTo>
                <a:lnTo>
                  <a:pt x="733" y="504"/>
                </a:lnTo>
                <a:lnTo>
                  <a:pt x="732" y="504"/>
                </a:lnTo>
                <a:lnTo>
                  <a:pt x="730" y="504"/>
                </a:lnTo>
                <a:lnTo>
                  <a:pt x="729" y="504"/>
                </a:lnTo>
                <a:lnTo>
                  <a:pt x="728" y="504"/>
                </a:lnTo>
                <a:lnTo>
                  <a:pt x="726" y="504"/>
                </a:lnTo>
                <a:lnTo>
                  <a:pt x="725" y="504"/>
                </a:lnTo>
                <a:lnTo>
                  <a:pt x="724" y="504"/>
                </a:lnTo>
                <a:lnTo>
                  <a:pt x="723" y="504"/>
                </a:lnTo>
                <a:lnTo>
                  <a:pt x="721" y="504"/>
                </a:lnTo>
                <a:lnTo>
                  <a:pt x="720" y="504"/>
                </a:lnTo>
                <a:lnTo>
                  <a:pt x="719" y="504"/>
                </a:lnTo>
                <a:lnTo>
                  <a:pt x="717" y="504"/>
                </a:lnTo>
                <a:lnTo>
                  <a:pt x="716" y="504"/>
                </a:lnTo>
                <a:lnTo>
                  <a:pt x="715" y="503"/>
                </a:lnTo>
                <a:lnTo>
                  <a:pt x="713" y="503"/>
                </a:lnTo>
                <a:lnTo>
                  <a:pt x="712" y="503"/>
                </a:lnTo>
                <a:lnTo>
                  <a:pt x="711" y="503"/>
                </a:lnTo>
                <a:lnTo>
                  <a:pt x="710" y="503"/>
                </a:lnTo>
                <a:lnTo>
                  <a:pt x="708" y="503"/>
                </a:lnTo>
                <a:lnTo>
                  <a:pt x="707" y="503"/>
                </a:lnTo>
                <a:lnTo>
                  <a:pt x="706" y="503"/>
                </a:lnTo>
                <a:lnTo>
                  <a:pt x="704" y="503"/>
                </a:lnTo>
                <a:lnTo>
                  <a:pt x="703" y="503"/>
                </a:lnTo>
                <a:lnTo>
                  <a:pt x="702" y="503"/>
                </a:lnTo>
                <a:lnTo>
                  <a:pt x="701" y="503"/>
                </a:lnTo>
                <a:lnTo>
                  <a:pt x="699" y="503"/>
                </a:lnTo>
                <a:lnTo>
                  <a:pt x="698" y="502"/>
                </a:lnTo>
                <a:lnTo>
                  <a:pt x="697" y="502"/>
                </a:lnTo>
                <a:lnTo>
                  <a:pt x="695" y="502"/>
                </a:lnTo>
                <a:lnTo>
                  <a:pt x="694" y="502"/>
                </a:lnTo>
                <a:lnTo>
                  <a:pt x="693" y="502"/>
                </a:lnTo>
                <a:lnTo>
                  <a:pt x="691" y="502"/>
                </a:lnTo>
                <a:lnTo>
                  <a:pt x="690" y="502"/>
                </a:lnTo>
                <a:lnTo>
                  <a:pt x="689" y="502"/>
                </a:lnTo>
                <a:lnTo>
                  <a:pt x="688" y="502"/>
                </a:lnTo>
                <a:lnTo>
                  <a:pt x="686" y="502"/>
                </a:lnTo>
                <a:lnTo>
                  <a:pt x="685" y="501"/>
                </a:lnTo>
                <a:lnTo>
                  <a:pt x="684" y="501"/>
                </a:lnTo>
                <a:lnTo>
                  <a:pt x="682" y="501"/>
                </a:lnTo>
                <a:lnTo>
                  <a:pt x="681" y="501"/>
                </a:lnTo>
                <a:lnTo>
                  <a:pt x="680" y="501"/>
                </a:lnTo>
                <a:lnTo>
                  <a:pt x="678" y="501"/>
                </a:lnTo>
                <a:lnTo>
                  <a:pt x="677" y="501"/>
                </a:lnTo>
                <a:lnTo>
                  <a:pt x="676" y="501"/>
                </a:lnTo>
                <a:lnTo>
                  <a:pt x="675" y="500"/>
                </a:lnTo>
                <a:lnTo>
                  <a:pt x="673" y="500"/>
                </a:lnTo>
                <a:lnTo>
                  <a:pt x="672" y="500"/>
                </a:lnTo>
                <a:lnTo>
                  <a:pt x="671" y="500"/>
                </a:lnTo>
                <a:lnTo>
                  <a:pt x="669" y="500"/>
                </a:lnTo>
                <a:lnTo>
                  <a:pt x="668" y="500"/>
                </a:lnTo>
                <a:lnTo>
                  <a:pt x="667" y="500"/>
                </a:lnTo>
                <a:lnTo>
                  <a:pt x="666" y="499"/>
                </a:lnTo>
                <a:lnTo>
                  <a:pt x="664" y="499"/>
                </a:lnTo>
                <a:lnTo>
                  <a:pt x="663" y="499"/>
                </a:lnTo>
                <a:lnTo>
                  <a:pt x="662" y="499"/>
                </a:lnTo>
                <a:lnTo>
                  <a:pt x="660" y="499"/>
                </a:lnTo>
                <a:lnTo>
                  <a:pt x="659" y="499"/>
                </a:lnTo>
                <a:lnTo>
                  <a:pt x="658" y="499"/>
                </a:lnTo>
                <a:lnTo>
                  <a:pt x="656" y="498"/>
                </a:lnTo>
                <a:lnTo>
                  <a:pt x="655" y="498"/>
                </a:lnTo>
                <a:lnTo>
                  <a:pt x="654" y="498"/>
                </a:lnTo>
                <a:lnTo>
                  <a:pt x="653" y="498"/>
                </a:lnTo>
                <a:lnTo>
                  <a:pt x="651" y="498"/>
                </a:lnTo>
                <a:lnTo>
                  <a:pt x="650" y="498"/>
                </a:lnTo>
                <a:lnTo>
                  <a:pt x="649" y="497"/>
                </a:lnTo>
                <a:lnTo>
                  <a:pt x="647" y="497"/>
                </a:lnTo>
                <a:lnTo>
                  <a:pt x="646" y="497"/>
                </a:lnTo>
                <a:lnTo>
                  <a:pt x="645" y="497"/>
                </a:lnTo>
                <a:lnTo>
                  <a:pt x="643" y="497"/>
                </a:lnTo>
                <a:lnTo>
                  <a:pt x="642" y="496"/>
                </a:lnTo>
                <a:lnTo>
                  <a:pt x="641" y="496"/>
                </a:lnTo>
                <a:lnTo>
                  <a:pt x="640" y="496"/>
                </a:lnTo>
                <a:lnTo>
                  <a:pt x="638" y="496"/>
                </a:lnTo>
                <a:lnTo>
                  <a:pt x="637" y="496"/>
                </a:lnTo>
                <a:lnTo>
                  <a:pt x="636" y="496"/>
                </a:lnTo>
                <a:lnTo>
                  <a:pt x="634" y="495"/>
                </a:lnTo>
                <a:lnTo>
                  <a:pt x="633" y="495"/>
                </a:lnTo>
                <a:lnTo>
                  <a:pt x="632" y="495"/>
                </a:lnTo>
                <a:lnTo>
                  <a:pt x="631" y="495"/>
                </a:lnTo>
                <a:lnTo>
                  <a:pt x="629" y="495"/>
                </a:lnTo>
                <a:lnTo>
                  <a:pt x="628" y="494"/>
                </a:lnTo>
                <a:lnTo>
                  <a:pt x="627" y="494"/>
                </a:lnTo>
                <a:lnTo>
                  <a:pt x="625" y="494"/>
                </a:lnTo>
                <a:lnTo>
                  <a:pt x="624" y="494"/>
                </a:lnTo>
                <a:lnTo>
                  <a:pt x="623" y="493"/>
                </a:lnTo>
                <a:lnTo>
                  <a:pt x="621" y="493"/>
                </a:lnTo>
                <a:lnTo>
                  <a:pt x="620" y="493"/>
                </a:lnTo>
                <a:lnTo>
                  <a:pt x="619" y="493"/>
                </a:lnTo>
                <a:lnTo>
                  <a:pt x="618" y="493"/>
                </a:lnTo>
                <a:lnTo>
                  <a:pt x="616" y="492"/>
                </a:lnTo>
                <a:lnTo>
                  <a:pt x="615" y="492"/>
                </a:lnTo>
                <a:lnTo>
                  <a:pt x="614" y="492"/>
                </a:lnTo>
                <a:lnTo>
                  <a:pt x="612" y="492"/>
                </a:lnTo>
                <a:lnTo>
                  <a:pt x="611" y="491"/>
                </a:lnTo>
                <a:lnTo>
                  <a:pt x="610" y="491"/>
                </a:lnTo>
                <a:lnTo>
                  <a:pt x="609" y="491"/>
                </a:lnTo>
                <a:lnTo>
                  <a:pt x="607" y="491"/>
                </a:lnTo>
                <a:lnTo>
                  <a:pt x="606" y="490"/>
                </a:lnTo>
                <a:lnTo>
                  <a:pt x="605" y="490"/>
                </a:lnTo>
                <a:lnTo>
                  <a:pt x="603" y="490"/>
                </a:lnTo>
                <a:lnTo>
                  <a:pt x="602" y="490"/>
                </a:lnTo>
                <a:lnTo>
                  <a:pt x="601" y="489"/>
                </a:lnTo>
                <a:lnTo>
                  <a:pt x="599" y="489"/>
                </a:lnTo>
                <a:lnTo>
                  <a:pt x="598" y="489"/>
                </a:lnTo>
                <a:lnTo>
                  <a:pt x="597" y="489"/>
                </a:lnTo>
                <a:lnTo>
                  <a:pt x="596" y="488"/>
                </a:lnTo>
                <a:lnTo>
                  <a:pt x="594" y="488"/>
                </a:lnTo>
                <a:lnTo>
                  <a:pt x="593" y="488"/>
                </a:lnTo>
                <a:lnTo>
                  <a:pt x="592" y="488"/>
                </a:lnTo>
                <a:lnTo>
                  <a:pt x="590" y="487"/>
                </a:lnTo>
                <a:lnTo>
                  <a:pt x="589" y="487"/>
                </a:lnTo>
                <a:lnTo>
                  <a:pt x="588" y="487"/>
                </a:lnTo>
                <a:lnTo>
                  <a:pt x="587" y="486"/>
                </a:lnTo>
                <a:lnTo>
                  <a:pt x="585" y="486"/>
                </a:lnTo>
                <a:lnTo>
                  <a:pt x="584" y="486"/>
                </a:lnTo>
                <a:lnTo>
                  <a:pt x="583" y="486"/>
                </a:lnTo>
                <a:lnTo>
                  <a:pt x="581" y="485"/>
                </a:lnTo>
                <a:lnTo>
                  <a:pt x="580" y="485"/>
                </a:lnTo>
                <a:lnTo>
                  <a:pt x="579" y="485"/>
                </a:lnTo>
                <a:lnTo>
                  <a:pt x="578" y="484"/>
                </a:lnTo>
                <a:lnTo>
                  <a:pt x="576" y="484"/>
                </a:lnTo>
                <a:lnTo>
                  <a:pt x="575" y="484"/>
                </a:lnTo>
                <a:lnTo>
                  <a:pt x="574" y="484"/>
                </a:lnTo>
                <a:lnTo>
                  <a:pt x="572" y="483"/>
                </a:lnTo>
                <a:lnTo>
                  <a:pt x="571" y="483"/>
                </a:lnTo>
                <a:lnTo>
                  <a:pt x="570" y="483"/>
                </a:lnTo>
                <a:lnTo>
                  <a:pt x="568" y="482"/>
                </a:lnTo>
                <a:lnTo>
                  <a:pt x="567" y="482"/>
                </a:lnTo>
                <a:lnTo>
                  <a:pt x="566" y="482"/>
                </a:lnTo>
                <a:lnTo>
                  <a:pt x="565" y="481"/>
                </a:lnTo>
                <a:lnTo>
                  <a:pt x="563" y="481"/>
                </a:lnTo>
                <a:lnTo>
                  <a:pt x="562" y="481"/>
                </a:lnTo>
                <a:lnTo>
                  <a:pt x="561" y="480"/>
                </a:lnTo>
                <a:lnTo>
                  <a:pt x="559" y="480"/>
                </a:lnTo>
                <a:lnTo>
                  <a:pt x="558" y="480"/>
                </a:lnTo>
                <a:lnTo>
                  <a:pt x="557" y="479"/>
                </a:lnTo>
                <a:lnTo>
                  <a:pt x="556" y="479"/>
                </a:lnTo>
                <a:lnTo>
                  <a:pt x="554" y="479"/>
                </a:lnTo>
                <a:lnTo>
                  <a:pt x="553" y="478"/>
                </a:lnTo>
                <a:lnTo>
                  <a:pt x="552" y="478"/>
                </a:lnTo>
                <a:lnTo>
                  <a:pt x="550" y="478"/>
                </a:lnTo>
                <a:lnTo>
                  <a:pt x="549" y="477"/>
                </a:lnTo>
                <a:lnTo>
                  <a:pt x="548" y="477"/>
                </a:lnTo>
                <a:lnTo>
                  <a:pt x="547" y="477"/>
                </a:lnTo>
                <a:lnTo>
                  <a:pt x="545" y="476"/>
                </a:lnTo>
                <a:lnTo>
                  <a:pt x="544" y="476"/>
                </a:lnTo>
                <a:lnTo>
                  <a:pt x="543" y="476"/>
                </a:lnTo>
                <a:lnTo>
                  <a:pt x="541" y="475"/>
                </a:lnTo>
                <a:lnTo>
                  <a:pt x="540" y="475"/>
                </a:lnTo>
                <a:lnTo>
                  <a:pt x="539" y="475"/>
                </a:lnTo>
                <a:lnTo>
                  <a:pt x="538" y="474"/>
                </a:lnTo>
                <a:lnTo>
                  <a:pt x="536" y="474"/>
                </a:lnTo>
                <a:lnTo>
                  <a:pt x="535" y="474"/>
                </a:lnTo>
                <a:lnTo>
                  <a:pt x="534" y="473"/>
                </a:lnTo>
                <a:lnTo>
                  <a:pt x="532" y="473"/>
                </a:lnTo>
                <a:lnTo>
                  <a:pt x="531" y="472"/>
                </a:lnTo>
                <a:lnTo>
                  <a:pt x="530" y="472"/>
                </a:lnTo>
                <a:lnTo>
                  <a:pt x="529" y="472"/>
                </a:lnTo>
                <a:lnTo>
                  <a:pt x="527" y="471"/>
                </a:lnTo>
                <a:lnTo>
                  <a:pt x="526" y="471"/>
                </a:lnTo>
                <a:lnTo>
                  <a:pt x="525" y="470"/>
                </a:lnTo>
                <a:lnTo>
                  <a:pt x="524" y="470"/>
                </a:lnTo>
                <a:lnTo>
                  <a:pt x="522" y="470"/>
                </a:lnTo>
                <a:lnTo>
                  <a:pt x="521" y="469"/>
                </a:lnTo>
                <a:lnTo>
                  <a:pt x="520" y="469"/>
                </a:lnTo>
                <a:lnTo>
                  <a:pt x="518" y="469"/>
                </a:lnTo>
                <a:lnTo>
                  <a:pt x="517" y="468"/>
                </a:lnTo>
                <a:lnTo>
                  <a:pt x="516" y="468"/>
                </a:lnTo>
                <a:lnTo>
                  <a:pt x="515" y="467"/>
                </a:lnTo>
                <a:lnTo>
                  <a:pt x="513" y="467"/>
                </a:lnTo>
                <a:lnTo>
                  <a:pt x="512" y="467"/>
                </a:lnTo>
                <a:lnTo>
                  <a:pt x="511" y="466"/>
                </a:lnTo>
                <a:lnTo>
                  <a:pt x="509" y="466"/>
                </a:lnTo>
                <a:lnTo>
                  <a:pt x="508" y="465"/>
                </a:lnTo>
                <a:lnTo>
                  <a:pt x="507" y="465"/>
                </a:lnTo>
                <a:lnTo>
                  <a:pt x="506" y="464"/>
                </a:lnTo>
                <a:lnTo>
                  <a:pt x="504" y="464"/>
                </a:lnTo>
                <a:lnTo>
                  <a:pt x="503" y="464"/>
                </a:lnTo>
                <a:lnTo>
                  <a:pt x="502" y="463"/>
                </a:lnTo>
                <a:lnTo>
                  <a:pt x="500" y="463"/>
                </a:lnTo>
                <a:lnTo>
                  <a:pt x="499" y="462"/>
                </a:lnTo>
                <a:lnTo>
                  <a:pt x="498" y="462"/>
                </a:lnTo>
                <a:lnTo>
                  <a:pt x="497" y="461"/>
                </a:lnTo>
                <a:lnTo>
                  <a:pt x="495" y="461"/>
                </a:lnTo>
                <a:lnTo>
                  <a:pt x="494" y="461"/>
                </a:lnTo>
                <a:lnTo>
                  <a:pt x="493" y="460"/>
                </a:lnTo>
                <a:lnTo>
                  <a:pt x="492" y="460"/>
                </a:lnTo>
                <a:lnTo>
                  <a:pt x="490" y="459"/>
                </a:lnTo>
                <a:lnTo>
                  <a:pt x="489" y="459"/>
                </a:lnTo>
                <a:lnTo>
                  <a:pt x="488" y="458"/>
                </a:lnTo>
                <a:lnTo>
                  <a:pt x="486" y="458"/>
                </a:lnTo>
                <a:lnTo>
                  <a:pt x="485" y="457"/>
                </a:lnTo>
                <a:lnTo>
                  <a:pt x="484" y="457"/>
                </a:lnTo>
                <a:lnTo>
                  <a:pt x="483" y="457"/>
                </a:lnTo>
                <a:lnTo>
                  <a:pt x="481" y="456"/>
                </a:lnTo>
                <a:lnTo>
                  <a:pt x="480" y="456"/>
                </a:lnTo>
                <a:lnTo>
                  <a:pt x="479" y="455"/>
                </a:lnTo>
                <a:lnTo>
                  <a:pt x="478" y="455"/>
                </a:lnTo>
                <a:lnTo>
                  <a:pt x="476" y="454"/>
                </a:lnTo>
                <a:lnTo>
                  <a:pt x="475" y="454"/>
                </a:lnTo>
                <a:lnTo>
                  <a:pt x="474" y="453"/>
                </a:lnTo>
                <a:lnTo>
                  <a:pt x="473" y="453"/>
                </a:lnTo>
                <a:lnTo>
                  <a:pt x="471" y="452"/>
                </a:lnTo>
                <a:lnTo>
                  <a:pt x="470" y="452"/>
                </a:lnTo>
                <a:lnTo>
                  <a:pt x="469" y="451"/>
                </a:lnTo>
                <a:lnTo>
                  <a:pt x="467" y="451"/>
                </a:lnTo>
                <a:lnTo>
                  <a:pt x="466" y="450"/>
                </a:lnTo>
                <a:lnTo>
                  <a:pt x="465" y="450"/>
                </a:lnTo>
                <a:lnTo>
                  <a:pt x="464" y="449"/>
                </a:lnTo>
                <a:lnTo>
                  <a:pt x="462" y="449"/>
                </a:lnTo>
                <a:lnTo>
                  <a:pt x="461" y="448"/>
                </a:lnTo>
                <a:lnTo>
                  <a:pt x="460" y="448"/>
                </a:lnTo>
                <a:lnTo>
                  <a:pt x="459" y="447"/>
                </a:lnTo>
                <a:lnTo>
                  <a:pt x="457" y="447"/>
                </a:lnTo>
                <a:lnTo>
                  <a:pt x="456" y="446"/>
                </a:lnTo>
                <a:lnTo>
                  <a:pt x="455" y="446"/>
                </a:lnTo>
                <a:lnTo>
                  <a:pt x="454" y="445"/>
                </a:lnTo>
                <a:lnTo>
                  <a:pt x="452" y="445"/>
                </a:lnTo>
                <a:lnTo>
                  <a:pt x="451" y="444"/>
                </a:lnTo>
                <a:lnTo>
                  <a:pt x="450" y="444"/>
                </a:lnTo>
                <a:lnTo>
                  <a:pt x="448" y="443"/>
                </a:lnTo>
                <a:lnTo>
                  <a:pt x="447" y="443"/>
                </a:lnTo>
                <a:lnTo>
                  <a:pt x="446" y="442"/>
                </a:lnTo>
                <a:lnTo>
                  <a:pt x="445" y="442"/>
                </a:lnTo>
                <a:lnTo>
                  <a:pt x="443" y="441"/>
                </a:lnTo>
                <a:lnTo>
                  <a:pt x="442" y="441"/>
                </a:lnTo>
                <a:lnTo>
                  <a:pt x="441" y="440"/>
                </a:lnTo>
                <a:lnTo>
                  <a:pt x="440" y="440"/>
                </a:lnTo>
                <a:lnTo>
                  <a:pt x="438" y="439"/>
                </a:lnTo>
                <a:lnTo>
                  <a:pt x="437" y="438"/>
                </a:lnTo>
                <a:lnTo>
                  <a:pt x="436" y="438"/>
                </a:lnTo>
                <a:lnTo>
                  <a:pt x="435" y="437"/>
                </a:lnTo>
                <a:lnTo>
                  <a:pt x="433" y="437"/>
                </a:lnTo>
                <a:lnTo>
                  <a:pt x="432" y="436"/>
                </a:lnTo>
                <a:lnTo>
                  <a:pt x="431" y="436"/>
                </a:lnTo>
                <a:lnTo>
                  <a:pt x="430" y="435"/>
                </a:lnTo>
                <a:lnTo>
                  <a:pt x="428" y="435"/>
                </a:lnTo>
                <a:lnTo>
                  <a:pt x="427" y="434"/>
                </a:lnTo>
                <a:lnTo>
                  <a:pt x="426" y="433"/>
                </a:lnTo>
                <a:lnTo>
                  <a:pt x="425" y="433"/>
                </a:lnTo>
                <a:lnTo>
                  <a:pt x="423" y="432"/>
                </a:lnTo>
                <a:lnTo>
                  <a:pt x="422" y="432"/>
                </a:lnTo>
                <a:lnTo>
                  <a:pt x="421" y="431"/>
                </a:lnTo>
                <a:lnTo>
                  <a:pt x="420" y="431"/>
                </a:lnTo>
                <a:lnTo>
                  <a:pt x="418" y="430"/>
                </a:lnTo>
                <a:lnTo>
                  <a:pt x="417" y="429"/>
                </a:lnTo>
                <a:lnTo>
                  <a:pt x="416" y="429"/>
                </a:lnTo>
                <a:lnTo>
                  <a:pt x="415" y="428"/>
                </a:lnTo>
                <a:lnTo>
                  <a:pt x="413" y="428"/>
                </a:lnTo>
                <a:lnTo>
                  <a:pt x="412" y="427"/>
                </a:lnTo>
                <a:lnTo>
                  <a:pt x="411" y="427"/>
                </a:lnTo>
                <a:lnTo>
                  <a:pt x="410" y="426"/>
                </a:lnTo>
                <a:lnTo>
                  <a:pt x="408" y="425"/>
                </a:lnTo>
                <a:lnTo>
                  <a:pt x="407" y="425"/>
                </a:lnTo>
                <a:lnTo>
                  <a:pt x="406" y="424"/>
                </a:lnTo>
                <a:lnTo>
                  <a:pt x="405" y="424"/>
                </a:lnTo>
                <a:lnTo>
                  <a:pt x="403" y="423"/>
                </a:lnTo>
                <a:lnTo>
                  <a:pt x="402" y="422"/>
                </a:lnTo>
                <a:lnTo>
                  <a:pt x="401" y="422"/>
                </a:lnTo>
                <a:lnTo>
                  <a:pt x="400" y="421"/>
                </a:lnTo>
                <a:lnTo>
                  <a:pt x="398" y="421"/>
                </a:lnTo>
                <a:lnTo>
                  <a:pt x="397" y="420"/>
                </a:lnTo>
                <a:lnTo>
                  <a:pt x="396" y="419"/>
                </a:lnTo>
                <a:lnTo>
                  <a:pt x="395" y="419"/>
                </a:lnTo>
                <a:lnTo>
                  <a:pt x="393" y="418"/>
                </a:lnTo>
                <a:lnTo>
                  <a:pt x="392" y="417"/>
                </a:lnTo>
                <a:lnTo>
                  <a:pt x="391" y="417"/>
                </a:lnTo>
                <a:lnTo>
                  <a:pt x="390" y="416"/>
                </a:lnTo>
                <a:lnTo>
                  <a:pt x="388" y="416"/>
                </a:lnTo>
                <a:lnTo>
                  <a:pt x="387" y="415"/>
                </a:lnTo>
                <a:lnTo>
                  <a:pt x="386" y="414"/>
                </a:lnTo>
                <a:lnTo>
                  <a:pt x="385" y="414"/>
                </a:lnTo>
                <a:lnTo>
                  <a:pt x="383" y="413"/>
                </a:lnTo>
                <a:lnTo>
                  <a:pt x="382" y="412"/>
                </a:lnTo>
                <a:lnTo>
                  <a:pt x="381" y="412"/>
                </a:lnTo>
                <a:lnTo>
                  <a:pt x="380" y="411"/>
                </a:lnTo>
                <a:lnTo>
                  <a:pt x="378" y="410"/>
                </a:lnTo>
                <a:lnTo>
                  <a:pt x="377" y="410"/>
                </a:lnTo>
                <a:lnTo>
                  <a:pt x="376" y="409"/>
                </a:lnTo>
                <a:lnTo>
                  <a:pt x="375" y="408"/>
                </a:lnTo>
                <a:lnTo>
                  <a:pt x="374" y="408"/>
                </a:lnTo>
                <a:lnTo>
                  <a:pt x="373" y="407"/>
                </a:lnTo>
                <a:lnTo>
                  <a:pt x="372" y="407"/>
                </a:lnTo>
                <a:lnTo>
                  <a:pt x="371" y="406"/>
                </a:lnTo>
                <a:lnTo>
                  <a:pt x="370" y="406"/>
                </a:lnTo>
                <a:lnTo>
                  <a:pt x="369" y="405"/>
                </a:lnTo>
                <a:lnTo>
                  <a:pt x="368" y="405"/>
                </a:lnTo>
                <a:lnTo>
                  <a:pt x="367" y="404"/>
                </a:lnTo>
                <a:lnTo>
                  <a:pt x="366" y="404"/>
                </a:lnTo>
                <a:lnTo>
                  <a:pt x="365" y="403"/>
                </a:lnTo>
                <a:lnTo>
                  <a:pt x="364" y="402"/>
                </a:lnTo>
                <a:lnTo>
                  <a:pt x="363" y="402"/>
                </a:lnTo>
                <a:lnTo>
                  <a:pt x="362" y="401"/>
                </a:lnTo>
                <a:lnTo>
                  <a:pt x="361" y="401"/>
                </a:lnTo>
                <a:lnTo>
                  <a:pt x="360" y="400"/>
                </a:lnTo>
                <a:lnTo>
                  <a:pt x="359" y="400"/>
                </a:lnTo>
                <a:lnTo>
                  <a:pt x="358" y="399"/>
                </a:lnTo>
                <a:lnTo>
                  <a:pt x="357" y="399"/>
                </a:lnTo>
                <a:lnTo>
                  <a:pt x="356" y="398"/>
                </a:lnTo>
                <a:lnTo>
                  <a:pt x="355" y="398"/>
                </a:lnTo>
                <a:lnTo>
                  <a:pt x="354" y="397"/>
                </a:lnTo>
                <a:lnTo>
                  <a:pt x="353" y="396"/>
                </a:lnTo>
                <a:lnTo>
                  <a:pt x="352" y="396"/>
                </a:lnTo>
                <a:lnTo>
                  <a:pt x="351" y="395"/>
                </a:lnTo>
                <a:lnTo>
                  <a:pt x="350" y="395"/>
                </a:lnTo>
                <a:lnTo>
                  <a:pt x="349" y="394"/>
                </a:lnTo>
                <a:lnTo>
                  <a:pt x="348" y="394"/>
                </a:lnTo>
                <a:lnTo>
                  <a:pt x="347" y="393"/>
                </a:lnTo>
                <a:lnTo>
                  <a:pt x="346" y="393"/>
                </a:lnTo>
                <a:lnTo>
                  <a:pt x="345" y="392"/>
                </a:lnTo>
                <a:lnTo>
                  <a:pt x="344" y="391"/>
                </a:lnTo>
                <a:lnTo>
                  <a:pt x="344" y="391"/>
                </a:lnTo>
                <a:lnTo>
                  <a:pt x="343" y="390"/>
                </a:lnTo>
                <a:lnTo>
                  <a:pt x="342" y="390"/>
                </a:lnTo>
                <a:lnTo>
                  <a:pt x="341" y="389"/>
                </a:lnTo>
                <a:lnTo>
                  <a:pt x="340" y="389"/>
                </a:lnTo>
                <a:lnTo>
                  <a:pt x="339" y="388"/>
                </a:lnTo>
                <a:lnTo>
                  <a:pt x="338" y="387"/>
                </a:lnTo>
                <a:lnTo>
                  <a:pt x="337" y="387"/>
                </a:lnTo>
                <a:lnTo>
                  <a:pt x="336" y="386"/>
                </a:lnTo>
                <a:lnTo>
                  <a:pt x="335" y="386"/>
                </a:lnTo>
                <a:lnTo>
                  <a:pt x="334" y="385"/>
                </a:lnTo>
                <a:lnTo>
                  <a:pt x="333" y="385"/>
                </a:lnTo>
                <a:lnTo>
                  <a:pt x="332" y="384"/>
                </a:lnTo>
                <a:lnTo>
                  <a:pt x="331" y="383"/>
                </a:lnTo>
                <a:lnTo>
                  <a:pt x="330" y="383"/>
                </a:lnTo>
                <a:lnTo>
                  <a:pt x="329" y="382"/>
                </a:lnTo>
                <a:lnTo>
                  <a:pt x="328" y="382"/>
                </a:lnTo>
                <a:lnTo>
                  <a:pt x="327" y="381"/>
                </a:lnTo>
                <a:lnTo>
                  <a:pt x="326" y="381"/>
                </a:lnTo>
                <a:lnTo>
                  <a:pt x="325" y="380"/>
                </a:lnTo>
                <a:lnTo>
                  <a:pt x="325" y="379"/>
                </a:lnTo>
                <a:lnTo>
                  <a:pt x="324" y="379"/>
                </a:lnTo>
                <a:lnTo>
                  <a:pt x="323" y="378"/>
                </a:lnTo>
                <a:lnTo>
                  <a:pt x="322" y="378"/>
                </a:lnTo>
                <a:lnTo>
                  <a:pt x="321" y="377"/>
                </a:lnTo>
                <a:lnTo>
                  <a:pt x="320" y="376"/>
                </a:lnTo>
                <a:lnTo>
                  <a:pt x="319" y="376"/>
                </a:lnTo>
                <a:lnTo>
                  <a:pt x="318" y="375"/>
                </a:lnTo>
                <a:lnTo>
                  <a:pt x="317" y="375"/>
                </a:lnTo>
                <a:lnTo>
                  <a:pt x="316" y="374"/>
                </a:lnTo>
                <a:lnTo>
                  <a:pt x="315" y="373"/>
                </a:lnTo>
                <a:lnTo>
                  <a:pt x="314" y="373"/>
                </a:lnTo>
                <a:lnTo>
                  <a:pt x="313" y="372"/>
                </a:lnTo>
                <a:lnTo>
                  <a:pt x="312" y="372"/>
                </a:lnTo>
                <a:lnTo>
                  <a:pt x="311" y="371"/>
                </a:lnTo>
                <a:lnTo>
                  <a:pt x="311" y="370"/>
                </a:lnTo>
                <a:lnTo>
                  <a:pt x="310" y="370"/>
                </a:lnTo>
                <a:lnTo>
                  <a:pt x="309" y="369"/>
                </a:lnTo>
                <a:lnTo>
                  <a:pt x="308" y="369"/>
                </a:lnTo>
                <a:lnTo>
                  <a:pt x="307" y="368"/>
                </a:lnTo>
                <a:lnTo>
                  <a:pt x="306" y="367"/>
                </a:lnTo>
                <a:lnTo>
                  <a:pt x="305" y="367"/>
                </a:lnTo>
                <a:lnTo>
                  <a:pt x="304" y="366"/>
                </a:lnTo>
                <a:lnTo>
                  <a:pt x="303" y="365"/>
                </a:lnTo>
                <a:lnTo>
                  <a:pt x="302" y="365"/>
                </a:lnTo>
                <a:lnTo>
                  <a:pt x="301" y="364"/>
                </a:lnTo>
                <a:lnTo>
                  <a:pt x="300" y="364"/>
                </a:lnTo>
                <a:lnTo>
                  <a:pt x="299" y="363"/>
                </a:lnTo>
                <a:lnTo>
                  <a:pt x="299" y="362"/>
                </a:lnTo>
                <a:lnTo>
                  <a:pt x="298" y="362"/>
                </a:lnTo>
                <a:lnTo>
                  <a:pt x="297" y="361"/>
                </a:lnTo>
                <a:lnTo>
                  <a:pt x="296" y="361"/>
                </a:lnTo>
                <a:lnTo>
                  <a:pt x="295" y="360"/>
                </a:lnTo>
                <a:lnTo>
                  <a:pt x="294" y="359"/>
                </a:lnTo>
                <a:lnTo>
                  <a:pt x="293" y="359"/>
                </a:lnTo>
                <a:lnTo>
                  <a:pt x="292" y="358"/>
                </a:lnTo>
                <a:lnTo>
                  <a:pt x="291" y="357"/>
                </a:lnTo>
                <a:lnTo>
                  <a:pt x="290" y="357"/>
                </a:lnTo>
                <a:lnTo>
                  <a:pt x="289" y="356"/>
                </a:lnTo>
                <a:lnTo>
                  <a:pt x="288" y="355"/>
                </a:lnTo>
                <a:lnTo>
                  <a:pt x="288" y="355"/>
                </a:lnTo>
                <a:lnTo>
                  <a:pt x="287" y="354"/>
                </a:lnTo>
                <a:lnTo>
                  <a:pt x="286" y="354"/>
                </a:lnTo>
                <a:lnTo>
                  <a:pt x="285" y="353"/>
                </a:lnTo>
                <a:lnTo>
                  <a:pt x="284" y="352"/>
                </a:lnTo>
                <a:lnTo>
                  <a:pt x="283" y="352"/>
                </a:lnTo>
                <a:lnTo>
                  <a:pt x="282" y="351"/>
                </a:lnTo>
                <a:lnTo>
                  <a:pt x="281" y="350"/>
                </a:lnTo>
                <a:lnTo>
                  <a:pt x="280" y="350"/>
                </a:lnTo>
                <a:lnTo>
                  <a:pt x="279" y="349"/>
                </a:lnTo>
                <a:lnTo>
                  <a:pt x="279" y="348"/>
                </a:lnTo>
                <a:lnTo>
                  <a:pt x="278" y="348"/>
                </a:lnTo>
                <a:lnTo>
                  <a:pt x="277" y="347"/>
                </a:lnTo>
                <a:lnTo>
                  <a:pt x="276" y="346"/>
                </a:lnTo>
                <a:lnTo>
                  <a:pt x="275" y="346"/>
                </a:lnTo>
                <a:lnTo>
                  <a:pt x="274" y="345"/>
                </a:lnTo>
                <a:lnTo>
                  <a:pt x="273" y="344"/>
                </a:lnTo>
                <a:lnTo>
                  <a:pt x="272" y="344"/>
                </a:lnTo>
                <a:lnTo>
                  <a:pt x="271" y="343"/>
                </a:lnTo>
                <a:lnTo>
                  <a:pt x="270" y="342"/>
                </a:lnTo>
                <a:lnTo>
                  <a:pt x="270" y="342"/>
                </a:lnTo>
                <a:lnTo>
                  <a:pt x="269" y="341"/>
                </a:lnTo>
                <a:lnTo>
                  <a:pt x="268" y="341"/>
                </a:lnTo>
                <a:lnTo>
                  <a:pt x="267" y="340"/>
                </a:lnTo>
                <a:lnTo>
                  <a:pt x="266" y="339"/>
                </a:lnTo>
                <a:lnTo>
                  <a:pt x="265" y="339"/>
                </a:lnTo>
                <a:lnTo>
                  <a:pt x="264" y="338"/>
                </a:lnTo>
                <a:lnTo>
                  <a:pt x="263" y="337"/>
                </a:lnTo>
                <a:lnTo>
                  <a:pt x="262" y="337"/>
                </a:lnTo>
                <a:lnTo>
                  <a:pt x="262" y="336"/>
                </a:lnTo>
                <a:lnTo>
                  <a:pt x="261" y="335"/>
                </a:lnTo>
                <a:lnTo>
                  <a:pt x="260" y="334"/>
                </a:lnTo>
                <a:lnTo>
                  <a:pt x="259" y="334"/>
                </a:lnTo>
                <a:lnTo>
                  <a:pt x="258" y="333"/>
                </a:lnTo>
                <a:lnTo>
                  <a:pt x="257" y="332"/>
                </a:lnTo>
                <a:lnTo>
                  <a:pt x="256" y="332"/>
                </a:lnTo>
                <a:lnTo>
                  <a:pt x="255" y="331"/>
                </a:lnTo>
                <a:lnTo>
                  <a:pt x="254" y="330"/>
                </a:lnTo>
                <a:lnTo>
                  <a:pt x="254" y="330"/>
                </a:lnTo>
                <a:lnTo>
                  <a:pt x="253" y="329"/>
                </a:lnTo>
                <a:lnTo>
                  <a:pt x="252" y="328"/>
                </a:lnTo>
                <a:lnTo>
                  <a:pt x="251" y="328"/>
                </a:lnTo>
                <a:lnTo>
                  <a:pt x="250" y="327"/>
                </a:lnTo>
                <a:lnTo>
                  <a:pt x="249" y="326"/>
                </a:lnTo>
                <a:lnTo>
                  <a:pt x="248" y="326"/>
                </a:lnTo>
                <a:lnTo>
                  <a:pt x="248" y="325"/>
                </a:lnTo>
                <a:lnTo>
                  <a:pt x="247" y="324"/>
                </a:lnTo>
                <a:lnTo>
                  <a:pt x="246" y="324"/>
                </a:lnTo>
                <a:lnTo>
                  <a:pt x="245" y="323"/>
                </a:lnTo>
                <a:lnTo>
                  <a:pt x="244" y="322"/>
                </a:lnTo>
                <a:lnTo>
                  <a:pt x="243" y="321"/>
                </a:lnTo>
                <a:lnTo>
                  <a:pt x="242" y="321"/>
                </a:lnTo>
                <a:lnTo>
                  <a:pt x="241" y="320"/>
                </a:lnTo>
                <a:lnTo>
                  <a:pt x="241" y="319"/>
                </a:lnTo>
                <a:lnTo>
                  <a:pt x="240" y="319"/>
                </a:lnTo>
                <a:lnTo>
                  <a:pt x="239" y="318"/>
                </a:lnTo>
                <a:lnTo>
                  <a:pt x="238" y="317"/>
                </a:lnTo>
                <a:lnTo>
                  <a:pt x="237" y="317"/>
                </a:lnTo>
                <a:lnTo>
                  <a:pt x="236" y="316"/>
                </a:lnTo>
                <a:lnTo>
                  <a:pt x="235" y="315"/>
                </a:lnTo>
                <a:lnTo>
                  <a:pt x="235" y="314"/>
                </a:lnTo>
                <a:lnTo>
                  <a:pt x="234" y="314"/>
                </a:lnTo>
                <a:lnTo>
                  <a:pt x="233" y="313"/>
                </a:lnTo>
                <a:lnTo>
                  <a:pt x="232" y="312"/>
                </a:lnTo>
                <a:lnTo>
                  <a:pt x="231" y="312"/>
                </a:lnTo>
                <a:lnTo>
                  <a:pt x="230" y="311"/>
                </a:lnTo>
                <a:lnTo>
                  <a:pt x="229" y="310"/>
                </a:lnTo>
                <a:lnTo>
                  <a:pt x="229" y="309"/>
                </a:lnTo>
                <a:lnTo>
                  <a:pt x="228" y="309"/>
                </a:lnTo>
                <a:lnTo>
                  <a:pt x="227" y="308"/>
                </a:lnTo>
                <a:lnTo>
                  <a:pt x="226" y="307"/>
                </a:lnTo>
                <a:lnTo>
                  <a:pt x="225" y="307"/>
                </a:lnTo>
                <a:lnTo>
                  <a:pt x="224" y="306"/>
                </a:lnTo>
                <a:lnTo>
                  <a:pt x="223" y="305"/>
                </a:lnTo>
                <a:lnTo>
                  <a:pt x="223" y="304"/>
                </a:lnTo>
                <a:lnTo>
                  <a:pt x="222" y="304"/>
                </a:lnTo>
                <a:lnTo>
                  <a:pt x="221" y="303"/>
                </a:lnTo>
                <a:lnTo>
                  <a:pt x="220" y="302"/>
                </a:lnTo>
                <a:lnTo>
                  <a:pt x="219" y="302"/>
                </a:lnTo>
                <a:lnTo>
                  <a:pt x="218" y="301"/>
                </a:lnTo>
                <a:lnTo>
                  <a:pt x="218" y="300"/>
                </a:lnTo>
                <a:lnTo>
                  <a:pt x="217" y="299"/>
                </a:lnTo>
                <a:lnTo>
                  <a:pt x="216" y="299"/>
                </a:lnTo>
                <a:lnTo>
                  <a:pt x="215" y="298"/>
                </a:lnTo>
                <a:lnTo>
                  <a:pt x="214" y="297"/>
                </a:lnTo>
                <a:lnTo>
                  <a:pt x="213" y="296"/>
                </a:lnTo>
                <a:lnTo>
                  <a:pt x="213" y="296"/>
                </a:lnTo>
                <a:lnTo>
                  <a:pt x="212" y="295"/>
                </a:lnTo>
                <a:lnTo>
                  <a:pt x="211" y="294"/>
                </a:lnTo>
                <a:lnTo>
                  <a:pt x="210" y="293"/>
                </a:lnTo>
                <a:lnTo>
                  <a:pt x="209" y="293"/>
                </a:lnTo>
                <a:lnTo>
                  <a:pt x="208" y="292"/>
                </a:lnTo>
                <a:lnTo>
                  <a:pt x="208" y="291"/>
                </a:lnTo>
                <a:lnTo>
                  <a:pt x="207" y="290"/>
                </a:lnTo>
                <a:lnTo>
                  <a:pt x="206" y="290"/>
                </a:lnTo>
                <a:lnTo>
                  <a:pt x="205" y="289"/>
                </a:lnTo>
                <a:lnTo>
                  <a:pt x="204" y="288"/>
                </a:lnTo>
                <a:lnTo>
                  <a:pt x="203" y="287"/>
                </a:lnTo>
                <a:lnTo>
                  <a:pt x="203" y="287"/>
                </a:lnTo>
                <a:lnTo>
                  <a:pt x="202" y="286"/>
                </a:lnTo>
                <a:lnTo>
                  <a:pt x="201" y="285"/>
                </a:lnTo>
                <a:lnTo>
                  <a:pt x="200" y="284"/>
                </a:lnTo>
                <a:lnTo>
                  <a:pt x="199" y="284"/>
                </a:lnTo>
                <a:lnTo>
                  <a:pt x="198" y="283"/>
                </a:lnTo>
                <a:lnTo>
                  <a:pt x="198" y="282"/>
                </a:lnTo>
                <a:lnTo>
                  <a:pt x="197" y="281"/>
                </a:lnTo>
                <a:lnTo>
                  <a:pt x="196" y="281"/>
                </a:lnTo>
                <a:lnTo>
                  <a:pt x="195" y="280"/>
                </a:lnTo>
                <a:lnTo>
                  <a:pt x="194" y="279"/>
                </a:lnTo>
                <a:lnTo>
                  <a:pt x="194" y="278"/>
                </a:lnTo>
                <a:lnTo>
                  <a:pt x="193" y="278"/>
                </a:lnTo>
                <a:lnTo>
                  <a:pt x="192" y="277"/>
                </a:lnTo>
                <a:lnTo>
                  <a:pt x="191" y="276"/>
                </a:lnTo>
                <a:lnTo>
                  <a:pt x="190" y="275"/>
                </a:lnTo>
                <a:lnTo>
                  <a:pt x="190" y="275"/>
                </a:lnTo>
                <a:lnTo>
                  <a:pt x="189" y="274"/>
                </a:lnTo>
                <a:lnTo>
                  <a:pt x="188" y="273"/>
                </a:lnTo>
                <a:lnTo>
                  <a:pt x="187" y="272"/>
                </a:lnTo>
                <a:lnTo>
                  <a:pt x="186" y="272"/>
                </a:lnTo>
                <a:lnTo>
                  <a:pt x="185" y="271"/>
                </a:lnTo>
                <a:lnTo>
                  <a:pt x="185" y="270"/>
                </a:lnTo>
                <a:lnTo>
                  <a:pt x="184" y="269"/>
                </a:lnTo>
                <a:lnTo>
                  <a:pt x="183" y="268"/>
                </a:lnTo>
                <a:lnTo>
                  <a:pt x="182" y="268"/>
                </a:lnTo>
                <a:lnTo>
                  <a:pt x="181" y="267"/>
                </a:lnTo>
                <a:lnTo>
                  <a:pt x="181" y="266"/>
                </a:lnTo>
                <a:lnTo>
                  <a:pt x="180" y="265"/>
                </a:lnTo>
                <a:lnTo>
                  <a:pt x="179" y="265"/>
                </a:lnTo>
                <a:lnTo>
                  <a:pt x="178" y="264"/>
                </a:lnTo>
                <a:lnTo>
                  <a:pt x="177" y="263"/>
                </a:lnTo>
                <a:lnTo>
                  <a:pt x="177" y="262"/>
                </a:lnTo>
                <a:lnTo>
                  <a:pt x="176" y="261"/>
                </a:lnTo>
                <a:lnTo>
                  <a:pt x="175" y="261"/>
                </a:lnTo>
                <a:lnTo>
                  <a:pt x="174" y="260"/>
                </a:lnTo>
                <a:lnTo>
                  <a:pt x="174" y="259"/>
                </a:lnTo>
                <a:lnTo>
                  <a:pt x="173" y="258"/>
                </a:lnTo>
                <a:lnTo>
                  <a:pt x="172" y="257"/>
                </a:lnTo>
                <a:lnTo>
                  <a:pt x="171" y="257"/>
                </a:lnTo>
                <a:lnTo>
                  <a:pt x="170" y="256"/>
                </a:lnTo>
                <a:lnTo>
                  <a:pt x="170" y="255"/>
                </a:lnTo>
                <a:lnTo>
                  <a:pt x="169" y="254"/>
                </a:lnTo>
                <a:lnTo>
                  <a:pt x="168" y="253"/>
                </a:lnTo>
                <a:lnTo>
                  <a:pt x="167" y="253"/>
                </a:lnTo>
                <a:lnTo>
                  <a:pt x="166" y="252"/>
                </a:lnTo>
                <a:lnTo>
                  <a:pt x="166" y="251"/>
                </a:lnTo>
                <a:lnTo>
                  <a:pt x="165" y="250"/>
                </a:lnTo>
                <a:lnTo>
                  <a:pt x="164" y="250"/>
                </a:lnTo>
                <a:lnTo>
                  <a:pt x="163" y="249"/>
                </a:lnTo>
                <a:lnTo>
                  <a:pt x="162" y="247"/>
                </a:lnTo>
                <a:lnTo>
                  <a:pt x="160" y="245"/>
                </a:lnTo>
                <a:lnTo>
                  <a:pt x="159" y="244"/>
                </a:lnTo>
                <a:lnTo>
                  <a:pt x="157" y="242"/>
                </a:lnTo>
                <a:lnTo>
                  <a:pt x="156" y="241"/>
                </a:lnTo>
                <a:lnTo>
                  <a:pt x="154" y="239"/>
                </a:lnTo>
                <a:lnTo>
                  <a:pt x="153" y="237"/>
                </a:lnTo>
                <a:lnTo>
                  <a:pt x="151" y="236"/>
                </a:lnTo>
                <a:lnTo>
                  <a:pt x="149" y="234"/>
                </a:lnTo>
                <a:lnTo>
                  <a:pt x="148" y="232"/>
                </a:lnTo>
                <a:lnTo>
                  <a:pt x="146" y="231"/>
                </a:lnTo>
                <a:lnTo>
                  <a:pt x="145" y="229"/>
                </a:lnTo>
                <a:lnTo>
                  <a:pt x="143" y="227"/>
                </a:lnTo>
                <a:lnTo>
                  <a:pt x="142" y="226"/>
                </a:lnTo>
                <a:lnTo>
                  <a:pt x="140" y="224"/>
                </a:lnTo>
                <a:lnTo>
                  <a:pt x="139" y="222"/>
                </a:lnTo>
                <a:lnTo>
                  <a:pt x="137" y="221"/>
                </a:lnTo>
                <a:lnTo>
                  <a:pt x="136" y="219"/>
                </a:lnTo>
                <a:lnTo>
                  <a:pt x="134" y="217"/>
                </a:lnTo>
                <a:lnTo>
                  <a:pt x="133" y="216"/>
                </a:lnTo>
                <a:lnTo>
                  <a:pt x="131" y="214"/>
                </a:lnTo>
                <a:lnTo>
                  <a:pt x="130" y="212"/>
                </a:lnTo>
                <a:lnTo>
                  <a:pt x="129" y="211"/>
                </a:lnTo>
                <a:lnTo>
                  <a:pt x="127" y="209"/>
                </a:lnTo>
                <a:lnTo>
                  <a:pt x="126" y="207"/>
                </a:lnTo>
                <a:lnTo>
                  <a:pt x="124" y="206"/>
                </a:lnTo>
                <a:lnTo>
                  <a:pt x="123" y="204"/>
                </a:lnTo>
                <a:lnTo>
                  <a:pt x="121" y="202"/>
                </a:lnTo>
                <a:lnTo>
                  <a:pt x="120" y="200"/>
                </a:lnTo>
                <a:lnTo>
                  <a:pt x="118" y="199"/>
                </a:lnTo>
                <a:lnTo>
                  <a:pt x="117" y="197"/>
                </a:lnTo>
                <a:lnTo>
                  <a:pt x="115" y="195"/>
                </a:lnTo>
                <a:lnTo>
                  <a:pt x="114" y="193"/>
                </a:lnTo>
                <a:lnTo>
                  <a:pt x="113" y="192"/>
                </a:lnTo>
                <a:lnTo>
                  <a:pt x="111" y="190"/>
                </a:lnTo>
                <a:lnTo>
                  <a:pt x="110" y="188"/>
                </a:lnTo>
                <a:lnTo>
                  <a:pt x="108" y="186"/>
                </a:lnTo>
                <a:lnTo>
                  <a:pt x="107" y="185"/>
                </a:lnTo>
                <a:lnTo>
                  <a:pt x="106" y="183"/>
                </a:lnTo>
                <a:lnTo>
                  <a:pt x="104" y="181"/>
                </a:lnTo>
                <a:lnTo>
                  <a:pt x="103" y="179"/>
                </a:lnTo>
                <a:lnTo>
                  <a:pt x="101" y="178"/>
                </a:lnTo>
                <a:lnTo>
                  <a:pt x="100" y="176"/>
                </a:lnTo>
                <a:lnTo>
                  <a:pt x="99" y="174"/>
                </a:lnTo>
                <a:lnTo>
                  <a:pt x="97" y="172"/>
                </a:lnTo>
                <a:lnTo>
                  <a:pt x="96" y="171"/>
                </a:lnTo>
                <a:lnTo>
                  <a:pt x="94" y="169"/>
                </a:lnTo>
                <a:lnTo>
                  <a:pt x="93" y="167"/>
                </a:lnTo>
                <a:lnTo>
                  <a:pt x="92" y="165"/>
                </a:lnTo>
                <a:lnTo>
                  <a:pt x="90" y="163"/>
                </a:lnTo>
                <a:lnTo>
                  <a:pt x="90" y="162"/>
                </a:lnTo>
                <a:lnTo>
                  <a:pt x="89" y="162"/>
                </a:lnTo>
                <a:lnTo>
                  <a:pt x="88" y="161"/>
                </a:lnTo>
                <a:lnTo>
                  <a:pt x="88" y="160"/>
                </a:lnTo>
                <a:lnTo>
                  <a:pt x="87" y="159"/>
                </a:lnTo>
                <a:lnTo>
                  <a:pt x="86" y="158"/>
                </a:lnTo>
                <a:lnTo>
                  <a:pt x="86" y="157"/>
                </a:lnTo>
                <a:lnTo>
                  <a:pt x="85" y="156"/>
                </a:lnTo>
                <a:lnTo>
                  <a:pt x="84" y="155"/>
                </a:lnTo>
                <a:lnTo>
                  <a:pt x="84" y="154"/>
                </a:lnTo>
                <a:lnTo>
                  <a:pt x="83" y="153"/>
                </a:lnTo>
                <a:lnTo>
                  <a:pt x="82" y="152"/>
                </a:lnTo>
                <a:lnTo>
                  <a:pt x="82" y="152"/>
                </a:lnTo>
                <a:lnTo>
                  <a:pt x="81" y="151"/>
                </a:lnTo>
                <a:lnTo>
                  <a:pt x="80" y="150"/>
                </a:lnTo>
                <a:lnTo>
                  <a:pt x="80" y="149"/>
                </a:lnTo>
                <a:lnTo>
                  <a:pt x="79" y="148"/>
                </a:lnTo>
                <a:lnTo>
                  <a:pt x="78" y="147"/>
                </a:lnTo>
                <a:lnTo>
                  <a:pt x="78" y="146"/>
                </a:lnTo>
                <a:lnTo>
                  <a:pt x="77" y="145"/>
                </a:lnTo>
                <a:lnTo>
                  <a:pt x="76" y="144"/>
                </a:lnTo>
                <a:lnTo>
                  <a:pt x="76" y="143"/>
                </a:lnTo>
                <a:lnTo>
                  <a:pt x="75" y="142"/>
                </a:lnTo>
                <a:lnTo>
                  <a:pt x="74" y="141"/>
                </a:lnTo>
                <a:lnTo>
                  <a:pt x="74" y="140"/>
                </a:lnTo>
                <a:lnTo>
                  <a:pt x="73" y="140"/>
                </a:lnTo>
                <a:lnTo>
                  <a:pt x="72" y="139"/>
                </a:lnTo>
                <a:lnTo>
                  <a:pt x="72" y="138"/>
                </a:lnTo>
                <a:lnTo>
                  <a:pt x="71" y="137"/>
                </a:lnTo>
                <a:lnTo>
                  <a:pt x="71" y="136"/>
                </a:lnTo>
                <a:lnTo>
                  <a:pt x="70" y="135"/>
                </a:lnTo>
                <a:lnTo>
                  <a:pt x="69" y="134"/>
                </a:lnTo>
                <a:lnTo>
                  <a:pt x="69" y="133"/>
                </a:lnTo>
                <a:lnTo>
                  <a:pt x="68" y="132"/>
                </a:lnTo>
                <a:lnTo>
                  <a:pt x="67" y="131"/>
                </a:lnTo>
                <a:lnTo>
                  <a:pt x="67" y="130"/>
                </a:lnTo>
                <a:lnTo>
                  <a:pt x="66" y="129"/>
                </a:lnTo>
                <a:lnTo>
                  <a:pt x="65" y="128"/>
                </a:lnTo>
                <a:lnTo>
                  <a:pt x="65" y="127"/>
                </a:lnTo>
                <a:lnTo>
                  <a:pt x="64" y="126"/>
                </a:lnTo>
                <a:lnTo>
                  <a:pt x="63" y="126"/>
                </a:lnTo>
                <a:lnTo>
                  <a:pt x="63" y="125"/>
                </a:lnTo>
                <a:lnTo>
                  <a:pt x="62" y="124"/>
                </a:lnTo>
                <a:lnTo>
                  <a:pt x="62" y="123"/>
                </a:lnTo>
                <a:lnTo>
                  <a:pt x="61" y="122"/>
                </a:lnTo>
                <a:lnTo>
                  <a:pt x="60" y="121"/>
                </a:lnTo>
                <a:lnTo>
                  <a:pt x="60" y="120"/>
                </a:lnTo>
                <a:lnTo>
                  <a:pt x="59" y="119"/>
                </a:lnTo>
                <a:lnTo>
                  <a:pt x="58" y="118"/>
                </a:lnTo>
                <a:lnTo>
                  <a:pt x="58" y="117"/>
                </a:lnTo>
                <a:lnTo>
                  <a:pt x="57" y="116"/>
                </a:lnTo>
                <a:lnTo>
                  <a:pt x="57" y="115"/>
                </a:lnTo>
                <a:lnTo>
                  <a:pt x="56" y="114"/>
                </a:lnTo>
                <a:lnTo>
                  <a:pt x="55" y="113"/>
                </a:lnTo>
                <a:lnTo>
                  <a:pt x="55" y="112"/>
                </a:lnTo>
                <a:lnTo>
                  <a:pt x="54" y="111"/>
                </a:lnTo>
                <a:lnTo>
                  <a:pt x="53" y="110"/>
                </a:lnTo>
                <a:lnTo>
                  <a:pt x="53" y="109"/>
                </a:lnTo>
                <a:lnTo>
                  <a:pt x="52" y="108"/>
                </a:lnTo>
                <a:lnTo>
                  <a:pt x="52" y="108"/>
                </a:lnTo>
                <a:lnTo>
                  <a:pt x="51" y="107"/>
                </a:lnTo>
                <a:lnTo>
                  <a:pt x="50" y="106"/>
                </a:lnTo>
                <a:lnTo>
                  <a:pt x="50" y="105"/>
                </a:lnTo>
                <a:lnTo>
                  <a:pt x="49" y="104"/>
                </a:lnTo>
                <a:lnTo>
                  <a:pt x="49" y="103"/>
                </a:lnTo>
                <a:lnTo>
                  <a:pt x="48" y="102"/>
                </a:lnTo>
                <a:lnTo>
                  <a:pt x="47" y="101"/>
                </a:lnTo>
                <a:lnTo>
                  <a:pt x="47" y="100"/>
                </a:lnTo>
                <a:lnTo>
                  <a:pt x="46" y="99"/>
                </a:lnTo>
                <a:lnTo>
                  <a:pt x="46" y="98"/>
                </a:lnTo>
                <a:lnTo>
                  <a:pt x="45" y="97"/>
                </a:lnTo>
                <a:lnTo>
                  <a:pt x="44" y="96"/>
                </a:lnTo>
                <a:lnTo>
                  <a:pt x="44" y="95"/>
                </a:lnTo>
                <a:lnTo>
                  <a:pt x="43" y="94"/>
                </a:lnTo>
                <a:lnTo>
                  <a:pt x="43" y="93"/>
                </a:lnTo>
                <a:lnTo>
                  <a:pt x="42" y="92"/>
                </a:lnTo>
                <a:lnTo>
                  <a:pt x="41" y="91"/>
                </a:lnTo>
                <a:lnTo>
                  <a:pt x="41" y="90"/>
                </a:lnTo>
                <a:lnTo>
                  <a:pt x="40" y="89"/>
                </a:lnTo>
                <a:lnTo>
                  <a:pt x="40" y="88"/>
                </a:lnTo>
                <a:lnTo>
                  <a:pt x="39" y="87"/>
                </a:lnTo>
                <a:lnTo>
                  <a:pt x="38" y="86"/>
                </a:lnTo>
                <a:lnTo>
                  <a:pt x="38" y="85"/>
                </a:lnTo>
                <a:lnTo>
                  <a:pt x="37" y="84"/>
                </a:lnTo>
                <a:lnTo>
                  <a:pt x="37" y="83"/>
                </a:lnTo>
                <a:lnTo>
                  <a:pt x="36" y="82"/>
                </a:lnTo>
                <a:lnTo>
                  <a:pt x="35" y="81"/>
                </a:lnTo>
                <a:lnTo>
                  <a:pt x="35" y="80"/>
                </a:lnTo>
                <a:lnTo>
                  <a:pt x="34" y="79"/>
                </a:lnTo>
                <a:lnTo>
                  <a:pt x="34" y="78"/>
                </a:lnTo>
                <a:lnTo>
                  <a:pt x="33" y="77"/>
                </a:lnTo>
                <a:lnTo>
                  <a:pt x="33" y="76"/>
                </a:lnTo>
                <a:lnTo>
                  <a:pt x="32" y="75"/>
                </a:lnTo>
                <a:lnTo>
                  <a:pt x="31" y="74"/>
                </a:lnTo>
                <a:lnTo>
                  <a:pt x="31" y="73"/>
                </a:lnTo>
                <a:lnTo>
                  <a:pt x="30" y="72"/>
                </a:lnTo>
                <a:lnTo>
                  <a:pt x="30" y="71"/>
                </a:lnTo>
                <a:lnTo>
                  <a:pt x="29" y="70"/>
                </a:lnTo>
                <a:lnTo>
                  <a:pt x="29" y="70"/>
                </a:lnTo>
                <a:lnTo>
                  <a:pt x="28" y="69"/>
                </a:lnTo>
                <a:lnTo>
                  <a:pt x="27" y="68"/>
                </a:lnTo>
                <a:lnTo>
                  <a:pt x="27" y="67"/>
                </a:lnTo>
                <a:lnTo>
                  <a:pt x="26" y="66"/>
                </a:lnTo>
                <a:lnTo>
                  <a:pt x="26" y="65"/>
                </a:lnTo>
                <a:lnTo>
                  <a:pt x="25" y="64"/>
                </a:lnTo>
                <a:lnTo>
                  <a:pt x="25" y="63"/>
                </a:lnTo>
                <a:lnTo>
                  <a:pt x="24" y="62"/>
                </a:lnTo>
                <a:lnTo>
                  <a:pt x="23" y="61"/>
                </a:lnTo>
                <a:lnTo>
                  <a:pt x="23" y="60"/>
                </a:lnTo>
                <a:lnTo>
                  <a:pt x="22" y="59"/>
                </a:lnTo>
                <a:lnTo>
                  <a:pt x="22" y="58"/>
                </a:lnTo>
                <a:lnTo>
                  <a:pt x="21" y="57"/>
                </a:lnTo>
                <a:lnTo>
                  <a:pt x="21" y="56"/>
                </a:lnTo>
                <a:lnTo>
                  <a:pt x="20" y="55"/>
                </a:lnTo>
                <a:lnTo>
                  <a:pt x="20" y="54"/>
                </a:lnTo>
                <a:lnTo>
                  <a:pt x="19" y="53"/>
                </a:lnTo>
                <a:lnTo>
                  <a:pt x="18" y="52"/>
                </a:lnTo>
                <a:lnTo>
                  <a:pt x="18" y="51"/>
                </a:lnTo>
                <a:lnTo>
                  <a:pt x="17" y="50"/>
                </a:lnTo>
                <a:lnTo>
                  <a:pt x="17" y="48"/>
                </a:lnTo>
                <a:lnTo>
                  <a:pt x="16" y="47"/>
                </a:lnTo>
                <a:lnTo>
                  <a:pt x="16" y="46"/>
                </a:lnTo>
                <a:lnTo>
                  <a:pt x="15" y="45"/>
                </a:lnTo>
                <a:lnTo>
                  <a:pt x="15" y="44"/>
                </a:lnTo>
                <a:lnTo>
                  <a:pt x="14" y="43"/>
                </a:lnTo>
                <a:lnTo>
                  <a:pt x="14" y="42"/>
                </a:lnTo>
                <a:lnTo>
                  <a:pt x="13" y="41"/>
                </a:lnTo>
                <a:lnTo>
                  <a:pt x="13" y="40"/>
                </a:lnTo>
                <a:lnTo>
                  <a:pt x="12" y="39"/>
                </a:lnTo>
                <a:lnTo>
                  <a:pt x="11" y="38"/>
                </a:lnTo>
                <a:lnTo>
                  <a:pt x="11" y="37"/>
                </a:lnTo>
                <a:lnTo>
                  <a:pt x="10" y="36"/>
                </a:lnTo>
                <a:lnTo>
                  <a:pt x="10" y="35"/>
                </a:lnTo>
                <a:lnTo>
                  <a:pt x="9" y="34"/>
                </a:lnTo>
                <a:lnTo>
                  <a:pt x="9" y="33"/>
                </a:lnTo>
                <a:lnTo>
                  <a:pt x="8" y="32"/>
                </a:lnTo>
                <a:lnTo>
                  <a:pt x="8" y="31"/>
                </a:lnTo>
                <a:lnTo>
                  <a:pt x="7" y="30"/>
                </a:lnTo>
                <a:lnTo>
                  <a:pt x="7" y="29"/>
                </a:lnTo>
                <a:lnTo>
                  <a:pt x="6" y="28"/>
                </a:lnTo>
                <a:lnTo>
                  <a:pt x="6" y="27"/>
                </a:lnTo>
                <a:lnTo>
                  <a:pt x="5" y="26"/>
                </a:lnTo>
                <a:lnTo>
                  <a:pt x="5" y="25"/>
                </a:lnTo>
                <a:lnTo>
                  <a:pt x="4" y="24"/>
                </a:lnTo>
                <a:lnTo>
                  <a:pt x="4" y="23"/>
                </a:lnTo>
                <a:lnTo>
                  <a:pt x="3" y="22"/>
                </a:lnTo>
                <a:lnTo>
                  <a:pt x="3" y="21"/>
                </a:lnTo>
                <a:lnTo>
                  <a:pt x="2" y="20"/>
                </a:lnTo>
                <a:lnTo>
                  <a:pt x="2" y="19"/>
                </a:lnTo>
                <a:lnTo>
                  <a:pt x="1" y="18"/>
                </a:lnTo>
                <a:lnTo>
                  <a:pt x="0" y="17"/>
                </a:lnTo>
                <a:lnTo>
                  <a:pt x="0" y="17"/>
                </a:ln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3" name="Freeform 122"/>
          <p:cNvSpPr>
            <a:spLocks/>
          </p:cNvSpPr>
          <p:nvPr/>
        </p:nvSpPr>
        <p:spPr bwMode="auto">
          <a:xfrm>
            <a:off x="3764718" y="5081154"/>
            <a:ext cx="129461" cy="153340"/>
          </a:xfrm>
          <a:custGeom>
            <a:avLst/>
            <a:gdLst>
              <a:gd name="T0" fmla="*/ 10 w 113"/>
              <a:gd name="T1" fmla="*/ 0 h 130"/>
              <a:gd name="T2" fmla="*/ 10 w 113"/>
              <a:gd name="T3" fmla="*/ 0 h 130"/>
              <a:gd name="T4" fmla="*/ 105 w 113"/>
              <a:gd name="T5" fmla="*/ 65 h 130"/>
              <a:gd name="T6" fmla="*/ 105 w 113"/>
              <a:gd name="T7" fmla="*/ 65 h 130"/>
              <a:gd name="T8" fmla="*/ 109 w 113"/>
              <a:gd name="T9" fmla="*/ 83 h 130"/>
              <a:gd name="T10" fmla="*/ 109 w 113"/>
              <a:gd name="T11" fmla="*/ 83 h 130"/>
              <a:gd name="T12" fmla="*/ 90 w 113"/>
              <a:gd name="T13" fmla="*/ 87 h 130"/>
              <a:gd name="T14" fmla="*/ 33 w 113"/>
              <a:gd name="T15" fmla="*/ 48 h 130"/>
              <a:gd name="T16" fmla="*/ 27 w 113"/>
              <a:gd name="T17" fmla="*/ 117 h 130"/>
              <a:gd name="T18" fmla="*/ 27 w 113"/>
              <a:gd name="T19" fmla="*/ 117 h 130"/>
              <a:gd name="T20" fmla="*/ 13 w 113"/>
              <a:gd name="T21" fmla="*/ 129 h 130"/>
              <a:gd name="T22" fmla="*/ 13 w 113"/>
              <a:gd name="T23" fmla="*/ 129 h 130"/>
              <a:gd name="T24" fmla="*/ 13 w 113"/>
              <a:gd name="T25" fmla="*/ 129 h 130"/>
              <a:gd name="T26" fmla="*/ 0 w 113"/>
              <a:gd name="T27" fmla="*/ 115 h 130"/>
              <a:gd name="T28" fmla="*/ 10 w 113"/>
              <a:gd name="T2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130">
                <a:moveTo>
                  <a:pt x="10" y="0"/>
                </a:moveTo>
                <a:lnTo>
                  <a:pt x="10" y="0"/>
                </a:lnTo>
                <a:lnTo>
                  <a:pt x="105" y="65"/>
                </a:lnTo>
                <a:lnTo>
                  <a:pt x="105" y="65"/>
                </a:lnTo>
                <a:cubicBezTo>
                  <a:pt x="112" y="69"/>
                  <a:pt x="113" y="77"/>
                  <a:pt x="109" y="83"/>
                </a:cubicBezTo>
                <a:lnTo>
                  <a:pt x="109" y="83"/>
                </a:lnTo>
                <a:cubicBezTo>
                  <a:pt x="105" y="90"/>
                  <a:pt x="96" y="91"/>
                  <a:pt x="90" y="87"/>
                </a:cubicBezTo>
                <a:lnTo>
                  <a:pt x="33" y="48"/>
                </a:lnTo>
                <a:lnTo>
                  <a:pt x="27" y="117"/>
                </a:lnTo>
                <a:lnTo>
                  <a:pt x="27" y="117"/>
                </a:lnTo>
                <a:cubicBezTo>
                  <a:pt x="26" y="124"/>
                  <a:pt x="20" y="130"/>
                  <a:pt x="13" y="129"/>
                </a:cubicBezTo>
                <a:cubicBezTo>
                  <a:pt x="13" y="129"/>
                  <a:pt x="13" y="129"/>
                  <a:pt x="13" y="129"/>
                </a:cubicBezTo>
                <a:lnTo>
                  <a:pt x="13" y="129"/>
                </a:lnTo>
                <a:cubicBezTo>
                  <a:pt x="5" y="129"/>
                  <a:pt x="0" y="122"/>
                  <a:pt x="0" y="115"/>
                </a:cubicBezTo>
                <a:lnTo>
                  <a:pt x="10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4" name="Freeform 123"/>
          <p:cNvSpPr>
            <a:spLocks/>
          </p:cNvSpPr>
          <p:nvPr/>
        </p:nvSpPr>
        <p:spPr bwMode="auto">
          <a:xfrm>
            <a:off x="3780079" y="4000297"/>
            <a:ext cx="1733450" cy="592789"/>
          </a:xfrm>
          <a:custGeom>
            <a:avLst/>
            <a:gdLst>
              <a:gd name="T0" fmla="*/ 0 w 1517"/>
              <a:gd name="T1" fmla="*/ 504 h 504"/>
              <a:gd name="T2" fmla="*/ 0 w 1517"/>
              <a:gd name="T3" fmla="*/ 504 h 504"/>
              <a:gd name="T4" fmla="*/ 44 w 1517"/>
              <a:gd name="T5" fmla="*/ 422 h 504"/>
              <a:gd name="T6" fmla="*/ 93 w 1517"/>
              <a:gd name="T7" fmla="*/ 348 h 504"/>
              <a:gd name="T8" fmla="*/ 148 w 1517"/>
              <a:gd name="T9" fmla="*/ 280 h 504"/>
              <a:gd name="T10" fmla="*/ 209 w 1517"/>
              <a:gd name="T11" fmla="*/ 218 h 504"/>
              <a:gd name="T12" fmla="*/ 274 w 1517"/>
              <a:gd name="T13" fmla="*/ 164 h 504"/>
              <a:gd name="T14" fmla="*/ 344 w 1517"/>
              <a:gd name="T15" fmla="*/ 117 h 504"/>
              <a:gd name="T16" fmla="*/ 417 w 1517"/>
              <a:gd name="T17" fmla="*/ 78 h 504"/>
              <a:gd name="T18" fmla="*/ 494 w 1517"/>
              <a:gd name="T19" fmla="*/ 47 h 504"/>
              <a:gd name="T20" fmla="*/ 573 w 1517"/>
              <a:gd name="T21" fmla="*/ 23 h 504"/>
              <a:gd name="T22" fmla="*/ 654 w 1517"/>
              <a:gd name="T23" fmla="*/ 7 h 504"/>
              <a:gd name="T24" fmla="*/ 735 w 1517"/>
              <a:gd name="T25" fmla="*/ 0 h 504"/>
              <a:gd name="T26" fmla="*/ 818 w 1517"/>
              <a:gd name="T27" fmla="*/ 2 h 504"/>
              <a:gd name="T28" fmla="*/ 901 w 1517"/>
              <a:gd name="T29" fmla="*/ 12 h 504"/>
              <a:gd name="T30" fmla="*/ 984 w 1517"/>
              <a:gd name="T31" fmla="*/ 31 h 504"/>
              <a:gd name="T32" fmla="*/ 1065 w 1517"/>
              <a:gd name="T33" fmla="*/ 59 h 504"/>
              <a:gd name="T34" fmla="*/ 1145 w 1517"/>
              <a:gd name="T35" fmla="*/ 97 h 504"/>
              <a:gd name="T36" fmla="*/ 1206 w 1517"/>
              <a:gd name="T37" fmla="*/ 132 h 504"/>
              <a:gd name="T38" fmla="*/ 1264 w 1517"/>
              <a:gd name="T39" fmla="*/ 174 h 504"/>
              <a:gd name="T40" fmla="*/ 1369 w 1517"/>
              <a:gd name="T41" fmla="*/ 270 h 504"/>
              <a:gd name="T42" fmla="*/ 1459 w 1517"/>
              <a:gd name="T43" fmla="*/ 383 h 504"/>
              <a:gd name="T44" fmla="*/ 1517 w 1517"/>
              <a:gd name="T45" fmla="*/ 488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7" h="504">
                <a:moveTo>
                  <a:pt x="0" y="504"/>
                </a:moveTo>
                <a:lnTo>
                  <a:pt x="0" y="504"/>
                </a:lnTo>
                <a:lnTo>
                  <a:pt x="44" y="422"/>
                </a:lnTo>
                <a:lnTo>
                  <a:pt x="93" y="348"/>
                </a:lnTo>
                <a:lnTo>
                  <a:pt x="148" y="280"/>
                </a:lnTo>
                <a:lnTo>
                  <a:pt x="209" y="218"/>
                </a:lnTo>
                <a:lnTo>
                  <a:pt x="274" y="164"/>
                </a:lnTo>
                <a:lnTo>
                  <a:pt x="344" y="117"/>
                </a:lnTo>
                <a:lnTo>
                  <a:pt x="417" y="78"/>
                </a:lnTo>
                <a:lnTo>
                  <a:pt x="494" y="47"/>
                </a:lnTo>
                <a:lnTo>
                  <a:pt x="573" y="23"/>
                </a:lnTo>
                <a:lnTo>
                  <a:pt x="654" y="7"/>
                </a:lnTo>
                <a:lnTo>
                  <a:pt x="735" y="0"/>
                </a:lnTo>
                <a:lnTo>
                  <a:pt x="818" y="2"/>
                </a:lnTo>
                <a:lnTo>
                  <a:pt x="901" y="12"/>
                </a:lnTo>
                <a:lnTo>
                  <a:pt x="984" y="31"/>
                </a:lnTo>
                <a:lnTo>
                  <a:pt x="1065" y="59"/>
                </a:lnTo>
                <a:lnTo>
                  <a:pt x="1145" y="97"/>
                </a:lnTo>
                <a:lnTo>
                  <a:pt x="1206" y="132"/>
                </a:lnTo>
                <a:lnTo>
                  <a:pt x="1264" y="174"/>
                </a:lnTo>
                <a:lnTo>
                  <a:pt x="1369" y="270"/>
                </a:lnTo>
                <a:lnTo>
                  <a:pt x="1459" y="383"/>
                </a:lnTo>
                <a:lnTo>
                  <a:pt x="1517" y="488"/>
                </a:ln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5" name="Freeform 124"/>
          <p:cNvSpPr>
            <a:spLocks/>
          </p:cNvSpPr>
          <p:nvPr/>
        </p:nvSpPr>
        <p:spPr bwMode="auto">
          <a:xfrm>
            <a:off x="5406010" y="4449096"/>
            <a:ext cx="125072" cy="153340"/>
          </a:xfrm>
          <a:custGeom>
            <a:avLst/>
            <a:gdLst>
              <a:gd name="T0" fmla="*/ 107 w 110"/>
              <a:gd name="T1" fmla="*/ 130 h 130"/>
              <a:gd name="T2" fmla="*/ 107 w 110"/>
              <a:gd name="T3" fmla="*/ 130 h 130"/>
              <a:gd name="T4" fmla="*/ 8 w 110"/>
              <a:gd name="T5" fmla="*/ 70 h 130"/>
              <a:gd name="T6" fmla="*/ 8 w 110"/>
              <a:gd name="T7" fmla="*/ 70 h 130"/>
              <a:gd name="T8" fmla="*/ 4 w 110"/>
              <a:gd name="T9" fmla="*/ 52 h 130"/>
              <a:gd name="T10" fmla="*/ 4 w 110"/>
              <a:gd name="T11" fmla="*/ 52 h 130"/>
              <a:gd name="T12" fmla="*/ 22 w 110"/>
              <a:gd name="T13" fmla="*/ 48 h 130"/>
              <a:gd name="T14" fmla="*/ 82 w 110"/>
              <a:gd name="T15" fmla="*/ 83 h 130"/>
              <a:gd name="T16" fmla="*/ 83 w 110"/>
              <a:gd name="T17" fmla="*/ 14 h 130"/>
              <a:gd name="T18" fmla="*/ 83 w 110"/>
              <a:gd name="T19" fmla="*/ 14 h 130"/>
              <a:gd name="T20" fmla="*/ 97 w 110"/>
              <a:gd name="T21" fmla="*/ 1 h 130"/>
              <a:gd name="T22" fmla="*/ 97 w 110"/>
              <a:gd name="T23" fmla="*/ 1 h 130"/>
              <a:gd name="T24" fmla="*/ 97 w 110"/>
              <a:gd name="T25" fmla="*/ 1 h 130"/>
              <a:gd name="T26" fmla="*/ 110 w 110"/>
              <a:gd name="T27" fmla="*/ 14 h 130"/>
              <a:gd name="T28" fmla="*/ 107 w 110"/>
              <a:gd name="T29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" h="130">
                <a:moveTo>
                  <a:pt x="107" y="130"/>
                </a:moveTo>
                <a:lnTo>
                  <a:pt x="107" y="130"/>
                </a:lnTo>
                <a:lnTo>
                  <a:pt x="8" y="70"/>
                </a:lnTo>
                <a:lnTo>
                  <a:pt x="8" y="70"/>
                </a:lnTo>
                <a:cubicBezTo>
                  <a:pt x="2" y="67"/>
                  <a:pt x="0" y="58"/>
                  <a:pt x="4" y="52"/>
                </a:cubicBezTo>
                <a:lnTo>
                  <a:pt x="4" y="52"/>
                </a:lnTo>
                <a:cubicBezTo>
                  <a:pt x="7" y="46"/>
                  <a:pt x="16" y="44"/>
                  <a:pt x="22" y="48"/>
                </a:cubicBezTo>
                <a:lnTo>
                  <a:pt x="82" y="83"/>
                </a:lnTo>
                <a:lnTo>
                  <a:pt x="83" y="14"/>
                </a:lnTo>
                <a:lnTo>
                  <a:pt x="83" y="14"/>
                </a:lnTo>
                <a:cubicBezTo>
                  <a:pt x="84" y="6"/>
                  <a:pt x="90" y="0"/>
                  <a:pt x="97" y="1"/>
                </a:cubicBezTo>
                <a:cubicBezTo>
                  <a:pt x="97" y="1"/>
                  <a:pt x="97" y="1"/>
                  <a:pt x="97" y="1"/>
                </a:cubicBezTo>
                <a:lnTo>
                  <a:pt x="97" y="1"/>
                </a:lnTo>
                <a:cubicBezTo>
                  <a:pt x="104" y="1"/>
                  <a:pt x="110" y="7"/>
                  <a:pt x="110" y="14"/>
                </a:cubicBezTo>
                <a:lnTo>
                  <a:pt x="107" y="13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" name="Picture 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71" y="5316773"/>
            <a:ext cx="517841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HMM Diagram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91274" y="2590800"/>
            <a:ext cx="2600326" cy="1796535"/>
            <a:chOff x="6391274" y="2590800"/>
            <a:chExt cx="2600326" cy="1796535"/>
          </a:xfrm>
        </p:grpSpPr>
        <p:sp>
          <p:nvSpPr>
            <p:cNvPr id="2" name="TextBox 1"/>
            <p:cNvSpPr txBox="1"/>
            <p:nvPr/>
          </p:nvSpPr>
          <p:spPr>
            <a:xfrm>
              <a:off x="7162800" y="25908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Optima"/>
                  <a:cs typeface="Optima"/>
                </a:rPr>
                <a:t>Transition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91274" y="3002340"/>
              <a:ext cx="25241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Optima"/>
                  <a:cs typeface="Optima"/>
                </a:rPr>
                <a:t>        </a:t>
              </a:r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F</a:t>
              </a:r>
              <a:r>
                <a:rPr lang="en-US" sz="2800" i="1" dirty="0">
                  <a:latin typeface="Optima"/>
                  <a:cs typeface="Optima"/>
                </a:rPr>
                <a:t>        </a:t>
              </a:r>
              <a:r>
                <a:rPr lang="en-US" sz="2800" i="1" dirty="0">
                  <a:solidFill>
                    <a:srgbClr val="149B52"/>
                  </a:solidFill>
                  <a:latin typeface="Optima"/>
                  <a:cs typeface="Optima"/>
                </a:rPr>
                <a:t>B</a:t>
              </a:r>
            </a:p>
            <a:p>
              <a:r>
                <a:rPr lang="en-US" sz="2800" i="1" dirty="0">
                  <a:solidFill>
                    <a:schemeClr val="accent1"/>
                  </a:solidFill>
                  <a:latin typeface="Optima"/>
                  <a:cs typeface="Optima"/>
                </a:rPr>
                <a:t>F</a:t>
              </a:r>
              <a:r>
                <a:rPr lang="en-US" sz="2800" i="1" dirty="0">
                  <a:solidFill>
                    <a:srgbClr val="0000FF"/>
                  </a:solidFill>
                  <a:latin typeface="Optima"/>
                  <a:cs typeface="Optima"/>
                </a:rPr>
                <a:t> </a:t>
              </a:r>
              <a:r>
                <a:rPr lang="en-US" sz="2800" dirty="0">
                  <a:solidFill>
                    <a:srgbClr val="0000FF"/>
                  </a:solidFill>
                  <a:latin typeface="Optima"/>
                  <a:cs typeface="Optima"/>
                </a:rPr>
                <a:t>   </a:t>
              </a:r>
              <a:r>
                <a:rPr lang="en-US" sz="2800" dirty="0">
                  <a:latin typeface="Optima"/>
                  <a:cs typeface="Optima"/>
                </a:rPr>
                <a:t>0.9     0.1</a:t>
              </a:r>
            </a:p>
            <a:p>
              <a:r>
                <a:rPr lang="en-US" sz="2800" i="1" dirty="0">
                  <a:solidFill>
                    <a:srgbClr val="149B52"/>
                  </a:solidFill>
                  <a:latin typeface="Optima"/>
                  <a:cs typeface="Optima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Optima"/>
                  <a:cs typeface="Optima"/>
                </a:rPr>
                <a:t>    </a:t>
              </a:r>
              <a:r>
                <a:rPr lang="en-US" sz="2800" dirty="0">
                  <a:latin typeface="Optima"/>
                  <a:cs typeface="Optima"/>
                </a:rPr>
                <a:t>0.1     0.9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505200" y="4575112"/>
            <a:ext cx="370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458989" y="4572000"/>
            <a:ext cx="391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AB20-DC71-6948-A832-B074F5D0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821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7" grpId="0" animBg="1"/>
      <p:bldP spid="81999" grpId="0" animBg="1"/>
      <p:bldP spid="82000" grpId="0" animBg="1"/>
      <p:bldP spid="82001" grpId="0" animBg="1"/>
      <p:bldP spid="82002" grpId="0" animBg="1"/>
      <p:bldP spid="82003" grpId="0" animBg="1"/>
      <p:bldP spid="82004" grpId="0" animBg="1"/>
      <p:bldP spid="8200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9" name="AutoShape 100"/>
          <p:cNvSpPr>
            <a:spLocks noChangeAspect="1" noChangeArrowheads="1" noTextEdit="1"/>
          </p:cNvSpPr>
          <p:nvPr/>
        </p:nvSpPr>
        <p:spPr bwMode="auto">
          <a:xfrm>
            <a:off x="2286000" y="1219200"/>
            <a:ext cx="510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0" name="Freeform 102"/>
          <p:cNvSpPr>
            <a:spLocks/>
          </p:cNvSpPr>
          <p:nvPr/>
        </p:nvSpPr>
        <p:spPr bwMode="auto">
          <a:xfrm>
            <a:off x="5456479" y="4594955"/>
            <a:ext cx="438848" cy="45253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1" name="Freeform 103"/>
          <p:cNvSpPr>
            <a:spLocks/>
          </p:cNvSpPr>
          <p:nvPr/>
        </p:nvSpPr>
        <p:spPr bwMode="auto">
          <a:xfrm>
            <a:off x="5456479" y="4594955"/>
            <a:ext cx="438848" cy="45253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2" name="Freeform 104"/>
          <p:cNvSpPr>
            <a:spLocks/>
          </p:cNvSpPr>
          <p:nvPr/>
        </p:nvSpPr>
        <p:spPr bwMode="auto">
          <a:xfrm>
            <a:off x="3457524" y="4598695"/>
            <a:ext cx="438848" cy="45066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3" name="Freeform 105"/>
          <p:cNvSpPr>
            <a:spLocks/>
          </p:cNvSpPr>
          <p:nvPr/>
        </p:nvSpPr>
        <p:spPr bwMode="auto">
          <a:xfrm>
            <a:off x="3457524" y="4598695"/>
            <a:ext cx="438848" cy="450669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254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6" name="Freeform 108"/>
          <p:cNvSpPr>
            <a:spLocks/>
          </p:cNvSpPr>
          <p:nvPr/>
        </p:nvSpPr>
        <p:spPr bwMode="auto">
          <a:xfrm>
            <a:off x="3957811" y="4611784"/>
            <a:ext cx="19749" cy="22440"/>
          </a:xfrm>
          <a:custGeom>
            <a:avLst/>
            <a:gdLst>
              <a:gd name="T0" fmla="*/ 0 w 19"/>
              <a:gd name="T1" fmla="*/ 0 h 19"/>
              <a:gd name="T2" fmla="*/ 0 w 19"/>
              <a:gd name="T3" fmla="*/ 0 h 19"/>
              <a:gd name="T4" fmla="*/ 19 w 19"/>
              <a:gd name="T5" fmla="*/ 19 h 19"/>
              <a:gd name="T6" fmla="*/ 19 w 19"/>
              <a:gd name="T7" fmla="*/ 19 h 19"/>
              <a:gd name="T8" fmla="*/ 0 w 19"/>
              <a:gd name="T9" fmla="*/ 0 h 19"/>
              <a:gd name="T10" fmla="*/ 0 w 19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9">
                <a:moveTo>
                  <a:pt x="0" y="0"/>
                </a:moveTo>
                <a:lnTo>
                  <a:pt x="0" y="0"/>
                </a:lnTo>
                <a:lnTo>
                  <a:pt x="19" y="19"/>
                </a:lnTo>
                <a:lnTo>
                  <a:pt x="19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7" name="Freeform 109"/>
          <p:cNvSpPr>
            <a:spLocks/>
          </p:cNvSpPr>
          <p:nvPr/>
        </p:nvSpPr>
        <p:spPr bwMode="auto">
          <a:xfrm>
            <a:off x="3946841" y="4499585"/>
            <a:ext cx="140431" cy="143990"/>
          </a:xfrm>
          <a:custGeom>
            <a:avLst/>
            <a:gdLst>
              <a:gd name="T0" fmla="*/ 0 w 123"/>
              <a:gd name="T1" fmla="*/ 123 h 123"/>
              <a:gd name="T2" fmla="*/ 0 w 123"/>
              <a:gd name="T3" fmla="*/ 123 h 123"/>
              <a:gd name="T4" fmla="*/ 111 w 123"/>
              <a:gd name="T5" fmla="*/ 94 h 123"/>
              <a:gd name="T6" fmla="*/ 111 w 123"/>
              <a:gd name="T7" fmla="*/ 94 h 123"/>
              <a:gd name="T8" fmla="*/ 121 w 123"/>
              <a:gd name="T9" fmla="*/ 78 h 123"/>
              <a:gd name="T10" fmla="*/ 121 w 123"/>
              <a:gd name="T11" fmla="*/ 78 h 123"/>
              <a:gd name="T12" fmla="*/ 104 w 123"/>
              <a:gd name="T13" fmla="*/ 68 h 123"/>
              <a:gd name="T14" fmla="*/ 37 w 123"/>
              <a:gd name="T15" fmla="*/ 86 h 123"/>
              <a:gd name="T16" fmla="*/ 55 w 123"/>
              <a:gd name="T17" fmla="*/ 18 h 123"/>
              <a:gd name="T18" fmla="*/ 55 w 123"/>
              <a:gd name="T19" fmla="*/ 18 h 123"/>
              <a:gd name="T20" fmla="*/ 45 w 123"/>
              <a:gd name="T21" fmla="*/ 2 h 123"/>
              <a:gd name="T22" fmla="*/ 45 w 123"/>
              <a:gd name="T23" fmla="*/ 2 h 123"/>
              <a:gd name="T24" fmla="*/ 45 w 123"/>
              <a:gd name="T25" fmla="*/ 2 h 123"/>
              <a:gd name="T26" fmla="*/ 29 w 123"/>
              <a:gd name="T27" fmla="*/ 12 h 123"/>
              <a:gd name="T28" fmla="*/ 0 w 123"/>
              <a:gd name="T2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3">
                <a:moveTo>
                  <a:pt x="0" y="123"/>
                </a:moveTo>
                <a:lnTo>
                  <a:pt x="0" y="123"/>
                </a:lnTo>
                <a:lnTo>
                  <a:pt x="111" y="94"/>
                </a:lnTo>
                <a:lnTo>
                  <a:pt x="111" y="94"/>
                </a:lnTo>
                <a:cubicBezTo>
                  <a:pt x="118" y="92"/>
                  <a:pt x="123" y="85"/>
                  <a:pt x="121" y="78"/>
                </a:cubicBezTo>
                <a:lnTo>
                  <a:pt x="121" y="78"/>
                </a:lnTo>
                <a:cubicBezTo>
                  <a:pt x="119" y="70"/>
                  <a:pt x="112" y="66"/>
                  <a:pt x="104" y="68"/>
                </a:cubicBezTo>
                <a:lnTo>
                  <a:pt x="37" y="86"/>
                </a:lnTo>
                <a:lnTo>
                  <a:pt x="55" y="18"/>
                </a:lnTo>
                <a:lnTo>
                  <a:pt x="55" y="18"/>
                </a:lnTo>
                <a:cubicBezTo>
                  <a:pt x="57" y="11"/>
                  <a:pt x="52" y="4"/>
                  <a:pt x="45" y="2"/>
                </a:cubicBezTo>
                <a:cubicBezTo>
                  <a:pt x="45" y="2"/>
                  <a:pt x="45" y="2"/>
                  <a:pt x="45" y="2"/>
                </a:cubicBezTo>
                <a:lnTo>
                  <a:pt x="45" y="2"/>
                </a:lnTo>
                <a:cubicBezTo>
                  <a:pt x="38" y="0"/>
                  <a:pt x="31" y="4"/>
                  <a:pt x="29" y="12"/>
                </a:cubicBezTo>
                <a:lnTo>
                  <a:pt x="0" y="123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8" name="Freeform 110"/>
          <p:cNvSpPr>
            <a:spLocks/>
          </p:cNvSpPr>
          <p:nvPr/>
        </p:nvSpPr>
        <p:spPr bwMode="auto">
          <a:xfrm>
            <a:off x="5348960" y="5041883"/>
            <a:ext cx="19749" cy="24311"/>
          </a:xfrm>
          <a:custGeom>
            <a:avLst/>
            <a:gdLst>
              <a:gd name="T0" fmla="*/ 0 w 18"/>
              <a:gd name="T1" fmla="*/ 0 h 20"/>
              <a:gd name="T2" fmla="*/ 0 w 18"/>
              <a:gd name="T3" fmla="*/ 0 h 20"/>
              <a:gd name="T4" fmla="*/ 18 w 18"/>
              <a:gd name="T5" fmla="*/ 20 h 20"/>
              <a:gd name="T6" fmla="*/ 18 w 18"/>
              <a:gd name="T7" fmla="*/ 20 h 20"/>
              <a:gd name="T8" fmla="*/ 0 w 18"/>
              <a:gd name="T9" fmla="*/ 0 h 20"/>
              <a:gd name="T10" fmla="*/ 0 w 18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0">
                <a:moveTo>
                  <a:pt x="0" y="0"/>
                </a:moveTo>
                <a:lnTo>
                  <a:pt x="0" y="0"/>
                </a:lnTo>
                <a:lnTo>
                  <a:pt x="18" y="20"/>
                </a:lnTo>
                <a:lnTo>
                  <a:pt x="18" y="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9" name="Freeform 111"/>
          <p:cNvSpPr>
            <a:spLocks/>
          </p:cNvSpPr>
          <p:nvPr/>
        </p:nvSpPr>
        <p:spPr bwMode="auto">
          <a:xfrm>
            <a:off x="5239248" y="5030663"/>
            <a:ext cx="140431" cy="145860"/>
          </a:xfrm>
          <a:custGeom>
            <a:avLst/>
            <a:gdLst>
              <a:gd name="T0" fmla="*/ 123 w 123"/>
              <a:gd name="T1" fmla="*/ 0 h 124"/>
              <a:gd name="T2" fmla="*/ 123 w 123"/>
              <a:gd name="T3" fmla="*/ 0 h 124"/>
              <a:gd name="T4" fmla="*/ 93 w 123"/>
              <a:gd name="T5" fmla="*/ 112 h 124"/>
              <a:gd name="T6" fmla="*/ 93 w 123"/>
              <a:gd name="T7" fmla="*/ 112 h 124"/>
              <a:gd name="T8" fmla="*/ 77 w 123"/>
              <a:gd name="T9" fmla="*/ 122 h 124"/>
              <a:gd name="T10" fmla="*/ 77 w 123"/>
              <a:gd name="T11" fmla="*/ 122 h 124"/>
              <a:gd name="T12" fmla="*/ 68 w 123"/>
              <a:gd name="T13" fmla="*/ 105 h 124"/>
              <a:gd name="T14" fmla="*/ 85 w 123"/>
              <a:gd name="T15" fmla="*/ 38 h 124"/>
              <a:gd name="T16" fmla="*/ 18 w 123"/>
              <a:gd name="T17" fmla="*/ 56 h 124"/>
              <a:gd name="T18" fmla="*/ 18 w 123"/>
              <a:gd name="T19" fmla="*/ 56 h 124"/>
              <a:gd name="T20" fmla="*/ 2 w 123"/>
              <a:gd name="T21" fmla="*/ 46 h 124"/>
              <a:gd name="T22" fmla="*/ 2 w 123"/>
              <a:gd name="T23" fmla="*/ 46 h 124"/>
              <a:gd name="T24" fmla="*/ 2 w 123"/>
              <a:gd name="T25" fmla="*/ 46 h 124"/>
              <a:gd name="T26" fmla="*/ 11 w 123"/>
              <a:gd name="T27" fmla="*/ 30 h 124"/>
              <a:gd name="T28" fmla="*/ 123 w 123"/>
              <a:gd name="T2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4">
                <a:moveTo>
                  <a:pt x="123" y="0"/>
                </a:moveTo>
                <a:lnTo>
                  <a:pt x="123" y="0"/>
                </a:lnTo>
                <a:lnTo>
                  <a:pt x="93" y="112"/>
                </a:lnTo>
                <a:lnTo>
                  <a:pt x="93" y="112"/>
                </a:lnTo>
                <a:cubicBezTo>
                  <a:pt x="91" y="119"/>
                  <a:pt x="84" y="124"/>
                  <a:pt x="77" y="122"/>
                </a:cubicBezTo>
                <a:lnTo>
                  <a:pt x="77" y="122"/>
                </a:lnTo>
                <a:cubicBezTo>
                  <a:pt x="70" y="120"/>
                  <a:pt x="66" y="112"/>
                  <a:pt x="68" y="105"/>
                </a:cubicBezTo>
                <a:lnTo>
                  <a:pt x="85" y="38"/>
                </a:lnTo>
                <a:lnTo>
                  <a:pt x="18" y="56"/>
                </a:lnTo>
                <a:lnTo>
                  <a:pt x="18" y="56"/>
                </a:lnTo>
                <a:cubicBezTo>
                  <a:pt x="11" y="58"/>
                  <a:pt x="3" y="53"/>
                  <a:pt x="2" y="46"/>
                </a:cubicBezTo>
                <a:cubicBezTo>
                  <a:pt x="2" y="46"/>
                  <a:pt x="2" y="46"/>
                  <a:pt x="2" y="46"/>
                </a:cubicBezTo>
                <a:lnTo>
                  <a:pt x="2" y="46"/>
                </a:lnTo>
                <a:cubicBezTo>
                  <a:pt x="0" y="39"/>
                  <a:pt x="4" y="32"/>
                  <a:pt x="11" y="3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2" name="Picture 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65" y="4703415"/>
            <a:ext cx="520036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3" name="Picture 1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70198"/>
            <a:ext cx="333525" cy="2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4" name="Picture 1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61" y="3570198"/>
            <a:ext cx="366439" cy="2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5" name="Picture 1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96" y="5756221"/>
            <a:ext cx="366439" cy="2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0" name="Freeform 116"/>
          <p:cNvSpPr>
            <a:spLocks/>
          </p:cNvSpPr>
          <p:nvPr/>
        </p:nvSpPr>
        <p:spPr bwMode="auto">
          <a:xfrm>
            <a:off x="4708242" y="4452836"/>
            <a:ext cx="638525" cy="777918"/>
          </a:xfrm>
          <a:custGeom>
            <a:avLst/>
            <a:gdLst>
              <a:gd name="T0" fmla="*/ 553 w 557"/>
              <a:gd name="T1" fmla="*/ 133 h 662"/>
              <a:gd name="T2" fmla="*/ 553 w 557"/>
              <a:gd name="T3" fmla="*/ 133 h 662"/>
              <a:gd name="T4" fmla="*/ 133 w 557"/>
              <a:gd name="T5" fmla="*/ 109 h 662"/>
              <a:gd name="T6" fmla="*/ 109 w 557"/>
              <a:gd name="T7" fmla="*/ 529 h 662"/>
              <a:gd name="T8" fmla="*/ 529 w 557"/>
              <a:gd name="T9" fmla="*/ 553 h 662"/>
              <a:gd name="T10" fmla="*/ 557 w 557"/>
              <a:gd name="T11" fmla="*/ 524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7" h="662">
                <a:moveTo>
                  <a:pt x="553" y="133"/>
                </a:moveTo>
                <a:lnTo>
                  <a:pt x="553" y="133"/>
                </a:lnTo>
                <a:cubicBezTo>
                  <a:pt x="443" y="10"/>
                  <a:pt x="255" y="0"/>
                  <a:pt x="133" y="109"/>
                </a:cubicBezTo>
                <a:cubicBezTo>
                  <a:pt x="10" y="219"/>
                  <a:pt x="0" y="407"/>
                  <a:pt x="109" y="529"/>
                </a:cubicBezTo>
                <a:cubicBezTo>
                  <a:pt x="219" y="652"/>
                  <a:pt x="407" y="662"/>
                  <a:pt x="529" y="553"/>
                </a:cubicBezTo>
                <a:cubicBezTo>
                  <a:pt x="539" y="544"/>
                  <a:pt x="549" y="534"/>
                  <a:pt x="557" y="524"/>
                </a:cubicBez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7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60" y="4703415"/>
            <a:ext cx="520036" cy="2823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1" name="Freeform 118"/>
          <p:cNvSpPr>
            <a:spLocks/>
          </p:cNvSpPr>
          <p:nvPr/>
        </p:nvSpPr>
        <p:spPr bwMode="auto">
          <a:xfrm>
            <a:off x="3977560" y="4452836"/>
            <a:ext cx="638525" cy="777918"/>
          </a:xfrm>
          <a:custGeom>
            <a:avLst/>
            <a:gdLst>
              <a:gd name="T0" fmla="*/ 5 w 558"/>
              <a:gd name="T1" fmla="*/ 133 h 662"/>
              <a:gd name="T2" fmla="*/ 5 w 558"/>
              <a:gd name="T3" fmla="*/ 133 h 662"/>
              <a:gd name="T4" fmla="*/ 425 w 558"/>
              <a:gd name="T5" fmla="*/ 109 h 662"/>
              <a:gd name="T6" fmla="*/ 448 w 558"/>
              <a:gd name="T7" fmla="*/ 529 h 662"/>
              <a:gd name="T8" fmla="*/ 28 w 558"/>
              <a:gd name="T9" fmla="*/ 553 h 662"/>
              <a:gd name="T10" fmla="*/ 0 w 558"/>
              <a:gd name="T11" fmla="*/ 524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662">
                <a:moveTo>
                  <a:pt x="5" y="133"/>
                </a:moveTo>
                <a:lnTo>
                  <a:pt x="5" y="133"/>
                </a:lnTo>
                <a:cubicBezTo>
                  <a:pt x="114" y="10"/>
                  <a:pt x="303" y="0"/>
                  <a:pt x="425" y="109"/>
                </a:cubicBezTo>
                <a:cubicBezTo>
                  <a:pt x="548" y="219"/>
                  <a:pt x="558" y="407"/>
                  <a:pt x="448" y="529"/>
                </a:cubicBezTo>
                <a:cubicBezTo>
                  <a:pt x="339" y="652"/>
                  <a:pt x="151" y="662"/>
                  <a:pt x="28" y="553"/>
                </a:cubicBezTo>
                <a:cubicBezTo>
                  <a:pt x="18" y="544"/>
                  <a:pt x="9" y="534"/>
                  <a:pt x="0" y="524"/>
                </a:cubicBez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9" name="Picture 1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71" y="5316773"/>
            <a:ext cx="517841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0" name="Picture 1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71" y="4082577"/>
            <a:ext cx="517841" cy="28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2" name="Freeform 121"/>
          <p:cNvSpPr>
            <a:spLocks/>
          </p:cNvSpPr>
          <p:nvPr/>
        </p:nvSpPr>
        <p:spPr bwMode="auto">
          <a:xfrm>
            <a:off x="3788855" y="5090503"/>
            <a:ext cx="1735645" cy="592789"/>
          </a:xfrm>
          <a:custGeom>
            <a:avLst/>
            <a:gdLst>
              <a:gd name="T0" fmla="*/ 1505 w 1518"/>
              <a:gd name="T1" fmla="*/ 27 h 504"/>
              <a:gd name="T2" fmla="*/ 1490 w 1518"/>
              <a:gd name="T3" fmla="*/ 57 h 504"/>
              <a:gd name="T4" fmla="*/ 1473 w 1518"/>
              <a:gd name="T5" fmla="*/ 85 h 504"/>
              <a:gd name="T6" fmla="*/ 1456 w 1518"/>
              <a:gd name="T7" fmla="*/ 113 h 504"/>
              <a:gd name="T8" fmla="*/ 1438 w 1518"/>
              <a:gd name="T9" fmla="*/ 139 h 504"/>
              <a:gd name="T10" fmla="*/ 1419 w 1518"/>
              <a:gd name="T11" fmla="*/ 165 h 504"/>
              <a:gd name="T12" fmla="*/ 1400 w 1518"/>
              <a:gd name="T13" fmla="*/ 190 h 504"/>
              <a:gd name="T14" fmla="*/ 1380 w 1518"/>
              <a:gd name="T15" fmla="*/ 214 h 504"/>
              <a:gd name="T16" fmla="*/ 1359 w 1518"/>
              <a:gd name="T17" fmla="*/ 237 h 504"/>
              <a:gd name="T18" fmla="*/ 1337 w 1518"/>
              <a:gd name="T19" fmla="*/ 260 h 504"/>
              <a:gd name="T20" fmla="*/ 1315 w 1518"/>
              <a:gd name="T21" fmla="*/ 281 h 504"/>
              <a:gd name="T22" fmla="*/ 1292 w 1518"/>
              <a:gd name="T23" fmla="*/ 302 h 504"/>
              <a:gd name="T24" fmla="*/ 1268 w 1518"/>
              <a:gd name="T25" fmla="*/ 321 h 504"/>
              <a:gd name="T26" fmla="*/ 1244 w 1518"/>
              <a:gd name="T27" fmla="*/ 340 h 504"/>
              <a:gd name="T28" fmla="*/ 1220 w 1518"/>
              <a:gd name="T29" fmla="*/ 357 h 504"/>
              <a:gd name="T30" fmla="*/ 1195 w 1518"/>
              <a:gd name="T31" fmla="*/ 374 h 504"/>
              <a:gd name="T32" fmla="*/ 1169 w 1518"/>
              <a:gd name="T33" fmla="*/ 390 h 504"/>
              <a:gd name="T34" fmla="*/ 1143 w 1518"/>
              <a:gd name="T35" fmla="*/ 405 h 504"/>
              <a:gd name="T36" fmla="*/ 1116 w 1518"/>
              <a:gd name="T37" fmla="*/ 419 h 504"/>
              <a:gd name="T38" fmla="*/ 1089 w 1518"/>
              <a:gd name="T39" fmla="*/ 431 h 504"/>
              <a:gd name="T40" fmla="*/ 1062 w 1518"/>
              <a:gd name="T41" fmla="*/ 443 h 504"/>
              <a:gd name="T42" fmla="*/ 1035 w 1518"/>
              <a:gd name="T43" fmla="*/ 454 h 504"/>
              <a:gd name="T44" fmla="*/ 1007 w 1518"/>
              <a:gd name="T45" fmla="*/ 464 h 504"/>
              <a:gd name="T46" fmla="*/ 978 w 1518"/>
              <a:gd name="T47" fmla="*/ 473 h 504"/>
              <a:gd name="T48" fmla="*/ 950 w 1518"/>
              <a:gd name="T49" fmla="*/ 480 h 504"/>
              <a:gd name="T50" fmla="*/ 921 w 1518"/>
              <a:gd name="T51" fmla="*/ 487 h 504"/>
              <a:gd name="T52" fmla="*/ 892 w 1518"/>
              <a:gd name="T53" fmla="*/ 493 h 504"/>
              <a:gd name="T54" fmla="*/ 863 w 1518"/>
              <a:gd name="T55" fmla="*/ 497 h 504"/>
              <a:gd name="T56" fmla="*/ 833 w 1518"/>
              <a:gd name="T57" fmla="*/ 501 h 504"/>
              <a:gd name="T58" fmla="*/ 804 w 1518"/>
              <a:gd name="T59" fmla="*/ 503 h 504"/>
              <a:gd name="T60" fmla="*/ 774 w 1518"/>
              <a:gd name="T61" fmla="*/ 504 h 504"/>
              <a:gd name="T62" fmla="*/ 745 w 1518"/>
              <a:gd name="T63" fmla="*/ 504 h 504"/>
              <a:gd name="T64" fmla="*/ 715 w 1518"/>
              <a:gd name="T65" fmla="*/ 503 h 504"/>
              <a:gd name="T66" fmla="*/ 685 w 1518"/>
              <a:gd name="T67" fmla="*/ 501 h 504"/>
              <a:gd name="T68" fmla="*/ 655 w 1518"/>
              <a:gd name="T69" fmla="*/ 498 h 504"/>
              <a:gd name="T70" fmla="*/ 625 w 1518"/>
              <a:gd name="T71" fmla="*/ 494 h 504"/>
              <a:gd name="T72" fmla="*/ 596 w 1518"/>
              <a:gd name="T73" fmla="*/ 488 h 504"/>
              <a:gd name="T74" fmla="*/ 566 w 1518"/>
              <a:gd name="T75" fmla="*/ 482 h 504"/>
              <a:gd name="T76" fmla="*/ 536 w 1518"/>
              <a:gd name="T77" fmla="*/ 474 h 504"/>
              <a:gd name="T78" fmla="*/ 507 w 1518"/>
              <a:gd name="T79" fmla="*/ 465 h 504"/>
              <a:gd name="T80" fmla="*/ 478 w 1518"/>
              <a:gd name="T81" fmla="*/ 455 h 504"/>
              <a:gd name="T82" fmla="*/ 448 w 1518"/>
              <a:gd name="T83" fmla="*/ 443 h 504"/>
              <a:gd name="T84" fmla="*/ 420 w 1518"/>
              <a:gd name="T85" fmla="*/ 431 h 504"/>
              <a:gd name="T86" fmla="*/ 391 w 1518"/>
              <a:gd name="T87" fmla="*/ 417 h 504"/>
              <a:gd name="T88" fmla="*/ 365 w 1518"/>
              <a:gd name="T89" fmla="*/ 403 h 504"/>
              <a:gd name="T90" fmla="*/ 343 w 1518"/>
              <a:gd name="T91" fmla="*/ 390 h 504"/>
              <a:gd name="T92" fmla="*/ 321 w 1518"/>
              <a:gd name="T93" fmla="*/ 377 h 504"/>
              <a:gd name="T94" fmla="*/ 299 w 1518"/>
              <a:gd name="T95" fmla="*/ 363 h 504"/>
              <a:gd name="T96" fmla="*/ 279 w 1518"/>
              <a:gd name="T97" fmla="*/ 348 h 504"/>
              <a:gd name="T98" fmla="*/ 258 w 1518"/>
              <a:gd name="T99" fmla="*/ 333 h 504"/>
              <a:gd name="T100" fmla="*/ 238 w 1518"/>
              <a:gd name="T101" fmla="*/ 317 h 504"/>
              <a:gd name="T102" fmla="*/ 218 w 1518"/>
              <a:gd name="T103" fmla="*/ 301 h 504"/>
              <a:gd name="T104" fmla="*/ 199 w 1518"/>
              <a:gd name="T105" fmla="*/ 284 h 504"/>
              <a:gd name="T106" fmla="*/ 181 w 1518"/>
              <a:gd name="T107" fmla="*/ 266 h 504"/>
              <a:gd name="T108" fmla="*/ 162 w 1518"/>
              <a:gd name="T109" fmla="*/ 247 h 504"/>
              <a:gd name="T110" fmla="*/ 127 w 1518"/>
              <a:gd name="T111" fmla="*/ 209 h 504"/>
              <a:gd name="T112" fmla="*/ 94 w 1518"/>
              <a:gd name="T113" fmla="*/ 169 h 504"/>
              <a:gd name="T114" fmla="*/ 77 w 1518"/>
              <a:gd name="T115" fmla="*/ 145 h 504"/>
              <a:gd name="T116" fmla="*/ 62 w 1518"/>
              <a:gd name="T117" fmla="*/ 124 h 504"/>
              <a:gd name="T118" fmla="*/ 48 w 1518"/>
              <a:gd name="T119" fmla="*/ 102 h 504"/>
              <a:gd name="T120" fmla="*/ 34 w 1518"/>
              <a:gd name="T121" fmla="*/ 79 h 504"/>
              <a:gd name="T122" fmla="*/ 21 w 1518"/>
              <a:gd name="T123" fmla="*/ 57 h 504"/>
              <a:gd name="T124" fmla="*/ 9 w 1518"/>
              <a:gd name="T125" fmla="*/ 33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8" h="504">
                <a:moveTo>
                  <a:pt x="1518" y="0"/>
                </a:moveTo>
                <a:lnTo>
                  <a:pt x="1518" y="0"/>
                </a:lnTo>
                <a:lnTo>
                  <a:pt x="1518" y="1"/>
                </a:lnTo>
                <a:lnTo>
                  <a:pt x="1517" y="3"/>
                </a:lnTo>
                <a:lnTo>
                  <a:pt x="1516" y="4"/>
                </a:lnTo>
                <a:lnTo>
                  <a:pt x="1516" y="5"/>
                </a:lnTo>
                <a:lnTo>
                  <a:pt x="1515" y="7"/>
                </a:lnTo>
                <a:lnTo>
                  <a:pt x="1515" y="8"/>
                </a:lnTo>
                <a:lnTo>
                  <a:pt x="1514" y="9"/>
                </a:lnTo>
                <a:lnTo>
                  <a:pt x="1513" y="10"/>
                </a:lnTo>
                <a:lnTo>
                  <a:pt x="1513" y="12"/>
                </a:lnTo>
                <a:lnTo>
                  <a:pt x="1512" y="13"/>
                </a:lnTo>
                <a:lnTo>
                  <a:pt x="1511" y="14"/>
                </a:lnTo>
                <a:lnTo>
                  <a:pt x="1511" y="16"/>
                </a:lnTo>
                <a:lnTo>
                  <a:pt x="1510" y="17"/>
                </a:lnTo>
                <a:lnTo>
                  <a:pt x="1510" y="18"/>
                </a:lnTo>
                <a:lnTo>
                  <a:pt x="1509" y="20"/>
                </a:lnTo>
                <a:lnTo>
                  <a:pt x="1508" y="21"/>
                </a:lnTo>
                <a:lnTo>
                  <a:pt x="1508" y="22"/>
                </a:lnTo>
                <a:lnTo>
                  <a:pt x="1507" y="24"/>
                </a:lnTo>
                <a:lnTo>
                  <a:pt x="1506" y="25"/>
                </a:lnTo>
                <a:lnTo>
                  <a:pt x="1506" y="26"/>
                </a:lnTo>
                <a:lnTo>
                  <a:pt x="1505" y="27"/>
                </a:lnTo>
                <a:lnTo>
                  <a:pt x="1504" y="29"/>
                </a:lnTo>
                <a:lnTo>
                  <a:pt x="1504" y="30"/>
                </a:lnTo>
                <a:lnTo>
                  <a:pt x="1503" y="31"/>
                </a:lnTo>
                <a:lnTo>
                  <a:pt x="1502" y="33"/>
                </a:lnTo>
                <a:lnTo>
                  <a:pt x="1502" y="34"/>
                </a:lnTo>
                <a:lnTo>
                  <a:pt x="1501" y="35"/>
                </a:lnTo>
                <a:lnTo>
                  <a:pt x="1500" y="36"/>
                </a:lnTo>
                <a:lnTo>
                  <a:pt x="1500" y="38"/>
                </a:lnTo>
                <a:lnTo>
                  <a:pt x="1499" y="39"/>
                </a:lnTo>
                <a:lnTo>
                  <a:pt x="1498" y="40"/>
                </a:lnTo>
                <a:lnTo>
                  <a:pt x="1498" y="41"/>
                </a:lnTo>
                <a:lnTo>
                  <a:pt x="1497" y="43"/>
                </a:lnTo>
                <a:lnTo>
                  <a:pt x="1496" y="44"/>
                </a:lnTo>
                <a:lnTo>
                  <a:pt x="1496" y="45"/>
                </a:lnTo>
                <a:lnTo>
                  <a:pt x="1495" y="47"/>
                </a:lnTo>
                <a:lnTo>
                  <a:pt x="1494" y="48"/>
                </a:lnTo>
                <a:lnTo>
                  <a:pt x="1494" y="49"/>
                </a:lnTo>
                <a:lnTo>
                  <a:pt x="1493" y="50"/>
                </a:lnTo>
                <a:lnTo>
                  <a:pt x="1492" y="52"/>
                </a:lnTo>
                <a:lnTo>
                  <a:pt x="1492" y="53"/>
                </a:lnTo>
                <a:lnTo>
                  <a:pt x="1491" y="54"/>
                </a:lnTo>
                <a:lnTo>
                  <a:pt x="1490" y="55"/>
                </a:lnTo>
                <a:lnTo>
                  <a:pt x="1490" y="57"/>
                </a:lnTo>
                <a:lnTo>
                  <a:pt x="1489" y="58"/>
                </a:lnTo>
                <a:lnTo>
                  <a:pt x="1488" y="59"/>
                </a:lnTo>
                <a:lnTo>
                  <a:pt x="1487" y="60"/>
                </a:lnTo>
                <a:lnTo>
                  <a:pt x="1487" y="62"/>
                </a:lnTo>
                <a:lnTo>
                  <a:pt x="1486" y="63"/>
                </a:lnTo>
                <a:lnTo>
                  <a:pt x="1485" y="64"/>
                </a:lnTo>
                <a:lnTo>
                  <a:pt x="1485" y="65"/>
                </a:lnTo>
                <a:lnTo>
                  <a:pt x="1484" y="67"/>
                </a:lnTo>
                <a:lnTo>
                  <a:pt x="1483" y="68"/>
                </a:lnTo>
                <a:lnTo>
                  <a:pt x="1483" y="69"/>
                </a:lnTo>
                <a:lnTo>
                  <a:pt x="1482" y="70"/>
                </a:lnTo>
                <a:lnTo>
                  <a:pt x="1481" y="72"/>
                </a:lnTo>
                <a:lnTo>
                  <a:pt x="1480" y="73"/>
                </a:lnTo>
                <a:lnTo>
                  <a:pt x="1480" y="74"/>
                </a:lnTo>
                <a:lnTo>
                  <a:pt x="1479" y="75"/>
                </a:lnTo>
                <a:lnTo>
                  <a:pt x="1478" y="76"/>
                </a:lnTo>
                <a:lnTo>
                  <a:pt x="1478" y="78"/>
                </a:lnTo>
                <a:lnTo>
                  <a:pt x="1477" y="79"/>
                </a:lnTo>
                <a:lnTo>
                  <a:pt x="1476" y="80"/>
                </a:lnTo>
                <a:lnTo>
                  <a:pt x="1475" y="81"/>
                </a:lnTo>
                <a:lnTo>
                  <a:pt x="1475" y="83"/>
                </a:lnTo>
                <a:lnTo>
                  <a:pt x="1474" y="84"/>
                </a:lnTo>
                <a:lnTo>
                  <a:pt x="1473" y="85"/>
                </a:lnTo>
                <a:lnTo>
                  <a:pt x="1472" y="86"/>
                </a:lnTo>
                <a:lnTo>
                  <a:pt x="1472" y="87"/>
                </a:lnTo>
                <a:lnTo>
                  <a:pt x="1471" y="89"/>
                </a:lnTo>
                <a:lnTo>
                  <a:pt x="1470" y="90"/>
                </a:lnTo>
                <a:lnTo>
                  <a:pt x="1470" y="91"/>
                </a:lnTo>
                <a:lnTo>
                  <a:pt x="1469" y="92"/>
                </a:lnTo>
                <a:lnTo>
                  <a:pt x="1468" y="93"/>
                </a:lnTo>
                <a:lnTo>
                  <a:pt x="1467" y="95"/>
                </a:lnTo>
                <a:lnTo>
                  <a:pt x="1467" y="96"/>
                </a:lnTo>
                <a:lnTo>
                  <a:pt x="1466" y="97"/>
                </a:lnTo>
                <a:lnTo>
                  <a:pt x="1465" y="98"/>
                </a:lnTo>
                <a:lnTo>
                  <a:pt x="1464" y="99"/>
                </a:lnTo>
                <a:lnTo>
                  <a:pt x="1464" y="101"/>
                </a:lnTo>
                <a:lnTo>
                  <a:pt x="1463" y="102"/>
                </a:lnTo>
                <a:lnTo>
                  <a:pt x="1462" y="103"/>
                </a:lnTo>
                <a:lnTo>
                  <a:pt x="1461" y="104"/>
                </a:lnTo>
                <a:lnTo>
                  <a:pt x="1461" y="105"/>
                </a:lnTo>
                <a:lnTo>
                  <a:pt x="1460" y="107"/>
                </a:lnTo>
                <a:lnTo>
                  <a:pt x="1459" y="108"/>
                </a:lnTo>
                <a:lnTo>
                  <a:pt x="1458" y="109"/>
                </a:lnTo>
                <a:lnTo>
                  <a:pt x="1458" y="110"/>
                </a:lnTo>
                <a:lnTo>
                  <a:pt x="1457" y="111"/>
                </a:lnTo>
                <a:lnTo>
                  <a:pt x="1456" y="113"/>
                </a:lnTo>
                <a:lnTo>
                  <a:pt x="1455" y="114"/>
                </a:lnTo>
                <a:lnTo>
                  <a:pt x="1454" y="115"/>
                </a:lnTo>
                <a:lnTo>
                  <a:pt x="1454" y="116"/>
                </a:lnTo>
                <a:lnTo>
                  <a:pt x="1453" y="117"/>
                </a:lnTo>
                <a:lnTo>
                  <a:pt x="1452" y="118"/>
                </a:lnTo>
                <a:lnTo>
                  <a:pt x="1451" y="120"/>
                </a:lnTo>
                <a:lnTo>
                  <a:pt x="1451" y="121"/>
                </a:lnTo>
                <a:lnTo>
                  <a:pt x="1450" y="122"/>
                </a:lnTo>
                <a:lnTo>
                  <a:pt x="1449" y="123"/>
                </a:lnTo>
                <a:lnTo>
                  <a:pt x="1448" y="124"/>
                </a:lnTo>
                <a:lnTo>
                  <a:pt x="1448" y="125"/>
                </a:lnTo>
                <a:lnTo>
                  <a:pt x="1447" y="127"/>
                </a:lnTo>
                <a:lnTo>
                  <a:pt x="1446" y="128"/>
                </a:lnTo>
                <a:lnTo>
                  <a:pt x="1445" y="129"/>
                </a:lnTo>
                <a:lnTo>
                  <a:pt x="1444" y="130"/>
                </a:lnTo>
                <a:lnTo>
                  <a:pt x="1444" y="131"/>
                </a:lnTo>
                <a:lnTo>
                  <a:pt x="1443" y="132"/>
                </a:lnTo>
                <a:lnTo>
                  <a:pt x="1442" y="134"/>
                </a:lnTo>
                <a:lnTo>
                  <a:pt x="1441" y="135"/>
                </a:lnTo>
                <a:lnTo>
                  <a:pt x="1440" y="136"/>
                </a:lnTo>
                <a:lnTo>
                  <a:pt x="1440" y="137"/>
                </a:lnTo>
                <a:lnTo>
                  <a:pt x="1439" y="138"/>
                </a:lnTo>
                <a:lnTo>
                  <a:pt x="1438" y="139"/>
                </a:lnTo>
                <a:lnTo>
                  <a:pt x="1437" y="140"/>
                </a:lnTo>
                <a:lnTo>
                  <a:pt x="1436" y="142"/>
                </a:lnTo>
                <a:lnTo>
                  <a:pt x="1436" y="143"/>
                </a:lnTo>
                <a:lnTo>
                  <a:pt x="1435" y="144"/>
                </a:lnTo>
                <a:lnTo>
                  <a:pt x="1434" y="145"/>
                </a:lnTo>
                <a:lnTo>
                  <a:pt x="1433" y="146"/>
                </a:lnTo>
                <a:lnTo>
                  <a:pt x="1432" y="147"/>
                </a:lnTo>
                <a:lnTo>
                  <a:pt x="1432" y="148"/>
                </a:lnTo>
                <a:lnTo>
                  <a:pt x="1431" y="149"/>
                </a:lnTo>
                <a:lnTo>
                  <a:pt x="1430" y="151"/>
                </a:lnTo>
                <a:lnTo>
                  <a:pt x="1429" y="152"/>
                </a:lnTo>
                <a:lnTo>
                  <a:pt x="1428" y="153"/>
                </a:lnTo>
                <a:lnTo>
                  <a:pt x="1428" y="154"/>
                </a:lnTo>
                <a:lnTo>
                  <a:pt x="1427" y="155"/>
                </a:lnTo>
                <a:lnTo>
                  <a:pt x="1426" y="156"/>
                </a:lnTo>
                <a:lnTo>
                  <a:pt x="1425" y="157"/>
                </a:lnTo>
                <a:lnTo>
                  <a:pt x="1424" y="158"/>
                </a:lnTo>
                <a:lnTo>
                  <a:pt x="1423" y="160"/>
                </a:lnTo>
                <a:lnTo>
                  <a:pt x="1423" y="161"/>
                </a:lnTo>
                <a:lnTo>
                  <a:pt x="1422" y="162"/>
                </a:lnTo>
                <a:lnTo>
                  <a:pt x="1421" y="163"/>
                </a:lnTo>
                <a:lnTo>
                  <a:pt x="1420" y="164"/>
                </a:lnTo>
                <a:lnTo>
                  <a:pt x="1419" y="165"/>
                </a:lnTo>
                <a:lnTo>
                  <a:pt x="1418" y="166"/>
                </a:lnTo>
                <a:lnTo>
                  <a:pt x="1418" y="167"/>
                </a:lnTo>
                <a:lnTo>
                  <a:pt x="1417" y="168"/>
                </a:lnTo>
                <a:lnTo>
                  <a:pt x="1416" y="169"/>
                </a:lnTo>
                <a:lnTo>
                  <a:pt x="1415" y="171"/>
                </a:lnTo>
                <a:lnTo>
                  <a:pt x="1414" y="172"/>
                </a:lnTo>
                <a:lnTo>
                  <a:pt x="1413" y="173"/>
                </a:lnTo>
                <a:lnTo>
                  <a:pt x="1413" y="174"/>
                </a:lnTo>
                <a:lnTo>
                  <a:pt x="1412" y="175"/>
                </a:lnTo>
                <a:lnTo>
                  <a:pt x="1411" y="176"/>
                </a:lnTo>
                <a:lnTo>
                  <a:pt x="1410" y="177"/>
                </a:lnTo>
                <a:lnTo>
                  <a:pt x="1409" y="178"/>
                </a:lnTo>
                <a:lnTo>
                  <a:pt x="1408" y="179"/>
                </a:lnTo>
                <a:lnTo>
                  <a:pt x="1407" y="180"/>
                </a:lnTo>
                <a:lnTo>
                  <a:pt x="1407" y="181"/>
                </a:lnTo>
                <a:lnTo>
                  <a:pt x="1406" y="183"/>
                </a:lnTo>
                <a:lnTo>
                  <a:pt x="1405" y="184"/>
                </a:lnTo>
                <a:lnTo>
                  <a:pt x="1404" y="185"/>
                </a:lnTo>
                <a:lnTo>
                  <a:pt x="1403" y="186"/>
                </a:lnTo>
                <a:lnTo>
                  <a:pt x="1402" y="187"/>
                </a:lnTo>
                <a:lnTo>
                  <a:pt x="1401" y="188"/>
                </a:lnTo>
                <a:lnTo>
                  <a:pt x="1401" y="189"/>
                </a:lnTo>
                <a:lnTo>
                  <a:pt x="1400" y="190"/>
                </a:lnTo>
                <a:lnTo>
                  <a:pt x="1399" y="191"/>
                </a:lnTo>
                <a:lnTo>
                  <a:pt x="1398" y="192"/>
                </a:lnTo>
                <a:lnTo>
                  <a:pt x="1397" y="193"/>
                </a:lnTo>
                <a:lnTo>
                  <a:pt x="1396" y="194"/>
                </a:lnTo>
                <a:lnTo>
                  <a:pt x="1395" y="195"/>
                </a:lnTo>
                <a:lnTo>
                  <a:pt x="1395" y="196"/>
                </a:lnTo>
                <a:lnTo>
                  <a:pt x="1394" y="197"/>
                </a:lnTo>
                <a:lnTo>
                  <a:pt x="1393" y="199"/>
                </a:lnTo>
                <a:lnTo>
                  <a:pt x="1392" y="200"/>
                </a:lnTo>
                <a:lnTo>
                  <a:pt x="1391" y="201"/>
                </a:lnTo>
                <a:lnTo>
                  <a:pt x="1390" y="202"/>
                </a:lnTo>
                <a:lnTo>
                  <a:pt x="1389" y="203"/>
                </a:lnTo>
                <a:lnTo>
                  <a:pt x="1388" y="204"/>
                </a:lnTo>
                <a:lnTo>
                  <a:pt x="1388" y="205"/>
                </a:lnTo>
                <a:lnTo>
                  <a:pt x="1387" y="206"/>
                </a:lnTo>
                <a:lnTo>
                  <a:pt x="1386" y="207"/>
                </a:lnTo>
                <a:lnTo>
                  <a:pt x="1385" y="208"/>
                </a:lnTo>
                <a:lnTo>
                  <a:pt x="1384" y="209"/>
                </a:lnTo>
                <a:lnTo>
                  <a:pt x="1383" y="210"/>
                </a:lnTo>
                <a:lnTo>
                  <a:pt x="1382" y="211"/>
                </a:lnTo>
                <a:lnTo>
                  <a:pt x="1381" y="212"/>
                </a:lnTo>
                <a:lnTo>
                  <a:pt x="1380" y="213"/>
                </a:lnTo>
                <a:lnTo>
                  <a:pt x="1380" y="214"/>
                </a:lnTo>
                <a:lnTo>
                  <a:pt x="1379" y="215"/>
                </a:lnTo>
                <a:lnTo>
                  <a:pt x="1378" y="216"/>
                </a:lnTo>
                <a:lnTo>
                  <a:pt x="1377" y="217"/>
                </a:lnTo>
                <a:lnTo>
                  <a:pt x="1376" y="218"/>
                </a:lnTo>
                <a:lnTo>
                  <a:pt x="1375" y="219"/>
                </a:lnTo>
                <a:lnTo>
                  <a:pt x="1374" y="220"/>
                </a:lnTo>
                <a:lnTo>
                  <a:pt x="1373" y="221"/>
                </a:lnTo>
                <a:lnTo>
                  <a:pt x="1372" y="222"/>
                </a:lnTo>
                <a:lnTo>
                  <a:pt x="1371" y="223"/>
                </a:lnTo>
                <a:lnTo>
                  <a:pt x="1370" y="224"/>
                </a:lnTo>
                <a:lnTo>
                  <a:pt x="1370" y="225"/>
                </a:lnTo>
                <a:lnTo>
                  <a:pt x="1369" y="226"/>
                </a:lnTo>
                <a:lnTo>
                  <a:pt x="1368" y="227"/>
                </a:lnTo>
                <a:lnTo>
                  <a:pt x="1367" y="228"/>
                </a:lnTo>
                <a:lnTo>
                  <a:pt x="1366" y="229"/>
                </a:lnTo>
                <a:lnTo>
                  <a:pt x="1365" y="230"/>
                </a:lnTo>
                <a:lnTo>
                  <a:pt x="1364" y="231"/>
                </a:lnTo>
                <a:lnTo>
                  <a:pt x="1363" y="232"/>
                </a:lnTo>
                <a:lnTo>
                  <a:pt x="1362" y="233"/>
                </a:lnTo>
                <a:lnTo>
                  <a:pt x="1361" y="234"/>
                </a:lnTo>
                <a:lnTo>
                  <a:pt x="1360" y="235"/>
                </a:lnTo>
                <a:lnTo>
                  <a:pt x="1359" y="236"/>
                </a:lnTo>
                <a:lnTo>
                  <a:pt x="1359" y="237"/>
                </a:lnTo>
                <a:lnTo>
                  <a:pt x="1358" y="238"/>
                </a:lnTo>
                <a:lnTo>
                  <a:pt x="1357" y="239"/>
                </a:lnTo>
                <a:lnTo>
                  <a:pt x="1356" y="240"/>
                </a:lnTo>
                <a:lnTo>
                  <a:pt x="1355" y="241"/>
                </a:lnTo>
                <a:lnTo>
                  <a:pt x="1354" y="242"/>
                </a:lnTo>
                <a:lnTo>
                  <a:pt x="1353" y="243"/>
                </a:lnTo>
                <a:lnTo>
                  <a:pt x="1352" y="244"/>
                </a:lnTo>
                <a:lnTo>
                  <a:pt x="1351" y="245"/>
                </a:lnTo>
                <a:lnTo>
                  <a:pt x="1350" y="246"/>
                </a:lnTo>
                <a:lnTo>
                  <a:pt x="1349" y="247"/>
                </a:lnTo>
                <a:lnTo>
                  <a:pt x="1348" y="248"/>
                </a:lnTo>
                <a:lnTo>
                  <a:pt x="1347" y="249"/>
                </a:lnTo>
                <a:lnTo>
                  <a:pt x="1346" y="250"/>
                </a:lnTo>
                <a:lnTo>
                  <a:pt x="1345" y="251"/>
                </a:lnTo>
                <a:lnTo>
                  <a:pt x="1345" y="252"/>
                </a:lnTo>
                <a:lnTo>
                  <a:pt x="1344" y="253"/>
                </a:lnTo>
                <a:lnTo>
                  <a:pt x="1343" y="254"/>
                </a:lnTo>
                <a:lnTo>
                  <a:pt x="1342" y="255"/>
                </a:lnTo>
                <a:lnTo>
                  <a:pt x="1341" y="256"/>
                </a:lnTo>
                <a:lnTo>
                  <a:pt x="1340" y="257"/>
                </a:lnTo>
                <a:lnTo>
                  <a:pt x="1339" y="258"/>
                </a:lnTo>
                <a:lnTo>
                  <a:pt x="1338" y="259"/>
                </a:lnTo>
                <a:lnTo>
                  <a:pt x="1337" y="260"/>
                </a:lnTo>
                <a:lnTo>
                  <a:pt x="1336" y="261"/>
                </a:lnTo>
                <a:lnTo>
                  <a:pt x="1335" y="262"/>
                </a:lnTo>
                <a:lnTo>
                  <a:pt x="1334" y="263"/>
                </a:lnTo>
                <a:lnTo>
                  <a:pt x="1333" y="263"/>
                </a:lnTo>
                <a:lnTo>
                  <a:pt x="1332" y="264"/>
                </a:lnTo>
                <a:lnTo>
                  <a:pt x="1331" y="265"/>
                </a:lnTo>
                <a:lnTo>
                  <a:pt x="1330" y="266"/>
                </a:lnTo>
                <a:lnTo>
                  <a:pt x="1329" y="267"/>
                </a:lnTo>
                <a:lnTo>
                  <a:pt x="1328" y="268"/>
                </a:lnTo>
                <a:lnTo>
                  <a:pt x="1327" y="269"/>
                </a:lnTo>
                <a:lnTo>
                  <a:pt x="1326" y="270"/>
                </a:lnTo>
                <a:lnTo>
                  <a:pt x="1325" y="271"/>
                </a:lnTo>
                <a:lnTo>
                  <a:pt x="1324" y="272"/>
                </a:lnTo>
                <a:lnTo>
                  <a:pt x="1323" y="273"/>
                </a:lnTo>
                <a:lnTo>
                  <a:pt x="1322" y="274"/>
                </a:lnTo>
                <a:lnTo>
                  <a:pt x="1322" y="275"/>
                </a:lnTo>
                <a:lnTo>
                  <a:pt x="1321" y="276"/>
                </a:lnTo>
                <a:lnTo>
                  <a:pt x="1320" y="277"/>
                </a:lnTo>
                <a:lnTo>
                  <a:pt x="1319" y="277"/>
                </a:lnTo>
                <a:lnTo>
                  <a:pt x="1318" y="278"/>
                </a:lnTo>
                <a:lnTo>
                  <a:pt x="1317" y="279"/>
                </a:lnTo>
                <a:lnTo>
                  <a:pt x="1316" y="280"/>
                </a:lnTo>
                <a:lnTo>
                  <a:pt x="1315" y="281"/>
                </a:lnTo>
                <a:lnTo>
                  <a:pt x="1314" y="282"/>
                </a:lnTo>
                <a:lnTo>
                  <a:pt x="1313" y="283"/>
                </a:lnTo>
                <a:lnTo>
                  <a:pt x="1312" y="284"/>
                </a:lnTo>
                <a:lnTo>
                  <a:pt x="1311" y="285"/>
                </a:lnTo>
                <a:lnTo>
                  <a:pt x="1310" y="286"/>
                </a:lnTo>
                <a:lnTo>
                  <a:pt x="1309" y="287"/>
                </a:lnTo>
                <a:lnTo>
                  <a:pt x="1308" y="287"/>
                </a:lnTo>
                <a:lnTo>
                  <a:pt x="1307" y="288"/>
                </a:lnTo>
                <a:lnTo>
                  <a:pt x="1306" y="289"/>
                </a:lnTo>
                <a:lnTo>
                  <a:pt x="1305" y="290"/>
                </a:lnTo>
                <a:lnTo>
                  <a:pt x="1304" y="291"/>
                </a:lnTo>
                <a:lnTo>
                  <a:pt x="1303" y="292"/>
                </a:lnTo>
                <a:lnTo>
                  <a:pt x="1302" y="293"/>
                </a:lnTo>
                <a:lnTo>
                  <a:pt x="1301" y="294"/>
                </a:lnTo>
                <a:lnTo>
                  <a:pt x="1300" y="295"/>
                </a:lnTo>
                <a:lnTo>
                  <a:pt x="1299" y="295"/>
                </a:lnTo>
                <a:lnTo>
                  <a:pt x="1298" y="296"/>
                </a:lnTo>
                <a:lnTo>
                  <a:pt x="1297" y="297"/>
                </a:lnTo>
                <a:lnTo>
                  <a:pt x="1296" y="298"/>
                </a:lnTo>
                <a:lnTo>
                  <a:pt x="1295" y="299"/>
                </a:lnTo>
                <a:lnTo>
                  <a:pt x="1294" y="300"/>
                </a:lnTo>
                <a:lnTo>
                  <a:pt x="1293" y="301"/>
                </a:lnTo>
                <a:lnTo>
                  <a:pt x="1292" y="302"/>
                </a:lnTo>
                <a:lnTo>
                  <a:pt x="1291" y="302"/>
                </a:lnTo>
                <a:lnTo>
                  <a:pt x="1290" y="303"/>
                </a:lnTo>
                <a:lnTo>
                  <a:pt x="1289" y="304"/>
                </a:lnTo>
                <a:lnTo>
                  <a:pt x="1288" y="305"/>
                </a:lnTo>
                <a:lnTo>
                  <a:pt x="1287" y="306"/>
                </a:lnTo>
                <a:lnTo>
                  <a:pt x="1286" y="307"/>
                </a:lnTo>
                <a:lnTo>
                  <a:pt x="1285" y="308"/>
                </a:lnTo>
                <a:lnTo>
                  <a:pt x="1284" y="309"/>
                </a:lnTo>
                <a:lnTo>
                  <a:pt x="1283" y="309"/>
                </a:lnTo>
                <a:lnTo>
                  <a:pt x="1282" y="310"/>
                </a:lnTo>
                <a:lnTo>
                  <a:pt x="1281" y="311"/>
                </a:lnTo>
                <a:lnTo>
                  <a:pt x="1280" y="312"/>
                </a:lnTo>
                <a:lnTo>
                  <a:pt x="1279" y="313"/>
                </a:lnTo>
                <a:lnTo>
                  <a:pt x="1278" y="314"/>
                </a:lnTo>
                <a:lnTo>
                  <a:pt x="1277" y="314"/>
                </a:lnTo>
                <a:lnTo>
                  <a:pt x="1276" y="315"/>
                </a:lnTo>
                <a:lnTo>
                  <a:pt x="1274" y="316"/>
                </a:lnTo>
                <a:lnTo>
                  <a:pt x="1273" y="317"/>
                </a:lnTo>
                <a:lnTo>
                  <a:pt x="1272" y="318"/>
                </a:lnTo>
                <a:lnTo>
                  <a:pt x="1271" y="319"/>
                </a:lnTo>
                <a:lnTo>
                  <a:pt x="1270" y="319"/>
                </a:lnTo>
                <a:lnTo>
                  <a:pt x="1269" y="320"/>
                </a:lnTo>
                <a:lnTo>
                  <a:pt x="1268" y="321"/>
                </a:lnTo>
                <a:lnTo>
                  <a:pt x="1267" y="322"/>
                </a:lnTo>
                <a:lnTo>
                  <a:pt x="1266" y="323"/>
                </a:lnTo>
                <a:lnTo>
                  <a:pt x="1265" y="324"/>
                </a:lnTo>
                <a:lnTo>
                  <a:pt x="1264" y="324"/>
                </a:lnTo>
                <a:lnTo>
                  <a:pt x="1263" y="325"/>
                </a:lnTo>
                <a:lnTo>
                  <a:pt x="1262" y="326"/>
                </a:lnTo>
                <a:lnTo>
                  <a:pt x="1261" y="327"/>
                </a:lnTo>
                <a:lnTo>
                  <a:pt x="1260" y="328"/>
                </a:lnTo>
                <a:lnTo>
                  <a:pt x="1259" y="329"/>
                </a:lnTo>
                <a:lnTo>
                  <a:pt x="1258" y="329"/>
                </a:lnTo>
                <a:lnTo>
                  <a:pt x="1257" y="330"/>
                </a:lnTo>
                <a:lnTo>
                  <a:pt x="1256" y="331"/>
                </a:lnTo>
                <a:lnTo>
                  <a:pt x="1255" y="332"/>
                </a:lnTo>
                <a:lnTo>
                  <a:pt x="1254" y="333"/>
                </a:lnTo>
                <a:lnTo>
                  <a:pt x="1253" y="333"/>
                </a:lnTo>
                <a:lnTo>
                  <a:pt x="1252" y="334"/>
                </a:lnTo>
                <a:lnTo>
                  <a:pt x="1251" y="335"/>
                </a:lnTo>
                <a:lnTo>
                  <a:pt x="1250" y="336"/>
                </a:lnTo>
                <a:lnTo>
                  <a:pt x="1248" y="337"/>
                </a:lnTo>
                <a:lnTo>
                  <a:pt x="1247" y="337"/>
                </a:lnTo>
                <a:lnTo>
                  <a:pt x="1246" y="338"/>
                </a:lnTo>
                <a:lnTo>
                  <a:pt x="1245" y="339"/>
                </a:lnTo>
                <a:lnTo>
                  <a:pt x="1244" y="340"/>
                </a:lnTo>
                <a:lnTo>
                  <a:pt x="1243" y="341"/>
                </a:lnTo>
                <a:lnTo>
                  <a:pt x="1242" y="341"/>
                </a:lnTo>
                <a:lnTo>
                  <a:pt x="1241" y="342"/>
                </a:lnTo>
                <a:lnTo>
                  <a:pt x="1240" y="343"/>
                </a:lnTo>
                <a:lnTo>
                  <a:pt x="1239" y="344"/>
                </a:lnTo>
                <a:lnTo>
                  <a:pt x="1238" y="344"/>
                </a:lnTo>
                <a:lnTo>
                  <a:pt x="1237" y="345"/>
                </a:lnTo>
                <a:lnTo>
                  <a:pt x="1236" y="346"/>
                </a:lnTo>
                <a:lnTo>
                  <a:pt x="1235" y="347"/>
                </a:lnTo>
                <a:lnTo>
                  <a:pt x="1234" y="348"/>
                </a:lnTo>
                <a:lnTo>
                  <a:pt x="1233" y="348"/>
                </a:lnTo>
                <a:lnTo>
                  <a:pt x="1231" y="349"/>
                </a:lnTo>
                <a:lnTo>
                  <a:pt x="1230" y="350"/>
                </a:lnTo>
                <a:lnTo>
                  <a:pt x="1229" y="351"/>
                </a:lnTo>
                <a:lnTo>
                  <a:pt x="1228" y="351"/>
                </a:lnTo>
                <a:lnTo>
                  <a:pt x="1227" y="352"/>
                </a:lnTo>
                <a:lnTo>
                  <a:pt x="1226" y="353"/>
                </a:lnTo>
                <a:lnTo>
                  <a:pt x="1225" y="354"/>
                </a:lnTo>
                <a:lnTo>
                  <a:pt x="1224" y="354"/>
                </a:lnTo>
                <a:lnTo>
                  <a:pt x="1223" y="355"/>
                </a:lnTo>
                <a:lnTo>
                  <a:pt x="1222" y="356"/>
                </a:lnTo>
                <a:lnTo>
                  <a:pt x="1221" y="357"/>
                </a:lnTo>
                <a:lnTo>
                  <a:pt x="1220" y="357"/>
                </a:lnTo>
                <a:lnTo>
                  <a:pt x="1219" y="358"/>
                </a:lnTo>
                <a:lnTo>
                  <a:pt x="1217" y="359"/>
                </a:lnTo>
                <a:lnTo>
                  <a:pt x="1216" y="360"/>
                </a:lnTo>
                <a:lnTo>
                  <a:pt x="1215" y="360"/>
                </a:lnTo>
                <a:lnTo>
                  <a:pt x="1214" y="361"/>
                </a:lnTo>
                <a:lnTo>
                  <a:pt x="1213" y="362"/>
                </a:lnTo>
                <a:lnTo>
                  <a:pt x="1212" y="363"/>
                </a:lnTo>
                <a:lnTo>
                  <a:pt x="1211" y="363"/>
                </a:lnTo>
                <a:lnTo>
                  <a:pt x="1210" y="364"/>
                </a:lnTo>
                <a:lnTo>
                  <a:pt x="1209" y="365"/>
                </a:lnTo>
                <a:lnTo>
                  <a:pt x="1208" y="366"/>
                </a:lnTo>
                <a:lnTo>
                  <a:pt x="1207" y="366"/>
                </a:lnTo>
                <a:lnTo>
                  <a:pt x="1206" y="367"/>
                </a:lnTo>
                <a:lnTo>
                  <a:pt x="1204" y="368"/>
                </a:lnTo>
                <a:lnTo>
                  <a:pt x="1203" y="368"/>
                </a:lnTo>
                <a:lnTo>
                  <a:pt x="1202" y="369"/>
                </a:lnTo>
                <a:lnTo>
                  <a:pt x="1201" y="370"/>
                </a:lnTo>
                <a:lnTo>
                  <a:pt x="1200" y="371"/>
                </a:lnTo>
                <a:lnTo>
                  <a:pt x="1199" y="371"/>
                </a:lnTo>
                <a:lnTo>
                  <a:pt x="1198" y="372"/>
                </a:lnTo>
                <a:lnTo>
                  <a:pt x="1197" y="373"/>
                </a:lnTo>
                <a:lnTo>
                  <a:pt x="1196" y="374"/>
                </a:lnTo>
                <a:lnTo>
                  <a:pt x="1195" y="374"/>
                </a:lnTo>
                <a:lnTo>
                  <a:pt x="1193" y="375"/>
                </a:lnTo>
                <a:lnTo>
                  <a:pt x="1192" y="376"/>
                </a:lnTo>
                <a:lnTo>
                  <a:pt x="1191" y="376"/>
                </a:lnTo>
                <a:lnTo>
                  <a:pt x="1190" y="377"/>
                </a:lnTo>
                <a:lnTo>
                  <a:pt x="1189" y="378"/>
                </a:lnTo>
                <a:lnTo>
                  <a:pt x="1188" y="378"/>
                </a:lnTo>
                <a:lnTo>
                  <a:pt x="1187" y="379"/>
                </a:lnTo>
                <a:lnTo>
                  <a:pt x="1186" y="380"/>
                </a:lnTo>
                <a:lnTo>
                  <a:pt x="1185" y="380"/>
                </a:lnTo>
                <a:lnTo>
                  <a:pt x="1183" y="381"/>
                </a:lnTo>
                <a:lnTo>
                  <a:pt x="1182" y="382"/>
                </a:lnTo>
                <a:lnTo>
                  <a:pt x="1181" y="383"/>
                </a:lnTo>
                <a:lnTo>
                  <a:pt x="1180" y="383"/>
                </a:lnTo>
                <a:lnTo>
                  <a:pt x="1179" y="384"/>
                </a:lnTo>
                <a:lnTo>
                  <a:pt x="1178" y="385"/>
                </a:lnTo>
                <a:lnTo>
                  <a:pt x="1177" y="385"/>
                </a:lnTo>
                <a:lnTo>
                  <a:pt x="1176" y="386"/>
                </a:lnTo>
                <a:lnTo>
                  <a:pt x="1175" y="387"/>
                </a:lnTo>
                <a:lnTo>
                  <a:pt x="1173" y="387"/>
                </a:lnTo>
                <a:lnTo>
                  <a:pt x="1172" y="388"/>
                </a:lnTo>
                <a:lnTo>
                  <a:pt x="1171" y="389"/>
                </a:lnTo>
                <a:lnTo>
                  <a:pt x="1170" y="389"/>
                </a:lnTo>
                <a:lnTo>
                  <a:pt x="1169" y="390"/>
                </a:lnTo>
                <a:lnTo>
                  <a:pt x="1168" y="391"/>
                </a:lnTo>
                <a:lnTo>
                  <a:pt x="1167" y="391"/>
                </a:lnTo>
                <a:lnTo>
                  <a:pt x="1166" y="392"/>
                </a:lnTo>
                <a:lnTo>
                  <a:pt x="1164" y="393"/>
                </a:lnTo>
                <a:lnTo>
                  <a:pt x="1163" y="393"/>
                </a:lnTo>
                <a:lnTo>
                  <a:pt x="1162" y="394"/>
                </a:lnTo>
                <a:lnTo>
                  <a:pt x="1161" y="395"/>
                </a:lnTo>
                <a:lnTo>
                  <a:pt x="1160" y="395"/>
                </a:lnTo>
                <a:lnTo>
                  <a:pt x="1159" y="396"/>
                </a:lnTo>
                <a:lnTo>
                  <a:pt x="1158" y="397"/>
                </a:lnTo>
                <a:lnTo>
                  <a:pt x="1157" y="397"/>
                </a:lnTo>
                <a:lnTo>
                  <a:pt x="1155" y="398"/>
                </a:lnTo>
                <a:lnTo>
                  <a:pt x="1154" y="398"/>
                </a:lnTo>
                <a:lnTo>
                  <a:pt x="1153" y="399"/>
                </a:lnTo>
                <a:lnTo>
                  <a:pt x="1152" y="400"/>
                </a:lnTo>
                <a:lnTo>
                  <a:pt x="1151" y="400"/>
                </a:lnTo>
                <a:lnTo>
                  <a:pt x="1150" y="401"/>
                </a:lnTo>
                <a:lnTo>
                  <a:pt x="1149" y="402"/>
                </a:lnTo>
                <a:lnTo>
                  <a:pt x="1147" y="402"/>
                </a:lnTo>
                <a:lnTo>
                  <a:pt x="1146" y="403"/>
                </a:lnTo>
                <a:lnTo>
                  <a:pt x="1145" y="404"/>
                </a:lnTo>
                <a:lnTo>
                  <a:pt x="1144" y="404"/>
                </a:lnTo>
                <a:lnTo>
                  <a:pt x="1143" y="405"/>
                </a:lnTo>
                <a:lnTo>
                  <a:pt x="1142" y="405"/>
                </a:lnTo>
                <a:lnTo>
                  <a:pt x="1141" y="406"/>
                </a:lnTo>
                <a:lnTo>
                  <a:pt x="1139" y="407"/>
                </a:lnTo>
                <a:lnTo>
                  <a:pt x="1138" y="407"/>
                </a:lnTo>
                <a:lnTo>
                  <a:pt x="1137" y="408"/>
                </a:lnTo>
                <a:lnTo>
                  <a:pt x="1136" y="408"/>
                </a:lnTo>
                <a:lnTo>
                  <a:pt x="1135" y="409"/>
                </a:lnTo>
                <a:lnTo>
                  <a:pt x="1134" y="410"/>
                </a:lnTo>
                <a:lnTo>
                  <a:pt x="1133" y="410"/>
                </a:lnTo>
                <a:lnTo>
                  <a:pt x="1131" y="411"/>
                </a:lnTo>
                <a:lnTo>
                  <a:pt x="1130" y="412"/>
                </a:lnTo>
                <a:lnTo>
                  <a:pt x="1129" y="412"/>
                </a:lnTo>
                <a:lnTo>
                  <a:pt x="1128" y="413"/>
                </a:lnTo>
                <a:lnTo>
                  <a:pt x="1127" y="413"/>
                </a:lnTo>
                <a:lnTo>
                  <a:pt x="1126" y="414"/>
                </a:lnTo>
                <a:lnTo>
                  <a:pt x="1124" y="414"/>
                </a:lnTo>
                <a:lnTo>
                  <a:pt x="1123" y="415"/>
                </a:lnTo>
                <a:lnTo>
                  <a:pt x="1122" y="416"/>
                </a:lnTo>
                <a:lnTo>
                  <a:pt x="1121" y="416"/>
                </a:lnTo>
                <a:lnTo>
                  <a:pt x="1120" y="417"/>
                </a:lnTo>
                <a:lnTo>
                  <a:pt x="1119" y="417"/>
                </a:lnTo>
                <a:lnTo>
                  <a:pt x="1118" y="418"/>
                </a:lnTo>
                <a:lnTo>
                  <a:pt x="1116" y="419"/>
                </a:lnTo>
                <a:lnTo>
                  <a:pt x="1115" y="419"/>
                </a:lnTo>
                <a:lnTo>
                  <a:pt x="1114" y="420"/>
                </a:lnTo>
                <a:lnTo>
                  <a:pt x="1113" y="420"/>
                </a:lnTo>
                <a:lnTo>
                  <a:pt x="1112" y="421"/>
                </a:lnTo>
                <a:lnTo>
                  <a:pt x="1111" y="421"/>
                </a:lnTo>
                <a:lnTo>
                  <a:pt x="1109" y="422"/>
                </a:lnTo>
                <a:lnTo>
                  <a:pt x="1108" y="423"/>
                </a:lnTo>
                <a:lnTo>
                  <a:pt x="1107" y="423"/>
                </a:lnTo>
                <a:lnTo>
                  <a:pt x="1106" y="424"/>
                </a:lnTo>
                <a:lnTo>
                  <a:pt x="1105" y="424"/>
                </a:lnTo>
                <a:lnTo>
                  <a:pt x="1104" y="425"/>
                </a:lnTo>
                <a:lnTo>
                  <a:pt x="1102" y="425"/>
                </a:lnTo>
                <a:lnTo>
                  <a:pt x="1101" y="426"/>
                </a:lnTo>
                <a:lnTo>
                  <a:pt x="1100" y="427"/>
                </a:lnTo>
                <a:lnTo>
                  <a:pt x="1099" y="427"/>
                </a:lnTo>
                <a:lnTo>
                  <a:pt x="1098" y="428"/>
                </a:lnTo>
                <a:lnTo>
                  <a:pt x="1097" y="428"/>
                </a:lnTo>
                <a:lnTo>
                  <a:pt x="1095" y="429"/>
                </a:lnTo>
                <a:lnTo>
                  <a:pt x="1094" y="429"/>
                </a:lnTo>
                <a:lnTo>
                  <a:pt x="1093" y="430"/>
                </a:lnTo>
                <a:lnTo>
                  <a:pt x="1092" y="430"/>
                </a:lnTo>
                <a:lnTo>
                  <a:pt x="1091" y="431"/>
                </a:lnTo>
                <a:lnTo>
                  <a:pt x="1089" y="431"/>
                </a:lnTo>
                <a:lnTo>
                  <a:pt x="1088" y="432"/>
                </a:lnTo>
                <a:lnTo>
                  <a:pt x="1087" y="432"/>
                </a:lnTo>
                <a:lnTo>
                  <a:pt x="1086" y="433"/>
                </a:lnTo>
                <a:lnTo>
                  <a:pt x="1085" y="434"/>
                </a:lnTo>
                <a:lnTo>
                  <a:pt x="1084" y="434"/>
                </a:lnTo>
                <a:lnTo>
                  <a:pt x="1082" y="435"/>
                </a:lnTo>
                <a:lnTo>
                  <a:pt x="1081" y="435"/>
                </a:lnTo>
                <a:lnTo>
                  <a:pt x="1080" y="436"/>
                </a:lnTo>
                <a:lnTo>
                  <a:pt x="1079" y="436"/>
                </a:lnTo>
                <a:lnTo>
                  <a:pt x="1078" y="437"/>
                </a:lnTo>
                <a:lnTo>
                  <a:pt x="1076" y="437"/>
                </a:lnTo>
                <a:lnTo>
                  <a:pt x="1075" y="438"/>
                </a:lnTo>
                <a:lnTo>
                  <a:pt x="1074" y="438"/>
                </a:lnTo>
                <a:lnTo>
                  <a:pt x="1073" y="439"/>
                </a:lnTo>
                <a:lnTo>
                  <a:pt x="1072" y="439"/>
                </a:lnTo>
                <a:lnTo>
                  <a:pt x="1071" y="440"/>
                </a:lnTo>
                <a:lnTo>
                  <a:pt x="1069" y="440"/>
                </a:lnTo>
                <a:lnTo>
                  <a:pt x="1068" y="441"/>
                </a:lnTo>
                <a:lnTo>
                  <a:pt x="1067" y="441"/>
                </a:lnTo>
                <a:lnTo>
                  <a:pt x="1066" y="442"/>
                </a:lnTo>
                <a:lnTo>
                  <a:pt x="1065" y="442"/>
                </a:lnTo>
                <a:lnTo>
                  <a:pt x="1063" y="443"/>
                </a:lnTo>
                <a:lnTo>
                  <a:pt x="1062" y="443"/>
                </a:lnTo>
                <a:lnTo>
                  <a:pt x="1061" y="444"/>
                </a:lnTo>
                <a:lnTo>
                  <a:pt x="1060" y="444"/>
                </a:lnTo>
                <a:lnTo>
                  <a:pt x="1059" y="445"/>
                </a:lnTo>
                <a:lnTo>
                  <a:pt x="1057" y="445"/>
                </a:lnTo>
                <a:lnTo>
                  <a:pt x="1056" y="446"/>
                </a:lnTo>
                <a:lnTo>
                  <a:pt x="1055" y="446"/>
                </a:lnTo>
                <a:lnTo>
                  <a:pt x="1054" y="447"/>
                </a:lnTo>
                <a:lnTo>
                  <a:pt x="1053" y="447"/>
                </a:lnTo>
                <a:lnTo>
                  <a:pt x="1051" y="448"/>
                </a:lnTo>
                <a:lnTo>
                  <a:pt x="1050" y="448"/>
                </a:lnTo>
                <a:lnTo>
                  <a:pt x="1049" y="449"/>
                </a:lnTo>
                <a:lnTo>
                  <a:pt x="1048" y="449"/>
                </a:lnTo>
                <a:lnTo>
                  <a:pt x="1047" y="449"/>
                </a:lnTo>
                <a:lnTo>
                  <a:pt x="1045" y="450"/>
                </a:lnTo>
                <a:lnTo>
                  <a:pt x="1044" y="450"/>
                </a:lnTo>
                <a:lnTo>
                  <a:pt x="1043" y="451"/>
                </a:lnTo>
                <a:lnTo>
                  <a:pt x="1042" y="451"/>
                </a:lnTo>
                <a:lnTo>
                  <a:pt x="1041" y="452"/>
                </a:lnTo>
                <a:lnTo>
                  <a:pt x="1039" y="452"/>
                </a:lnTo>
                <a:lnTo>
                  <a:pt x="1038" y="453"/>
                </a:lnTo>
                <a:lnTo>
                  <a:pt x="1037" y="453"/>
                </a:lnTo>
                <a:lnTo>
                  <a:pt x="1036" y="454"/>
                </a:lnTo>
                <a:lnTo>
                  <a:pt x="1035" y="454"/>
                </a:lnTo>
                <a:lnTo>
                  <a:pt x="1033" y="454"/>
                </a:lnTo>
                <a:lnTo>
                  <a:pt x="1032" y="455"/>
                </a:lnTo>
                <a:lnTo>
                  <a:pt x="1031" y="455"/>
                </a:lnTo>
                <a:lnTo>
                  <a:pt x="1030" y="456"/>
                </a:lnTo>
                <a:lnTo>
                  <a:pt x="1029" y="456"/>
                </a:lnTo>
                <a:lnTo>
                  <a:pt x="1027" y="457"/>
                </a:lnTo>
                <a:lnTo>
                  <a:pt x="1026" y="457"/>
                </a:lnTo>
                <a:lnTo>
                  <a:pt x="1025" y="458"/>
                </a:lnTo>
                <a:lnTo>
                  <a:pt x="1024" y="458"/>
                </a:lnTo>
                <a:lnTo>
                  <a:pt x="1022" y="458"/>
                </a:lnTo>
                <a:lnTo>
                  <a:pt x="1021" y="459"/>
                </a:lnTo>
                <a:lnTo>
                  <a:pt x="1020" y="459"/>
                </a:lnTo>
                <a:lnTo>
                  <a:pt x="1019" y="460"/>
                </a:lnTo>
                <a:lnTo>
                  <a:pt x="1018" y="460"/>
                </a:lnTo>
                <a:lnTo>
                  <a:pt x="1016" y="461"/>
                </a:lnTo>
                <a:lnTo>
                  <a:pt x="1015" y="461"/>
                </a:lnTo>
                <a:lnTo>
                  <a:pt x="1014" y="461"/>
                </a:lnTo>
                <a:lnTo>
                  <a:pt x="1013" y="462"/>
                </a:lnTo>
                <a:lnTo>
                  <a:pt x="1011" y="462"/>
                </a:lnTo>
                <a:lnTo>
                  <a:pt x="1010" y="463"/>
                </a:lnTo>
                <a:lnTo>
                  <a:pt x="1009" y="463"/>
                </a:lnTo>
                <a:lnTo>
                  <a:pt x="1008" y="463"/>
                </a:lnTo>
                <a:lnTo>
                  <a:pt x="1007" y="464"/>
                </a:lnTo>
                <a:lnTo>
                  <a:pt x="1005" y="464"/>
                </a:lnTo>
                <a:lnTo>
                  <a:pt x="1004" y="465"/>
                </a:lnTo>
                <a:lnTo>
                  <a:pt x="1003" y="465"/>
                </a:lnTo>
                <a:lnTo>
                  <a:pt x="1002" y="465"/>
                </a:lnTo>
                <a:lnTo>
                  <a:pt x="1000" y="466"/>
                </a:lnTo>
                <a:lnTo>
                  <a:pt x="999" y="466"/>
                </a:lnTo>
                <a:lnTo>
                  <a:pt x="998" y="467"/>
                </a:lnTo>
                <a:lnTo>
                  <a:pt x="997" y="467"/>
                </a:lnTo>
                <a:lnTo>
                  <a:pt x="996" y="467"/>
                </a:lnTo>
                <a:lnTo>
                  <a:pt x="994" y="468"/>
                </a:lnTo>
                <a:lnTo>
                  <a:pt x="993" y="468"/>
                </a:lnTo>
                <a:lnTo>
                  <a:pt x="992" y="469"/>
                </a:lnTo>
                <a:lnTo>
                  <a:pt x="991" y="469"/>
                </a:lnTo>
                <a:lnTo>
                  <a:pt x="989" y="469"/>
                </a:lnTo>
                <a:lnTo>
                  <a:pt x="988" y="470"/>
                </a:lnTo>
                <a:lnTo>
                  <a:pt x="987" y="470"/>
                </a:lnTo>
                <a:lnTo>
                  <a:pt x="986" y="470"/>
                </a:lnTo>
                <a:lnTo>
                  <a:pt x="984" y="471"/>
                </a:lnTo>
                <a:lnTo>
                  <a:pt x="983" y="471"/>
                </a:lnTo>
                <a:lnTo>
                  <a:pt x="982" y="472"/>
                </a:lnTo>
                <a:lnTo>
                  <a:pt x="981" y="472"/>
                </a:lnTo>
                <a:lnTo>
                  <a:pt x="980" y="472"/>
                </a:lnTo>
                <a:lnTo>
                  <a:pt x="978" y="473"/>
                </a:lnTo>
                <a:lnTo>
                  <a:pt x="977" y="473"/>
                </a:lnTo>
                <a:lnTo>
                  <a:pt x="976" y="473"/>
                </a:lnTo>
                <a:lnTo>
                  <a:pt x="975" y="474"/>
                </a:lnTo>
                <a:lnTo>
                  <a:pt x="973" y="474"/>
                </a:lnTo>
                <a:lnTo>
                  <a:pt x="972" y="474"/>
                </a:lnTo>
                <a:lnTo>
                  <a:pt x="971" y="475"/>
                </a:lnTo>
                <a:lnTo>
                  <a:pt x="970" y="475"/>
                </a:lnTo>
                <a:lnTo>
                  <a:pt x="968" y="475"/>
                </a:lnTo>
                <a:lnTo>
                  <a:pt x="967" y="476"/>
                </a:lnTo>
                <a:lnTo>
                  <a:pt x="966" y="476"/>
                </a:lnTo>
                <a:lnTo>
                  <a:pt x="965" y="476"/>
                </a:lnTo>
                <a:lnTo>
                  <a:pt x="963" y="477"/>
                </a:lnTo>
                <a:lnTo>
                  <a:pt x="962" y="477"/>
                </a:lnTo>
                <a:lnTo>
                  <a:pt x="961" y="477"/>
                </a:lnTo>
                <a:lnTo>
                  <a:pt x="960" y="478"/>
                </a:lnTo>
                <a:lnTo>
                  <a:pt x="958" y="478"/>
                </a:lnTo>
                <a:lnTo>
                  <a:pt x="957" y="478"/>
                </a:lnTo>
                <a:lnTo>
                  <a:pt x="956" y="479"/>
                </a:lnTo>
                <a:lnTo>
                  <a:pt x="955" y="479"/>
                </a:lnTo>
                <a:lnTo>
                  <a:pt x="954" y="479"/>
                </a:lnTo>
                <a:lnTo>
                  <a:pt x="952" y="480"/>
                </a:lnTo>
                <a:lnTo>
                  <a:pt x="951" y="480"/>
                </a:lnTo>
                <a:lnTo>
                  <a:pt x="950" y="480"/>
                </a:lnTo>
                <a:lnTo>
                  <a:pt x="949" y="481"/>
                </a:lnTo>
                <a:lnTo>
                  <a:pt x="947" y="481"/>
                </a:lnTo>
                <a:lnTo>
                  <a:pt x="946" y="481"/>
                </a:lnTo>
                <a:lnTo>
                  <a:pt x="945" y="482"/>
                </a:lnTo>
                <a:lnTo>
                  <a:pt x="944" y="482"/>
                </a:lnTo>
                <a:lnTo>
                  <a:pt x="942" y="482"/>
                </a:lnTo>
                <a:lnTo>
                  <a:pt x="941" y="482"/>
                </a:lnTo>
                <a:lnTo>
                  <a:pt x="940" y="483"/>
                </a:lnTo>
                <a:lnTo>
                  <a:pt x="939" y="483"/>
                </a:lnTo>
                <a:lnTo>
                  <a:pt x="937" y="483"/>
                </a:lnTo>
                <a:lnTo>
                  <a:pt x="936" y="484"/>
                </a:lnTo>
                <a:lnTo>
                  <a:pt x="935" y="484"/>
                </a:lnTo>
                <a:lnTo>
                  <a:pt x="934" y="484"/>
                </a:lnTo>
                <a:lnTo>
                  <a:pt x="932" y="484"/>
                </a:lnTo>
                <a:lnTo>
                  <a:pt x="931" y="485"/>
                </a:lnTo>
                <a:lnTo>
                  <a:pt x="930" y="485"/>
                </a:lnTo>
                <a:lnTo>
                  <a:pt x="929" y="485"/>
                </a:lnTo>
                <a:lnTo>
                  <a:pt x="927" y="486"/>
                </a:lnTo>
                <a:lnTo>
                  <a:pt x="926" y="486"/>
                </a:lnTo>
                <a:lnTo>
                  <a:pt x="925" y="486"/>
                </a:lnTo>
                <a:lnTo>
                  <a:pt x="924" y="486"/>
                </a:lnTo>
                <a:lnTo>
                  <a:pt x="922" y="487"/>
                </a:lnTo>
                <a:lnTo>
                  <a:pt x="921" y="487"/>
                </a:lnTo>
                <a:lnTo>
                  <a:pt x="920" y="487"/>
                </a:lnTo>
                <a:lnTo>
                  <a:pt x="918" y="488"/>
                </a:lnTo>
                <a:lnTo>
                  <a:pt x="917" y="488"/>
                </a:lnTo>
                <a:lnTo>
                  <a:pt x="916" y="488"/>
                </a:lnTo>
                <a:lnTo>
                  <a:pt x="915" y="488"/>
                </a:lnTo>
                <a:lnTo>
                  <a:pt x="913" y="489"/>
                </a:lnTo>
                <a:lnTo>
                  <a:pt x="912" y="489"/>
                </a:lnTo>
                <a:lnTo>
                  <a:pt x="911" y="489"/>
                </a:lnTo>
                <a:lnTo>
                  <a:pt x="910" y="489"/>
                </a:lnTo>
                <a:lnTo>
                  <a:pt x="908" y="490"/>
                </a:lnTo>
                <a:lnTo>
                  <a:pt x="907" y="490"/>
                </a:lnTo>
                <a:lnTo>
                  <a:pt x="906" y="490"/>
                </a:lnTo>
                <a:lnTo>
                  <a:pt x="905" y="490"/>
                </a:lnTo>
                <a:lnTo>
                  <a:pt x="903" y="491"/>
                </a:lnTo>
                <a:lnTo>
                  <a:pt x="902" y="491"/>
                </a:lnTo>
                <a:lnTo>
                  <a:pt x="901" y="491"/>
                </a:lnTo>
                <a:lnTo>
                  <a:pt x="900" y="491"/>
                </a:lnTo>
                <a:lnTo>
                  <a:pt x="898" y="491"/>
                </a:lnTo>
                <a:lnTo>
                  <a:pt x="897" y="492"/>
                </a:lnTo>
                <a:lnTo>
                  <a:pt x="896" y="492"/>
                </a:lnTo>
                <a:lnTo>
                  <a:pt x="895" y="492"/>
                </a:lnTo>
                <a:lnTo>
                  <a:pt x="893" y="492"/>
                </a:lnTo>
                <a:lnTo>
                  <a:pt x="892" y="493"/>
                </a:lnTo>
                <a:lnTo>
                  <a:pt x="891" y="493"/>
                </a:lnTo>
                <a:lnTo>
                  <a:pt x="889" y="493"/>
                </a:lnTo>
                <a:lnTo>
                  <a:pt x="888" y="493"/>
                </a:lnTo>
                <a:lnTo>
                  <a:pt x="887" y="493"/>
                </a:lnTo>
                <a:lnTo>
                  <a:pt x="886" y="494"/>
                </a:lnTo>
                <a:lnTo>
                  <a:pt x="884" y="494"/>
                </a:lnTo>
                <a:lnTo>
                  <a:pt x="883" y="494"/>
                </a:lnTo>
                <a:lnTo>
                  <a:pt x="882" y="494"/>
                </a:lnTo>
                <a:lnTo>
                  <a:pt x="881" y="494"/>
                </a:lnTo>
                <a:lnTo>
                  <a:pt x="879" y="495"/>
                </a:lnTo>
                <a:lnTo>
                  <a:pt x="878" y="495"/>
                </a:lnTo>
                <a:lnTo>
                  <a:pt x="877" y="495"/>
                </a:lnTo>
                <a:lnTo>
                  <a:pt x="875" y="495"/>
                </a:lnTo>
                <a:lnTo>
                  <a:pt x="874" y="495"/>
                </a:lnTo>
                <a:lnTo>
                  <a:pt x="873" y="496"/>
                </a:lnTo>
                <a:lnTo>
                  <a:pt x="872" y="496"/>
                </a:lnTo>
                <a:lnTo>
                  <a:pt x="870" y="496"/>
                </a:lnTo>
                <a:lnTo>
                  <a:pt x="869" y="496"/>
                </a:lnTo>
                <a:lnTo>
                  <a:pt x="868" y="496"/>
                </a:lnTo>
                <a:lnTo>
                  <a:pt x="867" y="497"/>
                </a:lnTo>
                <a:lnTo>
                  <a:pt x="865" y="497"/>
                </a:lnTo>
                <a:lnTo>
                  <a:pt x="864" y="497"/>
                </a:lnTo>
                <a:lnTo>
                  <a:pt x="863" y="497"/>
                </a:lnTo>
                <a:lnTo>
                  <a:pt x="862" y="497"/>
                </a:lnTo>
                <a:lnTo>
                  <a:pt x="860" y="497"/>
                </a:lnTo>
                <a:lnTo>
                  <a:pt x="859" y="498"/>
                </a:lnTo>
                <a:lnTo>
                  <a:pt x="858" y="498"/>
                </a:lnTo>
                <a:lnTo>
                  <a:pt x="856" y="498"/>
                </a:lnTo>
                <a:lnTo>
                  <a:pt x="855" y="498"/>
                </a:lnTo>
                <a:lnTo>
                  <a:pt x="854" y="498"/>
                </a:lnTo>
                <a:lnTo>
                  <a:pt x="853" y="498"/>
                </a:lnTo>
                <a:lnTo>
                  <a:pt x="851" y="499"/>
                </a:lnTo>
                <a:lnTo>
                  <a:pt x="850" y="499"/>
                </a:lnTo>
                <a:lnTo>
                  <a:pt x="849" y="499"/>
                </a:lnTo>
                <a:lnTo>
                  <a:pt x="847" y="499"/>
                </a:lnTo>
                <a:lnTo>
                  <a:pt x="846" y="499"/>
                </a:lnTo>
                <a:lnTo>
                  <a:pt x="845" y="499"/>
                </a:lnTo>
                <a:lnTo>
                  <a:pt x="844" y="500"/>
                </a:lnTo>
                <a:lnTo>
                  <a:pt x="842" y="500"/>
                </a:lnTo>
                <a:lnTo>
                  <a:pt x="841" y="500"/>
                </a:lnTo>
                <a:lnTo>
                  <a:pt x="840" y="500"/>
                </a:lnTo>
                <a:lnTo>
                  <a:pt x="839" y="500"/>
                </a:lnTo>
                <a:lnTo>
                  <a:pt x="837" y="500"/>
                </a:lnTo>
                <a:lnTo>
                  <a:pt x="836" y="500"/>
                </a:lnTo>
                <a:lnTo>
                  <a:pt x="835" y="500"/>
                </a:lnTo>
                <a:lnTo>
                  <a:pt x="833" y="501"/>
                </a:lnTo>
                <a:lnTo>
                  <a:pt x="832" y="501"/>
                </a:lnTo>
                <a:lnTo>
                  <a:pt x="831" y="501"/>
                </a:lnTo>
                <a:lnTo>
                  <a:pt x="830" y="501"/>
                </a:lnTo>
                <a:lnTo>
                  <a:pt x="828" y="501"/>
                </a:lnTo>
                <a:lnTo>
                  <a:pt x="827" y="501"/>
                </a:lnTo>
                <a:lnTo>
                  <a:pt x="826" y="501"/>
                </a:lnTo>
                <a:lnTo>
                  <a:pt x="824" y="501"/>
                </a:lnTo>
                <a:lnTo>
                  <a:pt x="823" y="502"/>
                </a:lnTo>
                <a:lnTo>
                  <a:pt x="822" y="502"/>
                </a:lnTo>
                <a:lnTo>
                  <a:pt x="821" y="502"/>
                </a:lnTo>
                <a:lnTo>
                  <a:pt x="819" y="502"/>
                </a:lnTo>
                <a:lnTo>
                  <a:pt x="818" y="502"/>
                </a:lnTo>
                <a:lnTo>
                  <a:pt x="817" y="502"/>
                </a:lnTo>
                <a:lnTo>
                  <a:pt x="815" y="502"/>
                </a:lnTo>
                <a:lnTo>
                  <a:pt x="814" y="502"/>
                </a:lnTo>
                <a:lnTo>
                  <a:pt x="813" y="502"/>
                </a:lnTo>
                <a:lnTo>
                  <a:pt x="812" y="502"/>
                </a:lnTo>
                <a:lnTo>
                  <a:pt x="810" y="503"/>
                </a:lnTo>
                <a:lnTo>
                  <a:pt x="809" y="503"/>
                </a:lnTo>
                <a:lnTo>
                  <a:pt x="808" y="503"/>
                </a:lnTo>
                <a:lnTo>
                  <a:pt x="806" y="503"/>
                </a:lnTo>
                <a:lnTo>
                  <a:pt x="805" y="503"/>
                </a:lnTo>
                <a:lnTo>
                  <a:pt x="804" y="503"/>
                </a:lnTo>
                <a:lnTo>
                  <a:pt x="803" y="503"/>
                </a:lnTo>
                <a:lnTo>
                  <a:pt x="801" y="503"/>
                </a:lnTo>
                <a:lnTo>
                  <a:pt x="800" y="503"/>
                </a:lnTo>
                <a:lnTo>
                  <a:pt x="799" y="503"/>
                </a:lnTo>
                <a:lnTo>
                  <a:pt x="797" y="503"/>
                </a:lnTo>
                <a:lnTo>
                  <a:pt x="796" y="503"/>
                </a:lnTo>
                <a:lnTo>
                  <a:pt x="795" y="503"/>
                </a:lnTo>
                <a:lnTo>
                  <a:pt x="794" y="504"/>
                </a:lnTo>
                <a:lnTo>
                  <a:pt x="792" y="504"/>
                </a:lnTo>
                <a:lnTo>
                  <a:pt x="791" y="504"/>
                </a:lnTo>
                <a:lnTo>
                  <a:pt x="790" y="504"/>
                </a:lnTo>
                <a:lnTo>
                  <a:pt x="788" y="504"/>
                </a:lnTo>
                <a:lnTo>
                  <a:pt x="787" y="504"/>
                </a:lnTo>
                <a:lnTo>
                  <a:pt x="786" y="504"/>
                </a:lnTo>
                <a:lnTo>
                  <a:pt x="785" y="504"/>
                </a:lnTo>
                <a:lnTo>
                  <a:pt x="783" y="504"/>
                </a:lnTo>
                <a:lnTo>
                  <a:pt x="782" y="504"/>
                </a:lnTo>
                <a:lnTo>
                  <a:pt x="781" y="504"/>
                </a:lnTo>
                <a:lnTo>
                  <a:pt x="779" y="504"/>
                </a:lnTo>
                <a:lnTo>
                  <a:pt x="778" y="504"/>
                </a:lnTo>
                <a:lnTo>
                  <a:pt x="777" y="504"/>
                </a:lnTo>
                <a:lnTo>
                  <a:pt x="776" y="504"/>
                </a:lnTo>
                <a:lnTo>
                  <a:pt x="774" y="504"/>
                </a:lnTo>
                <a:lnTo>
                  <a:pt x="773" y="504"/>
                </a:lnTo>
                <a:lnTo>
                  <a:pt x="772" y="504"/>
                </a:lnTo>
                <a:lnTo>
                  <a:pt x="770" y="504"/>
                </a:lnTo>
                <a:lnTo>
                  <a:pt x="769" y="504"/>
                </a:lnTo>
                <a:lnTo>
                  <a:pt x="768" y="504"/>
                </a:lnTo>
                <a:lnTo>
                  <a:pt x="767" y="504"/>
                </a:lnTo>
                <a:lnTo>
                  <a:pt x="765" y="504"/>
                </a:lnTo>
                <a:lnTo>
                  <a:pt x="764" y="504"/>
                </a:lnTo>
                <a:lnTo>
                  <a:pt x="763" y="504"/>
                </a:lnTo>
                <a:lnTo>
                  <a:pt x="761" y="504"/>
                </a:lnTo>
                <a:lnTo>
                  <a:pt x="760" y="504"/>
                </a:lnTo>
                <a:lnTo>
                  <a:pt x="759" y="504"/>
                </a:lnTo>
                <a:lnTo>
                  <a:pt x="757" y="504"/>
                </a:lnTo>
                <a:lnTo>
                  <a:pt x="756" y="504"/>
                </a:lnTo>
                <a:lnTo>
                  <a:pt x="755" y="504"/>
                </a:lnTo>
                <a:lnTo>
                  <a:pt x="754" y="504"/>
                </a:lnTo>
                <a:lnTo>
                  <a:pt x="752" y="504"/>
                </a:lnTo>
                <a:lnTo>
                  <a:pt x="751" y="504"/>
                </a:lnTo>
                <a:lnTo>
                  <a:pt x="750" y="504"/>
                </a:lnTo>
                <a:lnTo>
                  <a:pt x="748" y="504"/>
                </a:lnTo>
                <a:lnTo>
                  <a:pt x="747" y="504"/>
                </a:lnTo>
                <a:lnTo>
                  <a:pt x="746" y="504"/>
                </a:lnTo>
                <a:lnTo>
                  <a:pt x="745" y="504"/>
                </a:lnTo>
                <a:lnTo>
                  <a:pt x="743" y="504"/>
                </a:lnTo>
                <a:lnTo>
                  <a:pt x="742" y="504"/>
                </a:lnTo>
                <a:lnTo>
                  <a:pt x="741" y="504"/>
                </a:lnTo>
                <a:lnTo>
                  <a:pt x="739" y="504"/>
                </a:lnTo>
                <a:lnTo>
                  <a:pt x="738" y="504"/>
                </a:lnTo>
                <a:lnTo>
                  <a:pt x="737" y="504"/>
                </a:lnTo>
                <a:lnTo>
                  <a:pt x="735" y="504"/>
                </a:lnTo>
                <a:lnTo>
                  <a:pt x="734" y="504"/>
                </a:lnTo>
                <a:lnTo>
                  <a:pt x="733" y="504"/>
                </a:lnTo>
                <a:lnTo>
                  <a:pt x="732" y="504"/>
                </a:lnTo>
                <a:lnTo>
                  <a:pt x="730" y="504"/>
                </a:lnTo>
                <a:lnTo>
                  <a:pt x="729" y="504"/>
                </a:lnTo>
                <a:lnTo>
                  <a:pt x="728" y="504"/>
                </a:lnTo>
                <a:lnTo>
                  <a:pt x="726" y="504"/>
                </a:lnTo>
                <a:lnTo>
                  <a:pt x="725" y="504"/>
                </a:lnTo>
                <a:lnTo>
                  <a:pt x="724" y="504"/>
                </a:lnTo>
                <a:lnTo>
                  <a:pt x="723" y="504"/>
                </a:lnTo>
                <a:lnTo>
                  <a:pt x="721" y="504"/>
                </a:lnTo>
                <a:lnTo>
                  <a:pt x="720" y="504"/>
                </a:lnTo>
                <a:lnTo>
                  <a:pt x="719" y="504"/>
                </a:lnTo>
                <a:lnTo>
                  <a:pt x="717" y="504"/>
                </a:lnTo>
                <a:lnTo>
                  <a:pt x="716" y="504"/>
                </a:lnTo>
                <a:lnTo>
                  <a:pt x="715" y="503"/>
                </a:lnTo>
                <a:lnTo>
                  <a:pt x="713" y="503"/>
                </a:lnTo>
                <a:lnTo>
                  <a:pt x="712" y="503"/>
                </a:lnTo>
                <a:lnTo>
                  <a:pt x="711" y="503"/>
                </a:lnTo>
                <a:lnTo>
                  <a:pt x="710" y="503"/>
                </a:lnTo>
                <a:lnTo>
                  <a:pt x="708" y="503"/>
                </a:lnTo>
                <a:lnTo>
                  <a:pt x="707" y="503"/>
                </a:lnTo>
                <a:lnTo>
                  <a:pt x="706" y="503"/>
                </a:lnTo>
                <a:lnTo>
                  <a:pt x="704" y="503"/>
                </a:lnTo>
                <a:lnTo>
                  <a:pt x="703" y="503"/>
                </a:lnTo>
                <a:lnTo>
                  <a:pt x="702" y="503"/>
                </a:lnTo>
                <a:lnTo>
                  <a:pt x="701" y="503"/>
                </a:lnTo>
                <a:lnTo>
                  <a:pt x="699" y="503"/>
                </a:lnTo>
                <a:lnTo>
                  <a:pt x="698" y="502"/>
                </a:lnTo>
                <a:lnTo>
                  <a:pt x="697" y="502"/>
                </a:lnTo>
                <a:lnTo>
                  <a:pt x="695" y="502"/>
                </a:lnTo>
                <a:lnTo>
                  <a:pt x="694" y="502"/>
                </a:lnTo>
                <a:lnTo>
                  <a:pt x="693" y="502"/>
                </a:lnTo>
                <a:lnTo>
                  <a:pt x="691" y="502"/>
                </a:lnTo>
                <a:lnTo>
                  <a:pt x="690" y="502"/>
                </a:lnTo>
                <a:lnTo>
                  <a:pt x="689" y="502"/>
                </a:lnTo>
                <a:lnTo>
                  <a:pt x="688" y="502"/>
                </a:lnTo>
                <a:lnTo>
                  <a:pt x="686" y="502"/>
                </a:lnTo>
                <a:lnTo>
                  <a:pt x="685" y="501"/>
                </a:lnTo>
                <a:lnTo>
                  <a:pt x="684" y="501"/>
                </a:lnTo>
                <a:lnTo>
                  <a:pt x="682" y="501"/>
                </a:lnTo>
                <a:lnTo>
                  <a:pt x="681" y="501"/>
                </a:lnTo>
                <a:lnTo>
                  <a:pt x="680" y="501"/>
                </a:lnTo>
                <a:lnTo>
                  <a:pt x="678" y="501"/>
                </a:lnTo>
                <a:lnTo>
                  <a:pt x="677" y="501"/>
                </a:lnTo>
                <a:lnTo>
                  <a:pt x="676" y="501"/>
                </a:lnTo>
                <a:lnTo>
                  <a:pt x="675" y="500"/>
                </a:lnTo>
                <a:lnTo>
                  <a:pt x="673" y="500"/>
                </a:lnTo>
                <a:lnTo>
                  <a:pt x="672" y="500"/>
                </a:lnTo>
                <a:lnTo>
                  <a:pt x="671" y="500"/>
                </a:lnTo>
                <a:lnTo>
                  <a:pt x="669" y="500"/>
                </a:lnTo>
                <a:lnTo>
                  <a:pt x="668" y="500"/>
                </a:lnTo>
                <a:lnTo>
                  <a:pt x="667" y="500"/>
                </a:lnTo>
                <a:lnTo>
                  <a:pt x="666" y="499"/>
                </a:lnTo>
                <a:lnTo>
                  <a:pt x="664" y="499"/>
                </a:lnTo>
                <a:lnTo>
                  <a:pt x="663" y="499"/>
                </a:lnTo>
                <a:lnTo>
                  <a:pt x="662" y="499"/>
                </a:lnTo>
                <a:lnTo>
                  <a:pt x="660" y="499"/>
                </a:lnTo>
                <a:lnTo>
                  <a:pt x="659" y="499"/>
                </a:lnTo>
                <a:lnTo>
                  <a:pt x="658" y="499"/>
                </a:lnTo>
                <a:lnTo>
                  <a:pt x="656" y="498"/>
                </a:lnTo>
                <a:lnTo>
                  <a:pt x="655" y="498"/>
                </a:lnTo>
                <a:lnTo>
                  <a:pt x="654" y="498"/>
                </a:lnTo>
                <a:lnTo>
                  <a:pt x="653" y="498"/>
                </a:lnTo>
                <a:lnTo>
                  <a:pt x="651" y="498"/>
                </a:lnTo>
                <a:lnTo>
                  <a:pt x="650" y="498"/>
                </a:lnTo>
                <a:lnTo>
                  <a:pt x="649" y="497"/>
                </a:lnTo>
                <a:lnTo>
                  <a:pt x="647" y="497"/>
                </a:lnTo>
                <a:lnTo>
                  <a:pt x="646" y="497"/>
                </a:lnTo>
                <a:lnTo>
                  <a:pt x="645" y="497"/>
                </a:lnTo>
                <a:lnTo>
                  <a:pt x="643" y="497"/>
                </a:lnTo>
                <a:lnTo>
                  <a:pt x="642" y="496"/>
                </a:lnTo>
                <a:lnTo>
                  <a:pt x="641" y="496"/>
                </a:lnTo>
                <a:lnTo>
                  <a:pt x="640" y="496"/>
                </a:lnTo>
                <a:lnTo>
                  <a:pt x="638" y="496"/>
                </a:lnTo>
                <a:lnTo>
                  <a:pt x="637" y="496"/>
                </a:lnTo>
                <a:lnTo>
                  <a:pt x="636" y="496"/>
                </a:lnTo>
                <a:lnTo>
                  <a:pt x="634" y="495"/>
                </a:lnTo>
                <a:lnTo>
                  <a:pt x="633" y="495"/>
                </a:lnTo>
                <a:lnTo>
                  <a:pt x="632" y="495"/>
                </a:lnTo>
                <a:lnTo>
                  <a:pt x="631" y="495"/>
                </a:lnTo>
                <a:lnTo>
                  <a:pt x="629" y="495"/>
                </a:lnTo>
                <a:lnTo>
                  <a:pt x="628" y="494"/>
                </a:lnTo>
                <a:lnTo>
                  <a:pt x="627" y="494"/>
                </a:lnTo>
                <a:lnTo>
                  <a:pt x="625" y="494"/>
                </a:lnTo>
                <a:lnTo>
                  <a:pt x="624" y="494"/>
                </a:lnTo>
                <a:lnTo>
                  <a:pt x="623" y="493"/>
                </a:lnTo>
                <a:lnTo>
                  <a:pt x="621" y="493"/>
                </a:lnTo>
                <a:lnTo>
                  <a:pt x="620" y="493"/>
                </a:lnTo>
                <a:lnTo>
                  <a:pt x="619" y="493"/>
                </a:lnTo>
                <a:lnTo>
                  <a:pt x="618" y="493"/>
                </a:lnTo>
                <a:lnTo>
                  <a:pt x="616" y="492"/>
                </a:lnTo>
                <a:lnTo>
                  <a:pt x="615" y="492"/>
                </a:lnTo>
                <a:lnTo>
                  <a:pt x="614" y="492"/>
                </a:lnTo>
                <a:lnTo>
                  <a:pt x="612" y="492"/>
                </a:lnTo>
                <a:lnTo>
                  <a:pt x="611" y="491"/>
                </a:lnTo>
                <a:lnTo>
                  <a:pt x="610" y="491"/>
                </a:lnTo>
                <a:lnTo>
                  <a:pt x="609" y="491"/>
                </a:lnTo>
                <a:lnTo>
                  <a:pt x="607" y="491"/>
                </a:lnTo>
                <a:lnTo>
                  <a:pt x="606" y="490"/>
                </a:lnTo>
                <a:lnTo>
                  <a:pt x="605" y="490"/>
                </a:lnTo>
                <a:lnTo>
                  <a:pt x="603" y="490"/>
                </a:lnTo>
                <a:lnTo>
                  <a:pt x="602" y="490"/>
                </a:lnTo>
                <a:lnTo>
                  <a:pt x="601" y="489"/>
                </a:lnTo>
                <a:lnTo>
                  <a:pt x="599" y="489"/>
                </a:lnTo>
                <a:lnTo>
                  <a:pt x="598" y="489"/>
                </a:lnTo>
                <a:lnTo>
                  <a:pt x="597" y="489"/>
                </a:lnTo>
                <a:lnTo>
                  <a:pt x="596" y="488"/>
                </a:lnTo>
                <a:lnTo>
                  <a:pt x="594" y="488"/>
                </a:lnTo>
                <a:lnTo>
                  <a:pt x="593" y="488"/>
                </a:lnTo>
                <a:lnTo>
                  <a:pt x="592" y="488"/>
                </a:lnTo>
                <a:lnTo>
                  <a:pt x="590" y="487"/>
                </a:lnTo>
                <a:lnTo>
                  <a:pt x="589" y="487"/>
                </a:lnTo>
                <a:lnTo>
                  <a:pt x="588" y="487"/>
                </a:lnTo>
                <a:lnTo>
                  <a:pt x="587" y="486"/>
                </a:lnTo>
                <a:lnTo>
                  <a:pt x="585" y="486"/>
                </a:lnTo>
                <a:lnTo>
                  <a:pt x="584" y="486"/>
                </a:lnTo>
                <a:lnTo>
                  <a:pt x="583" y="486"/>
                </a:lnTo>
                <a:lnTo>
                  <a:pt x="581" y="485"/>
                </a:lnTo>
                <a:lnTo>
                  <a:pt x="580" y="485"/>
                </a:lnTo>
                <a:lnTo>
                  <a:pt x="579" y="485"/>
                </a:lnTo>
                <a:lnTo>
                  <a:pt x="578" y="484"/>
                </a:lnTo>
                <a:lnTo>
                  <a:pt x="576" y="484"/>
                </a:lnTo>
                <a:lnTo>
                  <a:pt x="575" y="484"/>
                </a:lnTo>
                <a:lnTo>
                  <a:pt x="574" y="484"/>
                </a:lnTo>
                <a:lnTo>
                  <a:pt x="572" y="483"/>
                </a:lnTo>
                <a:lnTo>
                  <a:pt x="571" y="483"/>
                </a:lnTo>
                <a:lnTo>
                  <a:pt x="570" y="483"/>
                </a:lnTo>
                <a:lnTo>
                  <a:pt x="568" y="482"/>
                </a:lnTo>
                <a:lnTo>
                  <a:pt x="567" y="482"/>
                </a:lnTo>
                <a:lnTo>
                  <a:pt x="566" y="482"/>
                </a:lnTo>
                <a:lnTo>
                  <a:pt x="565" y="481"/>
                </a:lnTo>
                <a:lnTo>
                  <a:pt x="563" y="481"/>
                </a:lnTo>
                <a:lnTo>
                  <a:pt x="562" y="481"/>
                </a:lnTo>
                <a:lnTo>
                  <a:pt x="561" y="480"/>
                </a:lnTo>
                <a:lnTo>
                  <a:pt x="559" y="480"/>
                </a:lnTo>
                <a:lnTo>
                  <a:pt x="558" y="480"/>
                </a:lnTo>
                <a:lnTo>
                  <a:pt x="557" y="479"/>
                </a:lnTo>
                <a:lnTo>
                  <a:pt x="556" y="479"/>
                </a:lnTo>
                <a:lnTo>
                  <a:pt x="554" y="479"/>
                </a:lnTo>
                <a:lnTo>
                  <a:pt x="553" y="478"/>
                </a:lnTo>
                <a:lnTo>
                  <a:pt x="552" y="478"/>
                </a:lnTo>
                <a:lnTo>
                  <a:pt x="550" y="478"/>
                </a:lnTo>
                <a:lnTo>
                  <a:pt x="549" y="477"/>
                </a:lnTo>
                <a:lnTo>
                  <a:pt x="548" y="477"/>
                </a:lnTo>
                <a:lnTo>
                  <a:pt x="547" y="477"/>
                </a:lnTo>
                <a:lnTo>
                  <a:pt x="545" y="476"/>
                </a:lnTo>
                <a:lnTo>
                  <a:pt x="544" y="476"/>
                </a:lnTo>
                <a:lnTo>
                  <a:pt x="543" y="476"/>
                </a:lnTo>
                <a:lnTo>
                  <a:pt x="541" y="475"/>
                </a:lnTo>
                <a:lnTo>
                  <a:pt x="540" y="475"/>
                </a:lnTo>
                <a:lnTo>
                  <a:pt x="539" y="475"/>
                </a:lnTo>
                <a:lnTo>
                  <a:pt x="538" y="474"/>
                </a:lnTo>
                <a:lnTo>
                  <a:pt x="536" y="474"/>
                </a:lnTo>
                <a:lnTo>
                  <a:pt x="535" y="474"/>
                </a:lnTo>
                <a:lnTo>
                  <a:pt x="534" y="473"/>
                </a:lnTo>
                <a:lnTo>
                  <a:pt x="532" y="473"/>
                </a:lnTo>
                <a:lnTo>
                  <a:pt x="531" y="472"/>
                </a:lnTo>
                <a:lnTo>
                  <a:pt x="530" y="472"/>
                </a:lnTo>
                <a:lnTo>
                  <a:pt x="529" y="472"/>
                </a:lnTo>
                <a:lnTo>
                  <a:pt x="527" y="471"/>
                </a:lnTo>
                <a:lnTo>
                  <a:pt x="526" y="471"/>
                </a:lnTo>
                <a:lnTo>
                  <a:pt x="525" y="470"/>
                </a:lnTo>
                <a:lnTo>
                  <a:pt x="524" y="470"/>
                </a:lnTo>
                <a:lnTo>
                  <a:pt x="522" y="470"/>
                </a:lnTo>
                <a:lnTo>
                  <a:pt x="521" y="469"/>
                </a:lnTo>
                <a:lnTo>
                  <a:pt x="520" y="469"/>
                </a:lnTo>
                <a:lnTo>
                  <a:pt x="518" y="469"/>
                </a:lnTo>
                <a:lnTo>
                  <a:pt x="517" y="468"/>
                </a:lnTo>
                <a:lnTo>
                  <a:pt x="516" y="468"/>
                </a:lnTo>
                <a:lnTo>
                  <a:pt x="515" y="467"/>
                </a:lnTo>
                <a:lnTo>
                  <a:pt x="513" y="467"/>
                </a:lnTo>
                <a:lnTo>
                  <a:pt x="512" y="467"/>
                </a:lnTo>
                <a:lnTo>
                  <a:pt x="511" y="466"/>
                </a:lnTo>
                <a:lnTo>
                  <a:pt x="509" y="466"/>
                </a:lnTo>
                <a:lnTo>
                  <a:pt x="508" y="465"/>
                </a:lnTo>
                <a:lnTo>
                  <a:pt x="507" y="465"/>
                </a:lnTo>
                <a:lnTo>
                  <a:pt x="506" y="464"/>
                </a:lnTo>
                <a:lnTo>
                  <a:pt x="504" y="464"/>
                </a:lnTo>
                <a:lnTo>
                  <a:pt x="503" y="464"/>
                </a:lnTo>
                <a:lnTo>
                  <a:pt x="502" y="463"/>
                </a:lnTo>
                <a:lnTo>
                  <a:pt x="500" y="463"/>
                </a:lnTo>
                <a:lnTo>
                  <a:pt x="499" y="462"/>
                </a:lnTo>
                <a:lnTo>
                  <a:pt x="498" y="462"/>
                </a:lnTo>
                <a:lnTo>
                  <a:pt x="497" y="461"/>
                </a:lnTo>
                <a:lnTo>
                  <a:pt x="495" y="461"/>
                </a:lnTo>
                <a:lnTo>
                  <a:pt x="494" y="461"/>
                </a:lnTo>
                <a:lnTo>
                  <a:pt x="493" y="460"/>
                </a:lnTo>
                <a:lnTo>
                  <a:pt x="492" y="460"/>
                </a:lnTo>
                <a:lnTo>
                  <a:pt x="490" y="459"/>
                </a:lnTo>
                <a:lnTo>
                  <a:pt x="489" y="459"/>
                </a:lnTo>
                <a:lnTo>
                  <a:pt x="488" y="458"/>
                </a:lnTo>
                <a:lnTo>
                  <a:pt x="486" y="458"/>
                </a:lnTo>
                <a:lnTo>
                  <a:pt x="485" y="457"/>
                </a:lnTo>
                <a:lnTo>
                  <a:pt x="484" y="457"/>
                </a:lnTo>
                <a:lnTo>
                  <a:pt x="483" y="457"/>
                </a:lnTo>
                <a:lnTo>
                  <a:pt x="481" y="456"/>
                </a:lnTo>
                <a:lnTo>
                  <a:pt x="480" y="456"/>
                </a:lnTo>
                <a:lnTo>
                  <a:pt x="479" y="455"/>
                </a:lnTo>
                <a:lnTo>
                  <a:pt x="478" y="455"/>
                </a:lnTo>
                <a:lnTo>
                  <a:pt x="476" y="454"/>
                </a:lnTo>
                <a:lnTo>
                  <a:pt x="475" y="454"/>
                </a:lnTo>
                <a:lnTo>
                  <a:pt x="474" y="453"/>
                </a:lnTo>
                <a:lnTo>
                  <a:pt x="473" y="453"/>
                </a:lnTo>
                <a:lnTo>
                  <a:pt x="471" y="452"/>
                </a:lnTo>
                <a:lnTo>
                  <a:pt x="470" y="452"/>
                </a:lnTo>
                <a:lnTo>
                  <a:pt x="469" y="451"/>
                </a:lnTo>
                <a:lnTo>
                  <a:pt x="467" y="451"/>
                </a:lnTo>
                <a:lnTo>
                  <a:pt x="466" y="450"/>
                </a:lnTo>
                <a:lnTo>
                  <a:pt x="465" y="450"/>
                </a:lnTo>
                <a:lnTo>
                  <a:pt x="464" y="449"/>
                </a:lnTo>
                <a:lnTo>
                  <a:pt x="462" y="449"/>
                </a:lnTo>
                <a:lnTo>
                  <a:pt x="461" y="448"/>
                </a:lnTo>
                <a:lnTo>
                  <a:pt x="460" y="448"/>
                </a:lnTo>
                <a:lnTo>
                  <a:pt x="459" y="447"/>
                </a:lnTo>
                <a:lnTo>
                  <a:pt x="457" y="447"/>
                </a:lnTo>
                <a:lnTo>
                  <a:pt x="456" y="446"/>
                </a:lnTo>
                <a:lnTo>
                  <a:pt x="455" y="446"/>
                </a:lnTo>
                <a:lnTo>
                  <a:pt x="454" y="445"/>
                </a:lnTo>
                <a:lnTo>
                  <a:pt x="452" y="445"/>
                </a:lnTo>
                <a:lnTo>
                  <a:pt x="451" y="444"/>
                </a:lnTo>
                <a:lnTo>
                  <a:pt x="450" y="444"/>
                </a:lnTo>
                <a:lnTo>
                  <a:pt x="448" y="443"/>
                </a:lnTo>
                <a:lnTo>
                  <a:pt x="447" y="443"/>
                </a:lnTo>
                <a:lnTo>
                  <a:pt x="446" y="442"/>
                </a:lnTo>
                <a:lnTo>
                  <a:pt x="445" y="442"/>
                </a:lnTo>
                <a:lnTo>
                  <a:pt x="443" y="441"/>
                </a:lnTo>
                <a:lnTo>
                  <a:pt x="442" y="441"/>
                </a:lnTo>
                <a:lnTo>
                  <a:pt x="441" y="440"/>
                </a:lnTo>
                <a:lnTo>
                  <a:pt x="440" y="440"/>
                </a:lnTo>
                <a:lnTo>
                  <a:pt x="438" y="439"/>
                </a:lnTo>
                <a:lnTo>
                  <a:pt x="437" y="438"/>
                </a:lnTo>
                <a:lnTo>
                  <a:pt x="436" y="438"/>
                </a:lnTo>
                <a:lnTo>
                  <a:pt x="435" y="437"/>
                </a:lnTo>
                <a:lnTo>
                  <a:pt x="433" y="437"/>
                </a:lnTo>
                <a:lnTo>
                  <a:pt x="432" y="436"/>
                </a:lnTo>
                <a:lnTo>
                  <a:pt x="431" y="436"/>
                </a:lnTo>
                <a:lnTo>
                  <a:pt x="430" y="435"/>
                </a:lnTo>
                <a:lnTo>
                  <a:pt x="428" y="435"/>
                </a:lnTo>
                <a:lnTo>
                  <a:pt x="427" y="434"/>
                </a:lnTo>
                <a:lnTo>
                  <a:pt x="426" y="433"/>
                </a:lnTo>
                <a:lnTo>
                  <a:pt x="425" y="433"/>
                </a:lnTo>
                <a:lnTo>
                  <a:pt x="423" y="432"/>
                </a:lnTo>
                <a:lnTo>
                  <a:pt x="422" y="432"/>
                </a:lnTo>
                <a:lnTo>
                  <a:pt x="421" y="431"/>
                </a:lnTo>
                <a:lnTo>
                  <a:pt x="420" y="431"/>
                </a:lnTo>
                <a:lnTo>
                  <a:pt x="418" y="430"/>
                </a:lnTo>
                <a:lnTo>
                  <a:pt x="417" y="429"/>
                </a:lnTo>
                <a:lnTo>
                  <a:pt x="416" y="429"/>
                </a:lnTo>
                <a:lnTo>
                  <a:pt x="415" y="428"/>
                </a:lnTo>
                <a:lnTo>
                  <a:pt x="413" y="428"/>
                </a:lnTo>
                <a:lnTo>
                  <a:pt x="412" y="427"/>
                </a:lnTo>
                <a:lnTo>
                  <a:pt x="411" y="427"/>
                </a:lnTo>
                <a:lnTo>
                  <a:pt x="410" y="426"/>
                </a:lnTo>
                <a:lnTo>
                  <a:pt x="408" y="425"/>
                </a:lnTo>
                <a:lnTo>
                  <a:pt x="407" y="425"/>
                </a:lnTo>
                <a:lnTo>
                  <a:pt x="406" y="424"/>
                </a:lnTo>
                <a:lnTo>
                  <a:pt x="405" y="424"/>
                </a:lnTo>
                <a:lnTo>
                  <a:pt x="403" y="423"/>
                </a:lnTo>
                <a:lnTo>
                  <a:pt x="402" y="422"/>
                </a:lnTo>
                <a:lnTo>
                  <a:pt x="401" y="422"/>
                </a:lnTo>
                <a:lnTo>
                  <a:pt x="400" y="421"/>
                </a:lnTo>
                <a:lnTo>
                  <a:pt x="398" y="421"/>
                </a:lnTo>
                <a:lnTo>
                  <a:pt x="397" y="420"/>
                </a:lnTo>
                <a:lnTo>
                  <a:pt x="396" y="419"/>
                </a:lnTo>
                <a:lnTo>
                  <a:pt x="395" y="419"/>
                </a:lnTo>
                <a:lnTo>
                  <a:pt x="393" y="418"/>
                </a:lnTo>
                <a:lnTo>
                  <a:pt x="392" y="417"/>
                </a:lnTo>
                <a:lnTo>
                  <a:pt x="391" y="417"/>
                </a:lnTo>
                <a:lnTo>
                  <a:pt x="390" y="416"/>
                </a:lnTo>
                <a:lnTo>
                  <a:pt x="388" y="416"/>
                </a:lnTo>
                <a:lnTo>
                  <a:pt x="387" y="415"/>
                </a:lnTo>
                <a:lnTo>
                  <a:pt x="386" y="414"/>
                </a:lnTo>
                <a:lnTo>
                  <a:pt x="385" y="414"/>
                </a:lnTo>
                <a:lnTo>
                  <a:pt x="383" y="413"/>
                </a:lnTo>
                <a:lnTo>
                  <a:pt x="382" y="412"/>
                </a:lnTo>
                <a:lnTo>
                  <a:pt x="381" y="412"/>
                </a:lnTo>
                <a:lnTo>
                  <a:pt x="380" y="411"/>
                </a:lnTo>
                <a:lnTo>
                  <a:pt x="378" y="410"/>
                </a:lnTo>
                <a:lnTo>
                  <a:pt x="377" y="410"/>
                </a:lnTo>
                <a:lnTo>
                  <a:pt x="376" y="409"/>
                </a:lnTo>
                <a:lnTo>
                  <a:pt x="375" y="408"/>
                </a:lnTo>
                <a:lnTo>
                  <a:pt x="374" y="408"/>
                </a:lnTo>
                <a:lnTo>
                  <a:pt x="373" y="407"/>
                </a:lnTo>
                <a:lnTo>
                  <a:pt x="372" y="407"/>
                </a:lnTo>
                <a:lnTo>
                  <a:pt x="371" y="406"/>
                </a:lnTo>
                <a:lnTo>
                  <a:pt x="370" y="406"/>
                </a:lnTo>
                <a:lnTo>
                  <a:pt x="369" y="405"/>
                </a:lnTo>
                <a:lnTo>
                  <a:pt x="368" y="405"/>
                </a:lnTo>
                <a:lnTo>
                  <a:pt x="367" y="404"/>
                </a:lnTo>
                <a:lnTo>
                  <a:pt x="366" y="404"/>
                </a:lnTo>
                <a:lnTo>
                  <a:pt x="365" y="403"/>
                </a:lnTo>
                <a:lnTo>
                  <a:pt x="364" y="402"/>
                </a:lnTo>
                <a:lnTo>
                  <a:pt x="363" y="402"/>
                </a:lnTo>
                <a:lnTo>
                  <a:pt x="362" y="401"/>
                </a:lnTo>
                <a:lnTo>
                  <a:pt x="361" y="401"/>
                </a:lnTo>
                <a:lnTo>
                  <a:pt x="360" y="400"/>
                </a:lnTo>
                <a:lnTo>
                  <a:pt x="359" y="400"/>
                </a:lnTo>
                <a:lnTo>
                  <a:pt x="358" y="399"/>
                </a:lnTo>
                <a:lnTo>
                  <a:pt x="357" y="399"/>
                </a:lnTo>
                <a:lnTo>
                  <a:pt x="356" y="398"/>
                </a:lnTo>
                <a:lnTo>
                  <a:pt x="355" y="398"/>
                </a:lnTo>
                <a:lnTo>
                  <a:pt x="354" y="397"/>
                </a:lnTo>
                <a:lnTo>
                  <a:pt x="353" y="396"/>
                </a:lnTo>
                <a:lnTo>
                  <a:pt x="352" y="396"/>
                </a:lnTo>
                <a:lnTo>
                  <a:pt x="351" y="395"/>
                </a:lnTo>
                <a:lnTo>
                  <a:pt x="350" y="395"/>
                </a:lnTo>
                <a:lnTo>
                  <a:pt x="349" y="394"/>
                </a:lnTo>
                <a:lnTo>
                  <a:pt x="348" y="394"/>
                </a:lnTo>
                <a:lnTo>
                  <a:pt x="347" y="393"/>
                </a:lnTo>
                <a:lnTo>
                  <a:pt x="346" y="393"/>
                </a:lnTo>
                <a:lnTo>
                  <a:pt x="345" y="392"/>
                </a:lnTo>
                <a:lnTo>
                  <a:pt x="344" y="391"/>
                </a:lnTo>
                <a:lnTo>
                  <a:pt x="344" y="391"/>
                </a:lnTo>
                <a:lnTo>
                  <a:pt x="343" y="390"/>
                </a:lnTo>
                <a:lnTo>
                  <a:pt x="342" y="390"/>
                </a:lnTo>
                <a:lnTo>
                  <a:pt x="341" y="389"/>
                </a:lnTo>
                <a:lnTo>
                  <a:pt x="340" y="389"/>
                </a:lnTo>
                <a:lnTo>
                  <a:pt x="339" y="388"/>
                </a:lnTo>
                <a:lnTo>
                  <a:pt x="338" y="387"/>
                </a:lnTo>
                <a:lnTo>
                  <a:pt x="337" y="387"/>
                </a:lnTo>
                <a:lnTo>
                  <a:pt x="336" y="386"/>
                </a:lnTo>
                <a:lnTo>
                  <a:pt x="335" y="386"/>
                </a:lnTo>
                <a:lnTo>
                  <a:pt x="334" y="385"/>
                </a:lnTo>
                <a:lnTo>
                  <a:pt x="333" y="385"/>
                </a:lnTo>
                <a:lnTo>
                  <a:pt x="332" y="384"/>
                </a:lnTo>
                <a:lnTo>
                  <a:pt x="331" y="383"/>
                </a:lnTo>
                <a:lnTo>
                  <a:pt x="330" y="383"/>
                </a:lnTo>
                <a:lnTo>
                  <a:pt x="329" y="382"/>
                </a:lnTo>
                <a:lnTo>
                  <a:pt x="328" y="382"/>
                </a:lnTo>
                <a:lnTo>
                  <a:pt x="327" y="381"/>
                </a:lnTo>
                <a:lnTo>
                  <a:pt x="326" y="381"/>
                </a:lnTo>
                <a:lnTo>
                  <a:pt x="325" y="380"/>
                </a:lnTo>
                <a:lnTo>
                  <a:pt x="325" y="379"/>
                </a:lnTo>
                <a:lnTo>
                  <a:pt x="324" y="379"/>
                </a:lnTo>
                <a:lnTo>
                  <a:pt x="323" y="378"/>
                </a:lnTo>
                <a:lnTo>
                  <a:pt x="322" y="378"/>
                </a:lnTo>
                <a:lnTo>
                  <a:pt x="321" y="377"/>
                </a:lnTo>
                <a:lnTo>
                  <a:pt x="320" y="376"/>
                </a:lnTo>
                <a:lnTo>
                  <a:pt x="319" y="376"/>
                </a:lnTo>
                <a:lnTo>
                  <a:pt x="318" y="375"/>
                </a:lnTo>
                <a:lnTo>
                  <a:pt x="317" y="375"/>
                </a:lnTo>
                <a:lnTo>
                  <a:pt x="316" y="374"/>
                </a:lnTo>
                <a:lnTo>
                  <a:pt x="315" y="373"/>
                </a:lnTo>
                <a:lnTo>
                  <a:pt x="314" y="373"/>
                </a:lnTo>
                <a:lnTo>
                  <a:pt x="313" y="372"/>
                </a:lnTo>
                <a:lnTo>
                  <a:pt x="312" y="372"/>
                </a:lnTo>
                <a:lnTo>
                  <a:pt x="311" y="371"/>
                </a:lnTo>
                <a:lnTo>
                  <a:pt x="311" y="370"/>
                </a:lnTo>
                <a:lnTo>
                  <a:pt x="310" y="370"/>
                </a:lnTo>
                <a:lnTo>
                  <a:pt x="309" y="369"/>
                </a:lnTo>
                <a:lnTo>
                  <a:pt x="308" y="369"/>
                </a:lnTo>
                <a:lnTo>
                  <a:pt x="307" y="368"/>
                </a:lnTo>
                <a:lnTo>
                  <a:pt x="306" y="367"/>
                </a:lnTo>
                <a:lnTo>
                  <a:pt x="305" y="367"/>
                </a:lnTo>
                <a:lnTo>
                  <a:pt x="304" y="366"/>
                </a:lnTo>
                <a:lnTo>
                  <a:pt x="303" y="365"/>
                </a:lnTo>
                <a:lnTo>
                  <a:pt x="302" y="365"/>
                </a:lnTo>
                <a:lnTo>
                  <a:pt x="301" y="364"/>
                </a:lnTo>
                <a:lnTo>
                  <a:pt x="300" y="364"/>
                </a:lnTo>
                <a:lnTo>
                  <a:pt x="299" y="363"/>
                </a:lnTo>
                <a:lnTo>
                  <a:pt x="299" y="362"/>
                </a:lnTo>
                <a:lnTo>
                  <a:pt x="298" y="362"/>
                </a:lnTo>
                <a:lnTo>
                  <a:pt x="297" y="361"/>
                </a:lnTo>
                <a:lnTo>
                  <a:pt x="296" y="361"/>
                </a:lnTo>
                <a:lnTo>
                  <a:pt x="295" y="360"/>
                </a:lnTo>
                <a:lnTo>
                  <a:pt x="294" y="359"/>
                </a:lnTo>
                <a:lnTo>
                  <a:pt x="293" y="359"/>
                </a:lnTo>
                <a:lnTo>
                  <a:pt x="292" y="358"/>
                </a:lnTo>
                <a:lnTo>
                  <a:pt x="291" y="357"/>
                </a:lnTo>
                <a:lnTo>
                  <a:pt x="290" y="357"/>
                </a:lnTo>
                <a:lnTo>
                  <a:pt x="289" y="356"/>
                </a:lnTo>
                <a:lnTo>
                  <a:pt x="288" y="355"/>
                </a:lnTo>
                <a:lnTo>
                  <a:pt x="288" y="355"/>
                </a:lnTo>
                <a:lnTo>
                  <a:pt x="287" y="354"/>
                </a:lnTo>
                <a:lnTo>
                  <a:pt x="286" y="354"/>
                </a:lnTo>
                <a:lnTo>
                  <a:pt x="285" y="353"/>
                </a:lnTo>
                <a:lnTo>
                  <a:pt x="284" y="352"/>
                </a:lnTo>
                <a:lnTo>
                  <a:pt x="283" y="352"/>
                </a:lnTo>
                <a:lnTo>
                  <a:pt x="282" y="351"/>
                </a:lnTo>
                <a:lnTo>
                  <a:pt x="281" y="350"/>
                </a:lnTo>
                <a:lnTo>
                  <a:pt x="280" y="350"/>
                </a:lnTo>
                <a:lnTo>
                  <a:pt x="279" y="349"/>
                </a:lnTo>
                <a:lnTo>
                  <a:pt x="279" y="348"/>
                </a:lnTo>
                <a:lnTo>
                  <a:pt x="278" y="348"/>
                </a:lnTo>
                <a:lnTo>
                  <a:pt x="277" y="347"/>
                </a:lnTo>
                <a:lnTo>
                  <a:pt x="276" y="346"/>
                </a:lnTo>
                <a:lnTo>
                  <a:pt x="275" y="346"/>
                </a:lnTo>
                <a:lnTo>
                  <a:pt x="274" y="345"/>
                </a:lnTo>
                <a:lnTo>
                  <a:pt x="273" y="344"/>
                </a:lnTo>
                <a:lnTo>
                  <a:pt x="272" y="344"/>
                </a:lnTo>
                <a:lnTo>
                  <a:pt x="271" y="343"/>
                </a:lnTo>
                <a:lnTo>
                  <a:pt x="270" y="342"/>
                </a:lnTo>
                <a:lnTo>
                  <a:pt x="270" y="342"/>
                </a:lnTo>
                <a:lnTo>
                  <a:pt x="269" y="341"/>
                </a:lnTo>
                <a:lnTo>
                  <a:pt x="268" y="341"/>
                </a:lnTo>
                <a:lnTo>
                  <a:pt x="267" y="340"/>
                </a:lnTo>
                <a:lnTo>
                  <a:pt x="266" y="339"/>
                </a:lnTo>
                <a:lnTo>
                  <a:pt x="265" y="339"/>
                </a:lnTo>
                <a:lnTo>
                  <a:pt x="264" y="338"/>
                </a:lnTo>
                <a:lnTo>
                  <a:pt x="263" y="337"/>
                </a:lnTo>
                <a:lnTo>
                  <a:pt x="262" y="337"/>
                </a:lnTo>
                <a:lnTo>
                  <a:pt x="262" y="336"/>
                </a:lnTo>
                <a:lnTo>
                  <a:pt x="261" y="335"/>
                </a:lnTo>
                <a:lnTo>
                  <a:pt x="260" y="334"/>
                </a:lnTo>
                <a:lnTo>
                  <a:pt x="259" y="334"/>
                </a:lnTo>
                <a:lnTo>
                  <a:pt x="258" y="333"/>
                </a:lnTo>
                <a:lnTo>
                  <a:pt x="257" y="332"/>
                </a:lnTo>
                <a:lnTo>
                  <a:pt x="256" y="332"/>
                </a:lnTo>
                <a:lnTo>
                  <a:pt x="255" y="331"/>
                </a:lnTo>
                <a:lnTo>
                  <a:pt x="254" y="330"/>
                </a:lnTo>
                <a:lnTo>
                  <a:pt x="254" y="330"/>
                </a:lnTo>
                <a:lnTo>
                  <a:pt x="253" y="329"/>
                </a:lnTo>
                <a:lnTo>
                  <a:pt x="252" y="328"/>
                </a:lnTo>
                <a:lnTo>
                  <a:pt x="251" y="328"/>
                </a:lnTo>
                <a:lnTo>
                  <a:pt x="250" y="327"/>
                </a:lnTo>
                <a:lnTo>
                  <a:pt x="249" y="326"/>
                </a:lnTo>
                <a:lnTo>
                  <a:pt x="248" y="326"/>
                </a:lnTo>
                <a:lnTo>
                  <a:pt x="248" y="325"/>
                </a:lnTo>
                <a:lnTo>
                  <a:pt x="247" y="324"/>
                </a:lnTo>
                <a:lnTo>
                  <a:pt x="246" y="324"/>
                </a:lnTo>
                <a:lnTo>
                  <a:pt x="245" y="323"/>
                </a:lnTo>
                <a:lnTo>
                  <a:pt x="244" y="322"/>
                </a:lnTo>
                <a:lnTo>
                  <a:pt x="243" y="321"/>
                </a:lnTo>
                <a:lnTo>
                  <a:pt x="242" y="321"/>
                </a:lnTo>
                <a:lnTo>
                  <a:pt x="241" y="320"/>
                </a:lnTo>
                <a:lnTo>
                  <a:pt x="241" y="319"/>
                </a:lnTo>
                <a:lnTo>
                  <a:pt x="240" y="319"/>
                </a:lnTo>
                <a:lnTo>
                  <a:pt x="239" y="318"/>
                </a:lnTo>
                <a:lnTo>
                  <a:pt x="238" y="317"/>
                </a:lnTo>
                <a:lnTo>
                  <a:pt x="237" y="317"/>
                </a:lnTo>
                <a:lnTo>
                  <a:pt x="236" y="316"/>
                </a:lnTo>
                <a:lnTo>
                  <a:pt x="235" y="315"/>
                </a:lnTo>
                <a:lnTo>
                  <a:pt x="235" y="314"/>
                </a:lnTo>
                <a:lnTo>
                  <a:pt x="234" y="314"/>
                </a:lnTo>
                <a:lnTo>
                  <a:pt x="233" y="313"/>
                </a:lnTo>
                <a:lnTo>
                  <a:pt x="232" y="312"/>
                </a:lnTo>
                <a:lnTo>
                  <a:pt x="231" y="312"/>
                </a:lnTo>
                <a:lnTo>
                  <a:pt x="230" y="311"/>
                </a:lnTo>
                <a:lnTo>
                  <a:pt x="229" y="310"/>
                </a:lnTo>
                <a:lnTo>
                  <a:pt x="229" y="309"/>
                </a:lnTo>
                <a:lnTo>
                  <a:pt x="228" y="309"/>
                </a:lnTo>
                <a:lnTo>
                  <a:pt x="227" y="308"/>
                </a:lnTo>
                <a:lnTo>
                  <a:pt x="226" y="307"/>
                </a:lnTo>
                <a:lnTo>
                  <a:pt x="225" y="307"/>
                </a:lnTo>
                <a:lnTo>
                  <a:pt x="224" y="306"/>
                </a:lnTo>
                <a:lnTo>
                  <a:pt x="223" y="305"/>
                </a:lnTo>
                <a:lnTo>
                  <a:pt x="223" y="304"/>
                </a:lnTo>
                <a:lnTo>
                  <a:pt x="222" y="304"/>
                </a:lnTo>
                <a:lnTo>
                  <a:pt x="221" y="303"/>
                </a:lnTo>
                <a:lnTo>
                  <a:pt x="220" y="302"/>
                </a:lnTo>
                <a:lnTo>
                  <a:pt x="219" y="302"/>
                </a:lnTo>
                <a:lnTo>
                  <a:pt x="218" y="301"/>
                </a:lnTo>
                <a:lnTo>
                  <a:pt x="218" y="300"/>
                </a:lnTo>
                <a:lnTo>
                  <a:pt x="217" y="299"/>
                </a:lnTo>
                <a:lnTo>
                  <a:pt x="216" y="299"/>
                </a:lnTo>
                <a:lnTo>
                  <a:pt x="215" y="298"/>
                </a:lnTo>
                <a:lnTo>
                  <a:pt x="214" y="297"/>
                </a:lnTo>
                <a:lnTo>
                  <a:pt x="213" y="296"/>
                </a:lnTo>
                <a:lnTo>
                  <a:pt x="213" y="296"/>
                </a:lnTo>
                <a:lnTo>
                  <a:pt x="212" y="295"/>
                </a:lnTo>
                <a:lnTo>
                  <a:pt x="211" y="294"/>
                </a:lnTo>
                <a:lnTo>
                  <a:pt x="210" y="293"/>
                </a:lnTo>
                <a:lnTo>
                  <a:pt x="209" y="293"/>
                </a:lnTo>
                <a:lnTo>
                  <a:pt x="208" y="292"/>
                </a:lnTo>
                <a:lnTo>
                  <a:pt x="208" y="291"/>
                </a:lnTo>
                <a:lnTo>
                  <a:pt x="207" y="290"/>
                </a:lnTo>
                <a:lnTo>
                  <a:pt x="206" y="290"/>
                </a:lnTo>
                <a:lnTo>
                  <a:pt x="205" y="289"/>
                </a:lnTo>
                <a:lnTo>
                  <a:pt x="204" y="288"/>
                </a:lnTo>
                <a:lnTo>
                  <a:pt x="203" y="287"/>
                </a:lnTo>
                <a:lnTo>
                  <a:pt x="203" y="287"/>
                </a:lnTo>
                <a:lnTo>
                  <a:pt x="202" y="286"/>
                </a:lnTo>
                <a:lnTo>
                  <a:pt x="201" y="285"/>
                </a:lnTo>
                <a:lnTo>
                  <a:pt x="200" y="284"/>
                </a:lnTo>
                <a:lnTo>
                  <a:pt x="199" y="284"/>
                </a:lnTo>
                <a:lnTo>
                  <a:pt x="198" y="283"/>
                </a:lnTo>
                <a:lnTo>
                  <a:pt x="198" y="282"/>
                </a:lnTo>
                <a:lnTo>
                  <a:pt x="197" y="281"/>
                </a:lnTo>
                <a:lnTo>
                  <a:pt x="196" y="281"/>
                </a:lnTo>
                <a:lnTo>
                  <a:pt x="195" y="280"/>
                </a:lnTo>
                <a:lnTo>
                  <a:pt x="194" y="279"/>
                </a:lnTo>
                <a:lnTo>
                  <a:pt x="194" y="278"/>
                </a:lnTo>
                <a:lnTo>
                  <a:pt x="193" y="278"/>
                </a:lnTo>
                <a:lnTo>
                  <a:pt x="192" y="277"/>
                </a:lnTo>
                <a:lnTo>
                  <a:pt x="191" y="276"/>
                </a:lnTo>
                <a:lnTo>
                  <a:pt x="190" y="275"/>
                </a:lnTo>
                <a:lnTo>
                  <a:pt x="190" y="275"/>
                </a:lnTo>
                <a:lnTo>
                  <a:pt x="189" y="274"/>
                </a:lnTo>
                <a:lnTo>
                  <a:pt x="188" y="273"/>
                </a:lnTo>
                <a:lnTo>
                  <a:pt x="187" y="272"/>
                </a:lnTo>
                <a:lnTo>
                  <a:pt x="186" y="272"/>
                </a:lnTo>
                <a:lnTo>
                  <a:pt x="185" y="271"/>
                </a:lnTo>
                <a:lnTo>
                  <a:pt x="185" y="270"/>
                </a:lnTo>
                <a:lnTo>
                  <a:pt x="184" y="269"/>
                </a:lnTo>
                <a:lnTo>
                  <a:pt x="183" y="268"/>
                </a:lnTo>
                <a:lnTo>
                  <a:pt x="182" y="268"/>
                </a:lnTo>
                <a:lnTo>
                  <a:pt x="181" y="267"/>
                </a:lnTo>
                <a:lnTo>
                  <a:pt x="181" y="266"/>
                </a:lnTo>
                <a:lnTo>
                  <a:pt x="180" y="265"/>
                </a:lnTo>
                <a:lnTo>
                  <a:pt x="179" y="265"/>
                </a:lnTo>
                <a:lnTo>
                  <a:pt x="178" y="264"/>
                </a:lnTo>
                <a:lnTo>
                  <a:pt x="177" y="263"/>
                </a:lnTo>
                <a:lnTo>
                  <a:pt x="177" y="262"/>
                </a:lnTo>
                <a:lnTo>
                  <a:pt x="176" y="261"/>
                </a:lnTo>
                <a:lnTo>
                  <a:pt x="175" y="261"/>
                </a:lnTo>
                <a:lnTo>
                  <a:pt x="174" y="260"/>
                </a:lnTo>
                <a:lnTo>
                  <a:pt x="174" y="259"/>
                </a:lnTo>
                <a:lnTo>
                  <a:pt x="173" y="258"/>
                </a:lnTo>
                <a:lnTo>
                  <a:pt x="172" y="257"/>
                </a:lnTo>
                <a:lnTo>
                  <a:pt x="171" y="257"/>
                </a:lnTo>
                <a:lnTo>
                  <a:pt x="170" y="256"/>
                </a:lnTo>
                <a:lnTo>
                  <a:pt x="170" y="255"/>
                </a:lnTo>
                <a:lnTo>
                  <a:pt x="169" y="254"/>
                </a:lnTo>
                <a:lnTo>
                  <a:pt x="168" y="253"/>
                </a:lnTo>
                <a:lnTo>
                  <a:pt x="167" y="253"/>
                </a:lnTo>
                <a:lnTo>
                  <a:pt x="166" y="252"/>
                </a:lnTo>
                <a:lnTo>
                  <a:pt x="166" y="251"/>
                </a:lnTo>
                <a:lnTo>
                  <a:pt x="165" y="250"/>
                </a:lnTo>
                <a:lnTo>
                  <a:pt x="164" y="250"/>
                </a:lnTo>
                <a:lnTo>
                  <a:pt x="163" y="249"/>
                </a:lnTo>
                <a:lnTo>
                  <a:pt x="162" y="247"/>
                </a:lnTo>
                <a:lnTo>
                  <a:pt x="160" y="245"/>
                </a:lnTo>
                <a:lnTo>
                  <a:pt x="159" y="244"/>
                </a:lnTo>
                <a:lnTo>
                  <a:pt x="157" y="242"/>
                </a:lnTo>
                <a:lnTo>
                  <a:pt x="156" y="241"/>
                </a:lnTo>
                <a:lnTo>
                  <a:pt x="154" y="239"/>
                </a:lnTo>
                <a:lnTo>
                  <a:pt x="153" y="237"/>
                </a:lnTo>
                <a:lnTo>
                  <a:pt x="151" y="236"/>
                </a:lnTo>
                <a:lnTo>
                  <a:pt x="149" y="234"/>
                </a:lnTo>
                <a:lnTo>
                  <a:pt x="148" y="232"/>
                </a:lnTo>
                <a:lnTo>
                  <a:pt x="146" y="231"/>
                </a:lnTo>
                <a:lnTo>
                  <a:pt x="145" y="229"/>
                </a:lnTo>
                <a:lnTo>
                  <a:pt x="143" y="227"/>
                </a:lnTo>
                <a:lnTo>
                  <a:pt x="142" y="226"/>
                </a:lnTo>
                <a:lnTo>
                  <a:pt x="140" y="224"/>
                </a:lnTo>
                <a:lnTo>
                  <a:pt x="139" y="222"/>
                </a:lnTo>
                <a:lnTo>
                  <a:pt x="137" y="221"/>
                </a:lnTo>
                <a:lnTo>
                  <a:pt x="136" y="219"/>
                </a:lnTo>
                <a:lnTo>
                  <a:pt x="134" y="217"/>
                </a:lnTo>
                <a:lnTo>
                  <a:pt x="133" y="216"/>
                </a:lnTo>
                <a:lnTo>
                  <a:pt x="131" y="214"/>
                </a:lnTo>
                <a:lnTo>
                  <a:pt x="130" y="212"/>
                </a:lnTo>
                <a:lnTo>
                  <a:pt x="129" y="211"/>
                </a:lnTo>
                <a:lnTo>
                  <a:pt x="127" y="209"/>
                </a:lnTo>
                <a:lnTo>
                  <a:pt x="126" y="207"/>
                </a:lnTo>
                <a:lnTo>
                  <a:pt x="124" y="206"/>
                </a:lnTo>
                <a:lnTo>
                  <a:pt x="123" y="204"/>
                </a:lnTo>
                <a:lnTo>
                  <a:pt x="121" y="202"/>
                </a:lnTo>
                <a:lnTo>
                  <a:pt x="120" y="200"/>
                </a:lnTo>
                <a:lnTo>
                  <a:pt x="118" y="199"/>
                </a:lnTo>
                <a:lnTo>
                  <a:pt x="117" y="197"/>
                </a:lnTo>
                <a:lnTo>
                  <a:pt x="115" y="195"/>
                </a:lnTo>
                <a:lnTo>
                  <a:pt x="114" y="193"/>
                </a:lnTo>
                <a:lnTo>
                  <a:pt x="113" y="192"/>
                </a:lnTo>
                <a:lnTo>
                  <a:pt x="111" y="190"/>
                </a:lnTo>
                <a:lnTo>
                  <a:pt x="110" y="188"/>
                </a:lnTo>
                <a:lnTo>
                  <a:pt x="108" y="186"/>
                </a:lnTo>
                <a:lnTo>
                  <a:pt x="107" y="185"/>
                </a:lnTo>
                <a:lnTo>
                  <a:pt x="106" y="183"/>
                </a:lnTo>
                <a:lnTo>
                  <a:pt x="104" y="181"/>
                </a:lnTo>
                <a:lnTo>
                  <a:pt x="103" y="179"/>
                </a:lnTo>
                <a:lnTo>
                  <a:pt x="101" y="178"/>
                </a:lnTo>
                <a:lnTo>
                  <a:pt x="100" y="176"/>
                </a:lnTo>
                <a:lnTo>
                  <a:pt x="99" y="174"/>
                </a:lnTo>
                <a:lnTo>
                  <a:pt x="97" y="172"/>
                </a:lnTo>
                <a:lnTo>
                  <a:pt x="96" y="171"/>
                </a:lnTo>
                <a:lnTo>
                  <a:pt x="94" y="169"/>
                </a:lnTo>
                <a:lnTo>
                  <a:pt x="93" y="167"/>
                </a:lnTo>
                <a:lnTo>
                  <a:pt x="92" y="165"/>
                </a:lnTo>
                <a:lnTo>
                  <a:pt x="90" y="163"/>
                </a:lnTo>
                <a:lnTo>
                  <a:pt x="90" y="162"/>
                </a:lnTo>
                <a:lnTo>
                  <a:pt x="89" y="162"/>
                </a:lnTo>
                <a:lnTo>
                  <a:pt x="88" y="161"/>
                </a:lnTo>
                <a:lnTo>
                  <a:pt x="88" y="160"/>
                </a:lnTo>
                <a:lnTo>
                  <a:pt x="87" y="159"/>
                </a:lnTo>
                <a:lnTo>
                  <a:pt x="86" y="158"/>
                </a:lnTo>
                <a:lnTo>
                  <a:pt x="86" y="157"/>
                </a:lnTo>
                <a:lnTo>
                  <a:pt x="85" y="156"/>
                </a:lnTo>
                <a:lnTo>
                  <a:pt x="84" y="155"/>
                </a:lnTo>
                <a:lnTo>
                  <a:pt x="84" y="154"/>
                </a:lnTo>
                <a:lnTo>
                  <a:pt x="83" y="153"/>
                </a:lnTo>
                <a:lnTo>
                  <a:pt x="82" y="152"/>
                </a:lnTo>
                <a:lnTo>
                  <a:pt x="82" y="152"/>
                </a:lnTo>
                <a:lnTo>
                  <a:pt x="81" y="151"/>
                </a:lnTo>
                <a:lnTo>
                  <a:pt x="80" y="150"/>
                </a:lnTo>
                <a:lnTo>
                  <a:pt x="80" y="149"/>
                </a:lnTo>
                <a:lnTo>
                  <a:pt x="79" y="148"/>
                </a:lnTo>
                <a:lnTo>
                  <a:pt x="78" y="147"/>
                </a:lnTo>
                <a:lnTo>
                  <a:pt x="78" y="146"/>
                </a:lnTo>
                <a:lnTo>
                  <a:pt x="77" y="145"/>
                </a:lnTo>
                <a:lnTo>
                  <a:pt x="76" y="144"/>
                </a:lnTo>
                <a:lnTo>
                  <a:pt x="76" y="143"/>
                </a:lnTo>
                <a:lnTo>
                  <a:pt x="75" y="142"/>
                </a:lnTo>
                <a:lnTo>
                  <a:pt x="74" y="141"/>
                </a:lnTo>
                <a:lnTo>
                  <a:pt x="74" y="140"/>
                </a:lnTo>
                <a:lnTo>
                  <a:pt x="73" y="140"/>
                </a:lnTo>
                <a:lnTo>
                  <a:pt x="72" y="139"/>
                </a:lnTo>
                <a:lnTo>
                  <a:pt x="72" y="138"/>
                </a:lnTo>
                <a:lnTo>
                  <a:pt x="71" y="137"/>
                </a:lnTo>
                <a:lnTo>
                  <a:pt x="71" y="136"/>
                </a:lnTo>
                <a:lnTo>
                  <a:pt x="70" y="135"/>
                </a:lnTo>
                <a:lnTo>
                  <a:pt x="69" y="134"/>
                </a:lnTo>
                <a:lnTo>
                  <a:pt x="69" y="133"/>
                </a:lnTo>
                <a:lnTo>
                  <a:pt x="68" y="132"/>
                </a:lnTo>
                <a:lnTo>
                  <a:pt x="67" y="131"/>
                </a:lnTo>
                <a:lnTo>
                  <a:pt x="67" y="130"/>
                </a:lnTo>
                <a:lnTo>
                  <a:pt x="66" y="129"/>
                </a:lnTo>
                <a:lnTo>
                  <a:pt x="65" y="128"/>
                </a:lnTo>
                <a:lnTo>
                  <a:pt x="65" y="127"/>
                </a:lnTo>
                <a:lnTo>
                  <a:pt x="64" y="126"/>
                </a:lnTo>
                <a:lnTo>
                  <a:pt x="63" y="126"/>
                </a:lnTo>
                <a:lnTo>
                  <a:pt x="63" y="125"/>
                </a:lnTo>
                <a:lnTo>
                  <a:pt x="62" y="124"/>
                </a:lnTo>
                <a:lnTo>
                  <a:pt x="62" y="123"/>
                </a:lnTo>
                <a:lnTo>
                  <a:pt x="61" y="122"/>
                </a:lnTo>
                <a:lnTo>
                  <a:pt x="60" y="121"/>
                </a:lnTo>
                <a:lnTo>
                  <a:pt x="60" y="120"/>
                </a:lnTo>
                <a:lnTo>
                  <a:pt x="59" y="119"/>
                </a:lnTo>
                <a:lnTo>
                  <a:pt x="58" y="118"/>
                </a:lnTo>
                <a:lnTo>
                  <a:pt x="58" y="117"/>
                </a:lnTo>
                <a:lnTo>
                  <a:pt x="57" y="116"/>
                </a:lnTo>
                <a:lnTo>
                  <a:pt x="57" y="115"/>
                </a:lnTo>
                <a:lnTo>
                  <a:pt x="56" y="114"/>
                </a:lnTo>
                <a:lnTo>
                  <a:pt x="55" y="113"/>
                </a:lnTo>
                <a:lnTo>
                  <a:pt x="55" y="112"/>
                </a:lnTo>
                <a:lnTo>
                  <a:pt x="54" y="111"/>
                </a:lnTo>
                <a:lnTo>
                  <a:pt x="53" y="110"/>
                </a:lnTo>
                <a:lnTo>
                  <a:pt x="53" y="109"/>
                </a:lnTo>
                <a:lnTo>
                  <a:pt x="52" y="108"/>
                </a:lnTo>
                <a:lnTo>
                  <a:pt x="52" y="108"/>
                </a:lnTo>
                <a:lnTo>
                  <a:pt x="51" y="107"/>
                </a:lnTo>
                <a:lnTo>
                  <a:pt x="50" y="106"/>
                </a:lnTo>
                <a:lnTo>
                  <a:pt x="50" y="105"/>
                </a:lnTo>
                <a:lnTo>
                  <a:pt x="49" y="104"/>
                </a:lnTo>
                <a:lnTo>
                  <a:pt x="49" y="103"/>
                </a:lnTo>
                <a:lnTo>
                  <a:pt x="48" y="102"/>
                </a:lnTo>
                <a:lnTo>
                  <a:pt x="47" y="101"/>
                </a:lnTo>
                <a:lnTo>
                  <a:pt x="47" y="100"/>
                </a:lnTo>
                <a:lnTo>
                  <a:pt x="46" y="99"/>
                </a:lnTo>
                <a:lnTo>
                  <a:pt x="46" y="98"/>
                </a:lnTo>
                <a:lnTo>
                  <a:pt x="45" y="97"/>
                </a:lnTo>
                <a:lnTo>
                  <a:pt x="44" y="96"/>
                </a:lnTo>
                <a:lnTo>
                  <a:pt x="44" y="95"/>
                </a:lnTo>
                <a:lnTo>
                  <a:pt x="43" y="94"/>
                </a:lnTo>
                <a:lnTo>
                  <a:pt x="43" y="93"/>
                </a:lnTo>
                <a:lnTo>
                  <a:pt x="42" y="92"/>
                </a:lnTo>
                <a:lnTo>
                  <a:pt x="41" y="91"/>
                </a:lnTo>
                <a:lnTo>
                  <a:pt x="41" y="90"/>
                </a:lnTo>
                <a:lnTo>
                  <a:pt x="40" y="89"/>
                </a:lnTo>
                <a:lnTo>
                  <a:pt x="40" y="88"/>
                </a:lnTo>
                <a:lnTo>
                  <a:pt x="39" y="87"/>
                </a:lnTo>
                <a:lnTo>
                  <a:pt x="38" y="86"/>
                </a:lnTo>
                <a:lnTo>
                  <a:pt x="38" y="85"/>
                </a:lnTo>
                <a:lnTo>
                  <a:pt x="37" y="84"/>
                </a:lnTo>
                <a:lnTo>
                  <a:pt x="37" y="83"/>
                </a:lnTo>
                <a:lnTo>
                  <a:pt x="36" y="82"/>
                </a:lnTo>
                <a:lnTo>
                  <a:pt x="35" y="81"/>
                </a:lnTo>
                <a:lnTo>
                  <a:pt x="35" y="80"/>
                </a:lnTo>
                <a:lnTo>
                  <a:pt x="34" y="79"/>
                </a:lnTo>
                <a:lnTo>
                  <a:pt x="34" y="78"/>
                </a:lnTo>
                <a:lnTo>
                  <a:pt x="33" y="77"/>
                </a:lnTo>
                <a:lnTo>
                  <a:pt x="33" y="76"/>
                </a:lnTo>
                <a:lnTo>
                  <a:pt x="32" y="75"/>
                </a:lnTo>
                <a:lnTo>
                  <a:pt x="31" y="74"/>
                </a:lnTo>
                <a:lnTo>
                  <a:pt x="31" y="73"/>
                </a:lnTo>
                <a:lnTo>
                  <a:pt x="30" y="72"/>
                </a:lnTo>
                <a:lnTo>
                  <a:pt x="30" y="71"/>
                </a:lnTo>
                <a:lnTo>
                  <a:pt x="29" y="70"/>
                </a:lnTo>
                <a:lnTo>
                  <a:pt x="29" y="70"/>
                </a:lnTo>
                <a:lnTo>
                  <a:pt x="28" y="69"/>
                </a:lnTo>
                <a:lnTo>
                  <a:pt x="27" y="68"/>
                </a:lnTo>
                <a:lnTo>
                  <a:pt x="27" y="67"/>
                </a:lnTo>
                <a:lnTo>
                  <a:pt x="26" y="66"/>
                </a:lnTo>
                <a:lnTo>
                  <a:pt x="26" y="65"/>
                </a:lnTo>
                <a:lnTo>
                  <a:pt x="25" y="64"/>
                </a:lnTo>
                <a:lnTo>
                  <a:pt x="25" y="63"/>
                </a:lnTo>
                <a:lnTo>
                  <a:pt x="24" y="62"/>
                </a:lnTo>
                <a:lnTo>
                  <a:pt x="23" y="61"/>
                </a:lnTo>
                <a:lnTo>
                  <a:pt x="23" y="60"/>
                </a:lnTo>
                <a:lnTo>
                  <a:pt x="22" y="59"/>
                </a:lnTo>
                <a:lnTo>
                  <a:pt x="22" y="58"/>
                </a:lnTo>
                <a:lnTo>
                  <a:pt x="21" y="57"/>
                </a:lnTo>
                <a:lnTo>
                  <a:pt x="21" y="56"/>
                </a:lnTo>
                <a:lnTo>
                  <a:pt x="20" y="55"/>
                </a:lnTo>
                <a:lnTo>
                  <a:pt x="20" y="54"/>
                </a:lnTo>
                <a:lnTo>
                  <a:pt x="19" y="53"/>
                </a:lnTo>
                <a:lnTo>
                  <a:pt x="18" y="52"/>
                </a:lnTo>
                <a:lnTo>
                  <a:pt x="18" y="51"/>
                </a:lnTo>
                <a:lnTo>
                  <a:pt x="17" y="50"/>
                </a:lnTo>
                <a:lnTo>
                  <a:pt x="17" y="48"/>
                </a:lnTo>
                <a:lnTo>
                  <a:pt x="16" y="47"/>
                </a:lnTo>
                <a:lnTo>
                  <a:pt x="16" y="46"/>
                </a:lnTo>
                <a:lnTo>
                  <a:pt x="15" y="45"/>
                </a:lnTo>
                <a:lnTo>
                  <a:pt x="15" y="44"/>
                </a:lnTo>
                <a:lnTo>
                  <a:pt x="14" y="43"/>
                </a:lnTo>
                <a:lnTo>
                  <a:pt x="14" y="42"/>
                </a:lnTo>
                <a:lnTo>
                  <a:pt x="13" y="41"/>
                </a:lnTo>
                <a:lnTo>
                  <a:pt x="13" y="40"/>
                </a:lnTo>
                <a:lnTo>
                  <a:pt x="12" y="39"/>
                </a:lnTo>
                <a:lnTo>
                  <a:pt x="11" y="38"/>
                </a:lnTo>
                <a:lnTo>
                  <a:pt x="11" y="37"/>
                </a:lnTo>
                <a:lnTo>
                  <a:pt x="10" y="36"/>
                </a:lnTo>
                <a:lnTo>
                  <a:pt x="10" y="35"/>
                </a:lnTo>
                <a:lnTo>
                  <a:pt x="9" y="34"/>
                </a:lnTo>
                <a:lnTo>
                  <a:pt x="9" y="33"/>
                </a:lnTo>
                <a:lnTo>
                  <a:pt x="8" y="32"/>
                </a:lnTo>
                <a:lnTo>
                  <a:pt x="8" y="31"/>
                </a:lnTo>
                <a:lnTo>
                  <a:pt x="7" y="30"/>
                </a:lnTo>
                <a:lnTo>
                  <a:pt x="7" y="29"/>
                </a:lnTo>
                <a:lnTo>
                  <a:pt x="6" y="28"/>
                </a:lnTo>
                <a:lnTo>
                  <a:pt x="6" y="27"/>
                </a:lnTo>
                <a:lnTo>
                  <a:pt x="5" y="26"/>
                </a:lnTo>
                <a:lnTo>
                  <a:pt x="5" y="25"/>
                </a:lnTo>
                <a:lnTo>
                  <a:pt x="4" y="24"/>
                </a:lnTo>
                <a:lnTo>
                  <a:pt x="4" y="23"/>
                </a:lnTo>
                <a:lnTo>
                  <a:pt x="3" y="22"/>
                </a:lnTo>
                <a:lnTo>
                  <a:pt x="3" y="21"/>
                </a:lnTo>
                <a:lnTo>
                  <a:pt x="2" y="20"/>
                </a:lnTo>
                <a:lnTo>
                  <a:pt x="2" y="19"/>
                </a:lnTo>
                <a:lnTo>
                  <a:pt x="1" y="18"/>
                </a:lnTo>
                <a:lnTo>
                  <a:pt x="0" y="17"/>
                </a:lnTo>
                <a:lnTo>
                  <a:pt x="0" y="17"/>
                </a:ln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3" name="Freeform 122"/>
          <p:cNvSpPr>
            <a:spLocks/>
          </p:cNvSpPr>
          <p:nvPr/>
        </p:nvSpPr>
        <p:spPr bwMode="auto">
          <a:xfrm>
            <a:off x="3764718" y="5081154"/>
            <a:ext cx="129461" cy="153340"/>
          </a:xfrm>
          <a:custGeom>
            <a:avLst/>
            <a:gdLst>
              <a:gd name="T0" fmla="*/ 10 w 113"/>
              <a:gd name="T1" fmla="*/ 0 h 130"/>
              <a:gd name="T2" fmla="*/ 10 w 113"/>
              <a:gd name="T3" fmla="*/ 0 h 130"/>
              <a:gd name="T4" fmla="*/ 105 w 113"/>
              <a:gd name="T5" fmla="*/ 65 h 130"/>
              <a:gd name="T6" fmla="*/ 105 w 113"/>
              <a:gd name="T7" fmla="*/ 65 h 130"/>
              <a:gd name="T8" fmla="*/ 109 w 113"/>
              <a:gd name="T9" fmla="*/ 83 h 130"/>
              <a:gd name="T10" fmla="*/ 109 w 113"/>
              <a:gd name="T11" fmla="*/ 83 h 130"/>
              <a:gd name="T12" fmla="*/ 90 w 113"/>
              <a:gd name="T13" fmla="*/ 87 h 130"/>
              <a:gd name="T14" fmla="*/ 33 w 113"/>
              <a:gd name="T15" fmla="*/ 48 h 130"/>
              <a:gd name="T16" fmla="*/ 27 w 113"/>
              <a:gd name="T17" fmla="*/ 117 h 130"/>
              <a:gd name="T18" fmla="*/ 27 w 113"/>
              <a:gd name="T19" fmla="*/ 117 h 130"/>
              <a:gd name="T20" fmla="*/ 13 w 113"/>
              <a:gd name="T21" fmla="*/ 129 h 130"/>
              <a:gd name="T22" fmla="*/ 13 w 113"/>
              <a:gd name="T23" fmla="*/ 129 h 130"/>
              <a:gd name="T24" fmla="*/ 13 w 113"/>
              <a:gd name="T25" fmla="*/ 129 h 130"/>
              <a:gd name="T26" fmla="*/ 0 w 113"/>
              <a:gd name="T27" fmla="*/ 115 h 130"/>
              <a:gd name="T28" fmla="*/ 10 w 113"/>
              <a:gd name="T2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130">
                <a:moveTo>
                  <a:pt x="10" y="0"/>
                </a:moveTo>
                <a:lnTo>
                  <a:pt x="10" y="0"/>
                </a:lnTo>
                <a:lnTo>
                  <a:pt x="105" y="65"/>
                </a:lnTo>
                <a:lnTo>
                  <a:pt x="105" y="65"/>
                </a:lnTo>
                <a:cubicBezTo>
                  <a:pt x="112" y="69"/>
                  <a:pt x="113" y="77"/>
                  <a:pt x="109" y="83"/>
                </a:cubicBezTo>
                <a:lnTo>
                  <a:pt x="109" y="83"/>
                </a:lnTo>
                <a:cubicBezTo>
                  <a:pt x="105" y="90"/>
                  <a:pt x="96" y="91"/>
                  <a:pt x="90" y="87"/>
                </a:cubicBezTo>
                <a:lnTo>
                  <a:pt x="33" y="48"/>
                </a:lnTo>
                <a:lnTo>
                  <a:pt x="27" y="117"/>
                </a:lnTo>
                <a:lnTo>
                  <a:pt x="27" y="117"/>
                </a:lnTo>
                <a:cubicBezTo>
                  <a:pt x="26" y="124"/>
                  <a:pt x="20" y="130"/>
                  <a:pt x="13" y="129"/>
                </a:cubicBezTo>
                <a:cubicBezTo>
                  <a:pt x="13" y="129"/>
                  <a:pt x="13" y="129"/>
                  <a:pt x="13" y="129"/>
                </a:cubicBezTo>
                <a:lnTo>
                  <a:pt x="13" y="129"/>
                </a:lnTo>
                <a:cubicBezTo>
                  <a:pt x="5" y="129"/>
                  <a:pt x="0" y="122"/>
                  <a:pt x="0" y="115"/>
                </a:cubicBezTo>
                <a:lnTo>
                  <a:pt x="10" y="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4" name="Freeform 123"/>
          <p:cNvSpPr>
            <a:spLocks/>
          </p:cNvSpPr>
          <p:nvPr/>
        </p:nvSpPr>
        <p:spPr bwMode="auto">
          <a:xfrm>
            <a:off x="3780079" y="4000297"/>
            <a:ext cx="1733450" cy="592789"/>
          </a:xfrm>
          <a:custGeom>
            <a:avLst/>
            <a:gdLst>
              <a:gd name="T0" fmla="*/ 0 w 1517"/>
              <a:gd name="T1" fmla="*/ 504 h 504"/>
              <a:gd name="T2" fmla="*/ 0 w 1517"/>
              <a:gd name="T3" fmla="*/ 504 h 504"/>
              <a:gd name="T4" fmla="*/ 44 w 1517"/>
              <a:gd name="T5" fmla="*/ 422 h 504"/>
              <a:gd name="T6" fmla="*/ 93 w 1517"/>
              <a:gd name="T7" fmla="*/ 348 h 504"/>
              <a:gd name="T8" fmla="*/ 148 w 1517"/>
              <a:gd name="T9" fmla="*/ 280 h 504"/>
              <a:gd name="T10" fmla="*/ 209 w 1517"/>
              <a:gd name="T11" fmla="*/ 218 h 504"/>
              <a:gd name="T12" fmla="*/ 274 w 1517"/>
              <a:gd name="T13" fmla="*/ 164 h 504"/>
              <a:gd name="T14" fmla="*/ 344 w 1517"/>
              <a:gd name="T15" fmla="*/ 117 h 504"/>
              <a:gd name="T16" fmla="*/ 417 w 1517"/>
              <a:gd name="T17" fmla="*/ 78 h 504"/>
              <a:gd name="T18" fmla="*/ 494 w 1517"/>
              <a:gd name="T19" fmla="*/ 47 h 504"/>
              <a:gd name="T20" fmla="*/ 573 w 1517"/>
              <a:gd name="T21" fmla="*/ 23 h 504"/>
              <a:gd name="T22" fmla="*/ 654 w 1517"/>
              <a:gd name="T23" fmla="*/ 7 h 504"/>
              <a:gd name="T24" fmla="*/ 735 w 1517"/>
              <a:gd name="T25" fmla="*/ 0 h 504"/>
              <a:gd name="T26" fmla="*/ 818 w 1517"/>
              <a:gd name="T27" fmla="*/ 2 h 504"/>
              <a:gd name="T28" fmla="*/ 901 w 1517"/>
              <a:gd name="T29" fmla="*/ 12 h 504"/>
              <a:gd name="T30" fmla="*/ 984 w 1517"/>
              <a:gd name="T31" fmla="*/ 31 h 504"/>
              <a:gd name="T32" fmla="*/ 1065 w 1517"/>
              <a:gd name="T33" fmla="*/ 59 h 504"/>
              <a:gd name="T34" fmla="*/ 1145 w 1517"/>
              <a:gd name="T35" fmla="*/ 97 h 504"/>
              <a:gd name="T36" fmla="*/ 1206 w 1517"/>
              <a:gd name="T37" fmla="*/ 132 h 504"/>
              <a:gd name="T38" fmla="*/ 1264 w 1517"/>
              <a:gd name="T39" fmla="*/ 174 h 504"/>
              <a:gd name="T40" fmla="*/ 1369 w 1517"/>
              <a:gd name="T41" fmla="*/ 270 h 504"/>
              <a:gd name="T42" fmla="*/ 1459 w 1517"/>
              <a:gd name="T43" fmla="*/ 383 h 504"/>
              <a:gd name="T44" fmla="*/ 1517 w 1517"/>
              <a:gd name="T45" fmla="*/ 488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7" h="504">
                <a:moveTo>
                  <a:pt x="0" y="504"/>
                </a:moveTo>
                <a:lnTo>
                  <a:pt x="0" y="504"/>
                </a:lnTo>
                <a:lnTo>
                  <a:pt x="44" y="422"/>
                </a:lnTo>
                <a:lnTo>
                  <a:pt x="93" y="348"/>
                </a:lnTo>
                <a:lnTo>
                  <a:pt x="148" y="280"/>
                </a:lnTo>
                <a:lnTo>
                  <a:pt x="209" y="218"/>
                </a:lnTo>
                <a:lnTo>
                  <a:pt x="274" y="164"/>
                </a:lnTo>
                <a:lnTo>
                  <a:pt x="344" y="117"/>
                </a:lnTo>
                <a:lnTo>
                  <a:pt x="417" y="78"/>
                </a:lnTo>
                <a:lnTo>
                  <a:pt x="494" y="47"/>
                </a:lnTo>
                <a:lnTo>
                  <a:pt x="573" y="23"/>
                </a:lnTo>
                <a:lnTo>
                  <a:pt x="654" y="7"/>
                </a:lnTo>
                <a:lnTo>
                  <a:pt x="735" y="0"/>
                </a:lnTo>
                <a:lnTo>
                  <a:pt x="818" y="2"/>
                </a:lnTo>
                <a:lnTo>
                  <a:pt x="901" y="12"/>
                </a:lnTo>
                <a:lnTo>
                  <a:pt x="984" y="31"/>
                </a:lnTo>
                <a:lnTo>
                  <a:pt x="1065" y="59"/>
                </a:lnTo>
                <a:lnTo>
                  <a:pt x="1145" y="97"/>
                </a:lnTo>
                <a:lnTo>
                  <a:pt x="1206" y="132"/>
                </a:lnTo>
                <a:lnTo>
                  <a:pt x="1264" y="174"/>
                </a:lnTo>
                <a:lnTo>
                  <a:pt x="1369" y="270"/>
                </a:lnTo>
                <a:lnTo>
                  <a:pt x="1459" y="383"/>
                </a:lnTo>
                <a:lnTo>
                  <a:pt x="1517" y="488"/>
                </a:lnTo>
              </a:path>
            </a:pathLst>
          </a:custGeom>
          <a:noFill/>
          <a:ln w="2222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5" name="Freeform 124"/>
          <p:cNvSpPr>
            <a:spLocks/>
          </p:cNvSpPr>
          <p:nvPr/>
        </p:nvSpPr>
        <p:spPr bwMode="auto">
          <a:xfrm>
            <a:off x="5406010" y="4449096"/>
            <a:ext cx="125072" cy="153340"/>
          </a:xfrm>
          <a:custGeom>
            <a:avLst/>
            <a:gdLst>
              <a:gd name="T0" fmla="*/ 107 w 110"/>
              <a:gd name="T1" fmla="*/ 130 h 130"/>
              <a:gd name="T2" fmla="*/ 107 w 110"/>
              <a:gd name="T3" fmla="*/ 130 h 130"/>
              <a:gd name="T4" fmla="*/ 8 w 110"/>
              <a:gd name="T5" fmla="*/ 70 h 130"/>
              <a:gd name="T6" fmla="*/ 8 w 110"/>
              <a:gd name="T7" fmla="*/ 70 h 130"/>
              <a:gd name="T8" fmla="*/ 4 w 110"/>
              <a:gd name="T9" fmla="*/ 52 h 130"/>
              <a:gd name="T10" fmla="*/ 4 w 110"/>
              <a:gd name="T11" fmla="*/ 52 h 130"/>
              <a:gd name="T12" fmla="*/ 22 w 110"/>
              <a:gd name="T13" fmla="*/ 48 h 130"/>
              <a:gd name="T14" fmla="*/ 82 w 110"/>
              <a:gd name="T15" fmla="*/ 83 h 130"/>
              <a:gd name="T16" fmla="*/ 83 w 110"/>
              <a:gd name="T17" fmla="*/ 14 h 130"/>
              <a:gd name="T18" fmla="*/ 83 w 110"/>
              <a:gd name="T19" fmla="*/ 14 h 130"/>
              <a:gd name="T20" fmla="*/ 97 w 110"/>
              <a:gd name="T21" fmla="*/ 1 h 130"/>
              <a:gd name="T22" fmla="*/ 97 w 110"/>
              <a:gd name="T23" fmla="*/ 1 h 130"/>
              <a:gd name="T24" fmla="*/ 97 w 110"/>
              <a:gd name="T25" fmla="*/ 1 h 130"/>
              <a:gd name="T26" fmla="*/ 110 w 110"/>
              <a:gd name="T27" fmla="*/ 14 h 130"/>
              <a:gd name="T28" fmla="*/ 107 w 110"/>
              <a:gd name="T29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" h="130">
                <a:moveTo>
                  <a:pt x="107" y="130"/>
                </a:moveTo>
                <a:lnTo>
                  <a:pt x="107" y="130"/>
                </a:lnTo>
                <a:lnTo>
                  <a:pt x="8" y="70"/>
                </a:lnTo>
                <a:lnTo>
                  <a:pt x="8" y="70"/>
                </a:lnTo>
                <a:cubicBezTo>
                  <a:pt x="2" y="67"/>
                  <a:pt x="0" y="58"/>
                  <a:pt x="4" y="52"/>
                </a:cubicBezTo>
                <a:lnTo>
                  <a:pt x="4" y="52"/>
                </a:lnTo>
                <a:cubicBezTo>
                  <a:pt x="7" y="46"/>
                  <a:pt x="16" y="44"/>
                  <a:pt x="22" y="48"/>
                </a:cubicBezTo>
                <a:lnTo>
                  <a:pt x="82" y="83"/>
                </a:lnTo>
                <a:lnTo>
                  <a:pt x="83" y="14"/>
                </a:lnTo>
                <a:lnTo>
                  <a:pt x="83" y="14"/>
                </a:lnTo>
                <a:cubicBezTo>
                  <a:pt x="84" y="6"/>
                  <a:pt x="90" y="0"/>
                  <a:pt x="97" y="1"/>
                </a:cubicBezTo>
                <a:cubicBezTo>
                  <a:pt x="97" y="1"/>
                  <a:pt x="97" y="1"/>
                  <a:pt x="97" y="1"/>
                </a:cubicBezTo>
                <a:lnTo>
                  <a:pt x="97" y="1"/>
                </a:lnTo>
                <a:cubicBezTo>
                  <a:pt x="104" y="1"/>
                  <a:pt x="110" y="7"/>
                  <a:pt x="110" y="14"/>
                </a:cubicBezTo>
                <a:lnTo>
                  <a:pt x="107" y="130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6" name="Freeform 125"/>
          <p:cNvSpPr>
            <a:spLocks/>
          </p:cNvSpPr>
          <p:nvPr/>
        </p:nvSpPr>
        <p:spPr bwMode="auto">
          <a:xfrm>
            <a:off x="4506372" y="6244290"/>
            <a:ext cx="362050" cy="373999"/>
          </a:xfrm>
          <a:custGeom>
            <a:avLst/>
            <a:gdLst>
              <a:gd name="T0" fmla="*/ 0 w 317"/>
              <a:gd name="T1" fmla="*/ 158 h 317"/>
              <a:gd name="T2" fmla="*/ 0 w 317"/>
              <a:gd name="T3" fmla="*/ 158 h 317"/>
              <a:gd name="T4" fmla="*/ 158 w 317"/>
              <a:gd name="T5" fmla="*/ 0 h 317"/>
              <a:gd name="T6" fmla="*/ 317 w 317"/>
              <a:gd name="T7" fmla="*/ 158 h 317"/>
              <a:gd name="T8" fmla="*/ 158 w 317"/>
              <a:gd name="T9" fmla="*/ 317 h 317"/>
              <a:gd name="T10" fmla="*/ 0 w 317"/>
              <a:gd name="T11" fmla="*/ 158 h 317"/>
              <a:gd name="T12" fmla="*/ 0 w 317"/>
              <a:gd name="T13" fmla="*/ 15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7" h="317">
                <a:moveTo>
                  <a:pt x="0" y="158"/>
                </a:moveTo>
                <a:lnTo>
                  <a:pt x="0" y="158"/>
                </a:lnTo>
                <a:cubicBezTo>
                  <a:pt x="0" y="71"/>
                  <a:pt x="71" y="0"/>
                  <a:pt x="158" y="0"/>
                </a:cubicBezTo>
                <a:cubicBezTo>
                  <a:pt x="246" y="0"/>
                  <a:pt x="317" y="71"/>
                  <a:pt x="317" y="158"/>
                </a:cubicBezTo>
                <a:cubicBezTo>
                  <a:pt x="317" y="246"/>
                  <a:pt x="246" y="317"/>
                  <a:pt x="158" y="317"/>
                </a:cubicBezTo>
                <a:cubicBezTo>
                  <a:pt x="71" y="317"/>
                  <a:pt x="0" y="246"/>
                  <a:pt x="0" y="158"/>
                </a:cubicBezTo>
                <a:lnTo>
                  <a:pt x="0" y="15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7" name="Freeform 126"/>
          <p:cNvSpPr>
            <a:spLocks noEditPoints="1"/>
          </p:cNvSpPr>
          <p:nvPr/>
        </p:nvSpPr>
        <p:spPr bwMode="auto">
          <a:xfrm>
            <a:off x="4506372" y="6248030"/>
            <a:ext cx="362050" cy="370259"/>
          </a:xfrm>
          <a:custGeom>
            <a:avLst/>
            <a:gdLst>
              <a:gd name="T0" fmla="*/ 0 w 317"/>
              <a:gd name="T1" fmla="*/ 147 h 314"/>
              <a:gd name="T2" fmla="*/ 1 w 317"/>
              <a:gd name="T3" fmla="*/ 137 h 314"/>
              <a:gd name="T4" fmla="*/ 2 w 317"/>
              <a:gd name="T5" fmla="*/ 127 h 314"/>
              <a:gd name="T6" fmla="*/ 4 w 317"/>
              <a:gd name="T7" fmla="*/ 118 h 314"/>
              <a:gd name="T8" fmla="*/ 7 w 317"/>
              <a:gd name="T9" fmla="*/ 109 h 314"/>
              <a:gd name="T10" fmla="*/ 10 w 317"/>
              <a:gd name="T11" fmla="*/ 100 h 314"/>
              <a:gd name="T12" fmla="*/ 13 w 317"/>
              <a:gd name="T13" fmla="*/ 91 h 314"/>
              <a:gd name="T14" fmla="*/ 17 w 317"/>
              <a:gd name="T15" fmla="*/ 82 h 314"/>
              <a:gd name="T16" fmla="*/ 61 w 317"/>
              <a:gd name="T17" fmla="*/ 31 h 314"/>
              <a:gd name="T18" fmla="*/ 68 w 317"/>
              <a:gd name="T19" fmla="*/ 25 h 314"/>
              <a:gd name="T20" fmla="*/ 76 w 317"/>
              <a:gd name="T21" fmla="*/ 20 h 314"/>
              <a:gd name="T22" fmla="*/ 84 w 317"/>
              <a:gd name="T23" fmla="*/ 15 h 314"/>
              <a:gd name="T24" fmla="*/ 92 w 317"/>
              <a:gd name="T25" fmla="*/ 11 h 314"/>
              <a:gd name="T26" fmla="*/ 101 w 317"/>
              <a:gd name="T27" fmla="*/ 8 h 314"/>
              <a:gd name="T28" fmla="*/ 110 w 317"/>
              <a:gd name="T29" fmla="*/ 5 h 314"/>
              <a:gd name="T30" fmla="*/ 119 w 317"/>
              <a:gd name="T31" fmla="*/ 2 h 314"/>
              <a:gd name="T32" fmla="*/ 128 w 317"/>
              <a:gd name="T33" fmla="*/ 0 h 314"/>
              <a:gd name="T34" fmla="*/ 196 w 317"/>
              <a:gd name="T35" fmla="*/ 2 h 314"/>
              <a:gd name="T36" fmla="*/ 205 w 317"/>
              <a:gd name="T37" fmla="*/ 4 h 314"/>
              <a:gd name="T38" fmla="*/ 214 w 317"/>
              <a:gd name="T39" fmla="*/ 7 h 314"/>
              <a:gd name="T40" fmla="*/ 223 w 317"/>
              <a:gd name="T41" fmla="*/ 11 h 314"/>
              <a:gd name="T42" fmla="*/ 231 w 317"/>
              <a:gd name="T43" fmla="*/ 15 h 314"/>
              <a:gd name="T44" fmla="*/ 239 w 317"/>
              <a:gd name="T45" fmla="*/ 19 h 314"/>
              <a:gd name="T46" fmla="*/ 247 w 317"/>
              <a:gd name="T47" fmla="*/ 24 h 314"/>
              <a:gd name="T48" fmla="*/ 255 w 317"/>
              <a:gd name="T49" fmla="*/ 30 h 314"/>
              <a:gd name="T50" fmla="*/ 298 w 317"/>
              <a:gd name="T51" fmla="*/ 81 h 314"/>
              <a:gd name="T52" fmla="*/ 302 w 317"/>
              <a:gd name="T53" fmla="*/ 90 h 314"/>
              <a:gd name="T54" fmla="*/ 306 w 317"/>
              <a:gd name="T55" fmla="*/ 98 h 314"/>
              <a:gd name="T56" fmla="*/ 309 w 317"/>
              <a:gd name="T57" fmla="*/ 107 h 314"/>
              <a:gd name="T58" fmla="*/ 312 w 317"/>
              <a:gd name="T59" fmla="*/ 116 h 314"/>
              <a:gd name="T60" fmla="*/ 314 w 317"/>
              <a:gd name="T61" fmla="*/ 126 h 314"/>
              <a:gd name="T62" fmla="*/ 315 w 317"/>
              <a:gd name="T63" fmla="*/ 135 h 314"/>
              <a:gd name="T64" fmla="*/ 316 w 317"/>
              <a:gd name="T65" fmla="*/ 145 h 314"/>
              <a:gd name="T66" fmla="*/ 317 w 317"/>
              <a:gd name="T67" fmla="*/ 155 h 314"/>
              <a:gd name="T68" fmla="*/ 302 w 317"/>
              <a:gd name="T69" fmla="*/ 221 h 314"/>
              <a:gd name="T70" fmla="*/ 298 w 317"/>
              <a:gd name="T71" fmla="*/ 229 h 314"/>
              <a:gd name="T72" fmla="*/ 294 w 317"/>
              <a:gd name="T73" fmla="*/ 237 h 314"/>
              <a:gd name="T74" fmla="*/ 289 w 317"/>
              <a:gd name="T75" fmla="*/ 245 h 314"/>
              <a:gd name="T76" fmla="*/ 283 w 317"/>
              <a:gd name="T77" fmla="*/ 253 h 314"/>
              <a:gd name="T78" fmla="*/ 277 w 317"/>
              <a:gd name="T79" fmla="*/ 260 h 314"/>
              <a:gd name="T80" fmla="*/ 271 w 317"/>
              <a:gd name="T81" fmla="*/ 267 h 314"/>
              <a:gd name="T82" fmla="*/ 264 w 317"/>
              <a:gd name="T83" fmla="*/ 273 h 314"/>
              <a:gd name="T84" fmla="*/ 257 w 317"/>
              <a:gd name="T85" fmla="*/ 279 h 314"/>
              <a:gd name="T86" fmla="*/ 197 w 317"/>
              <a:gd name="T87" fmla="*/ 309 h 314"/>
              <a:gd name="T88" fmla="*/ 188 w 317"/>
              <a:gd name="T89" fmla="*/ 311 h 314"/>
              <a:gd name="T90" fmla="*/ 178 w 317"/>
              <a:gd name="T91" fmla="*/ 313 h 314"/>
              <a:gd name="T92" fmla="*/ 169 w 317"/>
              <a:gd name="T93" fmla="*/ 313 h 314"/>
              <a:gd name="T94" fmla="*/ 159 w 317"/>
              <a:gd name="T95" fmla="*/ 314 h 314"/>
              <a:gd name="T96" fmla="*/ 149 w 317"/>
              <a:gd name="T97" fmla="*/ 314 h 314"/>
              <a:gd name="T98" fmla="*/ 139 w 317"/>
              <a:gd name="T99" fmla="*/ 313 h 314"/>
              <a:gd name="T100" fmla="*/ 129 w 317"/>
              <a:gd name="T101" fmla="*/ 311 h 314"/>
              <a:gd name="T102" fmla="*/ 67 w 317"/>
              <a:gd name="T103" fmla="*/ 285 h 314"/>
              <a:gd name="T104" fmla="*/ 59 w 317"/>
              <a:gd name="T105" fmla="*/ 279 h 314"/>
              <a:gd name="T106" fmla="*/ 52 w 317"/>
              <a:gd name="T107" fmla="*/ 273 h 314"/>
              <a:gd name="T108" fmla="*/ 46 w 317"/>
              <a:gd name="T109" fmla="*/ 267 h 314"/>
              <a:gd name="T110" fmla="*/ 39 w 317"/>
              <a:gd name="T111" fmla="*/ 260 h 314"/>
              <a:gd name="T112" fmla="*/ 33 w 317"/>
              <a:gd name="T113" fmla="*/ 253 h 314"/>
              <a:gd name="T114" fmla="*/ 28 w 317"/>
              <a:gd name="T115" fmla="*/ 246 h 314"/>
              <a:gd name="T116" fmla="*/ 23 w 317"/>
              <a:gd name="T117" fmla="*/ 238 h 314"/>
              <a:gd name="T118" fmla="*/ 18 w 317"/>
              <a:gd name="T119" fmla="*/ 230 h 314"/>
              <a:gd name="T120" fmla="*/ 0 w 317"/>
              <a:gd name="T121" fmla="*/ 16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7" h="314">
                <a:moveTo>
                  <a:pt x="0" y="155"/>
                </a:moveTo>
                <a:lnTo>
                  <a:pt x="0" y="155"/>
                </a:lnTo>
                <a:lnTo>
                  <a:pt x="0" y="155"/>
                </a:lnTo>
                <a:lnTo>
                  <a:pt x="0" y="154"/>
                </a:lnTo>
                <a:lnTo>
                  <a:pt x="0" y="154"/>
                </a:lnTo>
                <a:lnTo>
                  <a:pt x="0" y="153"/>
                </a:lnTo>
                <a:lnTo>
                  <a:pt x="0" y="153"/>
                </a:lnTo>
                <a:lnTo>
                  <a:pt x="0" y="152"/>
                </a:lnTo>
                <a:lnTo>
                  <a:pt x="0" y="152"/>
                </a:lnTo>
                <a:lnTo>
                  <a:pt x="0" y="151"/>
                </a:lnTo>
                <a:lnTo>
                  <a:pt x="0" y="151"/>
                </a:lnTo>
                <a:lnTo>
                  <a:pt x="0" y="150"/>
                </a:lnTo>
                <a:lnTo>
                  <a:pt x="0" y="150"/>
                </a:lnTo>
                <a:lnTo>
                  <a:pt x="0" y="149"/>
                </a:lnTo>
                <a:lnTo>
                  <a:pt x="0" y="149"/>
                </a:lnTo>
                <a:lnTo>
                  <a:pt x="0" y="148"/>
                </a:lnTo>
                <a:lnTo>
                  <a:pt x="0" y="148"/>
                </a:lnTo>
                <a:lnTo>
                  <a:pt x="0" y="147"/>
                </a:lnTo>
                <a:lnTo>
                  <a:pt x="0" y="147"/>
                </a:lnTo>
                <a:lnTo>
                  <a:pt x="0" y="146"/>
                </a:lnTo>
                <a:lnTo>
                  <a:pt x="0" y="146"/>
                </a:lnTo>
                <a:lnTo>
                  <a:pt x="0" y="145"/>
                </a:lnTo>
                <a:lnTo>
                  <a:pt x="0" y="144"/>
                </a:lnTo>
                <a:lnTo>
                  <a:pt x="0" y="144"/>
                </a:lnTo>
                <a:lnTo>
                  <a:pt x="0" y="143"/>
                </a:lnTo>
                <a:lnTo>
                  <a:pt x="0" y="143"/>
                </a:lnTo>
                <a:lnTo>
                  <a:pt x="0" y="142"/>
                </a:lnTo>
                <a:lnTo>
                  <a:pt x="0" y="142"/>
                </a:lnTo>
                <a:lnTo>
                  <a:pt x="0" y="141"/>
                </a:lnTo>
                <a:lnTo>
                  <a:pt x="0" y="141"/>
                </a:lnTo>
                <a:lnTo>
                  <a:pt x="0" y="140"/>
                </a:lnTo>
                <a:lnTo>
                  <a:pt x="0" y="140"/>
                </a:lnTo>
                <a:lnTo>
                  <a:pt x="1" y="139"/>
                </a:lnTo>
                <a:lnTo>
                  <a:pt x="1" y="139"/>
                </a:lnTo>
                <a:lnTo>
                  <a:pt x="1" y="138"/>
                </a:lnTo>
                <a:lnTo>
                  <a:pt x="1" y="138"/>
                </a:lnTo>
                <a:lnTo>
                  <a:pt x="1" y="137"/>
                </a:lnTo>
                <a:lnTo>
                  <a:pt x="1" y="137"/>
                </a:lnTo>
                <a:lnTo>
                  <a:pt x="1" y="136"/>
                </a:lnTo>
                <a:lnTo>
                  <a:pt x="1" y="136"/>
                </a:lnTo>
                <a:lnTo>
                  <a:pt x="1" y="135"/>
                </a:lnTo>
                <a:lnTo>
                  <a:pt x="1" y="135"/>
                </a:lnTo>
                <a:lnTo>
                  <a:pt x="1" y="134"/>
                </a:lnTo>
                <a:lnTo>
                  <a:pt x="1" y="134"/>
                </a:lnTo>
                <a:lnTo>
                  <a:pt x="1" y="133"/>
                </a:lnTo>
                <a:lnTo>
                  <a:pt x="1" y="133"/>
                </a:lnTo>
                <a:lnTo>
                  <a:pt x="1" y="132"/>
                </a:lnTo>
                <a:lnTo>
                  <a:pt x="1" y="132"/>
                </a:lnTo>
                <a:lnTo>
                  <a:pt x="2" y="131"/>
                </a:lnTo>
                <a:lnTo>
                  <a:pt x="2" y="131"/>
                </a:lnTo>
                <a:lnTo>
                  <a:pt x="2" y="130"/>
                </a:lnTo>
                <a:lnTo>
                  <a:pt x="2" y="130"/>
                </a:lnTo>
                <a:lnTo>
                  <a:pt x="2" y="129"/>
                </a:lnTo>
                <a:lnTo>
                  <a:pt x="2" y="129"/>
                </a:lnTo>
                <a:lnTo>
                  <a:pt x="2" y="128"/>
                </a:lnTo>
                <a:lnTo>
                  <a:pt x="2" y="128"/>
                </a:lnTo>
                <a:lnTo>
                  <a:pt x="2" y="127"/>
                </a:lnTo>
                <a:lnTo>
                  <a:pt x="2" y="127"/>
                </a:lnTo>
                <a:lnTo>
                  <a:pt x="2" y="126"/>
                </a:lnTo>
                <a:lnTo>
                  <a:pt x="3" y="126"/>
                </a:lnTo>
                <a:lnTo>
                  <a:pt x="3" y="125"/>
                </a:lnTo>
                <a:lnTo>
                  <a:pt x="3" y="125"/>
                </a:lnTo>
                <a:lnTo>
                  <a:pt x="3" y="124"/>
                </a:lnTo>
                <a:lnTo>
                  <a:pt x="3" y="124"/>
                </a:lnTo>
                <a:lnTo>
                  <a:pt x="3" y="123"/>
                </a:lnTo>
                <a:lnTo>
                  <a:pt x="3" y="123"/>
                </a:lnTo>
                <a:lnTo>
                  <a:pt x="3" y="122"/>
                </a:lnTo>
                <a:lnTo>
                  <a:pt x="3" y="122"/>
                </a:lnTo>
                <a:lnTo>
                  <a:pt x="3" y="121"/>
                </a:lnTo>
                <a:lnTo>
                  <a:pt x="4" y="121"/>
                </a:lnTo>
                <a:lnTo>
                  <a:pt x="4" y="120"/>
                </a:lnTo>
                <a:lnTo>
                  <a:pt x="4" y="120"/>
                </a:lnTo>
                <a:lnTo>
                  <a:pt x="4" y="119"/>
                </a:lnTo>
                <a:lnTo>
                  <a:pt x="4" y="119"/>
                </a:lnTo>
                <a:lnTo>
                  <a:pt x="4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7"/>
                </a:lnTo>
                <a:lnTo>
                  <a:pt x="5" y="116"/>
                </a:lnTo>
                <a:lnTo>
                  <a:pt x="5" y="116"/>
                </a:lnTo>
                <a:lnTo>
                  <a:pt x="5" y="115"/>
                </a:lnTo>
                <a:lnTo>
                  <a:pt x="5" y="115"/>
                </a:lnTo>
                <a:lnTo>
                  <a:pt x="5" y="114"/>
                </a:lnTo>
                <a:lnTo>
                  <a:pt x="5" y="114"/>
                </a:lnTo>
                <a:lnTo>
                  <a:pt x="5" y="113"/>
                </a:lnTo>
                <a:lnTo>
                  <a:pt x="5" y="113"/>
                </a:lnTo>
                <a:lnTo>
                  <a:pt x="6" y="112"/>
                </a:lnTo>
                <a:lnTo>
                  <a:pt x="6" y="112"/>
                </a:lnTo>
                <a:lnTo>
                  <a:pt x="6" y="111"/>
                </a:lnTo>
                <a:lnTo>
                  <a:pt x="6" y="111"/>
                </a:lnTo>
                <a:lnTo>
                  <a:pt x="6" y="110"/>
                </a:lnTo>
                <a:lnTo>
                  <a:pt x="6" y="110"/>
                </a:lnTo>
                <a:lnTo>
                  <a:pt x="6" y="110"/>
                </a:lnTo>
                <a:lnTo>
                  <a:pt x="7" y="109"/>
                </a:lnTo>
                <a:lnTo>
                  <a:pt x="7" y="109"/>
                </a:lnTo>
                <a:lnTo>
                  <a:pt x="7" y="108"/>
                </a:lnTo>
                <a:lnTo>
                  <a:pt x="7" y="108"/>
                </a:lnTo>
                <a:lnTo>
                  <a:pt x="7" y="107"/>
                </a:lnTo>
                <a:lnTo>
                  <a:pt x="7" y="107"/>
                </a:lnTo>
                <a:lnTo>
                  <a:pt x="8" y="106"/>
                </a:lnTo>
                <a:lnTo>
                  <a:pt x="8" y="106"/>
                </a:lnTo>
                <a:lnTo>
                  <a:pt x="8" y="105"/>
                </a:lnTo>
                <a:lnTo>
                  <a:pt x="8" y="105"/>
                </a:lnTo>
                <a:lnTo>
                  <a:pt x="8" y="104"/>
                </a:lnTo>
                <a:lnTo>
                  <a:pt x="8" y="104"/>
                </a:lnTo>
                <a:lnTo>
                  <a:pt x="8" y="103"/>
                </a:lnTo>
                <a:lnTo>
                  <a:pt x="9" y="103"/>
                </a:lnTo>
                <a:lnTo>
                  <a:pt x="9" y="102"/>
                </a:lnTo>
                <a:lnTo>
                  <a:pt x="9" y="102"/>
                </a:lnTo>
                <a:lnTo>
                  <a:pt x="9" y="101"/>
                </a:lnTo>
                <a:lnTo>
                  <a:pt x="9" y="101"/>
                </a:lnTo>
                <a:lnTo>
                  <a:pt x="9" y="101"/>
                </a:lnTo>
                <a:lnTo>
                  <a:pt x="10" y="100"/>
                </a:lnTo>
                <a:lnTo>
                  <a:pt x="10" y="100"/>
                </a:lnTo>
                <a:lnTo>
                  <a:pt x="10" y="99"/>
                </a:lnTo>
                <a:lnTo>
                  <a:pt x="10" y="99"/>
                </a:lnTo>
                <a:lnTo>
                  <a:pt x="10" y="98"/>
                </a:lnTo>
                <a:lnTo>
                  <a:pt x="11" y="98"/>
                </a:lnTo>
                <a:lnTo>
                  <a:pt x="11" y="97"/>
                </a:lnTo>
                <a:lnTo>
                  <a:pt x="11" y="97"/>
                </a:lnTo>
                <a:lnTo>
                  <a:pt x="11" y="96"/>
                </a:lnTo>
                <a:lnTo>
                  <a:pt x="11" y="96"/>
                </a:lnTo>
                <a:lnTo>
                  <a:pt x="11" y="95"/>
                </a:lnTo>
                <a:lnTo>
                  <a:pt x="12" y="95"/>
                </a:lnTo>
                <a:lnTo>
                  <a:pt x="12" y="95"/>
                </a:lnTo>
                <a:lnTo>
                  <a:pt x="12" y="94"/>
                </a:lnTo>
                <a:lnTo>
                  <a:pt x="12" y="94"/>
                </a:lnTo>
                <a:lnTo>
                  <a:pt x="12" y="93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3" y="91"/>
                </a:lnTo>
                <a:lnTo>
                  <a:pt x="13" y="91"/>
                </a:lnTo>
                <a:lnTo>
                  <a:pt x="14" y="90"/>
                </a:lnTo>
                <a:lnTo>
                  <a:pt x="14" y="90"/>
                </a:lnTo>
                <a:lnTo>
                  <a:pt x="14" y="90"/>
                </a:lnTo>
                <a:lnTo>
                  <a:pt x="14" y="89"/>
                </a:lnTo>
                <a:lnTo>
                  <a:pt x="14" y="89"/>
                </a:lnTo>
                <a:lnTo>
                  <a:pt x="15" y="88"/>
                </a:lnTo>
                <a:lnTo>
                  <a:pt x="15" y="88"/>
                </a:lnTo>
                <a:lnTo>
                  <a:pt x="15" y="87"/>
                </a:lnTo>
                <a:lnTo>
                  <a:pt x="15" y="87"/>
                </a:lnTo>
                <a:lnTo>
                  <a:pt x="15" y="86"/>
                </a:lnTo>
                <a:lnTo>
                  <a:pt x="16" y="86"/>
                </a:lnTo>
                <a:lnTo>
                  <a:pt x="16" y="86"/>
                </a:lnTo>
                <a:lnTo>
                  <a:pt x="16" y="85"/>
                </a:lnTo>
                <a:lnTo>
                  <a:pt x="16" y="85"/>
                </a:lnTo>
                <a:lnTo>
                  <a:pt x="17" y="84"/>
                </a:lnTo>
                <a:lnTo>
                  <a:pt x="17" y="84"/>
                </a:lnTo>
                <a:lnTo>
                  <a:pt x="17" y="83"/>
                </a:lnTo>
                <a:lnTo>
                  <a:pt x="17" y="83"/>
                </a:lnTo>
                <a:lnTo>
                  <a:pt x="17" y="82"/>
                </a:lnTo>
                <a:lnTo>
                  <a:pt x="18" y="82"/>
                </a:lnTo>
                <a:lnTo>
                  <a:pt x="18" y="82"/>
                </a:lnTo>
                <a:lnTo>
                  <a:pt x="18" y="81"/>
                </a:lnTo>
                <a:lnTo>
                  <a:pt x="18" y="81"/>
                </a:lnTo>
                <a:lnTo>
                  <a:pt x="19" y="80"/>
                </a:lnTo>
                <a:lnTo>
                  <a:pt x="19" y="80"/>
                </a:lnTo>
                <a:lnTo>
                  <a:pt x="19" y="79"/>
                </a:lnTo>
                <a:lnTo>
                  <a:pt x="19" y="79"/>
                </a:lnTo>
                <a:lnTo>
                  <a:pt x="19" y="79"/>
                </a:lnTo>
                <a:moveTo>
                  <a:pt x="58" y="33"/>
                </a:moveTo>
                <a:lnTo>
                  <a:pt x="58" y="33"/>
                </a:lnTo>
                <a:lnTo>
                  <a:pt x="58" y="33"/>
                </a:lnTo>
                <a:lnTo>
                  <a:pt x="58" y="32"/>
                </a:lnTo>
                <a:lnTo>
                  <a:pt x="59" y="32"/>
                </a:lnTo>
                <a:lnTo>
                  <a:pt x="59" y="32"/>
                </a:lnTo>
                <a:lnTo>
                  <a:pt x="59" y="32"/>
                </a:lnTo>
                <a:lnTo>
                  <a:pt x="60" y="31"/>
                </a:lnTo>
                <a:lnTo>
                  <a:pt x="60" y="31"/>
                </a:lnTo>
                <a:lnTo>
                  <a:pt x="61" y="31"/>
                </a:lnTo>
                <a:lnTo>
                  <a:pt x="61" y="30"/>
                </a:lnTo>
                <a:lnTo>
                  <a:pt x="61" y="30"/>
                </a:lnTo>
                <a:lnTo>
                  <a:pt x="62" y="30"/>
                </a:lnTo>
                <a:lnTo>
                  <a:pt x="62" y="29"/>
                </a:lnTo>
                <a:lnTo>
                  <a:pt x="62" y="29"/>
                </a:lnTo>
                <a:lnTo>
                  <a:pt x="63" y="29"/>
                </a:lnTo>
                <a:lnTo>
                  <a:pt x="63" y="29"/>
                </a:lnTo>
                <a:lnTo>
                  <a:pt x="64" y="28"/>
                </a:lnTo>
                <a:lnTo>
                  <a:pt x="64" y="28"/>
                </a:lnTo>
                <a:lnTo>
                  <a:pt x="64" y="28"/>
                </a:lnTo>
                <a:lnTo>
                  <a:pt x="65" y="27"/>
                </a:lnTo>
                <a:lnTo>
                  <a:pt x="65" y="27"/>
                </a:lnTo>
                <a:lnTo>
                  <a:pt x="66" y="27"/>
                </a:lnTo>
                <a:lnTo>
                  <a:pt x="66" y="27"/>
                </a:lnTo>
                <a:lnTo>
                  <a:pt x="66" y="26"/>
                </a:lnTo>
                <a:lnTo>
                  <a:pt x="67" y="26"/>
                </a:lnTo>
                <a:lnTo>
                  <a:pt x="67" y="26"/>
                </a:lnTo>
                <a:lnTo>
                  <a:pt x="68" y="25"/>
                </a:lnTo>
                <a:lnTo>
                  <a:pt x="68" y="25"/>
                </a:lnTo>
                <a:lnTo>
                  <a:pt x="68" y="25"/>
                </a:lnTo>
                <a:lnTo>
                  <a:pt x="69" y="25"/>
                </a:lnTo>
                <a:lnTo>
                  <a:pt x="69" y="24"/>
                </a:lnTo>
                <a:lnTo>
                  <a:pt x="70" y="24"/>
                </a:lnTo>
                <a:lnTo>
                  <a:pt x="70" y="24"/>
                </a:lnTo>
                <a:lnTo>
                  <a:pt x="70" y="23"/>
                </a:lnTo>
                <a:lnTo>
                  <a:pt x="71" y="23"/>
                </a:lnTo>
                <a:lnTo>
                  <a:pt x="71" y="23"/>
                </a:lnTo>
                <a:lnTo>
                  <a:pt x="72" y="23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4" y="21"/>
                </a:lnTo>
                <a:lnTo>
                  <a:pt x="74" y="21"/>
                </a:lnTo>
                <a:lnTo>
                  <a:pt x="75" y="21"/>
                </a:lnTo>
                <a:lnTo>
                  <a:pt x="75" y="21"/>
                </a:lnTo>
                <a:lnTo>
                  <a:pt x="75" y="20"/>
                </a:lnTo>
                <a:lnTo>
                  <a:pt x="76" y="20"/>
                </a:lnTo>
                <a:lnTo>
                  <a:pt x="76" y="20"/>
                </a:lnTo>
                <a:lnTo>
                  <a:pt x="77" y="20"/>
                </a:lnTo>
                <a:lnTo>
                  <a:pt x="77" y="19"/>
                </a:lnTo>
                <a:lnTo>
                  <a:pt x="77" y="19"/>
                </a:lnTo>
                <a:lnTo>
                  <a:pt x="78" y="19"/>
                </a:lnTo>
                <a:lnTo>
                  <a:pt x="78" y="19"/>
                </a:lnTo>
                <a:lnTo>
                  <a:pt x="79" y="18"/>
                </a:lnTo>
                <a:lnTo>
                  <a:pt x="79" y="18"/>
                </a:lnTo>
                <a:lnTo>
                  <a:pt x="80" y="18"/>
                </a:lnTo>
                <a:lnTo>
                  <a:pt x="80" y="18"/>
                </a:lnTo>
                <a:lnTo>
                  <a:pt x="80" y="17"/>
                </a:lnTo>
                <a:lnTo>
                  <a:pt x="81" y="17"/>
                </a:lnTo>
                <a:lnTo>
                  <a:pt x="81" y="17"/>
                </a:lnTo>
                <a:lnTo>
                  <a:pt x="82" y="17"/>
                </a:lnTo>
                <a:lnTo>
                  <a:pt x="82" y="16"/>
                </a:lnTo>
                <a:lnTo>
                  <a:pt x="83" y="16"/>
                </a:lnTo>
                <a:lnTo>
                  <a:pt x="83" y="16"/>
                </a:lnTo>
                <a:lnTo>
                  <a:pt x="83" y="16"/>
                </a:lnTo>
                <a:lnTo>
                  <a:pt x="84" y="15"/>
                </a:lnTo>
                <a:lnTo>
                  <a:pt x="84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4"/>
                </a:lnTo>
                <a:lnTo>
                  <a:pt x="87" y="14"/>
                </a:lnTo>
                <a:lnTo>
                  <a:pt x="87" y="14"/>
                </a:lnTo>
                <a:lnTo>
                  <a:pt x="87" y="14"/>
                </a:lnTo>
                <a:lnTo>
                  <a:pt x="88" y="13"/>
                </a:lnTo>
                <a:lnTo>
                  <a:pt x="88" y="13"/>
                </a:lnTo>
                <a:lnTo>
                  <a:pt x="89" y="13"/>
                </a:lnTo>
                <a:lnTo>
                  <a:pt x="89" y="13"/>
                </a:lnTo>
                <a:lnTo>
                  <a:pt x="90" y="13"/>
                </a:lnTo>
                <a:lnTo>
                  <a:pt x="90" y="12"/>
                </a:lnTo>
                <a:lnTo>
                  <a:pt x="90" y="12"/>
                </a:lnTo>
                <a:lnTo>
                  <a:pt x="91" y="12"/>
                </a:lnTo>
                <a:lnTo>
                  <a:pt x="91" y="12"/>
                </a:lnTo>
                <a:lnTo>
                  <a:pt x="92" y="12"/>
                </a:lnTo>
                <a:lnTo>
                  <a:pt x="92" y="11"/>
                </a:lnTo>
                <a:lnTo>
                  <a:pt x="93" y="11"/>
                </a:lnTo>
                <a:lnTo>
                  <a:pt x="93" y="11"/>
                </a:lnTo>
                <a:lnTo>
                  <a:pt x="94" y="11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6" y="10"/>
                </a:lnTo>
                <a:lnTo>
                  <a:pt x="97" y="9"/>
                </a:lnTo>
                <a:lnTo>
                  <a:pt x="97" y="9"/>
                </a:lnTo>
                <a:lnTo>
                  <a:pt x="98" y="9"/>
                </a:lnTo>
                <a:lnTo>
                  <a:pt x="98" y="9"/>
                </a:lnTo>
                <a:lnTo>
                  <a:pt x="99" y="9"/>
                </a:lnTo>
                <a:lnTo>
                  <a:pt x="99" y="8"/>
                </a:lnTo>
                <a:lnTo>
                  <a:pt x="100" y="8"/>
                </a:lnTo>
                <a:lnTo>
                  <a:pt x="100" y="8"/>
                </a:lnTo>
                <a:lnTo>
                  <a:pt x="100" y="8"/>
                </a:lnTo>
                <a:lnTo>
                  <a:pt x="101" y="8"/>
                </a:lnTo>
                <a:lnTo>
                  <a:pt x="101" y="7"/>
                </a:lnTo>
                <a:lnTo>
                  <a:pt x="102" y="7"/>
                </a:lnTo>
                <a:lnTo>
                  <a:pt x="102" y="7"/>
                </a:lnTo>
                <a:lnTo>
                  <a:pt x="103" y="7"/>
                </a:lnTo>
                <a:lnTo>
                  <a:pt x="103" y="7"/>
                </a:lnTo>
                <a:lnTo>
                  <a:pt x="104" y="7"/>
                </a:lnTo>
                <a:lnTo>
                  <a:pt x="104" y="6"/>
                </a:lnTo>
                <a:lnTo>
                  <a:pt x="105" y="6"/>
                </a:lnTo>
                <a:lnTo>
                  <a:pt x="105" y="6"/>
                </a:lnTo>
                <a:lnTo>
                  <a:pt x="106" y="6"/>
                </a:lnTo>
                <a:lnTo>
                  <a:pt x="106" y="6"/>
                </a:lnTo>
                <a:lnTo>
                  <a:pt x="107" y="6"/>
                </a:lnTo>
                <a:lnTo>
                  <a:pt x="107" y="5"/>
                </a:lnTo>
                <a:lnTo>
                  <a:pt x="107" y="5"/>
                </a:lnTo>
                <a:lnTo>
                  <a:pt x="108" y="5"/>
                </a:lnTo>
                <a:lnTo>
                  <a:pt x="108" y="5"/>
                </a:lnTo>
                <a:lnTo>
                  <a:pt x="109" y="5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1" y="4"/>
                </a:lnTo>
                <a:lnTo>
                  <a:pt x="112" y="4"/>
                </a:lnTo>
                <a:lnTo>
                  <a:pt x="112" y="4"/>
                </a:lnTo>
                <a:lnTo>
                  <a:pt x="113" y="4"/>
                </a:lnTo>
                <a:lnTo>
                  <a:pt x="113" y="3"/>
                </a:lnTo>
                <a:lnTo>
                  <a:pt x="114" y="3"/>
                </a:lnTo>
                <a:lnTo>
                  <a:pt x="114" y="3"/>
                </a:lnTo>
                <a:lnTo>
                  <a:pt x="115" y="3"/>
                </a:lnTo>
                <a:lnTo>
                  <a:pt x="115" y="3"/>
                </a:lnTo>
                <a:lnTo>
                  <a:pt x="116" y="3"/>
                </a:lnTo>
                <a:lnTo>
                  <a:pt x="116" y="3"/>
                </a:lnTo>
                <a:lnTo>
                  <a:pt x="117" y="3"/>
                </a:lnTo>
                <a:lnTo>
                  <a:pt x="117" y="2"/>
                </a:lnTo>
                <a:lnTo>
                  <a:pt x="118" y="2"/>
                </a:lnTo>
                <a:lnTo>
                  <a:pt x="118" y="2"/>
                </a:lnTo>
                <a:lnTo>
                  <a:pt x="119" y="2"/>
                </a:lnTo>
                <a:lnTo>
                  <a:pt x="119" y="2"/>
                </a:lnTo>
                <a:lnTo>
                  <a:pt x="119" y="2"/>
                </a:lnTo>
                <a:lnTo>
                  <a:pt x="120" y="2"/>
                </a:lnTo>
                <a:lnTo>
                  <a:pt x="120" y="2"/>
                </a:lnTo>
                <a:lnTo>
                  <a:pt x="121" y="1"/>
                </a:lnTo>
                <a:lnTo>
                  <a:pt x="121" y="1"/>
                </a:lnTo>
                <a:lnTo>
                  <a:pt x="122" y="1"/>
                </a:lnTo>
                <a:lnTo>
                  <a:pt x="122" y="1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4" y="1"/>
                </a:lnTo>
                <a:lnTo>
                  <a:pt x="125" y="1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29" y="0"/>
                </a:lnTo>
                <a:moveTo>
                  <a:pt x="189" y="0"/>
                </a:move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1"/>
                </a:lnTo>
                <a:lnTo>
                  <a:pt x="192" y="1"/>
                </a:lnTo>
                <a:lnTo>
                  <a:pt x="192" y="1"/>
                </a:lnTo>
                <a:lnTo>
                  <a:pt x="193" y="1"/>
                </a:lnTo>
                <a:lnTo>
                  <a:pt x="193" y="1"/>
                </a:lnTo>
                <a:lnTo>
                  <a:pt x="194" y="1"/>
                </a:lnTo>
                <a:lnTo>
                  <a:pt x="194" y="1"/>
                </a:lnTo>
                <a:lnTo>
                  <a:pt x="195" y="1"/>
                </a:lnTo>
                <a:lnTo>
                  <a:pt x="195" y="1"/>
                </a:lnTo>
                <a:lnTo>
                  <a:pt x="196" y="2"/>
                </a:lnTo>
                <a:lnTo>
                  <a:pt x="196" y="2"/>
                </a:lnTo>
                <a:lnTo>
                  <a:pt x="197" y="2"/>
                </a:lnTo>
                <a:lnTo>
                  <a:pt x="197" y="2"/>
                </a:lnTo>
                <a:lnTo>
                  <a:pt x="198" y="2"/>
                </a:lnTo>
                <a:lnTo>
                  <a:pt x="198" y="2"/>
                </a:lnTo>
                <a:lnTo>
                  <a:pt x="199" y="2"/>
                </a:lnTo>
                <a:lnTo>
                  <a:pt x="199" y="2"/>
                </a:lnTo>
                <a:lnTo>
                  <a:pt x="200" y="3"/>
                </a:lnTo>
                <a:lnTo>
                  <a:pt x="200" y="3"/>
                </a:lnTo>
                <a:lnTo>
                  <a:pt x="201" y="3"/>
                </a:lnTo>
                <a:lnTo>
                  <a:pt x="201" y="3"/>
                </a:lnTo>
                <a:lnTo>
                  <a:pt x="202" y="3"/>
                </a:lnTo>
                <a:lnTo>
                  <a:pt x="202" y="3"/>
                </a:lnTo>
                <a:lnTo>
                  <a:pt x="203" y="3"/>
                </a:lnTo>
                <a:lnTo>
                  <a:pt x="203" y="3"/>
                </a:lnTo>
                <a:lnTo>
                  <a:pt x="204" y="4"/>
                </a:lnTo>
                <a:lnTo>
                  <a:pt x="204" y="4"/>
                </a:lnTo>
                <a:lnTo>
                  <a:pt x="204" y="4"/>
                </a:lnTo>
                <a:lnTo>
                  <a:pt x="205" y="4"/>
                </a:lnTo>
                <a:lnTo>
                  <a:pt x="205" y="4"/>
                </a:lnTo>
                <a:lnTo>
                  <a:pt x="206" y="4"/>
                </a:lnTo>
                <a:lnTo>
                  <a:pt x="206" y="5"/>
                </a:lnTo>
                <a:lnTo>
                  <a:pt x="207" y="5"/>
                </a:lnTo>
                <a:lnTo>
                  <a:pt x="207" y="5"/>
                </a:lnTo>
                <a:lnTo>
                  <a:pt x="208" y="5"/>
                </a:lnTo>
                <a:lnTo>
                  <a:pt x="208" y="5"/>
                </a:lnTo>
                <a:lnTo>
                  <a:pt x="209" y="5"/>
                </a:lnTo>
                <a:lnTo>
                  <a:pt x="209" y="5"/>
                </a:lnTo>
                <a:lnTo>
                  <a:pt x="210" y="6"/>
                </a:lnTo>
                <a:lnTo>
                  <a:pt x="210" y="6"/>
                </a:lnTo>
                <a:lnTo>
                  <a:pt x="211" y="6"/>
                </a:lnTo>
                <a:lnTo>
                  <a:pt x="211" y="6"/>
                </a:lnTo>
                <a:lnTo>
                  <a:pt x="212" y="6"/>
                </a:lnTo>
                <a:lnTo>
                  <a:pt x="212" y="6"/>
                </a:lnTo>
                <a:lnTo>
                  <a:pt x="213" y="7"/>
                </a:lnTo>
                <a:lnTo>
                  <a:pt x="213" y="7"/>
                </a:lnTo>
                <a:lnTo>
                  <a:pt x="213" y="7"/>
                </a:lnTo>
                <a:lnTo>
                  <a:pt x="214" y="7"/>
                </a:lnTo>
                <a:lnTo>
                  <a:pt x="214" y="7"/>
                </a:lnTo>
                <a:lnTo>
                  <a:pt x="215" y="7"/>
                </a:lnTo>
                <a:lnTo>
                  <a:pt x="215" y="8"/>
                </a:lnTo>
                <a:lnTo>
                  <a:pt x="216" y="8"/>
                </a:lnTo>
                <a:lnTo>
                  <a:pt x="216" y="8"/>
                </a:lnTo>
                <a:lnTo>
                  <a:pt x="217" y="8"/>
                </a:lnTo>
                <a:lnTo>
                  <a:pt x="217" y="8"/>
                </a:lnTo>
                <a:lnTo>
                  <a:pt x="218" y="9"/>
                </a:lnTo>
                <a:lnTo>
                  <a:pt x="218" y="9"/>
                </a:lnTo>
                <a:lnTo>
                  <a:pt x="219" y="9"/>
                </a:lnTo>
                <a:lnTo>
                  <a:pt x="219" y="9"/>
                </a:lnTo>
                <a:lnTo>
                  <a:pt x="219" y="9"/>
                </a:lnTo>
                <a:lnTo>
                  <a:pt x="220" y="10"/>
                </a:lnTo>
                <a:lnTo>
                  <a:pt x="220" y="10"/>
                </a:lnTo>
                <a:lnTo>
                  <a:pt x="221" y="10"/>
                </a:lnTo>
                <a:lnTo>
                  <a:pt x="221" y="10"/>
                </a:lnTo>
                <a:lnTo>
                  <a:pt x="222" y="10"/>
                </a:lnTo>
                <a:lnTo>
                  <a:pt x="222" y="10"/>
                </a:lnTo>
                <a:lnTo>
                  <a:pt x="223" y="11"/>
                </a:lnTo>
                <a:lnTo>
                  <a:pt x="223" y="11"/>
                </a:lnTo>
                <a:lnTo>
                  <a:pt x="224" y="11"/>
                </a:lnTo>
                <a:lnTo>
                  <a:pt x="224" y="11"/>
                </a:lnTo>
                <a:lnTo>
                  <a:pt x="224" y="12"/>
                </a:lnTo>
                <a:lnTo>
                  <a:pt x="225" y="12"/>
                </a:lnTo>
                <a:lnTo>
                  <a:pt x="225" y="12"/>
                </a:lnTo>
                <a:lnTo>
                  <a:pt x="226" y="12"/>
                </a:lnTo>
                <a:lnTo>
                  <a:pt x="226" y="12"/>
                </a:lnTo>
                <a:lnTo>
                  <a:pt x="227" y="13"/>
                </a:lnTo>
                <a:lnTo>
                  <a:pt x="227" y="13"/>
                </a:lnTo>
                <a:lnTo>
                  <a:pt x="228" y="13"/>
                </a:lnTo>
                <a:lnTo>
                  <a:pt x="228" y="13"/>
                </a:lnTo>
                <a:lnTo>
                  <a:pt x="228" y="13"/>
                </a:lnTo>
                <a:lnTo>
                  <a:pt x="229" y="14"/>
                </a:lnTo>
                <a:lnTo>
                  <a:pt x="229" y="14"/>
                </a:lnTo>
                <a:lnTo>
                  <a:pt x="230" y="14"/>
                </a:lnTo>
                <a:lnTo>
                  <a:pt x="230" y="14"/>
                </a:lnTo>
                <a:lnTo>
                  <a:pt x="231" y="15"/>
                </a:lnTo>
                <a:lnTo>
                  <a:pt x="231" y="15"/>
                </a:lnTo>
                <a:lnTo>
                  <a:pt x="231" y="15"/>
                </a:lnTo>
                <a:lnTo>
                  <a:pt x="232" y="15"/>
                </a:lnTo>
                <a:lnTo>
                  <a:pt x="232" y="15"/>
                </a:lnTo>
                <a:lnTo>
                  <a:pt x="233" y="16"/>
                </a:lnTo>
                <a:lnTo>
                  <a:pt x="233" y="16"/>
                </a:lnTo>
                <a:lnTo>
                  <a:pt x="234" y="16"/>
                </a:lnTo>
                <a:lnTo>
                  <a:pt x="234" y="16"/>
                </a:lnTo>
                <a:lnTo>
                  <a:pt x="235" y="17"/>
                </a:lnTo>
                <a:lnTo>
                  <a:pt x="235" y="17"/>
                </a:lnTo>
                <a:lnTo>
                  <a:pt x="235" y="17"/>
                </a:lnTo>
                <a:lnTo>
                  <a:pt x="236" y="17"/>
                </a:lnTo>
                <a:lnTo>
                  <a:pt x="236" y="18"/>
                </a:lnTo>
                <a:lnTo>
                  <a:pt x="237" y="18"/>
                </a:lnTo>
                <a:lnTo>
                  <a:pt x="237" y="18"/>
                </a:lnTo>
                <a:lnTo>
                  <a:pt x="237" y="18"/>
                </a:lnTo>
                <a:lnTo>
                  <a:pt x="238" y="19"/>
                </a:lnTo>
                <a:lnTo>
                  <a:pt x="238" y="19"/>
                </a:lnTo>
                <a:lnTo>
                  <a:pt x="239" y="19"/>
                </a:lnTo>
                <a:lnTo>
                  <a:pt x="239" y="19"/>
                </a:lnTo>
                <a:lnTo>
                  <a:pt x="240" y="20"/>
                </a:lnTo>
                <a:lnTo>
                  <a:pt x="240" y="20"/>
                </a:lnTo>
                <a:lnTo>
                  <a:pt x="240" y="20"/>
                </a:lnTo>
                <a:lnTo>
                  <a:pt x="241" y="20"/>
                </a:lnTo>
                <a:lnTo>
                  <a:pt x="241" y="21"/>
                </a:lnTo>
                <a:lnTo>
                  <a:pt x="242" y="21"/>
                </a:lnTo>
                <a:lnTo>
                  <a:pt x="242" y="21"/>
                </a:lnTo>
                <a:lnTo>
                  <a:pt x="243" y="21"/>
                </a:lnTo>
                <a:lnTo>
                  <a:pt x="243" y="22"/>
                </a:lnTo>
                <a:lnTo>
                  <a:pt x="243" y="22"/>
                </a:lnTo>
                <a:lnTo>
                  <a:pt x="244" y="22"/>
                </a:lnTo>
                <a:lnTo>
                  <a:pt x="244" y="22"/>
                </a:lnTo>
                <a:lnTo>
                  <a:pt x="245" y="23"/>
                </a:lnTo>
                <a:lnTo>
                  <a:pt x="245" y="23"/>
                </a:lnTo>
                <a:lnTo>
                  <a:pt x="245" y="23"/>
                </a:lnTo>
                <a:lnTo>
                  <a:pt x="246" y="23"/>
                </a:lnTo>
                <a:lnTo>
                  <a:pt x="246" y="24"/>
                </a:lnTo>
                <a:lnTo>
                  <a:pt x="247" y="24"/>
                </a:lnTo>
                <a:lnTo>
                  <a:pt x="247" y="24"/>
                </a:lnTo>
                <a:lnTo>
                  <a:pt x="247" y="25"/>
                </a:lnTo>
                <a:lnTo>
                  <a:pt x="248" y="25"/>
                </a:lnTo>
                <a:lnTo>
                  <a:pt x="248" y="25"/>
                </a:lnTo>
                <a:lnTo>
                  <a:pt x="249" y="25"/>
                </a:lnTo>
                <a:lnTo>
                  <a:pt x="249" y="26"/>
                </a:lnTo>
                <a:lnTo>
                  <a:pt x="249" y="26"/>
                </a:lnTo>
                <a:lnTo>
                  <a:pt x="250" y="26"/>
                </a:lnTo>
                <a:lnTo>
                  <a:pt x="250" y="27"/>
                </a:lnTo>
                <a:lnTo>
                  <a:pt x="251" y="27"/>
                </a:lnTo>
                <a:lnTo>
                  <a:pt x="251" y="27"/>
                </a:lnTo>
                <a:lnTo>
                  <a:pt x="251" y="27"/>
                </a:lnTo>
                <a:lnTo>
                  <a:pt x="252" y="28"/>
                </a:lnTo>
                <a:lnTo>
                  <a:pt x="252" y="28"/>
                </a:lnTo>
                <a:lnTo>
                  <a:pt x="253" y="28"/>
                </a:lnTo>
                <a:lnTo>
                  <a:pt x="253" y="29"/>
                </a:lnTo>
                <a:lnTo>
                  <a:pt x="253" y="29"/>
                </a:lnTo>
                <a:lnTo>
                  <a:pt x="254" y="29"/>
                </a:lnTo>
                <a:lnTo>
                  <a:pt x="254" y="29"/>
                </a:lnTo>
                <a:lnTo>
                  <a:pt x="255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1"/>
                </a:lnTo>
                <a:lnTo>
                  <a:pt x="256" y="31"/>
                </a:lnTo>
                <a:lnTo>
                  <a:pt x="256" y="31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8" y="32"/>
                </a:lnTo>
                <a:lnTo>
                  <a:pt x="258" y="33"/>
                </a:lnTo>
                <a:lnTo>
                  <a:pt x="259" y="33"/>
                </a:lnTo>
                <a:lnTo>
                  <a:pt x="259" y="33"/>
                </a:lnTo>
                <a:lnTo>
                  <a:pt x="260" y="34"/>
                </a:lnTo>
                <a:lnTo>
                  <a:pt x="260" y="34"/>
                </a:lnTo>
                <a:lnTo>
                  <a:pt x="260" y="34"/>
                </a:lnTo>
                <a:lnTo>
                  <a:pt x="260" y="34"/>
                </a:lnTo>
                <a:moveTo>
                  <a:pt x="298" y="81"/>
                </a:moveTo>
                <a:lnTo>
                  <a:pt x="298" y="81"/>
                </a:lnTo>
                <a:lnTo>
                  <a:pt x="298" y="81"/>
                </a:lnTo>
                <a:lnTo>
                  <a:pt x="298" y="82"/>
                </a:lnTo>
                <a:lnTo>
                  <a:pt x="299" y="82"/>
                </a:lnTo>
                <a:lnTo>
                  <a:pt x="299" y="82"/>
                </a:lnTo>
                <a:lnTo>
                  <a:pt x="299" y="83"/>
                </a:lnTo>
                <a:lnTo>
                  <a:pt x="299" y="83"/>
                </a:lnTo>
                <a:lnTo>
                  <a:pt x="299" y="84"/>
                </a:lnTo>
                <a:lnTo>
                  <a:pt x="300" y="84"/>
                </a:lnTo>
                <a:lnTo>
                  <a:pt x="300" y="85"/>
                </a:lnTo>
                <a:lnTo>
                  <a:pt x="300" y="85"/>
                </a:lnTo>
                <a:lnTo>
                  <a:pt x="300" y="86"/>
                </a:lnTo>
                <a:lnTo>
                  <a:pt x="301" y="86"/>
                </a:lnTo>
                <a:lnTo>
                  <a:pt x="301" y="86"/>
                </a:lnTo>
                <a:lnTo>
                  <a:pt x="301" y="87"/>
                </a:lnTo>
                <a:lnTo>
                  <a:pt x="301" y="87"/>
                </a:lnTo>
                <a:lnTo>
                  <a:pt x="301" y="88"/>
                </a:lnTo>
                <a:lnTo>
                  <a:pt x="302" y="88"/>
                </a:lnTo>
                <a:lnTo>
                  <a:pt x="302" y="89"/>
                </a:lnTo>
                <a:lnTo>
                  <a:pt x="302" y="89"/>
                </a:lnTo>
                <a:lnTo>
                  <a:pt x="302" y="90"/>
                </a:lnTo>
                <a:lnTo>
                  <a:pt x="302" y="90"/>
                </a:lnTo>
                <a:lnTo>
                  <a:pt x="303" y="90"/>
                </a:lnTo>
                <a:lnTo>
                  <a:pt x="303" y="91"/>
                </a:lnTo>
                <a:lnTo>
                  <a:pt x="303" y="91"/>
                </a:lnTo>
                <a:lnTo>
                  <a:pt x="303" y="92"/>
                </a:lnTo>
                <a:lnTo>
                  <a:pt x="303" y="92"/>
                </a:lnTo>
                <a:lnTo>
                  <a:pt x="304" y="93"/>
                </a:lnTo>
                <a:lnTo>
                  <a:pt x="304" y="93"/>
                </a:lnTo>
                <a:lnTo>
                  <a:pt x="304" y="94"/>
                </a:lnTo>
                <a:lnTo>
                  <a:pt x="304" y="94"/>
                </a:lnTo>
                <a:lnTo>
                  <a:pt x="304" y="95"/>
                </a:lnTo>
                <a:lnTo>
                  <a:pt x="305" y="95"/>
                </a:lnTo>
                <a:lnTo>
                  <a:pt x="305" y="95"/>
                </a:lnTo>
                <a:lnTo>
                  <a:pt x="305" y="96"/>
                </a:lnTo>
                <a:lnTo>
                  <a:pt x="305" y="96"/>
                </a:lnTo>
                <a:lnTo>
                  <a:pt x="305" y="97"/>
                </a:lnTo>
                <a:lnTo>
                  <a:pt x="306" y="97"/>
                </a:lnTo>
                <a:lnTo>
                  <a:pt x="306" y="98"/>
                </a:lnTo>
                <a:lnTo>
                  <a:pt x="306" y="98"/>
                </a:lnTo>
                <a:lnTo>
                  <a:pt x="306" y="99"/>
                </a:lnTo>
                <a:lnTo>
                  <a:pt x="306" y="99"/>
                </a:lnTo>
                <a:lnTo>
                  <a:pt x="306" y="100"/>
                </a:lnTo>
                <a:lnTo>
                  <a:pt x="307" y="100"/>
                </a:lnTo>
                <a:lnTo>
                  <a:pt x="307" y="101"/>
                </a:lnTo>
                <a:lnTo>
                  <a:pt x="307" y="101"/>
                </a:lnTo>
                <a:lnTo>
                  <a:pt x="307" y="101"/>
                </a:lnTo>
                <a:lnTo>
                  <a:pt x="307" y="102"/>
                </a:lnTo>
                <a:lnTo>
                  <a:pt x="307" y="102"/>
                </a:lnTo>
                <a:lnTo>
                  <a:pt x="308" y="103"/>
                </a:lnTo>
                <a:lnTo>
                  <a:pt x="308" y="103"/>
                </a:lnTo>
                <a:lnTo>
                  <a:pt x="308" y="104"/>
                </a:lnTo>
                <a:lnTo>
                  <a:pt x="308" y="104"/>
                </a:lnTo>
                <a:lnTo>
                  <a:pt x="308" y="105"/>
                </a:lnTo>
                <a:lnTo>
                  <a:pt x="308" y="105"/>
                </a:lnTo>
                <a:lnTo>
                  <a:pt x="309" y="106"/>
                </a:lnTo>
                <a:lnTo>
                  <a:pt x="309" y="106"/>
                </a:lnTo>
                <a:lnTo>
                  <a:pt x="309" y="107"/>
                </a:lnTo>
                <a:lnTo>
                  <a:pt x="309" y="107"/>
                </a:lnTo>
                <a:lnTo>
                  <a:pt x="309" y="108"/>
                </a:lnTo>
                <a:lnTo>
                  <a:pt x="309" y="108"/>
                </a:lnTo>
                <a:lnTo>
                  <a:pt x="309" y="109"/>
                </a:lnTo>
                <a:lnTo>
                  <a:pt x="310" y="109"/>
                </a:lnTo>
                <a:lnTo>
                  <a:pt x="310" y="110"/>
                </a:lnTo>
                <a:lnTo>
                  <a:pt x="310" y="110"/>
                </a:lnTo>
                <a:lnTo>
                  <a:pt x="310" y="110"/>
                </a:lnTo>
                <a:lnTo>
                  <a:pt x="310" y="111"/>
                </a:lnTo>
                <a:lnTo>
                  <a:pt x="310" y="111"/>
                </a:lnTo>
                <a:lnTo>
                  <a:pt x="310" y="112"/>
                </a:lnTo>
                <a:lnTo>
                  <a:pt x="311" y="112"/>
                </a:lnTo>
                <a:lnTo>
                  <a:pt x="311" y="113"/>
                </a:lnTo>
                <a:lnTo>
                  <a:pt x="311" y="113"/>
                </a:lnTo>
                <a:lnTo>
                  <a:pt x="311" y="114"/>
                </a:lnTo>
                <a:lnTo>
                  <a:pt x="311" y="114"/>
                </a:lnTo>
                <a:lnTo>
                  <a:pt x="311" y="115"/>
                </a:lnTo>
                <a:lnTo>
                  <a:pt x="311" y="115"/>
                </a:lnTo>
                <a:lnTo>
                  <a:pt x="312" y="116"/>
                </a:lnTo>
                <a:lnTo>
                  <a:pt x="312" y="116"/>
                </a:lnTo>
                <a:lnTo>
                  <a:pt x="312" y="117"/>
                </a:lnTo>
                <a:lnTo>
                  <a:pt x="312" y="117"/>
                </a:lnTo>
                <a:lnTo>
                  <a:pt x="312" y="118"/>
                </a:lnTo>
                <a:lnTo>
                  <a:pt x="312" y="118"/>
                </a:lnTo>
                <a:lnTo>
                  <a:pt x="312" y="119"/>
                </a:lnTo>
                <a:lnTo>
                  <a:pt x="312" y="119"/>
                </a:lnTo>
                <a:lnTo>
                  <a:pt x="312" y="120"/>
                </a:lnTo>
                <a:lnTo>
                  <a:pt x="313" y="120"/>
                </a:lnTo>
                <a:lnTo>
                  <a:pt x="313" y="121"/>
                </a:lnTo>
                <a:lnTo>
                  <a:pt x="313" y="121"/>
                </a:lnTo>
                <a:lnTo>
                  <a:pt x="313" y="122"/>
                </a:lnTo>
                <a:lnTo>
                  <a:pt x="313" y="122"/>
                </a:lnTo>
                <a:lnTo>
                  <a:pt x="313" y="123"/>
                </a:lnTo>
                <a:lnTo>
                  <a:pt x="313" y="123"/>
                </a:lnTo>
                <a:lnTo>
                  <a:pt x="313" y="124"/>
                </a:lnTo>
                <a:lnTo>
                  <a:pt x="313" y="124"/>
                </a:lnTo>
                <a:lnTo>
                  <a:pt x="314" y="125"/>
                </a:lnTo>
                <a:lnTo>
                  <a:pt x="314" y="125"/>
                </a:lnTo>
                <a:lnTo>
                  <a:pt x="314" y="126"/>
                </a:lnTo>
                <a:lnTo>
                  <a:pt x="314" y="126"/>
                </a:lnTo>
                <a:lnTo>
                  <a:pt x="314" y="127"/>
                </a:lnTo>
                <a:lnTo>
                  <a:pt x="314" y="127"/>
                </a:lnTo>
                <a:lnTo>
                  <a:pt x="314" y="128"/>
                </a:lnTo>
                <a:lnTo>
                  <a:pt x="314" y="128"/>
                </a:lnTo>
                <a:lnTo>
                  <a:pt x="314" y="129"/>
                </a:lnTo>
                <a:lnTo>
                  <a:pt x="314" y="129"/>
                </a:lnTo>
                <a:lnTo>
                  <a:pt x="314" y="130"/>
                </a:lnTo>
                <a:lnTo>
                  <a:pt x="315" y="130"/>
                </a:lnTo>
                <a:lnTo>
                  <a:pt x="315" y="131"/>
                </a:lnTo>
                <a:lnTo>
                  <a:pt x="315" y="131"/>
                </a:lnTo>
                <a:lnTo>
                  <a:pt x="315" y="132"/>
                </a:lnTo>
                <a:lnTo>
                  <a:pt x="315" y="132"/>
                </a:lnTo>
                <a:lnTo>
                  <a:pt x="315" y="133"/>
                </a:lnTo>
                <a:lnTo>
                  <a:pt x="315" y="133"/>
                </a:lnTo>
                <a:lnTo>
                  <a:pt x="315" y="134"/>
                </a:lnTo>
                <a:lnTo>
                  <a:pt x="315" y="134"/>
                </a:lnTo>
                <a:lnTo>
                  <a:pt x="315" y="135"/>
                </a:lnTo>
                <a:lnTo>
                  <a:pt x="315" y="135"/>
                </a:lnTo>
                <a:lnTo>
                  <a:pt x="315" y="136"/>
                </a:lnTo>
                <a:lnTo>
                  <a:pt x="315" y="136"/>
                </a:lnTo>
                <a:lnTo>
                  <a:pt x="315" y="137"/>
                </a:lnTo>
                <a:lnTo>
                  <a:pt x="315" y="137"/>
                </a:lnTo>
                <a:lnTo>
                  <a:pt x="316" y="138"/>
                </a:lnTo>
                <a:lnTo>
                  <a:pt x="316" y="138"/>
                </a:lnTo>
                <a:lnTo>
                  <a:pt x="316" y="139"/>
                </a:lnTo>
                <a:lnTo>
                  <a:pt x="316" y="139"/>
                </a:lnTo>
                <a:lnTo>
                  <a:pt x="316" y="140"/>
                </a:lnTo>
                <a:lnTo>
                  <a:pt x="316" y="140"/>
                </a:lnTo>
                <a:lnTo>
                  <a:pt x="316" y="141"/>
                </a:lnTo>
                <a:lnTo>
                  <a:pt x="316" y="141"/>
                </a:lnTo>
                <a:lnTo>
                  <a:pt x="316" y="142"/>
                </a:lnTo>
                <a:lnTo>
                  <a:pt x="316" y="142"/>
                </a:lnTo>
                <a:lnTo>
                  <a:pt x="316" y="143"/>
                </a:lnTo>
                <a:lnTo>
                  <a:pt x="316" y="143"/>
                </a:lnTo>
                <a:lnTo>
                  <a:pt x="316" y="144"/>
                </a:lnTo>
                <a:lnTo>
                  <a:pt x="316" y="144"/>
                </a:lnTo>
                <a:lnTo>
                  <a:pt x="316" y="145"/>
                </a:lnTo>
                <a:lnTo>
                  <a:pt x="316" y="146"/>
                </a:lnTo>
                <a:lnTo>
                  <a:pt x="316" y="146"/>
                </a:lnTo>
                <a:lnTo>
                  <a:pt x="316" y="147"/>
                </a:lnTo>
                <a:lnTo>
                  <a:pt x="316" y="147"/>
                </a:lnTo>
                <a:lnTo>
                  <a:pt x="316" y="148"/>
                </a:lnTo>
                <a:lnTo>
                  <a:pt x="316" y="148"/>
                </a:lnTo>
                <a:lnTo>
                  <a:pt x="316" y="149"/>
                </a:lnTo>
                <a:lnTo>
                  <a:pt x="316" y="149"/>
                </a:lnTo>
                <a:lnTo>
                  <a:pt x="316" y="150"/>
                </a:lnTo>
                <a:lnTo>
                  <a:pt x="316" y="150"/>
                </a:lnTo>
                <a:lnTo>
                  <a:pt x="316" y="151"/>
                </a:lnTo>
                <a:lnTo>
                  <a:pt x="316" y="151"/>
                </a:lnTo>
                <a:lnTo>
                  <a:pt x="316" y="152"/>
                </a:lnTo>
                <a:lnTo>
                  <a:pt x="316" y="152"/>
                </a:lnTo>
                <a:lnTo>
                  <a:pt x="316" y="153"/>
                </a:lnTo>
                <a:lnTo>
                  <a:pt x="316" y="153"/>
                </a:lnTo>
                <a:lnTo>
                  <a:pt x="317" y="154"/>
                </a:lnTo>
                <a:lnTo>
                  <a:pt x="317" y="154"/>
                </a:lnTo>
                <a:lnTo>
                  <a:pt x="317" y="155"/>
                </a:lnTo>
                <a:lnTo>
                  <a:pt x="317" y="155"/>
                </a:lnTo>
                <a:lnTo>
                  <a:pt x="317" y="156"/>
                </a:lnTo>
                <a:lnTo>
                  <a:pt x="317" y="156"/>
                </a:lnTo>
                <a:lnTo>
                  <a:pt x="317" y="157"/>
                </a:lnTo>
                <a:lnTo>
                  <a:pt x="316" y="158"/>
                </a:lnTo>
                <a:lnTo>
                  <a:pt x="316" y="158"/>
                </a:lnTo>
                <a:moveTo>
                  <a:pt x="304" y="216"/>
                </a:moveTo>
                <a:lnTo>
                  <a:pt x="304" y="216"/>
                </a:lnTo>
                <a:lnTo>
                  <a:pt x="304" y="216"/>
                </a:lnTo>
                <a:lnTo>
                  <a:pt x="304" y="217"/>
                </a:lnTo>
                <a:lnTo>
                  <a:pt x="304" y="217"/>
                </a:lnTo>
                <a:lnTo>
                  <a:pt x="304" y="218"/>
                </a:lnTo>
                <a:lnTo>
                  <a:pt x="304" y="218"/>
                </a:lnTo>
                <a:lnTo>
                  <a:pt x="303" y="219"/>
                </a:lnTo>
                <a:lnTo>
                  <a:pt x="303" y="219"/>
                </a:lnTo>
                <a:lnTo>
                  <a:pt x="303" y="219"/>
                </a:lnTo>
                <a:lnTo>
                  <a:pt x="303" y="220"/>
                </a:lnTo>
                <a:lnTo>
                  <a:pt x="303" y="220"/>
                </a:lnTo>
                <a:lnTo>
                  <a:pt x="302" y="221"/>
                </a:lnTo>
                <a:lnTo>
                  <a:pt x="302" y="221"/>
                </a:lnTo>
                <a:lnTo>
                  <a:pt x="302" y="222"/>
                </a:lnTo>
                <a:lnTo>
                  <a:pt x="302" y="222"/>
                </a:lnTo>
                <a:lnTo>
                  <a:pt x="302" y="223"/>
                </a:lnTo>
                <a:lnTo>
                  <a:pt x="301" y="223"/>
                </a:lnTo>
                <a:lnTo>
                  <a:pt x="301" y="223"/>
                </a:lnTo>
                <a:lnTo>
                  <a:pt x="301" y="224"/>
                </a:lnTo>
                <a:lnTo>
                  <a:pt x="301" y="224"/>
                </a:lnTo>
                <a:lnTo>
                  <a:pt x="301" y="225"/>
                </a:lnTo>
                <a:lnTo>
                  <a:pt x="300" y="225"/>
                </a:lnTo>
                <a:lnTo>
                  <a:pt x="300" y="226"/>
                </a:lnTo>
                <a:lnTo>
                  <a:pt x="300" y="226"/>
                </a:lnTo>
                <a:lnTo>
                  <a:pt x="300" y="227"/>
                </a:lnTo>
                <a:lnTo>
                  <a:pt x="299" y="227"/>
                </a:lnTo>
                <a:lnTo>
                  <a:pt x="299" y="227"/>
                </a:lnTo>
                <a:lnTo>
                  <a:pt x="299" y="228"/>
                </a:lnTo>
                <a:lnTo>
                  <a:pt x="299" y="228"/>
                </a:lnTo>
                <a:lnTo>
                  <a:pt x="299" y="229"/>
                </a:lnTo>
                <a:lnTo>
                  <a:pt x="298" y="229"/>
                </a:lnTo>
                <a:lnTo>
                  <a:pt x="298" y="230"/>
                </a:lnTo>
                <a:lnTo>
                  <a:pt x="298" y="230"/>
                </a:lnTo>
                <a:lnTo>
                  <a:pt x="298" y="231"/>
                </a:lnTo>
                <a:lnTo>
                  <a:pt x="297" y="231"/>
                </a:lnTo>
                <a:lnTo>
                  <a:pt x="297" y="231"/>
                </a:lnTo>
                <a:lnTo>
                  <a:pt x="297" y="232"/>
                </a:lnTo>
                <a:lnTo>
                  <a:pt x="297" y="232"/>
                </a:lnTo>
                <a:lnTo>
                  <a:pt x="296" y="233"/>
                </a:lnTo>
                <a:lnTo>
                  <a:pt x="296" y="233"/>
                </a:lnTo>
                <a:lnTo>
                  <a:pt x="296" y="234"/>
                </a:lnTo>
                <a:lnTo>
                  <a:pt x="296" y="234"/>
                </a:lnTo>
                <a:lnTo>
                  <a:pt x="295" y="234"/>
                </a:lnTo>
                <a:lnTo>
                  <a:pt x="295" y="235"/>
                </a:lnTo>
                <a:lnTo>
                  <a:pt x="295" y="235"/>
                </a:lnTo>
                <a:lnTo>
                  <a:pt x="295" y="236"/>
                </a:lnTo>
                <a:lnTo>
                  <a:pt x="294" y="236"/>
                </a:lnTo>
                <a:lnTo>
                  <a:pt x="294" y="236"/>
                </a:lnTo>
                <a:lnTo>
                  <a:pt x="294" y="237"/>
                </a:lnTo>
                <a:lnTo>
                  <a:pt x="294" y="237"/>
                </a:lnTo>
                <a:lnTo>
                  <a:pt x="293" y="238"/>
                </a:lnTo>
                <a:lnTo>
                  <a:pt x="293" y="238"/>
                </a:lnTo>
                <a:lnTo>
                  <a:pt x="293" y="239"/>
                </a:lnTo>
                <a:lnTo>
                  <a:pt x="293" y="239"/>
                </a:lnTo>
                <a:lnTo>
                  <a:pt x="292" y="239"/>
                </a:lnTo>
                <a:lnTo>
                  <a:pt x="292" y="240"/>
                </a:lnTo>
                <a:lnTo>
                  <a:pt x="292" y="240"/>
                </a:lnTo>
                <a:lnTo>
                  <a:pt x="292" y="241"/>
                </a:lnTo>
                <a:lnTo>
                  <a:pt x="291" y="241"/>
                </a:lnTo>
                <a:lnTo>
                  <a:pt x="291" y="241"/>
                </a:lnTo>
                <a:lnTo>
                  <a:pt x="291" y="242"/>
                </a:lnTo>
                <a:lnTo>
                  <a:pt x="291" y="242"/>
                </a:lnTo>
                <a:lnTo>
                  <a:pt x="290" y="243"/>
                </a:lnTo>
                <a:lnTo>
                  <a:pt x="290" y="243"/>
                </a:lnTo>
                <a:lnTo>
                  <a:pt x="290" y="244"/>
                </a:lnTo>
                <a:lnTo>
                  <a:pt x="289" y="244"/>
                </a:lnTo>
                <a:lnTo>
                  <a:pt x="289" y="244"/>
                </a:lnTo>
                <a:lnTo>
                  <a:pt x="289" y="245"/>
                </a:lnTo>
                <a:lnTo>
                  <a:pt x="289" y="245"/>
                </a:lnTo>
                <a:lnTo>
                  <a:pt x="288" y="246"/>
                </a:lnTo>
                <a:lnTo>
                  <a:pt x="288" y="246"/>
                </a:lnTo>
                <a:lnTo>
                  <a:pt x="288" y="246"/>
                </a:lnTo>
                <a:lnTo>
                  <a:pt x="288" y="247"/>
                </a:lnTo>
                <a:lnTo>
                  <a:pt x="287" y="247"/>
                </a:lnTo>
                <a:lnTo>
                  <a:pt x="287" y="248"/>
                </a:lnTo>
                <a:lnTo>
                  <a:pt x="287" y="248"/>
                </a:lnTo>
                <a:lnTo>
                  <a:pt x="286" y="248"/>
                </a:lnTo>
                <a:lnTo>
                  <a:pt x="286" y="249"/>
                </a:lnTo>
                <a:lnTo>
                  <a:pt x="286" y="249"/>
                </a:lnTo>
                <a:lnTo>
                  <a:pt x="286" y="250"/>
                </a:lnTo>
                <a:lnTo>
                  <a:pt x="285" y="250"/>
                </a:lnTo>
                <a:lnTo>
                  <a:pt x="285" y="250"/>
                </a:lnTo>
                <a:lnTo>
                  <a:pt x="285" y="251"/>
                </a:lnTo>
                <a:lnTo>
                  <a:pt x="284" y="251"/>
                </a:lnTo>
                <a:lnTo>
                  <a:pt x="284" y="251"/>
                </a:lnTo>
                <a:lnTo>
                  <a:pt x="284" y="252"/>
                </a:lnTo>
                <a:lnTo>
                  <a:pt x="283" y="252"/>
                </a:lnTo>
                <a:lnTo>
                  <a:pt x="283" y="253"/>
                </a:lnTo>
                <a:lnTo>
                  <a:pt x="283" y="253"/>
                </a:lnTo>
                <a:lnTo>
                  <a:pt x="283" y="253"/>
                </a:lnTo>
                <a:lnTo>
                  <a:pt x="282" y="254"/>
                </a:lnTo>
                <a:lnTo>
                  <a:pt x="282" y="254"/>
                </a:lnTo>
                <a:lnTo>
                  <a:pt x="282" y="255"/>
                </a:lnTo>
                <a:lnTo>
                  <a:pt x="281" y="255"/>
                </a:lnTo>
                <a:lnTo>
                  <a:pt x="281" y="255"/>
                </a:lnTo>
                <a:lnTo>
                  <a:pt x="281" y="256"/>
                </a:lnTo>
                <a:lnTo>
                  <a:pt x="280" y="256"/>
                </a:lnTo>
                <a:lnTo>
                  <a:pt x="280" y="256"/>
                </a:lnTo>
                <a:lnTo>
                  <a:pt x="280" y="257"/>
                </a:lnTo>
                <a:lnTo>
                  <a:pt x="280" y="257"/>
                </a:lnTo>
                <a:lnTo>
                  <a:pt x="279" y="258"/>
                </a:lnTo>
                <a:lnTo>
                  <a:pt x="279" y="258"/>
                </a:lnTo>
                <a:lnTo>
                  <a:pt x="279" y="258"/>
                </a:lnTo>
                <a:lnTo>
                  <a:pt x="278" y="259"/>
                </a:lnTo>
                <a:lnTo>
                  <a:pt x="278" y="259"/>
                </a:lnTo>
                <a:lnTo>
                  <a:pt x="278" y="259"/>
                </a:lnTo>
                <a:lnTo>
                  <a:pt x="277" y="260"/>
                </a:lnTo>
                <a:lnTo>
                  <a:pt x="277" y="260"/>
                </a:lnTo>
                <a:lnTo>
                  <a:pt x="277" y="261"/>
                </a:lnTo>
                <a:lnTo>
                  <a:pt x="276" y="261"/>
                </a:lnTo>
                <a:lnTo>
                  <a:pt x="276" y="261"/>
                </a:lnTo>
                <a:lnTo>
                  <a:pt x="276" y="262"/>
                </a:lnTo>
                <a:lnTo>
                  <a:pt x="275" y="262"/>
                </a:lnTo>
                <a:lnTo>
                  <a:pt x="275" y="262"/>
                </a:lnTo>
                <a:lnTo>
                  <a:pt x="275" y="263"/>
                </a:lnTo>
                <a:lnTo>
                  <a:pt x="274" y="263"/>
                </a:lnTo>
                <a:lnTo>
                  <a:pt x="274" y="263"/>
                </a:lnTo>
                <a:lnTo>
                  <a:pt x="274" y="264"/>
                </a:lnTo>
                <a:lnTo>
                  <a:pt x="273" y="264"/>
                </a:lnTo>
                <a:lnTo>
                  <a:pt x="273" y="264"/>
                </a:lnTo>
                <a:lnTo>
                  <a:pt x="273" y="265"/>
                </a:lnTo>
                <a:lnTo>
                  <a:pt x="272" y="265"/>
                </a:lnTo>
                <a:lnTo>
                  <a:pt x="272" y="266"/>
                </a:lnTo>
                <a:lnTo>
                  <a:pt x="272" y="266"/>
                </a:lnTo>
                <a:lnTo>
                  <a:pt x="271" y="266"/>
                </a:lnTo>
                <a:lnTo>
                  <a:pt x="271" y="267"/>
                </a:lnTo>
                <a:lnTo>
                  <a:pt x="271" y="267"/>
                </a:lnTo>
                <a:lnTo>
                  <a:pt x="270" y="267"/>
                </a:lnTo>
                <a:lnTo>
                  <a:pt x="270" y="268"/>
                </a:lnTo>
                <a:lnTo>
                  <a:pt x="270" y="268"/>
                </a:lnTo>
                <a:lnTo>
                  <a:pt x="269" y="268"/>
                </a:lnTo>
                <a:lnTo>
                  <a:pt x="269" y="269"/>
                </a:lnTo>
                <a:lnTo>
                  <a:pt x="269" y="269"/>
                </a:lnTo>
                <a:lnTo>
                  <a:pt x="268" y="269"/>
                </a:lnTo>
                <a:lnTo>
                  <a:pt x="268" y="270"/>
                </a:lnTo>
                <a:lnTo>
                  <a:pt x="268" y="270"/>
                </a:lnTo>
                <a:lnTo>
                  <a:pt x="267" y="270"/>
                </a:lnTo>
                <a:lnTo>
                  <a:pt x="267" y="271"/>
                </a:lnTo>
                <a:lnTo>
                  <a:pt x="266" y="271"/>
                </a:lnTo>
                <a:lnTo>
                  <a:pt x="266" y="271"/>
                </a:lnTo>
                <a:lnTo>
                  <a:pt x="266" y="272"/>
                </a:lnTo>
                <a:lnTo>
                  <a:pt x="265" y="272"/>
                </a:lnTo>
                <a:lnTo>
                  <a:pt x="265" y="272"/>
                </a:lnTo>
                <a:lnTo>
                  <a:pt x="265" y="273"/>
                </a:lnTo>
                <a:lnTo>
                  <a:pt x="264" y="273"/>
                </a:lnTo>
                <a:lnTo>
                  <a:pt x="264" y="273"/>
                </a:lnTo>
                <a:lnTo>
                  <a:pt x="264" y="274"/>
                </a:lnTo>
                <a:lnTo>
                  <a:pt x="263" y="274"/>
                </a:lnTo>
                <a:lnTo>
                  <a:pt x="263" y="274"/>
                </a:lnTo>
                <a:lnTo>
                  <a:pt x="262" y="275"/>
                </a:lnTo>
                <a:lnTo>
                  <a:pt x="262" y="275"/>
                </a:lnTo>
                <a:lnTo>
                  <a:pt x="262" y="275"/>
                </a:lnTo>
                <a:lnTo>
                  <a:pt x="261" y="276"/>
                </a:lnTo>
                <a:lnTo>
                  <a:pt x="261" y="276"/>
                </a:lnTo>
                <a:lnTo>
                  <a:pt x="261" y="276"/>
                </a:lnTo>
                <a:lnTo>
                  <a:pt x="260" y="276"/>
                </a:lnTo>
                <a:lnTo>
                  <a:pt x="260" y="277"/>
                </a:lnTo>
                <a:lnTo>
                  <a:pt x="260" y="277"/>
                </a:lnTo>
                <a:lnTo>
                  <a:pt x="259" y="277"/>
                </a:lnTo>
                <a:lnTo>
                  <a:pt x="259" y="278"/>
                </a:lnTo>
                <a:lnTo>
                  <a:pt x="258" y="278"/>
                </a:lnTo>
                <a:lnTo>
                  <a:pt x="258" y="278"/>
                </a:lnTo>
                <a:lnTo>
                  <a:pt x="258" y="279"/>
                </a:lnTo>
                <a:lnTo>
                  <a:pt x="257" y="279"/>
                </a:lnTo>
                <a:lnTo>
                  <a:pt x="257" y="279"/>
                </a:lnTo>
                <a:lnTo>
                  <a:pt x="257" y="279"/>
                </a:lnTo>
                <a:moveTo>
                  <a:pt x="204" y="307"/>
                </a:moveTo>
                <a:lnTo>
                  <a:pt x="204" y="307"/>
                </a:lnTo>
                <a:lnTo>
                  <a:pt x="204" y="307"/>
                </a:lnTo>
                <a:lnTo>
                  <a:pt x="204" y="307"/>
                </a:lnTo>
                <a:lnTo>
                  <a:pt x="203" y="307"/>
                </a:lnTo>
                <a:lnTo>
                  <a:pt x="203" y="308"/>
                </a:lnTo>
                <a:lnTo>
                  <a:pt x="202" y="308"/>
                </a:lnTo>
                <a:lnTo>
                  <a:pt x="202" y="308"/>
                </a:lnTo>
                <a:lnTo>
                  <a:pt x="201" y="308"/>
                </a:lnTo>
                <a:lnTo>
                  <a:pt x="201" y="308"/>
                </a:lnTo>
                <a:lnTo>
                  <a:pt x="200" y="308"/>
                </a:lnTo>
                <a:lnTo>
                  <a:pt x="200" y="308"/>
                </a:lnTo>
                <a:lnTo>
                  <a:pt x="199" y="308"/>
                </a:lnTo>
                <a:lnTo>
                  <a:pt x="199" y="309"/>
                </a:lnTo>
                <a:lnTo>
                  <a:pt x="198" y="309"/>
                </a:lnTo>
                <a:lnTo>
                  <a:pt x="198" y="309"/>
                </a:lnTo>
                <a:lnTo>
                  <a:pt x="197" y="309"/>
                </a:lnTo>
                <a:lnTo>
                  <a:pt x="197" y="309"/>
                </a:lnTo>
                <a:lnTo>
                  <a:pt x="196" y="309"/>
                </a:lnTo>
                <a:lnTo>
                  <a:pt x="196" y="309"/>
                </a:lnTo>
                <a:lnTo>
                  <a:pt x="195" y="309"/>
                </a:lnTo>
                <a:lnTo>
                  <a:pt x="195" y="310"/>
                </a:lnTo>
                <a:lnTo>
                  <a:pt x="194" y="310"/>
                </a:lnTo>
                <a:lnTo>
                  <a:pt x="194" y="310"/>
                </a:lnTo>
                <a:lnTo>
                  <a:pt x="193" y="310"/>
                </a:lnTo>
                <a:lnTo>
                  <a:pt x="193" y="310"/>
                </a:lnTo>
                <a:lnTo>
                  <a:pt x="192" y="310"/>
                </a:lnTo>
                <a:lnTo>
                  <a:pt x="192" y="310"/>
                </a:lnTo>
                <a:lnTo>
                  <a:pt x="191" y="310"/>
                </a:lnTo>
                <a:lnTo>
                  <a:pt x="191" y="310"/>
                </a:lnTo>
                <a:lnTo>
                  <a:pt x="190" y="311"/>
                </a:lnTo>
                <a:lnTo>
                  <a:pt x="190" y="311"/>
                </a:lnTo>
                <a:lnTo>
                  <a:pt x="189" y="311"/>
                </a:lnTo>
                <a:lnTo>
                  <a:pt x="189" y="311"/>
                </a:lnTo>
                <a:lnTo>
                  <a:pt x="188" y="311"/>
                </a:lnTo>
                <a:lnTo>
                  <a:pt x="188" y="311"/>
                </a:lnTo>
                <a:lnTo>
                  <a:pt x="187" y="311"/>
                </a:lnTo>
                <a:lnTo>
                  <a:pt x="187" y="311"/>
                </a:lnTo>
                <a:lnTo>
                  <a:pt x="186" y="311"/>
                </a:lnTo>
                <a:lnTo>
                  <a:pt x="186" y="311"/>
                </a:lnTo>
                <a:lnTo>
                  <a:pt x="185" y="311"/>
                </a:lnTo>
                <a:lnTo>
                  <a:pt x="185" y="312"/>
                </a:lnTo>
                <a:lnTo>
                  <a:pt x="184" y="312"/>
                </a:lnTo>
                <a:lnTo>
                  <a:pt x="184" y="312"/>
                </a:lnTo>
                <a:lnTo>
                  <a:pt x="183" y="312"/>
                </a:lnTo>
                <a:lnTo>
                  <a:pt x="183" y="312"/>
                </a:lnTo>
                <a:lnTo>
                  <a:pt x="182" y="312"/>
                </a:lnTo>
                <a:lnTo>
                  <a:pt x="182" y="312"/>
                </a:lnTo>
                <a:lnTo>
                  <a:pt x="181" y="312"/>
                </a:lnTo>
                <a:lnTo>
                  <a:pt x="181" y="312"/>
                </a:lnTo>
                <a:lnTo>
                  <a:pt x="180" y="312"/>
                </a:lnTo>
                <a:lnTo>
                  <a:pt x="180" y="312"/>
                </a:lnTo>
                <a:lnTo>
                  <a:pt x="179" y="312"/>
                </a:lnTo>
                <a:lnTo>
                  <a:pt x="179" y="312"/>
                </a:lnTo>
                <a:lnTo>
                  <a:pt x="178" y="313"/>
                </a:lnTo>
                <a:lnTo>
                  <a:pt x="178" y="313"/>
                </a:lnTo>
                <a:lnTo>
                  <a:pt x="177" y="313"/>
                </a:lnTo>
                <a:lnTo>
                  <a:pt x="177" y="313"/>
                </a:lnTo>
                <a:lnTo>
                  <a:pt x="176" y="313"/>
                </a:lnTo>
                <a:lnTo>
                  <a:pt x="176" y="313"/>
                </a:lnTo>
                <a:lnTo>
                  <a:pt x="175" y="313"/>
                </a:lnTo>
                <a:lnTo>
                  <a:pt x="175" y="313"/>
                </a:lnTo>
                <a:lnTo>
                  <a:pt x="174" y="313"/>
                </a:lnTo>
                <a:lnTo>
                  <a:pt x="174" y="313"/>
                </a:lnTo>
                <a:lnTo>
                  <a:pt x="173" y="313"/>
                </a:lnTo>
                <a:lnTo>
                  <a:pt x="173" y="313"/>
                </a:lnTo>
                <a:lnTo>
                  <a:pt x="172" y="313"/>
                </a:lnTo>
                <a:lnTo>
                  <a:pt x="172" y="313"/>
                </a:lnTo>
                <a:lnTo>
                  <a:pt x="171" y="313"/>
                </a:lnTo>
                <a:lnTo>
                  <a:pt x="171" y="313"/>
                </a:lnTo>
                <a:lnTo>
                  <a:pt x="170" y="313"/>
                </a:lnTo>
                <a:lnTo>
                  <a:pt x="170" y="313"/>
                </a:lnTo>
                <a:lnTo>
                  <a:pt x="169" y="313"/>
                </a:lnTo>
                <a:lnTo>
                  <a:pt x="169" y="313"/>
                </a:lnTo>
                <a:lnTo>
                  <a:pt x="168" y="314"/>
                </a:lnTo>
                <a:lnTo>
                  <a:pt x="168" y="314"/>
                </a:lnTo>
                <a:lnTo>
                  <a:pt x="167" y="314"/>
                </a:lnTo>
                <a:lnTo>
                  <a:pt x="166" y="314"/>
                </a:lnTo>
                <a:lnTo>
                  <a:pt x="166" y="314"/>
                </a:lnTo>
                <a:lnTo>
                  <a:pt x="165" y="314"/>
                </a:lnTo>
                <a:lnTo>
                  <a:pt x="165" y="314"/>
                </a:lnTo>
                <a:lnTo>
                  <a:pt x="164" y="314"/>
                </a:lnTo>
                <a:lnTo>
                  <a:pt x="164" y="314"/>
                </a:lnTo>
                <a:lnTo>
                  <a:pt x="163" y="314"/>
                </a:lnTo>
                <a:lnTo>
                  <a:pt x="163" y="314"/>
                </a:lnTo>
                <a:lnTo>
                  <a:pt x="162" y="314"/>
                </a:lnTo>
                <a:lnTo>
                  <a:pt x="162" y="314"/>
                </a:lnTo>
                <a:lnTo>
                  <a:pt x="161" y="314"/>
                </a:lnTo>
                <a:lnTo>
                  <a:pt x="161" y="314"/>
                </a:lnTo>
                <a:lnTo>
                  <a:pt x="160" y="314"/>
                </a:lnTo>
                <a:lnTo>
                  <a:pt x="160" y="314"/>
                </a:lnTo>
                <a:lnTo>
                  <a:pt x="159" y="314"/>
                </a:lnTo>
                <a:lnTo>
                  <a:pt x="159" y="314"/>
                </a:lnTo>
                <a:lnTo>
                  <a:pt x="158" y="314"/>
                </a:lnTo>
                <a:lnTo>
                  <a:pt x="158" y="314"/>
                </a:lnTo>
                <a:lnTo>
                  <a:pt x="157" y="314"/>
                </a:lnTo>
                <a:lnTo>
                  <a:pt x="157" y="314"/>
                </a:lnTo>
                <a:lnTo>
                  <a:pt x="156" y="314"/>
                </a:lnTo>
                <a:lnTo>
                  <a:pt x="155" y="314"/>
                </a:lnTo>
                <a:lnTo>
                  <a:pt x="155" y="314"/>
                </a:lnTo>
                <a:lnTo>
                  <a:pt x="154" y="314"/>
                </a:lnTo>
                <a:lnTo>
                  <a:pt x="154" y="314"/>
                </a:lnTo>
                <a:lnTo>
                  <a:pt x="153" y="314"/>
                </a:lnTo>
                <a:lnTo>
                  <a:pt x="153" y="314"/>
                </a:lnTo>
                <a:lnTo>
                  <a:pt x="152" y="314"/>
                </a:lnTo>
                <a:lnTo>
                  <a:pt x="152" y="314"/>
                </a:lnTo>
                <a:lnTo>
                  <a:pt x="151" y="314"/>
                </a:lnTo>
                <a:lnTo>
                  <a:pt x="151" y="314"/>
                </a:lnTo>
                <a:lnTo>
                  <a:pt x="150" y="314"/>
                </a:lnTo>
                <a:lnTo>
                  <a:pt x="150" y="314"/>
                </a:lnTo>
                <a:lnTo>
                  <a:pt x="149" y="314"/>
                </a:lnTo>
                <a:lnTo>
                  <a:pt x="149" y="314"/>
                </a:lnTo>
                <a:lnTo>
                  <a:pt x="148" y="314"/>
                </a:lnTo>
                <a:lnTo>
                  <a:pt x="148" y="313"/>
                </a:lnTo>
                <a:lnTo>
                  <a:pt x="147" y="313"/>
                </a:lnTo>
                <a:lnTo>
                  <a:pt x="147" y="313"/>
                </a:lnTo>
                <a:lnTo>
                  <a:pt x="146" y="313"/>
                </a:lnTo>
                <a:lnTo>
                  <a:pt x="146" y="313"/>
                </a:lnTo>
                <a:lnTo>
                  <a:pt x="145" y="313"/>
                </a:lnTo>
                <a:lnTo>
                  <a:pt x="145" y="313"/>
                </a:lnTo>
                <a:lnTo>
                  <a:pt x="144" y="313"/>
                </a:lnTo>
                <a:lnTo>
                  <a:pt x="144" y="313"/>
                </a:lnTo>
                <a:lnTo>
                  <a:pt x="143" y="313"/>
                </a:lnTo>
                <a:lnTo>
                  <a:pt x="143" y="313"/>
                </a:lnTo>
                <a:lnTo>
                  <a:pt x="142" y="313"/>
                </a:lnTo>
                <a:lnTo>
                  <a:pt x="142" y="313"/>
                </a:lnTo>
                <a:lnTo>
                  <a:pt x="141" y="313"/>
                </a:lnTo>
                <a:lnTo>
                  <a:pt x="140" y="313"/>
                </a:lnTo>
                <a:lnTo>
                  <a:pt x="140" y="313"/>
                </a:lnTo>
                <a:lnTo>
                  <a:pt x="139" y="313"/>
                </a:lnTo>
                <a:lnTo>
                  <a:pt x="139" y="313"/>
                </a:lnTo>
                <a:lnTo>
                  <a:pt x="138" y="313"/>
                </a:lnTo>
                <a:lnTo>
                  <a:pt x="138" y="313"/>
                </a:lnTo>
                <a:lnTo>
                  <a:pt x="137" y="312"/>
                </a:lnTo>
                <a:lnTo>
                  <a:pt x="137" y="312"/>
                </a:lnTo>
                <a:lnTo>
                  <a:pt x="136" y="312"/>
                </a:lnTo>
                <a:lnTo>
                  <a:pt x="136" y="312"/>
                </a:lnTo>
                <a:lnTo>
                  <a:pt x="135" y="312"/>
                </a:lnTo>
                <a:lnTo>
                  <a:pt x="135" y="312"/>
                </a:lnTo>
                <a:lnTo>
                  <a:pt x="134" y="312"/>
                </a:lnTo>
                <a:lnTo>
                  <a:pt x="134" y="312"/>
                </a:lnTo>
                <a:lnTo>
                  <a:pt x="133" y="312"/>
                </a:lnTo>
                <a:lnTo>
                  <a:pt x="133" y="312"/>
                </a:lnTo>
                <a:lnTo>
                  <a:pt x="132" y="312"/>
                </a:lnTo>
                <a:lnTo>
                  <a:pt x="132" y="312"/>
                </a:lnTo>
                <a:lnTo>
                  <a:pt x="131" y="312"/>
                </a:lnTo>
                <a:lnTo>
                  <a:pt x="131" y="311"/>
                </a:lnTo>
                <a:lnTo>
                  <a:pt x="130" y="311"/>
                </a:lnTo>
                <a:lnTo>
                  <a:pt x="130" y="311"/>
                </a:lnTo>
                <a:lnTo>
                  <a:pt x="129" y="311"/>
                </a:lnTo>
                <a:lnTo>
                  <a:pt x="129" y="311"/>
                </a:lnTo>
                <a:lnTo>
                  <a:pt x="128" y="311"/>
                </a:lnTo>
                <a:lnTo>
                  <a:pt x="128" y="311"/>
                </a:lnTo>
                <a:lnTo>
                  <a:pt x="127" y="311"/>
                </a:lnTo>
                <a:lnTo>
                  <a:pt x="127" y="311"/>
                </a:lnTo>
                <a:lnTo>
                  <a:pt x="126" y="311"/>
                </a:lnTo>
                <a:lnTo>
                  <a:pt x="126" y="311"/>
                </a:lnTo>
                <a:lnTo>
                  <a:pt x="125" y="310"/>
                </a:lnTo>
                <a:lnTo>
                  <a:pt x="125" y="310"/>
                </a:lnTo>
                <a:moveTo>
                  <a:pt x="70" y="287"/>
                </a:moveTo>
                <a:lnTo>
                  <a:pt x="70" y="287"/>
                </a:lnTo>
                <a:lnTo>
                  <a:pt x="70" y="287"/>
                </a:lnTo>
                <a:lnTo>
                  <a:pt x="69" y="287"/>
                </a:lnTo>
                <a:lnTo>
                  <a:pt x="69" y="286"/>
                </a:lnTo>
                <a:lnTo>
                  <a:pt x="68" y="286"/>
                </a:lnTo>
                <a:lnTo>
                  <a:pt x="68" y="286"/>
                </a:lnTo>
                <a:lnTo>
                  <a:pt x="68" y="285"/>
                </a:lnTo>
                <a:lnTo>
                  <a:pt x="67" y="285"/>
                </a:lnTo>
                <a:lnTo>
                  <a:pt x="67" y="285"/>
                </a:lnTo>
                <a:lnTo>
                  <a:pt x="66" y="285"/>
                </a:lnTo>
                <a:lnTo>
                  <a:pt x="66" y="284"/>
                </a:lnTo>
                <a:lnTo>
                  <a:pt x="66" y="284"/>
                </a:lnTo>
                <a:lnTo>
                  <a:pt x="65" y="284"/>
                </a:lnTo>
                <a:lnTo>
                  <a:pt x="65" y="283"/>
                </a:lnTo>
                <a:lnTo>
                  <a:pt x="64" y="283"/>
                </a:lnTo>
                <a:lnTo>
                  <a:pt x="64" y="283"/>
                </a:lnTo>
                <a:lnTo>
                  <a:pt x="64" y="283"/>
                </a:lnTo>
                <a:lnTo>
                  <a:pt x="63" y="282"/>
                </a:lnTo>
                <a:lnTo>
                  <a:pt x="63" y="282"/>
                </a:lnTo>
                <a:lnTo>
                  <a:pt x="62" y="282"/>
                </a:lnTo>
                <a:lnTo>
                  <a:pt x="62" y="281"/>
                </a:lnTo>
                <a:lnTo>
                  <a:pt x="62" y="281"/>
                </a:lnTo>
                <a:lnTo>
                  <a:pt x="61" y="281"/>
                </a:lnTo>
                <a:lnTo>
                  <a:pt x="61" y="280"/>
                </a:lnTo>
                <a:lnTo>
                  <a:pt x="61" y="280"/>
                </a:lnTo>
                <a:lnTo>
                  <a:pt x="60" y="280"/>
                </a:lnTo>
                <a:lnTo>
                  <a:pt x="60" y="280"/>
                </a:lnTo>
                <a:lnTo>
                  <a:pt x="59" y="279"/>
                </a:lnTo>
                <a:lnTo>
                  <a:pt x="59" y="279"/>
                </a:lnTo>
                <a:lnTo>
                  <a:pt x="59" y="279"/>
                </a:lnTo>
                <a:lnTo>
                  <a:pt x="58" y="278"/>
                </a:lnTo>
                <a:lnTo>
                  <a:pt x="58" y="278"/>
                </a:lnTo>
                <a:lnTo>
                  <a:pt x="57" y="278"/>
                </a:lnTo>
                <a:lnTo>
                  <a:pt x="57" y="277"/>
                </a:lnTo>
                <a:lnTo>
                  <a:pt x="57" y="277"/>
                </a:lnTo>
                <a:lnTo>
                  <a:pt x="56" y="277"/>
                </a:lnTo>
                <a:lnTo>
                  <a:pt x="56" y="276"/>
                </a:lnTo>
                <a:lnTo>
                  <a:pt x="56" y="276"/>
                </a:lnTo>
                <a:lnTo>
                  <a:pt x="55" y="276"/>
                </a:lnTo>
                <a:lnTo>
                  <a:pt x="55" y="276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3" y="274"/>
                </a:lnTo>
                <a:lnTo>
                  <a:pt x="53" y="274"/>
                </a:lnTo>
                <a:lnTo>
                  <a:pt x="53" y="274"/>
                </a:lnTo>
                <a:lnTo>
                  <a:pt x="52" y="273"/>
                </a:lnTo>
                <a:lnTo>
                  <a:pt x="52" y="273"/>
                </a:lnTo>
                <a:lnTo>
                  <a:pt x="52" y="273"/>
                </a:lnTo>
                <a:lnTo>
                  <a:pt x="51" y="272"/>
                </a:lnTo>
                <a:lnTo>
                  <a:pt x="51" y="272"/>
                </a:lnTo>
                <a:lnTo>
                  <a:pt x="50" y="272"/>
                </a:lnTo>
                <a:lnTo>
                  <a:pt x="50" y="271"/>
                </a:lnTo>
                <a:lnTo>
                  <a:pt x="50" y="271"/>
                </a:lnTo>
                <a:lnTo>
                  <a:pt x="49" y="271"/>
                </a:lnTo>
                <a:lnTo>
                  <a:pt x="49" y="270"/>
                </a:lnTo>
                <a:lnTo>
                  <a:pt x="49" y="270"/>
                </a:lnTo>
                <a:lnTo>
                  <a:pt x="48" y="270"/>
                </a:lnTo>
                <a:lnTo>
                  <a:pt x="48" y="269"/>
                </a:lnTo>
                <a:lnTo>
                  <a:pt x="48" y="269"/>
                </a:lnTo>
                <a:lnTo>
                  <a:pt x="47" y="269"/>
                </a:lnTo>
                <a:lnTo>
                  <a:pt x="47" y="268"/>
                </a:lnTo>
                <a:lnTo>
                  <a:pt x="47" y="268"/>
                </a:lnTo>
                <a:lnTo>
                  <a:pt x="46" y="268"/>
                </a:lnTo>
                <a:lnTo>
                  <a:pt x="46" y="267"/>
                </a:lnTo>
                <a:lnTo>
                  <a:pt x="46" y="267"/>
                </a:lnTo>
                <a:lnTo>
                  <a:pt x="45" y="267"/>
                </a:lnTo>
                <a:lnTo>
                  <a:pt x="45" y="266"/>
                </a:lnTo>
                <a:lnTo>
                  <a:pt x="45" y="266"/>
                </a:lnTo>
                <a:lnTo>
                  <a:pt x="44" y="266"/>
                </a:lnTo>
                <a:lnTo>
                  <a:pt x="44" y="265"/>
                </a:lnTo>
                <a:lnTo>
                  <a:pt x="44" y="265"/>
                </a:lnTo>
                <a:lnTo>
                  <a:pt x="43" y="264"/>
                </a:lnTo>
                <a:lnTo>
                  <a:pt x="43" y="264"/>
                </a:lnTo>
                <a:lnTo>
                  <a:pt x="43" y="264"/>
                </a:lnTo>
                <a:lnTo>
                  <a:pt x="42" y="263"/>
                </a:lnTo>
                <a:lnTo>
                  <a:pt x="42" y="263"/>
                </a:lnTo>
                <a:lnTo>
                  <a:pt x="42" y="263"/>
                </a:lnTo>
                <a:lnTo>
                  <a:pt x="41" y="262"/>
                </a:lnTo>
                <a:lnTo>
                  <a:pt x="41" y="262"/>
                </a:lnTo>
                <a:lnTo>
                  <a:pt x="41" y="262"/>
                </a:lnTo>
                <a:lnTo>
                  <a:pt x="40" y="261"/>
                </a:lnTo>
                <a:lnTo>
                  <a:pt x="40" y="261"/>
                </a:lnTo>
                <a:lnTo>
                  <a:pt x="40" y="261"/>
                </a:lnTo>
                <a:lnTo>
                  <a:pt x="39" y="260"/>
                </a:lnTo>
                <a:lnTo>
                  <a:pt x="39" y="260"/>
                </a:lnTo>
                <a:lnTo>
                  <a:pt x="39" y="259"/>
                </a:lnTo>
                <a:lnTo>
                  <a:pt x="38" y="259"/>
                </a:lnTo>
                <a:lnTo>
                  <a:pt x="38" y="259"/>
                </a:lnTo>
                <a:lnTo>
                  <a:pt x="38" y="258"/>
                </a:lnTo>
                <a:lnTo>
                  <a:pt x="37" y="258"/>
                </a:lnTo>
                <a:lnTo>
                  <a:pt x="37" y="258"/>
                </a:lnTo>
                <a:lnTo>
                  <a:pt x="37" y="257"/>
                </a:lnTo>
                <a:lnTo>
                  <a:pt x="36" y="257"/>
                </a:lnTo>
                <a:lnTo>
                  <a:pt x="36" y="256"/>
                </a:lnTo>
                <a:lnTo>
                  <a:pt x="36" y="256"/>
                </a:lnTo>
                <a:lnTo>
                  <a:pt x="35" y="256"/>
                </a:lnTo>
                <a:lnTo>
                  <a:pt x="35" y="255"/>
                </a:lnTo>
                <a:lnTo>
                  <a:pt x="35" y="255"/>
                </a:lnTo>
                <a:lnTo>
                  <a:pt x="35" y="255"/>
                </a:lnTo>
                <a:lnTo>
                  <a:pt x="34" y="254"/>
                </a:lnTo>
                <a:lnTo>
                  <a:pt x="34" y="254"/>
                </a:lnTo>
                <a:lnTo>
                  <a:pt x="34" y="253"/>
                </a:lnTo>
                <a:lnTo>
                  <a:pt x="33" y="253"/>
                </a:lnTo>
                <a:lnTo>
                  <a:pt x="33" y="253"/>
                </a:lnTo>
                <a:lnTo>
                  <a:pt x="33" y="252"/>
                </a:lnTo>
                <a:lnTo>
                  <a:pt x="32" y="252"/>
                </a:lnTo>
                <a:lnTo>
                  <a:pt x="32" y="251"/>
                </a:lnTo>
                <a:lnTo>
                  <a:pt x="32" y="251"/>
                </a:lnTo>
                <a:lnTo>
                  <a:pt x="32" y="251"/>
                </a:lnTo>
                <a:lnTo>
                  <a:pt x="31" y="250"/>
                </a:lnTo>
                <a:lnTo>
                  <a:pt x="31" y="250"/>
                </a:lnTo>
                <a:lnTo>
                  <a:pt x="31" y="250"/>
                </a:lnTo>
                <a:lnTo>
                  <a:pt x="30" y="249"/>
                </a:lnTo>
                <a:lnTo>
                  <a:pt x="30" y="249"/>
                </a:lnTo>
                <a:lnTo>
                  <a:pt x="30" y="248"/>
                </a:lnTo>
                <a:lnTo>
                  <a:pt x="30" y="248"/>
                </a:lnTo>
                <a:lnTo>
                  <a:pt x="29" y="248"/>
                </a:lnTo>
                <a:lnTo>
                  <a:pt x="29" y="247"/>
                </a:lnTo>
                <a:lnTo>
                  <a:pt x="29" y="247"/>
                </a:lnTo>
                <a:lnTo>
                  <a:pt x="28" y="246"/>
                </a:lnTo>
                <a:lnTo>
                  <a:pt x="28" y="246"/>
                </a:lnTo>
                <a:lnTo>
                  <a:pt x="28" y="246"/>
                </a:lnTo>
                <a:lnTo>
                  <a:pt x="28" y="245"/>
                </a:lnTo>
                <a:lnTo>
                  <a:pt x="27" y="245"/>
                </a:lnTo>
                <a:lnTo>
                  <a:pt x="27" y="244"/>
                </a:lnTo>
                <a:lnTo>
                  <a:pt x="27" y="244"/>
                </a:lnTo>
                <a:lnTo>
                  <a:pt x="26" y="244"/>
                </a:lnTo>
                <a:lnTo>
                  <a:pt x="26" y="243"/>
                </a:lnTo>
                <a:lnTo>
                  <a:pt x="26" y="243"/>
                </a:lnTo>
                <a:lnTo>
                  <a:pt x="26" y="242"/>
                </a:lnTo>
                <a:lnTo>
                  <a:pt x="25" y="242"/>
                </a:lnTo>
                <a:lnTo>
                  <a:pt x="25" y="241"/>
                </a:lnTo>
                <a:lnTo>
                  <a:pt x="25" y="241"/>
                </a:lnTo>
                <a:lnTo>
                  <a:pt x="25" y="241"/>
                </a:lnTo>
                <a:lnTo>
                  <a:pt x="24" y="240"/>
                </a:lnTo>
                <a:lnTo>
                  <a:pt x="24" y="240"/>
                </a:lnTo>
                <a:lnTo>
                  <a:pt x="24" y="239"/>
                </a:lnTo>
                <a:lnTo>
                  <a:pt x="24" y="239"/>
                </a:lnTo>
                <a:lnTo>
                  <a:pt x="23" y="239"/>
                </a:lnTo>
                <a:lnTo>
                  <a:pt x="23" y="238"/>
                </a:lnTo>
                <a:lnTo>
                  <a:pt x="23" y="238"/>
                </a:lnTo>
                <a:lnTo>
                  <a:pt x="23" y="237"/>
                </a:lnTo>
                <a:lnTo>
                  <a:pt x="22" y="237"/>
                </a:lnTo>
                <a:lnTo>
                  <a:pt x="22" y="236"/>
                </a:lnTo>
                <a:lnTo>
                  <a:pt x="22" y="236"/>
                </a:lnTo>
                <a:lnTo>
                  <a:pt x="22" y="236"/>
                </a:lnTo>
                <a:lnTo>
                  <a:pt x="21" y="235"/>
                </a:lnTo>
                <a:lnTo>
                  <a:pt x="21" y="235"/>
                </a:lnTo>
                <a:lnTo>
                  <a:pt x="21" y="234"/>
                </a:lnTo>
                <a:lnTo>
                  <a:pt x="21" y="234"/>
                </a:lnTo>
                <a:lnTo>
                  <a:pt x="20" y="234"/>
                </a:lnTo>
                <a:lnTo>
                  <a:pt x="20" y="233"/>
                </a:lnTo>
                <a:lnTo>
                  <a:pt x="20" y="233"/>
                </a:lnTo>
                <a:lnTo>
                  <a:pt x="20" y="232"/>
                </a:lnTo>
                <a:lnTo>
                  <a:pt x="19" y="232"/>
                </a:lnTo>
                <a:lnTo>
                  <a:pt x="19" y="231"/>
                </a:lnTo>
                <a:lnTo>
                  <a:pt x="19" y="231"/>
                </a:lnTo>
                <a:lnTo>
                  <a:pt x="19" y="231"/>
                </a:lnTo>
                <a:lnTo>
                  <a:pt x="18" y="230"/>
                </a:lnTo>
                <a:lnTo>
                  <a:pt x="18" y="230"/>
                </a:lnTo>
                <a:lnTo>
                  <a:pt x="18" y="229"/>
                </a:lnTo>
                <a:lnTo>
                  <a:pt x="18" y="229"/>
                </a:lnTo>
                <a:lnTo>
                  <a:pt x="17" y="228"/>
                </a:lnTo>
                <a:lnTo>
                  <a:pt x="17" y="228"/>
                </a:lnTo>
                <a:moveTo>
                  <a:pt x="0" y="171"/>
                </a:moveTo>
                <a:lnTo>
                  <a:pt x="0" y="171"/>
                </a:lnTo>
                <a:lnTo>
                  <a:pt x="0" y="170"/>
                </a:lnTo>
                <a:lnTo>
                  <a:pt x="0" y="170"/>
                </a:lnTo>
                <a:lnTo>
                  <a:pt x="0" y="169"/>
                </a:lnTo>
                <a:lnTo>
                  <a:pt x="0" y="169"/>
                </a:lnTo>
                <a:lnTo>
                  <a:pt x="0" y="168"/>
                </a:lnTo>
                <a:lnTo>
                  <a:pt x="0" y="168"/>
                </a:lnTo>
                <a:lnTo>
                  <a:pt x="0" y="167"/>
                </a:lnTo>
                <a:lnTo>
                  <a:pt x="0" y="167"/>
                </a:lnTo>
                <a:lnTo>
                  <a:pt x="0" y="166"/>
                </a:lnTo>
                <a:lnTo>
                  <a:pt x="0" y="166"/>
                </a:lnTo>
                <a:lnTo>
                  <a:pt x="0" y="165"/>
                </a:lnTo>
                <a:lnTo>
                  <a:pt x="0" y="165"/>
                </a:lnTo>
                <a:lnTo>
                  <a:pt x="0" y="164"/>
                </a:lnTo>
                <a:lnTo>
                  <a:pt x="0" y="164"/>
                </a:lnTo>
                <a:lnTo>
                  <a:pt x="0" y="163"/>
                </a:lnTo>
                <a:lnTo>
                  <a:pt x="0" y="163"/>
                </a:lnTo>
                <a:lnTo>
                  <a:pt x="0" y="162"/>
                </a:lnTo>
                <a:lnTo>
                  <a:pt x="0" y="162"/>
                </a:lnTo>
                <a:lnTo>
                  <a:pt x="0" y="161"/>
                </a:lnTo>
                <a:lnTo>
                  <a:pt x="0" y="161"/>
                </a:lnTo>
                <a:lnTo>
                  <a:pt x="0" y="160"/>
                </a:lnTo>
                <a:lnTo>
                  <a:pt x="0" y="160"/>
                </a:lnTo>
                <a:lnTo>
                  <a:pt x="0" y="159"/>
                </a:lnTo>
                <a:lnTo>
                  <a:pt x="0" y="159"/>
                </a:lnTo>
                <a:lnTo>
                  <a:pt x="0" y="158"/>
                </a:lnTo>
                <a:lnTo>
                  <a:pt x="0" y="158"/>
                </a:lnTo>
                <a:lnTo>
                  <a:pt x="0" y="157"/>
                </a:lnTo>
                <a:lnTo>
                  <a:pt x="0" y="156"/>
                </a:lnTo>
                <a:lnTo>
                  <a:pt x="0" y="156"/>
                </a:lnTo>
                <a:lnTo>
                  <a:pt x="0" y="155"/>
                </a:lnTo>
                <a:lnTo>
                  <a:pt x="0" y="155"/>
                </a:lnTo>
              </a:path>
            </a:pathLst>
          </a:custGeom>
          <a:noFill/>
          <a:ln w="1587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8" name="Freeform 127"/>
          <p:cNvSpPr>
            <a:spLocks/>
          </p:cNvSpPr>
          <p:nvPr/>
        </p:nvSpPr>
        <p:spPr bwMode="auto">
          <a:xfrm>
            <a:off x="4627055" y="6363970"/>
            <a:ext cx="116295" cy="160820"/>
          </a:xfrm>
          <a:custGeom>
            <a:avLst/>
            <a:gdLst>
              <a:gd name="T0" fmla="*/ 43 w 102"/>
              <a:gd name="T1" fmla="*/ 52 h 137"/>
              <a:gd name="T2" fmla="*/ 43 w 102"/>
              <a:gd name="T3" fmla="*/ 52 h 137"/>
              <a:gd name="T4" fmla="*/ 43 w 102"/>
              <a:gd name="T5" fmla="*/ 86 h 137"/>
              <a:gd name="T6" fmla="*/ 42 w 102"/>
              <a:gd name="T7" fmla="*/ 112 h 137"/>
              <a:gd name="T8" fmla="*/ 41 w 102"/>
              <a:gd name="T9" fmla="*/ 137 h 137"/>
              <a:gd name="T10" fmla="*/ 51 w 102"/>
              <a:gd name="T11" fmla="*/ 136 h 137"/>
              <a:gd name="T12" fmla="*/ 61 w 102"/>
              <a:gd name="T13" fmla="*/ 137 h 137"/>
              <a:gd name="T14" fmla="*/ 60 w 102"/>
              <a:gd name="T15" fmla="*/ 112 h 137"/>
              <a:gd name="T16" fmla="*/ 59 w 102"/>
              <a:gd name="T17" fmla="*/ 86 h 137"/>
              <a:gd name="T18" fmla="*/ 59 w 102"/>
              <a:gd name="T19" fmla="*/ 52 h 137"/>
              <a:gd name="T20" fmla="*/ 60 w 102"/>
              <a:gd name="T21" fmla="*/ 10 h 137"/>
              <a:gd name="T22" fmla="*/ 71 w 102"/>
              <a:gd name="T23" fmla="*/ 10 h 137"/>
              <a:gd name="T24" fmla="*/ 82 w 102"/>
              <a:gd name="T25" fmla="*/ 11 h 137"/>
              <a:gd name="T26" fmla="*/ 93 w 102"/>
              <a:gd name="T27" fmla="*/ 12 h 137"/>
              <a:gd name="T28" fmla="*/ 102 w 102"/>
              <a:gd name="T29" fmla="*/ 13 h 137"/>
              <a:gd name="T30" fmla="*/ 101 w 102"/>
              <a:gd name="T31" fmla="*/ 6 h 137"/>
              <a:gd name="T32" fmla="*/ 102 w 102"/>
              <a:gd name="T33" fmla="*/ 0 h 137"/>
              <a:gd name="T34" fmla="*/ 77 w 102"/>
              <a:gd name="T35" fmla="*/ 1 h 137"/>
              <a:gd name="T36" fmla="*/ 51 w 102"/>
              <a:gd name="T37" fmla="*/ 1 h 137"/>
              <a:gd name="T38" fmla="*/ 25 w 102"/>
              <a:gd name="T39" fmla="*/ 1 h 137"/>
              <a:gd name="T40" fmla="*/ 0 w 102"/>
              <a:gd name="T41" fmla="*/ 0 h 137"/>
              <a:gd name="T42" fmla="*/ 1 w 102"/>
              <a:gd name="T43" fmla="*/ 6 h 137"/>
              <a:gd name="T44" fmla="*/ 0 w 102"/>
              <a:gd name="T45" fmla="*/ 13 h 137"/>
              <a:gd name="T46" fmla="*/ 9 w 102"/>
              <a:gd name="T47" fmla="*/ 12 h 137"/>
              <a:gd name="T48" fmla="*/ 20 w 102"/>
              <a:gd name="T49" fmla="*/ 11 h 137"/>
              <a:gd name="T50" fmla="*/ 31 w 102"/>
              <a:gd name="T51" fmla="*/ 10 h 137"/>
              <a:gd name="T52" fmla="*/ 42 w 102"/>
              <a:gd name="T53" fmla="*/ 10 h 137"/>
              <a:gd name="T54" fmla="*/ 43 w 102"/>
              <a:gd name="T55" fmla="*/ 52 h 137"/>
              <a:gd name="T56" fmla="*/ 43 w 102"/>
              <a:gd name="T57" fmla="*/ 5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2" h="137">
                <a:moveTo>
                  <a:pt x="43" y="52"/>
                </a:moveTo>
                <a:lnTo>
                  <a:pt x="43" y="52"/>
                </a:lnTo>
                <a:lnTo>
                  <a:pt x="43" y="86"/>
                </a:lnTo>
                <a:cubicBezTo>
                  <a:pt x="43" y="95"/>
                  <a:pt x="43" y="103"/>
                  <a:pt x="42" y="112"/>
                </a:cubicBezTo>
                <a:cubicBezTo>
                  <a:pt x="42" y="120"/>
                  <a:pt x="42" y="128"/>
                  <a:pt x="41" y="137"/>
                </a:cubicBezTo>
                <a:cubicBezTo>
                  <a:pt x="44" y="136"/>
                  <a:pt x="48" y="136"/>
                  <a:pt x="51" y="136"/>
                </a:cubicBezTo>
                <a:cubicBezTo>
                  <a:pt x="55" y="136"/>
                  <a:pt x="58" y="136"/>
                  <a:pt x="61" y="137"/>
                </a:cubicBezTo>
                <a:cubicBezTo>
                  <a:pt x="60" y="128"/>
                  <a:pt x="60" y="120"/>
                  <a:pt x="60" y="112"/>
                </a:cubicBezTo>
                <a:cubicBezTo>
                  <a:pt x="59" y="103"/>
                  <a:pt x="59" y="95"/>
                  <a:pt x="59" y="86"/>
                </a:cubicBezTo>
                <a:lnTo>
                  <a:pt x="59" y="52"/>
                </a:lnTo>
                <a:cubicBezTo>
                  <a:pt x="59" y="38"/>
                  <a:pt x="59" y="24"/>
                  <a:pt x="60" y="10"/>
                </a:cubicBezTo>
                <a:cubicBezTo>
                  <a:pt x="63" y="10"/>
                  <a:pt x="67" y="10"/>
                  <a:pt x="71" y="10"/>
                </a:cubicBezTo>
                <a:cubicBezTo>
                  <a:pt x="74" y="10"/>
                  <a:pt x="78" y="11"/>
                  <a:pt x="82" y="11"/>
                </a:cubicBezTo>
                <a:cubicBezTo>
                  <a:pt x="86" y="11"/>
                  <a:pt x="89" y="11"/>
                  <a:pt x="93" y="12"/>
                </a:cubicBezTo>
                <a:cubicBezTo>
                  <a:pt x="96" y="12"/>
                  <a:pt x="100" y="12"/>
                  <a:pt x="102" y="13"/>
                </a:cubicBezTo>
                <a:cubicBezTo>
                  <a:pt x="102" y="10"/>
                  <a:pt x="101" y="8"/>
                  <a:pt x="101" y="6"/>
                </a:cubicBezTo>
                <a:cubicBezTo>
                  <a:pt x="101" y="5"/>
                  <a:pt x="102" y="3"/>
                  <a:pt x="102" y="0"/>
                </a:cubicBezTo>
                <a:cubicBezTo>
                  <a:pt x="94" y="0"/>
                  <a:pt x="85" y="0"/>
                  <a:pt x="77" y="1"/>
                </a:cubicBezTo>
                <a:cubicBezTo>
                  <a:pt x="68" y="1"/>
                  <a:pt x="60" y="1"/>
                  <a:pt x="51" y="1"/>
                </a:cubicBezTo>
                <a:cubicBezTo>
                  <a:pt x="42" y="1"/>
                  <a:pt x="34" y="1"/>
                  <a:pt x="25" y="1"/>
                </a:cubicBezTo>
                <a:cubicBezTo>
                  <a:pt x="17" y="0"/>
                  <a:pt x="8" y="0"/>
                  <a:pt x="0" y="0"/>
                </a:cubicBezTo>
                <a:cubicBezTo>
                  <a:pt x="0" y="3"/>
                  <a:pt x="1" y="5"/>
                  <a:pt x="1" y="6"/>
                </a:cubicBezTo>
                <a:cubicBezTo>
                  <a:pt x="1" y="8"/>
                  <a:pt x="0" y="10"/>
                  <a:pt x="0" y="13"/>
                </a:cubicBezTo>
                <a:cubicBezTo>
                  <a:pt x="3" y="12"/>
                  <a:pt x="6" y="12"/>
                  <a:pt x="9" y="12"/>
                </a:cubicBezTo>
                <a:cubicBezTo>
                  <a:pt x="13" y="11"/>
                  <a:pt x="16" y="11"/>
                  <a:pt x="20" y="11"/>
                </a:cubicBezTo>
                <a:cubicBezTo>
                  <a:pt x="24" y="11"/>
                  <a:pt x="28" y="10"/>
                  <a:pt x="31" y="10"/>
                </a:cubicBezTo>
                <a:cubicBezTo>
                  <a:pt x="35" y="10"/>
                  <a:pt x="39" y="10"/>
                  <a:pt x="42" y="10"/>
                </a:cubicBezTo>
                <a:cubicBezTo>
                  <a:pt x="43" y="24"/>
                  <a:pt x="43" y="38"/>
                  <a:pt x="43" y="52"/>
                </a:cubicBezTo>
                <a:lnTo>
                  <a:pt x="43" y="52"/>
                </a:lnTo>
                <a:close/>
              </a:path>
            </a:pathLst>
          </a:custGeom>
          <a:solidFill>
            <a:srgbClr val="26262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9" name="Freeform 128"/>
          <p:cNvSpPr>
            <a:spLocks/>
          </p:cNvSpPr>
          <p:nvPr/>
        </p:nvSpPr>
        <p:spPr bwMode="auto">
          <a:xfrm>
            <a:off x="4486624" y="2971800"/>
            <a:ext cx="364244" cy="373999"/>
          </a:xfrm>
          <a:custGeom>
            <a:avLst/>
            <a:gdLst>
              <a:gd name="T0" fmla="*/ 0 w 317"/>
              <a:gd name="T1" fmla="*/ 159 h 317"/>
              <a:gd name="T2" fmla="*/ 0 w 317"/>
              <a:gd name="T3" fmla="*/ 159 h 317"/>
              <a:gd name="T4" fmla="*/ 158 w 317"/>
              <a:gd name="T5" fmla="*/ 0 h 317"/>
              <a:gd name="T6" fmla="*/ 317 w 317"/>
              <a:gd name="T7" fmla="*/ 159 h 317"/>
              <a:gd name="T8" fmla="*/ 158 w 317"/>
              <a:gd name="T9" fmla="*/ 317 h 317"/>
              <a:gd name="T10" fmla="*/ 0 w 317"/>
              <a:gd name="T11" fmla="*/ 159 h 317"/>
              <a:gd name="T12" fmla="*/ 0 w 317"/>
              <a:gd name="T13" fmla="*/ 159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7" h="317">
                <a:moveTo>
                  <a:pt x="0" y="159"/>
                </a:moveTo>
                <a:lnTo>
                  <a:pt x="0" y="159"/>
                </a:lnTo>
                <a:cubicBezTo>
                  <a:pt x="0" y="71"/>
                  <a:pt x="71" y="0"/>
                  <a:pt x="158" y="0"/>
                </a:cubicBezTo>
                <a:cubicBezTo>
                  <a:pt x="246" y="0"/>
                  <a:pt x="317" y="71"/>
                  <a:pt x="317" y="159"/>
                </a:cubicBezTo>
                <a:cubicBezTo>
                  <a:pt x="317" y="246"/>
                  <a:pt x="246" y="317"/>
                  <a:pt x="158" y="317"/>
                </a:cubicBezTo>
                <a:cubicBezTo>
                  <a:pt x="71" y="317"/>
                  <a:pt x="0" y="246"/>
                  <a:pt x="0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0" name="Freeform 129"/>
          <p:cNvSpPr>
            <a:spLocks noEditPoints="1"/>
          </p:cNvSpPr>
          <p:nvPr/>
        </p:nvSpPr>
        <p:spPr bwMode="auto">
          <a:xfrm>
            <a:off x="4486624" y="2975540"/>
            <a:ext cx="364244" cy="370259"/>
          </a:xfrm>
          <a:custGeom>
            <a:avLst/>
            <a:gdLst>
              <a:gd name="T0" fmla="*/ 0 w 317"/>
              <a:gd name="T1" fmla="*/ 147 h 314"/>
              <a:gd name="T2" fmla="*/ 1 w 317"/>
              <a:gd name="T3" fmla="*/ 137 h 314"/>
              <a:gd name="T4" fmla="*/ 2 w 317"/>
              <a:gd name="T5" fmla="*/ 127 h 314"/>
              <a:gd name="T6" fmla="*/ 4 w 317"/>
              <a:gd name="T7" fmla="*/ 118 h 314"/>
              <a:gd name="T8" fmla="*/ 7 w 317"/>
              <a:gd name="T9" fmla="*/ 109 h 314"/>
              <a:gd name="T10" fmla="*/ 10 w 317"/>
              <a:gd name="T11" fmla="*/ 100 h 314"/>
              <a:gd name="T12" fmla="*/ 14 w 317"/>
              <a:gd name="T13" fmla="*/ 91 h 314"/>
              <a:gd name="T14" fmla="*/ 18 w 317"/>
              <a:gd name="T15" fmla="*/ 83 h 314"/>
              <a:gd name="T16" fmla="*/ 61 w 317"/>
              <a:gd name="T17" fmla="*/ 31 h 314"/>
              <a:gd name="T18" fmla="*/ 68 w 317"/>
              <a:gd name="T19" fmla="*/ 25 h 314"/>
              <a:gd name="T20" fmla="*/ 76 w 317"/>
              <a:gd name="T21" fmla="*/ 20 h 314"/>
              <a:gd name="T22" fmla="*/ 84 w 317"/>
              <a:gd name="T23" fmla="*/ 16 h 314"/>
              <a:gd name="T24" fmla="*/ 92 w 317"/>
              <a:gd name="T25" fmla="*/ 12 h 314"/>
              <a:gd name="T26" fmla="*/ 101 w 317"/>
              <a:gd name="T27" fmla="*/ 8 h 314"/>
              <a:gd name="T28" fmla="*/ 110 w 317"/>
              <a:gd name="T29" fmla="*/ 5 h 314"/>
              <a:gd name="T30" fmla="*/ 119 w 317"/>
              <a:gd name="T31" fmla="*/ 2 h 314"/>
              <a:gd name="T32" fmla="*/ 129 w 317"/>
              <a:gd name="T33" fmla="*/ 0 h 314"/>
              <a:gd name="T34" fmla="*/ 196 w 317"/>
              <a:gd name="T35" fmla="*/ 2 h 314"/>
              <a:gd name="T36" fmla="*/ 205 w 317"/>
              <a:gd name="T37" fmla="*/ 4 h 314"/>
              <a:gd name="T38" fmla="*/ 214 w 317"/>
              <a:gd name="T39" fmla="*/ 7 h 314"/>
              <a:gd name="T40" fmla="*/ 223 w 317"/>
              <a:gd name="T41" fmla="*/ 11 h 314"/>
              <a:gd name="T42" fmla="*/ 231 w 317"/>
              <a:gd name="T43" fmla="*/ 15 h 314"/>
              <a:gd name="T44" fmla="*/ 239 w 317"/>
              <a:gd name="T45" fmla="*/ 20 h 314"/>
              <a:gd name="T46" fmla="*/ 247 w 317"/>
              <a:gd name="T47" fmla="*/ 25 h 314"/>
              <a:gd name="T48" fmla="*/ 255 w 317"/>
              <a:gd name="T49" fmla="*/ 30 h 314"/>
              <a:gd name="T50" fmla="*/ 298 w 317"/>
              <a:gd name="T51" fmla="*/ 81 h 314"/>
              <a:gd name="T52" fmla="*/ 302 w 317"/>
              <a:gd name="T53" fmla="*/ 90 h 314"/>
              <a:gd name="T54" fmla="*/ 306 w 317"/>
              <a:gd name="T55" fmla="*/ 98 h 314"/>
              <a:gd name="T56" fmla="*/ 309 w 317"/>
              <a:gd name="T57" fmla="*/ 107 h 314"/>
              <a:gd name="T58" fmla="*/ 312 w 317"/>
              <a:gd name="T59" fmla="*/ 117 h 314"/>
              <a:gd name="T60" fmla="*/ 314 w 317"/>
              <a:gd name="T61" fmla="*/ 126 h 314"/>
              <a:gd name="T62" fmla="*/ 315 w 317"/>
              <a:gd name="T63" fmla="*/ 135 h 314"/>
              <a:gd name="T64" fmla="*/ 316 w 317"/>
              <a:gd name="T65" fmla="*/ 145 h 314"/>
              <a:gd name="T66" fmla="*/ 317 w 317"/>
              <a:gd name="T67" fmla="*/ 155 h 314"/>
              <a:gd name="T68" fmla="*/ 303 w 317"/>
              <a:gd name="T69" fmla="*/ 221 h 314"/>
              <a:gd name="T70" fmla="*/ 299 w 317"/>
              <a:gd name="T71" fmla="*/ 229 h 314"/>
              <a:gd name="T72" fmla="*/ 294 w 317"/>
              <a:gd name="T73" fmla="*/ 238 h 314"/>
              <a:gd name="T74" fmla="*/ 289 w 317"/>
              <a:gd name="T75" fmla="*/ 245 h 314"/>
              <a:gd name="T76" fmla="*/ 283 w 317"/>
              <a:gd name="T77" fmla="*/ 253 h 314"/>
              <a:gd name="T78" fmla="*/ 277 w 317"/>
              <a:gd name="T79" fmla="*/ 260 h 314"/>
              <a:gd name="T80" fmla="*/ 271 w 317"/>
              <a:gd name="T81" fmla="*/ 267 h 314"/>
              <a:gd name="T82" fmla="*/ 264 w 317"/>
              <a:gd name="T83" fmla="*/ 273 h 314"/>
              <a:gd name="T84" fmla="*/ 257 w 317"/>
              <a:gd name="T85" fmla="*/ 279 h 314"/>
              <a:gd name="T86" fmla="*/ 197 w 317"/>
              <a:gd name="T87" fmla="*/ 309 h 314"/>
              <a:gd name="T88" fmla="*/ 188 w 317"/>
              <a:gd name="T89" fmla="*/ 311 h 314"/>
              <a:gd name="T90" fmla="*/ 178 w 317"/>
              <a:gd name="T91" fmla="*/ 313 h 314"/>
              <a:gd name="T92" fmla="*/ 169 w 317"/>
              <a:gd name="T93" fmla="*/ 314 h 314"/>
              <a:gd name="T94" fmla="*/ 159 w 317"/>
              <a:gd name="T95" fmla="*/ 314 h 314"/>
              <a:gd name="T96" fmla="*/ 149 w 317"/>
              <a:gd name="T97" fmla="*/ 314 h 314"/>
              <a:gd name="T98" fmla="*/ 139 w 317"/>
              <a:gd name="T99" fmla="*/ 313 h 314"/>
              <a:gd name="T100" fmla="*/ 130 w 317"/>
              <a:gd name="T101" fmla="*/ 311 h 314"/>
              <a:gd name="T102" fmla="*/ 67 w 317"/>
              <a:gd name="T103" fmla="*/ 285 h 314"/>
              <a:gd name="T104" fmla="*/ 60 w 317"/>
              <a:gd name="T105" fmla="*/ 280 h 314"/>
              <a:gd name="T106" fmla="*/ 52 w 317"/>
              <a:gd name="T107" fmla="*/ 274 h 314"/>
              <a:gd name="T108" fmla="*/ 46 w 317"/>
              <a:gd name="T109" fmla="*/ 267 h 314"/>
              <a:gd name="T110" fmla="*/ 39 w 317"/>
              <a:gd name="T111" fmla="*/ 260 h 314"/>
              <a:gd name="T112" fmla="*/ 34 w 317"/>
              <a:gd name="T113" fmla="*/ 253 h 314"/>
              <a:gd name="T114" fmla="*/ 28 w 317"/>
              <a:gd name="T115" fmla="*/ 246 h 314"/>
              <a:gd name="T116" fmla="*/ 23 w 317"/>
              <a:gd name="T117" fmla="*/ 238 h 314"/>
              <a:gd name="T118" fmla="*/ 18 w 317"/>
              <a:gd name="T119" fmla="*/ 230 h 314"/>
              <a:gd name="T120" fmla="*/ 0 w 317"/>
              <a:gd name="T121" fmla="*/ 16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7" h="314">
                <a:moveTo>
                  <a:pt x="0" y="156"/>
                </a:moveTo>
                <a:lnTo>
                  <a:pt x="0" y="156"/>
                </a:lnTo>
                <a:lnTo>
                  <a:pt x="0" y="155"/>
                </a:lnTo>
                <a:lnTo>
                  <a:pt x="0" y="155"/>
                </a:lnTo>
                <a:lnTo>
                  <a:pt x="0" y="154"/>
                </a:lnTo>
                <a:lnTo>
                  <a:pt x="0" y="154"/>
                </a:lnTo>
                <a:lnTo>
                  <a:pt x="0" y="153"/>
                </a:lnTo>
                <a:lnTo>
                  <a:pt x="0" y="153"/>
                </a:lnTo>
                <a:lnTo>
                  <a:pt x="0" y="152"/>
                </a:lnTo>
                <a:lnTo>
                  <a:pt x="0" y="151"/>
                </a:lnTo>
                <a:lnTo>
                  <a:pt x="0" y="151"/>
                </a:lnTo>
                <a:lnTo>
                  <a:pt x="0" y="150"/>
                </a:lnTo>
                <a:lnTo>
                  <a:pt x="0" y="150"/>
                </a:lnTo>
                <a:lnTo>
                  <a:pt x="0" y="149"/>
                </a:lnTo>
                <a:lnTo>
                  <a:pt x="0" y="149"/>
                </a:lnTo>
                <a:lnTo>
                  <a:pt x="0" y="148"/>
                </a:lnTo>
                <a:lnTo>
                  <a:pt x="0" y="148"/>
                </a:lnTo>
                <a:lnTo>
                  <a:pt x="0" y="147"/>
                </a:lnTo>
                <a:lnTo>
                  <a:pt x="0" y="147"/>
                </a:lnTo>
                <a:lnTo>
                  <a:pt x="0" y="146"/>
                </a:lnTo>
                <a:lnTo>
                  <a:pt x="0" y="146"/>
                </a:lnTo>
                <a:lnTo>
                  <a:pt x="0" y="145"/>
                </a:lnTo>
                <a:lnTo>
                  <a:pt x="0" y="145"/>
                </a:lnTo>
                <a:lnTo>
                  <a:pt x="0" y="144"/>
                </a:lnTo>
                <a:lnTo>
                  <a:pt x="0" y="144"/>
                </a:lnTo>
                <a:lnTo>
                  <a:pt x="0" y="143"/>
                </a:lnTo>
                <a:lnTo>
                  <a:pt x="0" y="143"/>
                </a:lnTo>
                <a:lnTo>
                  <a:pt x="0" y="142"/>
                </a:lnTo>
                <a:lnTo>
                  <a:pt x="1" y="142"/>
                </a:lnTo>
                <a:lnTo>
                  <a:pt x="1" y="141"/>
                </a:lnTo>
                <a:lnTo>
                  <a:pt x="1" y="141"/>
                </a:lnTo>
                <a:lnTo>
                  <a:pt x="1" y="140"/>
                </a:lnTo>
                <a:lnTo>
                  <a:pt x="1" y="140"/>
                </a:lnTo>
                <a:lnTo>
                  <a:pt x="1" y="139"/>
                </a:lnTo>
                <a:lnTo>
                  <a:pt x="1" y="139"/>
                </a:lnTo>
                <a:lnTo>
                  <a:pt x="1" y="138"/>
                </a:lnTo>
                <a:lnTo>
                  <a:pt x="1" y="138"/>
                </a:lnTo>
                <a:lnTo>
                  <a:pt x="1" y="137"/>
                </a:lnTo>
                <a:lnTo>
                  <a:pt x="1" y="136"/>
                </a:lnTo>
                <a:lnTo>
                  <a:pt x="1" y="136"/>
                </a:lnTo>
                <a:lnTo>
                  <a:pt x="1" y="135"/>
                </a:lnTo>
                <a:lnTo>
                  <a:pt x="1" y="135"/>
                </a:lnTo>
                <a:lnTo>
                  <a:pt x="1" y="134"/>
                </a:lnTo>
                <a:lnTo>
                  <a:pt x="1" y="134"/>
                </a:lnTo>
                <a:lnTo>
                  <a:pt x="1" y="133"/>
                </a:lnTo>
                <a:lnTo>
                  <a:pt x="2" y="133"/>
                </a:lnTo>
                <a:lnTo>
                  <a:pt x="2" y="132"/>
                </a:lnTo>
                <a:lnTo>
                  <a:pt x="2" y="132"/>
                </a:lnTo>
                <a:lnTo>
                  <a:pt x="2" y="131"/>
                </a:lnTo>
                <a:lnTo>
                  <a:pt x="2" y="131"/>
                </a:lnTo>
                <a:lnTo>
                  <a:pt x="2" y="130"/>
                </a:lnTo>
                <a:lnTo>
                  <a:pt x="2" y="130"/>
                </a:lnTo>
                <a:lnTo>
                  <a:pt x="2" y="129"/>
                </a:lnTo>
                <a:lnTo>
                  <a:pt x="2" y="129"/>
                </a:lnTo>
                <a:lnTo>
                  <a:pt x="2" y="128"/>
                </a:lnTo>
                <a:lnTo>
                  <a:pt x="2" y="128"/>
                </a:lnTo>
                <a:lnTo>
                  <a:pt x="2" y="127"/>
                </a:lnTo>
                <a:lnTo>
                  <a:pt x="3" y="127"/>
                </a:lnTo>
                <a:lnTo>
                  <a:pt x="3" y="126"/>
                </a:lnTo>
                <a:lnTo>
                  <a:pt x="3" y="126"/>
                </a:lnTo>
                <a:lnTo>
                  <a:pt x="3" y="125"/>
                </a:lnTo>
                <a:lnTo>
                  <a:pt x="3" y="125"/>
                </a:lnTo>
                <a:lnTo>
                  <a:pt x="3" y="124"/>
                </a:lnTo>
                <a:lnTo>
                  <a:pt x="3" y="124"/>
                </a:lnTo>
                <a:lnTo>
                  <a:pt x="3" y="123"/>
                </a:lnTo>
                <a:lnTo>
                  <a:pt x="3" y="123"/>
                </a:lnTo>
                <a:lnTo>
                  <a:pt x="3" y="122"/>
                </a:lnTo>
                <a:lnTo>
                  <a:pt x="4" y="122"/>
                </a:lnTo>
                <a:lnTo>
                  <a:pt x="4" y="121"/>
                </a:lnTo>
                <a:lnTo>
                  <a:pt x="4" y="121"/>
                </a:lnTo>
                <a:lnTo>
                  <a:pt x="4" y="120"/>
                </a:lnTo>
                <a:lnTo>
                  <a:pt x="4" y="120"/>
                </a:lnTo>
                <a:lnTo>
                  <a:pt x="4" y="119"/>
                </a:lnTo>
                <a:lnTo>
                  <a:pt x="4" y="119"/>
                </a:lnTo>
                <a:lnTo>
                  <a:pt x="4" y="118"/>
                </a:lnTo>
                <a:lnTo>
                  <a:pt x="4" y="118"/>
                </a:lnTo>
                <a:lnTo>
                  <a:pt x="5" y="118"/>
                </a:lnTo>
                <a:lnTo>
                  <a:pt x="5" y="117"/>
                </a:lnTo>
                <a:lnTo>
                  <a:pt x="5" y="117"/>
                </a:lnTo>
                <a:lnTo>
                  <a:pt x="5" y="116"/>
                </a:lnTo>
                <a:lnTo>
                  <a:pt x="5" y="116"/>
                </a:lnTo>
                <a:lnTo>
                  <a:pt x="5" y="115"/>
                </a:lnTo>
                <a:lnTo>
                  <a:pt x="5" y="115"/>
                </a:lnTo>
                <a:lnTo>
                  <a:pt x="5" y="114"/>
                </a:lnTo>
                <a:lnTo>
                  <a:pt x="6" y="114"/>
                </a:lnTo>
                <a:lnTo>
                  <a:pt x="6" y="113"/>
                </a:lnTo>
                <a:lnTo>
                  <a:pt x="6" y="113"/>
                </a:lnTo>
                <a:lnTo>
                  <a:pt x="6" y="112"/>
                </a:lnTo>
                <a:lnTo>
                  <a:pt x="6" y="112"/>
                </a:lnTo>
                <a:lnTo>
                  <a:pt x="6" y="111"/>
                </a:lnTo>
                <a:lnTo>
                  <a:pt x="6" y="111"/>
                </a:lnTo>
                <a:lnTo>
                  <a:pt x="7" y="110"/>
                </a:lnTo>
                <a:lnTo>
                  <a:pt x="7" y="110"/>
                </a:lnTo>
                <a:lnTo>
                  <a:pt x="7" y="109"/>
                </a:lnTo>
                <a:lnTo>
                  <a:pt x="7" y="109"/>
                </a:lnTo>
                <a:lnTo>
                  <a:pt x="7" y="108"/>
                </a:lnTo>
                <a:lnTo>
                  <a:pt x="7" y="108"/>
                </a:lnTo>
                <a:lnTo>
                  <a:pt x="7" y="107"/>
                </a:lnTo>
                <a:lnTo>
                  <a:pt x="8" y="107"/>
                </a:lnTo>
                <a:lnTo>
                  <a:pt x="8" y="106"/>
                </a:lnTo>
                <a:lnTo>
                  <a:pt x="8" y="106"/>
                </a:lnTo>
                <a:lnTo>
                  <a:pt x="8" y="105"/>
                </a:lnTo>
                <a:lnTo>
                  <a:pt x="8" y="105"/>
                </a:lnTo>
                <a:lnTo>
                  <a:pt x="8" y="105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2"/>
                </a:lnTo>
                <a:lnTo>
                  <a:pt x="9" y="102"/>
                </a:lnTo>
                <a:lnTo>
                  <a:pt x="9" y="101"/>
                </a:lnTo>
                <a:lnTo>
                  <a:pt x="10" y="101"/>
                </a:lnTo>
                <a:lnTo>
                  <a:pt x="10" y="100"/>
                </a:lnTo>
                <a:lnTo>
                  <a:pt x="10" y="100"/>
                </a:lnTo>
                <a:lnTo>
                  <a:pt x="10" y="99"/>
                </a:lnTo>
                <a:lnTo>
                  <a:pt x="10" y="99"/>
                </a:lnTo>
                <a:lnTo>
                  <a:pt x="11" y="98"/>
                </a:lnTo>
                <a:lnTo>
                  <a:pt x="11" y="98"/>
                </a:lnTo>
                <a:lnTo>
                  <a:pt x="11" y="98"/>
                </a:lnTo>
                <a:lnTo>
                  <a:pt x="11" y="97"/>
                </a:lnTo>
                <a:lnTo>
                  <a:pt x="11" y="97"/>
                </a:lnTo>
                <a:lnTo>
                  <a:pt x="11" y="96"/>
                </a:lnTo>
                <a:lnTo>
                  <a:pt x="12" y="96"/>
                </a:lnTo>
                <a:lnTo>
                  <a:pt x="12" y="95"/>
                </a:lnTo>
                <a:lnTo>
                  <a:pt x="12" y="95"/>
                </a:lnTo>
                <a:lnTo>
                  <a:pt x="12" y="94"/>
                </a:lnTo>
                <a:lnTo>
                  <a:pt x="12" y="94"/>
                </a:lnTo>
                <a:lnTo>
                  <a:pt x="13" y="93"/>
                </a:lnTo>
                <a:lnTo>
                  <a:pt x="13" y="93"/>
                </a:lnTo>
                <a:lnTo>
                  <a:pt x="13" y="93"/>
                </a:lnTo>
                <a:lnTo>
                  <a:pt x="13" y="92"/>
                </a:lnTo>
                <a:lnTo>
                  <a:pt x="13" y="92"/>
                </a:lnTo>
                <a:lnTo>
                  <a:pt x="14" y="91"/>
                </a:lnTo>
                <a:lnTo>
                  <a:pt x="14" y="91"/>
                </a:lnTo>
                <a:lnTo>
                  <a:pt x="14" y="90"/>
                </a:lnTo>
                <a:lnTo>
                  <a:pt x="14" y="90"/>
                </a:lnTo>
                <a:lnTo>
                  <a:pt x="14" y="89"/>
                </a:lnTo>
                <a:lnTo>
                  <a:pt x="15" y="89"/>
                </a:lnTo>
                <a:lnTo>
                  <a:pt x="15" y="88"/>
                </a:lnTo>
                <a:lnTo>
                  <a:pt x="15" y="88"/>
                </a:lnTo>
                <a:lnTo>
                  <a:pt x="15" y="88"/>
                </a:lnTo>
                <a:lnTo>
                  <a:pt x="15" y="87"/>
                </a:lnTo>
                <a:lnTo>
                  <a:pt x="16" y="87"/>
                </a:lnTo>
                <a:lnTo>
                  <a:pt x="16" y="86"/>
                </a:lnTo>
                <a:lnTo>
                  <a:pt x="16" y="86"/>
                </a:lnTo>
                <a:lnTo>
                  <a:pt x="16" y="85"/>
                </a:lnTo>
                <a:lnTo>
                  <a:pt x="17" y="85"/>
                </a:lnTo>
                <a:lnTo>
                  <a:pt x="17" y="84"/>
                </a:lnTo>
                <a:lnTo>
                  <a:pt x="17" y="84"/>
                </a:lnTo>
                <a:lnTo>
                  <a:pt x="17" y="84"/>
                </a:lnTo>
                <a:lnTo>
                  <a:pt x="17" y="83"/>
                </a:lnTo>
                <a:lnTo>
                  <a:pt x="18" y="83"/>
                </a:lnTo>
                <a:lnTo>
                  <a:pt x="18" y="82"/>
                </a:lnTo>
                <a:lnTo>
                  <a:pt x="18" y="82"/>
                </a:lnTo>
                <a:lnTo>
                  <a:pt x="18" y="81"/>
                </a:lnTo>
                <a:lnTo>
                  <a:pt x="19" y="81"/>
                </a:lnTo>
                <a:lnTo>
                  <a:pt x="19" y="81"/>
                </a:lnTo>
                <a:lnTo>
                  <a:pt x="19" y="80"/>
                </a:lnTo>
                <a:lnTo>
                  <a:pt x="19" y="80"/>
                </a:lnTo>
                <a:lnTo>
                  <a:pt x="20" y="79"/>
                </a:lnTo>
                <a:lnTo>
                  <a:pt x="20" y="79"/>
                </a:lnTo>
                <a:moveTo>
                  <a:pt x="58" y="33"/>
                </a:moveTo>
                <a:lnTo>
                  <a:pt x="58" y="33"/>
                </a:lnTo>
                <a:lnTo>
                  <a:pt x="58" y="33"/>
                </a:lnTo>
                <a:lnTo>
                  <a:pt x="58" y="33"/>
                </a:lnTo>
                <a:lnTo>
                  <a:pt x="59" y="32"/>
                </a:lnTo>
                <a:lnTo>
                  <a:pt x="59" y="32"/>
                </a:lnTo>
                <a:lnTo>
                  <a:pt x="60" y="32"/>
                </a:lnTo>
                <a:lnTo>
                  <a:pt x="60" y="31"/>
                </a:lnTo>
                <a:lnTo>
                  <a:pt x="60" y="31"/>
                </a:lnTo>
                <a:lnTo>
                  <a:pt x="61" y="31"/>
                </a:lnTo>
                <a:lnTo>
                  <a:pt x="61" y="31"/>
                </a:lnTo>
                <a:lnTo>
                  <a:pt x="61" y="30"/>
                </a:lnTo>
                <a:lnTo>
                  <a:pt x="62" y="30"/>
                </a:lnTo>
                <a:lnTo>
                  <a:pt x="62" y="30"/>
                </a:lnTo>
                <a:lnTo>
                  <a:pt x="63" y="29"/>
                </a:lnTo>
                <a:lnTo>
                  <a:pt x="63" y="29"/>
                </a:lnTo>
                <a:lnTo>
                  <a:pt x="63" y="29"/>
                </a:lnTo>
                <a:lnTo>
                  <a:pt x="64" y="29"/>
                </a:lnTo>
                <a:lnTo>
                  <a:pt x="64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6" y="27"/>
                </a:lnTo>
                <a:lnTo>
                  <a:pt x="66" y="27"/>
                </a:lnTo>
                <a:lnTo>
                  <a:pt x="67" y="26"/>
                </a:lnTo>
                <a:lnTo>
                  <a:pt x="67" y="26"/>
                </a:lnTo>
                <a:lnTo>
                  <a:pt x="67" y="26"/>
                </a:lnTo>
                <a:lnTo>
                  <a:pt x="68" y="26"/>
                </a:lnTo>
                <a:lnTo>
                  <a:pt x="68" y="25"/>
                </a:lnTo>
                <a:lnTo>
                  <a:pt x="69" y="25"/>
                </a:lnTo>
                <a:lnTo>
                  <a:pt x="69" y="25"/>
                </a:lnTo>
                <a:lnTo>
                  <a:pt x="69" y="25"/>
                </a:lnTo>
                <a:lnTo>
                  <a:pt x="70" y="24"/>
                </a:lnTo>
                <a:lnTo>
                  <a:pt x="70" y="24"/>
                </a:lnTo>
                <a:lnTo>
                  <a:pt x="71" y="24"/>
                </a:lnTo>
                <a:lnTo>
                  <a:pt x="71" y="23"/>
                </a:lnTo>
                <a:lnTo>
                  <a:pt x="71" y="23"/>
                </a:lnTo>
                <a:lnTo>
                  <a:pt x="72" y="23"/>
                </a:lnTo>
                <a:lnTo>
                  <a:pt x="72" y="23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4" y="22"/>
                </a:lnTo>
                <a:lnTo>
                  <a:pt x="74" y="21"/>
                </a:lnTo>
                <a:lnTo>
                  <a:pt x="75" y="21"/>
                </a:lnTo>
                <a:lnTo>
                  <a:pt x="75" y="21"/>
                </a:lnTo>
                <a:lnTo>
                  <a:pt x="76" y="21"/>
                </a:lnTo>
                <a:lnTo>
                  <a:pt x="76" y="20"/>
                </a:lnTo>
                <a:lnTo>
                  <a:pt x="76" y="20"/>
                </a:lnTo>
                <a:lnTo>
                  <a:pt x="77" y="20"/>
                </a:lnTo>
                <a:lnTo>
                  <a:pt x="77" y="20"/>
                </a:lnTo>
                <a:lnTo>
                  <a:pt x="78" y="19"/>
                </a:lnTo>
                <a:lnTo>
                  <a:pt x="78" y="19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80" y="18"/>
                </a:lnTo>
                <a:lnTo>
                  <a:pt x="80" y="18"/>
                </a:lnTo>
                <a:lnTo>
                  <a:pt x="81" y="18"/>
                </a:lnTo>
                <a:lnTo>
                  <a:pt x="81" y="17"/>
                </a:lnTo>
                <a:lnTo>
                  <a:pt x="81" y="17"/>
                </a:lnTo>
                <a:lnTo>
                  <a:pt x="82" y="17"/>
                </a:lnTo>
                <a:lnTo>
                  <a:pt x="82" y="17"/>
                </a:lnTo>
                <a:lnTo>
                  <a:pt x="83" y="16"/>
                </a:lnTo>
                <a:lnTo>
                  <a:pt x="83" y="16"/>
                </a:lnTo>
                <a:lnTo>
                  <a:pt x="84" y="16"/>
                </a:lnTo>
                <a:lnTo>
                  <a:pt x="84" y="16"/>
                </a:lnTo>
                <a:lnTo>
                  <a:pt x="85" y="15"/>
                </a:lnTo>
                <a:lnTo>
                  <a:pt x="85" y="15"/>
                </a:lnTo>
                <a:lnTo>
                  <a:pt x="85" y="15"/>
                </a:lnTo>
                <a:lnTo>
                  <a:pt x="86" y="15"/>
                </a:lnTo>
                <a:lnTo>
                  <a:pt x="86" y="15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88" y="14"/>
                </a:lnTo>
                <a:lnTo>
                  <a:pt x="88" y="13"/>
                </a:lnTo>
                <a:lnTo>
                  <a:pt x="89" y="13"/>
                </a:lnTo>
                <a:lnTo>
                  <a:pt x="89" y="13"/>
                </a:lnTo>
                <a:lnTo>
                  <a:pt x="90" y="13"/>
                </a:lnTo>
                <a:lnTo>
                  <a:pt x="90" y="13"/>
                </a:lnTo>
                <a:lnTo>
                  <a:pt x="91" y="12"/>
                </a:lnTo>
                <a:lnTo>
                  <a:pt x="91" y="12"/>
                </a:lnTo>
                <a:lnTo>
                  <a:pt x="92" y="12"/>
                </a:lnTo>
                <a:lnTo>
                  <a:pt x="92" y="12"/>
                </a:lnTo>
                <a:lnTo>
                  <a:pt x="92" y="12"/>
                </a:lnTo>
                <a:lnTo>
                  <a:pt x="93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5" y="11"/>
                </a:lnTo>
                <a:lnTo>
                  <a:pt x="95" y="10"/>
                </a:lnTo>
                <a:lnTo>
                  <a:pt x="96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7" y="9"/>
                </a:lnTo>
                <a:lnTo>
                  <a:pt x="98" y="9"/>
                </a:lnTo>
                <a:lnTo>
                  <a:pt x="98" y="9"/>
                </a:lnTo>
                <a:lnTo>
                  <a:pt x="99" y="9"/>
                </a:lnTo>
                <a:lnTo>
                  <a:pt x="99" y="9"/>
                </a:lnTo>
                <a:lnTo>
                  <a:pt x="100" y="8"/>
                </a:lnTo>
                <a:lnTo>
                  <a:pt x="100" y="8"/>
                </a:lnTo>
                <a:lnTo>
                  <a:pt x="101" y="8"/>
                </a:lnTo>
                <a:lnTo>
                  <a:pt x="101" y="8"/>
                </a:lnTo>
                <a:lnTo>
                  <a:pt x="102" y="8"/>
                </a:lnTo>
                <a:lnTo>
                  <a:pt x="102" y="8"/>
                </a:lnTo>
                <a:lnTo>
                  <a:pt x="103" y="7"/>
                </a:lnTo>
                <a:lnTo>
                  <a:pt x="103" y="7"/>
                </a:lnTo>
                <a:lnTo>
                  <a:pt x="103" y="7"/>
                </a:lnTo>
                <a:lnTo>
                  <a:pt x="104" y="7"/>
                </a:lnTo>
                <a:lnTo>
                  <a:pt x="104" y="7"/>
                </a:lnTo>
                <a:lnTo>
                  <a:pt x="105" y="6"/>
                </a:lnTo>
                <a:lnTo>
                  <a:pt x="105" y="6"/>
                </a:lnTo>
                <a:lnTo>
                  <a:pt x="106" y="6"/>
                </a:lnTo>
                <a:lnTo>
                  <a:pt x="106" y="6"/>
                </a:lnTo>
                <a:lnTo>
                  <a:pt x="107" y="6"/>
                </a:lnTo>
                <a:lnTo>
                  <a:pt x="107" y="6"/>
                </a:lnTo>
                <a:lnTo>
                  <a:pt x="108" y="6"/>
                </a:lnTo>
                <a:lnTo>
                  <a:pt x="108" y="5"/>
                </a:lnTo>
                <a:lnTo>
                  <a:pt x="109" y="5"/>
                </a:lnTo>
                <a:lnTo>
                  <a:pt x="109" y="5"/>
                </a:lnTo>
                <a:lnTo>
                  <a:pt x="110" y="5"/>
                </a:lnTo>
                <a:lnTo>
                  <a:pt x="110" y="5"/>
                </a:lnTo>
                <a:lnTo>
                  <a:pt x="111" y="5"/>
                </a:lnTo>
                <a:lnTo>
                  <a:pt x="111" y="4"/>
                </a:lnTo>
                <a:lnTo>
                  <a:pt x="111" y="4"/>
                </a:lnTo>
                <a:lnTo>
                  <a:pt x="112" y="4"/>
                </a:lnTo>
                <a:lnTo>
                  <a:pt x="112" y="4"/>
                </a:lnTo>
                <a:lnTo>
                  <a:pt x="113" y="4"/>
                </a:lnTo>
                <a:lnTo>
                  <a:pt x="113" y="4"/>
                </a:lnTo>
                <a:lnTo>
                  <a:pt x="114" y="4"/>
                </a:lnTo>
                <a:lnTo>
                  <a:pt x="114" y="3"/>
                </a:lnTo>
                <a:lnTo>
                  <a:pt x="115" y="3"/>
                </a:lnTo>
                <a:lnTo>
                  <a:pt x="115" y="3"/>
                </a:lnTo>
                <a:lnTo>
                  <a:pt x="116" y="3"/>
                </a:lnTo>
                <a:lnTo>
                  <a:pt x="116" y="3"/>
                </a:lnTo>
                <a:lnTo>
                  <a:pt x="117" y="3"/>
                </a:lnTo>
                <a:lnTo>
                  <a:pt x="117" y="3"/>
                </a:lnTo>
                <a:lnTo>
                  <a:pt x="118" y="2"/>
                </a:lnTo>
                <a:lnTo>
                  <a:pt x="118" y="2"/>
                </a:lnTo>
                <a:lnTo>
                  <a:pt x="119" y="2"/>
                </a:lnTo>
                <a:lnTo>
                  <a:pt x="119" y="2"/>
                </a:lnTo>
                <a:lnTo>
                  <a:pt x="120" y="2"/>
                </a:lnTo>
                <a:lnTo>
                  <a:pt x="120" y="2"/>
                </a:lnTo>
                <a:lnTo>
                  <a:pt x="121" y="2"/>
                </a:lnTo>
                <a:lnTo>
                  <a:pt x="121" y="2"/>
                </a:lnTo>
                <a:lnTo>
                  <a:pt x="122" y="2"/>
                </a:lnTo>
                <a:lnTo>
                  <a:pt x="122" y="1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4" y="1"/>
                </a:lnTo>
                <a:lnTo>
                  <a:pt x="125" y="1"/>
                </a:lnTo>
                <a:lnTo>
                  <a:pt x="125" y="1"/>
                </a:lnTo>
                <a:lnTo>
                  <a:pt x="126" y="1"/>
                </a:lnTo>
                <a:lnTo>
                  <a:pt x="126" y="1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0" y="0"/>
                </a:lnTo>
                <a:moveTo>
                  <a:pt x="189" y="0"/>
                </a:move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1"/>
                </a:lnTo>
                <a:lnTo>
                  <a:pt x="191" y="1"/>
                </a:lnTo>
                <a:lnTo>
                  <a:pt x="192" y="1"/>
                </a:lnTo>
                <a:lnTo>
                  <a:pt x="192" y="1"/>
                </a:lnTo>
                <a:lnTo>
                  <a:pt x="193" y="1"/>
                </a:lnTo>
                <a:lnTo>
                  <a:pt x="193" y="1"/>
                </a:lnTo>
                <a:lnTo>
                  <a:pt x="194" y="1"/>
                </a:lnTo>
                <a:lnTo>
                  <a:pt x="194" y="1"/>
                </a:lnTo>
                <a:lnTo>
                  <a:pt x="194" y="1"/>
                </a:lnTo>
                <a:lnTo>
                  <a:pt x="195" y="2"/>
                </a:lnTo>
                <a:lnTo>
                  <a:pt x="195" y="2"/>
                </a:lnTo>
                <a:lnTo>
                  <a:pt x="196" y="2"/>
                </a:lnTo>
                <a:lnTo>
                  <a:pt x="196" y="2"/>
                </a:lnTo>
                <a:lnTo>
                  <a:pt x="197" y="2"/>
                </a:lnTo>
                <a:lnTo>
                  <a:pt x="197" y="2"/>
                </a:lnTo>
                <a:lnTo>
                  <a:pt x="198" y="2"/>
                </a:lnTo>
                <a:lnTo>
                  <a:pt x="198" y="2"/>
                </a:lnTo>
                <a:lnTo>
                  <a:pt x="199" y="2"/>
                </a:lnTo>
                <a:lnTo>
                  <a:pt x="199" y="3"/>
                </a:lnTo>
                <a:lnTo>
                  <a:pt x="200" y="3"/>
                </a:lnTo>
                <a:lnTo>
                  <a:pt x="200" y="3"/>
                </a:lnTo>
                <a:lnTo>
                  <a:pt x="201" y="3"/>
                </a:lnTo>
                <a:lnTo>
                  <a:pt x="201" y="3"/>
                </a:lnTo>
                <a:lnTo>
                  <a:pt x="202" y="3"/>
                </a:lnTo>
                <a:lnTo>
                  <a:pt x="202" y="3"/>
                </a:lnTo>
                <a:lnTo>
                  <a:pt x="203" y="4"/>
                </a:lnTo>
                <a:lnTo>
                  <a:pt x="203" y="4"/>
                </a:lnTo>
                <a:lnTo>
                  <a:pt x="204" y="4"/>
                </a:lnTo>
                <a:lnTo>
                  <a:pt x="204" y="4"/>
                </a:lnTo>
                <a:lnTo>
                  <a:pt x="205" y="4"/>
                </a:lnTo>
                <a:lnTo>
                  <a:pt x="205" y="4"/>
                </a:lnTo>
                <a:lnTo>
                  <a:pt x="206" y="4"/>
                </a:lnTo>
                <a:lnTo>
                  <a:pt x="206" y="5"/>
                </a:lnTo>
                <a:lnTo>
                  <a:pt x="207" y="5"/>
                </a:lnTo>
                <a:lnTo>
                  <a:pt x="207" y="5"/>
                </a:lnTo>
                <a:lnTo>
                  <a:pt x="208" y="5"/>
                </a:lnTo>
                <a:lnTo>
                  <a:pt x="208" y="5"/>
                </a:lnTo>
                <a:lnTo>
                  <a:pt x="208" y="5"/>
                </a:lnTo>
                <a:lnTo>
                  <a:pt x="209" y="6"/>
                </a:lnTo>
                <a:lnTo>
                  <a:pt x="209" y="6"/>
                </a:lnTo>
                <a:lnTo>
                  <a:pt x="210" y="6"/>
                </a:lnTo>
                <a:lnTo>
                  <a:pt x="210" y="6"/>
                </a:lnTo>
                <a:lnTo>
                  <a:pt x="211" y="6"/>
                </a:lnTo>
                <a:lnTo>
                  <a:pt x="211" y="6"/>
                </a:lnTo>
                <a:lnTo>
                  <a:pt x="212" y="6"/>
                </a:lnTo>
                <a:lnTo>
                  <a:pt x="212" y="7"/>
                </a:lnTo>
                <a:lnTo>
                  <a:pt x="213" y="7"/>
                </a:lnTo>
                <a:lnTo>
                  <a:pt x="213" y="7"/>
                </a:lnTo>
                <a:lnTo>
                  <a:pt x="214" y="7"/>
                </a:lnTo>
                <a:lnTo>
                  <a:pt x="214" y="7"/>
                </a:lnTo>
                <a:lnTo>
                  <a:pt x="215" y="8"/>
                </a:lnTo>
                <a:lnTo>
                  <a:pt x="215" y="8"/>
                </a:lnTo>
                <a:lnTo>
                  <a:pt x="215" y="8"/>
                </a:lnTo>
                <a:lnTo>
                  <a:pt x="216" y="8"/>
                </a:lnTo>
                <a:lnTo>
                  <a:pt x="216" y="8"/>
                </a:lnTo>
                <a:lnTo>
                  <a:pt x="217" y="8"/>
                </a:lnTo>
                <a:lnTo>
                  <a:pt x="217" y="9"/>
                </a:lnTo>
                <a:lnTo>
                  <a:pt x="218" y="9"/>
                </a:lnTo>
                <a:lnTo>
                  <a:pt x="218" y="9"/>
                </a:lnTo>
                <a:lnTo>
                  <a:pt x="219" y="9"/>
                </a:lnTo>
                <a:lnTo>
                  <a:pt x="219" y="9"/>
                </a:lnTo>
                <a:lnTo>
                  <a:pt x="220" y="10"/>
                </a:lnTo>
                <a:lnTo>
                  <a:pt x="220" y="10"/>
                </a:lnTo>
                <a:lnTo>
                  <a:pt x="221" y="10"/>
                </a:lnTo>
                <a:lnTo>
                  <a:pt x="221" y="10"/>
                </a:lnTo>
                <a:lnTo>
                  <a:pt x="221" y="10"/>
                </a:lnTo>
                <a:lnTo>
                  <a:pt x="222" y="11"/>
                </a:lnTo>
                <a:lnTo>
                  <a:pt x="222" y="11"/>
                </a:lnTo>
                <a:lnTo>
                  <a:pt x="223" y="11"/>
                </a:lnTo>
                <a:lnTo>
                  <a:pt x="223" y="11"/>
                </a:lnTo>
                <a:lnTo>
                  <a:pt x="224" y="11"/>
                </a:lnTo>
                <a:lnTo>
                  <a:pt x="224" y="12"/>
                </a:lnTo>
                <a:lnTo>
                  <a:pt x="225" y="12"/>
                </a:lnTo>
                <a:lnTo>
                  <a:pt x="225" y="12"/>
                </a:lnTo>
                <a:lnTo>
                  <a:pt x="225" y="12"/>
                </a:lnTo>
                <a:lnTo>
                  <a:pt x="226" y="12"/>
                </a:lnTo>
                <a:lnTo>
                  <a:pt x="226" y="13"/>
                </a:lnTo>
                <a:lnTo>
                  <a:pt x="227" y="13"/>
                </a:lnTo>
                <a:lnTo>
                  <a:pt x="227" y="13"/>
                </a:lnTo>
                <a:lnTo>
                  <a:pt x="228" y="13"/>
                </a:lnTo>
                <a:lnTo>
                  <a:pt x="228" y="13"/>
                </a:lnTo>
                <a:lnTo>
                  <a:pt x="229" y="14"/>
                </a:lnTo>
                <a:lnTo>
                  <a:pt x="229" y="14"/>
                </a:lnTo>
                <a:lnTo>
                  <a:pt x="229" y="14"/>
                </a:lnTo>
                <a:lnTo>
                  <a:pt x="230" y="14"/>
                </a:lnTo>
                <a:lnTo>
                  <a:pt x="230" y="15"/>
                </a:lnTo>
                <a:lnTo>
                  <a:pt x="231" y="15"/>
                </a:lnTo>
                <a:lnTo>
                  <a:pt x="231" y="15"/>
                </a:lnTo>
                <a:lnTo>
                  <a:pt x="232" y="15"/>
                </a:lnTo>
                <a:lnTo>
                  <a:pt x="232" y="15"/>
                </a:lnTo>
                <a:lnTo>
                  <a:pt x="233" y="16"/>
                </a:lnTo>
                <a:lnTo>
                  <a:pt x="233" y="16"/>
                </a:lnTo>
                <a:lnTo>
                  <a:pt x="233" y="16"/>
                </a:lnTo>
                <a:lnTo>
                  <a:pt x="234" y="16"/>
                </a:lnTo>
                <a:lnTo>
                  <a:pt x="234" y="17"/>
                </a:lnTo>
                <a:lnTo>
                  <a:pt x="235" y="17"/>
                </a:lnTo>
                <a:lnTo>
                  <a:pt x="235" y="17"/>
                </a:lnTo>
                <a:lnTo>
                  <a:pt x="236" y="17"/>
                </a:lnTo>
                <a:lnTo>
                  <a:pt x="236" y="18"/>
                </a:lnTo>
                <a:lnTo>
                  <a:pt x="236" y="18"/>
                </a:lnTo>
                <a:lnTo>
                  <a:pt x="237" y="18"/>
                </a:lnTo>
                <a:lnTo>
                  <a:pt x="237" y="18"/>
                </a:lnTo>
                <a:lnTo>
                  <a:pt x="238" y="19"/>
                </a:lnTo>
                <a:lnTo>
                  <a:pt x="238" y="19"/>
                </a:lnTo>
                <a:lnTo>
                  <a:pt x="239" y="19"/>
                </a:lnTo>
                <a:lnTo>
                  <a:pt x="239" y="19"/>
                </a:lnTo>
                <a:lnTo>
                  <a:pt x="239" y="20"/>
                </a:lnTo>
                <a:lnTo>
                  <a:pt x="240" y="20"/>
                </a:lnTo>
                <a:lnTo>
                  <a:pt x="240" y="20"/>
                </a:lnTo>
                <a:lnTo>
                  <a:pt x="241" y="20"/>
                </a:lnTo>
                <a:lnTo>
                  <a:pt x="241" y="21"/>
                </a:lnTo>
                <a:lnTo>
                  <a:pt x="241" y="21"/>
                </a:lnTo>
                <a:lnTo>
                  <a:pt x="242" y="21"/>
                </a:lnTo>
                <a:lnTo>
                  <a:pt x="242" y="21"/>
                </a:lnTo>
                <a:lnTo>
                  <a:pt x="243" y="22"/>
                </a:lnTo>
                <a:lnTo>
                  <a:pt x="243" y="22"/>
                </a:lnTo>
                <a:lnTo>
                  <a:pt x="244" y="22"/>
                </a:lnTo>
                <a:lnTo>
                  <a:pt x="244" y="22"/>
                </a:lnTo>
                <a:lnTo>
                  <a:pt x="244" y="23"/>
                </a:lnTo>
                <a:lnTo>
                  <a:pt x="245" y="23"/>
                </a:lnTo>
                <a:lnTo>
                  <a:pt x="245" y="23"/>
                </a:lnTo>
                <a:lnTo>
                  <a:pt x="246" y="23"/>
                </a:lnTo>
                <a:lnTo>
                  <a:pt x="246" y="24"/>
                </a:lnTo>
                <a:lnTo>
                  <a:pt x="246" y="24"/>
                </a:lnTo>
                <a:lnTo>
                  <a:pt x="247" y="24"/>
                </a:lnTo>
                <a:lnTo>
                  <a:pt x="247" y="25"/>
                </a:lnTo>
                <a:lnTo>
                  <a:pt x="248" y="25"/>
                </a:lnTo>
                <a:lnTo>
                  <a:pt x="248" y="25"/>
                </a:lnTo>
                <a:lnTo>
                  <a:pt x="248" y="25"/>
                </a:lnTo>
                <a:lnTo>
                  <a:pt x="249" y="26"/>
                </a:lnTo>
                <a:lnTo>
                  <a:pt x="249" y="26"/>
                </a:lnTo>
                <a:lnTo>
                  <a:pt x="250" y="26"/>
                </a:lnTo>
                <a:lnTo>
                  <a:pt x="250" y="26"/>
                </a:lnTo>
                <a:lnTo>
                  <a:pt x="250" y="27"/>
                </a:lnTo>
                <a:lnTo>
                  <a:pt x="251" y="27"/>
                </a:lnTo>
                <a:lnTo>
                  <a:pt x="251" y="27"/>
                </a:lnTo>
                <a:lnTo>
                  <a:pt x="252" y="28"/>
                </a:lnTo>
                <a:lnTo>
                  <a:pt x="252" y="28"/>
                </a:lnTo>
                <a:lnTo>
                  <a:pt x="252" y="28"/>
                </a:lnTo>
                <a:lnTo>
                  <a:pt x="253" y="29"/>
                </a:lnTo>
                <a:lnTo>
                  <a:pt x="253" y="29"/>
                </a:lnTo>
                <a:lnTo>
                  <a:pt x="254" y="29"/>
                </a:lnTo>
                <a:lnTo>
                  <a:pt x="254" y="29"/>
                </a:lnTo>
                <a:lnTo>
                  <a:pt x="254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1"/>
                </a:lnTo>
                <a:lnTo>
                  <a:pt x="256" y="31"/>
                </a:lnTo>
                <a:lnTo>
                  <a:pt x="256" y="31"/>
                </a:lnTo>
                <a:lnTo>
                  <a:pt x="257" y="31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8" y="33"/>
                </a:lnTo>
                <a:lnTo>
                  <a:pt x="259" y="33"/>
                </a:lnTo>
                <a:lnTo>
                  <a:pt x="259" y="33"/>
                </a:lnTo>
                <a:lnTo>
                  <a:pt x="259" y="34"/>
                </a:lnTo>
                <a:lnTo>
                  <a:pt x="260" y="34"/>
                </a:lnTo>
                <a:lnTo>
                  <a:pt x="260" y="34"/>
                </a:lnTo>
                <a:lnTo>
                  <a:pt x="260" y="35"/>
                </a:lnTo>
                <a:lnTo>
                  <a:pt x="261" y="35"/>
                </a:lnTo>
                <a:moveTo>
                  <a:pt x="298" y="81"/>
                </a:moveTo>
                <a:lnTo>
                  <a:pt x="298" y="81"/>
                </a:lnTo>
                <a:lnTo>
                  <a:pt x="298" y="81"/>
                </a:lnTo>
                <a:lnTo>
                  <a:pt x="299" y="82"/>
                </a:lnTo>
                <a:lnTo>
                  <a:pt x="299" y="82"/>
                </a:lnTo>
                <a:lnTo>
                  <a:pt x="299" y="83"/>
                </a:lnTo>
                <a:lnTo>
                  <a:pt x="299" y="83"/>
                </a:lnTo>
                <a:lnTo>
                  <a:pt x="299" y="84"/>
                </a:lnTo>
                <a:lnTo>
                  <a:pt x="300" y="84"/>
                </a:lnTo>
                <a:lnTo>
                  <a:pt x="300" y="84"/>
                </a:lnTo>
                <a:lnTo>
                  <a:pt x="300" y="85"/>
                </a:lnTo>
                <a:lnTo>
                  <a:pt x="300" y="85"/>
                </a:lnTo>
                <a:lnTo>
                  <a:pt x="301" y="86"/>
                </a:lnTo>
                <a:lnTo>
                  <a:pt x="301" y="86"/>
                </a:lnTo>
                <a:lnTo>
                  <a:pt x="301" y="87"/>
                </a:lnTo>
                <a:lnTo>
                  <a:pt x="301" y="87"/>
                </a:lnTo>
                <a:lnTo>
                  <a:pt x="301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9"/>
                </a:lnTo>
                <a:lnTo>
                  <a:pt x="302" y="89"/>
                </a:lnTo>
                <a:lnTo>
                  <a:pt x="302" y="90"/>
                </a:lnTo>
                <a:lnTo>
                  <a:pt x="303" y="90"/>
                </a:lnTo>
                <a:lnTo>
                  <a:pt x="303" y="91"/>
                </a:lnTo>
                <a:lnTo>
                  <a:pt x="303" y="91"/>
                </a:lnTo>
                <a:lnTo>
                  <a:pt x="303" y="92"/>
                </a:lnTo>
                <a:lnTo>
                  <a:pt x="303" y="92"/>
                </a:lnTo>
                <a:lnTo>
                  <a:pt x="304" y="93"/>
                </a:lnTo>
                <a:lnTo>
                  <a:pt x="304" y="93"/>
                </a:lnTo>
                <a:lnTo>
                  <a:pt x="304" y="93"/>
                </a:lnTo>
                <a:lnTo>
                  <a:pt x="304" y="94"/>
                </a:lnTo>
                <a:lnTo>
                  <a:pt x="304" y="94"/>
                </a:lnTo>
                <a:lnTo>
                  <a:pt x="305" y="95"/>
                </a:lnTo>
                <a:lnTo>
                  <a:pt x="305" y="95"/>
                </a:lnTo>
                <a:lnTo>
                  <a:pt x="305" y="96"/>
                </a:lnTo>
                <a:lnTo>
                  <a:pt x="305" y="96"/>
                </a:lnTo>
                <a:lnTo>
                  <a:pt x="305" y="97"/>
                </a:lnTo>
                <a:lnTo>
                  <a:pt x="306" y="97"/>
                </a:lnTo>
                <a:lnTo>
                  <a:pt x="306" y="98"/>
                </a:lnTo>
                <a:lnTo>
                  <a:pt x="306" y="98"/>
                </a:lnTo>
                <a:lnTo>
                  <a:pt x="306" y="98"/>
                </a:lnTo>
                <a:lnTo>
                  <a:pt x="306" y="99"/>
                </a:lnTo>
                <a:lnTo>
                  <a:pt x="306" y="99"/>
                </a:lnTo>
                <a:lnTo>
                  <a:pt x="307" y="100"/>
                </a:lnTo>
                <a:lnTo>
                  <a:pt x="307" y="100"/>
                </a:lnTo>
                <a:lnTo>
                  <a:pt x="307" y="101"/>
                </a:lnTo>
                <a:lnTo>
                  <a:pt x="307" y="101"/>
                </a:lnTo>
                <a:lnTo>
                  <a:pt x="307" y="102"/>
                </a:lnTo>
                <a:lnTo>
                  <a:pt x="307" y="102"/>
                </a:lnTo>
                <a:lnTo>
                  <a:pt x="308" y="103"/>
                </a:lnTo>
                <a:lnTo>
                  <a:pt x="308" y="103"/>
                </a:lnTo>
                <a:lnTo>
                  <a:pt x="308" y="104"/>
                </a:lnTo>
                <a:lnTo>
                  <a:pt x="308" y="104"/>
                </a:lnTo>
                <a:lnTo>
                  <a:pt x="308" y="105"/>
                </a:lnTo>
                <a:lnTo>
                  <a:pt x="308" y="105"/>
                </a:lnTo>
                <a:lnTo>
                  <a:pt x="309" y="105"/>
                </a:lnTo>
                <a:lnTo>
                  <a:pt x="309" y="106"/>
                </a:lnTo>
                <a:lnTo>
                  <a:pt x="309" y="106"/>
                </a:lnTo>
                <a:lnTo>
                  <a:pt x="309" y="107"/>
                </a:lnTo>
                <a:lnTo>
                  <a:pt x="309" y="107"/>
                </a:lnTo>
                <a:lnTo>
                  <a:pt x="309" y="108"/>
                </a:lnTo>
                <a:lnTo>
                  <a:pt x="310" y="108"/>
                </a:lnTo>
                <a:lnTo>
                  <a:pt x="310" y="109"/>
                </a:lnTo>
                <a:lnTo>
                  <a:pt x="310" y="109"/>
                </a:lnTo>
                <a:lnTo>
                  <a:pt x="310" y="110"/>
                </a:lnTo>
                <a:lnTo>
                  <a:pt x="310" y="110"/>
                </a:lnTo>
                <a:lnTo>
                  <a:pt x="310" y="111"/>
                </a:lnTo>
                <a:lnTo>
                  <a:pt x="310" y="111"/>
                </a:lnTo>
                <a:lnTo>
                  <a:pt x="311" y="112"/>
                </a:lnTo>
                <a:lnTo>
                  <a:pt x="311" y="112"/>
                </a:lnTo>
                <a:lnTo>
                  <a:pt x="311" y="113"/>
                </a:lnTo>
                <a:lnTo>
                  <a:pt x="311" y="113"/>
                </a:lnTo>
                <a:lnTo>
                  <a:pt x="311" y="114"/>
                </a:lnTo>
                <a:lnTo>
                  <a:pt x="311" y="114"/>
                </a:lnTo>
                <a:lnTo>
                  <a:pt x="311" y="115"/>
                </a:lnTo>
                <a:lnTo>
                  <a:pt x="311" y="115"/>
                </a:lnTo>
                <a:lnTo>
                  <a:pt x="312" y="116"/>
                </a:lnTo>
                <a:lnTo>
                  <a:pt x="312" y="116"/>
                </a:lnTo>
                <a:lnTo>
                  <a:pt x="312" y="117"/>
                </a:lnTo>
                <a:lnTo>
                  <a:pt x="312" y="117"/>
                </a:lnTo>
                <a:lnTo>
                  <a:pt x="312" y="118"/>
                </a:lnTo>
                <a:lnTo>
                  <a:pt x="312" y="118"/>
                </a:lnTo>
                <a:lnTo>
                  <a:pt x="312" y="118"/>
                </a:lnTo>
                <a:lnTo>
                  <a:pt x="312" y="119"/>
                </a:lnTo>
                <a:lnTo>
                  <a:pt x="313" y="119"/>
                </a:lnTo>
                <a:lnTo>
                  <a:pt x="313" y="120"/>
                </a:lnTo>
                <a:lnTo>
                  <a:pt x="313" y="120"/>
                </a:lnTo>
                <a:lnTo>
                  <a:pt x="313" y="121"/>
                </a:lnTo>
                <a:lnTo>
                  <a:pt x="313" y="121"/>
                </a:lnTo>
                <a:lnTo>
                  <a:pt x="313" y="122"/>
                </a:lnTo>
                <a:lnTo>
                  <a:pt x="313" y="122"/>
                </a:lnTo>
                <a:lnTo>
                  <a:pt x="313" y="123"/>
                </a:lnTo>
                <a:lnTo>
                  <a:pt x="313" y="123"/>
                </a:lnTo>
                <a:lnTo>
                  <a:pt x="314" y="124"/>
                </a:lnTo>
                <a:lnTo>
                  <a:pt x="314" y="124"/>
                </a:lnTo>
                <a:lnTo>
                  <a:pt x="314" y="125"/>
                </a:lnTo>
                <a:lnTo>
                  <a:pt x="314" y="125"/>
                </a:lnTo>
                <a:lnTo>
                  <a:pt x="314" y="126"/>
                </a:lnTo>
                <a:lnTo>
                  <a:pt x="314" y="126"/>
                </a:lnTo>
                <a:lnTo>
                  <a:pt x="314" y="127"/>
                </a:lnTo>
                <a:lnTo>
                  <a:pt x="314" y="127"/>
                </a:lnTo>
                <a:lnTo>
                  <a:pt x="314" y="128"/>
                </a:lnTo>
                <a:lnTo>
                  <a:pt x="314" y="128"/>
                </a:lnTo>
                <a:lnTo>
                  <a:pt x="314" y="129"/>
                </a:lnTo>
                <a:lnTo>
                  <a:pt x="315" y="129"/>
                </a:lnTo>
                <a:lnTo>
                  <a:pt x="315" y="130"/>
                </a:lnTo>
                <a:lnTo>
                  <a:pt x="315" y="130"/>
                </a:lnTo>
                <a:lnTo>
                  <a:pt x="315" y="131"/>
                </a:lnTo>
                <a:lnTo>
                  <a:pt x="315" y="131"/>
                </a:lnTo>
                <a:lnTo>
                  <a:pt x="315" y="132"/>
                </a:lnTo>
                <a:lnTo>
                  <a:pt x="315" y="132"/>
                </a:lnTo>
                <a:lnTo>
                  <a:pt x="315" y="133"/>
                </a:lnTo>
                <a:lnTo>
                  <a:pt x="315" y="133"/>
                </a:lnTo>
                <a:lnTo>
                  <a:pt x="315" y="134"/>
                </a:lnTo>
                <a:lnTo>
                  <a:pt x="315" y="134"/>
                </a:lnTo>
                <a:lnTo>
                  <a:pt x="315" y="135"/>
                </a:lnTo>
                <a:lnTo>
                  <a:pt x="315" y="135"/>
                </a:lnTo>
                <a:lnTo>
                  <a:pt x="316" y="136"/>
                </a:lnTo>
                <a:lnTo>
                  <a:pt x="316" y="136"/>
                </a:lnTo>
                <a:lnTo>
                  <a:pt x="316" y="137"/>
                </a:lnTo>
                <a:lnTo>
                  <a:pt x="316" y="138"/>
                </a:lnTo>
                <a:lnTo>
                  <a:pt x="316" y="138"/>
                </a:lnTo>
                <a:lnTo>
                  <a:pt x="316" y="139"/>
                </a:lnTo>
                <a:lnTo>
                  <a:pt x="316" y="139"/>
                </a:lnTo>
                <a:lnTo>
                  <a:pt x="316" y="140"/>
                </a:lnTo>
                <a:lnTo>
                  <a:pt x="316" y="140"/>
                </a:lnTo>
                <a:lnTo>
                  <a:pt x="316" y="141"/>
                </a:lnTo>
                <a:lnTo>
                  <a:pt x="316" y="141"/>
                </a:lnTo>
                <a:lnTo>
                  <a:pt x="316" y="142"/>
                </a:lnTo>
                <a:lnTo>
                  <a:pt x="316" y="142"/>
                </a:lnTo>
                <a:lnTo>
                  <a:pt x="316" y="143"/>
                </a:lnTo>
                <a:lnTo>
                  <a:pt x="316" y="143"/>
                </a:lnTo>
                <a:lnTo>
                  <a:pt x="316" y="144"/>
                </a:lnTo>
                <a:lnTo>
                  <a:pt x="316" y="144"/>
                </a:lnTo>
                <a:lnTo>
                  <a:pt x="316" y="145"/>
                </a:lnTo>
                <a:lnTo>
                  <a:pt x="316" y="145"/>
                </a:lnTo>
                <a:lnTo>
                  <a:pt x="316" y="146"/>
                </a:lnTo>
                <a:lnTo>
                  <a:pt x="316" y="146"/>
                </a:lnTo>
                <a:lnTo>
                  <a:pt x="316" y="147"/>
                </a:lnTo>
                <a:lnTo>
                  <a:pt x="316" y="147"/>
                </a:lnTo>
                <a:lnTo>
                  <a:pt x="317" y="148"/>
                </a:lnTo>
                <a:lnTo>
                  <a:pt x="317" y="148"/>
                </a:lnTo>
                <a:lnTo>
                  <a:pt x="317" y="149"/>
                </a:lnTo>
                <a:lnTo>
                  <a:pt x="317" y="149"/>
                </a:lnTo>
                <a:lnTo>
                  <a:pt x="317" y="150"/>
                </a:lnTo>
                <a:lnTo>
                  <a:pt x="317" y="150"/>
                </a:lnTo>
                <a:lnTo>
                  <a:pt x="317" y="151"/>
                </a:lnTo>
                <a:lnTo>
                  <a:pt x="317" y="151"/>
                </a:lnTo>
                <a:lnTo>
                  <a:pt x="317" y="152"/>
                </a:lnTo>
                <a:lnTo>
                  <a:pt x="317" y="153"/>
                </a:lnTo>
                <a:lnTo>
                  <a:pt x="317" y="153"/>
                </a:lnTo>
                <a:lnTo>
                  <a:pt x="317" y="154"/>
                </a:lnTo>
                <a:lnTo>
                  <a:pt x="317" y="154"/>
                </a:lnTo>
                <a:lnTo>
                  <a:pt x="317" y="155"/>
                </a:lnTo>
                <a:lnTo>
                  <a:pt x="317" y="155"/>
                </a:lnTo>
                <a:lnTo>
                  <a:pt x="317" y="156"/>
                </a:lnTo>
                <a:lnTo>
                  <a:pt x="317" y="156"/>
                </a:lnTo>
                <a:lnTo>
                  <a:pt x="317" y="157"/>
                </a:lnTo>
                <a:lnTo>
                  <a:pt x="317" y="157"/>
                </a:lnTo>
                <a:lnTo>
                  <a:pt x="317" y="158"/>
                </a:lnTo>
                <a:lnTo>
                  <a:pt x="317" y="158"/>
                </a:lnTo>
                <a:moveTo>
                  <a:pt x="305" y="216"/>
                </a:moveTo>
                <a:lnTo>
                  <a:pt x="305" y="216"/>
                </a:lnTo>
                <a:lnTo>
                  <a:pt x="305" y="217"/>
                </a:lnTo>
                <a:lnTo>
                  <a:pt x="304" y="217"/>
                </a:lnTo>
                <a:lnTo>
                  <a:pt x="304" y="217"/>
                </a:lnTo>
                <a:lnTo>
                  <a:pt x="304" y="218"/>
                </a:lnTo>
                <a:lnTo>
                  <a:pt x="304" y="218"/>
                </a:lnTo>
                <a:lnTo>
                  <a:pt x="304" y="219"/>
                </a:lnTo>
                <a:lnTo>
                  <a:pt x="303" y="219"/>
                </a:lnTo>
                <a:lnTo>
                  <a:pt x="303" y="220"/>
                </a:lnTo>
                <a:lnTo>
                  <a:pt x="303" y="220"/>
                </a:lnTo>
                <a:lnTo>
                  <a:pt x="303" y="221"/>
                </a:lnTo>
                <a:lnTo>
                  <a:pt x="303" y="221"/>
                </a:lnTo>
                <a:lnTo>
                  <a:pt x="302" y="221"/>
                </a:lnTo>
                <a:lnTo>
                  <a:pt x="302" y="222"/>
                </a:lnTo>
                <a:lnTo>
                  <a:pt x="302" y="222"/>
                </a:lnTo>
                <a:lnTo>
                  <a:pt x="302" y="223"/>
                </a:lnTo>
                <a:lnTo>
                  <a:pt x="302" y="223"/>
                </a:lnTo>
                <a:lnTo>
                  <a:pt x="301" y="224"/>
                </a:lnTo>
                <a:lnTo>
                  <a:pt x="301" y="224"/>
                </a:lnTo>
                <a:lnTo>
                  <a:pt x="301" y="225"/>
                </a:lnTo>
                <a:lnTo>
                  <a:pt x="301" y="225"/>
                </a:lnTo>
                <a:lnTo>
                  <a:pt x="301" y="225"/>
                </a:lnTo>
                <a:lnTo>
                  <a:pt x="300" y="226"/>
                </a:lnTo>
                <a:lnTo>
                  <a:pt x="300" y="226"/>
                </a:lnTo>
                <a:lnTo>
                  <a:pt x="300" y="227"/>
                </a:lnTo>
                <a:lnTo>
                  <a:pt x="300" y="227"/>
                </a:lnTo>
                <a:lnTo>
                  <a:pt x="299" y="228"/>
                </a:lnTo>
                <a:lnTo>
                  <a:pt x="299" y="228"/>
                </a:lnTo>
                <a:lnTo>
                  <a:pt x="299" y="229"/>
                </a:lnTo>
                <a:lnTo>
                  <a:pt x="299" y="229"/>
                </a:lnTo>
                <a:lnTo>
                  <a:pt x="299" y="229"/>
                </a:lnTo>
                <a:lnTo>
                  <a:pt x="298" y="230"/>
                </a:lnTo>
                <a:lnTo>
                  <a:pt x="298" y="230"/>
                </a:lnTo>
                <a:lnTo>
                  <a:pt x="298" y="231"/>
                </a:lnTo>
                <a:lnTo>
                  <a:pt x="298" y="231"/>
                </a:lnTo>
                <a:lnTo>
                  <a:pt x="297" y="232"/>
                </a:lnTo>
                <a:lnTo>
                  <a:pt x="297" y="232"/>
                </a:lnTo>
                <a:lnTo>
                  <a:pt x="297" y="232"/>
                </a:lnTo>
                <a:lnTo>
                  <a:pt x="297" y="233"/>
                </a:lnTo>
                <a:lnTo>
                  <a:pt x="296" y="233"/>
                </a:lnTo>
                <a:lnTo>
                  <a:pt x="296" y="234"/>
                </a:lnTo>
                <a:lnTo>
                  <a:pt x="296" y="234"/>
                </a:lnTo>
                <a:lnTo>
                  <a:pt x="296" y="235"/>
                </a:lnTo>
                <a:lnTo>
                  <a:pt x="295" y="235"/>
                </a:lnTo>
                <a:lnTo>
                  <a:pt x="295" y="235"/>
                </a:lnTo>
                <a:lnTo>
                  <a:pt x="295" y="236"/>
                </a:lnTo>
                <a:lnTo>
                  <a:pt x="295" y="236"/>
                </a:lnTo>
                <a:lnTo>
                  <a:pt x="294" y="237"/>
                </a:lnTo>
                <a:lnTo>
                  <a:pt x="294" y="237"/>
                </a:lnTo>
                <a:lnTo>
                  <a:pt x="294" y="238"/>
                </a:lnTo>
                <a:lnTo>
                  <a:pt x="294" y="238"/>
                </a:lnTo>
                <a:lnTo>
                  <a:pt x="293" y="238"/>
                </a:lnTo>
                <a:lnTo>
                  <a:pt x="293" y="239"/>
                </a:lnTo>
                <a:lnTo>
                  <a:pt x="293" y="239"/>
                </a:lnTo>
                <a:lnTo>
                  <a:pt x="293" y="240"/>
                </a:lnTo>
                <a:lnTo>
                  <a:pt x="292" y="240"/>
                </a:lnTo>
                <a:lnTo>
                  <a:pt x="292" y="240"/>
                </a:lnTo>
                <a:lnTo>
                  <a:pt x="292" y="241"/>
                </a:lnTo>
                <a:lnTo>
                  <a:pt x="292" y="241"/>
                </a:lnTo>
                <a:lnTo>
                  <a:pt x="291" y="242"/>
                </a:lnTo>
                <a:lnTo>
                  <a:pt x="291" y="242"/>
                </a:lnTo>
                <a:lnTo>
                  <a:pt x="291" y="243"/>
                </a:lnTo>
                <a:lnTo>
                  <a:pt x="291" y="243"/>
                </a:lnTo>
                <a:lnTo>
                  <a:pt x="290" y="243"/>
                </a:lnTo>
                <a:lnTo>
                  <a:pt x="290" y="244"/>
                </a:lnTo>
                <a:lnTo>
                  <a:pt x="290" y="244"/>
                </a:lnTo>
                <a:lnTo>
                  <a:pt x="289" y="245"/>
                </a:lnTo>
                <a:lnTo>
                  <a:pt x="289" y="245"/>
                </a:lnTo>
                <a:lnTo>
                  <a:pt x="289" y="245"/>
                </a:lnTo>
                <a:lnTo>
                  <a:pt x="289" y="246"/>
                </a:lnTo>
                <a:lnTo>
                  <a:pt x="288" y="246"/>
                </a:lnTo>
                <a:lnTo>
                  <a:pt x="288" y="247"/>
                </a:lnTo>
                <a:lnTo>
                  <a:pt x="288" y="247"/>
                </a:lnTo>
                <a:lnTo>
                  <a:pt x="287" y="247"/>
                </a:lnTo>
                <a:lnTo>
                  <a:pt x="287" y="248"/>
                </a:lnTo>
                <a:lnTo>
                  <a:pt x="287" y="248"/>
                </a:lnTo>
                <a:lnTo>
                  <a:pt x="287" y="249"/>
                </a:lnTo>
                <a:lnTo>
                  <a:pt x="286" y="249"/>
                </a:lnTo>
                <a:lnTo>
                  <a:pt x="286" y="249"/>
                </a:lnTo>
                <a:lnTo>
                  <a:pt x="286" y="250"/>
                </a:lnTo>
                <a:lnTo>
                  <a:pt x="285" y="250"/>
                </a:lnTo>
                <a:lnTo>
                  <a:pt x="285" y="251"/>
                </a:lnTo>
                <a:lnTo>
                  <a:pt x="285" y="251"/>
                </a:lnTo>
                <a:lnTo>
                  <a:pt x="285" y="251"/>
                </a:lnTo>
                <a:lnTo>
                  <a:pt x="284" y="252"/>
                </a:lnTo>
                <a:lnTo>
                  <a:pt x="284" y="252"/>
                </a:lnTo>
                <a:lnTo>
                  <a:pt x="284" y="252"/>
                </a:lnTo>
                <a:lnTo>
                  <a:pt x="283" y="253"/>
                </a:lnTo>
                <a:lnTo>
                  <a:pt x="283" y="253"/>
                </a:lnTo>
                <a:lnTo>
                  <a:pt x="283" y="254"/>
                </a:lnTo>
                <a:lnTo>
                  <a:pt x="282" y="254"/>
                </a:lnTo>
                <a:lnTo>
                  <a:pt x="282" y="254"/>
                </a:lnTo>
                <a:lnTo>
                  <a:pt x="282" y="255"/>
                </a:lnTo>
                <a:lnTo>
                  <a:pt x="282" y="255"/>
                </a:lnTo>
                <a:lnTo>
                  <a:pt x="281" y="256"/>
                </a:lnTo>
                <a:lnTo>
                  <a:pt x="281" y="256"/>
                </a:lnTo>
                <a:lnTo>
                  <a:pt x="281" y="256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79" y="258"/>
                </a:lnTo>
                <a:lnTo>
                  <a:pt x="279" y="258"/>
                </a:lnTo>
                <a:lnTo>
                  <a:pt x="279" y="259"/>
                </a:lnTo>
                <a:lnTo>
                  <a:pt x="278" y="259"/>
                </a:lnTo>
                <a:lnTo>
                  <a:pt x="278" y="259"/>
                </a:lnTo>
                <a:lnTo>
                  <a:pt x="278" y="260"/>
                </a:lnTo>
                <a:lnTo>
                  <a:pt x="277" y="260"/>
                </a:lnTo>
                <a:lnTo>
                  <a:pt x="277" y="260"/>
                </a:lnTo>
                <a:lnTo>
                  <a:pt x="277" y="261"/>
                </a:lnTo>
                <a:lnTo>
                  <a:pt x="277" y="261"/>
                </a:lnTo>
                <a:lnTo>
                  <a:pt x="276" y="261"/>
                </a:lnTo>
                <a:lnTo>
                  <a:pt x="276" y="262"/>
                </a:lnTo>
                <a:lnTo>
                  <a:pt x="276" y="262"/>
                </a:lnTo>
                <a:lnTo>
                  <a:pt x="275" y="263"/>
                </a:lnTo>
                <a:lnTo>
                  <a:pt x="275" y="263"/>
                </a:lnTo>
                <a:lnTo>
                  <a:pt x="275" y="263"/>
                </a:lnTo>
                <a:lnTo>
                  <a:pt x="274" y="264"/>
                </a:lnTo>
                <a:lnTo>
                  <a:pt x="274" y="264"/>
                </a:lnTo>
                <a:lnTo>
                  <a:pt x="274" y="264"/>
                </a:lnTo>
                <a:lnTo>
                  <a:pt x="273" y="265"/>
                </a:lnTo>
                <a:lnTo>
                  <a:pt x="273" y="265"/>
                </a:lnTo>
                <a:lnTo>
                  <a:pt x="273" y="265"/>
                </a:lnTo>
                <a:lnTo>
                  <a:pt x="272" y="266"/>
                </a:lnTo>
                <a:lnTo>
                  <a:pt x="272" y="266"/>
                </a:lnTo>
                <a:lnTo>
                  <a:pt x="272" y="266"/>
                </a:lnTo>
                <a:lnTo>
                  <a:pt x="271" y="267"/>
                </a:lnTo>
                <a:lnTo>
                  <a:pt x="271" y="267"/>
                </a:lnTo>
                <a:lnTo>
                  <a:pt x="270" y="267"/>
                </a:lnTo>
                <a:lnTo>
                  <a:pt x="270" y="268"/>
                </a:lnTo>
                <a:lnTo>
                  <a:pt x="270" y="268"/>
                </a:lnTo>
                <a:lnTo>
                  <a:pt x="269" y="269"/>
                </a:lnTo>
                <a:lnTo>
                  <a:pt x="269" y="269"/>
                </a:lnTo>
                <a:lnTo>
                  <a:pt x="269" y="269"/>
                </a:lnTo>
                <a:lnTo>
                  <a:pt x="268" y="270"/>
                </a:lnTo>
                <a:lnTo>
                  <a:pt x="268" y="270"/>
                </a:lnTo>
                <a:lnTo>
                  <a:pt x="268" y="270"/>
                </a:lnTo>
                <a:lnTo>
                  <a:pt x="267" y="271"/>
                </a:lnTo>
                <a:lnTo>
                  <a:pt x="267" y="271"/>
                </a:lnTo>
                <a:lnTo>
                  <a:pt x="267" y="271"/>
                </a:lnTo>
                <a:lnTo>
                  <a:pt x="266" y="272"/>
                </a:lnTo>
                <a:lnTo>
                  <a:pt x="266" y="272"/>
                </a:lnTo>
                <a:lnTo>
                  <a:pt x="266" y="272"/>
                </a:lnTo>
                <a:lnTo>
                  <a:pt x="265" y="273"/>
                </a:lnTo>
                <a:lnTo>
                  <a:pt x="265" y="273"/>
                </a:lnTo>
                <a:lnTo>
                  <a:pt x="264" y="273"/>
                </a:lnTo>
                <a:lnTo>
                  <a:pt x="264" y="274"/>
                </a:lnTo>
                <a:lnTo>
                  <a:pt x="264" y="274"/>
                </a:lnTo>
                <a:lnTo>
                  <a:pt x="263" y="274"/>
                </a:lnTo>
                <a:lnTo>
                  <a:pt x="263" y="274"/>
                </a:lnTo>
                <a:lnTo>
                  <a:pt x="263" y="275"/>
                </a:lnTo>
                <a:lnTo>
                  <a:pt x="262" y="275"/>
                </a:lnTo>
                <a:lnTo>
                  <a:pt x="262" y="275"/>
                </a:lnTo>
                <a:lnTo>
                  <a:pt x="262" y="276"/>
                </a:lnTo>
                <a:lnTo>
                  <a:pt x="261" y="276"/>
                </a:lnTo>
                <a:lnTo>
                  <a:pt x="261" y="276"/>
                </a:lnTo>
                <a:lnTo>
                  <a:pt x="260" y="277"/>
                </a:lnTo>
                <a:lnTo>
                  <a:pt x="260" y="277"/>
                </a:lnTo>
                <a:lnTo>
                  <a:pt x="260" y="277"/>
                </a:lnTo>
                <a:lnTo>
                  <a:pt x="259" y="278"/>
                </a:lnTo>
                <a:lnTo>
                  <a:pt x="259" y="278"/>
                </a:lnTo>
                <a:lnTo>
                  <a:pt x="259" y="278"/>
                </a:lnTo>
                <a:lnTo>
                  <a:pt x="258" y="279"/>
                </a:lnTo>
                <a:lnTo>
                  <a:pt x="258" y="279"/>
                </a:lnTo>
                <a:lnTo>
                  <a:pt x="257" y="279"/>
                </a:lnTo>
                <a:lnTo>
                  <a:pt x="257" y="280"/>
                </a:lnTo>
                <a:lnTo>
                  <a:pt x="257" y="280"/>
                </a:lnTo>
                <a:moveTo>
                  <a:pt x="204" y="307"/>
                </a:moveTo>
                <a:lnTo>
                  <a:pt x="204" y="307"/>
                </a:lnTo>
                <a:lnTo>
                  <a:pt x="204" y="307"/>
                </a:lnTo>
                <a:lnTo>
                  <a:pt x="204" y="307"/>
                </a:lnTo>
                <a:lnTo>
                  <a:pt x="203" y="308"/>
                </a:lnTo>
                <a:lnTo>
                  <a:pt x="203" y="308"/>
                </a:lnTo>
                <a:lnTo>
                  <a:pt x="202" y="308"/>
                </a:lnTo>
                <a:lnTo>
                  <a:pt x="202" y="308"/>
                </a:lnTo>
                <a:lnTo>
                  <a:pt x="201" y="308"/>
                </a:lnTo>
                <a:lnTo>
                  <a:pt x="201" y="308"/>
                </a:lnTo>
                <a:lnTo>
                  <a:pt x="200" y="308"/>
                </a:lnTo>
                <a:lnTo>
                  <a:pt x="200" y="309"/>
                </a:lnTo>
                <a:lnTo>
                  <a:pt x="199" y="309"/>
                </a:lnTo>
                <a:lnTo>
                  <a:pt x="199" y="309"/>
                </a:lnTo>
                <a:lnTo>
                  <a:pt x="198" y="309"/>
                </a:lnTo>
                <a:lnTo>
                  <a:pt x="198" y="309"/>
                </a:lnTo>
                <a:lnTo>
                  <a:pt x="197" y="309"/>
                </a:lnTo>
                <a:lnTo>
                  <a:pt x="197" y="309"/>
                </a:lnTo>
                <a:lnTo>
                  <a:pt x="196" y="309"/>
                </a:lnTo>
                <a:lnTo>
                  <a:pt x="196" y="310"/>
                </a:lnTo>
                <a:lnTo>
                  <a:pt x="195" y="310"/>
                </a:lnTo>
                <a:lnTo>
                  <a:pt x="195" y="310"/>
                </a:lnTo>
                <a:lnTo>
                  <a:pt x="194" y="310"/>
                </a:lnTo>
                <a:lnTo>
                  <a:pt x="194" y="310"/>
                </a:lnTo>
                <a:lnTo>
                  <a:pt x="194" y="310"/>
                </a:lnTo>
                <a:lnTo>
                  <a:pt x="193" y="310"/>
                </a:lnTo>
                <a:lnTo>
                  <a:pt x="193" y="310"/>
                </a:lnTo>
                <a:lnTo>
                  <a:pt x="192" y="310"/>
                </a:lnTo>
                <a:lnTo>
                  <a:pt x="192" y="311"/>
                </a:lnTo>
                <a:lnTo>
                  <a:pt x="191" y="311"/>
                </a:lnTo>
                <a:lnTo>
                  <a:pt x="191" y="311"/>
                </a:lnTo>
                <a:lnTo>
                  <a:pt x="190" y="311"/>
                </a:lnTo>
                <a:lnTo>
                  <a:pt x="190" y="311"/>
                </a:lnTo>
                <a:lnTo>
                  <a:pt x="189" y="311"/>
                </a:lnTo>
                <a:lnTo>
                  <a:pt x="189" y="311"/>
                </a:lnTo>
                <a:lnTo>
                  <a:pt x="188" y="311"/>
                </a:lnTo>
                <a:lnTo>
                  <a:pt x="188" y="311"/>
                </a:lnTo>
                <a:lnTo>
                  <a:pt x="187" y="311"/>
                </a:lnTo>
                <a:lnTo>
                  <a:pt x="187" y="312"/>
                </a:lnTo>
                <a:lnTo>
                  <a:pt x="186" y="312"/>
                </a:lnTo>
                <a:lnTo>
                  <a:pt x="186" y="312"/>
                </a:lnTo>
                <a:lnTo>
                  <a:pt x="185" y="312"/>
                </a:lnTo>
                <a:lnTo>
                  <a:pt x="185" y="312"/>
                </a:lnTo>
                <a:lnTo>
                  <a:pt x="184" y="312"/>
                </a:lnTo>
                <a:lnTo>
                  <a:pt x="184" y="312"/>
                </a:lnTo>
                <a:lnTo>
                  <a:pt x="183" y="312"/>
                </a:lnTo>
                <a:lnTo>
                  <a:pt x="183" y="312"/>
                </a:lnTo>
                <a:lnTo>
                  <a:pt x="182" y="312"/>
                </a:lnTo>
                <a:lnTo>
                  <a:pt x="182" y="312"/>
                </a:lnTo>
                <a:lnTo>
                  <a:pt x="181" y="312"/>
                </a:lnTo>
                <a:lnTo>
                  <a:pt x="181" y="313"/>
                </a:lnTo>
                <a:lnTo>
                  <a:pt x="180" y="313"/>
                </a:lnTo>
                <a:lnTo>
                  <a:pt x="180" y="313"/>
                </a:lnTo>
                <a:lnTo>
                  <a:pt x="179" y="313"/>
                </a:lnTo>
                <a:lnTo>
                  <a:pt x="178" y="313"/>
                </a:lnTo>
                <a:lnTo>
                  <a:pt x="178" y="313"/>
                </a:lnTo>
                <a:lnTo>
                  <a:pt x="177" y="313"/>
                </a:lnTo>
                <a:lnTo>
                  <a:pt x="177" y="313"/>
                </a:lnTo>
                <a:lnTo>
                  <a:pt x="176" y="313"/>
                </a:lnTo>
                <a:lnTo>
                  <a:pt x="176" y="313"/>
                </a:lnTo>
                <a:lnTo>
                  <a:pt x="175" y="313"/>
                </a:lnTo>
                <a:lnTo>
                  <a:pt x="175" y="313"/>
                </a:lnTo>
                <a:lnTo>
                  <a:pt x="174" y="313"/>
                </a:lnTo>
                <a:lnTo>
                  <a:pt x="174" y="313"/>
                </a:lnTo>
                <a:lnTo>
                  <a:pt x="173" y="313"/>
                </a:lnTo>
                <a:lnTo>
                  <a:pt x="173" y="313"/>
                </a:lnTo>
                <a:lnTo>
                  <a:pt x="172" y="313"/>
                </a:lnTo>
                <a:lnTo>
                  <a:pt x="172" y="313"/>
                </a:lnTo>
                <a:lnTo>
                  <a:pt x="171" y="314"/>
                </a:lnTo>
                <a:lnTo>
                  <a:pt x="171" y="314"/>
                </a:lnTo>
                <a:lnTo>
                  <a:pt x="170" y="314"/>
                </a:lnTo>
                <a:lnTo>
                  <a:pt x="170" y="314"/>
                </a:lnTo>
                <a:lnTo>
                  <a:pt x="169" y="314"/>
                </a:lnTo>
                <a:lnTo>
                  <a:pt x="169" y="314"/>
                </a:lnTo>
                <a:lnTo>
                  <a:pt x="168" y="314"/>
                </a:lnTo>
                <a:lnTo>
                  <a:pt x="168" y="314"/>
                </a:lnTo>
                <a:lnTo>
                  <a:pt x="167" y="314"/>
                </a:lnTo>
                <a:lnTo>
                  <a:pt x="167" y="314"/>
                </a:lnTo>
                <a:lnTo>
                  <a:pt x="166" y="314"/>
                </a:lnTo>
                <a:lnTo>
                  <a:pt x="166" y="314"/>
                </a:lnTo>
                <a:lnTo>
                  <a:pt x="165" y="314"/>
                </a:lnTo>
                <a:lnTo>
                  <a:pt x="165" y="314"/>
                </a:lnTo>
                <a:lnTo>
                  <a:pt x="164" y="314"/>
                </a:lnTo>
                <a:lnTo>
                  <a:pt x="164" y="314"/>
                </a:lnTo>
                <a:lnTo>
                  <a:pt x="163" y="314"/>
                </a:lnTo>
                <a:lnTo>
                  <a:pt x="163" y="314"/>
                </a:lnTo>
                <a:lnTo>
                  <a:pt x="162" y="314"/>
                </a:lnTo>
                <a:lnTo>
                  <a:pt x="161" y="314"/>
                </a:lnTo>
                <a:lnTo>
                  <a:pt x="161" y="314"/>
                </a:lnTo>
                <a:lnTo>
                  <a:pt x="160" y="314"/>
                </a:lnTo>
                <a:lnTo>
                  <a:pt x="160" y="314"/>
                </a:lnTo>
                <a:lnTo>
                  <a:pt x="159" y="314"/>
                </a:lnTo>
                <a:lnTo>
                  <a:pt x="159" y="314"/>
                </a:lnTo>
                <a:lnTo>
                  <a:pt x="158" y="314"/>
                </a:lnTo>
                <a:lnTo>
                  <a:pt x="158" y="314"/>
                </a:lnTo>
                <a:lnTo>
                  <a:pt x="157" y="314"/>
                </a:lnTo>
                <a:lnTo>
                  <a:pt x="157" y="314"/>
                </a:lnTo>
                <a:lnTo>
                  <a:pt x="156" y="314"/>
                </a:lnTo>
                <a:lnTo>
                  <a:pt x="156" y="314"/>
                </a:lnTo>
                <a:lnTo>
                  <a:pt x="155" y="314"/>
                </a:lnTo>
                <a:lnTo>
                  <a:pt x="155" y="314"/>
                </a:lnTo>
                <a:lnTo>
                  <a:pt x="154" y="314"/>
                </a:lnTo>
                <a:lnTo>
                  <a:pt x="154" y="314"/>
                </a:lnTo>
                <a:lnTo>
                  <a:pt x="153" y="314"/>
                </a:lnTo>
                <a:lnTo>
                  <a:pt x="153" y="314"/>
                </a:lnTo>
                <a:lnTo>
                  <a:pt x="152" y="314"/>
                </a:lnTo>
                <a:lnTo>
                  <a:pt x="152" y="314"/>
                </a:lnTo>
                <a:lnTo>
                  <a:pt x="151" y="314"/>
                </a:lnTo>
                <a:lnTo>
                  <a:pt x="150" y="314"/>
                </a:lnTo>
                <a:lnTo>
                  <a:pt x="150" y="314"/>
                </a:lnTo>
                <a:lnTo>
                  <a:pt x="149" y="314"/>
                </a:lnTo>
                <a:lnTo>
                  <a:pt x="149" y="314"/>
                </a:lnTo>
                <a:lnTo>
                  <a:pt x="148" y="314"/>
                </a:lnTo>
                <a:lnTo>
                  <a:pt x="148" y="314"/>
                </a:lnTo>
                <a:lnTo>
                  <a:pt x="147" y="314"/>
                </a:lnTo>
                <a:lnTo>
                  <a:pt x="147" y="314"/>
                </a:lnTo>
                <a:lnTo>
                  <a:pt x="146" y="314"/>
                </a:lnTo>
                <a:lnTo>
                  <a:pt x="146" y="314"/>
                </a:lnTo>
                <a:lnTo>
                  <a:pt x="145" y="314"/>
                </a:lnTo>
                <a:lnTo>
                  <a:pt x="145" y="313"/>
                </a:lnTo>
                <a:lnTo>
                  <a:pt x="144" y="313"/>
                </a:lnTo>
                <a:lnTo>
                  <a:pt x="144" y="313"/>
                </a:lnTo>
                <a:lnTo>
                  <a:pt x="143" y="313"/>
                </a:lnTo>
                <a:lnTo>
                  <a:pt x="143" y="313"/>
                </a:lnTo>
                <a:lnTo>
                  <a:pt x="142" y="313"/>
                </a:lnTo>
                <a:lnTo>
                  <a:pt x="142" y="313"/>
                </a:lnTo>
                <a:lnTo>
                  <a:pt x="141" y="313"/>
                </a:lnTo>
                <a:lnTo>
                  <a:pt x="141" y="313"/>
                </a:lnTo>
                <a:lnTo>
                  <a:pt x="140" y="313"/>
                </a:lnTo>
                <a:lnTo>
                  <a:pt x="140" y="313"/>
                </a:lnTo>
                <a:lnTo>
                  <a:pt x="139" y="313"/>
                </a:lnTo>
                <a:lnTo>
                  <a:pt x="139" y="313"/>
                </a:lnTo>
                <a:lnTo>
                  <a:pt x="138" y="313"/>
                </a:lnTo>
                <a:lnTo>
                  <a:pt x="138" y="313"/>
                </a:lnTo>
                <a:lnTo>
                  <a:pt x="137" y="313"/>
                </a:lnTo>
                <a:lnTo>
                  <a:pt x="137" y="313"/>
                </a:lnTo>
                <a:lnTo>
                  <a:pt x="136" y="313"/>
                </a:lnTo>
                <a:lnTo>
                  <a:pt x="136" y="312"/>
                </a:lnTo>
                <a:lnTo>
                  <a:pt x="135" y="312"/>
                </a:lnTo>
                <a:lnTo>
                  <a:pt x="135" y="312"/>
                </a:lnTo>
                <a:lnTo>
                  <a:pt x="134" y="312"/>
                </a:lnTo>
                <a:lnTo>
                  <a:pt x="134" y="312"/>
                </a:lnTo>
                <a:lnTo>
                  <a:pt x="133" y="312"/>
                </a:lnTo>
                <a:lnTo>
                  <a:pt x="133" y="312"/>
                </a:lnTo>
                <a:lnTo>
                  <a:pt x="132" y="312"/>
                </a:lnTo>
                <a:lnTo>
                  <a:pt x="132" y="312"/>
                </a:lnTo>
                <a:lnTo>
                  <a:pt x="131" y="312"/>
                </a:lnTo>
                <a:lnTo>
                  <a:pt x="131" y="312"/>
                </a:lnTo>
                <a:lnTo>
                  <a:pt x="130" y="312"/>
                </a:lnTo>
                <a:lnTo>
                  <a:pt x="130" y="311"/>
                </a:lnTo>
                <a:lnTo>
                  <a:pt x="129" y="311"/>
                </a:lnTo>
                <a:lnTo>
                  <a:pt x="129" y="311"/>
                </a:lnTo>
                <a:lnTo>
                  <a:pt x="128" y="311"/>
                </a:lnTo>
                <a:lnTo>
                  <a:pt x="128" y="311"/>
                </a:lnTo>
                <a:lnTo>
                  <a:pt x="127" y="311"/>
                </a:lnTo>
                <a:lnTo>
                  <a:pt x="127" y="311"/>
                </a:lnTo>
                <a:lnTo>
                  <a:pt x="126" y="311"/>
                </a:lnTo>
                <a:lnTo>
                  <a:pt x="126" y="311"/>
                </a:lnTo>
                <a:lnTo>
                  <a:pt x="125" y="311"/>
                </a:lnTo>
                <a:moveTo>
                  <a:pt x="70" y="287"/>
                </a:moveTo>
                <a:lnTo>
                  <a:pt x="70" y="287"/>
                </a:lnTo>
                <a:lnTo>
                  <a:pt x="70" y="287"/>
                </a:lnTo>
                <a:lnTo>
                  <a:pt x="69" y="287"/>
                </a:lnTo>
                <a:lnTo>
                  <a:pt x="69" y="286"/>
                </a:lnTo>
                <a:lnTo>
                  <a:pt x="69" y="286"/>
                </a:lnTo>
                <a:lnTo>
                  <a:pt x="68" y="286"/>
                </a:lnTo>
                <a:lnTo>
                  <a:pt x="68" y="286"/>
                </a:lnTo>
                <a:lnTo>
                  <a:pt x="67" y="285"/>
                </a:lnTo>
                <a:lnTo>
                  <a:pt x="67" y="285"/>
                </a:lnTo>
                <a:lnTo>
                  <a:pt x="67" y="285"/>
                </a:lnTo>
                <a:lnTo>
                  <a:pt x="66" y="285"/>
                </a:lnTo>
                <a:lnTo>
                  <a:pt x="66" y="284"/>
                </a:lnTo>
                <a:lnTo>
                  <a:pt x="65" y="284"/>
                </a:lnTo>
                <a:lnTo>
                  <a:pt x="65" y="284"/>
                </a:lnTo>
                <a:lnTo>
                  <a:pt x="65" y="283"/>
                </a:lnTo>
                <a:lnTo>
                  <a:pt x="64" y="283"/>
                </a:lnTo>
                <a:lnTo>
                  <a:pt x="64" y="283"/>
                </a:lnTo>
                <a:lnTo>
                  <a:pt x="63" y="282"/>
                </a:lnTo>
                <a:lnTo>
                  <a:pt x="63" y="282"/>
                </a:lnTo>
                <a:lnTo>
                  <a:pt x="63" y="282"/>
                </a:lnTo>
                <a:lnTo>
                  <a:pt x="62" y="282"/>
                </a:lnTo>
                <a:lnTo>
                  <a:pt x="62" y="281"/>
                </a:lnTo>
                <a:lnTo>
                  <a:pt x="61" y="281"/>
                </a:lnTo>
                <a:lnTo>
                  <a:pt x="61" y="281"/>
                </a:lnTo>
                <a:lnTo>
                  <a:pt x="61" y="280"/>
                </a:lnTo>
                <a:lnTo>
                  <a:pt x="60" y="280"/>
                </a:lnTo>
                <a:lnTo>
                  <a:pt x="60" y="280"/>
                </a:lnTo>
                <a:lnTo>
                  <a:pt x="60" y="280"/>
                </a:lnTo>
                <a:lnTo>
                  <a:pt x="59" y="279"/>
                </a:lnTo>
                <a:lnTo>
                  <a:pt x="59" y="279"/>
                </a:lnTo>
                <a:lnTo>
                  <a:pt x="58" y="279"/>
                </a:lnTo>
                <a:lnTo>
                  <a:pt x="58" y="278"/>
                </a:lnTo>
                <a:lnTo>
                  <a:pt x="58" y="278"/>
                </a:lnTo>
                <a:lnTo>
                  <a:pt x="57" y="278"/>
                </a:lnTo>
                <a:lnTo>
                  <a:pt x="57" y="277"/>
                </a:lnTo>
                <a:lnTo>
                  <a:pt x="57" y="277"/>
                </a:lnTo>
                <a:lnTo>
                  <a:pt x="56" y="277"/>
                </a:lnTo>
                <a:lnTo>
                  <a:pt x="56" y="276"/>
                </a:lnTo>
                <a:lnTo>
                  <a:pt x="55" y="276"/>
                </a:lnTo>
                <a:lnTo>
                  <a:pt x="55" y="276"/>
                </a:lnTo>
                <a:lnTo>
                  <a:pt x="55" y="275"/>
                </a:lnTo>
                <a:lnTo>
                  <a:pt x="54" y="275"/>
                </a:lnTo>
                <a:lnTo>
                  <a:pt x="54" y="275"/>
                </a:lnTo>
                <a:lnTo>
                  <a:pt x="54" y="274"/>
                </a:lnTo>
                <a:lnTo>
                  <a:pt x="53" y="274"/>
                </a:lnTo>
                <a:lnTo>
                  <a:pt x="53" y="274"/>
                </a:lnTo>
                <a:lnTo>
                  <a:pt x="52" y="274"/>
                </a:lnTo>
                <a:lnTo>
                  <a:pt x="52" y="273"/>
                </a:lnTo>
                <a:lnTo>
                  <a:pt x="52" y="273"/>
                </a:lnTo>
                <a:lnTo>
                  <a:pt x="51" y="273"/>
                </a:lnTo>
                <a:lnTo>
                  <a:pt x="51" y="272"/>
                </a:lnTo>
                <a:lnTo>
                  <a:pt x="51" y="272"/>
                </a:lnTo>
                <a:lnTo>
                  <a:pt x="50" y="272"/>
                </a:lnTo>
                <a:lnTo>
                  <a:pt x="50" y="271"/>
                </a:lnTo>
                <a:lnTo>
                  <a:pt x="50" y="271"/>
                </a:lnTo>
                <a:lnTo>
                  <a:pt x="49" y="271"/>
                </a:lnTo>
                <a:lnTo>
                  <a:pt x="49" y="270"/>
                </a:lnTo>
                <a:lnTo>
                  <a:pt x="49" y="270"/>
                </a:lnTo>
                <a:lnTo>
                  <a:pt x="48" y="270"/>
                </a:lnTo>
                <a:lnTo>
                  <a:pt x="48" y="269"/>
                </a:lnTo>
                <a:lnTo>
                  <a:pt x="48" y="269"/>
                </a:lnTo>
                <a:lnTo>
                  <a:pt x="47" y="269"/>
                </a:lnTo>
                <a:lnTo>
                  <a:pt x="47" y="268"/>
                </a:lnTo>
                <a:lnTo>
                  <a:pt x="46" y="268"/>
                </a:lnTo>
                <a:lnTo>
                  <a:pt x="46" y="267"/>
                </a:lnTo>
                <a:lnTo>
                  <a:pt x="46" y="267"/>
                </a:lnTo>
                <a:lnTo>
                  <a:pt x="45" y="267"/>
                </a:lnTo>
                <a:lnTo>
                  <a:pt x="45" y="266"/>
                </a:lnTo>
                <a:lnTo>
                  <a:pt x="45" y="266"/>
                </a:lnTo>
                <a:lnTo>
                  <a:pt x="44" y="266"/>
                </a:lnTo>
                <a:lnTo>
                  <a:pt x="44" y="265"/>
                </a:lnTo>
                <a:lnTo>
                  <a:pt x="44" y="265"/>
                </a:lnTo>
                <a:lnTo>
                  <a:pt x="43" y="265"/>
                </a:lnTo>
                <a:lnTo>
                  <a:pt x="43" y="264"/>
                </a:lnTo>
                <a:lnTo>
                  <a:pt x="43" y="264"/>
                </a:lnTo>
                <a:lnTo>
                  <a:pt x="42" y="264"/>
                </a:lnTo>
                <a:lnTo>
                  <a:pt x="42" y="263"/>
                </a:lnTo>
                <a:lnTo>
                  <a:pt x="42" y="263"/>
                </a:lnTo>
                <a:lnTo>
                  <a:pt x="41" y="263"/>
                </a:lnTo>
                <a:lnTo>
                  <a:pt x="41" y="262"/>
                </a:lnTo>
                <a:lnTo>
                  <a:pt x="41" y="262"/>
                </a:lnTo>
                <a:lnTo>
                  <a:pt x="40" y="261"/>
                </a:lnTo>
                <a:lnTo>
                  <a:pt x="40" y="261"/>
                </a:lnTo>
                <a:lnTo>
                  <a:pt x="40" y="261"/>
                </a:lnTo>
                <a:lnTo>
                  <a:pt x="39" y="260"/>
                </a:lnTo>
                <a:lnTo>
                  <a:pt x="39" y="260"/>
                </a:lnTo>
                <a:lnTo>
                  <a:pt x="39" y="260"/>
                </a:lnTo>
                <a:lnTo>
                  <a:pt x="39" y="259"/>
                </a:lnTo>
                <a:lnTo>
                  <a:pt x="38" y="259"/>
                </a:lnTo>
                <a:lnTo>
                  <a:pt x="38" y="259"/>
                </a:lnTo>
                <a:lnTo>
                  <a:pt x="38" y="258"/>
                </a:lnTo>
                <a:lnTo>
                  <a:pt x="37" y="258"/>
                </a:lnTo>
                <a:lnTo>
                  <a:pt x="37" y="257"/>
                </a:lnTo>
                <a:lnTo>
                  <a:pt x="37" y="257"/>
                </a:lnTo>
                <a:lnTo>
                  <a:pt x="36" y="257"/>
                </a:lnTo>
                <a:lnTo>
                  <a:pt x="36" y="256"/>
                </a:lnTo>
                <a:lnTo>
                  <a:pt x="36" y="256"/>
                </a:lnTo>
                <a:lnTo>
                  <a:pt x="35" y="256"/>
                </a:lnTo>
                <a:lnTo>
                  <a:pt x="35" y="255"/>
                </a:lnTo>
                <a:lnTo>
                  <a:pt x="35" y="255"/>
                </a:lnTo>
                <a:lnTo>
                  <a:pt x="34" y="254"/>
                </a:lnTo>
                <a:lnTo>
                  <a:pt x="34" y="254"/>
                </a:lnTo>
                <a:lnTo>
                  <a:pt x="34" y="254"/>
                </a:lnTo>
                <a:lnTo>
                  <a:pt x="34" y="253"/>
                </a:lnTo>
                <a:lnTo>
                  <a:pt x="33" y="253"/>
                </a:lnTo>
                <a:lnTo>
                  <a:pt x="33" y="252"/>
                </a:lnTo>
                <a:lnTo>
                  <a:pt x="33" y="252"/>
                </a:lnTo>
                <a:lnTo>
                  <a:pt x="32" y="252"/>
                </a:lnTo>
                <a:lnTo>
                  <a:pt x="32" y="251"/>
                </a:lnTo>
                <a:lnTo>
                  <a:pt x="32" y="251"/>
                </a:lnTo>
                <a:lnTo>
                  <a:pt x="31" y="251"/>
                </a:lnTo>
                <a:lnTo>
                  <a:pt x="31" y="250"/>
                </a:lnTo>
                <a:lnTo>
                  <a:pt x="31" y="250"/>
                </a:lnTo>
                <a:lnTo>
                  <a:pt x="31" y="249"/>
                </a:lnTo>
                <a:lnTo>
                  <a:pt x="30" y="249"/>
                </a:lnTo>
                <a:lnTo>
                  <a:pt x="30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7"/>
                </a:lnTo>
                <a:lnTo>
                  <a:pt x="29" y="247"/>
                </a:lnTo>
                <a:lnTo>
                  <a:pt x="29" y="247"/>
                </a:lnTo>
                <a:lnTo>
                  <a:pt x="28" y="246"/>
                </a:lnTo>
                <a:lnTo>
                  <a:pt x="28" y="246"/>
                </a:lnTo>
                <a:lnTo>
                  <a:pt x="28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4"/>
                </a:lnTo>
                <a:lnTo>
                  <a:pt x="27" y="244"/>
                </a:lnTo>
                <a:lnTo>
                  <a:pt x="26" y="243"/>
                </a:lnTo>
                <a:lnTo>
                  <a:pt x="26" y="243"/>
                </a:lnTo>
                <a:lnTo>
                  <a:pt x="26" y="243"/>
                </a:lnTo>
                <a:lnTo>
                  <a:pt x="26" y="242"/>
                </a:lnTo>
                <a:lnTo>
                  <a:pt x="25" y="242"/>
                </a:lnTo>
                <a:lnTo>
                  <a:pt x="25" y="241"/>
                </a:lnTo>
                <a:lnTo>
                  <a:pt x="25" y="241"/>
                </a:lnTo>
                <a:lnTo>
                  <a:pt x="25" y="240"/>
                </a:lnTo>
                <a:lnTo>
                  <a:pt x="24" y="240"/>
                </a:lnTo>
                <a:lnTo>
                  <a:pt x="24" y="240"/>
                </a:lnTo>
                <a:lnTo>
                  <a:pt x="24" y="239"/>
                </a:lnTo>
                <a:lnTo>
                  <a:pt x="23" y="239"/>
                </a:lnTo>
                <a:lnTo>
                  <a:pt x="23" y="238"/>
                </a:lnTo>
                <a:lnTo>
                  <a:pt x="23" y="238"/>
                </a:lnTo>
                <a:lnTo>
                  <a:pt x="23" y="238"/>
                </a:lnTo>
                <a:lnTo>
                  <a:pt x="22" y="237"/>
                </a:lnTo>
                <a:lnTo>
                  <a:pt x="22" y="237"/>
                </a:lnTo>
                <a:lnTo>
                  <a:pt x="22" y="236"/>
                </a:lnTo>
                <a:lnTo>
                  <a:pt x="22" y="236"/>
                </a:lnTo>
                <a:lnTo>
                  <a:pt x="21" y="235"/>
                </a:lnTo>
                <a:lnTo>
                  <a:pt x="21" y="235"/>
                </a:lnTo>
                <a:lnTo>
                  <a:pt x="21" y="235"/>
                </a:lnTo>
                <a:lnTo>
                  <a:pt x="21" y="234"/>
                </a:lnTo>
                <a:lnTo>
                  <a:pt x="20" y="234"/>
                </a:lnTo>
                <a:lnTo>
                  <a:pt x="20" y="233"/>
                </a:lnTo>
                <a:lnTo>
                  <a:pt x="20" y="233"/>
                </a:lnTo>
                <a:lnTo>
                  <a:pt x="20" y="232"/>
                </a:lnTo>
                <a:lnTo>
                  <a:pt x="20" y="232"/>
                </a:lnTo>
                <a:lnTo>
                  <a:pt x="19" y="232"/>
                </a:lnTo>
                <a:lnTo>
                  <a:pt x="19" y="231"/>
                </a:lnTo>
                <a:lnTo>
                  <a:pt x="19" y="231"/>
                </a:lnTo>
                <a:lnTo>
                  <a:pt x="19" y="230"/>
                </a:lnTo>
                <a:lnTo>
                  <a:pt x="18" y="230"/>
                </a:lnTo>
                <a:lnTo>
                  <a:pt x="18" y="229"/>
                </a:lnTo>
                <a:lnTo>
                  <a:pt x="18" y="229"/>
                </a:lnTo>
                <a:lnTo>
                  <a:pt x="18" y="229"/>
                </a:lnTo>
                <a:lnTo>
                  <a:pt x="17" y="228"/>
                </a:lnTo>
                <a:moveTo>
                  <a:pt x="1" y="171"/>
                </a:move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0" y="169"/>
                </a:lnTo>
                <a:lnTo>
                  <a:pt x="0" y="169"/>
                </a:lnTo>
                <a:lnTo>
                  <a:pt x="0" y="168"/>
                </a:lnTo>
                <a:lnTo>
                  <a:pt x="0" y="168"/>
                </a:lnTo>
                <a:lnTo>
                  <a:pt x="0" y="167"/>
                </a:lnTo>
                <a:lnTo>
                  <a:pt x="0" y="167"/>
                </a:lnTo>
                <a:lnTo>
                  <a:pt x="0" y="166"/>
                </a:lnTo>
                <a:lnTo>
                  <a:pt x="0" y="166"/>
                </a:lnTo>
                <a:lnTo>
                  <a:pt x="0" y="165"/>
                </a:lnTo>
                <a:lnTo>
                  <a:pt x="0" y="165"/>
                </a:lnTo>
                <a:lnTo>
                  <a:pt x="0" y="164"/>
                </a:lnTo>
                <a:lnTo>
                  <a:pt x="0" y="163"/>
                </a:lnTo>
                <a:lnTo>
                  <a:pt x="0" y="163"/>
                </a:lnTo>
                <a:lnTo>
                  <a:pt x="0" y="162"/>
                </a:lnTo>
                <a:lnTo>
                  <a:pt x="0" y="162"/>
                </a:lnTo>
                <a:lnTo>
                  <a:pt x="0" y="161"/>
                </a:lnTo>
                <a:lnTo>
                  <a:pt x="0" y="161"/>
                </a:lnTo>
                <a:lnTo>
                  <a:pt x="0" y="160"/>
                </a:lnTo>
                <a:lnTo>
                  <a:pt x="0" y="160"/>
                </a:lnTo>
                <a:lnTo>
                  <a:pt x="0" y="159"/>
                </a:lnTo>
                <a:lnTo>
                  <a:pt x="0" y="159"/>
                </a:lnTo>
                <a:lnTo>
                  <a:pt x="0" y="158"/>
                </a:lnTo>
                <a:lnTo>
                  <a:pt x="0" y="158"/>
                </a:lnTo>
                <a:lnTo>
                  <a:pt x="0" y="157"/>
                </a:lnTo>
                <a:lnTo>
                  <a:pt x="0" y="157"/>
                </a:lnTo>
                <a:lnTo>
                  <a:pt x="0" y="156"/>
                </a:lnTo>
                <a:lnTo>
                  <a:pt x="0" y="156"/>
                </a:lnTo>
                <a:lnTo>
                  <a:pt x="0" y="156"/>
                </a:lnTo>
              </a:path>
            </a:pathLst>
          </a:custGeom>
          <a:noFill/>
          <a:ln w="1587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1" name="Freeform 130"/>
          <p:cNvSpPr>
            <a:spLocks/>
          </p:cNvSpPr>
          <p:nvPr/>
        </p:nvSpPr>
        <p:spPr bwMode="auto">
          <a:xfrm>
            <a:off x="4602918" y="3080260"/>
            <a:ext cx="138238" cy="160820"/>
          </a:xfrm>
          <a:custGeom>
            <a:avLst/>
            <a:gdLst>
              <a:gd name="T0" fmla="*/ 101 w 119"/>
              <a:gd name="T1" fmla="*/ 51 h 137"/>
              <a:gd name="T2" fmla="*/ 101 w 119"/>
              <a:gd name="T3" fmla="*/ 51 h 137"/>
              <a:gd name="T4" fmla="*/ 101 w 119"/>
              <a:gd name="T5" fmla="*/ 58 h 137"/>
              <a:gd name="T6" fmla="*/ 80 w 119"/>
              <a:gd name="T7" fmla="*/ 59 h 137"/>
              <a:gd name="T8" fmla="*/ 59 w 119"/>
              <a:gd name="T9" fmla="*/ 59 h 137"/>
              <a:gd name="T10" fmla="*/ 39 w 119"/>
              <a:gd name="T11" fmla="*/ 59 h 137"/>
              <a:gd name="T12" fmla="*/ 18 w 119"/>
              <a:gd name="T13" fmla="*/ 58 h 137"/>
              <a:gd name="T14" fmla="*/ 18 w 119"/>
              <a:gd name="T15" fmla="*/ 51 h 137"/>
              <a:gd name="T16" fmla="*/ 18 w 119"/>
              <a:gd name="T17" fmla="*/ 26 h 137"/>
              <a:gd name="T18" fmla="*/ 19 w 119"/>
              <a:gd name="T19" fmla="*/ 0 h 137"/>
              <a:gd name="T20" fmla="*/ 14 w 119"/>
              <a:gd name="T21" fmla="*/ 1 h 137"/>
              <a:gd name="T22" fmla="*/ 10 w 119"/>
              <a:gd name="T23" fmla="*/ 1 h 137"/>
              <a:gd name="T24" fmla="*/ 5 w 119"/>
              <a:gd name="T25" fmla="*/ 1 h 137"/>
              <a:gd name="T26" fmla="*/ 0 w 119"/>
              <a:gd name="T27" fmla="*/ 0 h 137"/>
              <a:gd name="T28" fmla="*/ 1 w 119"/>
              <a:gd name="T29" fmla="*/ 26 h 137"/>
              <a:gd name="T30" fmla="*/ 1 w 119"/>
              <a:gd name="T31" fmla="*/ 51 h 137"/>
              <a:gd name="T32" fmla="*/ 1 w 119"/>
              <a:gd name="T33" fmla="*/ 86 h 137"/>
              <a:gd name="T34" fmla="*/ 1 w 119"/>
              <a:gd name="T35" fmla="*/ 112 h 137"/>
              <a:gd name="T36" fmla="*/ 0 w 119"/>
              <a:gd name="T37" fmla="*/ 137 h 137"/>
              <a:gd name="T38" fmla="*/ 10 w 119"/>
              <a:gd name="T39" fmla="*/ 136 h 137"/>
              <a:gd name="T40" fmla="*/ 19 w 119"/>
              <a:gd name="T41" fmla="*/ 137 h 137"/>
              <a:gd name="T42" fmla="*/ 18 w 119"/>
              <a:gd name="T43" fmla="*/ 112 h 137"/>
              <a:gd name="T44" fmla="*/ 18 w 119"/>
              <a:gd name="T45" fmla="*/ 86 h 137"/>
              <a:gd name="T46" fmla="*/ 18 w 119"/>
              <a:gd name="T47" fmla="*/ 68 h 137"/>
              <a:gd name="T48" fmla="*/ 39 w 119"/>
              <a:gd name="T49" fmla="*/ 67 h 137"/>
              <a:gd name="T50" fmla="*/ 59 w 119"/>
              <a:gd name="T51" fmla="*/ 67 h 137"/>
              <a:gd name="T52" fmla="*/ 80 w 119"/>
              <a:gd name="T53" fmla="*/ 67 h 137"/>
              <a:gd name="T54" fmla="*/ 101 w 119"/>
              <a:gd name="T55" fmla="*/ 68 h 137"/>
              <a:gd name="T56" fmla="*/ 101 w 119"/>
              <a:gd name="T57" fmla="*/ 86 h 137"/>
              <a:gd name="T58" fmla="*/ 100 w 119"/>
              <a:gd name="T59" fmla="*/ 112 h 137"/>
              <a:gd name="T60" fmla="*/ 99 w 119"/>
              <a:gd name="T61" fmla="*/ 137 h 137"/>
              <a:gd name="T62" fmla="*/ 109 w 119"/>
              <a:gd name="T63" fmla="*/ 136 h 137"/>
              <a:gd name="T64" fmla="*/ 119 w 119"/>
              <a:gd name="T65" fmla="*/ 137 h 137"/>
              <a:gd name="T66" fmla="*/ 118 w 119"/>
              <a:gd name="T67" fmla="*/ 112 h 137"/>
              <a:gd name="T68" fmla="*/ 117 w 119"/>
              <a:gd name="T69" fmla="*/ 86 h 137"/>
              <a:gd name="T70" fmla="*/ 117 w 119"/>
              <a:gd name="T71" fmla="*/ 51 h 137"/>
              <a:gd name="T72" fmla="*/ 118 w 119"/>
              <a:gd name="T73" fmla="*/ 26 h 137"/>
              <a:gd name="T74" fmla="*/ 119 w 119"/>
              <a:gd name="T75" fmla="*/ 0 h 137"/>
              <a:gd name="T76" fmla="*/ 114 w 119"/>
              <a:gd name="T77" fmla="*/ 1 h 137"/>
              <a:gd name="T78" fmla="*/ 109 w 119"/>
              <a:gd name="T79" fmla="*/ 1 h 137"/>
              <a:gd name="T80" fmla="*/ 104 w 119"/>
              <a:gd name="T81" fmla="*/ 1 h 137"/>
              <a:gd name="T82" fmla="*/ 99 w 119"/>
              <a:gd name="T83" fmla="*/ 0 h 137"/>
              <a:gd name="T84" fmla="*/ 100 w 119"/>
              <a:gd name="T85" fmla="*/ 26 h 137"/>
              <a:gd name="T86" fmla="*/ 101 w 119"/>
              <a:gd name="T87" fmla="*/ 51 h 137"/>
              <a:gd name="T88" fmla="*/ 101 w 119"/>
              <a:gd name="T89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" h="137">
                <a:moveTo>
                  <a:pt x="101" y="51"/>
                </a:moveTo>
                <a:lnTo>
                  <a:pt x="101" y="51"/>
                </a:lnTo>
                <a:lnTo>
                  <a:pt x="101" y="58"/>
                </a:lnTo>
                <a:cubicBezTo>
                  <a:pt x="94" y="59"/>
                  <a:pt x="87" y="59"/>
                  <a:pt x="80" y="59"/>
                </a:cubicBezTo>
                <a:cubicBezTo>
                  <a:pt x="73" y="59"/>
                  <a:pt x="67" y="59"/>
                  <a:pt x="59" y="59"/>
                </a:cubicBezTo>
                <a:cubicBezTo>
                  <a:pt x="52" y="59"/>
                  <a:pt x="45" y="59"/>
                  <a:pt x="39" y="59"/>
                </a:cubicBezTo>
                <a:cubicBezTo>
                  <a:pt x="32" y="59"/>
                  <a:pt x="25" y="59"/>
                  <a:pt x="18" y="58"/>
                </a:cubicBezTo>
                <a:lnTo>
                  <a:pt x="18" y="51"/>
                </a:lnTo>
                <a:cubicBezTo>
                  <a:pt x="18" y="43"/>
                  <a:pt x="18" y="34"/>
                  <a:pt x="18" y="26"/>
                </a:cubicBezTo>
                <a:cubicBezTo>
                  <a:pt x="19" y="17"/>
                  <a:pt x="19" y="9"/>
                  <a:pt x="19" y="0"/>
                </a:cubicBezTo>
                <a:cubicBezTo>
                  <a:pt x="18" y="0"/>
                  <a:pt x="16" y="0"/>
                  <a:pt x="14" y="1"/>
                </a:cubicBezTo>
                <a:cubicBezTo>
                  <a:pt x="13" y="1"/>
                  <a:pt x="11" y="1"/>
                  <a:pt x="10" y="1"/>
                </a:cubicBezTo>
                <a:cubicBezTo>
                  <a:pt x="8" y="1"/>
                  <a:pt x="6" y="1"/>
                  <a:pt x="5" y="1"/>
                </a:cubicBezTo>
                <a:cubicBezTo>
                  <a:pt x="3" y="0"/>
                  <a:pt x="2" y="0"/>
                  <a:pt x="0" y="0"/>
                </a:cubicBezTo>
                <a:cubicBezTo>
                  <a:pt x="0" y="9"/>
                  <a:pt x="1" y="17"/>
                  <a:pt x="1" y="26"/>
                </a:cubicBezTo>
                <a:cubicBezTo>
                  <a:pt x="1" y="34"/>
                  <a:pt x="1" y="43"/>
                  <a:pt x="1" y="51"/>
                </a:cubicBezTo>
                <a:lnTo>
                  <a:pt x="1" y="86"/>
                </a:lnTo>
                <a:cubicBezTo>
                  <a:pt x="1" y="94"/>
                  <a:pt x="1" y="103"/>
                  <a:pt x="1" y="112"/>
                </a:cubicBezTo>
                <a:cubicBezTo>
                  <a:pt x="1" y="120"/>
                  <a:pt x="0" y="128"/>
                  <a:pt x="0" y="137"/>
                </a:cubicBezTo>
                <a:cubicBezTo>
                  <a:pt x="3" y="136"/>
                  <a:pt x="6" y="136"/>
                  <a:pt x="10" y="136"/>
                </a:cubicBezTo>
                <a:cubicBezTo>
                  <a:pt x="13" y="136"/>
                  <a:pt x="16" y="136"/>
                  <a:pt x="19" y="137"/>
                </a:cubicBezTo>
                <a:cubicBezTo>
                  <a:pt x="19" y="128"/>
                  <a:pt x="19" y="120"/>
                  <a:pt x="18" y="112"/>
                </a:cubicBezTo>
                <a:cubicBezTo>
                  <a:pt x="18" y="103"/>
                  <a:pt x="18" y="94"/>
                  <a:pt x="18" y="86"/>
                </a:cubicBezTo>
                <a:lnTo>
                  <a:pt x="18" y="68"/>
                </a:lnTo>
                <a:cubicBezTo>
                  <a:pt x="25" y="68"/>
                  <a:pt x="32" y="68"/>
                  <a:pt x="39" y="67"/>
                </a:cubicBezTo>
                <a:cubicBezTo>
                  <a:pt x="45" y="67"/>
                  <a:pt x="52" y="67"/>
                  <a:pt x="59" y="67"/>
                </a:cubicBezTo>
                <a:cubicBezTo>
                  <a:pt x="67" y="67"/>
                  <a:pt x="73" y="67"/>
                  <a:pt x="80" y="67"/>
                </a:cubicBezTo>
                <a:cubicBezTo>
                  <a:pt x="87" y="68"/>
                  <a:pt x="94" y="68"/>
                  <a:pt x="101" y="68"/>
                </a:cubicBezTo>
                <a:lnTo>
                  <a:pt x="101" y="86"/>
                </a:lnTo>
                <a:cubicBezTo>
                  <a:pt x="101" y="94"/>
                  <a:pt x="101" y="103"/>
                  <a:pt x="100" y="112"/>
                </a:cubicBezTo>
                <a:cubicBezTo>
                  <a:pt x="100" y="120"/>
                  <a:pt x="100" y="128"/>
                  <a:pt x="99" y="137"/>
                </a:cubicBezTo>
                <a:cubicBezTo>
                  <a:pt x="102" y="136"/>
                  <a:pt x="106" y="136"/>
                  <a:pt x="109" y="136"/>
                </a:cubicBezTo>
                <a:cubicBezTo>
                  <a:pt x="113" y="136"/>
                  <a:pt x="116" y="136"/>
                  <a:pt x="119" y="137"/>
                </a:cubicBezTo>
                <a:cubicBezTo>
                  <a:pt x="118" y="128"/>
                  <a:pt x="118" y="120"/>
                  <a:pt x="118" y="112"/>
                </a:cubicBezTo>
                <a:cubicBezTo>
                  <a:pt x="117" y="103"/>
                  <a:pt x="117" y="94"/>
                  <a:pt x="117" y="86"/>
                </a:cubicBezTo>
                <a:lnTo>
                  <a:pt x="117" y="51"/>
                </a:lnTo>
                <a:cubicBezTo>
                  <a:pt x="117" y="43"/>
                  <a:pt x="117" y="34"/>
                  <a:pt x="118" y="26"/>
                </a:cubicBezTo>
                <a:cubicBezTo>
                  <a:pt x="118" y="17"/>
                  <a:pt x="118" y="9"/>
                  <a:pt x="119" y="0"/>
                </a:cubicBezTo>
                <a:cubicBezTo>
                  <a:pt x="117" y="0"/>
                  <a:pt x="116" y="0"/>
                  <a:pt x="114" y="1"/>
                </a:cubicBezTo>
                <a:cubicBezTo>
                  <a:pt x="112" y="1"/>
                  <a:pt x="111" y="1"/>
                  <a:pt x="109" y="1"/>
                </a:cubicBezTo>
                <a:cubicBezTo>
                  <a:pt x="108" y="1"/>
                  <a:pt x="106" y="1"/>
                  <a:pt x="104" y="1"/>
                </a:cubicBezTo>
                <a:cubicBezTo>
                  <a:pt x="103" y="0"/>
                  <a:pt x="101" y="0"/>
                  <a:pt x="99" y="0"/>
                </a:cubicBezTo>
                <a:cubicBezTo>
                  <a:pt x="100" y="9"/>
                  <a:pt x="100" y="17"/>
                  <a:pt x="100" y="26"/>
                </a:cubicBezTo>
                <a:cubicBezTo>
                  <a:pt x="101" y="34"/>
                  <a:pt x="101" y="43"/>
                  <a:pt x="101" y="51"/>
                </a:cubicBezTo>
                <a:lnTo>
                  <a:pt x="101" y="51"/>
                </a:lnTo>
                <a:close/>
              </a:path>
            </a:pathLst>
          </a:custGeom>
          <a:solidFill>
            <a:srgbClr val="26262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51" name="Picture 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56221"/>
            <a:ext cx="333525" cy="2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2" name="Freeform 132"/>
          <p:cNvSpPr>
            <a:spLocks noEditPoints="1"/>
          </p:cNvSpPr>
          <p:nvPr/>
        </p:nvSpPr>
        <p:spPr bwMode="auto">
          <a:xfrm>
            <a:off x="4949608" y="3194329"/>
            <a:ext cx="699964" cy="1307127"/>
          </a:xfrm>
          <a:custGeom>
            <a:avLst/>
            <a:gdLst>
              <a:gd name="T0" fmla="*/ 0 w 612"/>
              <a:gd name="T1" fmla="*/ 0 h 1110"/>
              <a:gd name="T2" fmla="*/ 0 w 612"/>
              <a:gd name="T3" fmla="*/ 0 h 1110"/>
              <a:gd name="T4" fmla="*/ 30 w 612"/>
              <a:gd name="T5" fmla="*/ 4 h 1110"/>
              <a:gd name="T6" fmla="*/ 77 w 612"/>
              <a:gd name="T7" fmla="*/ 20 h 1110"/>
              <a:gd name="T8" fmla="*/ 130 w 612"/>
              <a:gd name="T9" fmla="*/ 47 h 1110"/>
              <a:gd name="T10" fmla="*/ 130 w 612"/>
              <a:gd name="T11" fmla="*/ 47 h 1110"/>
              <a:gd name="T12" fmla="*/ 139 w 612"/>
              <a:gd name="T13" fmla="*/ 52 h 1110"/>
              <a:gd name="T14" fmla="*/ 191 w 612"/>
              <a:gd name="T15" fmla="*/ 90 h 1110"/>
              <a:gd name="T16" fmla="*/ 195 w 612"/>
              <a:gd name="T17" fmla="*/ 94 h 1110"/>
              <a:gd name="T18" fmla="*/ 239 w 612"/>
              <a:gd name="T19" fmla="*/ 134 h 1110"/>
              <a:gd name="T20" fmla="*/ 239 w 612"/>
              <a:gd name="T21" fmla="*/ 134 h 1110"/>
              <a:gd name="T22" fmla="*/ 241 w 612"/>
              <a:gd name="T23" fmla="*/ 137 h 1110"/>
              <a:gd name="T24" fmla="*/ 289 w 612"/>
              <a:gd name="T25" fmla="*/ 193 h 1110"/>
              <a:gd name="T26" fmla="*/ 291 w 612"/>
              <a:gd name="T27" fmla="*/ 195 h 1110"/>
              <a:gd name="T28" fmla="*/ 326 w 612"/>
              <a:gd name="T29" fmla="*/ 244 h 1110"/>
              <a:gd name="T30" fmla="*/ 326 w 612"/>
              <a:gd name="T31" fmla="*/ 244 h 1110"/>
              <a:gd name="T32" fmla="*/ 336 w 612"/>
              <a:gd name="T33" fmla="*/ 257 h 1110"/>
              <a:gd name="T34" fmla="*/ 368 w 612"/>
              <a:gd name="T35" fmla="*/ 312 h 1110"/>
              <a:gd name="T36" fmla="*/ 397 w 612"/>
              <a:gd name="T37" fmla="*/ 364 h 1110"/>
              <a:gd name="T38" fmla="*/ 397 w 612"/>
              <a:gd name="T39" fmla="*/ 364 h 1110"/>
              <a:gd name="T40" fmla="*/ 421 w 612"/>
              <a:gd name="T41" fmla="*/ 410 h 1110"/>
              <a:gd name="T42" fmla="*/ 432 w 612"/>
              <a:gd name="T43" fmla="*/ 436 h 1110"/>
              <a:gd name="T44" fmla="*/ 457 w 612"/>
              <a:gd name="T45" fmla="*/ 491 h 1110"/>
              <a:gd name="T46" fmla="*/ 457 w 612"/>
              <a:gd name="T47" fmla="*/ 491 h 1110"/>
              <a:gd name="T48" fmla="*/ 459 w 612"/>
              <a:gd name="T49" fmla="*/ 497 h 1110"/>
              <a:gd name="T50" fmla="*/ 485 w 612"/>
              <a:gd name="T51" fmla="*/ 566 h 1110"/>
              <a:gd name="T52" fmla="*/ 504 w 612"/>
              <a:gd name="T53" fmla="*/ 623 h 1110"/>
              <a:gd name="T54" fmla="*/ 504 w 612"/>
              <a:gd name="T55" fmla="*/ 623 h 1110"/>
              <a:gd name="T56" fmla="*/ 526 w 612"/>
              <a:gd name="T57" fmla="*/ 693 h 1110"/>
              <a:gd name="T58" fmla="*/ 528 w 612"/>
              <a:gd name="T59" fmla="*/ 699 h 1110"/>
              <a:gd name="T60" fmla="*/ 543 w 612"/>
              <a:gd name="T61" fmla="*/ 757 h 1110"/>
              <a:gd name="T62" fmla="*/ 543 w 612"/>
              <a:gd name="T63" fmla="*/ 757 h 1110"/>
              <a:gd name="T64" fmla="*/ 555 w 612"/>
              <a:gd name="T65" fmla="*/ 800 h 1110"/>
              <a:gd name="T66" fmla="*/ 563 w 612"/>
              <a:gd name="T67" fmla="*/ 835 h 1110"/>
              <a:gd name="T68" fmla="*/ 575 w 612"/>
              <a:gd name="T69" fmla="*/ 893 h 1110"/>
              <a:gd name="T70" fmla="*/ 575 w 612"/>
              <a:gd name="T71" fmla="*/ 893 h 1110"/>
              <a:gd name="T72" fmla="*/ 579 w 612"/>
              <a:gd name="T73" fmla="*/ 913 h 1110"/>
              <a:gd name="T74" fmla="*/ 590 w 612"/>
              <a:gd name="T75" fmla="*/ 972 h 1110"/>
              <a:gd name="T76" fmla="*/ 601 w 612"/>
              <a:gd name="T77" fmla="*/ 1031 h 1110"/>
              <a:gd name="T78" fmla="*/ 601 w 612"/>
              <a:gd name="T79" fmla="*/ 1031 h 1110"/>
              <a:gd name="T80" fmla="*/ 601 w 612"/>
              <a:gd name="T81" fmla="*/ 1032 h 1110"/>
              <a:gd name="T82" fmla="*/ 612 w 612"/>
              <a:gd name="T83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2" h="1110">
                <a:moveTo>
                  <a:pt x="0" y="0"/>
                </a:moveTo>
                <a:lnTo>
                  <a:pt x="0" y="0"/>
                </a:lnTo>
                <a:lnTo>
                  <a:pt x="30" y="4"/>
                </a:lnTo>
                <a:lnTo>
                  <a:pt x="77" y="20"/>
                </a:lnTo>
                <a:moveTo>
                  <a:pt x="130" y="47"/>
                </a:moveTo>
                <a:lnTo>
                  <a:pt x="130" y="47"/>
                </a:lnTo>
                <a:lnTo>
                  <a:pt x="139" y="52"/>
                </a:lnTo>
                <a:lnTo>
                  <a:pt x="191" y="90"/>
                </a:lnTo>
                <a:lnTo>
                  <a:pt x="195" y="94"/>
                </a:lnTo>
                <a:moveTo>
                  <a:pt x="239" y="134"/>
                </a:moveTo>
                <a:lnTo>
                  <a:pt x="239" y="134"/>
                </a:lnTo>
                <a:lnTo>
                  <a:pt x="241" y="137"/>
                </a:lnTo>
                <a:lnTo>
                  <a:pt x="289" y="193"/>
                </a:lnTo>
                <a:lnTo>
                  <a:pt x="291" y="195"/>
                </a:lnTo>
                <a:moveTo>
                  <a:pt x="326" y="244"/>
                </a:moveTo>
                <a:lnTo>
                  <a:pt x="326" y="244"/>
                </a:lnTo>
                <a:lnTo>
                  <a:pt x="336" y="257"/>
                </a:lnTo>
                <a:lnTo>
                  <a:pt x="368" y="312"/>
                </a:lnTo>
                <a:moveTo>
                  <a:pt x="397" y="364"/>
                </a:moveTo>
                <a:lnTo>
                  <a:pt x="397" y="364"/>
                </a:lnTo>
                <a:lnTo>
                  <a:pt x="421" y="410"/>
                </a:lnTo>
                <a:lnTo>
                  <a:pt x="432" y="436"/>
                </a:lnTo>
                <a:moveTo>
                  <a:pt x="457" y="491"/>
                </a:moveTo>
                <a:lnTo>
                  <a:pt x="457" y="491"/>
                </a:lnTo>
                <a:lnTo>
                  <a:pt x="459" y="497"/>
                </a:lnTo>
                <a:lnTo>
                  <a:pt x="485" y="566"/>
                </a:lnTo>
                <a:moveTo>
                  <a:pt x="504" y="623"/>
                </a:moveTo>
                <a:lnTo>
                  <a:pt x="504" y="623"/>
                </a:lnTo>
                <a:lnTo>
                  <a:pt x="526" y="693"/>
                </a:lnTo>
                <a:lnTo>
                  <a:pt x="528" y="699"/>
                </a:lnTo>
                <a:moveTo>
                  <a:pt x="543" y="757"/>
                </a:moveTo>
                <a:lnTo>
                  <a:pt x="543" y="757"/>
                </a:lnTo>
                <a:lnTo>
                  <a:pt x="555" y="800"/>
                </a:lnTo>
                <a:lnTo>
                  <a:pt x="563" y="835"/>
                </a:lnTo>
                <a:moveTo>
                  <a:pt x="575" y="893"/>
                </a:moveTo>
                <a:lnTo>
                  <a:pt x="575" y="893"/>
                </a:lnTo>
                <a:lnTo>
                  <a:pt x="579" y="913"/>
                </a:lnTo>
                <a:lnTo>
                  <a:pt x="590" y="972"/>
                </a:lnTo>
                <a:moveTo>
                  <a:pt x="601" y="1031"/>
                </a:moveTo>
                <a:lnTo>
                  <a:pt x="601" y="1031"/>
                </a:lnTo>
                <a:lnTo>
                  <a:pt x="601" y="1032"/>
                </a:lnTo>
                <a:lnTo>
                  <a:pt x="612" y="1110"/>
                </a:lnTo>
              </a:path>
            </a:pathLst>
          </a:custGeom>
          <a:noFill/>
          <a:ln w="1587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3" name="Freeform 133"/>
          <p:cNvSpPr>
            <a:spLocks/>
          </p:cNvSpPr>
          <p:nvPr/>
        </p:nvSpPr>
        <p:spPr bwMode="auto">
          <a:xfrm>
            <a:off x="4918889" y="3136360"/>
            <a:ext cx="147015" cy="143990"/>
          </a:xfrm>
          <a:custGeom>
            <a:avLst/>
            <a:gdLst>
              <a:gd name="T0" fmla="*/ 0 w 127"/>
              <a:gd name="T1" fmla="*/ 46 h 122"/>
              <a:gd name="T2" fmla="*/ 0 w 127"/>
              <a:gd name="T3" fmla="*/ 46 h 122"/>
              <a:gd name="T4" fmla="*/ 107 w 127"/>
              <a:gd name="T5" fmla="*/ 3 h 122"/>
              <a:gd name="T6" fmla="*/ 107 w 127"/>
              <a:gd name="T7" fmla="*/ 3 h 122"/>
              <a:gd name="T8" fmla="*/ 124 w 127"/>
              <a:gd name="T9" fmla="*/ 10 h 122"/>
              <a:gd name="T10" fmla="*/ 124 w 127"/>
              <a:gd name="T11" fmla="*/ 10 h 122"/>
              <a:gd name="T12" fmla="*/ 117 w 127"/>
              <a:gd name="T13" fmla="*/ 27 h 122"/>
              <a:gd name="T14" fmla="*/ 52 w 127"/>
              <a:gd name="T15" fmla="*/ 53 h 122"/>
              <a:gd name="T16" fmla="*/ 106 w 127"/>
              <a:gd name="T17" fmla="*/ 97 h 122"/>
              <a:gd name="T18" fmla="*/ 106 w 127"/>
              <a:gd name="T19" fmla="*/ 97 h 122"/>
              <a:gd name="T20" fmla="*/ 109 w 127"/>
              <a:gd name="T21" fmla="*/ 116 h 122"/>
              <a:gd name="T22" fmla="*/ 109 w 127"/>
              <a:gd name="T23" fmla="*/ 116 h 122"/>
              <a:gd name="T24" fmla="*/ 109 w 127"/>
              <a:gd name="T25" fmla="*/ 116 h 122"/>
              <a:gd name="T26" fmla="*/ 90 w 127"/>
              <a:gd name="T27" fmla="*/ 118 h 122"/>
              <a:gd name="T28" fmla="*/ 0 w 127"/>
              <a:gd name="T29" fmla="*/ 4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" h="122">
                <a:moveTo>
                  <a:pt x="0" y="46"/>
                </a:moveTo>
                <a:lnTo>
                  <a:pt x="0" y="46"/>
                </a:lnTo>
                <a:lnTo>
                  <a:pt x="107" y="3"/>
                </a:lnTo>
                <a:lnTo>
                  <a:pt x="107" y="3"/>
                </a:lnTo>
                <a:cubicBezTo>
                  <a:pt x="114" y="0"/>
                  <a:pt x="121" y="3"/>
                  <a:pt x="124" y="10"/>
                </a:cubicBezTo>
                <a:lnTo>
                  <a:pt x="124" y="10"/>
                </a:lnTo>
                <a:cubicBezTo>
                  <a:pt x="127" y="17"/>
                  <a:pt x="123" y="25"/>
                  <a:pt x="117" y="27"/>
                </a:cubicBezTo>
                <a:lnTo>
                  <a:pt x="52" y="53"/>
                </a:lnTo>
                <a:lnTo>
                  <a:pt x="106" y="97"/>
                </a:lnTo>
                <a:lnTo>
                  <a:pt x="106" y="97"/>
                </a:lnTo>
                <a:cubicBezTo>
                  <a:pt x="112" y="102"/>
                  <a:pt x="113" y="110"/>
                  <a:pt x="109" y="116"/>
                </a:cubicBezTo>
                <a:cubicBezTo>
                  <a:pt x="109" y="116"/>
                  <a:pt x="109" y="116"/>
                  <a:pt x="109" y="116"/>
                </a:cubicBezTo>
                <a:lnTo>
                  <a:pt x="109" y="116"/>
                </a:lnTo>
                <a:cubicBezTo>
                  <a:pt x="104" y="121"/>
                  <a:pt x="96" y="122"/>
                  <a:pt x="90" y="118"/>
                </a:cubicBezTo>
                <a:lnTo>
                  <a:pt x="0" y="46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4" name="Freeform 134"/>
          <p:cNvSpPr>
            <a:spLocks noEditPoints="1"/>
          </p:cNvSpPr>
          <p:nvPr/>
        </p:nvSpPr>
        <p:spPr bwMode="auto">
          <a:xfrm>
            <a:off x="3672560" y="3192459"/>
            <a:ext cx="699964" cy="1307127"/>
          </a:xfrm>
          <a:custGeom>
            <a:avLst/>
            <a:gdLst>
              <a:gd name="T0" fmla="*/ 606 w 612"/>
              <a:gd name="T1" fmla="*/ 1 h 1111"/>
              <a:gd name="T2" fmla="*/ 597 w 612"/>
              <a:gd name="T3" fmla="*/ 2 h 1111"/>
              <a:gd name="T4" fmla="*/ 589 w 612"/>
              <a:gd name="T5" fmla="*/ 4 h 1111"/>
              <a:gd name="T6" fmla="*/ 580 w 612"/>
              <a:gd name="T7" fmla="*/ 6 h 1111"/>
              <a:gd name="T8" fmla="*/ 571 w 612"/>
              <a:gd name="T9" fmla="*/ 9 h 1111"/>
              <a:gd name="T10" fmla="*/ 563 w 612"/>
              <a:gd name="T11" fmla="*/ 11 h 1111"/>
              <a:gd name="T12" fmla="*/ 554 w 612"/>
              <a:gd name="T13" fmla="*/ 14 h 1111"/>
              <a:gd name="T14" fmla="*/ 545 w 612"/>
              <a:gd name="T15" fmla="*/ 17 h 1111"/>
              <a:gd name="T16" fmla="*/ 537 w 612"/>
              <a:gd name="T17" fmla="*/ 21 h 1111"/>
              <a:gd name="T18" fmla="*/ 478 w 612"/>
              <a:gd name="T19" fmla="*/ 51 h 1111"/>
              <a:gd name="T20" fmla="*/ 469 w 612"/>
              <a:gd name="T21" fmla="*/ 56 h 1111"/>
              <a:gd name="T22" fmla="*/ 461 w 612"/>
              <a:gd name="T23" fmla="*/ 61 h 1111"/>
              <a:gd name="T24" fmla="*/ 453 w 612"/>
              <a:gd name="T25" fmla="*/ 67 h 1111"/>
              <a:gd name="T26" fmla="*/ 445 w 612"/>
              <a:gd name="T27" fmla="*/ 73 h 1111"/>
              <a:gd name="T28" fmla="*/ 437 w 612"/>
              <a:gd name="T29" fmla="*/ 79 h 1111"/>
              <a:gd name="T30" fmla="*/ 429 w 612"/>
              <a:gd name="T31" fmla="*/ 85 h 1111"/>
              <a:gd name="T32" fmla="*/ 421 w 612"/>
              <a:gd name="T33" fmla="*/ 92 h 1111"/>
              <a:gd name="T34" fmla="*/ 372 w 612"/>
              <a:gd name="T35" fmla="*/ 138 h 1111"/>
              <a:gd name="T36" fmla="*/ 364 w 612"/>
              <a:gd name="T37" fmla="*/ 146 h 1111"/>
              <a:gd name="T38" fmla="*/ 356 w 612"/>
              <a:gd name="T39" fmla="*/ 154 h 1111"/>
              <a:gd name="T40" fmla="*/ 349 w 612"/>
              <a:gd name="T41" fmla="*/ 163 h 1111"/>
              <a:gd name="T42" fmla="*/ 341 w 612"/>
              <a:gd name="T43" fmla="*/ 172 h 1111"/>
              <a:gd name="T44" fmla="*/ 334 w 612"/>
              <a:gd name="T45" fmla="*/ 181 h 1111"/>
              <a:gd name="T46" fmla="*/ 326 w 612"/>
              <a:gd name="T47" fmla="*/ 190 h 1111"/>
              <a:gd name="T48" fmla="*/ 286 w 612"/>
              <a:gd name="T49" fmla="*/ 245 h 1111"/>
              <a:gd name="T50" fmla="*/ 279 w 612"/>
              <a:gd name="T51" fmla="*/ 256 h 1111"/>
              <a:gd name="T52" fmla="*/ 272 w 612"/>
              <a:gd name="T53" fmla="*/ 267 h 1111"/>
              <a:gd name="T54" fmla="*/ 265 w 612"/>
              <a:gd name="T55" fmla="*/ 278 h 1111"/>
              <a:gd name="T56" fmla="*/ 258 w 612"/>
              <a:gd name="T57" fmla="*/ 289 h 1111"/>
              <a:gd name="T58" fmla="*/ 251 w 612"/>
              <a:gd name="T59" fmla="*/ 300 h 1111"/>
              <a:gd name="T60" fmla="*/ 244 w 612"/>
              <a:gd name="T61" fmla="*/ 312 h 1111"/>
              <a:gd name="T62" fmla="*/ 211 w 612"/>
              <a:gd name="T63" fmla="*/ 373 h 1111"/>
              <a:gd name="T64" fmla="*/ 204 w 612"/>
              <a:gd name="T65" fmla="*/ 386 h 1111"/>
              <a:gd name="T66" fmla="*/ 198 w 612"/>
              <a:gd name="T67" fmla="*/ 399 h 1111"/>
              <a:gd name="T68" fmla="*/ 192 w 612"/>
              <a:gd name="T69" fmla="*/ 412 h 1111"/>
              <a:gd name="T70" fmla="*/ 185 w 612"/>
              <a:gd name="T71" fmla="*/ 425 h 1111"/>
              <a:gd name="T72" fmla="*/ 180 w 612"/>
              <a:gd name="T73" fmla="*/ 437 h 1111"/>
              <a:gd name="T74" fmla="*/ 152 w 612"/>
              <a:gd name="T75" fmla="*/ 504 h 1111"/>
              <a:gd name="T76" fmla="*/ 146 w 612"/>
              <a:gd name="T77" fmla="*/ 518 h 1111"/>
              <a:gd name="T78" fmla="*/ 140 w 612"/>
              <a:gd name="T79" fmla="*/ 533 h 1111"/>
              <a:gd name="T80" fmla="*/ 135 w 612"/>
              <a:gd name="T81" fmla="*/ 547 h 1111"/>
              <a:gd name="T82" fmla="*/ 129 w 612"/>
              <a:gd name="T83" fmla="*/ 562 h 1111"/>
              <a:gd name="T84" fmla="*/ 106 w 612"/>
              <a:gd name="T85" fmla="*/ 630 h 1111"/>
              <a:gd name="T86" fmla="*/ 101 w 612"/>
              <a:gd name="T87" fmla="*/ 645 h 1111"/>
              <a:gd name="T88" fmla="*/ 96 w 612"/>
              <a:gd name="T89" fmla="*/ 661 h 1111"/>
              <a:gd name="T90" fmla="*/ 91 w 612"/>
              <a:gd name="T91" fmla="*/ 677 h 1111"/>
              <a:gd name="T92" fmla="*/ 87 w 612"/>
              <a:gd name="T93" fmla="*/ 693 h 1111"/>
              <a:gd name="T94" fmla="*/ 67 w 612"/>
              <a:gd name="T95" fmla="*/ 763 h 1111"/>
              <a:gd name="T96" fmla="*/ 63 w 612"/>
              <a:gd name="T97" fmla="*/ 780 h 1111"/>
              <a:gd name="T98" fmla="*/ 59 w 612"/>
              <a:gd name="T99" fmla="*/ 797 h 1111"/>
              <a:gd name="T100" fmla="*/ 55 w 612"/>
              <a:gd name="T101" fmla="*/ 814 h 1111"/>
              <a:gd name="T102" fmla="*/ 51 w 612"/>
              <a:gd name="T103" fmla="*/ 831 h 1111"/>
              <a:gd name="T104" fmla="*/ 35 w 612"/>
              <a:gd name="T105" fmla="*/ 902 h 1111"/>
              <a:gd name="T106" fmla="*/ 32 w 612"/>
              <a:gd name="T107" fmla="*/ 920 h 1111"/>
              <a:gd name="T108" fmla="*/ 28 w 612"/>
              <a:gd name="T109" fmla="*/ 939 h 1111"/>
              <a:gd name="T110" fmla="*/ 25 w 612"/>
              <a:gd name="T111" fmla="*/ 957 h 1111"/>
              <a:gd name="T112" fmla="*/ 12 w 612"/>
              <a:gd name="T113" fmla="*/ 1032 h 1111"/>
              <a:gd name="T114" fmla="*/ 9 w 612"/>
              <a:gd name="T115" fmla="*/ 1048 h 1111"/>
              <a:gd name="T116" fmla="*/ 6 w 612"/>
              <a:gd name="T117" fmla="*/ 1067 h 1111"/>
              <a:gd name="T118" fmla="*/ 4 w 612"/>
              <a:gd name="T119" fmla="*/ 1087 h 1111"/>
              <a:gd name="T120" fmla="*/ 1 w 612"/>
              <a:gd name="T121" fmla="*/ 1106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2" h="1111">
                <a:moveTo>
                  <a:pt x="612" y="0"/>
                </a:moveTo>
                <a:lnTo>
                  <a:pt x="612" y="0"/>
                </a:lnTo>
                <a:lnTo>
                  <a:pt x="612" y="0"/>
                </a:lnTo>
                <a:lnTo>
                  <a:pt x="611" y="0"/>
                </a:lnTo>
                <a:lnTo>
                  <a:pt x="610" y="0"/>
                </a:lnTo>
                <a:lnTo>
                  <a:pt x="610" y="0"/>
                </a:lnTo>
                <a:lnTo>
                  <a:pt x="609" y="0"/>
                </a:lnTo>
                <a:lnTo>
                  <a:pt x="608" y="1"/>
                </a:lnTo>
                <a:lnTo>
                  <a:pt x="607" y="1"/>
                </a:lnTo>
                <a:lnTo>
                  <a:pt x="606" y="1"/>
                </a:lnTo>
                <a:lnTo>
                  <a:pt x="605" y="1"/>
                </a:lnTo>
                <a:lnTo>
                  <a:pt x="604" y="1"/>
                </a:lnTo>
                <a:lnTo>
                  <a:pt x="603" y="1"/>
                </a:lnTo>
                <a:lnTo>
                  <a:pt x="603" y="2"/>
                </a:lnTo>
                <a:lnTo>
                  <a:pt x="602" y="2"/>
                </a:lnTo>
                <a:lnTo>
                  <a:pt x="601" y="2"/>
                </a:lnTo>
                <a:lnTo>
                  <a:pt x="600" y="2"/>
                </a:lnTo>
                <a:lnTo>
                  <a:pt x="599" y="2"/>
                </a:lnTo>
                <a:lnTo>
                  <a:pt x="598" y="2"/>
                </a:lnTo>
                <a:lnTo>
                  <a:pt x="597" y="2"/>
                </a:lnTo>
                <a:lnTo>
                  <a:pt x="596" y="3"/>
                </a:lnTo>
                <a:lnTo>
                  <a:pt x="596" y="3"/>
                </a:lnTo>
                <a:lnTo>
                  <a:pt x="595" y="3"/>
                </a:lnTo>
                <a:lnTo>
                  <a:pt x="594" y="3"/>
                </a:lnTo>
                <a:lnTo>
                  <a:pt x="593" y="3"/>
                </a:lnTo>
                <a:lnTo>
                  <a:pt x="592" y="4"/>
                </a:lnTo>
                <a:lnTo>
                  <a:pt x="591" y="4"/>
                </a:lnTo>
                <a:lnTo>
                  <a:pt x="590" y="4"/>
                </a:lnTo>
                <a:lnTo>
                  <a:pt x="589" y="4"/>
                </a:lnTo>
                <a:lnTo>
                  <a:pt x="589" y="4"/>
                </a:lnTo>
                <a:lnTo>
                  <a:pt x="588" y="5"/>
                </a:lnTo>
                <a:lnTo>
                  <a:pt x="587" y="5"/>
                </a:lnTo>
                <a:lnTo>
                  <a:pt x="586" y="5"/>
                </a:lnTo>
                <a:lnTo>
                  <a:pt x="585" y="5"/>
                </a:lnTo>
                <a:lnTo>
                  <a:pt x="584" y="5"/>
                </a:lnTo>
                <a:lnTo>
                  <a:pt x="583" y="6"/>
                </a:lnTo>
                <a:lnTo>
                  <a:pt x="582" y="6"/>
                </a:lnTo>
                <a:lnTo>
                  <a:pt x="582" y="6"/>
                </a:lnTo>
                <a:lnTo>
                  <a:pt x="581" y="6"/>
                </a:lnTo>
                <a:lnTo>
                  <a:pt x="580" y="6"/>
                </a:lnTo>
                <a:lnTo>
                  <a:pt x="579" y="7"/>
                </a:lnTo>
                <a:lnTo>
                  <a:pt x="578" y="7"/>
                </a:lnTo>
                <a:lnTo>
                  <a:pt x="577" y="7"/>
                </a:lnTo>
                <a:lnTo>
                  <a:pt x="576" y="7"/>
                </a:lnTo>
                <a:lnTo>
                  <a:pt x="576" y="8"/>
                </a:lnTo>
                <a:lnTo>
                  <a:pt x="575" y="8"/>
                </a:lnTo>
                <a:lnTo>
                  <a:pt x="574" y="8"/>
                </a:lnTo>
                <a:lnTo>
                  <a:pt x="573" y="8"/>
                </a:lnTo>
                <a:lnTo>
                  <a:pt x="572" y="8"/>
                </a:lnTo>
                <a:lnTo>
                  <a:pt x="571" y="9"/>
                </a:lnTo>
                <a:lnTo>
                  <a:pt x="570" y="9"/>
                </a:lnTo>
                <a:lnTo>
                  <a:pt x="569" y="9"/>
                </a:lnTo>
                <a:lnTo>
                  <a:pt x="569" y="9"/>
                </a:lnTo>
                <a:lnTo>
                  <a:pt x="568" y="10"/>
                </a:lnTo>
                <a:lnTo>
                  <a:pt x="567" y="10"/>
                </a:lnTo>
                <a:lnTo>
                  <a:pt x="566" y="10"/>
                </a:lnTo>
                <a:lnTo>
                  <a:pt x="565" y="11"/>
                </a:lnTo>
                <a:lnTo>
                  <a:pt x="564" y="11"/>
                </a:lnTo>
                <a:lnTo>
                  <a:pt x="563" y="11"/>
                </a:lnTo>
                <a:lnTo>
                  <a:pt x="563" y="11"/>
                </a:lnTo>
                <a:lnTo>
                  <a:pt x="562" y="12"/>
                </a:lnTo>
                <a:lnTo>
                  <a:pt x="561" y="12"/>
                </a:lnTo>
                <a:lnTo>
                  <a:pt x="560" y="12"/>
                </a:lnTo>
                <a:lnTo>
                  <a:pt x="559" y="12"/>
                </a:lnTo>
                <a:lnTo>
                  <a:pt x="558" y="13"/>
                </a:lnTo>
                <a:lnTo>
                  <a:pt x="557" y="13"/>
                </a:lnTo>
                <a:lnTo>
                  <a:pt x="556" y="13"/>
                </a:lnTo>
                <a:lnTo>
                  <a:pt x="556" y="14"/>
                </a:lnTo>
                <a:lnTo>
                  <a:pt x="555" y="14"/>
                </a:lnTo>
                <a:lnTo>
                  <a:pt x="554" y="14"/>
                </a:lnTo>
                <a:lnTo>
                  <a:pt x="553" y="14"/>
                </a:lnTo>
                <a:lnTo>
                  <a:pt x="552" y="15"/>
                </a:lnTo>
                <a:lnTo>
                  <a:pt x="551" y="15"/>
                </a:lnTo>
                <a:lnTo>
                  <a:pt x="550" y="15"/>
                </a:lnTo>
                <a:lnTo>
                  <a:pt x="550" y="16"/>
                </a:lnTo>
                <a:lnTo>
                  <a:pt x="549" y="16"/>
                </a:lnTo>
                <a:lnTo>
                  <a:pt x="548" y="16"/>
                </a:lnTo>
                <a:lnTo>
                  <a:pt x="547" y="17"/>
                </a:lnTo>
                <a:lnTo>
                  <a:pt x="546" y="17"/>
                </a:lnTo>
                <a:lnTo>
                  <a:pt x="545" y="17"/>
                </a:lnTo>
                <a:lnTo>
                  <a:pt x="544" y="18"/>
                </a:lnTo>
                <a:lnTo>
                  <a:pt x="544" y="18"/>
                </a:lnTo>
                <a:lnTo>
                  <a:pt x="543" y="18"/>
                </a:lnTo>
                <a:lnTo>
                  <a:pt x="542" y="19"/>
                </a:lnTo>
                <a:lnTo>
                  <a:pt x="541" y="19"/>
                </a:lnTo>
                <a:lnTo>
                  <a:pt x="540" y="19"/>
                </a:lnTo>
                <a:lnTo>
                  <a:pt x="539" y="20"/>
                </a:lnTo>
                <a:lnTo>
                  <a:pt x="538" y="20"/>
                </a:lnTo>
                <a:lnTo>
                  <a:pt x="538" y="20"/>
                </a:lnTo>
                <a:lnTo>
                  <a:pt x="537" y="21"/>
                </a:lnTo>
                <a:lnTo>
                  <a:pt x="536" y="21"/>
                </a:lnTo>
                <a:lnTo>
                  <a:pt x="535" y="21"/>
                </a:lnTo>
                <a:moveTo>
                  <a:pt x="482" y="48"/>
                </a:moveTo>
                <a:lnTo>
                  <a:pt x="482" y="48"/>
                </a:lnTo>
                <a:lnTo>
                  <a:pt x="482" y="48"/>
                </a:lnTo>
                <a:lnTo>
                  <a:pt x="481" y="48"/>
                </a:lnTo>
                <a:lnTo>
                  <a:pt x="480" y="49"/>
                </a:lnTo>
                <a:lnTo>
                  <a:pt x="479" y="50"/>
                </a:lnTo>
                <a:lnTo>
                  <a:pt x="479" y="50"/>
                </a:lnTo>
                <a:lnTo>
                  <a:pt x="478" y="51"/>
                </a:lnTo>
                <a:lnTo>
                  <a:pt x="477" y="51"/>
                </a:lnTo>
                <a:lnTo>
                  <a:pt x="476" y="52"/>
                </a:lnTo>
                <a:lnTo>
                  <a:pt x="475" y="52"/>
                </a:lnTo>
                <a:lnTo>
                  <a:pt x="474" y="53"/>
                </a:lnTo>
                <a:lnTo>
                  <a:pt x="474" y="53"/>
                </a:lnTo>
                <a:lnTo>
                  <a:pt x="473" y="54"/>
                </a:lnTo>
                <a:lnTo>
                  <a:pt x="472" y="54"/>
                </a:lnTo>
                <a:lnTo>
                  <a:pt x="471" y="55"/>
                </a:lnTo>
                <a:lnTo>
                  <a:pt x="470" y="55"/>
                </a:lnTo>
                <a:lnTo>
                  <a:pt x="469" y="56"/>
                </a:lnTo>
                <a:lnTo>
                  <a:pt x="469" y="56"/>
                </a:lnTo>
                <a:lnTo>
                  <a:pt x="468" y="57"/>
                </a:lnTo>
                <a:lnTo>
                  <a:pt x="467" y="57"/>
                </a:lnTo>
                <a:lnTo>
                  <a:pt x="466" y="58"/>
                </a:lnTo>
                <a:lnTo>
                  <a:pt x="465" y="58"/>
                </a:lnTo>
                <a:lnTo>
                  <a:pt x="464" y="59"/>
                </a:lnTo>
                <a:lnTo>
                  <a:pt x="464" y="60"/>
                </a:lnTo>
                <a:lnTo>
                  <a:pt x="463" y="60"/>
                </a:lnTo>
                <a:lnTo>
                  <a:pt x="462" y="61"/>
                </a:lnTo>
                <a:lnTo>
                  <a:pt x="461" y="61"/>
                </a:lnTo>
                <a:lnTo>
                  <a:pt x="460" y="62"/>
                </a:lnTo>
                <a:lnTo>
                  <a:pt x="460" y="62"/>
                </a:lnTo>
                <a:lnTo>
                  <a:pt x="459" y="63"/>
                </a:lnTo>
                <a:lnTo>
                  <a:pt x="458" y="63"/>
                </a:lnTo>
                <a:lnTo>
                  <a:pt x="457" y="64"/>
                </a:lnTo>
                <a:lnTo>
                  <a:pt x="456" y="65"/>
                </a:lnTo>
                <a:lnTo>
                  <a:pt x="455" y="65"/>
                </a:lnTo>
                <a:lnTo>
                  <a:pt x="455" y="66"/>
                </a:lnTo>
                <a:lnTo>
                  <a:pt x="454" y="66"/>
                </a:lnTo>
                <a:lnTo>
                  <a:pt x="453" y="67"/>
                </a:lnTo>
                <a:lnTo>
                  <a:pt x="452" y="67"/>
                </a:lnTo>
                <a:lnTo>
                  <a:pt x="451" y="68"/>
                </a:lnTo>
                <a:lnTo>
                  <a:pt x="451" y="69"/>
                </a:lnTo>
                <a:lnTo>
                  <a:pt x="450" y="69"/>
                </a:lnTo>
                <a:lnTo>
                  <a:pt x="449" y="70"/>
                </a:lnTo>
                <a:lnTo>
                  <a:pt x="448" y="70"/>
                </a:lnTo>
                <a:lnTo>
                  <a:pt x="447" y="71"/>
                </a:lnTo>
                <a:lnTo>
                  <a:pt x="446" y="72"/>
                </a:lnTo>
                <a:lnTo>
                  <a:pt x="446" y="72"/>
                </a:lnTo>
                <a:lnTo>
                  <a:pt x="445" y="73"/>
                </a:lnTo>
                <a:lnTo>
                  <a:pt x="444" y="73"/>
                </a:lnTo>
                <a:lnTo>
                  <a:pt x="443" y="74"/>
                </a:lnTo>
                <a:lnTo>
                  <a:pt x="442" y="75"/>
                </a:lnTo>
                <a:lnTo>
                  <a:pt x="442" y="75"/>
                </a:lnTo>
                <a:lnTo>
                  <a:pt x="441" y="76"/>
                </a:lnTo>
                <a:lnTo>
                  <a:pt x="440" y="76"/>
                </a:lnTo>
                <a:lnTo>
                  <a:pt x="439" y="77"/>
                </a:lnTo>
                <a:lnTo>
                  <a:pt x="438" y="78"/>
                </a:lnTo>
                <a:lnTo>
                  <a:pt x="438" y="78"/>
                </a:lnTo>
                <a:lnTo>
                  <a:pt x="437" y="79"/>
                </a:lnTo>
                <a:lnTo>
                  <a:pt x="436" y="80"/>
                </a:lnTo>
                <a:lnTo>
                  <a:pt x="435" y="80"/>
                </a:lnTo>
                <a:lnTo>
                  <a:pt x="434" y="81"/>
                </a:lnTo>
                <a:lnTo>
                  <a:pt x="433" y="81"/>
                </a:lnTo>
                <a:lnTo>
                  <a:pt x="433" y="82"/>
                </a:lnTo>
                <a:lnTo>
                  <a:pt x="432" y="83"/>
                </a:lnTo>
                <a:lnTo>
                  <a:pt x="431" y="83"/>
                </a:lnTo>
                <a:lnTo>
                  <a:pt x="430" y="84"/>
                </a:lnTo>
                <a:lnTo>
                  <a:pt x="429" y="85"/>
                </a:lnTo>
                <a:lnTo>
                  <a:pt x="429" y="85"/>
                </a:lnTo>
                <a:lnTo>
                  <a:pt x="428" y="86"/>
                </a:lnTo>
                <a:lnTo>
                  <a:pt x="427" y="87"/>
                </a:lnTo>
                <a:lnTo>
                  <a:pt x="426" y="87"/>
                </a:lnTo>
                <a:lnTo>
                  <a:pt x="425" y="88"/>
                </a:lnTo>
                <a:lnTo>
                  <a:pt x="425" y="89"/>
                </a:lnTo>
                <a:lnTo>
                  <a:pt x="424" y="89"/>
                </a:lnTo>
                <a:lnTo>
                  <a:pt x="423" y="90"/>
                </a:lnTo>
                <a:lnTo>
                  <a:pt x="422" y="91"/>
                </a:lnTo>
                <a:lnTo>
                  <a:pt x="421" y="91"/>
                </a:lnTo>
                <a:lnTo>
                  <a:pt x="421" y="92"/>
                </a:lnTo>
                <a:lnTo>
                  <a:pt x="420" y="93"/>
                </a:lnTo>
                <a:lnTo>
                  <a:pt x="419" y="93"/>
                </a:lnTo>
                <a:lnTo>
                  <a:pt x="418" y="94"/>
                </a:lnTo>
                <a:lnTo>
                  <a:pt x="417" y="95"/>
                </a:lnTo>
                <a:lnTo>
                  <a:pt x="417" y="95"/>
                </a:lnTo>
                <a:moveTo>
                  <a:pt x="374" y="136"/>
                </a:moveTo>
                <a:lnTo>
                  <a:pt x="374" y="136"/>
                </a:lnTo>
                <a:lnTo>
                  <a:pt x="373" y="136"/>
                </a:lnTo>
                <a:lnTo>
                  <a:pt x="373" y="137"/>
                </a:lnTo>
                <a:lnTo>
                  <a:pt x="372" y="138"/>
                </a:lnTo>
                <a:lnTo>
                  <a:pt x="371" y="139"/>
                </a:lnTo>
                <a:lnTo>
                  <a:pt x="370" y="139"/>
                </a:lnTo>
                <a:lnTo>
                  <a:pt x="369" y="140"/>
                </a:lnTo>
                <a:lnTo>
                  <a:pt x="369" y="141"/>
                </a:lnTo>
                <a:lnTo>
                  <a:pt x="368" y="142"/>
                </a:lnTo>
                <a:lnTo>
                  <a:pt x="367" y="143"/>
                </a:lnTo>
                <a:lnTo>
                  <a:pt x="366" y="143"/>
                </a:lnTo>
                <a:lnTo>
                  <a:pt x="366" y="144"/>
                </a:lnTo>
                <a:lnTo>
                  <a:pt x="365" y="145"/>
                </a:lnTo>
                <a:lnTo>
                  <a:pt x="364" y="146"/>
                </a:lnTo>
                <a:lnTo>
                  <a:pt x="363" y="147"/>
                </a:lnTo>
                <a:lnTo>
                  <a:pt x="363" y="148"/>
                </a:lnTo>
                <a:lnTo>
                  <a:pt x="362" y="148"/>
                </a:lnTo>
                <a:lnTo>
                  <a:pt x="361" y="149"/>
                </a:lnTo>
                <a:lnTo>
                  <a:pt x="360" y="150"/>
                </a:lnTo>
                <a:lnTo>
                  <a:pt x="359" y="151"/>
                </a:lnTo>
                <a:lnTo>
                  <a:pt x="359" y="152"/>
                </a:lnTo>
                <a:lnTo>
                  <a:pt x="358" y="153"/>
                </a:lnTo>
                <a:lnTo>
                  <a:pt x="357" y="154"/>
                </a:lnTo>
                <a:lnTo>
                  <a:pt x="356" y="154"/>
                </a:lnTo>
                <a:lnTo>
                  <a:pt x="356" y="155"/>
                </a:lnTo>
                <a:lnTo>
                  <a:pt x="355" y="156"/>
                </a:lnTo>
                <a:lnTo>
                  <a:pt x="354" y="157"/>
                </a:lnTo>
                <a:lnTo>
                  <a:pt x="353" y="158"/>
                </a:lnTo>
                <a:lnTo>
                  <a:pt x="353" y="159"/>
                </a:lnTo>
                <a:lnTo>
                  <a:pt x="352" y="160"/>
                </a:lnTo>
                <a:lnTo>
                  <a:pt x="351" y="160"/>
                </a:lnTo>
                <a:lnTo>
                  <a:pt x="350" y="161"/>
                </a:lnTo>
                <a:lnTo>
                  <a:pt x="350" y="162"/>
                </a:lnTo>
                <a:lnTo>
                  <a:pt x="349" y="163"/>
                </a:lnTo>
                <a:lnTo>
                  <a:pt x="348" y="164"/>
                </a:lnTo>
                <a:lnTo>
                  <a:pt x="347" y="165"/>
                </a:lnTo>
                <a:lnTo>
                  <a:pt x="347" y="166"/>
                </a:lnTo>
                <a:lnTo>
                  <a:pt x="346" y="166"/>
                </a:lnTo>
                <a:lnTo>
                  <a:pt x="345" y="167"/>
                </a:lnTo>
                <a:lnTo>
                  <a:pt x="344" y="168"/>
                </a:lnTo>
                <a:lnTo>
                  <a:pt x="344" y="169"/>
                </a:lnTo>
                <a:lnTo>
                  <a:pt x="343" y="170"/>
                </a:lnTo>
                <a:lnTo>
                  <a:pt x="342" y="171"/>
                </a:lnTo>
                <a:lnTo>
                  <a:pt x="341" y="172"/>
                </a:lnTo>
                <a:lnTo>
                  <a:pt x="341" y="173"/>
                </a:lnTo>
                <a:lnTo>
                  <a:pt x="340" y="174"/>
                </a:lnTo>
                <a:lnTo>
                  <a:pt x="339" y="174"/>
                </a:lnTo>
                <a:lnTo>
                  <a:pt x="338" y="175"/>
                </a:lnTo>
                <a:lnTo>
                  <a:pt x="338" y="176"/>
                </a:lnTo>
                <a:lnTo>
                  <a:pt x="337" y="177"/>
                </a:lnTo>
                <a:lnTo>
                  <a:pt x="336" y="178"/>
                </a:lnTo>
                <a:lnTo>
                  <a:pt x="335" y="179"/>
                </a:lnTo>
                <a:lnTo>
                  <a:pt x="335" y="180"/>
                </a:lnTo>
                <a:lnTo>
                  <a:pt x="334" y="181"/>
                </a:lnTo>
                <a:lnTo>
                  <a:pt x="333" y="182"/>
                </a:lnTo>
                <a:lnTo>
                  <a:pt x="332" y="183"/>
                </a:lnTo>
                <a:lnTo>
                  <a:pt x="332" y="184"/>
                </a:lnTo>
                <a:lnTo>
                  <a:pt x="331" y="184"/>
                </a:lnTo>
                <a:lnTo>
                  <a:pt x="330" y="185"/>
                </a:lnTo>
                <a:lnTo>
                  <a:pt x="329" y="186"/>
                </a:lnTo>
                <a:lnTo>
                  <a:pt x="329" y="187"/>
                </a:lnTo>
                <a:lnTo>
                  <a:pt x="328" y="188"/>
                </a:lnTo>
                <a:lnTo>
                  <a:pt x="327" y="189"/>
                </a:lnTo>
                <a:lnTo>
                  <a:pt x="326" y="190"/>
                </a:lnTo>
                <a:lnTo>
                  <a:pt x="326" y="191"/>
                </a:lnTo>
                <a:lnTo>
                  <a:pt x="325" y="192"/>
                </a:lnTo>
                <a:lnTo>
                  <a:pt x="324" y="193"/>
                </a:lnTo>
                <a:lnTo>
                  <a:pt x="323" y="194"/>
                </a:lnTo>
                <a:lnTo>
                  <a:pt x="323" y="195"/>
                </a:lnTo>
                <a:lnTo>
                  <a:pt x="322" y="196"/>
                </a:lnTo>
                <a:lnTo>
                  <a:pt x="321" y="196"/>
                </a:lnTo>
                <a:moveTo>
                  <a:pt x="286" y="245"/>
                </a:moveTo>
                <a:lnTo>
                  <a:pt x="286" y="245"/>
                </a:lnTo>
                <a:lnTo>
                  <a:pt x="286" y="245"/>
                </a:lnTo>
                <a:lnTo>
                  <a:pt x="285" y="247"/>
                </a:lnTo>
                <a:lnTo>
                  <a:pt x="284" y="248"/>
                </a:lnTo>
                <a:lnTo>
                  <a:pt x="284" y="249"/>
                </a:lnTo>
                <a:lnTo>
                  <a:pt x="283" y="250"/>
                </a:lnTo>
                <a:lnTo>
                  <a:pt x="282" y="251"/>
                </a:lnTo>
                <a:lnTo>
                  <a:pt x="281" y="252"/>
                </a:lnTo>
                <a:lnTo>
                  <a:pt x="281" y="253"/>
                </a:lnTo>
                <a:lnTo>
                  <a:pt x="280" y="254"/>
                </a:lnTo>
                <a:lnTo>
                  <a:pt x="279" y="255"/>
                </a:lnTo>
                <a:lnTo>
                  <a:pt x="279" y="256"/>
                </a:lnTo>
                <a:lnTo>
                  <a:pt x="278" y="257"/>
                </a:lnTo>
                <a:lnTo>
                  <a:pt x="277" y="258"/>
                </a:lnTo>
                <a:lnTo>
                  <a:pt x="276" y="259"/>
                </a:lnTo>
                <a:lnTo>
                  <a:pt x="276" y="260"/>
                </a:lnTo>
                <a:lnTo>
                  <a:pt x="275" y="261"/>
                </a:lnTo>
                <a:lnTo>
                  <a:pt x="274" y="262"/>
                </a:lnTo>
                <a:lnTo>
                  <a:pt x="274" y="264"/>
                </a:lnTo>
                <a:lnTo>
                  <a:pt x="273" y="265"/>
                </a:lnTo>
                <a:lnTo>
                  <a:pt x="272" y="266"/>
                </a:lnTo>
                <a:lnTo>
                  <a:pt x="272" y="267"/>
                </a:lnTo>
                <a:lnTo>
                  <a:pt x="271" y="268"/>
                </a:lnTo>
                <a:lnTo>
                  <a:pt x="270" y="269"/>
                </a:lnTo>
                <a:lnTo>
                  <a:pt x="269" y="270"/>
                </a:lnTo>
                <a:lnTo>
                  <a:pt x="269" y="271"/>
                </a:lnTo>
                <a:lnTo>
                  <a:pt x="268" y="272"/>
                </a:lnTo>
                <a:lnTo>
                  <a:pt x="267" y="273"/>
                </a:lnTo>
                <a:lnTo>
                  <a:pt x="267" y="274"/>
                </a:lnTo>
                <a:lnTo>
                  <a:pt x="266" y="276"/>
                </a:lnTo>
                <a:lnTo>
                  <a:pt x="265" y="277"/>
                </a:lnTo>
                <a:lnTo>
                  <a:pt x="265" y="278"/>
                </a:lnTo>
                <a:lnTo>
                  <a:pt x="264" y="279"/>
                </a:lnTo>
                <a:lnTo>
                  <a:pt x="263" y="280"/>
                </a:lnTo>
                <a:lnTo>
                  <a:pt x="263" y="281"/>
                </a:lnTo>
                <a:lnTo>
                  <a:pt x="262" y="282"/>
                </a:lnTo>
                <a:lnTo>
                  <a:pt x="261" y="283"/>
                </a:lnTo>
                <a:lnTo>
                  <a:pt x="260" y="284"/>
                </a:lnTo>
                <a:lnTo>
                  <a:pt x="260" y="286"/>
                </a:lnTo>
                <a:lnTo>
                  <a:pt x="259" y="287"/>
                </a:lnTo>
                <a:lnTo>
                  <a:pt x="258" y="288"/>
                </a:lnTo>
                <a:lnTo>
                  <a:pt x="258" y="289"/>
                </a:lnTo>
                <a:lnTo>
                  <a:pt x="257" y="290"/>
                </a:lnTo>
                <a:lnTo>
                  <a:pt x="256" y="291"/>
                </a:lnTo>
                <a:lnTo>
                  <a:pt x="256" y="292"/>
                </a:lnTo>
                <a:lnTo>
                  <a:pt x="255" y="293"/>
                </a:lnTo>
                <a:lnTo>
                  <a:pt x="254" y="295"/>
                </a:lnTo>
                <a:lnTo>
                  <a:pt x="254" y="296"/>
                </a:lnTo>
                <a:lnTo>
                  <a:pt x="253" y="297"/>
                </a:lnTo>
                <a:lnTo>
                  <a:pt x="252" y="298"/>
                </a:lnTo>
                <a:lnTo>
                  <a:pt x="252" y="299"/>
                </a:lnTo>
                <a:lnTo>
                  <a:pt x="251" y="300"/>
                </a:lnTo>
                <a:lnTo>
                  <a:pt x="250" y="301"/>
                </a:lnTo>
                <a:lnTo>
                  <a:pt x="249" y="303"/>
                </a:lnTo>
                <a:lnTo>
                  <a:pt x="249" y="304"/>
                </a:lnTo>
                <a:lnTo>
                  <a:pt x="248" y="305"/>
                </a:lnTo>
                <a:lnTo>
                  <a:pt x="247" y="306"/>
                </a:lnTo>
                <a:lnTo>
                  <a:pt x="247" y="307"/>
                </a:lnTo>
                <a:lnTo>
                  <a:pt x="246" y="308"/>
                </a:lnTo>
                <a:lnTo>
                  <a:pt x="245" y="309"/>
                </a:lnTo>
                <a:lnTo>
                  <a:pt x="245" y="311"/>
                </a:lnTo>
                <a:lnTo>
                  <a:pt x="244" y="312"/>
                </a:lnTo>
                <a:lnTo>
                  <a:pt x="244" y="313"/>
                </a:lnTo>
                <a:moveTo>
                  <a:pt x="215" y="365"/>
                </a:moveTo>
                <a:lnTo>
                  <a:pt x="215" y="365"/>
                </a:lnTo>
                <a:lnTo>
                  <a:pt x="214" y="366"/>
                </a:lnTo>
                <a:lnTo>
                  <a:pt x="214" y="367"/>
                </a:lnTo>
                <a:lnTo>
                  <a:pt x="213" y="368"/>
                </a:lnTo>
                <a:lnTo>
                  <a:pt x="212" y="370"/>
                </a:lnTo>
                <a:lnTo>
                  <a:pt x="212" y="371"/>
                </a:lnTo>
                <a:lnTo>
                  <a:pt x="211" y="372"/>
                </a:lnTo>
                <a:lnTo>
                  <a:pt x="211" y="373"/>
                </a:lnTo>
                <a:lnTo>
                  <a:pt x="210" y="375"/>
                </a:lnTo>
                <a:lnTo>
                  <a:pt x="209" y="376"/>
                </a:lnTo>
                <a:lnTo>
                  <a:pt x="209" y="377"/>
                </a:lnTo>
                <a:lnTo>
                  <a:pt x="208" y="379"/>
                </a:lnTo>
                <a:lnTo>
                  <a:pt x="207" y="380"/>
                </a:lnTo>
                <a:lnTo>
                  <a:pt x="207" y="381"/>
                </a:lnTo>
                <a:lnTo>
                  <a:pt x="206" y="382"/>
                </a:lnTo>
                <a:lnTo>
                  <a:pt x="205" y="384"/>
                </a:lnTo>
                <a:lnTo>
                  <a:pt x="205" y="385"/>
                </a:lnTo>
                <a:lnTo>
                  <a:pt x="204" y="386"/>
                </a:lnTo>
                <a:lnTo>
                  <a:pt x="203" y="387"/>
                </a:lnTo>
                <a:lnTo>
                  <a:pt x="203" y="389"/>
                </a:lnTo>
                <a:lnTo>
                  <a:pt x="202" y="390"/>
                </a:lnTo>
                <a:lnTo>
                  <a:pt x="202" y="391"/>
                </a:lnTo>
                <a:lnTo>
                  <a:pt x="201" y="393"/>
                </a:lnTo>
                <a:lnTo>
                  <a:pt x="200" y="394"/>
                </a:lnTo>
                <a:lnTo>
                  <a:pt x="200" y="395"/>
                </a:lnTo>
                <a:lnTo>
                  <a:pt x="199" y="396"/>
                </a:lnTo>
                <a:lnTo>
                  <a:pt x="198" y="398"/>
                </a:lnTo>
                <a:lnTo>
                  <a:pt x="198" y="399"/>
                </a:lnTo>
                <a:lnTo>
                  <a:pt x="197" y="400"/>
                </a:lnTo>
                <a:lnTo>
                  <a:pt x="197" y="402"/>
                </a:lnTo>
                <a:lnTo>
                  <a:pt x="196" y="403"/>
                </a:lnTo>
                <a:lnTo>
                  <a:pt x="195" y="404"/>
                </a:lnTo>
                <a:lnTo>
                  <a:pt x="195" y="406"/>
                </a:lnTo>
                <a:lnTo>
                  <a:pt x="194" y="407"/>
                </a:lnTo>
                <a:lnTo>
                  <a:pt x="193" y="408"/>
                </a:lnTo>
                <a:lnTo>
                  <a:pt x="193" y="409"/>
                </a:lnTo>
                <a:lnTo>
                  <a:pt x="192" y="411"/>
                </a:lnTo>
                <a:lnTo>
                  <a:pt x="192" y="412"/>
                </a:lnTo>
                <a:lnTo>
                  <a:pt x="191" y="413"/>
                </a:lnTo>
                <a:lnTo>
                  <a:pt x="190" y="415"/>
                </a:lnTo>
                <a:lnTo>
                  <a:pt x="190" y="416"/>
                </a:lnTo>
                <a:lnTo>
                  <a:pt x="189" y="417"/>
                </a:lnTo>
                <a:lnTo>
                  <a:pt x="188" y="419"/>
                </a:lnTo>
                <a:lnTo>
                  <a:pt x="188" y="420"/>
                </a:lnTo>
                <a:lnTo>
                  <a:pt x="187" y="421"/>
                </a:lnTo>
                <a:lnTo>
                  <a:pt x="187" y="423"/>
                </a:lnTo>
                <a:lnTo>
                  <a:pt x="186" y="424"/>
                </a:lnTo>
                <a:lnTo>
                  <a:pt x="185" y="425"/>
                </a:lnTo>
                <a:lnTo>
                  <a:pt x="185" y="427"/>
                </a:lnTo>
                <a:lnTo>
                  <a:pt x="184" y="428"/>
                </a:lnTo>
                <a:lnTo>
                  <a:pt x="184" y="429"/>
                </a:lnTo>
                <a:lnTo>
                  <a:pt x="183" y="431"/>
                </a:lnTo>
                <a:lnTo>
                  <a:pt x="182" y="432"/>
                </a:lnTo>
                <a:lnTo>
                  <a:pt x="182" y="433"/>
                </a:lnTo>
                <a:lnTo>
                  <a:pt x="181" y="435"/>
                </a:lnTo>
                <a:lnTo>
                  <a:pt x="181" y="436"/>
                </a:lnTo>
                <a:lnTo>
                  <a:pt x="180" y="437"/>
                </a:lnTo>
                <a:lnTo>
                  <a:pt x="180" y="437"/>
                </a:lnTo>
                <a:moveTo>
                  <a:pt x="156" y="492"/>
                </a:moveTo>
                <a:lnTo>
                  <a:pt x="156" y="492"/>
                </a:lnTo>
                <a:lnTo>
                  <a:pt x="156" y="494"/>
                </a:lnTo>
                <a:lnTo>
                  <a:pt x="155" y="495"/>
                </a:lnTo>
                <a:lnTo>
                  <a:pt x="154" y="497"/>
                </a:lnTo>
                <a:lnTo>
                  <a:pt x="154" y="498"/>
                </a:lnTo>
                <a:lnTo>
                  <a:pt x="153" y="500"/>
                </a:lnTo>
                <a:lnTo>
                  <a:pt x="153" y="501"/>
                </a:lnTo>
                <a:lnTo>
                  <a:pt x="152" y="502"/>
                </a:lnTo>
                <a:lnTo>
                  <a:pt x="152" y="504"/>
                </a:lnTo>
                <a:lnTo>
                  <a:pt x="151" y="505"/>
                </a:lnTo>
                <a:lnTo>
                  <a:pt x="150" y="507"/>
                </a:lnTo>
                <a:lnTo>
                  <a:pt x="150" y="508"/>
                </a:lnTo>
                <a:lnTo>
                  <a:pt x="149" y="510"/>
                </a:lnTo>
                <a:lnTo>
                  <a:pt x="149" y="511"/>
                </a:lnTo>
                <a:lnTo>
                  <a:pt x="148" y="512"/>
                </a:lnTo>
                <a:lnTo>
                  <a:pt x="148" y="514"/>
                </a:lnTo>
                <a:lnTo>
                  <a:pt x="147" y="515"/>
                </a:lnTo>
                <a:lnTo>
                  <a:pt x="146" y="517"/>
                </a:lnTo>
                <a:lnTo>
                  <a:pt x="146" y="518"/>
                </a:lnTo>
                <a:lnTo>
                  <a:pt x="145" y="520"/>
                </a:lnTo>
                <a:lnTo>
                  <a:pt x="145" y="521"/>
                </a:lnTo>
                <a:lnTo>
                  <a:pt x="144" y="523"/>
                </a:lnTo>
                <a:lnTo>
                  <a:pt x="144" y="524"/>
                </a:lnTo>
                <a:lnTo>
                  <a:pt x="143" y="525"/>
                </a:lnTo>
                <a:lnTo>
                  <a:pt x="142" y="527"/>
                </a:lnTo>
                <a:lnTo>
                  <a:pt x="142" y="528"/>
                </a:lnTo>
                <a:lnTo>
                  <a:pt x="141" y="530"/>
                </a:lnTo>
                <a:lnTo>
                  <a:pt x="141" y="531"/>
                </a:lnTo>
                <a:lnTo>
                  <a:pt x="140" y="533"/>
                </a:lnTo>
                <a:lnTo>
                  <a:pt x="140" y="534"/>
                </a:lnTo>
                <a:lnTo>
                  <a:pt x="139" y="536"/>
                </a:lnTo>
                <a:lnTo>
                  <a:pt x="139" y="537"/>
                </a:lnTo>
                <a:lnTo>
                  <a:pt x="138" y="539"/>
                </a:lnTo>
                <a:lnTo>
                  <a:pt x="137" y="540"/>
                </a:lnTo>
                <a:lnTo>
                  <a:pt x="137" y="541"/>
                </a:lnTo>
                <a:lnTo>
                  <a:pt x="136" y="543"/>
                </a:lnTo>
                <a:lnTo>
                  <a:pt x="136" y="544"/>
                </a:lnTo>
                <a:lnTo>
                  <a:pt x="135" y="546"/>
                </a:lnTo>
                <a:lnTo>
                  <a:pt x="135" y="547"/>
                </a:lnTo>
                <a:lnTo>
                  <a:pt x="134" y="549"/>
                </a:lnTo>
                <a:lnTo>
                  <a:pt x="134" y="550"/>
                </a:lnTo>
                <a:lnTo>
                  <a:pt x="133" y="552"/>
                </a:lnTo>
                <a:lnTo>
                  <a:pt x="133" y="553"/>
                </a:lnTo>
                <a:lnTo>
                  <a:pt x="132" y="555"/>
                </a:lnTo>
                <a:lnTo>
                  <a:pt x="131" y="556"/>
                </a:lnTo>
                <a:lnTo>
                  <a:pt x="131" y="558"/>
                </a:lnTo>
                <a:lnTo>
                  <a:pt x="130" y="559"/>
                </a:lnTo>
                <a:lnTo>
                  <a:pt x="130" y="561"/>
                </a:lnTo>
                <a:lnTo>
                  <a:pt x="129" y="562"/>
                </a:lnTo>
                <a:lnTo>
                  <a:pt x="129" y="564"/>
                </a:lnTo>
                <a:lnTo>
                  <a:pt x="128" y="565"/>
                </a:lnTo>
                <a:lnTo>
                  <a:pt x="128" y="567"/>
                </a:lnTo>
                <a:lnTo>
                  <a:pt x="127" y="567"/>
                </a:lnTo>
                <a:moveTo>
                  <a:pt x="108" y="624"/>
                </a:moveTo>
                <a:lnTo>
                  <a:pt x="108" y="624"/>
                </a:lnTo>
                <a:lnTo>
                  <a:pt x="108" y="625"/>
                </a:lnTo>
                <a:lnTo>
                  <a:pt x="107" y="626"/>
                </a:lnTo>
                <a:lnTo>
                  <a:pt x="107" y="628"/>
                </a:lnTo>
                <a:lnTo>
                  <a:pt x="106" y="630"/>
                </a:lnTo>
                <a:lnTo>
                  <a:pt x="106" y="631"/>
                </a:lnTo>
                <a:lnTo>
                  <a:pt x="105" y="633"/>
                </a:lnTo>
                <a:lnTo>
                  <a:pt x="105" y="634"/>
                </a:lnTo>
                <a:lnTo>
                  <a:pt x="104" y="636"/>
                </a:lnTo>
                <a:lnTo>
                  <a:pt x="104" y="637"/>
                </a:lnTo>
                <a:lnTo>
                  <a:pt x="103" y="639"/>
                </a:lnTo>
                <a:lnTo>
                  <a:pt x="103" y="641"/>
                </a:lnTo>
                <a:lnTo>
                  <a:pt x="102" y="642"/>
                </a:lnTo>
                <a:lnTo>
                  <a:pt x="102" y="644"/>
                </a:lnTo>
                <a:lnTo>
                  <a:pt x="101" y="645"/>
                </a:lnTo>
                <a:lnTo>
                  <a:pt x="101" y="647"/>
                </a:lnTo>
                <a:lnTo>
                  <a:pt x="100" y="648"/>
                </a:lnTo>
                <a:lnTo>
                  <a:pt x="100" y="650"/>
                </a:lnTo>
                <a:lnTo>
                  <a:pt x="99" y="652"/>
                </a:lnTo>
                <a:lnTo>
                  <a:pt x="99" y="653"/>
                </a:lnTo>
                <a:lnTo>
                  <a:pt x="98" y="655"/>
                </a:lnTo>
                <a:lnTo>
                  <a:pt x="98" y="656"/>
                </a:lnTo>
                <a:lnTo>
                  <a:pt x="97" y="658"/>
                </a:lnTo>
                <a:lnTo>
                  <a:pt x="97" y="660"/>
                </a:lnTo>
                <a:lnTo>
                  <a:pt x="96" y="661"/>
                </a:lnTo>
                <a:lnTo>
                  <a:pt x="96" y="663"/>
                </a:lnTo>
                <a:lnTo>
                  <a:pt x="95" y="664"/>
                </a:lnTo>
                <a:lnTo>
                  <a:pt x="95" y="666"/>
                </a:lnTo>
                <a:lnTo>
                  <a:pt x="94" y="667"/>
                </a:lnTo>
                <a:lnTo>
                  <a:pt x="94" y="669"/>
                </a:lnTo>
                <a:lnTo>
                  <a:pt x="93" y="671"/>
                </a:lnTo>
                <a:lnTo>
                  <a:pt x="93" y="672"/>
                </a:lnTo>
                <a:lnTo>
                  <a:pt x="92" y="674"/>
                </a:lnTo>
                <a:lnTo>
                  <a:pt x="92" y="676"/>
                </a:lnTo>
                <a:lnTo>
                  <a:pt x="91" y="677"/>
                </a:lnTo>
                <a:lnTo>
                  <a:pt x="91" y="679"/>
                </a:lnTo>
                <a:lnTo>
                  <a:pt x="90" y="680"/>
                </a:lnTo>
                <a:lnTo>
                  <a:pt x="90" y="682"/>
                </a:lnTo>
                <a:lnTo>
                  <a:pt x="89" y="684"/>
                </a:lnTo>
                <a:lnTo>
                  <a:pt x="89" y="685"/>
                </a:lnTo>
                <a:lnTo>
                  <a:pt x="88" y="687"/>
                </a:lnTo>
                <a:lnTo>
                  <a:pt x="88" y="688"/>
                </a:lnTo>
                <a:lnTo>
                  <a:pt x="87" y="690"/>
                </a:lnTo>
                <a:lnTo>
                  <a:pt x="87" y="692"/>
                </a:lnTo>
                <a:lnTo>
                  <a:pt x="87" y="693"/>
                </a:lnTo>
                <a:lnTo>
                  <a:pt x="86" y="695"/>
                </a:lnTo>
                <a:lnTo>
                  <a:pt x="86" y="697"/>
                </a:lnTo>
                <a:lnTo>
                  <a:pt x="85" y="698"/>
                </a:lnTo>
                <a:lnTo>
                  <a:pt x="85" y="700"/>
                </a:lnTo>
                <a:lnTo>
                  <a:pt x="84" y="700"/>
                </a:lnTo>
                <a:moveTo>
                  <a:pt x="69" y="758"/>
                </a:moveTo>
                <a:lnTo>
                  <a:pt x="69" y="758"/>
                </a:lnTo>
                <a:lnTo>
                  <a:pt x="68" y="759"/>
                </a:lnTo>
                <a:lnTo>
                  <a:pt x="68" y="761"/>
                </a:lnTo>
                <a:lnTo>
                  <a:pt x="67" y="763"/>
                </a:lnTo>
                <a:lnTo>
                  <a:pt x="67" y="765"/>
                </a:lnTo>
                <a:lnTo>
                  <a:pt x="66" y="766"/>
                </a:lnTo>
                <a:lnTo>
                  <a:pt x="66" y="768"/>
                </a:lnTo>
                <a:lnTo>
                  <a:pt x="66" y="770"/>
                </a:lnTo>
                <a:lnTo>
                  <a:pt x="65" y="771"/>
                </a:lnTo>
                <a:lnTo>
                  <a:pt x="65" y="773"/>
                </a:lnTo>
                <a:lnTo>
                  <a:pt x="64" y="775"/>
                </a:lnTo>
                <a:lnTo>
                  <a:pt x="64" y="776"/>
                </a:lnTo>
                <a:lnTo>
                  <a:pt x="63" y="778"/>
                </a:lnTo>
                <a:lnTo>
                  <a:pt x="63" y="780"/>
                </a:lnTo>
                <a:lnTo>
                  <a:pt x="63" y="782"/>
                </a:lnTo>
                <a:lnTo>
                  <a:pt x="62" y="783"/>
                </a:lnTo>
                <a:lnTo>
                  <a:pt x="62" y="785"/>
                </a:lnTo>
                <a:lnTo>
                  <a:pt x="61" y="787"/>
                </a:lnTo>
                <a:lnTo>
                  <a:pt x="61" y="788"/>
                </a:lnTo>
                <a:lnTo>
                  <a:pt x="60" y="790"/>
                </a:lnTo>
                <a:lnTo>
                  <a:pt x="60" y="792"/>
                </a:lnTo>
                <a:lnTo>
                  <a:pt x="60" y="793"/>
                </a:lnTo>
                <a:lnTo>
                  <a:pt x="59" y="795"/>
                </a:lnTo>
                <a:lnTo>
                  <a:pt x="59" y="797"/>
                </a:lnTo>
                <a:lnTo>
                  <a:pt x="58" y="799"/>
                </a:lnTo>
                <a:lnTo>
                  <a:pt x="58" y="800"/>
                </a:lnTo>
                <a:lnTo>
                  <a:pt x="57" y="802"/>
                </a:lnTo>
                <a:lnTo>
                  <a:pt x="57" y="804"/>
                </a:lnTo>
                <a:lnTo>
                  <a:pt x="57" y="805"/>
                </a:lnTo>
                <a:lnTo>
                  <a:pt x="56" y="807"/>
                </a:lnTo>
                <a:lnTo>
                  <a:pt x="56" y="809"/>
                </a:lnTo>
                <a:lnTo>
                  <a:pt x="55" y="811"/>
                </a:lnTo>
                <a:lnTo>
                  <a:pt x="55" y="812"/>
                </a:lnTo>
                <a:lnTo>
                  <a:pt x="55" y="814"/>
                </a:lnTo>
                <a:lnTo>
                  <a:pt x="54" y="816"/>
                </a:lnTo>
                <a:lnTo>
                  <a:pt x="54" y="818"/>
                </a:lnTo>
                <a:lnTo>
                  <a:pt x="53" y="819"/>
                </a:lnTo>
                <a:lnTo>
                  <a:pt x="53" y="821"/>
                </a:lnTo>
                <a:lnTo>
                  <a:pt x="53" y="823"/>
                </a:lnTo>
                <a:lnTo>
                  <a:pt x="52" y="825"/>
                </a:lnTo>
                <a:lnTo>
                  <a:pt x="52" y="826"/>
                </a:lnTo>
                <a:lnTo>
                  <a:pt x="51" y="828"/>
                </a:lnTo>
                <a:lnTo>
                  <a:pt x="51" y="830"/>
                </a:lnTo>
                <a:lnTo>
                  <a:pt x="51" y="831"/>
                </a:lnTo>
                <a:lnTo>
                  <a:pt x="50" y="833"/>
                </a:lnTo>
                <a:lnTo>
                  <a:pt x="50" y="835"/>
                </a:lnTo>
                <a:lnTo>
                  <a:pt x="50" y="836"/>
                </a:lnTo>
                <a:moveTo>
                  <a:pt x="37" y="895"/>
                </a:moveTo>
                <a:lnTo>
                  <a:pt x="37" y="895"/>
                </a:lnTo>
                <a:lnTo>
                  <a:pt x="37" y="895"/>
                </a:lnTo>
                <a:lnTo>
                  <a:pt x="36" y="897"/>
                </a:lnTo>
                <a:lnTo>
                  <a:pt x="36" y="899"/>
                </a:lnTo>
                <a:lnTo>
                  <a:pt x="36" y="901"/>
                </a:lnTo>
                <a:lnTo>
                  <a:pt x="35" y="902"/>
                </a:lnTo>
                <a:lnTo>
                  <a:pt x="35" y="904"/>
                </a:lnTo>
                <a:lnTo>
                  <a:pt x="34" y="906"/>
                </a:lnTo>
                <a:lnTo>
                  <a:pt x="34" y="908"/>
                </a:lnTo>
                <a:lnTo>
                  <a:pt x="34" y="910"/>
                </a:lnTo>
                <a:lnTo>
                  <a:pt x="33" y="911"/>
                </a:lnTo>
                <a:lnTo>
                  <a:pt x="33" y="913"/>
                </a:lnTo>
                <a:lnTo>
                  <a:pt x="33" y="915"/>
                </a:lnTo>
                <a:lnTo>
                  <a:pt x="32" y="917"/>
                </a:lnTo>
                <a:lnTo>
                  <a:pt x="32" y="919"/>
                </a:lnTo>
                <a:lnTo>
                  <a:pt x="32" y="920"/>
                </a:lnTo>
                <a:lnTo>
                  <a:pt x="31" y="922"/>
                </a:lnTo>
                <a:lnTo>
                  <a:pt x="31" y="924"/>
                </a:lnTo>
                <a:lnTo>
                  <a:pt x="30" y="926"/>
                </a:lnTo>
                <a:lnTo>
                  <a:pt x="30" y="928"/>
                </a:lnTo>
                <a:lnTo>
                  <a:pt x="30" y="929"/>
                </a:lnTo>
                <a:lnTo>
                  <a:pt x="29" y="931"/>
                </a:lnTo>
                <a:lnTo>
                  <a:pt x="29" y="933"/>
                </a:lnTo>
                <a:lnTo>
                  <a:pt x="29" y="935"/>
                </a:lnTo>
                <a:lnTo>
                  <a:pt x="28" y="937"/>
                </a:lnTo>
                <a:lnTo>
                  <a:pt x="28" y="939"/>
                </a:lnTo>
                <a:lnTo>
                  <a:pt x="28" y="940"/>
                </a:lnTo>
                <a:lnTo>
                  <a:pt x="27" y="942"/>
                </a:lnTo>
                <a:lnTo>
                  <a:pt x="27" y="944"/>
                </a:lnTo>
                <a:lnTo>
                  <a:pt x="27" y="946"/>
                </a:lnTo>
                <a:lnTo>
                  <a:pt x="26" y="948"/>
                </a:lnTo>
                <a:lnTo>
                  <a:pt x="26" y="950"/>
                </a:lnTo>
                <a:lnTo>
                  <a:pt x="26" y="951"/>
                </a:lnTo>
                <a:lnTo>
                  <a:pt x="25" y="953"/>
                </a:lnTo>
                <a:lnTo>
                  <a:pt x="25" y="955"/>
                </a:lnTo>
                <a:lnTo>
                  <a:pt x="25" y="957"/>
                </a:lnTo>
                <a:lnTo>
                  <a:pt x="24" y="959"/>
                </a:lnTo>
                <a:lnTo>
                  <a:pt x="24" y="961"/>
                </a:lnTo>
                <a:lnTo>
                  <a:pt x="24" y="962"/>
                </a:lnTo>
                <a:lnTo>
                  <a:pt x="23" y="964"/>
                </a:lnTo>
                <a:lnTo>
                  <a:pt x="23" y="966"/>
                </a:lnTo>
                <a:lnTo>
                  <a:pt x="23" y="968"/>
                </a:lnTo>
                <a:lnTo>
                  <a:pt x="22" y="970"/>
                </a:lnTo>
                <a:lnTo>
                  <a:pt x="22" y="972"/>
                </a:lnTo>
                <a:lnTo>
                  <a:pt x="22" y="973"/>
                </a:lnTo>
                <a:moveTo>
                  <a:pt x="12" y="1032"/>
                </a:moveTo>
                <a:lnTo>
                  <a:pt x="12" y="1032"/>
                </a:lnTo>
                <a:lnTo>
                  <a:pt x="12" y="1033"/>
                </a:lnTo>
                <a:lnTo>
                  <a:pt x="11" y="1035"/>
                </a:lnTo>
                <a:lnTo>
                  <a:pt x="11" y="1037"/>
                </a:lnTo>
                <a:lnTo>
                  <a:pt x="11" y="1039"/>
                </a:lnTo>
                <a:lnTo>
                  <a:pt x="10" y="1041"/>
                </a:lnTo>
                <a:lnTo>
                  <a:pt x="10" y="1043"/>
                </a:lnTo>
                <a:lnTo>
                  <a:pt x="10" y="1045"/>
                </a:lnTo>
                <a:lnTo>
                  <a:pt x="10" y="1047"/>
                </a:lnTo>
                <a:lnTo>
                  <a:pt x="9" y="1048"/>
                </a:lnTo>
                <a:lnTo>
                  <a:pt x="9" y="1050"/>
                </a:lnTo>
                <a:lnTo>
                  <a:pt x="9" y="1052"/>
                </a:lnTo>
                <a:lnTo>
                  <a:pt x="8" y="1054"/>
                </a:lnTo>
                <a:lnTo>
                  <a:pt x="8" y="1056"/>
                </a:lnTo>
                <a:lnTo>
                  <a:pt x="8" y="1058"/>
                </a:lnTo>
                <a:lnTo>
                  <a:pt x="8" y="1060"/>
                </a:lnTo>
                <a:lnTo>
                  <a:pt x="7" y="1062"/>
                </a:lnTo>
                <a:lnTo>
                  <a:pt x="7" y="1064"/>
                </a:lnTo>
                <a:lnTo>
                  <a:pt x="7" y="1066"/>
                </a:lnTo>
                <a:lnTo>
                  <a:pt x="6" y="1067"/>
                </a:lnTo>
                <a:lnTo>
                  <a:pt x="6" y="1069"/>
                </a:lnTo>
                <a:lnTo>
                  <a:pt x="6" y="1071"/>
                </a:lnTo>
                <a:lnTo>
                  <a:pt x="6" y="1073"/>
                </a:lnTo>
                <a:lnTo>
                  <a:pt x="5" y="1075"/>
                </a:lnTo>
                <a:lnTo>
                  <a:pt x="5" y="1077"/>
                </a:lnTo>
                <a:lnTo>
                  <a:pt x="5" y="1079"/>
                </a:lnTo>
                <a:lnTo>
                  <a:pt x="5" y="1081"/>
                </a:lnTo>
                <a:lnTo>
                  <a:pt x="4" y="1083"/>
                </a:lnTo>
                <a:lnTo>
                  <a:pt x="4" y="1085"/>
                </a:lnTo>
                <a:lnTo>
                  <a:pt x="4" y="1087"/>
                </a:lnTo>
                <a:lnTo>
                  <a:pt x="3" y="1089"/>
                </a:lnTo>
                <a:lnTo>
                  <a:pt x="3" y="1090"/>
                </a:lnTo>
                <a:lnTo>
                  <a:pt x="3" y="1092"/>
                </a:lnTo>
                <a:lnTo>
                  <a:pt x="3" y="1094"/>
                </a:lnTo>
                <a:lnTo>
                  <a:pt x="2" y="1096"/>
                </a:lnTo>
                <a:lnTo>
                  <a:pt x="2" y="1098"/>
                </a:lnTo>
                <a:lnTo>
                  <a:pt x="2" y="1100"/>
                </a:lnTo>
                <a:lnTo>
                  <a:pt x="2" y="1102"/>
                </a:lnTo>
                <a:lnTo>
                  <a:pt x="1" y="1104"/>
                </a:lnTo>
                <a:lnTo>
                  <a:pt x="1" y="1106"/>
                </a:lnTo>
                <a:lnTo>
                  <a:pt x="1" y="1108"/>
                </a:lnTo>
                <a:lnTo>
                  <a:pt x="1" y="1110"/>
                </a:lnTo>
                <a:lnTo>
                  <a:pt x="0" y="1111"/>
                </a:lnTo>
              </a:path>
            </a:pathLst>
          </a:custGeom>
          <a:noFill/>
          <a:ln w="1587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5" name="Freeform 135"/>
          <p:cNvSpPr>
            <a:spLocks/>
          </p:cNvSpPr>
          <p:nvPr/>
        </p:nvSpPr>
        <p:spPr bwMode="auto">
          <a:xfrm>
            <a:off x="4258423" y="3128880"/>
            <a:ext cx="144820" cy="143990"/>
          </a:xfrm>
          <a:custGeom>
            <a:avLst/>
            <a:gdLst>
              <a:gd name="T0" fmla="*/ 126 w 126"/>
              <a:gd name="T1" fmla="*/ 51 h 123"/>
              <a:gd name="T2" fmla="*/ 126 w 126"/>
              <a:gd name="T3" fmla="*/ 51 h 123"/>
              <a:gd name="T4" fmla="*/ 21 w 126"/>
              <a:gd name="T5" fmla="*/ 3 h 123"/>
              <a:gd name="T6" fmla="*/ 21 w 126"/>
              <a:gd name="T7" fmla="*/ 3 h 123"/>
              <a:gd name="T8" fmla="*/ 3 w 126"/>
              <a:gd name="T9" fmla="*/ 10 h 123"/>
              <a:gd name="T10" fmla="*/ 3 w 126"/>
              <a:gd name="T11" fmla="*/ 10 h 123"/>
              <a:gd name="T12" fmla="*/ 10 w 126"/>
              <a:gd name="T13" fmla="*/ 28 h 123"/>
              <a:gd name="T14" fmla="*/ 73 w 126"/>
              <a:gd name="T15" fmla="*/ 57 h 123"/>
              <a:gd name="T16" fmla="*/ 17 w 126"/>
              <a:gd name="T17" fmla="*/ 98 h 123"/>
              <a:gd name="T18" fmla="*/ 17 w 126"/>
              <a:gd name="T19" fmla="*/ 98 h 123"/>
              <a:gd name="T20" fmla="*/ 14 w 126"/>
              <a:gd name="T21" fmla="*/ 116 h 123"/>
              <a:gd name="T22" fmla="*/ 14 w 126"/>
              <a:gd name="T23" fmla="*/ 116 h 123"/>
              <a:gd name="T24" fmla="*/ 14 w 126"/>
              <a:gd name="T25" fmla="*/ 116 h 123"/>
              <a:gd name="T26" fmla="*/ 32 w 126"/>
              <a:gd name="T27" fmla="*/ 119 h 123"/>
              <a:gd name="T28" fmla="*/ 126 w 126"/>
              <a:gd name="T29" fmla="*/ 5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6" h="123">
                <a:moveTo>
                  <a:pt x="126" y="51"/>
                </a:moveTo>
                <a:lnTo>
                  <a:pt x="126" y="51"/>
                </a:lnTo>
                <a:lnTo>
                  <a:pt x="21" y="3"/>
                </a:lnTo>
                <a:lnTo>
                  <a:pt x="21" y="3"/>
                </a:lnTo>
                <a:cubicBezTo>
                  <a:pt x="14" y="0"/>
                  <a:pt x="6" y="3"/>
                  <a:pt x="3" y="10"/>
                </a:cubicBezTo>
                <a:lnTo>
                  <a:pt x="3" y="10"/>
                </a:lnTo>
                <a:cubicBezTo>
                  <a:pt x="0" y="17"/>
                  <a:pt x="3" y="25"/>
                  <a:pt x="10" y="28"/>
                </a:cubicBezTo>
                <a:lnTo>
                  <a:pt x="73" y="57"/>
                </a:lnTo>
                <a:lnTo>
                  <a:pt x="17" y="98"/>
                </a:lnTo>
                <a:lnTo>
                  <a:pt x="17" y="98"/>
                </a:lnTo>
                <a:cubicBezTo>
                  <a:pt x="11" y="102"/>
                  <a:pt x="9" y="110"/>
                  <a:pt x="14" y="116"/>
                </a:cubicBezTo>
                <a:cubicBezTo>
                  <a:pt x="14" y="116"/>
                  <a:pt x="14" y="116"/>
                  <a:pt x="14" y="116"/>
                </a:cubicBezTo>
                <a:lnTo>
                  <a:pt x="14" y="116"/>
                </a:lnTo>
                <a:cubicBezTo>
                  <a:pt x="18" y="122"/>
                  <a:pt x="26" y="123"/>
                  <a:pt x="32" y="119"/>
                </a:cubicBezTo>
                <a:lnTo>
                  <a:pt x="126" y="51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6" name="Freeform 136"/>
          <p:cNvSpPr>
            <a:spLocks noEditPoints="1"/>
          </p:cNvSpPr>
          <p:nvPr/>
        </p:nvSpPr>
        <p:spPr bwMode="auto">
          <a:xfrm>
            <a:off x="3698891" y="5120423"/>
            <a:ext cx="699964" cy="1308996"/>
          </a:xfrm>
          <a:custGeom>
            <a:avLst/>
            <a:gdLst>
              <a:gd name="T0" fmla="*/ 606 w 613"/>
              <a:gd name="T1" fmla="*/ 1111 h 1112"/>
              <a:gd name="T2" fmla="*/ 597 w 613"/>
              <a:gd name="T3" fmla="*/ 1109 h 1112"/>
              <a:gd name="T4" fmla="*/ 589 w 613"/>
              <a:gd name="T5" fmla="*/ 1107 h 1112"/>
              <a:gd name="T6" fmla="*/ 580 w 613"/>
              <a:gd name="T7" fmla="*/ 1105 h 1112"/>
              <a:gd name="T8" fmla="*/ 571 w 613"/>
              <a:gd name="T9" fmla="*/ 1103 h 1112"/>
              <a:gd name="T10" fmla="*/ 563 w 613"/>
              <a:gd name="T11" fmla="*/ 1100 h 1112"/>
              <a:gd name="T12" fmla="*/ 554 w 613"/>
              <a:gd name="T13" fmla="*/ 1097 h 1112"/>
              <a:gd name="T14" fmla="*/ 545 w 613"/>
              <a:gd name="T15" fmla="*/ 1094 h 1112"/>
              <a:gd name="T16" fmla="*/ 537 w 613"/>
              <a:gd name="T17" fmla="*/ 1091 h 1112"/>
              <a:gd name="T18" fmla="*/ 478 w 613"/>
              <a:gd name="T19" fmla="*/ 1061 h 1112"/>
              <a:gd name="T20" fmla="*/ 470 w 613"/>
              <a:gd name="T21" fmla="*/ 1056 h 1112"/>
              <a:gd name="T22" fmla="*/ 461 w 613"/>
              <a:gd name="T23" fmla="*/ 1050 h 1112"/>
              <a:gd name="T24" fmla="*/ 453 w 613"/>
              <a:gd name="T25" fmla="*/ 1045 h 1112"/>
              <a:gd name="T26" fmla="*/ 445 w 613"/>
              <a:gd name="T27" fmla="*/ 1039 h 1112"/>
              <a:gd name="T28" fmla="*/ 437 w 613"/>
              <a:gd name="T29" fmla="*/ 1033 h 1112"/>
              <a:gd name="T30" fmla="*/ 429 w 613"/>
              <a:gd name="T31" fmla="*/ 1026 h 1112"/>
              <a:gd name="T32" fmla="*/ 421 w 613"/>
              <a:gd name="T33" fmla="*/ 1020 h 1112"/>
              <a:gd name="T34" fmla="*/ 372 w 613"/>
              <a:gd name="T35" fmla="*/ 974 h 1112"/>
              <a:gd name="T36" fmla="*/ 364 w 613"/>
              <a:gd name="T37" fmla="*/ 966 h 1112"/>
              <a:gd name="T38" fmla="*/ 357 w 613"/>
              <a:gd name="T39" fmla="*/ 957 h 1112"/>
              <a:gd name="T40" fmla="*/ 349 w 613"/>
              <a:gd name="T41" fmla="*/ 949 h 1112"/>
              <a:gd name="T42" fmla="*/ 341 w 613"/>
              <a:gd name="T43" fmla="*/ 940 h 1112"/>
              <a:gd name="T44" fmla="*/ 334 w 613"/>
              <a:gd name="T45" fmla="*/ 931 h 1112"/>
              <a:gd name="T46" fmla="*/ 326 w 613"/>
              <a:gd name="T47" fmla="*/ 921 h 1112"/>
              <a:gd name="T48" fmla="*/ 286 w 613"/>
              <a:gd name="T49" fmla="*/ 866 h 1112"/>
              <a:gd name="T50" fmla="*/ 279 w 613"/>
              <a:gd name="T51" fmla="*/ 855 h 1112"/>
              <a:gd name="T52" fmla="*/ 272 w 613"/>
              <a:gd name="T53" fmla="*/ 845 h 1112"/>
              <a:gd name="T54" fmla="*/ 265 w 613"/>
              <a:gd name="T55" fmla="*/ 834 h 1112"/>
              <a:gd name="T56" fmla="*/ 258 w 613"/>
              <a:gd name="T57" fmla="*/ 823 h 1112"/>
              <a:gd name="T58" fmla="*/ 251 w 613"/>
              <a:gd name="T59" fmla="*/ 811 h 1112"/>
              <a:gd name="T60" fmla="*/ 244 w 613"/>
              <a:gd name="T61" fmla="*/ 800 h 1112"/>
              <a:gd name="T62" fmla="*/ 211 w 613"/>
              <a:gd name="T63" fmla="*/ 738 h 1112"/>
              <a:gd name="T64" fmla="*/ 204 w 613"/>
              <a:gd name="T65" fmla="*/ 725 h 1112"/>
              <a:gd name="T66" fmla="*/ 198 w 613"/>
              <a:gd name="T67" fmla="*/ 713 h 1112"/>
              <a:gd name="T68" fmla="*/ 192 w 613"/>
              <a:gd name="T69" fmla="*/ 699 h 1112"/>
              <a:gd name="T70" fmla="*/ 185 w 613"/>
              <a:gd name="T71" fmla="*/ 686 h 1112"/>
              <a:gd name="T72" fmla="*/ 180 w 613"/>
              <a:gd name="T73" fmla="*/ 674 h 1112"/>
              <a:gd name="T74" fmla="*/ 152 w 613"/>
              <a:gd name="T75" fmla="*/ 608 h 1112"/>
              <a:gd name="T76" fmla="*/ 146 w 613"/>
              <a:gd name="T77" fmla="*/ 593 h 1112"/>
              <a:gd name="T78" fmla="*/ 140 w 613"/>
              <a:gd name="T79" fmla="*/ 579 h 1112"/>
              <a:gd name="T80" fmla="*/ 135 w 613"/>
              <a:gd name="T81" fmla="*/ 564 h 1112"/>
              <a:gd name="T82" fmla="*/ 129 w 613"/>
              <a:gd name="T83" fmla="*/ 549 h 1112"/>
              <a:gd name="T84" fmla="*/ 106 w 613"/>
              <a:gd name="T85" fmla="*/ 482 h 1112"/>
              <a:gd name="T86" fmla="*/ 101 w 613"/>
              <a:gd name="T87" fmla="*/ 466 h 1112"/>
              <a:gd name="T88" fmla="*/ 96 w 613"/>
              <a:gd name="T89" fmla="*/ 450 h 1112"/>
              <a:gd name="T90" fmla="*/ 91 w 613"/>
              <a:gd name="T91" fmla="*/ 434 h 1112"/>
              <a:gd name="T92" fmla="*/ 87 w 613"/>
              <a:gd name="T93" fmla="*/ 418 h 1112"/>
              <a:gd name="T94" fmla="*/ 67 w 613"/>
              <a:gd name="T95" fmla="*/ 349 h 1112"/>
              <a:gd name="T96" fmla="*/ 63 w 613"/>
              <a:gd name="T97" fmla="*/ 332 h 1112"/>
              <a:gd name="T98" fmla="*/ 59 w 613"/>
              <a:gd name="T99" fmla="*/ 315 h 1112"/>
              <a:gd name="T100" fmla="*/ 55 w 613"/>
              <a:gd name="T101" fmla="*/ 297 h 1112"/>
              <a:gd name="T102" fmla="*/ 51 w 613"/>
              <a:gd name="T103" fmla="*/ 280 h 1112"/>
              <a:gd name="T104" fmla="*/ 35 w 613"/>
              <a:gd name="T105" fmla="*/ 209 h 1112"/>
              <a:gd name="T106" fmla="*/ 32 w 613"/>
              <a:gd name="T107" fmla="*/ 191 h 1112"/>
              <a:gd name="T108" fmla="*/ 28 w 613"/>
              <a:gd name="T109" fmla="*/ 173 h 1112"/>
              <a:gd name="T110" fmla="*/ 25 w 613"/>
              <a:gd name="T111" fmla="*/ 155 h 1112"/>
              <a:gd name="T112" fmla="*/ 12 w 613"/>
              <a:gd name="T113" fmla="*/ 79 h 1112"/>
              <a:gd name="T114" fmla="*/ 9 w 613"/>
              <a:gd name="T115" fmla="*/ 63 h 1112"/>
              <a:gd name="T116" fmla="*/ 7 w 613"/>
              <a:gd name="T117" fmla="*/ 44 h 1112"/>
              <a:gd name="T118" fmla="*/ 4 w 613"/>
              <a:gd name="T119" fmla="*/ 25 h 1112"/>
              <a:gd name="T120" fmla="*/ 1 w 613"/>
              <a:gd name="T121" fmla="*/ 6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3" h="1112">
                <a:moveTo>
                  <a:pt x="613" y="1112"/>
                </a:moveTo>
                <a:lnTo>
                  <a:pt x="613" y="1112"/>
                </a:lnTo>
                <a:lnTo>
                  <a:pt x="612" y="1112"/>
                </a:lnTo>
                <a:lnTo>
                  <a:pt x="611" y="1111"/>
                </a:lnTo>
                <a:lnTo>
                  <a:pt x="611" y="1111"/>
                </a:lnTo>
                <a:lnTo>
                  <a:pt x="610" y="1111"/>
                </a:lnTo>
                <a:lnTo>
                  <a:pt x="609" y="1111"/>
                </a:lnTo>
                <a:lnTo>
                  <a:pt x="608" y="1111"/>
                </a:lnTo>
                <a:lnTo>
                  <a:pt x="607" y="1111"/>
                </a:lnTo>
                <a:lnTo>
                  <a:pt x="606" y="1111"/>
                </a:lnTo>
                <a:lnTo>
                  <a:pt x="605" y="1110"/>
                </a:lnTo>
                <a:lnTo>
                  <a:pt x="604" y="1110"/>
                </a:lnTo>
                <a:lnTo>
                  <a:pt x="604" y="1110"/>
                </a:lnTo>
                <a:lnTo>
                  <a:pt x="603" y="1110"/>
                </a:lnTo>
                <a:lnTo>
                  <a:pt x="602" y="1110"/>
                </a:lnTo>
                <a:lnTo>
                  <a:pt x="601" y="1110"/>
                </a:lnTo>
                <a:lnTo>
                  <a:pt x="600" y="1110"/>
                </a:lnTo>
                <a:lnTo>
                  <a:pt x="599" y="1109"/>
                </a:lnTo>
                <a:lnTo>
                  <a:pt x="598" y="1109"/>
                </a:lnTo>
                <a:lnTo>
                  <a:pt x="597" y="1109"/>
                </a:lnTo>
                <a:lnTo>
                  <a:pt x="597" y="1109"/>
                </a:lnTo>
                <a:lnTo>
                  <a:pt x="596" y="1109"/>
                </a:lnTo>
                <a:lnTo>
                  <a:pt x="595" y="1108"/>
                </a:lnTo>
                <a:lnTo>
                  <a:pt x="594" y="1108"/>
                </a:lnTo>
                <a:lnTo>
                  <a:pt x="593" y="1108"/>
                </a:lnTo>
                <a:lnTo>
                  <a:pt x="592" y="1108"/>
                </a:lnTo>
                <a:lnTo>
                  <a:pt x="591" y="1108"/>
                </a:lnTo>
                <a:lnTo>
                  <a:pt x="590" y="1108"/>
                </a:lnTo>
                <a:lnTo>
                  <a:pt x="590" y="1107"/>
                </a:lnTo>
                <a:lnTo>
                  <a:pt x="589" y="1107"/>
                </a:lnTo>
                <a:lnTo>
                  <a:pt x="588" y="1107"/>
                </a:lnTo>
                <a:lnTo>
                  <a:pt x="587" y="1107"/>
                </a:lnTo>
                <a:lnTo>
                  <a:pt x="586" y="1107"/>
                </a:lnTo>
                <a:lnTo>
                  <a:pt x="585" y="1106"/>
                </a:lnTo>
                <a:lnTo>
                  <a:pt x="584" y="1106"/>
                </a:lnTo>
                <a:lnTo>
                  <a:pt x="583" y="1106"/>
                </a:lnTo>
                <a:lnTo>
                  <a:pt x="583" y="1106"/>
                </a:lnTo>
                <a:lnTo>
                  <a:pt x="582" y="1106"/>
                </a:lnTo>
                <a:lnTo>
                  <a:pt x="581" y="1105"/>
                </a:lnTo>
                <a:lnTo>
                  <a:pt x="580" y="1105"/>
                </a:lnTo>
                <a:lnTo>
                  <a:pt x="579" y="1105"/>
                </a:lnTo>
                <a:lnTo>
                  <a:pt x="578" y="1105"/>
                </a:lnTo>
                <a:lnTo>
                  <a:pt x="577" y="1104"/>
                </a:lnTo>
                <a:lnTo>
                  <a:pt x="576" y="1104"/>
                </a:lnTo>
                <a:lnTo>
                  <a:pt x="576" y="1104"/>
                </a:lnTo>
                <a:lnTo>
                  <a:pt x="575" y="1104"/>
                </a:lnTo>
                <a:lnTo>
                  <a:pt x="574" y="1104"/>
                </a:lnTo>
                <a:lnTo>
                  <a:pt x="573" y="1103"/>
                </a:lnTo>
                <a:lnTo>
                  <a:pt x="572" y="1103"/>
                </a:lnTo>
                <a:lnTo>
                  <a:pt x="571" y="1103"/>
                </a:lnTo>
                <a:lnTo>
                  <a:pt x="570" y="1103"/>
                </a:lnTo>
                <a:lnTo>
                  <a:pt x="570" y="1102"/>
                </a:lnTo>
                <a:lnTo>
                  <a:pt x="569" y="1102"/>
                </a:lnTo>
                <a:lnTo>
                  <a:pt x="568" y="1102"/>
                </a:lnTo>
                <a:lnTo>
                  <a:pt x="567" y="1102"/>
                </a:lnTo>
                <a:lnTo>
                  <a:pt x="566" y="1101"/>
                </a:lnTo>
                <a:lnTo>
                  <a:pt x="565" y="1101"/>
                </a:lnTo>
                <a:lnTo>
                  <a:pt x="564" y="1101"/>
                </a:lnTo>
                <a:lnTo>
                  <a:pt x="563" y="1100"/>
                </a:lnTo>
                <a:lnTo>
                  <a:pt x="563" y="1100"/>
                </a:lnTo>
                <a:lnTo>
                  <a:pt x="562" y="1100"/>
                </a:lnTo>
                <a:lnTo>
                  <a:pt x="561" y="1100"/>
                </a:lnTo>
                <a:lnTo>
                  <a:pt x="560" y="1099"/>
                </a:lnTo>
                <a:lnTo>
                  <a:pt x="559" y="1099"/>
                </a:lnTo>
                <a:lnTo>
                  <a:pt x="558" y="1099"/>
                </a:lnTo>
                <a:lnTo>
                  <a:pt x="557" y="1099"/>
                </a:lnTo>
                <a:lnTo>
                  <a:pt x="557" y="1098"/>
                </a:lnTo>
                <a:lnTo>
                  <a:pt x="556" y="1098"/>
                </a:lnTo>
                <a:lnTo>
                  <a:pt x="555" y="1098"/>
                </a:lnTo>
                <a:lnTo>
                  <a:pt x="554" y="1097"/>
                </a:lnTo>
                <a:lnTo>
                  <a:pt x="553" y="1097"/>
                </a:lnTo>
                <a:lnTo>
                  <a:pt x="552" y="1097"/>
                </a:lnTo>
                <a:lnTo>
                  <a:pt x="551" y="1096"/>
                </a:lnTo>
                <a:lnTo>
                  <a:pt x="551" y="1096"/>
                </a:lnTo>
                <a:lnTo>
                  <a:pt x="550" y="1096"/>
                </a:lnTo>
                <a:lnTo>
                  <a:pt x="549" y="1096"/>
                </a:lnTo>
                <a:lnTo>
                  <a:pt x="548" y="1095"/>
                </a:lnTo>
                <a:lnTo>
                  <a:pt x="547" y="1095"/>
                </a:lnTo>
                <a:lnTo>
                  <a:pt x="546" y="1095"/>
                </a:lnTo>
                <a:lnTo>
                  <a:pt x="545" y="1094"/>
                </a:lnTo>
                <a:lnTo>
                  <a:pt x="545" y="1094"/>
                </a:lnTo>
                <a:lnTo>
                  <a:pt x="544" y="1094"/>
                </a:lnTo>
                <a:lnTo>
                  <a:pt x="543" y="1093"/>
                </a:lnTo>
                <a:lnTo>
                  <a:pt x="542" y="1093"/>
                </a:lnTo>
                <a:lnTo>
                  <a:pt x="541" y="1093"/>
                </a:lnTo>
                <a:lnTo>
                  <a:pt x="540" y="1092"/>
                </a:lnTo>
                <a:lnTo>
                  <a:pt x="539" y="1092"/>
                </a:lnTo>
                <a:lnTo>
                  <a:pt x="539" y="1092"/>
                </a:lnTo>
                <a:lnTo>
                  <a:pt x="538" y="1091"/>
                </a:lnTo>
                <a:lnTo>
                  <a:pt x="537" y="1091"/>
                </a:lnTo>
                <a:lnTo>
                  <a:pt x="536" y="1091"/>
                </a:lnTo>
                <a:lnTo>
                  <a:pt x="536" y="1090"/>
                </a:lnTo>
                <a:moveTo>
                  <a:pt x="482" y="1064"/>
                </a:moveTo>
                <a:lnTo>
                  <a:pt x="482" y="1064"/>
                </a:lnTo>
                <a:lnTo>
                  <a:pt x="482" y="1064"/>
                </a:lnTo>
                <a:lnTo>
                  <a:pt x="481" y="1063"/>
                </a:lnTo>
                <a:lnTo>
                  <a:pt x="480" y="1063"/>
                </a:lnTo>
                <a:lnTo>
                  <a:pt x="479" y="1062"/>
                </a:lnTo>
                <a:lnTo>
                  <a:pt x="479" y="1062"/>
                </a:lnTo>
                <a:lnTo>
                  <a:pt x="478" y="1061"/>
                </a:lnTo>
                <a:lnTo>
                  <a:pt x="477" y="1060"/>
                </a:lnTo>
                <a:lnTo>
                  <a:pt x="476" y="1060"/>
                </a:lnTo>
                <a:lnTo>
                  <a:pt x="475" y="1059"/>
                </a:lnTo>
                <a:lnTo>
                  <a:pt x="474" y="1059"/>
                </a:lnTo>
                <a:lnTo>
                  <a:pt x="474" y="1058"/>
                </a:lnTo>
                <a:lnTo>
                  <a:pt x="473" y="1058"/>
                </a:lnTo>
                <a:lnTo>
                  <a:pt x="472" y="1057"/>
                </a:lnTo>
                <a:lnTo>
                  <a:pt x="471" y="1057"/>
                </a:lnTo>
                <a:lnTo>
                  <a:pt x="470" y="1056"/>
                </a:lnTo>
                <a:lnTo>
                  <a:pt x="470" y="1056"/>
                </a:lnTo>
                <a:lnTo>
                  <a:pt x="469" y="1055"/>
                </a:lnTo>
                <a:lnTo>
                  <a:pt x="468" y="1055"/>
                </a:lnTo>
                <a:lnTo>
                  <a:pt x="467" y="1054"/>
                </a:lnTo>
                <a:lnTo>
                  <a:pt x="466" y="1054"/>
                </a:lnTo>
                <a:lnTo>
                  <a:pt x="465" y="1053"/>
                </a:lnTo>
                <a:lnTo>
                  <a:pt x="465" y="1053"/>
                </a:lnTo>
                <a:lnTo>
                  <a:pt x="464" y="1052"/>
                </a:lnTo>
                <a:lnTo>
                  <a:pt x="463" y="1051"/>
                </a:lnTo>
                <a:lnTo>
                  <a:pt x="462" y="1051"/>
                </a:lnTo>
                <a:lnTo>
                  <a:pt x="461" y="1050"/>
                </a:lnTo>
                <a:lnTo>
                  <a:pt x="460" y="1050"/>
                </a:lnTo>
                <a:lnTo>
                  <a:pt x="460" y="1049"/>
                </a:lnTo>
                <a:lnTo>
                  <a:pt x="459" y="1049"/>
                </a:lnTo>
                <a:lnTo>
                  <a:pt x="458" y="1048"/>
                </a:lnTo>
                <a:lnTo>
                  <a:pt x="457" y="1047"/>
                </a:lnTo>
                <a:lnTo>
                  <a:pt x="456" y="1047"/>
                </a:lnTo>
                <a:lnTo>
                  <a:pt x="456" y="1046"/>
                </a:lnTo>
                <a:lnTo>
                  <a:pt x="455" y="1046"/>
                </a:lnTo>
                <a:lnTo>
                  <a:pt x="454" y="1045"/>
                </a:lnTo>
                <a:lnTo>
                  <a:pt x="453" y="1045"/>
                </a:lnTo>
                <a:lnTo>
                  <a:pt x="452" y="1044"/>
                </a:lnTo>
                <a:lnTo>
                  <a:pt x="451" y="1043"/>
                </a:lnTo>
                <a:lnTo>
                  <a:pt x="451" y="1043"/>
                </a:lnTo>
                <a:lnTo>
                  <a:pt x="450" y="1042"/>
                </a:lnTo>
                <a:lnTo>
                  <a:pt x="449" y="1042"/>
                </a:lnTo>
                <a:lnTo>
                  <a:pt x="448" y="1041"/>
                </a:lnTo>
                <a:lnTo>
                  <a:pt x="447" y="1040"/>
                </a:lnTo>
                <a:lnTo>
                  <a:pt x="447" y="1040"/>
                </a:lnTo>
                <a:lnTo>
                  <a:pt x="446" y="1039"/>
                </a:lnTo>
                <a:lnTo>
                  <a:pt x="445" y="1039"/>
                </a:lnTo>
                <a:lnTo>
                  <a:pt x="444" y="1038"/>
                </a:lnTo>
                <a:lnTo>
                  <a:pt x="443" y="1037"/>
                </a:lnTo>
                <a:lnTo>
                  <a:pt x="442" y="1037"/>
                </a:lnTo>
                <a:lnTo>
                  <a:pt x="442" y="1036"/>
                </a:lnTo>
                <a:lnTo>
                  <a:pt x="441" y="1036"/>
                </a:lnTo>
                <a:lnTo>
                  <a:pt x="440" y="1035"/>
                </a:lnTo>
                <a:lnTo>
                  <a:pt x="439" y="1034"/>
                </a:lnTo>
                <a:lnTo>
                  <a:pt x="438" y="1034"/>
                </a:lnTo>
                <a:lnTo>
                  <a:pt x="438" y="1033"/>
                </a:lnTo>
                <a:lnTo>
                  <a:pt x="437" y="1033"/>
                </a:lnTo>
                <a:lnTo>
                  <a:pt x="436" y="1032"/>
                </a:lnTo>
                <a:lnTo>
                  <a:pt x="435" y="1031"/>
                </a:lnTo>
                <a:lnTo>
                  <a:pt x="434" y="1031"/>
                </a:lnTo>
                <a:lnTo>
                  <a:pt x="434" y="1030"/>
                </a:lnTo>
                <a:lnTo>
                  <a:pt x="433" y="1029"/>
                </a:lnTo>
                <a:lnTo>
                  <a:pt x="432" y="1029"/>
                </a:lnTo>
                <a:lnTo>
                  <a:pt x="431" y="1028"/>
                </a:lnTo>
                <a:lnTo>
                  <a:pt x="430" y="1027"/>
                </a:lnTo>
                <a:lnTo>
                  <a:pt x="430" y="1027"/>
                </a:lnTo>
                <a:lnTo>
                  <a:pt x="429" y="1026"/>
                </a:lnTo>
                <a:lnTo>
                  <a:pt x="428" y="1026"/>
                </a:lnTo>
                <a:lnTo>
                  <a:pt x="427" y="1025"/>
                </a:lnTo>
                <a:lnTo>
                  <a:pt x="426" y="1024"/>
                </a:lnTo>
                <a:lnTo>
                  <a:pt x="425" y="1024"/>
                </a:lnTo>
                <a:lnTo>
                  <a:pt x="425" y="1023"/>
                </a:lnTo>
                <a:lnTo>
                  <a:pt x="424" y="1022"/>
                </a:lnTo>
                <a:lnTo>
                  <a:pt x="423" y="1022"/>
                </a:lnTo>
                <a:lnTo>
                  <a:pt x="422" y="1021"/>
                </a:lnTo>
                <a:lnTo>
                  <a:pt x="421" y="1020"/>
                </a:lnTo>
                <a:lnTo>
                  <a:pt x="421" y="1020"/>
                </a:lnTo>
                <a:lnTo>
                  <a:pt x="420" y="1019"/>
                </a:lnTo>
                <a:lnTo>
                  <a:pt x="419" y="1018"/>
                </a:lnTo>
                <a:lnTo>
                  <a:pt x="418" y="1018"/>
                </a:lnTo>
                <a:lnTo>
                  <a:pt x="417" y="1017"/>
                </a:lnTo>
                <a:lnTo>
                  <a:pt x="417" y="1017"/>
                </a:lnTo>
                <a:moveTo>
                  <a:pt x="374" y="976"/>
                </a:moveTo>
                <a:lnTo>
                  <a:pt x="374" y="976"/>
                </a:lnTo>
                <a:lnTo>
                  <a:pt x="373" y="975"/>
                </a:lnTo>
                <a:lnTo>
                  <a:pt x="373" y="975"/>
                </a:lnTo>
                <a:lnTo>
                  <a:pt x="372" y="974"/>
                </a:lnTo>
                <a:lnTo>
                  <a:pt x="371" y="973"/>
                </a:lnTo>
                <a:lnTo>
                  <a:pt x="370" y="972"/>
                </a:lnTo>
                <a:lnTo>
                  <a:pt x="370" y="971"/>
                </a:lnTo>
                <a:lnTo>
                  <a:pt x="369" y="970"/>
                </a:lnTo>
                <a:lnTo>
                  <a:pt x="368" y="970"/>
                </a:lnTo>
                <a:lnTo>
                  <a:pt x="367" y="969"/>
                </a:lnTo>
                <a:lnTo>
                  <a:pt x="366" y="968"/>
                </a:lnTo>
                <a:lnTo>
                  <a:pt x="366" y="967"/>
                </a:lnTo>
                <a:lnTo>
                  <a:pt x="365" y="966"/>
                </a:lnTo>
                <a:lnTo>
                  <a:pt x="364" y="966"/>
                </a:lnTo>
                <a:lnTo>
                  <a:pt x="363" y="965"/>
                </a:lnTo>
                <a:lnTo>
                  <a:pt x="363" y="964"/>
                </a:lnTo>
                <a:lnTo>
                  <a:pt x="362" y="963"/>
                </a:lnTo>
                <a:lnTo>
                  <a:pt x="361" y="962"/>
                </a:lnTo>
                <a:lnTo>
                  <a:pt x="360" y="961"/>
                </a:lnTo>
                <a:lnTo>
                  <a:pt x="360" y="961"/>
                </a:lnTo>
                <a:lnTo>
                  <a:pt x="359" y="960"/>
                </a:lnTo>
                <a:lnTo>
                  <a:pt x="358" y="959"/>
                </a:lnTo>
                <a:lnTo>
                  <a:pt x="357" y="958"/>
                </a:lnTo>
                <a:lnTo>
                  <a:pt x="357" y="957"/>
                </a:lnTo>
                <a:lnTo>
                  <a:pt x="356" y="956"/>
                </a:lnTo>
                <a:lnTo>
                  <a:pt x="355" y="955"/>
                </a:lnTo>
                <a:lnTo>
                  <a:pt x="354" y="955"/>
                </a:lnTo>
                <a:lnTo>
                  <a:pt x="353" y="954"/>
                </a:lnTo>
                <a:lnTo>
                  <a:pt x="353" y="953"/>
                </a:lnTo>
                <a:lnTo>
                  <a:pt x="352" y="952"/>
                </a:lnTo>
                <a:lnTo>
                  <a:pt x="351" y="951"/>
                </a:lnTo>
                <a:lnTo>
                  <a:pt x="350" y="950"/>
                </a:lnTo>
                <a:lnTo>
                  <a:pt x="350" y="949"/>
                </a:lnTo>
                <a:lnTo>
                  <a:pt x="349" y="949"/>
                </a:lnTo>
                <a:lnTo>
                  <a:pt x="348" y="948"/>
                </a:lnTo>
                <a:lnTo>
                  <a:pt x="347" y="947"/>
                </a:lnTo>
                <a:lnTo>
                  <a:pt x="347" y="946"/>
                </a:lnTo>
                <a:lnTo>
                  <a:pt x="346" y="945"/>
                </a:lnTo>
                <a:lnTo>
                  <a:pt x="345" y="944"/>
                </a:lnTo>
                <a:lnTo>
                  <a:pt x="344" y="943"/>
                </a:lnTo>
                <a:lnTo>
                  <a:pt x="344" y="942"/>
                </a:lnTo>
                <a:lnTo>
                  <a:pt x="343" y="942"/>
                </a:lnTo>
                <a:lnTo>
                  <a:pt x="342" y="941"/>
                </a:lnTo>
                <a:lnTo>
                  <a:pt x="341" y="940"/>
                </a:lnTo>
                <a:lnTo>
                  <a:pt x="341" y="939"/>
                </a:lnTo>
                <a:lnTo>
                  <a:pt x="340" y="938"/>
                </a:lnTo>
                <a:lnTo>
                  <a:pt x="339" y="937"/>
                </a:lnTo>
                <a:lnTo>
                  <a:pt x="338" y="936"/>
                </a:lnTo>
                <a:lnTo>
                  <a:pt x="338" y="935"/>
                </a:lnTo>
                <a:lnTo>
                  <a:pt x="337" y="934"/>
                </a:lnTo>
                <a:lnTo>
                  <a:pt x="336" y="933"/>
                </a:lnTo>
                <a:lnTo>
                  <a:pt x="335" y="933"/>
                </a:lnTo>
                <a:lnTo>
                  <a:pt x="335" y="932"/>
                </a:lnTo>
                <a:lnTo>
                  <a:pt x="334" y="931"/>
                </a:lnTo>
                <a:lnTo>
                  <a:pt x="333" y="930"/>
                </a:lnTo>
                <a:lnTo>
                  <a:pt x="332" y="929"/>
                </a:lnTo>
                <a:lnTo>
                  <a:pt x="332" y="928"/>
                </a:lnTo>
                <a:lnTo>
                  <a:pt x="331" y="927"/>
                </a:lnTo>
                <a:lnTo>
                  <a:pt x="330" y="926"/>
                </a:lnTo>
                <a:lnTo>
                  <a:pt x="329" y="925"/>
                </a:lnTo>
                <a:lnTo>
                  <a:pt x="329" y="924"/>
                </a:lnTo>
                <a:lnTo>
                  <a:pt x="328" y="923"/>
                </a:lnTo>
                <a:lnTo>
                  <a:pt x="327" y="922"/>
                </a:lnTo>
                <a:lnTo>
                  <a:pt x="326" y="921"/>
                </a:lnTo>
                <a:lnTo>
                  <a:pt x="326" y="921"/>
                </a:lnTo>
                <a:lnTo>
                  <a:pt x="325" y="920"/>
                </a:lnTo>
                <a:lnTo>
                  <a:pt x="324" y="919"/>
                </a:lnTo>
                <a:lnTo>
                  <a:pt x="323" y="918"/>
                </a:lnTo>
                <a:lnTo>
                  <a:pt x="323" y="917"/>
                </a:lnTo>
                <a:lnTo>
                  <a:pt x="322" y="916"/>
                </a:lnTo>
                <a:lnTo>
                  <a:pt x="321" y="915"/>
                </a:lnTo>
                <a:moveTo>
                  <a:pt x="286" y="867"/>
                </a:moveTo>
                <a:lnTo>
                  <a:pt x="286" y="867"/>
                </a:lnTo>
                <a:lnTo>
                  <a:pt x="286" y="866"/>
                </a:lnTo>
                <a:lnTo>
                  <a:pt x="285" y="865"/>
                </a:lnTo>
                <a:lnTo>
                  <a:pt x="284" y="864"/>
                </a:lnTo>
                <a:lnTo>
                  <a:pt x="284" y="863"/>
                </a:lnTo>
                <a:lnTo>
                  <a:pt x="283" y="862"/>
                </a:lnTo>
                <a:lnTo>
                  <a:pt x="282" y="861"/>
                </a:lnTo>
                <a:lnTo>
                  <a:pt x="281" y="860"/>
                </a:lnTo>
                <a:lnTo>
                  <a:pt x="281" y="859"/>
                </a:lnTo>
                <a:lnTo>
                  <a:pt x="280" y="858"/>
                </a:lnTo>
                <a:lnTo>
                  <a:pt x="279" y="857"/>
                </a:lnTo>
                <a:lnTo>
                  <a:pt x="279" y="855"/>
                </a:lnTo>
                <a:lnTo>
                  <a:pt x="278" y="854"/>
                </a:lnTo>
                <a:lnTo>
                  <a:pt x="277" y="853"/>
                </a:lnTo>
                <a:lnTo>
                  <a:pt x="277" y="852"/>
                </a:lnTo>
                <a:lnTo>
                  <a:pt x="276" y="851"/>
                </a:lnTo>
                <a:lnTo>
                  <a:pt x="275" y="850"/>
                </a:lnTo>
                <a:lnTo>
                  <a:pt x="274" y="849"/>
                </a:lnTo>
                <a:lnTo>
                  <a:pt x="274" y="848"/>
                </a:lnTo>
                <a:lnTo>
                  <a:pt x="273" y="847"/>
                </a:lnTo>
                <a:lnTo>
                  <a:pt x="272" y="846"/>
                </a:lnTo>
                <a:lnTo>
                  <a:pt x="272" y="845"/>
                </a:lnTo>
                <a:lnTo>
                  <a:pt x="271" y="844"/>
                </a:lnTo>
                <a:lnTo>
                  <a:pt x="270" y="843"/>
                </a:lnTo>
                <a:lnTo>
                  <a:pt x="270" y="841"/>
                </a:lnTo>
                <a:lnTo>
                  <a:pt x="269" y="840"/>
                </a:lnTo>
                <a:lnTo>
                  <a:pt x="268" y="839"/>
                </a:lnTo>
                <a:lnTo>
                  <a:pt x="267" y="838"/>
                </a:lnTo>
                <a:lnTo>
                  <a:pt x="267" y="837"/>
                </a:lnTo>
                <a:lnTo>
                  <a:pt x="266" y="836"/>
                </a:lnTo>
                <a:lnTo>
                  <a:pt x="265" y="835"/>
                </a:lnTo>
                <a:lnTo>
                  <a:pt x="265" y="834"/>
                </a:lnTo>
                <a:lnTo>
                  <a:pt x="264" y="833"/>
                </a:lnTo>
                <a:lnTo>
                  <a:pt x="263" y="832"/>
                </a:lnTo>
                <a:lnTo>
                  <a:pt x="263" y="830"/>
                </a:lnTo>
                <a:lnTo>
                  <a:pt x="262" y="829"/>
                </a:lnTo>
                <a:lnTo>
                  <a:pt x="261" y="828"/>
                </a:lnTo>
                <a:lnTo>
                  <a:pt x="261" y="827"/>
                </a:lnTo>
                <a:lnTo>
                  <a:pt x="260" y="826"/>
                </a:lnTo>
                <a:lnTo>
                  <a:pt x="259" y="825"/>
                </a:lnTo>
                <a:lnTo>
                  <a:pt x="258" y="824"/>
                </a:lnTo>
                <a:lnTo>
                  <a:pt x="258" y="823"/>
                </a:lnTo>
                <a:lnTo>
                  <a:pt x="257" y="821"/>
                </a:lnTo>
                <a:lnTo>
                  <a:pt x="256" y="820"/>
                </a:lnTo>
                <a:lnTo>
                  <a:pt x="256" y="819"/>
                </a:lnTo>
                <a:lnTo>
                  <a:pt x="255" y="818"/>
                </a:lnTo>
                <a:lnTo>
                  <a:pt x="254" y="817"/>
                </a:lnTo>
                <a:lnTo>
                  <a:pt x="254" y="816"/>
                </a:lnTo>
                <a:lnTo>
                  <a:pt x="253" y="815"/>
                </a:lnTo>
                <a:lnTo>
                  <a:pt x="252" y="814"/>
                </a:lnTo>
                <a:lnTo>
                  <a:pt x="252" y="812"/>
                </a:lnTo>
                <a:lnTo>
                  <a:pt x="251" y="811"/>
                </a:lnTo>
                <a:lnTo>
                  <a:pt x="250" y="810"/>
                </a:lnTo>
                <a:lnTo>
                  <a:pt x="250" y="809"/>
                </a:lnTo>
                <a:lnTo>
                  <a:pt x="249" y="808"/>
                </a:lnTo>
                <a:lnTo>
                  <a:pt x="248" y="807"/>
                </a:lnTo>
                <a:lnTo>
                  <a:pt x="248" y="806"/>
                </a:lnTo>
                <a:lnTo>
                  <a:pt x="247" y="804"/>
                </a:lnTo>
                <a:lnTo>
                  <a:pt x="246" y="803"/>
                </a:lnTo>
                <a:lnTo>
                  <a:pt x="246" y="802"/>
                </a:lnTo>
                <a:lnTo>
                  <a:pt x="245" y="801"/>
                </a:lnTo>
                <a:lnTo>
                  <a:pt x="244" y="800"/>
                </a:lnTo>
                <a:lnTo>
                  <a:pt x="244" y="799"/>
                </a:lnTo>
                <a:moveTo>
                  <a:pt x="215" y="746"/>
                </a:moveTo>
                <a:lnTo>
                  <a:pt x="215" y="746"/>
                </a:lnTo>
                <a:lnTo>
                  <a:pt x="214" y="746"/>
                </a:lnTo>
                <a:lnTo>
                  <a:pt x="214" y="744"/>
                </a:lnTo>
                <a:lnTo>
                  <a:pt x="213" y="743"/>
                </a:lnTo>
                <a:lnTo>
                  <a:pt x="213" y="742"/>
                </a:lnTo>
                <a:lnTo>
                  <a:pt x="212" y="741"/>
                </a:lnTo>
                <a:lnTo>
                  <a:pt x="211" y="739"/>
                </a:lnTo>
                <a:lnTo>
                  <a:pt x="211" y="738"/>
                </a:lnTo>
                <a:lnTo>
                  <a:pt x="210" y="737"/>
                </a:lnTo>
                <a:lnTo>
                  <a:pt x="209" y="735"/>
                </a:lnTo>
                <a:lnTo>
                  <a:pt x="209" y="734"/>
                </a:lnTo>
                <a:lnTo>
                  <a:pt x="208" y="733"/>
                </a:lnTo>
                <a:lnTo>
                  <a:pt x="207" y="732"/>
                </a:lnTo>
                <a:lnTo>
                  <a:pt x="207" y="730"/>
                </a:lnTo>
                <a:lnTo>
                  <a:pt x="206" y="729"/>
                </a:lnTo>
                <a:lnTo>
                  <a:pt x="205" y="728"/>
                </a:lnTo>
                <a:lnTo>
                  <a:pt x="205" y="727"/>
                </a:lnTo>
                <a:lnTo>
                  <a:pt x="204" y="725"/>
                </a:lnTo>
                <a:lnTo>
                  <a:pt x="204" y="724"/>
                </a:lnTo>
                <a:lnTo>
                  <a:pt x="203" y="723"/>
                </a:lnTo>
                <a:lnTo>
                  <a:pt x="202" y="722"/>
                </a:lnTo>
                <a:lnTo>
                  <a:pt x="202" y="720"/>
                </a:lnTo>
                <a:lnTo>
                  <a:pt x="201" y="719"/>
                </a:lnTo>
                <a:lnTo>
                  <a:pt x="200" y="718"/>
                </a:lnTo>
                <a:lnTo>
                  <a:pt x="200" y="716"/>
                </a:lnTo>
                <a:lnTo>
                  <a:pt x="199" y="715"/>
                </a:lnTo>
                <a:lnTo>
                  <a:pt x="199" y="714"/>
                </a:lnTo>
                <a:lnTo>
                  <a:pt x="198" y="713"/>
                </a:lnTo>
                <a:lnTo>
                  <a:pt x="197" y="711"/>
                </a:lnTo>
                <a:lnTo>
                  <a:pt x="197" y="710"/>
                </a:lnTo>
                <a:lnTo>
                  <a:pt x="196" y="709"/>
                </a:lnTo>
                <a:lnTo>
                  <a:pt x="195" y="707"/>
                </a:lnTo>
                <a:lnTo>
                  <a:pt x="195" y="706"/>
                </a:lnTo>
                <a:lnTo>
                  <a:pt x="194" y="705"/>
                </a:lnTo>
                <a:lnTo>
                  <a:pt x="194" y="703"/>
                </a:lnTo>
                <a:lnTo>
                  <a:pt x="193" y="702"/>
                </a:lnTo>
                <a:lnTo>
                  <a:pt x="192" y="701"/>
                </a:lnTo>
                <a:lnTo>
                  <a:pt x="192" y="699"/>
                </a:lnTo>
                <a:lnTo>
                  <a:pt x="191" y="698"/>
                </a:lnTo>
                <a:lnTo>
                  <a:pt x="190" y="697"/>
                </a:lnTo>
                <a:lnTo>
                  <a:pt x="190" y="696"/>
                </a:lnTo>
                <a:lnTo>
                  <a:pt x="189" y="694"/>
                </a:lnTo>
                <a:lnTo>
                  <a:pt x="189" y="693"/>
                </a:lnTo>
                <a:lnTo>
                  <a:pt x="188" y="692"/>
                </a:lnTo>
                <a:lnTo>
                  <a:pt x="187" y="690"/>
                </a:lnTo>
                <a:lnTo>
                  <a:pt x="187" y="689"/>
                </a:lnTo>
                <a:lnTo>
                  <a:pt x="186" y="688"/>
                </a:lnTo>
                <a:lnTo>
                  <a:pt x="185" y="686"/>
                </a:lnTo>
                <a:lnTo>
                  <a:pt x="185" y="685"/>
                </a:lnTo>
                <a:lnTo>
                  <a:pt x="184" y="684"/>
                </a:lnTo>
                <a:lnTo>
                  <a:pt x="184" y="682"/>
                </a:lnTo>
                <a:lnTo>
                  <a:pt x="183" y="681"/>
                </a:lnTo>
                <a:lnTo>
                  <a:pt x="182" y="680"/>
                </a:lnTo>
                <a:lnTo>
                  <a:pt x="182" y="678"/>
                </a:lnTo>
                <a:lnTo>
                  <a:pt x="181" y="677"/>
                </a:lnTo>
                <a:lnTo>
                  <a:pt x="181" y="676"/>
                </a:lnTo>
                <a:lnTo>
                  <a:pt x="180" y="674"/>
                </a:lnTo>
                <a:lnTo>
                  <a:pt x="180" y="674"/>
                </a:lnTo>
                <a:moveTo>
                  <a:pt x="156" y="619"/>
                </a:moveTo>
                <a:lnTo>
                  <a:pt x="156" y="619"/>
                </a:lnTo>
                <a:lnTo>
                  <a:pt x="156" y="618"/>
                </a:lnTo>
                <a:lnTo>
                  <a:pt x="155" y="616"/>
                </a:lnTo>
                <a:lnTo>
                  <a:pt x="155" y="615"/>
                </a:lnTo>
                <a:lnTo>
                  <a:pt x="154" y="613"/>
                </a:lnTo>
                <a:lnTo>
                  <a:pt x="153" y="612"/>
                </a:lnTo>
                <a:lnTo>
                  <a:pt x="153" y="611"/>
                </a:lnTo>
                <a:lnTo>
                  <a:pt x="152" y="609"/>
                </a:lnTo>
                <a:lnTo>
                  <a:pt x="152" y="608"/>
                </a:lnTo>
                <a:lnTo>
                  <a:pt x="151" y="606"/>
                </a:lnTo>
                <a:lnTo>
                  <a:pt x="151" y="605"/>
                </a:lnTo>
                <a:lnTo>
                  <a:pt x="150" y="603"/>
                </a:lnTo>
                <a:lnTo>
                  <a:pt x="149" y="602"/>
                </a:lnTo>
                <a:lnTo>
                  <a:pt x="149" y="601"/>
                </a:lnTo>
                <a:lnTo>
                  <a:pt x="148" y="599"/>
                </a:lnTo>
                <a:lnTo>
                  <a:pt x="148" y="598"/>
                </a:lnTo>
                <a:lnTo>
                  <a:pt x="147" y="596"/>
                </a:lnTo>
                <a:lnTo>
                  <a:pt x="147" y="595"/>
                </a:lnTo>
                <a:lnTo>
                  <a:pt x="146" y="593"/>
                </a:lnTo>
                <a:lnTo>
                  <a:pt x="145" y="592"/>
                </a:lnTo>
                <a:lnTo>
                  <a:pt x="145" y="590"/>
                </a:lnTo>
                <a:lnTo>
                  <a:pt x="144" y="589"/>
                </a:lnTo>
                <a:lnTo>
                  <a:pt x="144" y="588"/>
                </a:lnTo>
                <a:lnTo>
                  <a:pt x="143" y="586"/>
                </a:lnTo>
                <a:lnTo>
                  <a:pt x="143" y="585"/>
                </a:lnTo>
                <a:lnTo>
                  <a:pt x="142" y="583"/>
                </a:lnTo>
                <a:lnTo>
                  <a:pt x="141" y="582"/>
                </a:lnTo>
                <a:lnTo>
                  <a:pt x="141" y="580"/>
                </a:lnTo>
                <a:lnTo>
                  <a:pt x="140" y="579"/>
                </a:lnTo>
                <a:lnTo>
                  <a:pt x="140" y="577"/>
                </a:lnTo>
                <a:lnTo>
                  <a:pt x="139" y="576"/>
                </a:lnTo>
                <a:lnTo>
                  <a:pt x="139" y="574"/>
                </a:lnTo>
                <a:lnTo>
                  <a:pt x="138" y="573"/>
                </a:lnTo>
                <a:lnTo>
                  <a:pt x="138" y="571"/>
                </a:lnTo>
                <a:lnTo>
                  <a:pt x="137" y="570"/>
                </a:lnTo>
                <a:lnTo>
                  <a:pt x="136" y="569"/>
                </a:lnTo>
                <a:lnTo>
                  <a:pt x="136" y="567"/>
                </a:lnTo>
                <a:lnTo>
                  <a:pt x="135" y="566"/>
                </a:lnTo>
                <a:lnTo>
                  <a:pt x="135" y="564"/>
                </a:lnTo>
                <a:lnTo>
                  <a:pt x="134" y="563"/>
                </a:lnTo>
                <a:lnTo>
                  <a:pt x="134" y="561"/>
                </a:lnTo>
                <a:lnTo>
                  <a:pt x="133" y="560"/>
                </a:lnTo>
                <a:lnTo>
                  <a:pt x="133" y="558"/>
                </a:lnTo>
                <a:lnTo>
                  <a:pt x="132" y="557"/>
                </a:lnTo>
                <a:lnTo>
                  <a:pt x="132" y="555"/>
                </a:lnTo>
                <a:lnTo>
                  <a:pt x="131" y="554"/>
                </a:lnTo>
                <a:lnTo>
                  <a:pt x="130" y="552"/>
                </a:lnTo>
                <a:lnTo>
                  <a:pt x="130" y="551"/>
                </a:lnTo>
                <a:lnTo>
                  <a:pt x="129" y="549"/>
                </a:lnTo>
                <a:lnTo>
                  <a:pt x="129" y="548"/>
                </a:lnTo>
                <a:lnTo>
                  <a:pt x="128" y="546"/>
                </a:lnTo>
                <a:lnTo>
                  <a:pt x="128" y="545"/>
                </a:lnTo>
                <a:lnTo>
                  <a:pt x="128" y="544"/>
                </a:lnTo>
                <a:moveTo>
                  <a:pt x="108" y="488"/>
                </a:moveTo>
                <a:lnTo>
                  <a:pt x="108" y="488"/>
                </a:lnTo>
                <a:lnTo>
                  <a:pt x="108" y="487"/>
                </a:lnTo>
                <a:lnTo>
                  <a:pt x="107" y="485"/>
                </a:lnTo>
                <a:lnTo>
                  <a:pt x="107" y="484"/>
                </a:lnTo>
                <a:lnTo>
                  <a:pt x="106" y="482"/>
                </a:lnTo>
                <a:lnTo>
                  <a:pt x="106" y="480"/>
                </a:lnTo>
                <a:lnTo>
                  <a:pt x="105" y="479"/>
                </a:lnTo>
                <a:lnTo>
                  <a:pt x="105" y="477"/>
                </a:lnTo>
                <a:lnTo>
                  <a:pt x="104" y="476"/>
                </a:lnTo>
                <a:lnTo>
                  <a:pt x="104" y="474"/>
                </a:lnTo>
                <a:lnTo>
                  <a:pt x="103" y="473"/>
                </a:lnTo>
                <a:lnTo>
                  <a:pt x="103" y="471"/>
                </a:lnTo>
                <a:lnTo>
                  <a:pt x="102" y="469"/>
                </a:lnTo>
                <a:lnTo>
                  <a:pt x="102" y="468"/>
                </a:lnTo>
                <a:lnTo>
                  <a:pt x="101" y="466"/>
                </a:lnTo>
                <a:lnTo>
                  <a:pt x="101" y="465"/>
                </a:lnTo>
                <a:lnTo>
                  <a:pt x="100" y="463"/>
                </a:lnTo>
                <a:lnTo>
                  <a:pt x="100" y="462"/>
                </a:lnTo>
                <a:lnTo>
                  <a:pt x="99" y="460"/>
                </a:lnTo>
                <a:lnTo>
                  <a:pt x="99" y="458"/>
                </a:lnTo>
                <a:lnTo>
                  <a:pt x="98" y="457"/>
                </a:lnTo>
                <a:lnTo>
                  <a:pt x="98" y="455"/>
                </a:lnTo>
                <a:lnTo>
                  <a:pt x="97" y="454"/>
                </a:lnTo>
                <a:lnTo>
                  <a:pt x="97" y="452"/>
                </a:lnTo>
                <a:lnTo>
                  <a:pt x="96" y="450"/>
                </a:lnTo>
                <a:lnTo>
                  <a:pt x="96" y="449"/>
                </a:lnTo>
                <a:lnTo>
                  <a:pt x="95" y="447"/>
                </a:lnTo>
                <a:lnTo>
                  <a:pt x="95" y="446"/>
                </a:lnTo>
                <a:lnTo>
                  <a:pt x="94" y="444"/>
                </a:lnTo>
                <a:lnTo>
                  <a:pt x="94" y="442"/>
                </a:lnTo>
                <a:lnTo>
                  <a:pt x="93" y="441"/>
                </a:lnTo>
                <a:lnTo>
                  <a:pt x="93" y="439"/>
                </a:lnTo>
                <a:lnTo>
                  <a:pt x="92" y="438"/>
                </a:lnTo>
                <a:lnTo>
                  <a:pt x="92" y="436"/>
                </a:lnTo>
                <a:lnTo>
                  <a:pt x="91" y="434"/>
                </a:lnTo>
                <a:lnTo>
                  <a:pt x="91" y="433"/>
                </a:lnTo>
                <a:lnTo>
                  <a:pt x="90" y="431"/>
                </a:lnTo>
                <a:lnTo>
                  <a:pt x="90" y="430"/>
                </a:lnTo>
                <a:lnTo>
                  <a:pt x="89" y="428"/>
                </a:lnTo>
                <a:lnTo>
                  <a:pt x="89" y="426"/>
                </a:lnTo>
                <a:lnTo>
                  <a:pt x="88" y="425"/>
                </a:lnTo>
                <a:lnTo>
                  <a:pt x="88" y="423"/>
                </a:lnTo>
                <a:lnTo>
                  <a:pt x="88" y="421"/>
                </a:lnTo>
                <a:lnTo>
                  <a:pt x="87" y="420"/>
                </a:lnTo>
                <a:lnTo>
                  <a:pt x="87" y="418"/>
                </a:lnTo>
                <a:lnTo>
                  <a:pt x="86" y="417"/>
                </a:lnTo>
                <a:lnTo>
                  <a:pt x="86" y="415"/>
                </a:lnTo>
                <a:lnTo>
                  <a:pt x="85" y="413"/>
                </a:lnTo>
                <a:lnTo>
                  <a:pt x="85" y="412"/>
                </a:lnTo>
                <a:lnTo>
                  <a:pt x="85" y="411"/>
                </a:lnTo>
                <a:moveTo>
                  <a:pt x="69" y="353"/>
                </a:moveTo>
                <a:lnTo>
                  <a:pt x="69" y="353"/>
                </a:lnTo>
                <a:lnTo>
                  <a:pt x="68" y="352"/>
                </a:lnTo>
                <a:lnTo>
                  <a:pt x="68" y="350"/>
                </a:lnTo>
                <a:lnTo>
                  <a:pt x="67" y="349"/>
                </a:lnTo>
                <a:lnTo>
                  <a:pt x="67" y="347"/>
                </a:lnTo>
                <a:lnTo>
                  <a:pt x="67" y="345"/>
                </a:lnTo>
                <a:lnTo>
                  <a:pt x="66" y="344"/>
                </a:lnTo>
                <a:lnTo>
                  <a:pt x="66" y="342"/>
                </a:lnTo>
                <a:lnTo>
                  <a:pt x="65" y="340"/>
                </a:lnTo>
                <a:lnTo>
                  <a:pt x="65" y="339"/>
                </a:lnTo>
                <a:lnTo>
                  <a:pt x="64" y="337"/>
                </a:lnTo>
                <a:lnTo>
                  <a:pt x="64" y="335"/>
                </a:lnTo>
                <a:lnTo>
                  <a:pt x="64" y="333"/>
                </a:lnTo>
                <a:lnTo>
                  <a:pt x="63" y="332"/>
                </a:lnTo>
                <a:lnTo>
                  <a:pt x="63" y="330"/>
                </a:lnTo>
                <a:lnTo>
                  <a:pt x="62" y="328"/>
                </a:lnTo>
                <a:lnTo>
                  <a:pt x="62" y="327"/>
                </a:lnTo>
                <a:lnTo>
                  <a:pt x="61" y="325"/>
                </a:lnTo>
                <a:lnTo>
                  <a:pt x="61" y="323"/>
                </a:lnTo>
                <a:lnTo>
                  <a:pt x="61" y="321"/>
                </a:lnTo>
                <a:lnTo>
                  <a:pt x="60" y="320"/>
                </a:lnTo>
                <a:lnTo>
                  <a:pt x="60" y="318"/>
                </a:lnTo>
                <a:lnTo>
                  <a:pt x="59" y="316"/>
                </a:lnTo>
                <a:lnTo>
                  <a:pt x="59" y="315"/>
                </a:lnTo>
                <a:lnTo>
                  <a:pt x="58" y="313"/>
                </a:lnTo>
                <a:lnTo>
                  <a:pt x="58" y="311"/>
                </a:lnTo>
                <a:lnTo>
                  <a:pt x="58" y="309"/>
                </a:lnTo>
                <a:lnTo>
                  <a:pt x="57" y="308"/>
                </a:lnTo>
                <a:lnTo>
                  <a:pt x="57" y="306"/>
                </a:lnTo>
                <a:lnTo>
                  <a:pt x="56" y="304"/>
                </a:lnTo>
                <a:lnTo>
                  <a:pt x="56" y="303"/>
                </a:lnTo>
                <a:lnTo>
                  <a:pt x="56" y="301"/>
                </a:lnTo>
                <a:lnTo>
                  <a:pt x="55" y="299"/>
                </a:lnTo>
                <a:lnTo>
                  <a:pt x="55" y="297"/>
                </a:lnTo>
                <a:lnTo>
                  <a:pt x="54" y="296"/>
                </a:lnTo>
                <a:lnTo>
                  <a:pt x="54" y="294"/>
                </a:lnTo>
                <a:lnTo>
                  <a:pt x="53" y="292"/>
                </a:lnTo>
                <a:lnTo>
                  <a:pt x="53" y="290"/>
                </a:lnTo>
                <a:lnTo>
                  <a:pt x="53" y="289"/>
                </a:lnTo>
                <a:lnTo>
                  <a:pt x="52" y="287"/>
                </a:lnTo>
                <a:lnTo>
                  <a:pt x="52" y="285"/>
                </a:lnTo>
                <a:lnTo>
                  <a:pt x="51" y="284"/>
                </a:lnTo>
                <a:lnTo>
                  <a:pt x="51" y="282"/>
                </a:lnTo>
                <a:lnTo>
                  <a:pt x="51" y="280"/>
                </a:lnTo>
                <a:lnTo>
                  <a:pt x="50" y="278"/>
                </a:lnTo>
                <a:lnTo>
                  <a:pt x="50" y="277"/>
                </a:lnTo>
                <a:lnTo>
                  <a:pt x="50" y="276"/>
                </a:lnTo>
                <a:moveTo>
                  <a:pt x="37" y="217"/>
                </a:moveTo>
                <a:lnTo>
                  <a:pt x="37" y="217"/>
                </a:lnTo>
                <a:lnTo>
                  <a:pt x="37" y="216"/>
                </a:lnTo>
                <a:lnTo>
                  <a:pt x="36" y="215"/>
                </a:lnTo>
                <a:lnTo>
                  <a:pt x="36" y="213"/>
                </a:lnTo>
                <a:lnTo>
                  <a:pt x="36" y="211"/>
                </a:lnTo>
                <a:lnTo>
                  <a:pt x="35" y="209"/>
                </a:lnTo>
                <a:lnTo>
                  <a:pt x="35" y="207"/>
                </a:lnTo>
                <a:lnTo>
                  <a:pt x="35" y="206"/>
                </a:lnTo>
                <a:lnTo>
                  <a:pt x="34" y="204"/>
                </a:lnTo>
                <a:lnTo>
                  <a:pt x="34" y="202"/>
                </a:lnTo>
                <a:lnTo>
                  <a:pt x="33" y="200"/>
                </a:lnTo>
                <a:lnTo>
                  <a:pt x="33" y="198"/>
                </a:lnTo>
                <a:lnTo>
                  <a:pt x="33" y="197"/>
                </a:lnTo>
                <a:lnTo>
                  <a:pt x="32" y="195"/>
                </a:lnTo>
                <a:lnTo>
                  <a:pt x="32" y="193"/>
                </a:lnTo>
                <a:lnTo>
                  <a:pt x="32" y="191"/>
                </a:lnTo>
                <a:lnTo>
                  <a:pt x="31" y="189"/>
                </a:lnTo>
                <a:lnTo>
                  <a:pt x="31" y="188"/>
                </a:lnTo>
                <a:lnTo>
                  <a:pt x="31" y="186"/>
                </a:lnTo>
                <a:lnTo>
                  <a:pt x="30" y="184"/>
                </a:lnTo>
                <a:lnTo>
                  <a:pt x="30" y="182"/>
                </a:lnTo>
                <a:lnTo>
                  <a:pt x="30" y="180"/>
                </a:lnTo>
                <a:lnTo>
                  <a:pt x="29" y="178"/>
                </a:lnTo>
                <a:lnTo>
                  <a:pt x="29" y="177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7" y="169"/>
                </a:lnTo>
                <a:lnTo>
                  <a:pt x="27" y="167"/>
                </a:lnTo>
                <a:lnTo>
                  <a:pt x="27" y="166"/>
                </a:lnTo>
                <a:lnTo>
                  <a:pt x="26" y="164"/>
                </a:lnTo>
                <a:lnTo>
                  <a:pt x="26" y="162"/>
                </a:lnTo>
                <a:lnTo>
                  <a:pt x="26" y="160"/>
                </a:lnTo>
                <a:lnTo>
                  <a:pt x="25" y="158"/>
                </a:lnTo>
                <a:lnTo>
                  <a:pt x="25" y="156"/>
                </a:lnTo>
                <a:lnTo>
                  <a:pt x="25" y="155"/>
                </a:lnTo>
                <a:lnTo>
                  <a:pt x="24" y="153"/>
                </a:lnTo>
                <a:lnTo>
                  <a:pt x="24" y="151"/>
                </a:lnTo>
                <a:lnTo>
                  <a:pt x="24" y="149"/>
                </a:lnTo>
                <a:lnTo>
                  <a:pt x="23" y="147"/>
                </a:lnTo>
                <a:lnTo>
                  <a:pt x="23" y="145"/>
                </a:lnTo>
                <a:lnTo>
                  <a:pt x="23" y="144"/>
                </a:lnTo>
                <a:lnTo>
                  <a:pt x="22" y="142"/>
                </a:lnTo>
                <a:lnTo>
                  <a:pt x="22" y="140"/>
                </a:lnTo>
                <a:lnTo>
                  <a:pt x="22" y="138"/>
                </a:lnTo>
                <a:moveTo>
                  <a:pt x="12" y="79"/>
                </a:moveTo>
                <a:lnTo>
                  <a:pt x="12" y="79"/>
                </a:lnTo>
                <a:lnTo>
                  <a:pt x="12" y="78"/>
                </a:lnTo>
                <a:lnTo>
                  <a:pt x="11" y="76"/>
                </a:lnTo>
                <a:lnTo>
                  <a:pt x="11" y="74"/>
                </a:lnTo>
                <a:lnTo>
                  <a:pt x="11" y="73"/>
                </a:lnTo>
                <a:lnTo>
                  <a:pt x="11" y="71"/>
                </a:lnTo>
                <a:lnTo>
                  <a:pt x="10" y="69"/>
                </a:lnTo>
                <a:lnTo>
                  <a:pt x="10" y="67"/>
                </a:lnTo>
                <a:lnTo>
                  <a:pt x="10" y="65"/>
                </a:lnTo>
                <a:lnTo>
                  <a:pt x="9" y="63"/>
                </a:lnTo>
                <a:lnTo>
                  <a:pt x="9" y="61"/>
                </a:lnTo>
                <a:lnTo>
                  <a:pt x="9" y="59"/>
                </a:lnTo>
                <a:lnTo>
                  <a:pt x="9" y="57"/>
                </a:lnTo>
                <a:lnTo>
                  <a:pt x="8" y="55"/>
                </a:lnTo>
                <a:lnTo>
                  <a:pt x="8" y="54"/>
                </a:lnTo>
                <a:lnTo>
                  <a:pt x="8" y="52"/>
                </a:lnTo>
                <a:lnTo>
                  <a:pt x="7" y="50"/>
                </a:lnTo>
                <a:lnTo>
                  <a:pt x="7" y="48"/>
                </a:lnTo>
                <a:lnTo>
                  <a:pt x="7" y="46"/>
                </a:lnTo>
                <a:lnTo>
                  <a:pt x="7" y="44"/>
                </a:lnTo>
                <a:lnTo>
                  <a:pt x="6" y="42"/>
                </a:lnTo>
                <a:lnTo>
                  <a:pt x="6" y="40"/>
                </a:lnTo>
                <a:lnTo>
                  <a:pt x="6" y="38"/>
                </a:lnTo>
                <a:lnTo>
                  <a:pt x="5" y="36"/>
                </a:lnTo>
                <a:lnTo>
                  <a:pt x="5" y="34"/>
                </a:lnTo>
                <a:lnTo>
                  <a:pt x="5" y="33"/>
                </a:lnTo>
                <a:lnTo>
                  <a:pt x="5" y="31"/>
                </a:lnTo>
                <a:lnTo>
                  <a:pt x="4" y="29"/>
                </a:lnTo>
                <a:lnTo>
                  <a:pt x="4" y="27"/>
                </a:lnTo>
                <a:lnTo>
                  <a:pt x="4" y="25"/>
                </a:lnTo>
                <a:lnTo>
                  <a:pt x="4" y="23"/>
                </a:lnTo>
                <a:lnTo>
                  <a:pt x="3" y="21"/>
                </a:lnTo>
                <a:lnTo>
                  <a:pt x="3" y="19"/>
                </a:lnTo>
                <a:lnTo>
                  <a:pt x="3" y="17"/>
                </a:ln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1587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7" name="Freeform 137"/>
          <p:cNvSpPr>
            <a:spLocks/>
          </p:cNvSpPr>
          <p:nvPr/>
        </p:nvSpPr>
        <p:spPr bwMode="auto">
          <a:xfrm>
            <a:off x="4284754" y="6347139"/>
            <a:ext cx="144820" cy="145860"/>
          </a:xfrm>
          <a:custGeom>
            <a:avLst/>
            <a:gdLst>
              <a:gd name="T0" fmla="*/ 126 w 126"/>
              <a:gd name="T1" fmla="*/ 72 h 123"/>
              <a:gd name="T2" fmla="*/ 126 w 126"/>
              <a:gd name="T3" fmla="*/ 72 h 123"/>
              <a:gd name="T4" fmla="*/ 21 w 126"/>
              <a:gd name="T5" fmla="*/ 120 h 123"/>
              <a:gd name="T6" fmla="*/ 21 w 126"/>
              <a:gd name="T7" fmla="*/ 120 h 123"/>
              <a:gd name="T8" fmla="*/ 3 w 126"/>
              <a:gd name="T9" fmla="*/ 114 h 123"/>
              <a:gd name="T10" fmla="*/ 3 w 126"/>
              <a:gd name="T11" fmla="*/ 114 h 123"/>
              <a:gd name="T12" fmla="*/ 10 w 126"/>
              <a:gd name="T13" fmla="*/ 96 h 123"/>
              <a:gd name="T14" fmla="*/ 73 w 126"/>
              <a:gd name="T15" fmla="*/ 67 h 123"/>
              <a:gd name="T16" fmla="*/ 17 w 126"/>
              <a:gd name="T17" fmla="*/ 26 h 123"/>
              <a:gd name="T18" fmla="*/ 17 w 126"/>
              <a:gd name="T19" fmla="*/ 26 h 123"/>
              <a:gd name="T20" fmla="*/ 14 w 126"/>
              <a:gd name="T21" fmla="*/ 7 h 123"/>
              <a:gd name="T22" fmla="*/ 14 w 126"/>
              <a:gd name="T23" fmla="*/ 7 h 123"/>
              <a:gd name="T24" fmla="*/ 14 w 126"/>
              <a:gd name="T25" fmla="*/ 7 h 123"/>
              <a:gd name="T26" fmla="*/ 32 w 126"/>
              <a:gd name="T27" fmla="*/ 4 h 123"/>
              <a:gd name="T28" fmla="*/ 126 w 126"/>
              <a:gd name="T29" fmla="*/ 7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6" h="123">
                <a:moveTo>
                  <a:pt x="126" y="72"/>
                </a:moveTo>
                <a:lnTo>
                  <a:pt x="126" y="72"/>
                </a:lnTo>
                <a:lnTo>
                  <a:pt x="21" y="120"/>
                </a:lnTo>
                <a:lnTo>
                  <a:pt x="21" y="120"/>
                </a:lnTo>
                <a:cubicBezTo>
                  <a:pt x="14" y="123"/>
                  <a:pt x="6" y="120"/>
                  <a:pt x="3" y="114"/>
                </a:cubicBezTo>
                <a:lnTo>
                  <a:pt x="3" y="114"/>
                </a:lnTo>
                <a:cubicBezTo>
                  <a:pt x="0" y="107"/>
                  <a:pt x="3" y="99"/>
                  <a:pt x="10" y="96"/>
                </a:cubicBezTo>
                <a:lnTo>
                  <a:pt x="73" y="67"/>
                </a:lnTo>
                <a:lnTo>
                  <a:pt x="17" y="26"/>
                </a:lnTo>
                <a:lnTo>
                  <a:pt x="17" y="26"/>
                </a:lnTo>
                <a:cubicBezTo>
                  <a:pt x="11" y="22"/>
                  <a:pt x="9" y="13"/>
                  <a:pt x="14" y="7"/>
                </a:cubicBezTo>
                <a:cubicBezTo>
                  <a:pt x="14" y="7"/>
                  <a:pt x="14" y="7"/>
                  <a:pt x="14" y="7"/>
                </a:cubicBezTo>
                <a:lnTo>
                  <a:pt x="14" y="7"/>
                </a:lnTo>
                <a:cubicBezTo>
                  <a:pt x="18" y="1"/>
                  <a:pt x="26" y="0"/>
                  <a:pt x="32" y="4"/>
                </a:cubicBezTo>
                <a:lnTo>
                  <a:pt x="126" y="72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8" name="Freeform 138"/>
          <p:cNvSpPr>
            <a:spLocks noEditPoints="1"/>
          </p:cNvSpPr>
          <p:nvPr/>
        </p:nvSpPr>
        <p:spPr bwMode="auto">
          <a:xfrm>
            <a:off x="4978134" y="5120423"/>
            <a:ext cx="699964" cy="1307127"/>
          </a:xfrm>
          <a:custGeom>
            <a:avLst/>
            <a:gdLst>
              <a:gd name="T0" fmla="*/ 0 w 611"/>
              <a:gd name="T1" fmla="*/ 1111 h 1111"/>
              <a:gd name="T2" fmla="*/ 0 w 611"/>
              <a:gd name="T3" fmla="*/ 1111 h 1111"/>
              <a:gd name="T4" fmla="*/ 30 w 611"/>
              <a:gd name="T5" fmla="*/ 1106 h 1111"/>
              <a:gd name="T6" fmla="*/ 77 w 611"/>
              <a:gd name="T7" fmla="*/ 1091 h 1111"/>
              <a:gd name="T8" fmla="*/ 130 w 611"/>
              <a:gd name="T9" fmla="*/ 1064 h 1111"/>
              <a:gd name="T10" fmla="*/ 130 w 611"/>
              <a:gd name="T11" fmla="*/ 1064 h 1111"/>
              <a:gd name="T12" fmla="*/ 138 w 611"/>
              <a:gd name="T13" fmla="*/ 1059 h 1111"/>
              <a:gd name="T14" fmla="*/ 191 w 611"/>
              <a:gd name="T15" fmla="*/ 1021 h 1111"/>
              <a:gd name="T16" fmla="*/ 195 w 611"/>
              <a:gd name="T17" fmla="*/ 1017 h 1111"/>
              <a:gd name="T18" fmla="*/ 239 w 611"/>
              <a:gd name="T19" fmla="*/ 976 h 1111"/>
              <a:gd name="T20" fmla="*/ 239 w 611"/>
              <a:gd name="T21" fmla="*/ 976 h 1111"/>
              <a:gd name="T22" fmla="*/ 241 w 611"/>
              <a:gd name="T23" fmla="*/ 974 h 1111"/>
              <a:gd name="T24" fmla="*/ 289 w 611"/>
              <a:gd name="T25" fmla="*/ 917 h 1111"/>
              <a:gd name="T26" fmla="*/ 291 w 611"/>
              <a:gd name="T27" fmla="*/ 915 h 1111"/>
              <a:gd name="T28" fmla="*/ 326 w 611"/>
              <a:gd name="T29" fmla="*/ 867 h 1111"/>
              <a:gd name="T30" fmla="*/ 326 w 611"/>
              <a:gd name="T31" fmla="*/ 867 h 1111"/>
              <a:gd name="T32" fmla="*/ 336 w 611"/>
              <a:gd name="T33" fmla="*/ 853 h 1111"/>
              <a:gd name="T34" fmla="*/ 368 w 611"/>
              <a:gd name="T35" fmla="*/ 799 h 1111"/>
              <a:gd name="T36" fmla="*/ 397 w 611"/>
              <a:gd name="T37" fmla="*/ 746 h 1111"/>
              <a:gd name="T38" fmla="*/ 397 w 611"/>
              <a:gd name="T39" fmla="*/ 746 h 1111"/>
              <a:gd name="T40" fmla="*/ 421 w 611"/>
              <a:gd name="T41" fmla="*/ 701 h 1111"/>
              <a:gd name="T42" fmla="*/ 432 w 611"/>
              <a:gd name="T43" fmla="*/ 675 h 1111"/>
              <a:gd name="T44" fmla="*/ 456 w 611"/>
              <a:gd name="T45" fmla="*/ 620 h 1111"/>
              <a:gd name="T46" fmla="*/ 456 w 611"/>
              <a:gd name="T47" fmla="*/ 620 h 1111"/>
              <a:gd name="T48" fmla="*/ 459 w 611"/>
              <a:gd name="T49" fmla="*/ 613 h 1111"/>
              <a:gd name="T50" fmla="*/ 484 w 611"/>
              <a:gd name="T51" fmla="*/ 545 h 1111"/>
              <a:gd name="T52" fmla="*/ 504 w 611"/>
              <a:gd name="T53" fmla="*/ 488 h 1111"/>
              <a:gd name="T54" fmla="*/ 504 w 611"/>
              <a:gd name="T55" fmla="*/ 488 h 1111"/>
              <a:gd name="T56" fmla="*/ 526 w 611"/>
              <a:gd name="T57" fmla="*/ 417 h 1111"/>
              <a:gd name="T58" fmla="*/ 527 w 611"/>
              <a:gd name="T59" fmla="*/ 411 h 1111"/>
              <a:gd name="T60" fmla="*/ 543 w 611"/>
              <a:gd name="T61" fmla="*/ 354 h 1111"/>
              <a:gd name="T62" fmla="*/ 543 w 611"/>
              <a:gd name="T63" fmla="*/ 354 h 1111"/>
              <a:gd name="T64" fmla="*/ 555 w 611"/>
              <a:gd name="T65" fmla="*/ 311 h 1111"/>
              <a:gd name="T66" fmla="*/ 562 w 611"/>
              <a:gd name="T67" fmla="*/ 276 h 1111"/>
              <a:gd name="T68" fmla="*/ 575 w 611"/>
              <a:gd name="T69" fmla="*/ 217 h 1111"/>
              <a:gd name="T70" fmla="*/ 575 w 611"/>
              <a:gd name="T71" fmla="*/ 217 h 1111"/>
              <a:gd name="T72" fmla="*/ 579 w 611"/>
              <a:gd name="T73" fmla="*/ 197 h 1111"/>
              <a:gd name="T74" fmla="*/ 590 w 611"/>
              <a:gd name="T75" fmla="*/ 139 h 1111"/>
              <a:gd name="T76" fmla="*/ 601 w 611"/>
              <a:gd name="T77" fmla="*/ 80 h 1111"/>
              <a:gd name="T78" fmla="*/ 601 w 611"/>
              <a:gd name="T79" fmla="*/ 80 h 1111"/>
              <a:gd name="T80" fmla="*/ 601 w 611"/>
              <a:gd name="T81" fmla="*/ 79 h 1111"/>
              <a:gd name="T82" fmla="*/ 611 w 611"/>
              <a:gd name="T83" fmla="*/ 0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1" h="1111">
                <a:moveTo>
                  <a:pt x="0" y="1111"/>
                </a:moveTo>
                <a:lnTo>
                  <a:pt x="0" y="1111"/>
                </a:lnTo>
                <a:lnTo>
                  <a:pt x="30" y="1106"/>
                </a:lnTo>
                <a:lnTo>
                  <a:pt x="77" y="1091"/>
                </a:lnTo>
                <a:moveTo>
                  <a:pt x="130" y="1064"/>
                </a:moveTo>
                <a:lnTo>
                  <a:pt x="130" y="1064"/>
                </a:lnTo>
                <a:lnTo>
                  <a:pt x="138" y="1059"/>
                </a:lnTo>
                <a:lnTo>
                  <a:pt x="191" y="1021"/>
                </a:lnTo>
                <a:lnTo>
                  <a:pt x="195" y="1017"/>
                </a:lnTo>
                <a:moveTo>
                  <a:pt x="239" y="976"/>
                </a:moveTo>
                <a:lnTo>
                  <a:pt x="239" y="976"/>
                </a:lnTo>
                <a:lnTo>
                  <a:pt x="241" y="974"/>
                </a:lnTo>
                <a:lnTo>
                  <a:pt x="289" y="917"/>
                </a:lnTo>
                <a:lnTo>
                  <a:pt x="291" y="915"/>
                </a:lnTo>
                <a:moveTo>
                  <a:pt x="326" y="867"/>
                </a:moveTo>
                <a:lnTo>
                  <a:pt x="326" y="867"/>
                </a:lnTo>
                <a:lnTo>
                  <a:pt x="336" y="853"/>
                </a:lnTo>
                <a:lnTo>
                  <a:pt x="368" y="799"/>
                </a:lnTo>
                <a:moveTo>
                  <a:pt x="397" y="746"/>
                </a:moveTo>
                <a:lnTo>
                  <a:pt x="397" y="746"/>
                </a:lnTo>
                <a:lnTo>
                  <a:pt x="421" y="701"/>
                </a:lnTo>
                <a:lnTo>
                  <a:pt x="432" y="675"/>
                </a:lnTo>
                <a:moveTo>
                  <a:pt x="456" y="620"/>
                </a:moveTo>
                <a:lnTo>
                  <a:pt x="456" y="620"/>
                </a:lnTo>
                <a:lnTo>
                  <a:pt x="459" y="613"/>
                </a:lnTo>
                <a:lnTo>
                  <a:pt x="484" y="545"/>
                </a:lnTo>
                <a:moveTo>
                  <a:pt x="504" y="488"/>
                </a:moveTo>
                <a:lnTo>
                  <a:pt x="504" y="488"/>
                </a:lnTo>
                <a:lnTo>
                  <a:pt x="526" y="417"/>
                </a:lnTo>
                <a:lnTo>
                  <a:pt x="527" y="411"/>
                </a:lnTo>
                <a:moveTo>
                  <a:pt x="543" y="354"/>
                </a:moveTo>
                <a:lnTo>
                  <a:pt x="543" y="354"/>
                </a:lnTo>
                <a:lnTo>
                  <a:pt x="555" y="311"/>
                </a:lnTo>
                <a:lnTo>
                  <a:pt x="562" y="276"/>
                </a:lnTo>
                <a:moveTo>
                  <a:pt x="575" y="217"/>
                </a:moveTo>
                <a:lnTo>
                  <a:pt x="575" y="217"/>
                </a:lnTo>
                <a:lnTo>
                  <a:pt x="579" y="197"/>
                </a:lnTo>
                <a:lnTo>
                  <a:pt x="590" y="139"/>
                </a:lnTo>
                <a:moveTo>
                  <a:pt x="601" y="80"/>
                </a:moveTo>
                <a:lnTo>
                  <a:pt x="601" y="80"/>
                </a:lnTo>
                <a:lnTo>
                  <a:pt x="601" y="79"/>
                </a:lnTo>
                <a:lnTo>
                  <a:pt x="611" y="0"/>
                </a:lnTo>
              </a:path>
            </a:pathLst>
          </a:custGeom>
          <a:noFill/>
          <a:ln w="15875" cap="flat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9" name="Freeform 139"/>
          <p:cNvSpPr>
            <a:spLocks/>
          </p:cNvSpPr>
          <p:nvPr/>
        </p:nvSpPr>
        <p:spPr bwMode="auto">
          <a:xfrm>
            <a:off x="4947415" y="6341530"/>
            <a:ext cx="147015" cy="145860"/>
          </a:xfrm>
          <a:custGeom>
            <a:avLst/>
            <a:gdLst>
              <a:gd name="T0" fmla="*/ 0 w 128"/>
              <a:gd name="T1" fmla="*/ 77 h 123"/>
              <a:gd name="T2" fmla="*/ 0 w 128"/>
              <a:gd name="T3" fmla="*/ 77 h 123"/>
              <a:gd name="T4" fmla="*/ 107 w 128"/>
              <a:gd name="T5" fmla="*/ 120 h 123"/>
              <a:gd name="T6" fmla="*/ 107 w 128"/>
              <a:gd name="T7" fmla="*/ 120 h 123"/>
              <a:gd name="T8" fmla="*/ 125 w 128"/>
              <a:gd name="T9" fmla="*/ 112 h 123"/>
              <a:gd name="T10" fmla="*/ 125 w 128"/>
              <a:gd name="T11" fmla="*/ 112 h 123"/>
              <a:gd name="T12" fmla="*/ 117 w 128"/>
              <a:gd name="T13" fmla="*/ 95 h 123"/>
              <a:gd name="T14" fmla="*/ 53 w 128"/>
              <a:gd name="T15" fmla="*/ 69 h 123"/>
              <a:gd name="T16" fmla="*/ 107 w 128"/>
              <a:gd name="T17" fmla="*/ 26 h 123"/>
              <a:gd name="T18" fmla="*/ 107 w 128"/>
              <a:gd name="T19" fmla="*/ 26 h 123"/>
              <a:gd name="T20" fmla="*/ 109 w 128"/>
              <a:gd name="T21" fmla="*/ 7 h 123"/>
              <a:gd name="T22" fmla="*/ 109 w 128"/>
              <a:gd name="T23" fmla="*/ 7 h 123"/>
              <a:gd name="T24" fmla="*/ 109 w 128"/>
              <a:gd name="T25" fmla="*/ 7 h 123"/>
              <a:gd name="T26" fmla="*/ 91 w 128"/>
              <a:gd name="T27" fmla="*/ 5 h 123"/>
              <a:gd name="T28" fmla="*/ 0 w 128"/>
              <a:gd name="T29" fmla="*/ 7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" h="123">
                <a:moveTo>
                  <a:pt x="0" y="77"/>
                </a:moveTo>
                <a:lnTo>
                  <a:pt x="0" y="77"/>
                </a:lnTo>
                <a:lnTo>
                  <a:pt x="107" y="120"/>
                </a:lnTo>
                <a:lnTo>
                  <a:pt x="107" y="120"/>
                </a:lnTo>
                <a:cubicBezTo>
                  <a:pt x="114" y="123"/>
                  <a:pt x="122" y="119"/>
                  <a:pt x="125" y="112"/>
                </a:cubicBezTo>
                <a:lnTo>
                  <a:pt x="125" y="112"/>
                </a:lnTo>
                <a:cubicBezTo>
                  <a:pt x="128" y="106"/>
                  <a:pt x="124" y="98"/>
                  <a:pt x="117" y="95"/>
                </a:cubicBezTo>
                <a:lnTo>
                  <a:pt x="53" y="69"/>
                </a:lnTo>
                <a:lnTo>
                  <a:pt x="107" y="26"/>
                </a:lnTo>
                <a:lnTo>
                  <a:pt x="107" y="26"/>
                </a:lnTo>
                <a:cubicBezTo>
                  <a:pt x="113" y="21"/>
                  <a:pt x="114" y="13"/>
                  <a:pt x="109" y="7"/>
                </a:cubicBezTo>
                <a:cubicBezTo>
                  <a:pt x="109" y="7"/>
                  <a:pt x="109" y="7"/>
                  <a:pt x="109" y="7"/>
                </a:cubicBezTo>
                <a:lnTo>
                  <a:pt x="109" y="7"/>
                </a:lnTo>
                <a:cubicBezTo>
                  <a:pt x="105" y="1"/>
                  <a:pt x="96" y="0"/>
                  <a:pt x="91" y="5"/>
                </a:cubicBezTo>
                <a:lnTo>
                  <a:pt x="0" y="77"/>
                </a:lnTo>
                <a:close/>
              </a:path>
            </a:pathLst>
          </a:custGeom>
          <a:solidFill>
            <a:srgbClr val="40404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HMM Diagram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91274" y="3002340"/>
            <a:ext cx="2524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    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800" i="1" dirty="0">
                <a:latin typeface="Optima"/>
                <a:cs typeface="Optima"/>
              </a:rPr>
              <a:t>        </a:t>
            </a:r>
            <a:r>
              <a:rPr 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</a:p>
          <a:p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r>
              <a:rPr lang="en-US" sz="28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</a:t>
            </a:r>
            <a:r>
              <a:rPr lang="en-US" sz="2800" dirty="0">
                <a:latin typeface="Optima"/>
                <a:cs typeface="Optima"/>
              </a:rPr>
              <a:t>0.9     0.1</a:t>
            </a:r>
          </a:p>
          <a:p>
            <a:r>
              <a:rPr lang="en-US" sz="28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    </a:t>
            </a:r>
            <a:r>
              <a:rPr lang="en-US" sz="2800" dirty="0">
                <a:latin typeface="Optima"/>
                <a:cs typeface="Optima"/>
              </a:rPr>
              <a:t>0.1     0.9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9849" y="4572000"/>
            <a:ext cx="2724151" cy="1752600"/>
            <a:chOff x="6419849" y="4572000"/>
            <a:chExt cx="2724151" cy="1752600"/>
          </a:xfrm>
        </p:grpSpPr>
        <p:sp>
          <p:nvSpPr>
            <p:cNvPr id="104" name="TextBox 103"/>
            <p:cNvSpPr txBox="1"/>
            <p:nvPr/>
          </p:nvSpPr>
          <p:spPr>
            <a:xfrm>
              <a:off x="6629400" y="45720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FF0000"/>
                  </a:solidFill>
                  <a:latin typeface="Optima"/>
                  <a:cs typeface="Optima"/>
                </a:rPr>
                <a:t>Emission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19849" y="4939605"/>
              <a:ext cx="25241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Optima"/>
                  <a:cs typeface="Optima"/>
                </a:rPr>
                <a:t>        </a:t>
              </a:r>
              <a:r>
                <a:rPr lang="en-US" sz="2800" dirty="0">
                  <a:latin typeface="Optima"/>
                  <a:cs typeface="Optima"/>
                </a:rPr>
                <a:t>H        T</a:t>
              </a:r>
            </a:p>
            <a:p>
              <a:r>
                <a:rPr lang="en-US" sz="2800" i="1" dirty="0">
                  <a:solidFill>
                    <a:srgbClr val="176FC1"/>
                  </a:solidFill>
                  <a:latin typeface="Optima"/>
                  <a:cs typeface="Optima"/>
                </a:rPr>
                <a:t>F</a:t>
              </a:r>
              <a:r>
                <a:rPr lang="en-US" sz="2800" dirty="0">
                  <a:solidFill>
                    <a:srgbClr val="0000FF"/>
                  </a:solidFill>
                  <a:latin typeface="Optima"/>
                  <a:cs typeface="Optima"/>
                </a:rPr>
                <a:t>    </a:t>
              </a:r>
              <a:r>
                <a:rPr lang="en-US" sz="2800" dirty="0">
                  <a:latin typeface="Optima"/>
                  <a:cs typeface="Optima"/>
                </a:rPr>
                <a:t>0.50   0.50</a:t>
              </a:r>
            </a:p>
            <a:p>
              <a:r>
                <a:rPr lang="en-US" sz="2800" i="1" dirty="0">
                  <a:solidFill>
                    <a:schemeClr val="bg2"/>
                  </a:solidFill>
                  <a:latin typeface="Optima"/>
                  <a:cs typeface="Optima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Optima"/>
                  <a:cs typeface="Optima"/>
                </a:rPr>
                <a:t>    </a:t>
              </a:r>
              <a:r>
                <a:rPr lang="en-US" sz="2800" dirty="0">
                  <a:latin typeface="Optima"/>
                  <a:cs typeface="Optima"/>
                </a:rPr>
                <a:t>0.75   0.25 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505200" y="4575112"/>
            <a:ext cx="370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5458989" y="4572000"/>
            <a:ext cx="391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28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Optima"/>
                <a:cs typeface="Optima"/>
              </a:rPr>
              <a:t>Transition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21F4C-4D8E-9B45-A6E6-4C6480A7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617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2" grpId="0" animBg="1"/>
      <p:bldP spid="82013" grpId="0" animBg="1"/>
      <p:bldP spid="82014" grpId="0" animBg="1"/>
      <p:bldP spid="82015" grpId="0" animBg="1"/>
      <p:bldP spid="82016" grpId="0" animBg="1"/>
      <p:bldP spid="82017" grpId="0" animBg="1"/>
      <p:bldP spid="82018" grpId="0" animBg="1"/>
      <p:bldP spid="82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525963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Optima"/>
                <a:cs typeface="Optima"/>
              </a:rPr>
              <a:t>1984: </a:t>
            </a:r>
            <a:r>
              <a:rPr lang="en-US" sz="2700" dirty="0">
                <a:latin typeface="Optima"/>
                <a:cs typeface="Optima"/>
              </a:rPr>
              <a:t>Scientists traced 40 early HIV-infected patients to a flight attendant named AIDS “Patient Zero”. He died in the same year.  </a:t>
            </a:r>
          </a:p>
          <a:p>
            <a:r>
              <a:rPr lang="en-US" sz="2700" b="1" dirty="0">
                <a:latin typeface="Optima"/>
                <a:cs typeface="Optima"/>
              </a:rPr>
              <a:t>1984</a:t>
            </a:r>
            <a:r>
              <a:rPr lang="en-US" sz="2700" dirty="0">
                <a:latin typeface="Optima"/>
                <a:cs typeface="Optima"/>
              </a:rPr>
              <a:t>: Margaret Heckler (US Health Secretary)</a:t>
            </a:r>
          </a:p>
          <a:p>
            <a:pPr lvl="1"/>
            <a:r>
              <a:rPr lang="en-US" sz="2700" dirty="0">
                <a:solidFill>
                  <a:schemeClr val="accent1"/>
                </a:solidFill>
                <a:latin typeface="Optima"/>
                <a:cs typeface="Optima"/>
              </a:rPr>
              <a:t>Yet another terrible disease is about to yield to patience, persistence and outright genius </a:t>
            </a:r>
          </a:p>
          <a:p>
            <a:r>
              <a:rPr lang="en-US" sz="2700" b="1" dirty="0">
                <a:latin typeface="Optima"/>
                <a:cs typeface="Optima"/>
              </a:rPr>
              <a:t>1997</a:t>
            </a:r>
            <a:r>
              <a:rPr lang="en-US" sz="2700" dirty="0">
                <a:latin typeface="Optima"/>
                <a:cs typeface="Optima"/>
              </a:rPr>
              <a:t>: Bill Clinton</a:t>
            </a:r>
          </a:p>
          <a:p>
            <a:pPr lvl="1"/>
            <a:r>
              <a:rPr lang="en-US" sz="2700" dirty="0">
                <a:solidFill>
                  <a:schemeClr val="accent1"/>
                </a:solidFill>
                <a:latin typeface="Optima"/>
                <a:cs typeface="Optima"/>
              </a:rPr>
              <a:t>It is no longer a question of </a:t>
            </a:r>
            <a:r>
              <a:rPr lang="en-US" sz="2700" i="1" dirty="0">
                <a:solidFill>
                  <a:schemeClr val="accent1"/>
                </a:solidFill>
                <a:latin typeface="Optima"/>
                <a:cs typeface="Optima"/>
              </a:rPr>
              <a:t>whether</a:t>
            </a:r>
            <a:r>
              <a:rPr lang="en-US" sz="2700" dirty="0">
                <a:solidFill>
                  <a:schemeClr val="accent1"/>
                </a:solidFill>
                <a:latin typeface="Optima"/>
                <a:cs typeface="Optima"/>
              </a:rPr>
              <a:t> we can            develop an AIDS vaccine, it is simply a                question of </a:t>
            </a:r>
            <a:r>
              <a:rPr lang="en-US" sz="2700" i="1" dirty="0">
                <a:solidFill>
                  <a:schemeClr val="accent1"/>
                </a:solidFill>
                <a:latin typeface="Optima"/>
                <a:cs typeface="Optima"/>
              </a:rPr>
              <a:t>when</a:t>
            </a:r>
            <a:r>
              <a:rPr lang="en-US" sz="2700" dirty="0">
                <a:solidFill>
                  <a:schemeClr val="accent1"/>
                </a:solidFill>
                <a:latin typeface="Optima"/>
                <a:cs typeface="Optima"/>
              </a:rPr>
              <a:t>. </a:t>
            </a:r>
          </a:p>
          <a:p>
            <a:r>
              <a:rPr lang="en-US" sz="2700" b="1" dirty="0">
                <a:latin typeface="Optima"/>
                <a:cs typeface="Optima"/>
              </a:rPr>
              <a:t>2007</a:t>
            </a:r>
            <a:r>
              <a:rPr lang="en-US" sz="2700" dirty="0">
                <a:latin typeface="Optima"/>
                <a:cs typeface="Optima"/>
              </a:rPr>
              <a:t>: Merck discontinued trials of the HIV vaccine    after learning that it </a:t>
            </a:r>
            <a:r>
              <a:rPr lang="en-US" sz="2700" i="1" dirty="0">
                <a:latin typeface="Optima"/>
                <a:cs typeface="Optima"/>
              </a:rPr>
              <a:t>increased</a:t>
            </a:r>
            <a:r>
              <a:rPr lang="en-US" sz="2700" dirty="0">
                <a:latin typeface="Optima"/>
                <a:cs typeface="Optima"/>
              </a:rPr>
              <a:t> the risk of infection.</a:t>
            </a:r>
            <a:r>
              <a:rPr lang="en-US" sz="2700" baseline="30000" dirty="0">
                <a:latin typeface="Optima"/>
                <a:cs typeface="Optim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Optima"/>
                <a:cs typeface="Optima"/>
              </a:rPr>
              <a:t>Waiting for an HIV Vaccine… </a:t>
            </a:r>
          </a:p>
        </p:txBody>
      </p:sp>
      <p:pic>
        <p:nvPicPr>
          <p:cNvPr id="67588" name="Picture 4" descr="http://upload.wikimedia.org/wikipedia/commons/thumb/0/07/Mmheckler.JPG/220px-Mmheck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49" y="2184400"/>
            <a:ext cx="80417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terradaily.com/images/aids-bill-clinton-b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581400"/>
            <a:ext cx="1143000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70389-3523-4A44-B3FD-9B0258CC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076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304800" y="2286000"/>
            <a:ext cx="8915400" cy="1066800"/>
          </a:xfrm>
        </p:spPr>
        <p:txBody>
          <a:bodyPr>
            <a:noAutofit/>
          </a:bodyPr>
          <a:lstStyle/>
          <a:p>
            <a:r>
              <a:rPr lang="en-US" sz="2800" dirty="0" err="1"/>
              <a:t>Pr</a:t>
            </a:r>
            <a:r>
              <a:rPr lang="en-US" sz="2800" dirty="0"/>
              <a:t>(</a:t>
            </a:r>
            <a:r>
              <a:rPr lang="en-US" sz="2800" i="1" dirty="0">
                <a:solidFill>
                  <a:srgbClr val="149B52"/>
                </a:solidFill>
              </a:rPr>
              <a:t>x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5319E"/>
                </a:solidFill>
              </a:rPr>
              <a:t>π</a:t>
            </a:r>
            <a:r>
              <a:rPr lang="en-US" sz="2800" dirty="0"/>
              <a:t>): the probability that an HMM follows the hidden path </a:t>
            </a:r>
            <a:r>
              <a:rPr lang="en-US" sz="2800" dirty="0">
                <a:solidFill>
                  <a:srgbClr val="95319E"/>
                </a:solidFill>
              </a:rPr>
              <a:t>π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i="1" dirty="0"/>
              <a:t>and</a:t>
            </a:r>
            <a:r>
              <a:rPr lang="en-US" sz="2800" dirty="0"/>
              <a:t> emits the string </a:t>
            </a:r>
            <a:r>
              <a:rPr lang="en-US" sz="2800" i="1" dirty="0">
                <a:solidFill>
                  <a:srgbClr val="149B52"/>
                </a:solidFill>
              </a:rPr>
              <a:t>x = x</a:t>
            </a:r>
            <a:r>
              <a:rPr lang="en-US" sz="2800" i="1" baseline="-25000" dirty="0">
                <a:solidFill>
                  <a:srgbClr val="149B52"/>
                </a:solidFill>
              </a:rPr>
              <a:t>1</a:t>
            </a:r>
            <a:r>
              <a:rPr lang="en-US" sz="2800" i="1" dirty="0">
                <a:solidFill>
                  <a:srgbClr val="149B52"/>
                </a:solidFill>
              </a:rPr>
              <a:t> x</a:t>
            </a:r>
            <a:r>
              <a:rPr lang="en-US" sz="2800" i="1" baseline="-25000" dirty="0">
                <a:solidFill>
                  <a:srgbClr val="149B52"/>
                </a:solidFill>
              </a:rPr>
              <a:t>2</a:t>
            </a:r>
            <a:r>
              <a:rPr lang="en-US" sz="2800" i="1" dirty="0">
                <a:solidFill>
                  <a:srgbClr val="149B52"/>
                </a:solidFill>
              </a:rPr>
              <a:t> . . . </a:t>
            </a:r>
            <a:r>
              <a:rPr lang="en-US" sz="2800" i="1" dirty="0" err="1">
                <a:solidFill>
                  <a:srgbClr val="149B52"/>
                </a:solidFill>
              </a:rPr>
              <a:t>x</a:t>
            </a:r>
            <a:r>
              <a:rPr lang="en-US" sz="2800" i="1" baseline="-25000" dirty="0" err="1">
                <a:solidFill>
                  <a:srgbClr val="149B52"/>
                </a:solidFill>
              </a:rPr>
              <a:t>n</a:t>
            </a:r>
            <a:r>
              <a:rPr lang="en-US" sz="2800" dirty="0"/>
              <a:t>. </a:t>
            </a:r>
            <a:endParaRPr lang="en-US" altLang="en-US" sz="2800" dirty="0">
              <a:solidFill>
                <a:srgbClr val="000000"/>
              </a:solidFill>
              <a:cs typeface="Times New Roman" charset="0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0000"/>
              </a:solidFill>
              <a:cs typeface="Times New Roman" charset="0"/>
            </a:endParaRPr>
          </a:p>
          <a:p>
            <a:endParaRPr lang="en-US" altLang="en-US" sz="2800" dirty="0"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276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:</a:t>
            </a:r>
            <a:r>
              <a:rPr lang="en-US" sz="6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chemeClr val="bg2"/>
                </a:solidFill>
                <a:latin typeface="Optima"/>
                <a:cs typeface="Optima"/>
              </a:rPr>
              <a:t>   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T  H  T  H  H  H  T  H  T  T  H</a:t>
            </a:r>
          </a:p>
          <a:p>
            <a:r>
              <a:rPr lang="en-US" sz="2800" dirty="0">
                <a:solidFill>
                  <a:schemeClr val="accent4"/>
                </a:solidFill>
                <a:latin typeface="Optima"/>
                <a:cs typeface="Optima"/>
              </a:rPr>
              <a:t>π:</a:t>
            </a:r>
            <a:r>
              <a:rPr lang="en-US" sz="2000" dirty="0">
                <a:solidFill>
                  <a:schemeClr val="accent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Optima"/>
                <a:cs typeface="Optima"/>
              </a:rPr>
              <a:t>   </a:t>
            </a:r>
            <a:r>
              <a:rPr lang="en-US" sz="2800" b="1" i="1" dirty="0">
                <a:solidFill>
                  <a:schemeClr val="accent4"/>
                </a:solidFill>
                <a:latin typeface="Courier" pitchFamily="49" charset="0"/>
              </a:rPr>
              <a:t>F  F  F  B  B  B  B  B  F  F  F</a:t>
            </a:r>
            <a:endParaRPr lang="en-US" sz="2800" b="1" dirty="0">
              <a:solidFill>
                <a:schemeClr val="accent4"/>
              </a:solidFill>
              <a:latin typeface="Courier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315992"/>
            <a:ext cx="891540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Optima"/>
                <a:cs typeface="Optima"/>
              </a:rPr>
              <a:t>∑ </a:t>
            </a:r>
            <a:r>
              <a:rPr lang="en-US" sz="3000" baseline="-25000" dirty="0">
                <a:latin typeface="Optima"/>
                <a:cs typeface="Optima"/>
              </a:rPr>
              <a:t>all possible emitted strings </a:t>
            </a:r>
            <a:r>
              <a:rPr lang="en-US" sz="3000" i="1" baseline="-25000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3000" dirty="0">
                <a:latin typeface="Optima"/>
                <a:cs typeface="Optima"/>
              </a:rPr>
              <a:t> ∑ </a:t>
            </a:r>
            <a:r>
              <a:rPr lang="en-US" sz="3000" baseline="-25000" dirty="0">
                <a:latin typeface="Optima"/>
                <a:cs typeface="Optima"/>
              </a:rPr>
              <a:t>all possible hidden paths </a:t>
            </a:r>
            <a:r>
              <a:rPr lang="en-US" sz="3000" baseline="-25000" dirty="0">
                <a:solidFill>
                  <a:srgbClr val="95319E"/>
                </a:solidFill>
                <a:latin typeface="Optima"/>
                <a:cs typeface="Optima"/>
              </a:rPr>
              <a:t>π</a:t>
            </a:r>
            <a:r>
              <a:rPr lang="en-US" sz="3000" dirty="0">
                <a:solidFill>
                  <a:srgbClr val="95319E"/>
                </a:solidFill>
                <a:latin typeface="Optima"/>
                <a:cs typeface="Optima"/>
              </a:rPr>
              <a:t> </a:t>
            </a:r>
            <a:r>
              <a:rPr lang="en-US" sz="3000" dirty="0" err="1">
                <a:latin typeface="Optima"/>
                <a:cs typeface="Optima"/>
              </a:rPr>
              <a:t>Pr</a:t>
            </a:r>
            <a:r>
              <a:rPr lang="en-US" sz="3000" dirty="0">
                <a:latin typeface="Optima"/>
                <a:cs typeface="Optima"/>
              </a:rPr>
              <a:t>(</a:t>
            </a:r>
            <a:r>
              <a:rPr lang="en-US" sz="3000" i="1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3000" dirty="0">
                <a:latin typeface="Optima"/>
                <a:cs typeface="Optima"/>
              </a:rPr>
              <a:t>, </a:t>
            </a:r>
            <a:r>
              <a:rPr lang="en-US" sz="3000" dirty="0">
                <a:solidFill>
                  <a:srgbClr val="95319E"/>
                </a:solidFill>
                <a:latin typeface="Optima"/>
                <a:cs typeface="Optima"/>
              </a:rPr>
              <a:t>π</a:t>
            </a:r>
            <a:r>
              <a:rPr lang="en-US" sz="3000" dirty="0">
                <a:latin typeface="Optima"/>
                <a:cs typeface="Optima"/>
              </a:rPr>
              <a:t>) = 1</a:t>
            </a:r>
          </a:p>
          <a:p>
            <a:endParaRPr lang="en-US" sz="400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11946"/>
            <a:ext cx="8534400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∑ </a:t>
            </a:r>
            <a:r>
              <a:rPr lang="en-US" sz="2800" baseline="-25000" dirty="0">
                <a:latin typeface="Optima"/>
                <a:cs typeface="Optima"/>
              </a:rPr>
              <a:t>all possible emitted strings </a:t>
            </a:r>
            <a:r>
              <a:rPr lang="en-US" sz="2800" i="1" baseline="-25000" dirty="0">
                <a:solidFill>
                  <a:srgbClr val="00B050"/>
                </a:solidFill>
                <a:latin typeface="Optima"/>
                <a:cs typeface="Optima"/>
              </a:rPr>
              <a:t>x 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|</a:t>
            </a:r>
            <a:r>
              <a:rPr lang="en-US" sz="2800" dirty="0">
                <a:solidFill>
                  <a:srgbClr val="95319E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) = 1</a:t>
            </a:r>
          </a:p>
          <a:p>
            <a:pPr algn="ctr"/>
            <a:endParaRPr lang="en-US" sz="600" dirty="0">
              <a:latin typeface="Optima"/>
              <a:cs typeface="Optim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Path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441" y="1210064"/>
            <a:ext cx="8229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Hidden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path: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the sequence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95319E"/>
                </a:solidFill>
                <a:latin typeface="Optima"/>
                <a:cs typeface="Optima"/>
              </a:rPr>
              <a:t>π = π</a:t>
            </a:r>
            <a:r>
              <a:rPr lang="en-US" altLang="en-US" sz="2800" baseline="-25000" dirty="0">
                <a:solidFill>
                  <a:srgbClr val="95319E"/>
                </a:solidFill>
                <a:latin typeface="Optima"/>
                <a:cs typeface="Optima"/>
              </a:rPr>
              <a:t>1</a:t>
            </a:r>
            <a:r>
              <a:rPr lang="en-US" altLang="en-US" sz="2800" dirty="0">
                <a:solidFill>
                  <a:srgbClr val="95319E"/>
                </a:solidFill>
                <a:latin typeface="Optima"/>
                <a:cs typeface="Optima"/>
              </a:rPr>
              <a:t>… π</a:t>
            </a:r>
            <a:r>
              <a:rPr lang="en-US" altLang="en-US" sz="2800" baseline="-25000" dirty="0">
                <a:solidFill>
                  <a:srgbClr val="95319E"/>
                </a:solidFill>
                <a:latin typeface="Optima"/>
                <a:cs typeface="Optima"/>
              </a:rPr>
              <a:t>n</a:t>
            </a:r>
            <a:r>
              <a:rPr lang="en-US" altLang="en-US" sz="2800" dirty="0">
                <a:solidFill>
                  <a:srgbClr val="95319E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of states that the HMM passes through.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348" y="5071968"/>
            <a:ext cx="85344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|</a:t>
            </a:r>
            <a:r>
              <a:rPr lang="en-US" sz="2800" dirty="0">
                <a:solidFill>
                  <a:srgbClr val="7030A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): the </a:t>
            </a:r>
            <a:r>
              <a:rPr lang="en-US" sz="2800" b="1" dirty="0">
                <a:latin typeface="Optima"/>
                <a:cs typeface="Optima"/>
              </a:rPr>
              <a:t>conditional probability</a:t>
            </a:r>
            <a:r>
              <a:rPr lang="en-US" sz="2800" dirty="0">
                <a:latin typeface="Optima"/>
                <a:cs typeface="Optima"/>
              </a:rPr>
              <a:t> that an HMM emits the string </a:t>
            </a:r>
            <a:r>
              <a:rPr lang="en-US" sz="2800" i="1" dirty="0">
                <a:solidFill>
                  <a:srgbClr val="00B050"/>
                </a:solidFill>
                <a:latin typeface="Optima"/>
                <a:cs typeface="Optima"/>
              </a:rPr>
              <a:t>x </a:t>
            </a:r>
            <a:r>
              <a:rPr lang="en-US" sz="2800" i="1" dirty="0">
                <a:latin typeface="Optima"/>
                <a:cs typeface="Optima"/>
              </a:rPr>
              <a:t>after</a:t>
            </a:r>
            <a:r>
              <a:rPr lang="en-US" sz="2800" dirty="0">
                <a:latin typeface="Optima"/>
                <a:cs typeface="Optima"/>
              </a:rPr>
              <a:t> following the hidden path </a:t>
            </a:r>
            <a:r>
              <a:rPr lang="en-US" sz="2800" dirty="0">
                <a:solidFill>
                  <a:srgbClr val="7030A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C3643-86F7-8043-904C-D961B3A8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8812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43050" y="4569932"/>
            <a:ext cx="533400" cy="51464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95600"/>
          </a:xfrm>
        </p:spPr>
        <p:txBody>
          <a:bodyPr>
            <a:noAutofit/>
          </a:bodyPr>
          <a:lstStyle/>
          <a:p>
            <a:r>
              <a:rPr lang="en-US" sz="2800" dirty="0" err="1"/>
              <a:t>Pr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, π): the probability that an HMM follows the hidden path π and emits the string </a:t>
            </a:r>
            <a:r>
              <a:rPr lang="en-US" sz="2800" i="1" dirty="0"/>
              <a:t>x</a:t>
            </a:r>
            <a:r>
              <a:rPr lang="en-US" sz="2800" dirty="0"/>
              <a:t>. 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Pr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|π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– probability that </a:t>
            </a:r>
            <a:r>
              <a:rPr lang="en-US" sz="2800" i="1" dirty="0"/>
              <a:t>x</a:t>
            </a:r>
            <a:r>
              <a:rPr lang="en-US" sz="2800" baseline="-25000" dirty="0"/>
              <a:t>i </a:t>
            </a:r>
            <a:r>
              <a:rPr lang="en-US" sz="2800" dirty="0"/>
              <a:t>was emitted from the state π</a:t>
            </a:r>
            <a:r>
              <a:rPr lang="en-US" sz="2800" baseline="-25000" dirty="0" err="1"/>
              <a:t>i</a:t>
            </a:r>
            <a:r>
              <a:rPr lang="en-US" sz="2800" baseline="-25000" dirty="0"/>
              <a:t> </a:t>
            </a:r>
            <a:r>
              <a:rPr lang="en-US" sz="2800" dirty="0"/>
              <a:t>(equal to </a:t>
            </a:r>
            <a:r>
              <a:rPr lang="en-US" sz="2800" i="1" dirty="0">
                <a:solidFill>
                  <a:srgbClr val="FF0000"/>
                </a:solidFill>
              </a:rPr>
              <a:t>emission</a:t>
            </a:r>
            <a:r>
              <a:rPr lang="en-US" sz="2800" baseline="-25000" dirty="0">
                <a:solidFill>
                  <a:srgbClr val="FF0000"/>
                </a:solidFill>
              </a:rPr>
              <a:t>π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). </a:t>
            </a:r>
          </a:p>
          <a:p>
            <a:r>
              <a:rPr lang="en-US" sz="2800" dirty="0" err="1">
                <a:solidFill>
                  <a:srgbClr val="176FC1"/>
                </a:solidFill>
              </a:rPr>
              <a:t>Pr</a:t>
            </a:r>
            <a:r>
              <a:rPr lang="en-US" sz="2800" dirty="0">
                <a:solidFill>
                  <a:srgbClr val="176FC1"/>
                </a:solidFill>
              </a:rPr>
              <a:t>(π</a:t>
            </a:r>
            <a:r>
              <a:rPr lang="en-US" sz="2800" baseline="-25000" dirty="0">
                <a:solidFill>
                  <a:srgbClr val="176FC1"/>
                </a:solidFill>
              </a:rPr>
              <a:t>i-1</a:t>
            </a:r>
            <a:r>
              <a:rPr lang="en-US" sz="2800" dirty="0">
                <a:solidFill>
                  <a:srgbClr val="176FC1"/>
                </a:solidFill>
              </a:rPr>
              <a:t>→π</a:t>
            </a:r>
            <a:r>
              <a:rPr lang="en-US" sz="2800" baseline="-25000" dirty="0" err="1">
                <a:solidFill>
                  <a:srgbClr val="176FC1"/>
                </a:solidFill>
              </a:rPr>
              <a:t>i</a:t>
            </a:r>
            <a:r>
              <a:rPr lang="en-US" sz="2800" dirty="0">
                <a:solidFill>
                  <a:srgbClr val="176FC1"/>
                </a:solidFill>
              </a:rPr>
              <a:t>) </a:t>
            </a:r>
            <a:r>
              <a:rPr lang="en-US" sz="2800" dirty="0"/>
              <a:t>– probability that the HMM moved from π</a:t>
            </a:r>
            <a:r>
              <a:rPr lang="en-US" sz="2800" baseline="-25000" dirty="0"/>
              <a:t>i-1</a:t>
            </a:r>
            <a:r>
              <a:rPr lang="en-US" sz="2800" dirty="0"/>
              <a:t>→π</a:t>
            </a:r>
            <a:r>
              <a:rPr lang="en-US" sz="2800" baseline="-25000" dirty="0" err="1"/>
              <a:t>i</a:t>
            </a:r>
            <a:r>
              <a:rPr lang="en-US" sz="2800" dirty="0"/>
              <a:t> (equal to </a:t>
            </a:r>
            <a:r>
              <a:rPr lang="en-US" sz="2800" i="1" dirty="0">
                <a:solidFill>
                  <a:srgbClr val="176FC1"/>
                </a:solidFill>
              </a:rPr>
              <a:t>transition</a:t>
            </a:r>
            <a:r>
              <a:rPr lang="en-US" sz="2800" baseline="-25000" dirty="0">
                <a:solidFill>
                  <a:srgbClr val="176FC1"/>
                </a:solidFill>
              </a:rPr>
              <a:t>π</a:t>
            </a:r>
            <a:r>
              <a:rPr lang="en-US" sz="2800" baseline="-25000" dirty="0" err="1">
                <a:solidFill>
                  <a:srgbClr val="176FC1"/>
                </a:solidFill>
              </a:rPr>
              <a:t>i</a:t>
            </a:r>
            <a:r>
              <a:rPr lang="en-US" sz="2800" baseline="-25000" dirty="0">
                <a:solidFill>
                  <a:srgbClr val="176FC1"/>
                </a:solidFill>
              </a:rPr>
              <a:t>,πi+1</a:t>
            </a:r>
            <a:r>
              <a:rPr lang="en-US" sz="2800" dirty="0"/>
              <a:t>).</a:t>
            </a:r>
          </a:p>
          <a:p>
            <a:endParaRPr lang="en-US" altLang="en-US" sz="28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947517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urier" pitchFamily="49" charset="0"/>
              </a:rPr>
              <a:t>T   H   T   H   </a:t>
            </a:r>
            <a:r>
              <a:rPr lang="en-US" sz="2200" b="1" dirty="0" err="1">
                <a:latin typeface="Courier" pitchFamily="49" charset="0"/>
              </a:rPr>
              <a:t>H</a:t>
            </a:r>
            <a:r>
              <a:rPr lang="en-US" sz="2200" b="1" dirty="0">
                <a:latin typeface="Courier" pitchFamily="49" charset="0"/>
              </a:rPr>
              <a:t>   </a:t>
            </a:r>
            <a:r>
              <a:rPr lang="en-US" sz="2200" b="1" dirty="0" err="1">
                <a:latin typeface="Courier" pitchFamily="49" charset="0"/>
              </a:rPr>
              <a:t>H</a:t>
            </a:r>
            <a:r>
              <a:rPr lang="en-US" sz="2200" b="1" dirty="0">
                <a:latin typeface="Courier" pitchFamily="49" charset="0"/>
              </a:rPr>
              <a:t>   T   H   T   </a:t>
            </a:r>
            <a:r>
              <a:rPr lang="en-US" sz="2200" b="1" dirty="0" err="1">
                <a:latin typeface="Courier" pitchFamily="49" charset="0"/>
              </a:rPr>
              <a:t>T</a:t>
            </a:r>
            <a:r>
              <a:rPr lang="en-US" sz="2200" b="1" dirty="0">
                <a:latin typeface="Courier" pitchFamily="49" charset="0"/>
              </a:rPr>
              <a:t>   H</a:t>
            </a:r>
          </a:p>
          <a:p>
            <a:r>
              <a:rPr lang="en-US" sz="2200" b="1" i="1" dirty="0">
                <a:latin typeface="Courier" pitchFamily="49" charset="0"/>
              </a:rPr>
              <a:t>F   </a:t>
            </a:r>
            <a:r>
              <a:rPr lang="en-US" sz="2200" b="1" i="1" dirty="0" err="1">
                <a:latin typeface="Courier" pitchFamily="49" charset="0"/>
              </a:rPr>
              <a:t>F</a:t>
            </a:r>
            <a:r>
              <a:rPr lang="en-US" sz="2200" b="1" i="1" dirty="0">
                <a:latin typeface="Courier" pitchFamily="49" charset="0"/>
              </a:rPr>
              <a:t>   </a:t>
            </a:r>
            <a:r>
              <a:rPr lang="en-US" sz="2200" b="1" i="1" dirty="0" err="1">
                <a:latin typeface="Courier" pitchFamily="49" charset="0"/>
              </a:rPr>
              <a:t>F</a:t>
            </a:r>
            <a:r>
              <a:rPr lang="en-US" sz="2200" b="1" i="1" dirty="0">
                <a:latin typeface="Courier" pitchFamily="49" charset="0"/>
              </a:rPr>
              <a:t>   B   </a:t>
            </a:r>
            <a:r>
              <a:rPr lang="en-US" sz="2200" b="1" i="1" dirty="0" err="1">
                <a:latin typeface="Courier" pitchFamily="49" charset="0"/>
              </a:rPr>
              <a:t>B</a:t>
            </a:r>
            <a:r>
              <a:rPr lang="en-US" sz="2200" b="1" i="1" dirty="0">
                <a:latin typeface="Courier" pitchFamily="49" charset="0"/>
              </a:rPr>
              <a:t>   </a:t>
            </a:r>
            <a:r>
              <a:rPr lang="en-US" sz="2200" b="1" i="1" dirty="0" err="1">
                <a:latin typeface="Courier" pitchFamily="49" charset="0"/>
              </a:rPr>
              <a:t>B</a:t>
            </a:r>
            <a:r>
              <a:rPr lang="en-US" sz="2200" b="1" i="1" dirty="0">
                <a:latin typeface="Courier" pitchFamily="49" charset="0"/>
              </a:rPr>
              <a:t>   </a:t>
            </a:r>
            <a:r>
              <a:rPr lang="en-US" sz="2200" b="1" i="1" dirty="0" err="1">
                <a:latin typeface="Courier" pitchFamily="49" charset="0"/>
              </a:rPr>
              <a:t>B</a:t>
            </a:r>
            <a:r>
              <a:rPr lang="en-US" sz="2200" b="1" i="1" dirty="0">
                <a:latin typeface="Courier" pitchFamily="49" charset="0"/>
              </a:rPr>
              <a:t>   </a:t>
            </a:r>
            <a:r>
              <a:rPr lang="en-US" sz="2200" b="1" i="1" dirty="0" err="1">
                <a:latin typeface="Courier" pitchFamily="49" charset="0"/>
              </a:rPr>
              <a:t>B</a:t>
            </a:r>
            <a:r>
              <a:rPr lang="en-US" sz="2200" b="1" i="1" dirty="0">
                <a:latin typeface="Courier" pitchFamily="49" charset="0"/>
              </a:rPr>
              <a:t>   F   </a:t>
            </a:r>
            <a:r>
              <a:rPr lang="en-US" sz="2200" b="1" i="1" dirty="0" err="1">
                <a:latin typeface="Courier" pitchFamily="49" charset="0"/>
              </a:rPr>
              <a:t>F</a:t>
            </a:r>
            <a:r>
              <a:rPr lang="en-US" sz="2200" b="1" i="1" dirty="0">
                <a:latin typeface="Courier" pitchFamily="49" charset="0"/>
              </a:rPr>
              <a:t>   </a:t>
            </a:r>
            <a:r>
              <a:rPr lang="en-US" sz="2200" b="1" i="1" dirty="0" err="1">
                <a:latin typeface="Courier" pitchFamily="49" charset="0"/>
              </a:rPr>
              <a:t>F</a:t>
            </a:r>
            <a:endParaRPr lang="en-US" sz="2200" b="1" i="1" dirty="0">
              <a:latin typeface="Courier" pitchFamily="49" charset="0"/>
            </a:endParaRPr>
          </a:p>
          <a:p>
            <a:r>
              <a:rPr lang="en-US" sz="2200" b="1" dirty="0">
                <a:solidFill>
                  <a:srgbClr val="176FC1"/>
                </a:solidFill>
                <a:latin typeface="Courier" pitchFamily="49" charset="0"/>
              </a:rPr>
              <a:t> .9  .9  .1  .9  .9  .9  .9  .1  .9  .9</a:t>
            </a:r>
          </a:p>
          <a:p>
            <a:r>
              <a:rPr lang="en-US" sz="2200" b="1" dirty="0">
                <a:solidFill>
                  <a:srgbClr val="FF0000"/>
                </a:solidFill>
                <a:latin typeface="Courier" pitchFamily="49" charset="0"/>
              </a:rPr>
              <a:t>½   ½   ½   ¾   ¾   ¾   ¼   ¾   ½   ½   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91154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Optima"/>
                <a:cs typeface="Optima"/>
              </a:rPr>
              <a:t>x</a:t>
            </a:r>
          </a:p>
          <a:p>
            <a:r>
              <a:rPr lang="en-US" sz="2200" i="1" dirty="0">
                <a:latin typeface="Optima"/>
                <a:cs typeface="Optima"/>
              </a:rPr>
              <a:t>π</a:t>
            </a:r>
          </a:p>
          <a:p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(π</a:t>
            </a:r>
            <a:r>
              <a:rPr lang="en-US" sz="2200" baseline="-25000" dirty="0">
                <a:solidFill>
                  <a:srgbClr val="176FC1"/>
                </a:solidFill>
                <a:latin typeface="Optima"/>
                <a:cs typeface="Optima"/>
              </a:rPr>
              <a:t>i-1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→π</a:t>
            </a:r>
            <a:r>
              <a:rPr lang="en-US" sz="2200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</a:p>
          <a:p>
            <a:r>
              <a:rPr lang="en-US" sz="22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2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200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Optima"/>
                <a:cs typeface="Optima"/>
              </a:rPr>
              <a:t>|π</a:t>
            </a:r>
            <a:r>
              <a:rPr lang="en-US" sz="2200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Optima"/>
                <a:cs typeface="Optima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050" y="4598044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76FC1"/>
                </a:solidFill>
                <a:latin typeface="Courier" pitchFamily="49" charset="0"/>
              </a:rPr>
              <a:t>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619" y="5496580"/>
            <a:ext cx="827218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    </a:t>
            </a:r>
            <a:r>
              <a:rPr lang="en-US" sz="28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(π)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</a:t>
            </a:r>
            <a:r>
              <a:rPr lang="en-US" sz="2800" i="1" baseline="-25000" dirty="0">
                <a:latin typeface="Optima"/>
                <a:cs typeface="Optima"/>
              </a:rPr>
              <a:t>,n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π</a:t>
            </a:r>
            <a:r>
              <a:rPr lang="en-US" sz="2800" baseline="-25000" dirty="0">
                <a:solidFill>
                  <a:srgbClr val="176FC1"/>
                </a:solidFill>
                <a:latin typeface="Optima"/>
                <a:cs typeface="Optima"/>
              </a:rPr>
              <a:t>i-1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→π</a:t>
            </a:r>
            <a:r>
              <a:rPr lang="en-US" sz="2800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</a:t>
            </a:r>
            <a:r>
              <a:rPr lang="en-US" sz="2800" i="1" baseline="-25000" dirty="0">
                <a:latin typeface="Optima"/>
                <a:cs typeface="Optima"/>
              </a:rPr>
              <a:t>,n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t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ransition</a:t>
            </a:r>
            <a:r>
              <a:rPr lang="en-US" sz="2800" baseline="-25000" dirty="0">
                <a:solidFill>
                  <a:schemeClr val="accent1"/>
                </a:solidFill>
                <a:latin typeface="Optima"/>
                <a:cs typeface="Optima"/>
              </a:rPr>
              <a:t>πi-1,π</a:t>
            </a:r>
            <a:r>
              <a:rPr lang="en-US" sz="2800" baseline="-25000" dirty="0" err="1">
                <a:solidFill>
                  <a:schemeClr val="accent1"/>
                </a:solidFill>
                <a:latin typeface="Optima"/>
                <a:cs typeface="Optima"/>
              </a:rPr>
              <a:t>i</a:t>
            </a:r>
            <a:endParaRPr lang="en-US" sz="28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00" y="6258580"/>
            <a:ext cx="8305800" cy="523220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(x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|π)</a:t>
            </a:r>
            <a:r>
              <a:rPr lang="en-US" sz="2800" dirty="0">
                <a:latin typeface="Optima"/>
                <a:cs typeface="Optima"/>
              </a:rPr>
              <a:t> 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=1,</a:t>
            </a:r>
            <a:r>
              <a:rPr lang="en-US" sz="2800" i="1" baseline="-25000" dirty="0">
                <a:latin typeface="Optima"/>
                <a:cs typeface="Optima"/>
              </a:rPr>
              <a:t>n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(x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|π</a:t>
            </a:r>
            <a:r>
              <a:rPr lang="en-US" sz="2800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)</a:t>
            </a:r>
            <a:r>
              <a:rPr lang="en-US" sz="2800" dirty="0">
                <a:latin typeface="Optima"/>
                <a:cs typeface="Optima"/>
              </a:rPr>
              <a:t> 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=1,</a:t>
            </a:r>
            <a:r>
              <a:rPr lang="en-US" sz="2800" i="1" baseline="-25000" dirty="0">
                <a:latin typeface="Optima"/>
                <a:cs typeface="Optima"/>
              </a:rPr>
              <a:t>n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  <a:r>
              <a:rPr lang="en-US" sz="2800" baseline="-25000" dirty="0">
                <a:solidFill>
                  <a:srgbClr val="FF0000"/>
                </a:solidFill>
                <a:latin typeface="Optima"/>
                <a:cs typeface="Optima"/>
              </a:rPr>
              <a:t>π</a:t>
            </a:r>
            <a:r>
              <a:rPr lang="en-US" sz="2800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)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π) = ??? </a:t>
            </a:r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04800"/>
            <a:ext cx="33242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</a:rPr>
              <a:t>Pr</a:t>
            </a:r>
            <a:r>
              <a:rPr lang="en-US" sz="4000" dirty="0">
                <a:solidFill>
                  <a:schemeClr val="tx2"/>
                </a:solidFill>
              </a:rPr>
              <a:t>(</a:t>
            </a:r>
            <a:r>
              <a:rPr lang="en-US" sz="4000" i="1" dirty="0">
                <a:solidFill>
                  <a:schemeClr val="tx2"/>
                </a:solidFill>
              </a:rPr>
              <a:t>x</a:t>
            </a:r>
            <a:r>
              <a:rPr lang="en-US" sz="4000" dirty="0">
                <a:solidFill>
                  <a:schemeClr val="tx2"/>
                </a:solidFill>
              </a:rPr>
              <a:t>|π)</a:t>
            </a:r>
            <a:r>
              <a:rPr lang="en-US" sz="4000" i="1" dirty="0">
                <a:solidFill>
                  <a:schemeClr val="tx2"/>
                </a:solidFill>
              </a:rPr>
              <a:t> </a:t>
            </a:r>
            <a:r>
              <a:rPr lang="en-US" sz="4000" dirty="0"/>
              <a:t>*</a:t>
            </a:r>
            <a:r>
              <a:rPr lang="en-US" sz="4000" i="1" dirty="0"/>
              <a:t> </a:t>
            </a:r>
            <a:r>
              <a:rPr lang="en-US" sz="4000" dirty="0" err="1">
                <a:solidFill>
                  <a:srgbClr val="176FC1"/>
                </a:solidFill>
              </a:rPr>
              <a:t>Pr</a:t>
            </a:r>
            <a:r>
              <a:rPr lang="en-US" sz="4000" dirty="0">
                <a:solidFill>
                  <a:srgbClr val="176FC1"/>
                </a:solidFill>
              </a:rPr>
              <a:t>(π)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9412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urier" pitchFamily="49" charset="0"/>
              </a:rPr>
              <a:t>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2650" y="4610100"/>
            <a:ext cx="57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ourier" pitchFamily="49" charset="0"/>
              </a:rPr>
              <a:t>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724400"/>
            <a:ext cx="7467600" cy="64633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4300" y="4953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urier" pitchFamily="49" charset="0"/>
              </a:rPr>
              <a:t>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7400" y="4953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urier" pitchFamily="49" charset="0"/>
              </a:rPr>
              <a:t>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4150" y="4953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urier" pitchFamily="49" charset="0"/>
              </a:rPr>
              <a:t>¾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4604663"/>
            <a:ext cx="57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ourier" pitchFamily="49" charset="0"/>
              </a:rPr>
              <a:t>.9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2500" y="4603750"/>
            <a:ext cx="57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ourier" pitchFamily="49" charset="0"/>
              </a:rPr>
              <a:t>.1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420B37-A8DE-6748-B392-90C41723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317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12" grpId="0" animBg="1"/>
      <p:bldP spid="13" grpId="0" animBg="1"/>
      <p:bldP spid="3" grpId="0"/>
      <p:bldP spid="8" grpId="0"/>
      <p:bldP spid="9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112749" y="1295400"/>
            <a:ext cx="8915400" cy="2057400"/>
          </a:xfr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3366FF"/>
                </a:solidFill>
              </a:rPr>
              <a:t>Probability of a Hidden Path Problem.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i="1" dirty="0"/>
              <a:t>Compute the probability of an HMM’s hidden path.</a:t>
            </a:r>
            <a:r>
              <a:rPr lang="en-US" sz="2400" dirty="0"/>
              <a:t>    </a:t>
            </a:r>
          </a:p>
          <a:p>
            <a:r>
              <a:rPr lang="en-US" sz="2400" b="1" dirty="0"/>
              <a:t>Input:</a:t>
            </a:r>
            <a:r>
              <a:rPr lang="en-US" sz="2400" dirty="0"/>
              <a:t> A hidden path π in an HMM (∑,</a:t>
            </a:r>
            <a:r>
              <a:rPr lang="en-US" sz="2400" i="1" dirty="0" err="1"/>
              <a:t>States,Transition,Emission</a:t>
            </a:r>
            <a:r>
              <a:rPr lang="en-US" sz="2400" dirty="0"/>
              <a:t>). </a:t>
            </a:r>
          </a:p>
          <a:p>
            <a:r>
              <a:rPr lang="en-US" sz="2400" b="1" dirty="0"/>
              <a:t>Output:</a:t>
            </a:r>
            <a:r>
              <a:rPr lang="en-US" sz="2400" dirty="0"/>
              <a:t> The probability of this path, </a:t>
            </a:r>
            <a:r>
              <a:rPr lang="en-US" sz="2400" dirty="0" err="1">
                <a:solidFill>
                  <a:srgbClr val="176FC1"/>
                </a:solidFill>
              </a:rPr>
              <a:t>Pr</a:t>
            </a:r>
            <a:r>
              <a:rPr lang="en-US" sz="2400" dirty="0">
                <a:solidFill>
                  <a:srgbClr val="176FC1"/>
                </a:solidFill>
              </a:rPr>
              <a:t>(</a:t>
            </a:r>
            <a:r>
              <a:rPr lang="en-US" sz="2400" i="1" dirty="0">
                <a:solidFill>
                  <a:srgbClr val="176FC1"/>
                </a:solidFill>
              </a:rPr>
              <a:t>π</a:t>
            </a:r>
            <a:r>
              <a:rPr lang="en-US" sz="2400" dirty="0">
                <a:solidFill>
                  <a:srgbClr val="176FC1"/>
                </a:solidFill>
              </a:rPr>
              <a:t>)</a:t>
            </a:r>
            <a:r>
              <a:rPr lang="en-US" sz="2400" dirty="0"/>
              <a:t>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Computing Probability of a Hidden Path </a:t>
            </a:r>
            <a:r>
              <a:rPr lang="en-US" sz="3200" dirty="0" err="1">
                <a:solidFill>
                  <a:schemeClr val="accent1"/>
                </a:solidFill>
              </a:rPr>
              <a:t>Pr</a:t>
            </a:r>
            <a:r>
              <a:rPr lang="en-US" sz="3200" dirty="0">
                <a:solidFill>
                  <a:schemeClr val="accent1"/>
                </a:solidFill>
              </a:rPr>
              <a:t>(π)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.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A823D-C446-1848-AC4A-CA2E74CF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25276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Computing Probability of a Hidden Path </a:t>
            </a:r>
            <a:r>
              <a:rPr lang="en-US" sz="3200" dirty="0" err="1">
                <a:solidFill>
                  <a:schemeClr val="accent1"/>
                </a:solidFill>
              </a:rPr>
              <a:t>Pr</a:t>
            </a:r>
            <a:r>
              <a:rPr lang="en-US" sz="3200" dirty="0">
                <a:solidFill>
                  <a:schemeClr val="accent1"/>
                </a:solidFill>
              </a:rPr>
              <a:t>(π)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/>
              <a:t>and Conditional Probability of an Outcome </a:t>
            </a:r>
            <a:r>
              <a:rPr lang="en-US" sz="3200" dirty="0" err="1">
                <a:solidFill>
                  <a:schemeClr val="tx2"/>
                </a:solidFill>
              </a:rPr>
              <a:t>Pr</a:t>
            </a:r>
            <a:r>
              <a:rPr lang="en-US" sz="3200" dirty="0">
                <a:solidFill>
                  <a:schemeClr val="tx2"/>
                </a:solidFill>
              </a:rPr>
              <a:t>(</a:t>
            </a:r>
            <a:r>
              <a:rPr lang="en-US" sz="3200" i="1" dirty="0">
                <a:solidFill>
                  <a:schemeClr val="tx2"/>
                </a:solidFill>
              </a:rPr>
              <a:t>x</a:t>
            </a:r>
            <a:r>
              <a:rPr lang="en-US" sz="3200" dirty="0">
                <a:solidFill>
                  <a:schemeClr val="tx2"/>
                </a:solidFill>
              </a:rPr>
              <a:t>|π)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112748" y="3810000"/>
            <a:ext cx="8915400" cy="289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Optima"/>
                <a:cs typeface="Optima"/>
              </a:rPr>
              <a:t>Probability of an Outcome Given a Hidden Path Problem.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Compute the probability that an HMM will emit a given string given its hidden path.</a:t>
            </a:r>
            <a:endParaRPr lang="en-US" sz="2400" dirty="0">
              <a:latin typeface="Optima"/>
              <a:cs typeface="Optima"/>
            </a:endParaRPr>
          </a:p>
          <a:p>
            <a:r>
              <a:rPr lang="en-US" sz="2400" b="1" dirty="0">
                <a:latin typeface="Optima"/>
                <a:cs typeface="Optima"/>
              </a:rPr>
              <a:t>Input:</a:t>
            </a:r>
            <a:r>
              <a:rPr lang="en-US" sz="2400" dirty="0">
                <a:latin typeface="Optima"/>
                <a:cs typeface="Optima"/>
              </a:rPr>
              <a:t> A string </a:t>
            </a:r>
            <a:r>
              <a:rPr lang="en-US" sz="2400" i="1" dirty="0">
                <a:latin typeface="Optima"/>
                <a:cs typeface="Optima"/>
              </a:rPr>
              <a:t>x=x</a:t>
            </a:r>
            <a:r>
              <a:rPr lang="en-US" sz="2400" i="1" baseline="-25000" dirty="0">
                <a:latin typeface="Optima"/>
                <a:cs typeface="Optima"/>
              </a:rPr>
              <a:t>1</a:t>
            </a:r>
            <a:r>
              <a:rPr lang="en-US" sz="2400" i="1" dirty="0">
                <a:latin typeface="Optima"/>
                <a:cs typeface="Optima"/>
              </a:rPr>
              <a:t>,…</a:t>
            </a:r>
            <a:r>
              <a:rPr lang="en-US" sz="2400" i="1" dirty="0" err="1">
                <a:latin typeface="Optima"/>
                <a:cs typeface="Optima"/>
              </a:rPr>
              <a:t>x</a:t>
            </a:r>
            <a:r>
              <a:rPr lang="en-US" sz="2400" i="1" baseline="-25000" dirty="0" err="1">
                <a:latin typeface="Optima"/>
                <a:cs typeface="Optima"/>
              </a:rPr>
              <a:t>n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emitted by an HMM (∑, </a:t>
            </a:r>
            <a:r>
              <a:rPr lang="en-US" sz="2400" i="1" dirty="0">
                <a:latin typeface="Optima"/>
                <a:cs typeface="Optima"/>
              </a:rPr>
              <a:t>States, Transition, Emission</a:t>
            </a:r>
            <a:r>
              <a:rPr lang="en-US" sz="2400" dirty="0">
                <a:latin typeface="Optima"/>
                <a:cs typeface="Optima"/>
              </a:rPr>
              <a:t>) and a hidden path π= π</a:t>
            </a:r>
            <a:r>
              <a:rPr lang="en-US" sz="2400" baseline="-25000" dirty="0"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,…, π</a:t>
            </a:r>
            <a:r>
              <a:rPr lang="en-US" sz="2400" baseline="-25000" dirty="0">
                <a:latin typeface="Optima"/>
                <a:cs typeface="Optima"/>
              </a:rPr>
              <a:t>n</a:t>
            </a:r>
            <a:r>
              <a:rPr lang="en-US" sz="2400" dirty="0">
                <a:latin typeface="Optima"/>
                <a:cs typeface="Optima"/>
              </a:rPr>
              <a:t>.</a:t>
            </a:r>
          </a:p>
          <a:p>
            <a:r>
              <a:rPr lang="en-US" sz="2400" b="1" dirty="0">
                <a:latin typeface="Optima"/>
                <a:cs typeface="Optima"/>
              </a:rPr>
              <a:t>Output</a:t>
            </a:r>
            <a:r>
              <a:rPr lang="en-US" sz="2400" dirty="0">
                <a:latin typeface="Optima"/>
                <a:cs typeface="Optima"/>
              </a:rPr>
              <a:t>: The conditional probability </a:t>
            </a:r>
            <a:r>
              <a:rPr lang="en-US" sz="2400" dirty="0" err="1">
                <a:solidFill>
                  <a:srgbClr val="FF0000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|π)</a:t>
            </a:r>
            <a:r>
              <a:rPr lang="en-US" sz="2400" dirty="0">
                <a:latin typeface="Optima"/>
                <a:cs typeface="Optima"/>
              </a:rPr>
              <a:t> that </a:t>
            </a:r>
            <a:r>
              <a:rPr lang="en-US" sz="2400" i="1" dirty="0">
                <a:latin typeface="Optima"/>
                <a:cs typeface="Optima"/>
              </a:rPr>
              <a:t>x</a:t>
            </a:r>
            <a:r>
              <a:rPr lang="en-US" sz="2400" dirty="0">
                <a:latin typeface="Optima"/>
                <a:cs typeface="Optima"/>
              </a:rPr>
              <a:t> will be emitted given that the HMM follows the hidden path π. </a:t>
            </a:r>
          </a:p>
          <a:p>
            <a:endParaRPr lang="en-US" altLang="en-US" sz="22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112749" y="1295400"/>
            <a:ext cx="89154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>
                <a:solidFill>
                  <a:srgbClr val="3366FF"/>
                </a:solidFill>
              </a:rPr>
              <a:t>Probability of a Hidden Path Problem.</a:t>
            </a:r>
            <a:r>
              <a:rPr lang="en-US" sz="2400" dirty="0"/>
              <a:t> </a:t>
            </a:r>
            <a:r>
              <a:rPr lang="en-US" sz="2400" i="1" dirty="0"/>
              <a:t>Compute the probability of an HMM’s hidden path.</a:t>
            </a:r>
            <a:r>
              <a:rPr lang="en-US" sz="2400" dirty="0"/>
              <a:t>    </a:t>
            </a:r>
          </a:p>
          <a:p>
            <a:r>
              <a:rPr lang="en-US" sz="2400" b="1" dirty="0"/>
              <a:t>Input:</a:t>
            </a:r>
            <a:r>
              <a:rPr lang="en-US" sz="2400" dirty="0"/>
              <a:t> A hidden path π in an HMM (∑,</a:t>
            </a:r>
            <a:r>
              <a:rPr lang="en-US" sz="2400" i="1" dirty="0" err="1"/>
              <a:t>States,Transition,Emission</a:t>
            </a:r>
            <a:r>
              <a:rPr lang="en-US" sz="2400" dirty="0"/>
              <a:t>). </a:t>
            </a:r>
          </a:p>
          <a:p>
            <a:r>
              <a:rPr lang="en-US" sz="2400" b="1" dirty="0"/>
              <a:t>Output:</a:t>
            </a:r>
            <a:r>
              <a:rPr lang="en-US" sz="2400" dirty="0"/>
              <a:t> The probability of this path, </a:t>
            </a:r>
            <a:r>
              <a:rPr lang="en-US" sz="2400" dirty="0" err="1">
                <a:solidFill>
                  <a:srgbClr val="176FC1"/>
                </a:solidFill>
              </a:rPr>
              <a:t>Pr</a:t>
            </a:r>
            <a:r>
              <a:rPr lang="en-US" sz="2400" dirty="0">
                <a:solidFill>
                  <a:srgbClr val="176FC1"/>
                </a:solidFill>
              </a:rPr>
              <a:t>(</a:t>
            </a:r>
            <a:r>
              <a:rPr lang="en-US" sz="2400" i="1" dirty="0">
                <a:solidFill>
                  <a:srgbClr val="176FC1"/>
                </a:solidFill>
              </a:rPr>
              <a:t>π</a:t>
            </a:r>
            <a:r>
              <a:rPr lang="en-US" sz="2400" dirty="0">
                <a:solidFill>
                  <a:srgbClr val="176FC1"/>
                </a:solidFill>
              </a:rPr>
              <a:t>)</a:t>
            </a:r>
            <a:r>
              <a:rPr lang="en-US" sz="2400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B7DDA-9D3D-7042-A0E8-8019E932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09241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906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/>
              <a:t>Decoding Problem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  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r="-1098" b="22856"/>
          <a:stretch/>
        </p:blipFill>
        <p:spPr bwMode="auto">
          <a:xfrm>
            <a:off x="3962400" y="2590800"/>
            <a:ext cx="3137647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562C69-F091-5443-BA9A-EE6E53CF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8633723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297180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Decoding Problem</a:t>
            </a:r>
            <a:r>
              <a:rPr lang="en-US" sz="2800" dirty="0"/>
              <a:t>: </a:t>
            </a:r>
            <a:r>
              <a:rPr lang="en-US" sz="2800" i="1" dirty="0"/>
              <a:t>Find an optimal hidden path in an HMM given its emitted string.</a:t>
            </a:r>
            <a:r>
              <a:rPr lang="en-US" sz="2800" dirty="0"/>
              <a:t> </a:t>
            </a:r>
          </a:p>
          <a:p>
            <a:r>
              <a:rPr lang="en-US" sz="2800" b="1" dirty="0"/>
              <a:t>Input:</a:t>
            </a:r>
            <a:r>
              <a:rPr lang="en-US" sz="2800" dirty="0"/>
              <a:t> A string </a:t>
            </a:r>
            <a:r>
              <a:rPr lang="en-US" sz="2800" i="1" dirty="0"/>
              <a:t>x </a:t>
            </a:r>
            <a:r>
              <a:rPr lang="en-US" sz="2800" dirty="0"/>
              <a:t>=</a:t>
            </a:r>
            <a:r>
              <a:rPr lang="en-US" sz="2800" i="1" dirty="0"/>
              <a:t> x</a:t>
            </a:r>
            <a:r>
              <a:rPr lang="en-US" sz="2800" i="1" baseline="-25000" dirty="0"/>
              <a:t>1</a:t>
            </a:r>
            <a:r>
              <a:rPr lang="en-US" sz="2800" i="1" dirty="0"/>
              <a:t> . . .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 emitted by an HMM   (∑, </a:t>
            </a:r>
            <a:r>
              <a:rPr lang="en-US" sz="2800" i="1" dirty="0"/>
              <a:t>States, Transition, Emission</a:t>
            </a:r>
            <a:r>
              <a:rPr lang="en-US" sz="2800" dirty="0"/>
              <a:t>). </a:t>
            </a:r>
          </a:p>
          <a:p>
            <a:r>
              <a:rPr lang="en-US" sz="2800" b="1" dirty="0"/>
              <a:t>Output:</a:t>
            </a:r>
            <a:r>
              <a:rPr lang="en-US" sz="2800" dirty="0"/>
              <a:t> A path π that maximizes the probability </a:t>
            </a:r>
            <a:r>
              <a:rPr lang="en-US" sz="2800" dirty="0" err="1"/>
              <a:t>Pr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,π) over all possible paths through this HMM.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572000"/>
            <a:ext cx="8458200" cy="1446550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, π) = </a:t>
            </a:r>
            <a:r>
              <a:rPr lang="en-US" sz="2800" dirty="0" err="1">
                <a:solidFill>
                  <a:schemeClr val="tx2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|π)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* </a:t>
            </a:r>
            <a:r>
              <a:rPr lang="en-US" sz="28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(π)</a:t>
            </a:r>
          </a:p>
          <a:p>
            <a:r>
              <a:rPr lang="en-US" sz="2800" dirty="0">
                <a:latin typeface="Optima"/>
                <a:cs typeface="Optima"/>
              </a:rPr>
              <a:t>            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=1,</a:t>
            </a:r>
            <a:r>
              <a:rPr lang="en-US" sz="2800" i="1" baseline="-25000" dirty="0">
                <a:latin typeface="Optima"/>
                <a:cs typeface="Optima"/>
              </a:rPr>
              <a:t>n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ED1C24"/>
                </a:solidFill>
                <a:latin typeface="Optima"/>
                <a:cs typeface="Optima"/>
              </a:rPr>
              <a:t>Pr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x</a:t>
            </a:r>
            <a:r>
              <a:rPr lang="en-US" sz="2800" i="1" baseline="-25000" dirty="0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|π</a:t>
            </a:r>
            <a:r>
              <a:rPr lang="en-US" sz="2800" baseline="-25000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* </a:t>
            </a:r>
            <a:r>
              <a:rPr lang="en-US" sz="28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π</a:t>
            </a:r>
            <a:r>
              <a:rPr lang="en-US" sz="2800" baseline="-25000" dirty="0">
                <a:solidFill>
                  <a:schemeClr val="accent1"/>
                </a:solidFill>
                <a:latin typeface="Optima"/>
                <a:cs typeface="Optima"/>
              </a:rPr>
              <a:t>i-1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→π</a:t>
            </a:r>
            <a:r>
              <a:rPr lang="en-US" sz="2800" baseline="-25000" dirty="0" err="1">
                <a:solidFill>
                  <a:schemeClr val="accent1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)</a:t>
            </a:r>
          </a:p>
          <a:p>
            <a:r>
              <a:rPr lang="en-US" sz="2800" dirty="0">
                <a:latin typeface="Optima"/>
                <a:cs typeface="Optima"/>
              </a:rPr>
              <a:t>            =</a:t>
            </a:r>
            <a:r>
              <a:rPr lang="en-US" sz="28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=1,</a:t>
            </a:r>
            <a:r>
              <a:rPr lang="en-US" sz="2800" i="1" baseline="-25000" dirty="0">
                <a:latin typeface="Optima"/>
                <a:cs typeface="Optima"/>
              </a:rPr>
              <a:t>n</a:t>
            </a:r>
            <a:r>
              <a:rPr lang="en-US" sz="2800" baseline="-25000" dirty="0"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emission</a:t>
            </a:r>
            <a:r>
              <a:rPr lang="en-US" sz="2800" baseline="-25000" dirty="0">
                <a:solidFill>
                  <a:srgbClr val="ED1C24"/>
                </a:solidFill>
                <a:latin typeface="Optima"/>
                <a:cs typeface="Optima"/>
              </a:rPr>
              <a:t>π</a:t>
            </a:r>
            <a:r>
              <a:rPr lang="en-US" sz="2800" baseline="-25000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(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x</a:t>
            </a:r>
            <a:r>
              <a:rPr lang="en-US" sz="2800" i="1" baseline="-25000" dirty="0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*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transition</a:t>
            </a:r>
            <a:r>
              <a:rPr lang="en-US" sz="2800" baseline="-25000" dirty="0">
                <a:solidFill>
                  <a:srgbClr val="176FC1"/>
                </a:solidFill>
                <a:latin typeface="Optima"/>
                <a:cs typeface="Optima"/>
              </a:rPr>
              <a:t>πi-1,π</a:t>
            </a:r>
            <a:r>
              <a:rPr lang="en-US" sz="2800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endParaRPr lang="en-US" sz="2800" dirty="0">
              <a:solidFill>
                <a:srgbClr val="176FC1"/>
              </a:solidFill>
              <a:latin typeface="Optima"/>
              <a:cs typeface="Optima"/>
            </a:endParaRPr>
          </a:p>
          <a:p>
            <a:endParaRPr lang="en-US" sz="400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6189A-C867-9C44-ABFF-7B9232AC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721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2" name="TextBox 61741"/>
          <p:cNvSpPr txBox="1"/>
          <p:nvPr/>
        </p:nvSpPr>
        <p:spPr>
          <a:xfrm>
            <a:off x="5841282" y="1895475"/>
            <a:ext cx="27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HMM diagram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56" y="1340240"/>
            <a:ext cx="2895600" cy="19421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Manhattan for the Crooked Casino</a:t>
            </a: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89242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89242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83730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83730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378218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78218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474738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474738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569226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569226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664730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664730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78" name="Straight Arrow Connector 77"/>
          <p:cNvCxnSpPr>
            <a:stCxn id="66" idx="6"/>
            <a:endCxn id="68" idx="2"/>
          </p:cNvCxnSpPr>
          <p:nvPr/>
        </p:nvCxnSpPr>
        <p:spPr>
          <a:xfrm>
            <a:off x="2258184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7" idx="6"/>
            <a:endCxn id="69" idx="2"/>
          </p:cNvCxnSpPr>
          <p:nvPr/>
        </p:nvCxnSpPr>
        <p:spPr>
          <a:xfrm>
            <a:off x="2258184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8" idx="6"/>
            <a:endCxn id="70" idx="2"/>
          </p:cNvCxnSpPr>
          <p:nvPr/>
        </p:nvCxnSpPr>
        <p:spPr>
          <a:xfrm>
            <a:off x="3203064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9" idx="6"/>
            <a:endCxn id="71" idx="2"/>
          </p:cNvCxnSpPr>
          <p:nvPr/>
        </p:nvCxnSpPr>
        <p:spPr>
          <a:xfrm>
            <a:off x="3203064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6"/>
            <a:endCxn id="72" idx="2"/>
          </p:cNvCxnSpPr>
          <p:nvPr/>
        </p:nvCxnSpPr>
        <p:spPr>
          <a:xfrm>
            <a:off x="4147944" y="4831080"/>
            <a:ext cx="59944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6"/>
            <a:endCxn id="73" idx="2"/>
          </p:cNvCxnSpPr>
          <p:nvPr/>
        </p:nvCxnSpPr>
        <p:spPr>
          <a:xfrm>
            <a:off x="4147944" y="5765800"/>
            <a:ext cx="59944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2" idx="6"/>
            <a:endCxn id="74" idx="2"/>
          </p:cNvCxnSpPr>
          <p:nvPr/>
        </p:nvCxnSpPr>
        <p:spPr>
          <a:xfrm>
            <a:off x="5113144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6"/>
            <a:endCxn id="75" idx="2"/>
          </p:cNvCxnSpPr>
          <p:nvPr/>
        </p:nvCxnSpPr>
        <p:spPr>
          <a:xfrm>
            <a:off x="5113144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4" idx="6"/>
            <a:endCxn id="76" idx="2"/>
          </p:cNvCxnSpPr>
          <p:nvPr/>
        </p:nvCxnSpPr>
        <p:spPr>
          <a:xfrm>
            <a:off x="6058024" y="4831080"/>
            <a:ext cx="58928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5" idx="6"/>
            <a:endCxn id="77" idx="2"/>
          </p:cNvCxnSpPr>
          <p:nvPr/>
        </p:nvCxnSpPr>
        <p:spPr>
          <a:xfrm>
            <a:off x="6058024" y="5765800"/>
            <a:ext cx="58928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6" idx="5"/>
            <a:endCxn id="69" idx="1"/>
          </p:cNvCxnSpPr>
          <p:nvPr/>
        </p:nvCxnSpPr>
        <p:spPr>
          <a:xfrm>
            <a:off x="220462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8" idx="5"/>
            <a:endCxn id="71" idx="1"/>
          </p:cNvCxnSpPr>
          <p:nvPr/>
        </p:nvCxnSpPr>
        <p:spPr>
          <a:xfrm>
            <a:off x="314950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5"/>
            <a:endCxn id="73" idx="1"/>
          </p:cNvCxnSpPr>
          <p:nvPr/>
        </p:nvCxnSpPr>
        <p:spPr>
          <a:xfrm>
            <a:off x="4094380" y="4960396"/>
            <a:ext cx="70656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2" idx="5"/>
            <a:endCxn id="75" idx="1"/>
          </p:cNvCxnSpPr>
          <p:nvPr/>
        </p:nvCxnSpPr>
        <p:spPr>
          <a:xfrm>
            <a:off x="505958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5"/>
            <a:endCxn id="77" idx="1"/>
          </p:cNvCxnSpPr>
          <p:nvPr/>
        </p:nvCxnSpPr>
        <p:spPr>
          <a:xfrm>
            <a:off x="6004460" y="4960396"/>
            <a:ext cx="69640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7" idx="7"/>
            <a:endCxn id="68" idx="3"/>
          </p:cNvCxnSpPr>
          <p:nvPr/>
        </p:nvCxnSpPr>
        <p:spPr>
          <a:xfrm flipV="1">
            <a:off x="220462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0" idx="3"/>
          </p:cNvCxnSpPr>
          <p:nvPr/>
        </p:nvCxnSpPr>
        <p:spPr>
          <a:xfrm flipV="1">
            <a:off x="314950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1" idx="7"/>
            <a:endCxn id="72" idx="3"/>
          </p:cNvCxnSpPr>
          <p:nvPr/>
        </p:nvCxnSpPr>
        <p:spPr>
          <a:xfrm flipV="1">
            <a:off x="4094380" y="4960396"/>
            <a:ext cx="70656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3" idx="7"/>
            <a:endCxn id="74" idx="3"/>
          </p:cNvCxnSpPr>
          <p:nvPr/>
        </p:nvCxnSpPr>
        <p:spPr>
          <a:xfrm flipV="1">
            <a:off x="505958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5" idx="7"/>
            <a:endCxn id="76" idx="3"/>
          </p:cNvCxnSpPr>
          <p:nvPr/>
        </p:nvCxnSpPr>
        <p:spPr>
          <a:xfrm flipV="1">
            <a:off x="6004460" y="4960396"/>
            <a:ext cx="69640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674905" y="5604466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21215" y="5600955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76335" y="5602444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811135" y="5603933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866255" y="5605422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27687" y="5606911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17424" y="4667946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67646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3359" y="4663200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773485" y="4667191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22715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670535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3840" y="4013200"/>
            <a:ext cx="51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x</a:t>
            </a:r>
            <a:r>
              <a:rPr lang="en-US" sz="2800" b="1" baseline="-25000" dirty="0">
                <a:latin typeface="Optima"/>
                <a:cs typeface="Optima"/>
              </a:rPr>
              <a:t>2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849120" y="4013200"/>
            <a:ext cx="51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x</a:t>
            </a:r>
            <a:r>
              <a:rPr lang="en-US" sz="2800" b="1" baseline="-25000" dirty="0">
                <a:latin typeface="Optima"/>
                <a:cs typeface="Optima"/>
              </a:rPr>
              <a:t>1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708400" y="4013200"/>
            <a:ext cx="51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x</a:t>
            </a:r>
            <a:r>
              <a:rPr lang="en-US" sz="2800" b="1" baseline="-25000" dirty="0">
                <a:latin typeface="Optima"/>
                <a:cs typeface="Optima"/>
              </a:rPr>
              <a:t>3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48200" y="4013200"/>
            <a:ext cx="51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x</a:t>
            </a:r>
            <a:r>
              <a:rPr lang="en-US" sz="2800" b="1" baseline="-25000" dirty="0">
                <a:latin typeface="Optima"/>
                <a:cs typeface="Optima"/>
              </a:rPr>
              <a:t>4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562600" y="4013200"/>
            <a:ext cx="51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x</a:t>
            </a:r>
            <a:r>
              <a:rPr lang="en-US" sz="2800" b="1" baseline="-25000" dirty="0">
                <a:latin typeface="Optima"/>
                <a:cs typeface="Optima"/>
              </a:rPr>
              <a:t>5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553200" y="4013200"/>
            <a:ext cx="516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latin typeface="Optima"/>
                <a:cs typeface="Optima"/>
              </a:rPr>
              <a:t>x</a:t>
            </a:r>
            <a:r>
              <a:rPr lang="en-US" sz="2800" b="1" i="1" baseline="-25000" dirty="0" err="1">
                <a:latin typeface="Optima"/>
                <a:cs typeface="Optima"/>
              </a:rPr>
              <a:t>n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2A595-903F-B845-B826-886825B2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83473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5841282" y="1895475"/>
            <a:ext cx="27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HMM diagram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56" y="1340240"/>
            <a:ext cx="2895600" cy="19421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Manhattan for the Crooked Casino</a:t>
            </a:r>
          </a:p>
        </p:txBody>
      </p:sp>
      <p:cxnSp>
        <p:nvCxnSpPr>
          <p:cNvPr id="8" name="Straight Arrow Connector 7"/>
          <p:cNvCxnSpPr>
            <a:cxnSpLocks noChangeAspect="1"/>
          </p:cNvCxnSpPr>
          <p:nvPr/>
        </p:nvCxnSpPr>
        <p:spPr>
          <a:xfrm flipV="1">
            <a:off x="6819244" y="5405955"/>
            <a:ext cx="752620" cy="357945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6819244" y="4834987"/>
            <a:ext cx="752620" cy="357945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>
            <a:off x="1129820" y="5297814"/>
            <a:ext cx="752620" cy="357945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 flipV="1">
            <a:off x="1118338" y="4960396"/>
            <a:ext cx="752620" cy="357945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189242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89242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83730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83730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78218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78218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74738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74738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69226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69226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647304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647304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24" name="Straight Arrow Connector 23"/>
          <p:cNvCxnSpPr>
            <a:stCxn id="12" idx="6"/>
            <a:endCxn id="14" idx="2"/>
          </p:cNvCxnSpPr>
          <p:nvPr/>
        </p:nvCxnSpPr>
        <p:spPr>
          <a:xfrm>
            <a:off x="2258184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5" idx="2"/>
          </p:cNvCxnSpPr>
          <p:nvPr/>
        </p:nvCxnSpPr>
        <p:spPr>
          <a:xfrm>
            <a:off x="2258184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6" idx="2"/>
          </p:cNvCxnSpPr>
          <p:nvPr/>
        </p:nvCxnSpPr>
        <p:spPr>
          <a:xfrm>
            <a:off x="3203064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6"/>
            <a:endCxn id="17" idx="2"/>
          </p:cNvCxnSpPr>
          <p:nvPr/>
        </p:nvCxnSpPr>
        <p:spPr>
          <a:xfrm>
            <a:off x="3203064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8" idx="2"/>
          </p:cNvCxnSpPr>
          <p:nvPr/>
        </p:nvCxnSpPr>
        <p:spPr>
          <a:xfrm>
            <a:off x="4147944" y="4831080"/>
            <a:ext cx="59944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6"/>
            <a:endCxn id="19" idx="2"/>
          </p:cNvCxnSpPr>
          <p:nvPr/>
        </p:nvCxnSpPr>
        <p:spPr>
          <a:xfrm>
            <a:off x="4147944" y="5765800"/>
            <a:ext cx="59944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6"/>
            <a:endCxn id="20" idx="2"/>
          </p:cNvCxnSpPr>
          <p:nvPr/>
        </p:nvCxnSpPr>
        <p:spPr>
          <a:xfrm>
            <a:off x="5113144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2"/>
          </p:cNvCxnSpPr>
          <p:nvPr/>
        </p:nvCxnSpPr>
        <p:spPr>
          <a:xfrm>
            <a:off x="5113144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6"/>
            <a:endCxn id="22" idx="2"/>
          </p:cNvCxnSpPr>
          <p:nvPr/>
        </p:nvCxnSpPr>
        <p:spPr>
          <a:xfrm>
            <a:off x="6058024" y="4831080"/>
            <a:ext cx="58928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6"/>
            <a:endCxn id="23" idx="2"/>
          </p:cNvCxnSpPr>
          <p:nvPr/>
        </p:nvCxnSpPr>
        <p:spPr>
          <a:xfrm>
            <a:off x="6058024" y="5765800"/>
            <a:ext cx="58928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5"/>
            <a:endCxn id="15" idx="1"/>
          </p:cNvCxnSpPr>
          <p:nvPr/>
        </p:nvCxnSpPr>
        <p:spPr>
          <a:xfrm>
            <a:off x="220462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5"/>
            <a:endCxn id="17" idx="1"/>
          </p:cNvCxnSpPr>
          <p:nvPr/>
        </p:nvCxnSpPr>
        <p:spPr>
          <a:xfrm>
            <a:off x="314950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5"/>
            <a:endCxn id="19" idx="1"/>
          </p:cNvCxnSpPr>
          <p:nvPr/>
        </p:nvCxnSpPr>
        <p:spPr>
          <a:xfrm>
            <a:off x="4094380" y="4960396"/>
            <a:ext cx="70656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5"/>
            <a:endCxn id="21" idx="1"/>
          </p:cNvCxnSpPr>
          <p:nvPr/>
        </p:nvCxnSpPr>
        <p:spPr>
          <a:xfrm>
            <a:off x="505958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5"/>
            <a:endCxn id="23" idx="1"/>
          </p:cNvCxnSpPr>
          <p:nvPr/>
        </p:nvCxnSpPr>
        <p:spPr>
          <a:xfrm>
            <a:off x="6004460" y="4960396"/>
            <a:ext cx="69640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7"/>
            <a:endCxn id="14" idx="3"/>
          </p:cNvCxnSpPr>
          <p:nvPr/>
        </p:nvCxnSpPr>
        <p:spPr>
          <a:xfrm flipV="1">
            <a:off x="220462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7"/>
            <a:endCxn id="16" idx="3"/>
          </p:cNvCxnSpPr>
          <p:nvPr/>
        </p:nvCxnSpPr>
        <p:spPr>
          <a:xfrm flipV="1">
            <a:off x="314950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7"/>
            <a:endCxn id="18" idx="3"/>
          </p:cNvCxnSpPr>
          <p:nvPr/>
        </p:nvCxnSpPr>
        <p:spPr>
          <a:xfrm flipV="1">
            <a:off x="4094380" y="4960396"/>
            <a:ext cx="70656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7"/>
            <a:endCxn id="20" idx="3"/>
          </p:cNvCxnSpPr>
          <p:nvPr/>
        </p:nvCxnSpPr>
        <p:spPr>
          <a:xfrm flipV="1">
            <a:off x="5059580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7"/>
            <a:endCxn id="22" idx="3"/>
          </p:cNvCxnSpPr>
          <p:nvPr/>
        </p:nvCxnSpPr>
        <p:spPr>
          <a:xfrm flipV="1">
            <a:off x="6004460" y="4960396"/>
            <a:ext cx="69640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947544" y="5097585"/>
            <a:ext cx="365760" cy="365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571864" y="5097585"/>
            <a:ext cx="365760" cy="365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74905" y="5604466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1215" y="5600955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76335" y="5602444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1135" y="5603933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66255" y="5605422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27687" y="5606911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17424" y="4667946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67646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3359" y="4663200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3485" y="4667191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22715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0535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4572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48344" y="4572000"/>
            <a:ext cx="76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sink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57BF6-9F22-A443-B5D2-E9C3F788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09306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cxnSpLocks noChangeAspect="1"/>
          </p:cNvCxnSpPr>
          <p:nvPr/>
        </p:nvCxnSpPr>
        <p:spPr>
          <a:xfrm flipV="1">
            <a:off x="6827948" y="5410200"/>
            <a:ext cx="752620" cy="357945"/>
          </a:xfrm>
          <a:prstGeom prst="straightConnector1">
            <a:avLst/>
          </a:prstGeom>
          <a:ln w="19050" cmpd="sng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Aspect="1"/>
          </p:cNvCxnSpPr>
          <p:nvPr/>
        </p:nvCxnSpPr>
        <p:spPr>
          <a:xfrm flipV="1">
            <a:off x="6837749" y="5393262"/>
            <a:ext cx="752620" cy="357945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09600" y="4572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source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348344" y="4572000"/>
            <a:ext cx="76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sink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41282" y="1895475"/>
            <a:ext cx="27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HMM diagram</a:t>
            </a:r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Manhattan for the Crooked Casino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56" y="1340240"/>
            <a:ext cx="2895600" cy="194217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 noChangeAspect="1"/>
          </p:cNvCxnSpPr>
          <p:nvPr/>
        </p:nvCxnSpPr>
        <p:spPr>
          <a:xfrm>
            <a:off x="6827948" y="4834987"/>
            <a:ext cx="752620" cy="357945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>
            <a:off x="1138524" y="5297814"/>
            <a:ext cx="752620" cy="357945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 flipV="1">
            <a:off x="1127042" y="4960396"/>
            <a:ext cx="752620" cy="357945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1901128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901128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846008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846008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790888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790888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756088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756088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700968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700968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656008" y="4648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656008" y="558292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26" name="Straight Arrow Connector 25"/>
          <p:cNvCxnSpPr>
            <a:stCxn id="14" idx="6"/>
            <a:endCxn id="16" idx="2"/>
          </p:cNvCxnSpPr>
          <p:nvPr/>
        </p:nvCxnSpPr>
        <p:spPr>
          <a:xfrm>
            <a:off x="2266888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6"/>
            <a:endCxn id="17" idx="2"/>
          </p:cNvCxnSpPr>
          <p:nvPr/>
        </p:nvCxnSpPr>
        <p:spPr>
          <a:xfrm>
            <a:off x="2266888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8" idx="2"/>
          </p:cNvCxnSpPr>
          <p:nvPr/>
        </p:nvCxnSpPr>
        <p:spPr>
          <a:xfrm>
            <a:off x="3211768" y="4831080"/>
            <a:ext cx="579120" cy="0"/>
          </a:xfrm>
          <a:prstGeom prst="straightConnector1">
            <a:avLst/>
          </a:prstGeom>
          <a:ln w="19050" cmpd="sng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6"/>
            <a:endCxn id="19" idx="2"/>
          </p:cNvCxnSpPr>
          <p:nvPr/>
        </p:nvCxnSpPr>
        <p:spPr>
          <a:xfrm>
            <a:off x="3211768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6"/>
            <a:endCxn id="20" idx="2"/>
          </p:cNvCxnSpPr>
          <p:nvPr/>
        </p:nvCxnSpPr>
        <p:spPr>
          <a:xfrm>
            <a:off x="4156648" y="4831080"/>
            <a:ext cx="599440" cy="0"/>
          </a:xfrm>
          <a:prstGeom prst="straightConnector1">
            <a:avLst/>
          </a:prstGeom>
          <a:ln w="19050" cmpd="sng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2"/>
          </p:cNvCxnSpPr>
          <p:nvPr/>
        </p:nvCxnSpPr>
        <p:spPr>
          <a:xfrm>
            <a:off x="4156648" y="5765800"/>
            <a:ext cx="59944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6"/>
            <a:endCxn id="22" idx="2"/>
          </p:cNvCxnSpPr>
          <p:nvPr/>
        </p:nvCxnSpPr>
        <p:spPr>
          <a:xfrm>
            <a:off x="5121848" y="483108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6"/>
            <a:endCxn id="23" idx="2"/>
          </p:cNvCxnSpPr>
          <p:nvPr/>
        </p:nvCxnSpPr>
        <p:spPr>
          <a:xfrm>
            <a:off x="5121848" y="5765800"/>
            <a:ext cx="57912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6"/>
            <a:endCxn id="24" idx="2"/>
          </p:cNvCxnSpPr>
          <p:nvPr/>
        </p:nvCxnSpPr>
        <p:spPr>
          <a:xfrm>
            <a:off x="6066728" y="4831080"/>
            <a:ext cx="589280" cy="0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6"/>
            <a:endCxn id="25" idx="2"/>
          </p:cNvCxnSpPr>
          <p:nvPr/>
        </p:nvCxnSpPr>
        <p:spPr>
          <a:xfrm>
            <a:off x="6066728" y="5765800"/>
            <a:ext cx="589280" cy="0"/>
          </a:xfrm>
          <a:prstGeom prst="straightConnector1">
            <a:avLst/>
          </a:prstGeom>
          <a:ln w="19050" cmpd="sng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5"/>
            <a:endCxn id="17" idx="1"/>
          </p:cNvCxnSpPr>
          <p:nvPr/>
        </p:nvCxnSpPr>
        <p:spPr>
          <a:xfrm>
            <a:off x="2213324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5"/>
            <a:endCxn id="19" idx="1"/>
          </p:cNvCxnSpPr>
          <p:nvPr/>
        </p:nvCxnSpPr>
        <p:spPr>
          <a:xfrm>
            <a:off x="3158204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5"/>
            <a:endCxn id="21" idx="1"/>
          </p:cNvCxnSpPr>
          <p:nvPr/>
        </p:nvCxnSpPr>
        <p:spPr>
          <a:xfrm>
            <a:off x="4103084" y="4960396"/>
            <a:ext cx="70656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5"/>
            <a:endCxn id="23" idx="1"/>
          </p:cNvCxnSpPr>
          <p:nvPr/>
        </p:nvCxnSpPr>
        <p:spPr>
          <a:xfrm>
            <a:off x="5068284" y="4960396"/>
            <a:ext cx="686248" cy="676088"/>
          </a:xfrm>
          <a:prstGeom prst="straightConnector1">
            <a:avLst/>
          </a:prstGeom>
          <a:ln w="19050" cmpd="sng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5"/>
            <a:endCxn id="25" idx="1"/>
          </p:cNvCxnSpPr>
          <p:nvPr/>
        </p:nvCxnSpPr>
        <p:spPr>
          <a:xfrm>
            <a:off x="6013164" y="4960396"/>
            <a:ext cx="69640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7"/>
            <a:endCxn id="16" idx="3"/>
          </p:cNvCxnSpPr>
          <p:nvPr/>
        </p:nvCxnSpPr>
        <p:spPr>
          <a:xfrm flipV="1">
            <a:off x="2213324" y="4960396"/>
            <a:ext cx="686248" cy="676088"/>
          </a:xfrm>
          <a:prstGeom prst="straightConnector1">
            <a:avLst/>
          </a:prstGeom>
          <a:ln w="19050" cmpd="sng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7"/>
            <a:endCxn id="18" idx="3"/>
          </p:cNvCxnSpPr>
          <p:nvPr/>
        </p:nvCxnSpPr>
        <p:spPr>
          <a:xfrm flipV="1">
            <a:off x="3158204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7"/>
            <a:endCxn id="20" idx="3"/>
          </p:cNvCxnSpPr>
          <p:nvPr/>
        </p:nvCxnSpPr>
        <p:spPr>
          <a:xfrm flipV="1">
            <a:off x="4103084" y="4960396"/>
            <a:ext cx="70656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1" idx="7"/>
            <a:endCxn id="22" idx="3"/>
          </p:cNvCxnSpPr>
          <p:nvPr/>
        </p:nvCxnSpPr>
        <p:spPr>
          <a:xfrm flipV="1">
            <a:off x="5068284" y="4960396"/>
            <a:ext cx="68624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7"/>
            <a:endCxn id="24" idx="3"/>
          </p:cNvCxnSpPr>
          <p:nvPr/>
        </p:nvCxnSpPr>
        <p:spPr>
          <a:xfrm flipV="1">
            <a:off x="6013164" y="4960396"/>
            <a:ext cx="696408" cy="676088"/>
          </a:xfrm>
          <a:prstGeom prst="straightConnector1">
            <a:avLst/>
          </a:prstGeom>
          <a:ln w="19050" cmpd="sng"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spect="1"/>
          </p:cNvSpPr>
          <p:nvPr/>
        </p:nvSpPr>
        <p:spPr>
          <a:xfrm>
            <a:off x="7580568" y="5097585"/>
            <a:ext cx="365760" cy="365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9919" y="5600955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5039" y="5602444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9839" y="5603933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74959" y="5605422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36391" y="5606911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6128" y="4667946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76350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22063" y="4663200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2189" y="4667191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31419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79239" y="4664435"/>
            <a:ext cx="35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9440" y="5984240"/>
            <a:ext cx="424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09240" y="5984240"/>
            <a:ext cx="425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3733800" y="5984240"/>
            <a:ext cx="425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4724400" y="5984240"/>
            <a:ext cx="425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  <a:latin typeface="Optima"/>
                <a:cs typeface="Optima"/>
              </a:rPr>
              <a:t>B</a:t>
            </a:r>
            <a:endParaRPr lang="en-US" sz="2800" dirty="0"/>
          </a:p>
        </p:txBody>
      </p:sp>
      <p:sp>
        <p:nvSpPr>
          <p:cNvPr id="65" name="Rectangle 64"/>
          <p:cNvSpPr/>
          <p:nvPr/>
        </p:nvSpPr>
        <p:spPr>
          <a:xfrm>
            <a:off x="5669280" y="5984240"/>
            <a:ext cx="424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6629400" y="5984240"/>
            <a:ext cx="424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  <a:endParaRPr lang="en-US" sz="2800" dirty="0"/>
          </a:p>
        </p:txBody>
      </p:sp>
      <p:cxnSp>
        <p:nvCxnSpPr>
          <p:cNvPr id="67" name="Straight Arrow Connector 66"/>
          <p:cNvCxnSpPr>
            <a:cxnSpLocks noChangeAspect="1"/>
          </p:cNvCxnSpPr>
          <p:nvPr/>
        </p:nvCxnSpPr>
        <p:spPr>
          <a:xfrm>
            <a:off x="1114280" y="5283200"/>
            <a:ext cx="752620" cy="357945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956248" y="5097585"/>
            <a:ext cx="365760" cy="365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209800" y="4962712"/>
            <a:ext cx="686248" cy="676088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08866" y="4821765"/>
            <a:ext cx="579120" cy="0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165602" y="4834470"/>
            <a:ext cx="599440" cy="0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63064" y="4957233"/>
            <a:ext cx="686248" cy="676088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074835" y="5770035"/>
            <a:ext cx="589280" cy="0"/>
          </a:xfrm>
          <a:prstGeom prst="straightConnector1">
            <a:avLst/>
          </a:prstGeom>
          <a:ln w="28575" cmpd="sng">
            <a:solidFill>
              <a:srgbClr val="2626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83609" y="5604466"/>
            <a:ext cx="320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FD4066-57D3-3E45-B9F4-18BBE8B0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33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1282" y="1895475"/>
            <a:ext cx="27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HMM diagram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Manhattan for Decoding Problem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1701800" cy="17653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8A2B97-43A1-B840-8159-D5FED0B3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8158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tima"/>
                <a:cs typeface="Optima"/>
              </a:rPr>
              <a:t>How Does HIV Evade the Immune System?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4800599" cy="5562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Optima"/>
                <a:cs typeface="Optima"/>
              </a:rPr>
              <a:t>Vaccines are often made from virus </a:t>
            </a:r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surface</a:t>
            </a:r>
            <a:r>
              <a:rPr lang="en-US" sz="2800" b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proteins to train the immune system to recognize viral envelope proteins and destroy them.</a:t>
            </a:r>
          </a:p>
          <a:p>
            <a:endParaRPr lang="en-US" sz="2800" dirty="0">
              <a:latin typeface="Optima"/>
              <a:cs typeface="Optima"/>
            </a:endParaRPr>
          </a:p>
          <a:p>
            <a:r>
              <a:rPr lang="en-US" sz="2800" dirty="0">
                <a:latin typeface="Optima"/>
                <a:cs typeface="Optima"/>
              </a:rPr>
              <a:t>This approach failed in the case of HIV because its viral envelope proteins are extremely variable – there are </a:t>
            </a:r>
            <a:r>
              <a:rPr lang="en-US" sz="2800" b="1" dirty="0">
                <a:latin typeface="Optima"/>
                <a:cs typeface="Optima"/>
              </a:rPr>
              <a:t>many HIV subtypes</a:t>
            </a:r>
            <a:r>
              <a:rPr lang="en-US" sz="2800" dirty="0"/>
              <a:t>.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68610" name="Picture 2" descr="http://upload.wikimedia.org/wikipedia/commons/0/05/Niaid-hiv-virion-m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1870895" cy="197691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 descr="http://library.med.utah.edu/WebPath/jpeg2/HIV007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/>
        </p:blipFill>
        <p:spPr bwMode="auto">
          <a:xfrm>
            <a:off x="4724400" y="4155176"/>
            <a:ext cx="4343400" cy="2550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4820" y="3321440"/>
            <a:ext cx="39624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Evolution of HIV subtypes</a:t>
            </a:r>
          </a:p>
        </p:txBody>
      </p:sp>
      <p:sp>
        <p:nvSpPr>
          <p:cNvPr id="7" name="Oval 6"/>
          <p:cNvSpPr/>
          <p:nvPr/>
        </p:nvSpPr>
        <p:spPr>
          <a:xfrm>
            <a:off x="6134100" y="1797050"/>
            <a:ext cx="304800" cy="28575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F57B8-1649-7A4C-A783-B55ADE62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600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1282" y="1895475"/>
            <a:ext cx="27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HMM 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78" y="3540960"/>
            <a:ext cx="6413500" cy="294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219200"/>
            <a:ext cx="1701800" cy="1765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Manhattan for Decoding Problem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3583-7B80-A04D-BC06-EE88A4B8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9045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1282" y="1895475"/>
            <a:ext cx="27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HMM diagram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1701800" cy="176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50040"/>
            <a:ext cx="7340600" cy="2298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Manhattan for Decoding Problem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7EF7B-F3CA-884C-9B03-0484AB0B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20787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dirty="0">
                <a:cs typeface="Arial" charset="0"/>
              </a:rPr>
              <a:t>Alignment Manhattan vs. Decoding Manhattan</a:t>
            </a:r>
          </a:p>
        </p:txBody>
      </p:sp>
      <p:sp>
        <p:nvSpPr>
          <p:cNvPr id="78851" name="Text Placeholder 17"/>
          <p:cNvSpPr>
            <a:spLocks noGrp="1"/>
          </p:cNvSpPr>
          <p:nvPr>
            <p:ph type="body" idx="1"/>
          </p:nvPr>
        </p:nvSpPr>
        <p:spPr>
          <a:xfrm>
            <a:off x="533400" y="1981993"/>
            <a:ext cx="3581400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altLang="en-US" sz="2800" dirty="0"/>
              <a:t>Alignment</a:t>
            </a:r>
            <a:endParaRPr lang="en-US" altLang="en-US" sz="2800" b="0" dirty="0"/>
          </a:p>
          <a:p>
            <a:pPr algn="ctr"/>
            <a:r>
              <a:rPr lang="en-US" altLang="en-US" sz="2800" b="0" i="1" dirty="0"/>
              <a:t>three</a:t>
            </a:r>
            <a:r>
              <a:rPr lang="en-US" altLang="en-US" sz="2800" b="0" dirty="0"/>
              <a:t> valid directions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7800" y="3962400"/>
            <a:ext cx="1600200" cy="1524000"/>
            <a:chOff x="1524000" y="3657600"/>
            <a:chExt cx="1600200" cy="1524000"/>
          </a:xfrm>
        </p:grpSpPr>
        <p:sp>
          <p:nvSpPr>
            <p:cNvPr id="78853" name="Oval 5"/>
            <p:cNvSpPr>
              <a:spLocks noChangeArrowheads="1"/>
            </p:cNvSpPr>
            <p:nvPr/>
          </p:nvSpPr>
          <p:spPr bwMode="auto">
            <a:xfrm>
              <a:off x="1524000" y="36576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 flipV="1">
              <a:off x="19050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55" name="Line 7"/>
            <p:cNvSpPr>
              <a:spLocks noChangeShapeType="1"/>
            </p:cNvSpPr>
            <p:nvPr/>
          </p:nvSpPr>
          <p:spPr bwMode="auto">
            <a:xfrm>
              <a:off x="1676400" y="4038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56" name="Line 8"/>
            <p:cNvSpPr>
              <a:spLocks noChangeShapeType="1"/>
            </p:cNvSpPr>
            <p:nvPr/>
          </p:nvSpPr>
          <p:spPr bwMode="auto">
            <a:xfrm>
              <a:off x="1857375" y="3990975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" name="Text Placeholder 17"/>
          <p:cNvSpPr txBox="1">
            <a:spLocks/>
          </p:cNvSpPr>
          <p:nvPr/>
        </p:nvSpPr>
        <p:spPr>
          <a:xfrm>
            <a:off x="4953000" y="1981200"/>
            <a:ext cx="3733800" cy="1144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latin typeface="Optima"/>
                <a:cs typeface="Optima"/>
              </a:rPr>
              <a:t>Decoding</a:t>
            </a:r>
            <a:endParaRPr lang="en-US" altLang="en-US" sz="2800" b="0" dirty="0">
              <a:latin typeface="Optima"/>
              <a:cs typeface="Optima"/>
            </a:endParaRPr>
          </a:p>
          <a:p>
            <a:pPr algn="ctr"/>
            <a:r>
              <a:rPr lang="en-US" altLang="en-US" sz="2800" b="0" i="1" dirty="0">
                <a:latin typeface="Optima"/>
                <a:cs typeface="Optima"/>
              </a:rPr>
              <a:t>many</a:t>
            </a:r>
            <a:r>
              <a:rPr lang="en-US" altLang="en-US" sz="2800" b="0" dirty="0">
                <a:latin typeface="Optima"/>
                <a:cs typeface="Optima"/>
              </a:rPr>
              <a:t> valid directions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43600" y="3429000"/>
            <a:ext cx="1600200" cy="2484438"/>
            <a:chOff x="5562600" y="2620962"/>
            <a:chExt cx="1600200" cy="2484438"/>
          </a:xfrm>
        </p:grpSpPr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5562600" y="373380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 flipV="1">
              <a:off x="5943600" y="3048000"/>
              <a:ext cx="1219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59" name="Line 11"/>
            <p:cNvSpPr>
              <a:spLocks noChangeShapeType="1"/>
            </p:cNvSpPr>
            <p:nvPr/>
          </p:nvSpPr>
          <p:spPr bwMode="auto">
            <a:xfrm flipV="1">
              <a:off x="5943600" y="3505200"/>
              <a:ext cx="1219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>
              <a:off x="5943600" y="3886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>
              <a:off x="5943600" y="3886200"/>
              <a:ext cx="1219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5943600" y="3886200"/>
              <a:ext cx="1219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>
              <a:off x="5943600" y="3886200"/>
              <a:ext cx="1219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5943600" y="2620962"/>
              <a:ext cx="1219200" cy="1265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B7880-A534-334C-A8B8-055BE21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286782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3320"/>
            <a:ext cx="8458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66800" y="6121860"/>
            <a:ext cx="7239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weight</a:t>
            </a:r>
            <a:r>
              <a:rPr lang="en-US" sz="2800" b="1" dirty="0">
                <a:solidFill>
                  <a:srgbClr val="000000"/>
                </a:solidFill>
                <a:latin typeface="Optima"/>
                <a:cs typeface="Optima"/>
              </a:rPr>
              <a:t>(</a:t>
            </a:r>
            <a:r>
              <a:rPr lang="en-US" sz="2800" b="1" i="1" dirty="0">
                <a:solidFill>
                  <a:srgbClr val="00B050"/>
                </a:solidFill>
                <a:latin typeface="Optima"/>
                <a:cs typeface="Optima"/>
              </a:rPr>
              <a:t>l</a:t>
            </a:r>
            <a:r>
              <a:rPr 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, </a:t>
            </a:r>
            <a:r>
              <a:rPr lang="en-US" sz="2800" b="1" i="1" dirty="0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,</a:t>
            </a:r>
            <a:r>
              <a:rPr lang="en-US" sz="2800" b="1" i="1" dirty="0">
                <a:solidFill>
                  <a:srgbClr val="7030A0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i-1</a:t>
            </a:r>
            <a:r>
              <a:rPr lang="en-US" sz="2800" b="1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sz="2800" dirty="0">
                <a:latin typeface="Optima"/>
                <a:cs typeface="Optima"/>
              </a:rPr>
              <a:t>=</a:t>
            </a:r>
            <a:r>
              <a:rPr lang="en-US" sz="2800" i="1" dirty="0" err="1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  <a:r>
              <a:rPr lang="en-US" sz="2800" i="1" baseline="-25000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* </a:t>
            </a:r>
            <a:r>
              <a:rPr lang="en-US" sz="2800" i="1" dirty="0" err="1">
                <a:solidFill>
                  <a:schemeClr val="accent1"/>
                </a:solidFill>
                <a:latin typeface="Optima"/>
                <a:cs typeface="Optima"/>
              </a:rPr>
              <a:t>transition</a:t>
            </a:r>
            <a:r>
              <a:rPr lang="en-US" sz="2800" i="1" baseline="-25000" dirty="0" err="1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8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800" i="1" baseline="-25000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425372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i-1             </a:t>
            </a:r>
            <a:r>
              <a:rPr lang="en-US" sz="2400" b="1" i="1" dirty="0" err="1"/>
              <a:t>i</a:t>
            </a:r>
            <a:endParaRPr lang="en-US" sz="2400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67050" y="1510520"/>
            <a:ext cx="819150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19525" y="111047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2464587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52725" y="246458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6675" y="10914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Edge Weights in the HMM Manhattan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068" y="4850937"/>
            <a:ext cx="7924800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100" b="1" dirty="0">
                <a:latin typeface="Optima"/>
                <a:cs typeface="Optima"/>
              </a:rPr>
              <a:t>Edge </a:t>
            </a:r>
            <a:r>
              <a:rPr lang="en-US" sz="2100" dirty="0">
                <a:latin typeface="Optima"/>
                <a:cs typeface="Optima"/>
              </a:rPr>
              <a:t>(</a:t>
            </a:r>
            <a:r>
              <a:rPr lang="en-US" sz="2100" i="1" dirty="0">
                <a:solidFill>
                  <a:srgbClr val="00B050"/>
                </a:solidFill>
                <a:latin typeface="Optima"/>
                <a:cs typeface="Optima"/>
              </a:rPr>
              <a:t>l,</a:t>
            </a:r>
            <a:r>
              <a:rPr lang="en-US" sz="2100" i="1" dirty="0">
                <a:solidFill>
                  <a:srgbClr val="7030A0"/>
                </a:solidFill>
                <a:latin typeface="Optima"/>
                <a:cs typeface="Optima"/>
              </a:rPr>
              <a:t> k</a:t>
            </a:r>
            <a:r>
              <a:rPr lang="en-US" sz="2100" i="1" dirty="0">
                <a:latin typeface="Optima"/>
                <a:cs typeface="Optima"/>
              </a:rPr>
              <a:t>,</a:t>
            </a:r>
            <a:r>
              <a:rPr lang="en-US" sz="2100" i="1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100" i="1" dirty="0">
                <a:latin typeface="Optima"/>
                <a:cs typeface="Optima"/>
              </a:rPr>
              <a:t>i-1</a:t>
            </a:r>
            <a:r>
              <a:rPr lang="en-US" sz="2100" dirty="0">
                <a:latin typeface="Optima"/>
                <a:cs typeface="Optima"/>
              </a:rPr>
              <a:t>) from node (</a:t>
            </a:r>
            <a:r>
              <a:rPr lang="en-US" sz="2100" i="1" dirty="0">
                <a:solidFill>
                  <a:srgbClr val="00B050"/>
                </a:solidFill>
                <a:latin typeface="Optima"/>
                <a:cs typeface="Optima"/>
              </a:rPr>
              <a:t>l, </a:t>
            </a:r>
            <a:r>
              <a:rPr lang="en-US" sz="2100" i="1" dirty="0">
                <a:latin typeface="Optima"/>
                <a:cs typeface="Optima"/>
              </a:rPr>
              <a:t>i-1</a:t>
            </a:r>
            <a:r>
              <a:rPr lang="en-US" sz="2100" dirty="0">
                <a:latin typeface="Optima"/>
                <a:cs typeface="Optima"/>
              </a:rPr>
              <a:t>) to node (</a:t>
            </a:r>
            <a:r>
              <a:rPr lang="en-US" sz="2100" i="1" dirty="0">
                <a:solidFill>
                  <a:srgbClr val="7030A0"/>
                </a:solidFill>
                <a:latin typeface="Optima"/>
                <a:cs typeface="Optima"/>
              </a:rPr>
              <a:t>k, </a:t>
            </a:r>
            <a:r>
              <a:rPr lang="en-US" sz="2100" i="1" dirty="0" err="1">
                <a:latin typeface="Optima"/>
                <a:cs typeface="Optima"/>
              </a:rPr>
              <a:t>i</a:t>
            </a:r>
            <a:r>
              <a:rPr lang="en-US" sz="2100" dirty="0">
                <a:latin typeface="Optima"/>
                <a:cs typeface="Optima"/>
              </a:rPr>
              <a:t>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Optima"/>
                <a:cs typeface="Optima"/>
              </a:rPr>
              <a:t>transitioning from state </a:t>
            </a:r>
            <a:r>
              <a:rPr lang="en-US" sz="2100" i="1" dirty="0">
                <a:solidFill>
                  <a:srgbClr val="00B050"/>
                </a:solidFill>
                <a:latin typeface="Optima"/>
                <a:cs typeface="Optima"/>
              </a:rPr>
              <a:t>l</a:t>
            </a:r>
            <a:r>
              <a:rPr lang="en-US" sz="21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100" dirty="0">
                <a:latin typeface="Optima"/>
                <a:cs typeface="Optima"/>
              </a:rPr>
              <a:t>to state </a:t>
            </a:r>
            <a:r>
              <a:rPr lang="en-US" sz="2100" i="1" dirty="0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100" dirty="0">
                <a:latin typeface="Optima"/>
                <a:cs typeface="Optima"/>
              </a:rPr>
              <a:t> (with probability </a:t>
            </a:r>
            <a:r>
              <a:rPr lang="en-US" sz="2100" i="1" dirty="0" err="1">
                <a:solidFill>
                  <a:srgbClr val="176FC1"/>
                </a:solidFill>
                <a:latin typeface="Optima"/>
                <a:cs typeface="Optima"/>
              </a:rPr>
              <a:t>transition</a:t>
            </a:r>
            <a:r>
              <a:rPr lang="en-US" sz="2100" i="1" baseline="-25000" dirty="0" err="1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1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100" i="1" baseline="-25000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100" dirty="0">
                <a:latin typeface="Optima"/>
                <a:cs typeface="Optima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Optima"/>
                <a:cs typeface="Optima"/>
              </a:rPr>
              <a:t>emitting symbol </a:t>
            </a:r>
            <a:r>
              <a:rPr lang="en-US" sz="2100" i="1" dirty="0">
                <a:latin typeface="Optima"/>
                <a:cs typeface="Optima"/>
              </a:rPr>
              <a:t>x</a:t>
            </a:r>
            <a:r>
              <a:rPr lang="en-US" sz="2100" i="1" baseline="-25000" dirty="0">
                <a:latin typeface="Optima"/>
                <a:cs typeface="Optima"/>
              </a:rPr>
              <a:t>i  </a:t>
            </a:r>
            <a:r>
              <a:rPr lang="en-US" sz="2100" dirty="0">
                <a:latin typeface="Optima"/>
                <a:cs typeface="Optima"/>
              </a:rPr>
              <a:t>(with probability </a:t>
            </a:r>
            <a:r>
              <a:rPr lang="en-US" sz="2100" i="1" dirty="0" err="1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  <a:r>
              <a:rPr lang="en-US" sz="2100" i="1" baseline="-25000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1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1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100" i="1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100" dirty="0">
                <a:solidFill>
                  <a:srgbClr val="FF0000"/>
                </a:solidFill>
                <a:latin typeface="Optima"/>
                <a:cs typeface="Optima"/>
              </a:rPr>
              <a:t>)</a:t>
            </a:r>
            <a:r>
              <a:rPr lang="en-US" sz="2100" i="1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endParaRPr lang="en-US" sz="21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02DA9-C628-ED49-8E85-DE86AD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971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animBg="1"/>
      <p:bldP spid="12" grpId="0" animBg="1"/>
      <p:bldP spid="10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1" name="Freeform 170"/>
          <p:cNvSpPr>
            <a:spLocks/>
          </p:cNvSpPr>
          <p:nvPr/>
        </p:nvSpPr>
        <p:spPr bwMode="auto">
          <a:xfrm>
            <a:off x="1531938" y="4124325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82" name="Freeform 171"/>
          <p:cNvSpPr>
            <a:spLocks/>
          </p:cNvSpPr>
          <p:nvPr/>
        </p:nvSpPr>
        <p:spPr bwMode="auto">
          <a:xfrm>
            <a:off x="1531938" y="4124325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83" name="Freeform 172"/>
          <p:cNvSpPr>
            <a:spLocks/>
          </p:cNvSpPr>
          <p:nvPr/>
        </p:nvSpPr>
        <p:spPr bwMode="auto">
          <a:xfrm>
            <a:off x="1531938" y="5494338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84" name="Freeform 173"/>
          <p:cNvSpPr>
            <a:spLocks/>
          </p:cNvSpPr>
          <p:nvPr/>
        </p:nvSpPr>
        <p:spPr bwMode="auto">
          <a:xfrm>
            <a:off x="1531938" y="5494338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87" name="Freeform 176"/>
          <p:cNvSpPr>
            <a:spLocks/>
          </p:cNvSpPr>
          <p:nvPr/>
        </p:nvSpPr>
        <p:spPr bwMode="auto">
          <a:xfrm>
            <a:off x="2711450" y="4124325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88" name="Freeform 177"/>
          <p:cNvSpPr>
            <a:spLocks/>
          </p:cNvSpPr>
          <p:nvPr/>
        </p:nvSpPr>
        <p:spPr bwMode="auto">
          <a:xfrm>
            <a:off x="2711450" y="4124325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89" name="Freeform 178"/>
          <p:cNvSpPr>
            <a:spLocks/>
          </p:cNvSpPr>
          <p:nvPr/>
        </p:nvSpPr>
        <p:spPr bwMode="auto">
          <a:xfrm>
            <a:off x="2716212" y="5486400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90" name="Freeform 179"/>
          <p:cNvSpPr>
            <a:spLocks/>
          </p:cNvSpPr>
          <p:nvPr/>
        </p:nvSpPr>
        <p:spPr bwMode="auto">
          <a:xfrm>
            <a:off x="2711450" y="5494338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93" name="Freeform 182"/>
          <p:cNvSpPr>
            <a:spLocks/>
          </p:cNvSpPr>
          <p:nvPr/>
        </p:nvSpPr>
        <p:spPr bwMode="auto">
          <a:xfrm>
            <a:off x="3890963" y="4124325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94" name="Freeform 183"/>
          <p:cNvSpPr>
            <a:spLocks/>
          </p:cNvSpPr>
          <p:nvPr/>
        </p:nvSpPr>
        <p:spPr bwMode="auto">
          <a:xfrm>
            <a:off x="3890963" y="4124325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95" name="Freeform 184"/>
          <p:cNvSpPr>
            <a:spLocks/>
          </p:cNvSpPr>
          <p:nvPr/>
        </p:nvSpPr>
        <p:spPr bwMode="auto">
          <a:xfrm>
            <a:off x="3890963" y="5494338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96" name="Freeform 185"/>
          <p:cNvSpPr>
            <a:spLocks/>
          </p:cNvSpPr>
          <p:nvPr/>
        </p:nvSpPr>
        <p:spPr bwMode="auto">
          <a:xfrm>
            <a:off x="3890963" y="5494338"/>
            <a:ext cx="455613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599" name="Freeform 188"/>
          <p:cNvSpPr>
            <a:spLocks/>
          </p:cNvSpPr>
          <p:nvPr/>
        </p:nvSpPr>
        <p:spPr bwMode="auto">
          <a:xfrm>
            <a:off x="5094288" y="4124325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0" name="Freeform 189"/>
          <p:cNvSpPr>
            <a:spLocks/>
          </p:cNvSpPr>
          <p:nvPr/>
        </p:nvSpPr>
        <p:spPr bwMode="auto">
          <a:xfrm>
            <a:off x="5094288" y="4124325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1" name="Freeform 190"/>
          <p:cNvSpPr>
            <a:spLocks/>
          </p:cNvSpPr>
          <p:nvPr/>
        </p:nvSpPr>
        <p:spPr bwMode="auto">
          <a:xfrm>
            <a:off x="5094288" y="5494338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2" name="Freeform 191"/>
          <p:cNvSpPr>
            <a:spLocks/>
          </p:cNvSpPr>
          <p:nvPr/>
        </p:nvSpPr>
        <p:spPr bwMode="auto">
          <a:xfrm>
            <a:off x="5094288" y="5494338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5" name="Freeform 194"/>
          <p:cNvSpPr>
            <a:spLocks/>
          </p:cNvSpPr>
          <p:nvPr/>
        </p:nvSpPr>
        <p:spPr bwMode="auto">
          <a:xfrm>
            <a:off x="6273800" y="4124325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6" name="Freeform 195"/>
          <p:cNvSpPr>
            <a:spLocks/>
          </p:cNvSpPr>
          <p:nvPr/>
        </p:nvSpPr>
        <p:spPr bwMode="auto">
          <a:xfrm>
            <a:off x="6273800" y="4124325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7" name="Freeform 196"/>
          <p:cNvSpPr>
            <a:spLocks/>
          </p:cNvSpPr>
          <p:nvPr/>
        </p:nvSpPr>
        <p:spPr bwMode="auto">
          <a:xfrm>
            <a:off x="6273800" y="5494338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08" name="Freeform 197"/>
          <p:cNvSpPr>
            <a:spLocks/>
          </p:cNvSpPr>
          <p:nvPr/>
        </p:nvSpPr>
        <p:spPr bwMode="auto">
          <a:xfrm>
            <a:off x="6273800" y="5494338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11" name="Freeform 200"/>
          <p:cNvSpPr>
            <a:spLocks/>
          </p:cNvSpPr>
          <p:nvPr/>
        </p:nvSpPr>
        <p:spPr bwMode="auto">
          <a:xfrm>
            <a:off x="7466013" y="4124325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12" name="Freeform 201"/>
          <p:cNvSpPr>
            <a:spLocks/>
          </p:cNvSpPr>
          <p:nvPr/>
        </p:nvSpPr>
        <p:spPr bwMode="auto">
          <a:xfrm>
            <a:off x="7466013" y="4124325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5"/>
                  <a:pt x="86" y="0"/>
                  <a:pt x="192" y="0"/>
                </a:cubicBezTo>
                <a:cubicBezTo>
                  <a:pt x="298" y="0"/>
                  <a:pt x="384" y="85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13" name="Freeform 202"/>
          <p:cNvSpPr>
            <a:spLocks/>
          </p:cNvSpPr>
          <p:nvPr/>
        </p:nvSpPr>
        <p:spPr bwMode="auto">
          <a:xfrm>
            <a:off x="7466013" y="5494338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14" name="Freeform 203"/>
          <p:cNvSpPr>
            <a:spLocks/>
          </p:cNvSpPr>
          <p:nvPr/>
        </p:nvSpPr>
        <p:spPr bwMode="auto">
          <a:xfrm>
            <a:off x="7466013" y="5494338"/>
            <a:ext cx="457200" cy="536575"/>
          </a:xfrm>
          <a:custGeom>
            <a:avLst/>
            <a:gdLst>
              <a:gd name="T0" fmla="*/ 0 w 384"/>
              <a:gd name="T1" fmla="*/ 192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0 w 384"/>
              <a:gd name="T11" fmla="*/ 192 h 384"/>
              <a:gd name="T12" fmla="*/ 0 w 384"/>
              <a:gd name="T1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4">
                <a:moveTo>
                  <a:pt x="0" y="192"/>
                </a:moveTo>
                <a:lnTo>
                  <a:pt x="0" y="192"/>
                </a:ln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lnTo>
                  <a:pt x="0" y="192"/>
                </a:lnTo>
                <a:close/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25" name="Freeform 214"/>
          <p:cNvSpPr>
            <a:spLocks/>
          </p:cNvSpPr>
          <p:nvPr/>
        </p:nvSpPr>
        <p:spPr bwMode="auto">
          <a:xfrm>
            <a:off x="1987550" y="4392612"/>
            <a:ext cx="651669" cy="45719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76200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26" name="Freeform 215"/>
          <p:cNvSpPr>
            <a:spLocks/>
          </p:cNvSpPr>
          <p:nvPr/>
        </p:nvSpPr>
        <p:spPr bwMode="auto">
          <a:xfrm>
            <a:off x="2566988" y="4305300"/>
            <a:ext cx="144463" cy="171450"/>
          </a:xfrm>
          <a:custGeom>
            <a:avLst/>
            <a:gdLst>
              <a:gd name="T0" fmla="*/ 121 w 121"/>
              <a:gd name="T1" fmla="*/ 62 h 123"/>
              <a:gd name="T2" fmla="*/ 121 w 121"/>
              <a:gd name="T3" fmla="*/ 62 h 123"/>
              <a:gd name="T4" fmla="*/ 21 w 121"/>
              <a:gd name="T5" fmla="*/ 120 h 123"/>
              <a:gd name="T6" fmla="*/ 21 w 121"/>
              <a:gd name="T7" fmla="*/ 120 h 123"/>
              <a:gd name="T8" fmla="*/ 3 w 121"/>
              <a:gd name="T9" fmla="*/ 115 h 123"/>
              <a:gd name="T10" fmla="*/ 3 w 121"/>
              <a:gd name="T11" fmla="*/ 115 h 123"/>
              <a:gd name="T12" fmla="*/ 8 w 121"/>
              <a:gd name="T13" fmla="*/ 97 h 123"/>
              <a:gd name="T14" fmla="*/ 68 w 121"/>
              <a:gd name="T15" fmla="*/ 62 h 123"/>
              <a:gd name="T16" fmla="*/ 8 w 121"/>
              <a:gd name="T17" fmla="*/ 26 h 123"/>
              <a:gd name="T18" fmla="*/ 8 w 121"/>
              <a:gd name="T19" fmla="*/ 26 h 123"/>
              <a:gd name="T20" fmla="*/ 3 w 121"/>
              <a:gd name="T21" fmla="*/ 8 h 123"/>
              <a:gd name="T22" fmla="*/ 3 w 121"/>
              <a:gd name="T23" fmla="*/ 8 h 123"/>
              <a:gd name="T24" fmla="*/ 3 w 121"/>
              <a:gd name="T25" fmla="*/ 8 h 123"/>
              <a:gd name="T26" fmla="*/ 21 w 121"/>
              <a:gd name="T27" fmla="*/ 3 h 123"/>
              <a:gd name="T28" fmla="*/ 121 w 121"/>
              <a:gd name="T29" fmla="*/ 6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" h="123">
                <a:moveTo>
                  <a:pt x="121" y="62"/>
                </a:moveTo>
                <a:lnTo>
                  <a:pt x="121" y="62"/>
                </a:lnTo>
                <a:lnTo>
                  <a:pt x="21" y="120"/>
                </a:lnTo>
                <a:lnTo>
                  <a:pt x="21" y="120"/>
                </a:lnTo>
                <a:cubicBezTo>
                  <a:pt x="15" y="123"/>
                  <a:pt x="7" y="121"/>
                  <a:pt x="3" y="115"/>
                </a:cubicBezTo>
                <a:lnTo>
                  <a:pt x="3" y="115"/>
                </a:lnTo>
                <a:cubicBezTo>
                  <a:pt x="0" y="109"/>
                  <a:pt x="2" y="100"/>
                  <a:pt x="8" y="97"/>
                </a:cubicBezTo>
                <a:lnTo>
                  <a:pt x="68" y="62"/>
                </a:lnTo>
                <a:lnTo>
                  <a:pt x="8" y="26"/>
                </a:lnTo>
                <a:lnTo>
                  <a:pt x="8" y="26"/>
                </a:lnTo>
                <a:cubicBezTo>
                  <a:pt x="2" y="23"/>
                  <a:pt x="0" y="14"/>
                  <a:pt x="3" y="8"/>
                </a:cubicBezTo>
                <a:cubicBezTo>
                  <a:pt x="3" y="8"/>
                  <a:pt x="3" y="8"/>
                  <a:pt x="3" y="8"/>
                </a:cubicBezTo>
                <a:lnTo>
                  <a:pt x="3" y="8"/>
                </a:lnTo>
                <a:cubicBezTo>
                  <a:pt x="7" y="2"/>
                  <a:pt x="15" y="0"/>
                  <a:pt x="21" y="3"/>
                </a:cubicBezTo>
                <a:lnTo>
                  <a:pt x="121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27" name="Freeform 216"/>
          <p:cNvSpPr>
            <a:spLocks/>
          </p:cNvSpPr>
          <p:nvPr/>
        </p:nvSpPr>
        <p:spPr bwMode="auto">
          <a:xfrm>
            <a:off x="1987550" y="5762625"/>
            <a:ext cx="692150" cy="0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28" name="Freeform 217"/>
          <p:cNvSpPr>
            <a:spLocks/>
          </p:cNvSpPr>
          <p:nvPr/>
        </p:nvSpPr>
        <p:spPr bwMode="auto">
          <a:xfrm>
            <a:off x="2566988" y="5676900"/>
            <a:ext cx="144463" cy="173038"/>
          </a:xfrm>
          <a:custGeom>
            <a:avLst/>
            <a:gdLst>
              <a:gd name="T0" fmla="*/ 121 w 121"/>
              <a:gd name="T1" fmla="*/ 62 h 124"/>
              <a:gd name="T2" fmla="*/ 121 w 121"/>
              <a:gd name="T3" fmla="*/ 62 h 124"/>
              <a:gd name="T4" fmla="*/ 21 w 121"/>
              <a:gd name="T5" fmla="*/ 120 h 124"/>
              <a:gd name="T6" fmla="*/ 21 w 121"/>
              <a:gd name="T7" fmla="*/ 120 h 124"/>
              <a:gd name="T8" fmla="*/ 3 w 121"/>
              <a:gd name="T9" fmla="*/ 115 h 124"/>
              <a:gd name="T10" fmla="*/ 3 w 121"/>
              <a:gd name="T11" fmla="*/ 115 h 124"/>
              <a:gd name="T12" fmla="*/ 8 w 121"/>
              <a:gd name="T13" fmla="*/ 97 h 124"/>
              <a:gd name="T14" fmla="*/ 68 w 121"/>
              <a:gd name="T15" fmla="*/ 62 h 124"/>
              <a:gd name="T16" fmla="*/ 8 w 121"/>
              <a:gd name="T17" fmla="*/ 27 h 124"/>
              <a:gd name="T18" fmla="*/ 8 w 121"/>
              <a:gd name="T19" fmla="*/ 27 h 124"/>
              <a:gd name="T20" fmla="*/ 3 w 121"/>
              <a:gd name="T21" fmla="*/ 8 h 124"/>
              <a:gd name="T22" fmla="*/ 3 w 121"/>
              <a:gd name="T23" fmla="*/ 8 h 124"/>
              <a:gd name="T24" fmla="*/ 3 w 121"/>
              <a:gd name="T25" fmla="*/ 8 h 124"/>
              <a:gd name="T26" fmla="*/ 21 w 121"/>
              <a:gd name="T27" fmla="*/ 4 h 124"/>
              <a:gd name="T28" fmla="*/ 121 w 121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" h="124">
                <a:moveTo>
                  <a:pt x="121" y="62"/>
                </a:moveTo>
                <a:lnTo>
                  <a:pt x="121" y="62"/>
                </a:lnTo>
                <a:lnTo>
                  <a:pt x="21" y="120"/>
                </a:lnTo>
                <a:lnTo>
                  <a:pt x="21" y="120"/>
                </a:lnTo>
                <a:cubicBezTo>
                  <a:pt x="15" y="124"/>
                  <a:pt x="7" y="122"/>
                  <a:pt x="3" y="115"/>
                </a:cubicBezTo>
                <a:lnTo>
                  <a:pt x="3" y="115"/>
                </a:lnTo>
                <a:cubicBezTo>
                  <a:pt x="0" y="109"/>
                  <a:pt x="2" y="101"/>
                  <a:pt x="8" y="97"/>
                </a:cubicBezTo>
                <a:lnTo>
                  <a:pt x="68" y="62"/>
                </a:lnTo>
                <a:lnTo>
                  <a:pt x="8" y="27"/>
                </a:lnTo>
                <a:lnTo>
                  <a:pt x="8" y="27"/>
                </a:lnTo>
                <a:cubicBezTo>
                  <a:pt x="2" y="23"/>
                  <a:pt x="0" y="15"/>
                  <a:pt x="3" y="8"/>
                </a:cubicBezTo>
                <a:cubicBezTo>
                  <a:pt x="3" y="8"/>
                  <a:pt x="3" y="8"/>
                  <a:pt x="3" y="8"/>
                </a:cubicBezTo>
                <a:lnTo>
                  <a:pt x="3" y="8"/>
                </a:lnTo>
                <a:cubicBezTo>
                  <a:pt x="7" y="2"/>
                  <a:pt x="15" y="0"/>
                  <a:pt x="21" y="4"/>
                </a:cubicBezTo>
                <a:lnTo>
                  <a:pt x="121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29" name="Freeform 218"/>
          <p:cNvSpPr>
            <a:spLocks/>
          </p:cNvSpPr>
          <p:nvPr/>
        </p:nvSpPr>
        <p:spPr bwMode="auto">
          <a:xfrm>
            <a:off x="3167063" y="4392613"/>
            <a:ext cx="692150" cy="0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0" name="Freeform 219"/>
          <p:cNvSpPr>
            <a:spLocks/>
          </p:cNvSpPr>
          <p:nvPr/>
        </p:nvSpPr>
        <p:spPr bwMode="auto">
          <a:xfrm>
            <a:off x="3746500" y="4305300"/>
            <a:ext cx="144463" cy="171450"/>
          </a:xfrm>
          <a:custGeom>
            <a:avLst/>
            <a:gdLst>
              <a:gd name="T0" fmla="*/ 121 w 121"/>
              <a:gd name="T1" fmla="*/ 62 h 123"/>
              <a:gd name="T2" fmla="*/ 121 w 121"/>
              <a:gd name="T3" fmla="*/ 62 h 123"/>
              <a:gd name="T4" fmla="*/ 21 w 121"/>
              <a:gd name="T5" fmla="*/ 120 h 123"/>
              <a:gd name="T6" fmla="*/ 21 w 121"/>
              <a:gd name="T7" fmla="*/ 120 h 123"/>
              <a:gd name="T8" fmla="*/ 3 w 121"/>
              <a:gd name="T9" fmla="*/ 115 h 123"/>
              <a:gd name="T10" fmla="*/ 3 w 121"/>
              <a:gd name="T11" fmla="*/ 115 h 123"/>
              <a:gd name="T12" fmla="*/ 8 w 121"/>
              <a:gd name="T13" fmla="*/ 97 h 123"/>
              <a:gd name="T14" fmla="*/ 68 w 121"/>
              <a:gd name="T15" fmla="*/ 62 h 123"/>
              <a:gd name="T16" fmla="*/ 8 w 121"/>
              <a:gd name="T17" fmla="*/ 26 h 123"/>
              <a:gd name="T18" fmla="*/ 8 w 121"/>
              <a:gd name="T19" fmla="*/ 26 h 123"/>
              <a:gd name="T20" fmla="*/ 3 w 121"/>
              <a:gd name="T21" fmla="*/ 8 h 123"/>
              <a:gd name="T22" fmla="*/ 3 w 121"/>
              <a:gd name="T23" fmla="*/ 8 h 123"/>
              <a:gd name="T24" fmla="*/ 3 w 121"/>
              <a:gd name="T25" fmla="*/ 8 h 123"/>
              <a:gd name="T26" fmla="*/ 21 w 121"/>
              <a:gd name="T27" fmla="*/ 3 h 123"/>
              <a:gd name="T28" fmla="*/ 121 w 121"/>
              <a:gd name="T29" fmla="*/ 6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" h="123">
                <a:moveTo>
                  <a:pt x="121" y="62"/>
                </a:moveTo>
                <a:lnTo>
                  <a:pt x="121" y="62"/>
                </a:lnTo>
                <a:lnTo>
                  <a:pt x="21" y="120"/>
                </a:lnTo>
                <a:lnTo>
                  <a:pt x="21" y="120"/>
                </a:lnTo>
                <a:cubicBezTo>
                  <a:pt x="15" y="123"/>
                  <a:pt x="7" y="121"/>
                  <a:pt x="3" y="115"/>
                </a:cubicBezTo>
                <a:lnTo>
                  <a:pt x="3" y="115"/>
                </a:lnTo>
                <a:cubicBezTo>
                  <a:pt x="0" y="109"/>
                  <a:pt x="2" y="100"/>
                  <a:pt x="8" y="97"/>
                </a:cubicBezTo>
                <a:lnTo>
                  <a:pt x="68" y="62"/>
                </a:lnTo>
                <a:lnTo>
                  <a:pt x="8" y="26"/>
                </a:lnTo>
                <a:lnTo>
                  <a:pt x="8" y="26"/>
                </a:lnTo>
                <a:cubicBezTo>
                  <a:pt x="2" y="23"/>
                  <a:pt x="0" y="14"/>
                  <a:pt x="3" y="8"/>
                </a:cubicBezTo>
                <a:cubicBezTo>
                  <a:pt x="3" y="8"/>
                  <a:pt x="3" y="8"/>
                  <a:pt x="3" y="8"/>
                </a:cubicBezTo>
                <a:lnTo>
                  <a:pt x="3" y="8"/>
                </a:lnTo>
                <a:cubicBezTo>
                  <a:pt x="7" y="2"/>
                  <a:pt x="15" y="0"/>
                  <a:pt x="21" y="3"/>
                </a:cubicBezTo>
                <a:lnTo>
                  <a:pt x="121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1" name="Freeform 220"/>
          <p:cNvSpPr>
            <a:spLocks/>
          </p:cNvSpPr>
          <p:nvPr/>
        </p:nvSpPr>
        <p:spPr bwMode="auto">
          <a:xfrm>
            <a:off x="3167063" y="5762625"/>
            <a:ext cx="692150" cy="0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2" name="Freeform 221"/>
          <p:cNvSpPr>
            <a:spLocks/>
          </p:cNvSpPr>
          <p:nvPr/>
        </p:nvSpPr>
        <p:spPr bwMode="auto">
          <a:xfrm>
            <a:off x="3746500" y="5676900"/>
            <a:ext cx="144463" cy="173038"/>
          </a:xfrm>
          <a:custGeom>
            <a:avLst/>
            <a:gdLst>
              <a:gd name="T0" fmla="*/ 121 w 121"/>
              <a:gd name="T1" fmla="*/ 62 h 124"/>
              <a:gd name="T2" fmla="*/ 121 w 121"/>
              <a:gd name="T3" fmla="*/ 62 h 124"/>
              <a:gd name="T4" fmla="*/ 21 w 121"/>
              <a:gd name="T5" fmla="*/ 120 h 124"/>
              <a:gd name="T6" fmla="*/ 21 w 121"/>
              <a:gd name="T7" fmla="*/ 120 h 124"/>
              <a:gd name="T8" fmla="*/ 3 w 121"/>
              <a:gd name="T9" fmla="*/ 115 h 124"/>
              <a:gd name="T10" fmla="*/ 3 w 121"/>
              <a:gd name="T11" fmla="*/ 115 h 124"/>
              <a:gd name="T12" fmla="*/ 8 w 121"/>
              <a:gd name="T13" fmla="*/ 97 h 124"/>
              <a:gd name="T14" fmla="*/ 68 w 121"/>
              <a:gd name="T15" fmla="*/ 62 h 124"/>
              <a:gd name="T16" fmla="*/ 8 w 121"/>
              <a:gd name="T17" fmla="*/ 27 h 124"/>
              <a:gd name="T18" fmla="*/ 8 w 121"/>
              <a:gd name="T19" fmla="*/ 27 h 124"/>
              <a:gd name="T20" fmla="*/ 3 w 121"/>
              <a:gd name="T21" fmla="*/ 8 h 124"/>
              <a:gd name="T22" fmla="*/ 3 w 121"/>
              <a:gd name="T23" fmla="*/ 8 h 124"/>
              <a:gd name="T24" fmla="*/ 3 w 121"/>
              <a:gd name="T25" fmla="*/ 8 h 124"/>
              <a:gd name="T26" fmla="*/ 21 w 121"/>
              <a:gd name="T27" fmla="*/ 4 h 124"/>
              <a:gd name="T28" fmla="*/ 121 w 121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" h="124">
                <a:moveTo>
                  <a:pt x="121" y="62"/>
                </a:moveTo>
                <a:lnTo>
                  <a:pt x="121" y="62"/>
                </a:lnTo>
                <a:lnTo>
                  <a:pt x="21" y="120"/>
                </a:lnTo>
                <a:lnTo>
                  <a:pt x="21" y="120"/>
                </a:lnTo>
                <a:cubicBezTo>
                  <a:pt x="15" y="124"/>
                  <a:pt x="7" y="122"/>
                  <a:pt x="3" y="115"/>
                </a:cubicBezTo>
                <a:lnTo>
                  <a:pt x="3" y="115"/>
                </a:lnTo>
                <a:cubicBezTo>
                  <a:pt x="0" y="109"/>
                  <a:pt x="2" y="101"/>
                  <a:pt x="8" y="97"/>
                </a:cubicBezTo>
                <a:lnTo>
                  <a:pt x="68" y="62"/>
                </a:lnTo>
                <a:lnTo>
                  <a:pt x="8" y="27"/>
                </a:lnTo>
                <a:lnTo>
                  <a:pt x="8" y="27"/>
                </a:lnTo>
                <a:cubicBezTo>
                  <a:pt x="2" y="23"/>
                  <a:pt x="0" y="15"/>
                  <a:pt x="3" y="8"/>
                </a:cubicBezTo>
                <a:cubicBezTo>
                  <a:pt x="3" y="8"/>
                  <a:pt x="3" y="8"/>
                  <a:pt x="3" y="8"/>
                </a:cubicBezTo>
                <a:lnTo>
                  <a:pt x="3" y="8"/>
                </a:lnTo>
                <a:cubicBezTo>
                  <a:pt x="7" y="2"/>
                  <a:pt x="15" y="0"/>
                  <a:pt x="21" y="4"/>
                </a:cubicBezTo>
                <a:lnTo>
                  <a:pt x="121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3" name="Freeform 222"/>
          <p:cNvSpPr>
            <a:spLocks/>
          </p:cNvSpPr>
          <p:nvPr/>
        </p:nvSpPr>
        <p:spPr bwMode="auto">
          <a:xfrm>
            <a:off x="4346575" y="4392613"/>
            <a:ext cx="717550" cy="0"/>
          </a:xfrm>
          <a:custGeom>
            <a:avLst/>
            <a:gdLst>
              <a:gd name="T0" fmla="*/ 0 w 603"/>
              <a:gd name="T1" fmla="*/ 0 w 603"/>
              <a:gd name="T2" fmla="*/ 603 w 60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3">
                <a:moveTo>
                  <a:pt x="0" y="0"/>
                </a:moveTo>
                <a:lnTo>
                  <a:pt x="0" y="0"/>
                </a:lnTo>
                <a:lnTo>
                  <a:pt x="603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4" name="Freeform 223"/>
          <p:cNvSpPr>
            <a:spLocks/>
          </p:cNvSpPr>
          <p:nvPr/>
        </p:nvSpPr>
        <p:spPr bwMode="auto">
          <a:xfrm>
            <a:off x="4949825" y="4305300"/>
            <a:ext cx="144463" cy="171450"/>
          </a:xfrm>
          <a:custGeom>
            <a:avLst/>
            <a:gdLst>
              <a:gd name="T0" fmla="*/ 122 w 122"/>
              <a:gd name="T1" fmla="*/ 62 h 123"/>
              <a:gd name="T2" fmla="*/ 122 w 122"/>
              <a:gd name="T3" fmla="*/ 62 h 123"/>
              <a:gd name="T4" fmla="*/ 22 w 122"/>
              <a:gd name="T5" fmla="*/ 120 h 123"/>
              <a:gd name="T6" fmla="*/ 22 w 122"/>
              <a:gd name="T7" fmla="*/ 120 h 123"/>
              <a:gd name="T8" fmla="*/ 4 w 122"/>
              <a:gd name="T9" fmla="*/ 115 h 123"/>
              <a:gd name="T10" fmla="*/ 4 w 122"/>
              <a:gd name="T11" fmla="*/ 115 h 123"/>
              <a:gd name="T12" fmla="*/ 9 w 122"/>
              <a:gd name="T13" fmla="*/ 97 h 123"/>
              <a:gd name="T14" fmla="*/ 69 w 122"/>
              <a:gd name="T15" fmla="*/ 62 h 123"/>
              <a:gd name="T16" fmla="*/ 9 w 122"/>
              <a:gd name="T17" fmla="*/ 26 h 123"/>
              <a:gd name="T18" fmla="*/ 9 w 122"/>
              <a:gd name="T19" fmla="*/ 26 h 123"/>
              <a:gd name="T20" fmla="*/ 4 w 122"/>
              <a:gd name="T21" fmla="*/ 8 h 123"/>
              <a:gd name="T22" fmla="*/ 4 w 122"/>
              <a:gd name="T23" fmla="*/ 8 h 123"/>
              <a:gd name="T24" fmla="*/ 4 w 122"/>
              <a:gd name="T25" fmla="*/ 8 h 123"/>
              <a:gd name="T26" fmla="*/ 22 w 122"/>
              <a:gd name="T27" fmla="*/ 3 h 123"/>
              <a:gd name="T28" fmla="*/ 122 w 122"/>
              <a:gd name="T29" fmla="*/ 6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3">
                <a:moveTo>
                  <a:pt x="122" y="62"/>
                </a:moveTo>
                <a:lnTo>
                  <a:pt x="122" y="62"/>
                </a:lnTo>
                <a:lnTo>
                  <a:pt x="22" y="120"/>
                </a:lnTo>
                <a:lnTo>
                  <a:pt x="22" y="120"/>
                </a:lnTo>
                <a:cubicBezTo>
                  <a:pt x="16" y="123"/>
                  <a:pt x="8" y="121"/>
                  <a:pt x="4" y="115"/>
                </a:cubicBezTo>
                <a:lnTo>
                  <a:pt x="4" y="115"/>
                </a:lnTo>
                <a:cubicBezTo>
                  <a:pt x="0" y="109"/>
                  <a:pt x="2" y="100"/>
                  <a:pt x="9" y="97"/>
                </a:cubicBezTo>
                <a:lnTo>
                  <a:pt x="69" y="62"/>
                </a:lnTo>
                <a:lnTo>
                  <a:pt x="9" y="26"/>
                </a:lnTo>
                <a:lnTo>
                  <a:pt x="9" y="26"/>
                </a:lnTo>
                <a:cubicBezTo>
                  <a:pt x="2" y="23"/>
                  <a:pt x="0" y="14"/>
                  <a:pt x="4" y="8"/>
                </a:cubicBezTo>
                <a:cubicBezTo>
                  <a:pt x="4" y="8"/>
                  <a:pt x="4" y="8"/>
                  <a:pt x="4" y="8"/>
                </a:cubicBezTo>
                <a:lnTo>
                  <a:pt x="4" y="8"/>
                </a:lnTo>
                <a:cubicBezTo>
                  <a:pt x="8" y="2"/>
                  <a:pt x="16" y="0"/>
                  <a:pt x="22" y="3"/>
                </a:cubicBezTo>
                <a:lnTo>
                  <a:pt x="122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5" name="Freeform 224"/>
          <p:cNvSpPr>
            <a:spLocks/>
          </p:cNvSpPr>
          <p:nvPr/>
        </p:nvSpPr>
        <p:spPr bwMode="auto">
          <a:xfrm>
            <a:off x="4346575" y="5762625"/>
            <a:ext cx="717550" cy="0"/>
          </a:xfrm>
          <a:custGeom>
            <a:avLst/>
            <a:gdLst>
              <a:gd name="T0" fmla="*/ 0 w 603"/>
              <a:gd name="T1" fmla="*/ 0 w 603"/>
              <a:gd name="T2" fmla="*/ 603 w 60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03">
                <a:moveTo>
                  <a:pt x="0" y="0"/>
                </a:moveTo>
                <a:lnTo>
                  <a:pt x="0" y="0"/>
                </a:lnTo>
                <a:lnTo>
                  <a:pt x="603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6" name="Freeform 225"/>
          <p:cNvSpPr>
            <a:spLocks/>
          </p:cNvSpPr>
          <p:nvPr/>
        </p:nvSpPr>
        <p:spPr bwMode="auto">
          <a:xfrm>
            <a:off x="4949825" y="5676900"/>
            <a:ext cx="144463" cy="173038"/>
          </a:xfrm>
          <a:custGeom>
            <a:avLst/>
            <a:gdLst>
              <a:gd name="T0" fmla="*/ 122 w 122"/>
              <a:gd name="T1" fmla="*/ 62 h 124"/>
              <a:gd name="T2" fmla="*/ 122 w 122"/>
              <a:gd name="T3" fmla="*/ 62 h 124"/>
              <a:gd name="T4" fmla="*/ 22 w 122"/>
              <a:gd name="T5" fmla="*/ 120 h 124"/>
              <a:gd name="T6" fmla="*/ 22 w 122"/>
              <a:gd name="T7" fmla="*/ 120 h 124"/>
              <a:gd name="T8" fmla="*/ 4 w 122"/>
              <a:gd name="T9" fmla="*/ 115 h 124"/>
              <a:gd name="T10" fmla="*/ 4 w 122"/>
              <a:gd name="T11" fmla="*/ 115 h 124"/>
              <a:gd name="T12" fmla="*/ 9 w 122"/>
              <a:gd name="T13" fmla="*/ 97 h 124"/>
              <a:gd name="T14" fmla="*/ 69 w 122"/>
              <a:gd name="T15" fmla="*/ 62 h 124"/>
              <a:gd name="T16" fmla="*/ 9 w 122"/>
              <a:gd name="T17" fmla="*/ 27 h 124"/>
              <a:gd name="T18" fmla="*/ 9 w 122"/>
              <a:gd name="T19" fmla="*/ 27 h 124"/>
              <a:gd name="T20" fmla="*/ 4 w 122"/>
              <a:gd name="T21" fmla="*/ 8 h 124"/>
              <a:gd name="T22" fmla="*/ 4 w 122"/>
              <a:gd name="T23" fmla="*/ 8 h 124"/>
              <a:gd name="T24" fmla="*/ 4 w 122"/>
              <a:gd name="T25" fmla="*/ 8 h 124"/>
              <a:gd name="T26" fmla="*/ 22 w 122"/>
              <a:gd name="T27" fmla="*/ 4 h 124"/>
              <a:gd name="T28" fmla="*/ 122 w 122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4">
                <a:moveTo>
                  <a:pt x="122" y="62"/>
                </a:moveTo>
                <a:lnTo>
                  <a:pt x="122" y="62"/>
                </a:lnTo>
                <a:lnTo>
                  <a:pt x="22" y="120"/>
                </a:lnTo>
                <a:lnTo>
                  <a:pt x="22" y="120"/>
                </a:lnTo>
                <a:cubicBezTo>
                  <a:pt x="16" y="124"/>
                  <a:pt x="8" y="122"/>
                  <a:pt x="4" y="115"/>
                </a:cubicBezTo>
                <a:lnTo>
                  <a:pt x="4" y="115"/>
                </a:lnTo>
                <a:cubicBezTo>
                  <a:pt x="0" y="109"/>
                  <a:pt x="2" y="101"/>
                  <a:pt x="9" y="97"/>
                </a:cubicBezTo>
                <a:lnTo>
                  <a:pt x="69" y="62"/>
                </a:lnTo>
                <a:lnTo>
                  <a:pt x="9" y="27"/>
                </a:lnTo>
                <a:lnTo>
                  <a:pt x="9" y="27"/>
                </a:lnTo>
                <a:cubicBezTo>
                  <a:pt x="2" y="23"/>
                  <a:pt x="0" y="15"/>
                  <a:pt x="4" y="8"/>
                </a:cubicBezTo>
                <a:cubicBezTo>
                  <a:pt x="4" y="8"/>
                  <a:pt x="4" y="8"/>
                  <a:pt x="4" y="8"/>
                </a:cubicBezTo>
                <a:lnTo>
                  <a:pt x="4" y="8"/>
                </a:lnTo>
                <a:cubicBezTo>
                  <a:pt x="8" y="2"/>
                  <a:pt x="16" y="0"/>
                  <a:pt x="22" y="4"/>
                </a:cubicBezTo>
                <a:lnTo>
                  <a:pt x="122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7" name="Freeform 226"/>
          <p:cNvSpPr>
            <a:spLocks/>
          </p:cNvSpPr>
          <p:nvPr/>
        </p:nvSpPr>
        <p:spPr bwMode="auto">
          <a:xfrm>
            <a:off x="5551488" y="4392613"/>
            <a:ext cx="692150" cy="0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8" name="Freeform 227"/>
          <p:cNvSpPr>
            <a:spLocks/>
          </p:cNvSpPr>
          <p:nvPr/>
        </p:nvSpPr>
        <p:spPr bwMode="auto">
          <a:xfrm>
            <a:off x="6129338" y="4305300"/>
            <a:ext cx="146050" cy="171450"/>
          </a:xfrm>
          <a:custGeom>
            <a:avLst/>
            <a:gdLst>
              <a:gd name="T0" fmla="*/ 122 w 122"/>
              <a:gd name="T1" fmla="*/ 62 h 123"/>
              <a:gd name="T2" fmla="*/ 122 w 122"/>
              <a:gd name="T3" fmla="*/ 62 h 123"/>
              <a:gd name="T4" fmla="*/ 22 w 122"/>
              <a:gd name="T5" fmla="*/ 120 h 123"/>
              <a:gd name="T6" fmla="*/ 22 w 122"/>
              <a:gd name="T7" fmla="*/ 120 h 123"/>
              <a:gd name="T8" fmla="*/ 4 w 122"/>
              <a:gd name="T9" fmla="*/ 115 h 123"/>
              <a:gd name="T10" fmla="*/ 4 w 122"/>
              <a:gd name="T11" fmla="*/ 115 h 123"/>
              <a:gd name="T12" fmla="*/ 8 w 122"/>
              <a:gd name="T13" fmla="*/ 97 h 123"/>
              <a:gd name="T14" fmla="*/ 69 w 122"/>
              <a:gd name="T15" fmla="*/ 62 h 123"/>
              <a:gd name="T16" fmla="*/ 8 w 122"/>
              <a:gd name="T17" fmla="*/ 26 h 123"/>
              <a:gd name="T18" fmla="*/ 8 w 122"/>
              <a:gd name="T19" fmla="*/ 26 h 123"/>
              <a:gd name="T20" fmla="*/ 4 w 122"/>
              <a:gd name="T21" fmla="*/ 8 h 123"/>
              <a:gd name="T22" fmla="*/ 4 w 122"/>
              <a:gd name="T23" fmla="*/ 8 h 123"/>
              <a:gd name="T24" fmla="*/ 4 w 122"/>
              <a:gd name="T25" fmla="*/ 8 h 123"/>
              <a:gd name="T26" fmla="*/ 22 w 122"/>
              <a:gd name="T27" fmla="*/ 3 h 123"/>
              <a:gd name="T28" fmla="*/ 122 w 122"/>
              <a:gd name="T29" fmla="*/ 6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3">
                <a:moveTo>
                  <a:pt x="122" y="62"/>
                </a:moveTo>
                <a:lnTo>
                  <a:pt x="122" y="62"/>
                </a:lnTo>
                <a:lnTo>
                  <a:pt x="22" y="120"/>
                </a:lnTo>
                <a:lnTo>
                  <a:pt x="22" y="120"/>
                </a:lnTo>
                <a:cubicBezTo>
                  <a:pt x="15" y="123"/>
                  <a:pt x="7" y="121"/>
                  <a:pt x="4" y="115"/>
                </a:cubicBezTo>
                <a:lnTo>
                  <a:pt x="4" y="115"/>
                </a:lnTo>
                <a:cubicBezTo>
                  <a:pt x="0" y="109"/>
                  <a:pt x="2" y="100"/>
                  <a:pt x="8" y="97"/>
                </a:cubicBezTo>
                <a:lnTo>
                  <a:pt x="69" y="62"/>
                </a:lnTo>
                <a:lnTo>
                  <a:pt x="8" y="26"/>
                </a:lnTo>
                <a:lnTo>
                  <a:pt x="8" y="26"/>
                </a:lnTo>
                <a:cubicBezTo>
                  <a:pt x="2" y="23"/>
                  <a:pt x="0" y="14"/>
                  <a:pt x="4" y="8"/>
                </a:cubicBezTo>
                <a:cubicBezTo>
                  <a:pt x="4" y="8"/>
                  <a:pt x="4" y="8"/>
                  <a:pt x="4" y="8"/>
                </a:cubicBezTo>
                <a:lnTo>
                  <a:pt x="4" y="8"/>
                </a:lnTo>
                <a:cubicBezTo>
                  <a:pt x="7" y="2"/>
                  <a:pt x="15" y="0"/>
                  <a:pt x="22" y="3"/>
                </a:cubicBezTo>
                <a:lnTo>
                  <a:pt x="122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39" name="Freeform 228"/>
          <p:cNvSpPr>
            <a:spLocks/>
          </p:cNvSpPr>
          <p:nvPr/>
        </p:nvSpPr>
        <p:spPr bwMode="auto">
          <a:xfrm>
            <a:off x="5551488" y="5762625"/>
            <a:ext cx="692150" cy="0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0" name="Freeform 229"/>
          <p:cNvSpPr>
            <a:spLocks/>
          </p:cNvSpPr>
          <p:nvPr/>
        </p:nvSpPr>
        <p:spPr bwMode="auto">
          <a:xfrm>
            <a:off x="6129338" y="5676900"/>
            <a:ext cx="146050" cy="173038"/>
          </a:xfrm>
          <a:custGeom>
            <a:avLst/>
            <a:gdLst>
              <a:gd name="T0" fmla="*/ 122 w 122"/>
              <a:gd name="T1" fmla="*/ 62 h 124"/>
              <a:gd name="T2" fmla="*/ 122 w 122"/>
              <a:gd name="T3" fmla="*/ 62 h 124"/>
              <a:gd name="T4" fmla="*/ 22 w 122"/>
              <a:gd name="T5" fmla="*/ 120 h 124"/>
              <a:gd name="T6" fmla="*/ 22 w 122"/>
              <a:gd name="T7" fmla="*/ 120 h 124"/>
              <a:gd name="T8" fmla="*/ 4 w 122"/>
              <a:gd name="T9" fmla="*/ 115 h 124"/>
              <a:gd name="T10" fmla="*/ 4 w 122"/>
              <a:gd name="T11" fmla="*/ 115 h 124"/>
              <a:gd name="T12" fmla="*/ 8 w 122"/>
              <a:gd name="T13" fmla="*/ 97 h 124"/>
              <a:gd name="T14" fmla="*/ 69 w 122"/>
              <a:gd name="T15" fmla="*/ 62 h 124"/>
              <a:gd name="T16" fmla="*/ 8 w 122"/>
              <a:gd name="T17" fmla="*/ 27 h 124"/>
              <a:gd name="T18" fmla="*/ 8 w 122"/>
              <a:gd name="T19" fmla="*/ 27 h 124"/>
              <a:gd name="T20" fmla="*/ 4 w 122"/>
              <a:gd name="T21" fmla="*/ 8 h 124"/>
              <a:gd name="T22" fmla="*/ 4 w 122"/>
              <a:gd name="T23" fmla="*/ 8 h 124"/>
              <a:gd name="T24" fmla="*/ 4 w 122"/>
              <a:gd name="T25" fmla="*/ 8 h 124"/>
              <a:gd name="T26" fmla="*/ 22 w 122"/>
              <a:gd name="T27" fmla="*/ 4 h 124"/>
              <a:gd name="T28" fmla="*/ 122 w 122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4">
                <a:moveTo>
                  <a:pt x="122" y="62"/>
                </a:moveTo>
                <a:lnTo>
                  <a:pt x="122" y="62"/>
                </a:lnTo>
                <a:lnTo>
                  <a:pt x="22" y="120"/>
                </a:lnTo>
                <a:lnTo>
                  <a:pt x="22" y="120"/>
                </a:lnTo>
                <a:cubicBezTo>
                  <a:pt x="15" y="124"/>
                  <a:pt x="7" y="122"/>
                  <a:pt x="4" y="115"/>
                </a:cubicBezTo>
                <a:lnTo>
                  <a:pt x="4" y="115"/>
                </a:lnTo>
                <a:cubicBezTo>
                  <a:pt x="0" y="109"/>
                  <a:pt x="2" y="101"/>
                  <a:pt x="8" y="97"/>
                </a:cubicBezTo>
                <a:lnTo>
                  <a:pt x="69" y="62"/>
                </a:lnTo>
                <a:lnTo>
                  <a:pt x="8" y="27"/>
                </a:lnTo>
                <a:lnTo>
                  <a:pt x="8" y="27"/>
                </a:lnTo>
                <a:cubicBezTo>
                  <a:pt x="2" y="23"/>
                  <a:pt x="0" y="15"/>
                  <a:pt x="4" y="8"/>
                </a:cubicBezTo>
                <a:cubicBezTo>
                  <a:pt x="4" y="8"/>
                  <a:pt x="4" y="8"/>
                  <a:pt x="4" y="8"/>
                </a:cubicBezTo>
                <a:lnTo>
                  <a:pt x="4" y="8"/>
                </a:lnTo>
                <a:cubicBezTo>
                  <a:pt x="7" y="2"/>
                  <a:pt x="15" y="0"/>
                  <a:pt x="22" y="4"/>
                </a:cubicBezTo>
                <a:lnTo>
                  <a:pt x="122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1" name="Freeform 230"/>
          <p:cNvSpPr>
            <a:spLocks/>
          </p:cNvSpPr>
          <p:nvPr/>
        </p:nvSpPr>
        <p:spPr bwMode="auto">
          <a:xfrm>
            <a:off x="6731000" y="4392613"/>
            <a:ext cx="703263" cy="0"/>
          </a:xfrm>
          <a:custGeom>
            <a:avLst/>
            <a:gdLst>
              <a:gd name="T0" fmla="*/ 0 w 592"/>
              <a:gd name="T1" fmla="*/ 0 w 592"/>
              <a:gd name="T2" fmla="*/ 592 w 59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92">
                <a:moveTo>
                  <a:pt x="0" y="0"/>
                </a:moveTo>
                <a:lnTo>
                  <a:pt x="0" y="0"/>
                </a:lnTo>
                <a:lnTo>
                  <a:pt x="59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2" name="Freeform 231"/>
          <p:cNvSpPr>
            <a:spLocks/>
          </p:cNvSpPr>
          <p:nvPr/>
        </p:nvSpPr>
        <p:spPr bwMode="auto">
          <a:xfrm>
            <a:off x="7321550" y="4305300"/>
            <a:ext cx="144463" cy="171450"/>
          </a:xfrm>
          <a:custGeom>
            <a:avLst/>
            <a:gdLst>
              <a:gd name="T0" fmla="*/ 122 w 122"/>
              <a:gd name="T1" fmla="*/ 62 h 123"/>
              <a:gd name="T2" fmla="*/ 122 w 122"/>
              <a:gd name="T3" fmla="*/ 62 h 123"/>
              <a:gd name="T4" fmla="*/ 22 w 122"/>
              <a:gd name="T5" fmla="*/ 120 h 123"/>
              <a:gd name="T6" fmla="*/ 22 w 122"/>
              <a:gd name="T7" fmla="*/ 120 h 123"/>
              <a:gd name="T8" fmla="*/ 4 w 122"/>
              <a:gd name="T9" fmla="*/ 115 h 123"/>
              <a:gd name="T10" fmla="*/ 4 w 122"/>
              <a:gd name="T11" fmla="*/ 115 h 123"/>
              <a:gd name="T12" fmla="*/ 8 w 122"/>
              <a:gd name="T13" fmla="*/ 97 h 123"/>
              <a:gd name="T14" fmla="*/ 69 w 122"/>
              <a:gd name="T15" fmla="*/ 62 h 123"/>
              <a:gd name="T16" fmla="*/ 8 w 122"/>
              <a:gd name="T17" fmla="*/ 26 h 123"/>
              <a:gd name="T18" fmla="*/ 8 w 122"/>
              <a:gd name="T19" fmla="*/ 26 h 123"/>
              <a:gd name="T20" fmla="*/ 4 w 122"/>
              <a:gd name="T21" fmla="*/ 8 h 123"/>
              <a:gd name="T22" fmla="*/ 4 w 122"/>
              <a:gd name="T23" fmla="*/ 8 h 123"/>
              <a:gd name="T24" fmla="*/ 4 w 122"/>
              <a:gd name="T25" fmla="*/ 8 h 123"/>
              <a:gd name="T26" fmla="*/ 22 w 122"/>
              <a:gd name="T27" fmla="*/ 3 h 123"/>
              <a:gd name="T28" fmla="*/ 122 w 122"/>
              <a:gd name="T29" fmla="*/ 62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3">
                <a:moveTo>
                  <a:pt x="122" y="62"/>
                </a:moveTo>
                <a:lnTo>
                  <a:pt x="122" y="62"/>
                </a:lnTo>
                <a:lnTo>
                  <a:pt x="22" y="120"/>
                </a:lnTo>
                <a:lnTo>
                  <a:pt x="22" y="120"/>
                </a:lnTo>
                <a:cubicBezTo>
                  <a:pt x="15" y="123"/>
                  <a:pt x="7" y="121"/>
                  <a:pt x="4" y="115"/>
                </a:cubicBezTo>
                <a:lnTo>
                  <a:pt x="4" y="115"/>
                </a:lnTo>
                <a:cubicBezTo>
                  <a:pt x="0" y="109"/>
                  <a:pt x="2" y="100"/>
                  <a:pt x="8" y="97"/>
                </a:cubicBezTo>
                <a:lnTo>
                  <a:pt x="69" y="62"/>
                </a:lnTo>
                <a:lnTo>
                  <a:pt x="8" y="26"/>
                </a:lnTo>
                <a:lnTo>
                  <a:pt x="8" y="26"/>
                </a:lnTo>
                <a:cubicBezTo>
                  <a:pt x="2" y="23"/>
                  <a:pt x="0" y="14"/>
                  <a:pt x="4" y="8"/>
                </a:cubicBezTo>
                <a:cubicBezTo>
                  <a:pt x="4" y="8"/>
                  <a:pt x="4" y="8"/>
                  <a:pt x="4" y="8"/>
                </a:cubicBezTo>
                <a:lnTo>
                  <a:pt x="4" y="8"/>
                </a:lnTo>
                <a:cubicBezTo>
                  <a:pt x="7" y="2"/>
                  <a:pt x="15" y="0"/>
                  <a:pt x="22" y="3"/>
                </a:cubicBezTo>
                <a:lnTo>
                  <a:pt x="122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3" name="Freeform 232"/>
          <p:cNvSpPr>
            <a:spLocks/>
          </p:cNvSpPr>
          <p:nvPr/>
        </p:nvSpPr>
        <p:spPr bwMode="auto">
          <a:xfrm>
            <a:off x="6731000" y="5762625"/>
            <a:ext cx="703263" cy="0"/>
          </a:xfrm>
          <a:custGeom>
            <a:avLst/>
            <a:gdLst>
              <a:gd name="T0" fmla="*/ 0 w 592"/>
              <a:gd name="T1" fmla="*/ 0 w 592"/>
              <a:gd name="T2" fmla="*/ 592 w 59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92">
                <a:moveTo>
                  <a:pt x="0" y="0"/>
                </a:moveTo>
                <a:lnTo>
                  <a:pt x="0" y="0"/>
                </a:lnTo>
                <a:lnTo>
                  <a:pt x="59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4" name="Freeform 233"/>
          <p:cNvSpPr>
            <a:spLocks/>
          </p:cNvSpPr>
          <p:nvPr/>
        </p:nvSpPr>
        <p:spPr bwMode="auto">
          <a:xfrm>
            <a:off x="7321550" y="5676900"/>
            <a:ext cx="144463" cy="173038"/>
          </a:xfrm>
          <a:custGeom>
            <a:avLst/>
            <a:gdLst>
              <a:gd name="T0" fmla="*/ 122 w 122"/>
              <a:gd name="T1" fmla="*/ 62 h 124"/>
              <a:gd name="T2" fmla="*/ 122 w 122"/>
              <a:gd name="T3" fmla="*/ 62 h 124"/>
              <a:gd name="T4" fmla="*/ 22 w 122"/>
              <a:gd name="T5" fmla="*/ 120 h 124"/>
              <a:gd name="T6" fmla="*/ 22 w 122"/>
              <a:gd name="T7" fmla="*/ 120 h 124"/>
              <a:gd name="T8" fmla="*/ 4 w 122"/>
              <a:gd name="T9" fmla="*/ 115 h 124"/>
              <a:gd name="T10" fmla="*/ 4 w 122"/>
              <a:gd name="T11" fmla="*/ 115 h 124"/>
              <a:gd name="T12" fmla="*/ 8 w 122"/>
              <a:gd name="T13" fmla="*/ 97 h 124"/>
              <a:gd name="T14" fmla="*/ 69 w 122"/>
              <a:gd name="T15" fmla="*/ 62 h 124"/>
              <a:gd name="T16" fmla="*/ 8 w 122"/>
              <a:gd name="T17" fmla="*/ 27 h 124"/>
              <a:gd name="T18" fmla="*/ 8 w 122"/>
              <a:gd name="T19" fmla="*/ 27 h 124"/>
              <a:gd name="T20" fmla="*/ 4 w 122"/>
              <a:gd name="T21" fmla="*/ 8 h 124"/>
              <a:gd name="T22" fmla="*/ 4 w 122"/>
              <a:gd name="T23" fmla="*/ 8 h 124"/>
              <a:gd name="T24" fmla="*/ 4 w 122"/>
              <a:gd name="T25" fmla="*/ 8 h 124"/>
              <a:gd name="T26" fmla="*/ 22 w 122"/>
              <a:gd name="T27" fmla="*/ 4 h 124"/>
              <a:gd name="T28" fmla="*/ 122 w 122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4">
                <a:moveTo>
                  <a:pt x="122" y="62"/>
                </a:moveTo>
                <a:lnTo>
                  <a:pt x="122" y="62"/>
                </a:lnTo>
                <a:lnTo>
                  <a:pt x="22" y="120"/>
                </a:lnTo>
                <a:lnTo>
                  <a:pt x="22" y="120"/>
                </a:lnTo>
                <a:cubicBezTo>
                  <a:pt x="15" y="124"/>
                  <a:pt x="7" y="122"/>
                  <a:pt x="4" y="115"/>
                </a:cubicBezTo>
                <a:lnTo>
                  <a:pt x="4" y="115"/>
                </a:lnTo>
                <a:cubicBezTo>
                  <a:pt x="0" y="109"/>
                  <a:pt x="2" y="101"/>
                  <a:pt x="8" y="97"/>
                </a:cubicBezTo>
                <a:lnTo>
                  <a:pt x="69" y="62"/>
                </a:lnTo>
                <a:lnTo>
                  <a:pt x="8" y="27"/>
                </a:lnTo>
                <a:lnTo>
                  <a:pt x="8" y="27"/>
                </a:lnTo>
                <a:cubicBezTo>
                  <a:pt x="2" y="23"/>
                  <a:pt x="0" y="15"/>
                  <a:pt x="4" y="8"/>
                </a:cubicBezTo>
                <a:cubicBezTo>
                  <a:pt x="4" y="8"/>
                  <a:pt x="4" y="8"/>
                  <a:pt x="4" y="8"/>
                </a:cubicBezTo>
                <a:lnTo>
                  <a:pt x="4" y="8"/>
                </a:lnTo>
                <a:cubicBezTo>
                  <a:pt x="7" y="2"/>
                  <a:pt x="15" y="0"/>
                  <a:pt x="22" y="4"/>
                </a:cubicBezTo>
                <a:lnTo>
                  <a:pt x="122" y="6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7" name="Freeform 236"/>
          <p:cNvSpPr>
            <a:spLocks/>
          </p:cNvSpPr>
          <p:nvPr/>
        </p:nvSpPr>
        <p:spPr bwMode="auto">
          <a:xfrm>
            <a:off x="1920875" y="4581525"/>
            <a:ext cx="835025" cy="966788"/>
          </a:xfrm>
          <a:custGeom>
            <a:avLst/>
            <a:gdLst>
              <a:gd name="T0" fmla="*/ 0 w 702"/>
              <a:gd name="T1" fmla="*/ 0 h 692"/>
              <a:gd name="T2" fmla="*/ 0 w 702"/>
              <a:gd name="T3" fmla="*/ 0 h 692"/>
              <a:gd name="T4" fmla="*/ 702 w 70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2">
                <a:moveTo>
                  <a:pt x="0" y="0"/>
                </a:moveTo>
                <a:lnTo>
                  <a:pt x="0" y="0"/>
                </a:lnTo>
                <a:lnTo>
                  <a:pt x="702" y="692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48" name="Freeform 237"/>
          <p:cNvSpPr>
            <a:spLocks/>
          </p:cNvSpPr>
          <p:nvPr/>
        </p:nvSpPr>
        <p:spPr bwMode="auto">
          <a:xfrm>
            <a:off x="2632075" y="5402263"/>
            <a:ext cx="146050" cy="171450"/>
          </a:xfrm>
          <a:custGeom>
            <a:avLst/>
            <a:gdLst>
              <a:gd name="T0" fmla="*/ 123 w 123"/>
              <a:gd name="T1" fmla="*/ 122 h 122"/>
              <a:gd name="T2" fmla="*/ 123 w 123"/>
              <a:gd name="T3" fmla="*/ 122 h 122"/>
              <a:gd name="T4" fmla="*/ 12 w 123"/>
              <a:gd name="T5" fmla="*/ 94 h 122"/>
              <a:gd name="T6" fmla="*/ 12 w 123"/>
              <a:gd name="T7" fmla="*/ 94 h 122"/>
              <a:gd name="T8" fmla="*/ 2 w 123"/>
              <a:gd name="T9" fmla="*/ 78 h 122"/>
              <a:gd name="T10" fmla="*/ 2 w 123"/>
              <a:gd name="T11" fmla="*/ 78 h 122"/>
              <a:gd name="T12" fmla="*/ 18 w 123"/>
              <a:gd name="T13" fmla="*/ 68 h 122"/>
              <a:gd name="T14" fmla="*/ 86 w 123"/>
              <a:gd name="T15" fmla="*/ 85 h 122"/>
              <a:gd name="T16" fmla="*/ 67 w 123"/>
              <a:gd name="T17" fmla="*/ 18 h 122"/>
              <a:gd name="T18" fmla="*/ 67 w 123"/>
              <a:gd name="T19" fmla="*/ 18 h 122"/>
              <a:gd name="T20" fmla="*/ 77 w 123"/>
              <a:gd name="T21" fmla="*/ 1 h 122"/>
              <a:gd name="T22" fmla="*/ 77 w 123"/>
              <a:gd name="T23" fmla="*/ 1 h 122"/>
              <a:gd name="T24" fmla="*/ 77 w 123"/>
              <a:gd name="T25" fmla="*/ 1 h 122"/>
              <a:gd name="T26" fmla="*/ 93 w 123"/>
              <a:gd name="T27" fmla="*/ 11 h 122"/>
              <a:gd name="T28" fmla="*/ 123 w 123"/>
              <a:gd name="T2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2">
                <a:moveTo>
                  <a:pt x="123" y="122"/>
                </a:moveTo>
                <a:lnTo>
                  <a:pt x="123" y="122"/>
                </a:lnTo>
                <a:lnTo>
                  <a:pt x="12" y="94"/>
                </a:lnTo>
                <a:lnTo>
                  <a:pt x="12" y="94"/>
                </a:lnTo>
                <a:cubicBezTo>
                  <a:pt x="4" y="92"/>
                  <a:pt x="0" y="85"/>
                  <a:pt x="2" y="78"/>
                </a:cubicBezTo>
                <a:lnTo>
                  <a:pt x="2" y="78"/>
                </a:lnTo>
                <a:cubicBezTo>
                  <a:pt x="4" y="70"/>
                  <a:pt x="11" y="66"/>
                  <a:pt x="18" y="68"/>
                </a:cubicBezTo>
                <a:lnTo>
                  <a:pt x="86" y="85"/>
                </a:lnTo>
                <a:lnTo>
                  <a:pt x="67" y="18"/>
                </a:lnTo>
                <a:lnTo>
                  <a:pt x="67" y="18"/>
                </a:lnTo>
                <a:cubicBezTo>
                  <a:pt x="66" y="11"/>
                  <a:pt x="70" y="3"/>
                  <a:pt x="77" y="1"/>
                </a:cubicBezTo>
                <a:cubicBezTo>
                  <a:pt x="77" y="1"/>
                  <a:pt x="77" y="1"/>
                  <a:pt x="77" y="1"/>
                </a:cubicBezTo>
                <a:lnTo>
                  <a:pt x="77" y="1"/>
                </a:lnTo>
                <a:cubicBezTo>
                  <a:pt x="84" y="0"/>
                  <a:pt x="91" y="4"/>
                  <a:pt x="93" y="11"/>
                </a:cubicBezTo>
                <a:lnTo>
                  <a:pt x="123" y="1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51" name="Freeform 240"/>
          <p:cNvSpPr>
            <a:spLocks/>
          </p:cNvSpPr>
          <p:nvPr/>
        </p:nvSpPr>
        <p:spPr bwMode="auto">
          <a:xfrm>
            <a:off x="3100388" y="4581525"/>
            <a:ext cx="835025" cy="966788"/>
          </a:xfrm>
          <a:custGeom>
            <a:avLst/>
            <a:gdLst>
              <a:gd name="T0" fmla="*/ 0 w 702"/>
              <a:gd name="T1" fmla="*/ 0 h 692"/>
              <a:gd name="T2" fmla="*/ 0 w 702"/>
              <a:gd name="T3" fmla="*/ 0 h 692"/>
              <a:gd name="T4" fmla="*/ 702 w 70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2">
                <a:moveTo>
                  <a:pt x="0" y="0"/>
                </a:moveTo>
                <a:lnTo>
                  <a:pt x="0" y="0"/>
                </a:lnTo>
                <a:lnTo>
                  <a:pt x="702" y="692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52" name="Freeform 241"/>
          <p:cNvSpPr>
            <a:spLocks/>
          </p:cNvSpPr>
          <p:nvPr/>
        </p:nvSpPr>
        <p:spPr bwMode="auto">
          <a:xfrm>
            <a:off x="3810000" y="5402263"/>
            <a:ext cx="147638" cy="171450"/>
          </a:xfrm>
          <a:custGeom>
            <a:avLst/>
            <a:gdLst>
              <a:gd name="T0" fmla="*/ 123 w 123"/>
              <a:gd name="T1" fmla="*/ 122 h 122"/>
              <a:gd name="T2" fmla="*/ 123 w 123"/>
              <a:gd name="T3" fmla="*/ 122 h 122"/>
              <a:gd name="T4" fmla="*/ 12 w 123"/>
              <a:gd name="T5" fmla="*/ 94 h 122"/>
              <a:gd name="T6" fmla="*/ 12 w 123"/>
              <a:gd name="T7" fmla="*/ 94 h 122"/>
              <a:gd name="T8" fmla="*/ 2 w 123"/>
              <a:gd name="T9" fmla="*/ 78 h 122"/>
              <a:gd name="T10" fmla="*/ 2 w 123"/>
              <a:gd name="T11" fmla="*/ 78 h 122"/>
              <a:gd name="T12" fmla="*/ 18 w 123"/>
              <a:gd name="T13" fmla="*/ 68 h 122"/>
              <a:gd name="T14" fmla="*/ 86 w 123"/>
              <a:gd name="T15" fmla="*/ 85 h 122"/>
              <a:gd name="T16" fmla="*/ 67 w 123"/>
              <a:gd name="T17" fmla="*/ 18 h 122"/>
              <a:gd name="T18" fmla="*/ 67 w 123"/>
              <a:gd name="T19" fmla="*/ 18 h 122"/>
              <a:gd name="T20" fmla="*/ 77 w 123"/>
              <a:gd name="T21" fmla="*/ 1 h 122"/>
              <a:gd name="T22" fmla="*/ 77 w 123"/>
              <a:gd name="T23" fmla="*/ 1 h 122"/>
              <a:gd name="T24" fmla="*/ 77 w 123"/>
              <a:gd name="T25" fmla="*/ 1 h 122"/>
              <a:gd name="T26" fmla="*/ 93 w 123"/>
              <a:gd name="T27" fmla="*/ 11 h 122"/>
              <a:gd name="T28" fmla="*/ 123 w 123"/>
              <a:gd name="T2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2">
                <a:moveTo>
                  <a:pt x="123" y="122"/>
                </a:moveTo>
                <a:lnTo>
                  <a:pt x="123" y="122"/>
                </a:lnTo>
                <a:lnTo>
                  <a:pt x="12" y="94"/>
                </a:lnTo>
                <a:lnTo>
                  <a:pt x="12" y="94"/>
                </a:lnTo>
                <a:cubicBezTo>
                  <a:pt x="4" y="92"/>
                  <a:pt x="0" y="85"/>
                  <a:pt x="2" y="78"/>
                </a:cubicBezTo>
                <a:lnTo>
                  <a:pt x="2" y="78"/>
                </a:lnTo>
                <a:cubicBezTo>
                  <a:pt x="4" y="70"/>
                  <a:pt x="11" y="66"/>
                  <a:pt x="18" y="68"/>
                </a:cubicBezTo>
                <a:lnTo>
                  <a:pt x="86" y="85"/>
                </a:lnTo>
                <a:lnTo>
                  <a:pt x="67" y="18"/>
                </a:lnTo>
                <a:lnTo>
                  <a:pt x="67" y="18"/>
                </a:lnTo>
                <a:cubicBezTo>
                  <a:pt x="66" y="11"/>
                  <a:pt x="70" y="3"/>
                  <a:pt x="77" y="1"/>
                </a:cubicBezTo>
                <a:cubicBezTo>
                  <a:pt x="77" y="1"/>
                  <a:pt x="77" y="1"/>
                  <a:pt x="77" y="1"/>
                </a:cubicBezTo>
                <a:lnTo>
                  <a:pt x="77" y="1"/>
                </a:lnTo>
                <a:cubicBezTo>
                  <a:pt x="84" y="0"/>
                  <a:pt x="91" y="4"/>
                  <a:pt x="93" y="11"/>
                </a:cubicBezTo>
                <a:lnTo>
                  <a:pt x="123" y="1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55" name="Freeform 244"/>
          <p:cNvSpPr>
            <a:spLocks/>
          </p:cNvSpPr>
          <p:nvPr/>
        </p:nvSpPr>
        <p:spPr bwMode="auto">
          <a:xfrm>
            <a:off x="4279900" y="4581525"/>
            <a:ext cx="858838" cy="966788"/>
          </a:xfrm>
          <a:custGeom>
            <a:avLst/>
            <a:gdLst>
              <a:gd name="T0" fmla="*/ 0 w 722"/>
              <a:gd name="T1" fmla="*/ 0 h 692"/>
              <a:gd name="T2" fmla="*/ 0 w 722"/>
              <a:gd name="T3" fmla="*/ 0 h 692"/>
              <a:gd name="T4" fmla="*/ 722 w 72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2" h="692">
                <a:moveTo>
                  <a:pt x="0" y="0"/>
                </a:moveTo>
                <a:lnTo>
                  <a:pt x="0" y="0"/>
                </a:lnTo>
                <a:lnTo>
                  <a:pt x="722" y="692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56" name="Freeform 245"/>
          <p:cNvSpPr>
            <a:spLocks/>
          </p:cNvSpPr>
          <p:nvPr/>
        </p:nvSpPr>
        <p:spPr bwMode="auto">
          <a:xfrm>
            <a:off x="5013325" y="5402263"/>
            <a:ext cx="147638" cy="171450"/>
          </a:xfrm>
          <a:custGeom>
            <a:avLst/>
            <a:gdLst>
              <a:gd name="T0" fmla="*/ 124 w 124"/>
              <a:gd name="T1" fmla="*/ 122 h 122"/>
              <a:gd name="T2" fmla="*/ 124 w 124"/>
              <a:gd name="T3" fmla="*/ 122 h 122"/>
              <a:gd name="T4" fmla="*/ 12 w 124"/>
              <a:gd name="T5" fmla="*/ 95 h 122"/>
              <a:gd name="T6" fmla="*/ 12 w 124"/>
              <a:gd name="T7" fmla="*/ 95 h 122"/>
              <a:gd name="T8" fmla="*/ 2 w 124"/>
              <a:gd name="T9" fmla="*/ 79 h 122"/>
              <a:gd name="T10" fmla="*/ 2 w 124"/>
              <a:gd name="T11" fmla="*/ 79 h 122"/>
              <a:gd name="T12" fmla="*/ 18 w 124"/>
              <a:gd name="T13" fmla="*/ 69 h 122"/>
              <a:gd name="T14" fmla="*/ 86 w 124"/>
              <a:gd name="T15" fmla="*/ 86 h 122"/>
              <a:gd name="T16" fmla="*/ 67 w 124"/>
              <a:gd name="T17" fmla="*/ 19 h 122"/>
              <a:gd name="T18" fmla="*/ 67 w 124"/>
              <a:gd name="T19" fmla="*/ 19 h 122"/>
              <a:gd name="T20" fmla="*/ 76 w 124"/>
              <a:gd name="T21" fmla="*/ 2 h 122"/>
              <a:gd name="T22" fmla="*/ 76 w 124"/>
              <a:gd name="T23" fmla="*/ 2 h 122"/>
              <a:gd name="T24" fmla="*/ 76 w 124"/>
              <a:gd name="T25" fmla="*/ 2 h 122"/>
              <a:gd name="T26" fmla="*/ 92 w 124"/>
              <a:gd name="T27" fmla="*/ 11 h 122"/>
              <a:gd name="T28" fmla="*/ 124 w 124"/>
              <a:gd name="T2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22">
                <a:moveTo>
                  <a:pt x="124" y="122"/>
                </a:moveTo>
                <a:lnTo>
                  <a:pt x="124" y="122"/>
                </a:lnTo>
                <a:lnTo>
                  <a:pt x="12" y="95"/>
                </a:lnTo>
                <a:lnTo>
                  <a:pt x="12" y="95"/>
                </a:lnTo>
                <a:cubicBezTo>
                  <a:pt x="5" y="94"/>
                  <a:pt x="0" y="86"/>
                  <a:pt x="2" y="79"/>
                </a:cubicBezTo>
                <a:lnTo>
                  <a:pt x="2" y="79"/>
                </a:lnTo>
                <a:cubicBezTo>
                  <a:pt x="4" y="72"/>
                  <a:pt x="11" y="68"/>
                  <a:pt x="18" y="69"/>
                </a:cubicBezTo>
                <a:lnTo>
                  <a:pt x="86" y="86"/>
                </a:lnTo>
                <a:lnTo>
                  <a:pt x="67" y="19"/>
                </a:lnTo>
                <a:lnTo>
                  <a:pt x="67" y="19"/>
                </a:lnTo>
                <a:cubicBezTo>
                  <a:pt x="65" y="12"/>
                  <a:pt x="69" y="4"/>
                  <a:pt x="76" y="2"/>
                </a:cubicBezTo>
                <a:cubicBezTo>
                  <a:pt x="76" y="2"/>
                  <a:pt x="76" y="2"/>
                  <a:pt x="76" y="2"/>
                </a:cubicBezTo>
                <a:lnTo>
                  <a:pt x="76" y="2"/>
                </a:lnTo>
                <a:cubicBezTo>
                  <a:pt x="83" y="0"/>
                  <a:pt x="90" y="4"/>
                  <a:pt x="92" y="11"/>
                </a:cubicBezTo>
                <a:lnTo>
                  <a:pt x="124" y="1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59" name="Freeform 248"/>
          <p:cNvSpPr>
            <a:spLocks/>
          </p:cNvSpPr>
          <p:nvPr/>
        </p:nvSpPr>
        <p:spPr bwMode="auto">
          <a:xfrm>
            <a:off x="5484813" y="4581525"/>
            <a:ext cx="835025" cy="966788"/>
          </a:xfrm>
          <a:custGeom>
            <a:avLst/>
            <a:gdLst>
              <a:gd name="T0" fmla="*/ 0 w 702"/>
              <a:gd name="T1" fmla="*/ 0 h 692"/>
              <a:gd name="T2" fmla="*/ 0 w 702"/>
              <a:gd name="T3" fmla="*/ 0 h 692"/>
              <a:gd name="T4" fmla="*/ 702 w 70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2">
                <a:moveTo>
                  <a:pt x="0" y="0"/>
                </a:moveTo>
                <a:lnTo>
                  <a:pt x="0" y="0"/>
                </a:lnTo>
                <a:lnTo>
                  <a:pt x="702" y="692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60" name="Freeform 249"/>
          <p:cNvSpPr>
            <a:spLocks/>
          </p:cNvSpPr>
          <p:nvPr/>
        </p:nvSpPr>
        <p:spPr bwMode="auto">
          <a:xfrm>
            <a:off x="6194425" y="5402263"/>
            <a:ext cx="147638" cy="171450"/>
          </a:xfrm>
          <a:custGeom>
            <a:avLst/>
            <a:gdLst>
              <a:gd name="T0" fmla="*/ 124 w 124"/>
              <a:gd name="T1" fmla="*/ 122 h 122"/>
              <a:gd name="T2" fmla="*/ 124 w 124"/>
              <a:gd name="T3" fmla="*/ 122 h 122"/>
              <a:gd name="T4" fmla="*/ 12 w 124"/>
              <a:gd name="T5" fmla="*/ 94 h 122"/>
              <a:gd name="T6" fmla="*/ 12 w 124"/>
              <a:gd name="T7" fmla="*/ 94 h 122"/>
              <a:gd name="T8" fmla="*/ 2 w 124"/>
              <a:gd name="T9" fmla="*/ 78 h 122"/>
              <a:gd name="T10" fmla="*/ 2 w 124"/>
              <a:gd name="T11" fmla="*/ 78 h 122"/>
              <a:gd name="T12" fmla="*/ 19 w 124"/>
              <a:gd name="T13" fmla="*/ 68 h 122"/>
              <a:gd name="T14" fmla="*/ 86 w 124"/>
              <a:gd name="T15" fmla="*/ 85 h 122"/>
              <a:gd name="T16" fmla="*/ 68 w 124"/>
              <a:gd name="T17" fmla="*/ 18 h 122"/>
              <a:gd name="T18" fmla="*/ 68 w 124"/>
              <a:gd name="T19" fmla="*/ 18 h 122"/>
              <a:gd name="T20" fmla="*/ 77 w 124"/>
              <a:gd name="T21" fmla="*/ 1 h 122"/>
              <a:gd name="T22" fmla="*/ 77 w 124"/>
              <a:gd name="T23" fmla="*/ 1 h 122"/>
              <a:gd name="T24" fmla="*/ 77 w 124"/>
              <a:gd name="T25" fmla="*/ 1 h 122"/>
              <a:gd name="T26" fmla="*/ 94 w 124"/>
              <a:gd name="T27" fmla="*/ 11 h 122"/>
              <a:gd name="T28" fmla="*/ 124 w 124"/>
              <a:gd name="T2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22">
                <a:moveTo>
                  <a:pt x="124" y="122"/>
                </a:moveTo>
                <a:lnTo>
                  <a:pt x="124" y="122"/>
                </a:lnTo>
                <a:lnTo>
                  <a:pt x="12" y="94"/>
                </a:lnTo>
                <a:lnTo>
                  <a:pt x="12" y="94"/>
                </a:lnTo>
                <a:cubicBezTo>
                  <a:pt x="5" y="92"/>
                  <a:pt x="0" y="85"/>
                  <a:pt x="2" y="78"/>
                </a:cubicBezTo>
                <a:lnTo>
                  <a:pt x="2" y="78"/>
                </a:lnTo>
                <a:cubicBezTo>
                  <a:pt x="4" y="70"/>
                  <a:pt x="11" y="66"/>
                  <a:pt x="19" y="68"/>
                </a:cubicBezTo>
                <a:lnTo>
                  <a:pt x="86" y="85"/>
                </a:lnTo>
                <a:lnTo>
                  <a:pt x="68" y="18"/>
                </a:lnTo>
                <a:lnTo>
                  <a:pt x="68" y="18"/>
                </a:lnTo>
                <a:cubicBezTo>
                  <a:pt x="66" y="11"/>
                  <a:pt x="70" y="3"/>
                  <a:pt x="77" y="1"/>
                </a:cubicBezTo>
                <a:cubicBezTo>
                  <a:pt x="77" y="1"/>
                  <a:pt x="77" y="1"/>
                  <a:pt x="77" y="1"/>
                </a:cubicBezTo>
                <a:lnTo>
                  <a:pt x="77" y="1"/>
                </a:lnTo>
                <a:cubicBezTo>
                  <a:pt x="84" y="0"/>
                  <a:pt x="92" y="4"/>
                  <a:pt x="94" y="11"/>
                </a:cubicBezTo>
                <a:lnTo>
                  <a:pt x="124" y="1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63" name="Freeform 252"/>
          <p:cNvSpPr>
            <a:spLocks/>
          </p:cNvSpPr>
          <p:nvPr/>
        </p:nvSpPr>
        <p:spPr bwMode="auto">
          <a:xfrm>
            <a:off x="6664325" y="4581525"/>
            <a:ext cx="846138" cy="966788"/>
          </a:xfrm>
          <a:custGeom>
            <a:avLst/>
            <a:gdLst>
              <a:gd name="T0" fmla="*/ 0 w 712"/>
              <a:gd name="T1" fmla="*/ 0 h 692"/>
              <a:gd name="T2" fmla="*/ 0 w 712"/>
              <a:gd name="T3" fmla="*/ 0 h 692"/>
              <a:gd name="T4" fmla="*/ 712 w 71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2" h="692">
                <a:moveTo>
                  <a:pt x="0" y="0"/>
                </a:moveTo>
                <a:lnTo>
                  <a:pt x="0" y="0"/>
                </a:lnTo>
                <a:lnTo>
                  <a:pt x="712" y="692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64" name="Freeform 253"/>
          <p:cNvSpPr>
            <a:spLocks/>
          </p:cNvSpPr>
          <p:nvPr/>
        </p:nvSpPr>
        <p:spPr bwMode="auto">
          <a:xfrm>
            <a:off x="7385050" y="5402263"/>
            <a:ext cx="147638" cy="171450"/>
          </a:xfrm>
          <a:custGeom>
            <a:avLst/>
            <a:gdLst>
              <a:gd name="T0" fmla="*/ 124 w 124"/>
              <a:gd name="T1" fmla="*/ 122 h 122"/>
              <a:gd name="T2" fmla="*/ 124 w 124"/>
              <a:gd name="T3" fmla="*/ 122 h 122"/>
              <a:gd name="T4" fmla="*/ 12 w 124"/>
              <a:gd name="T5" fmla="*/ 95 h 122"/>
              <a:gd name="T6" fmla="*/ 12 w 124"/>
              <a:gd name="T7" fmla="*/ 95 h 122"/>
              <a:gd name="T8" fmla="*/ 2 w 124"/>
              <a:gd name="T9" fmla="*/ 78 h 122"/>
              <a:gd name="T10" fmla="*/ 2 w 124"/>
              <a:gd name="T11" fmla="*/ 78 h 122"/>
              <a:gd name="T12" fmla="*/ 18 w 124"/>
              <a:gd name="T13" fmla="*/ 69 h 122"/>
              <a:gd name="T14" fmla="*/ 86 w 124"/>
              <a:gd name="T15" fmla="*/ 85 h 122"/>
              <a:gd name="T16" fmla="*/ 67 w 124"/>
              <a:gd name="T17" fmla="*/ 18 h 122"/>
              <a:gd name="T18" fmla="*/ 67 w 124"/>
              <a:gd name="T19" fmla="*/ 18 h 122"/>
              <a:gd name="T20" fmla="*/ 76 w 124"/>
              <a:gd name="T21" fmla="*/ 2 h 122"/>
              <a:gd name="T22" fmla="*/ 76 w 124"/>
              <a:gd name="T23" fmla="*/ 2 h 122"/>
              <a:gd name="T24" fmla="*/ 76 w 124"/>
              <a:gd name="T25" fmla="*/ 2 h 122"/>
              <a:gd name="T26" fmla="*/ 93 w 124"/>
              <a:gd name="T27" fmla="*/ 11 h 122"/>
              <a:gd name="T28" fmla="*/ 124 w 124"/>
              <a:gd name="T2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22">
                <a:moveTo>
                  <a:pt x="124" y="122"/>
                </a:moveTo>
                <a:lnTo>
                  <a:pt x="124" y="122"/>
                </a:lnTo>
                <a:lnTo>
                  <a:pt x="12" y="95"/>
                </a:lnTo>
                <a:lnTo>
                  <a:pt x="12" y="95"/>
                </a:lnTo>
                <a:cubicBezTo>
                  <a:pt x="5" y="93"/>
                  <a:pt x="0" y="86"/>
                  <a:pt x="2" y="78"/>
                </a:cubicBezTo>
                <a:lnTo>
                  <a:pt x="2" y="78"/>
                </a:lnTo>
                <a:cubicBezTo>
                  <a:pt x="4" y="71"/>
                  <a:pt x="11" y="67"/>
                  <a:pt x="18" y="69"/>
                </a:cubicBezTo>
                <a:lnTo>
                  <a:pt x="86" y="85"/>
                </a:lnTo>
                <a:lnTo>
                  <a:pt x="67" y="18"/>
                </a:lnTo>
                <a:lnTo>
                  <a:pt x="67" y="18"/>
                </a:lnTo>
                <a:cubicBezTo>
                  <a:pt x="65" y="11"/>
                  <a:pt x="69" y="4"/>
                  <a:pt x="76" y="2"/>
                </a:cubicBezTo>
                <a:cubicBezTo>
                  <a:pt x="76" y="2"/>
                  <a:pt x="76" y="2"/>
                  <a:pt x="76" y="2"/>
                </a:cubicBezTo>
                <a:lnTo>
                  <a:pt x="76" y="2"/>
                </a:lnTo>
                <a:cubicBezTo>
                  <a:pt x="83" y="0"/>
                  <a:pt x="91" y="4"/>
                  <a:pt x="93" y="11"/>
                </a:cubicBezTo>
                <a:lnTo>
                  <a:pt x="124" y="1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75" name="Freeform 264"/>
          <p:cNvSpPr>
            <a:spLocks/>
          </p:cNvSpPr>
          <p:nvPr/>
        </p:nvSpPr>
        <p:spPr bwMode="auto">
          <a:xfrm>
            <a:off x="1920875" y="4606925"/>
            <a:ext cx="835025" cy="966788"/>
          </a:xfrm>
          <a:custGeom>
            <a:avLst/>
            <a:gdLst>
              <a:gd name="T0" fmla="*/ 0 w 702"/>
              <a:gd name="T1" fmla="*/ 691 h 691"/>
              <a:gd name="T2" fmla="*/ 0 w 702"/>
              <a:gd name="T3" fmla="*/ 691 h 691"/>
              <a:gd name="T4" fmla="*/ 702 w 702"/>
              <a:gd name="T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1">
                <a:moveTo>
                  <a:pt x="0" y="691"/>
                </a:moveTo>
                <a:lnTo>
                  <a:pt x="0" y="691"/>
                </a:lnTo>
                <a:lnTo>
                  <a:pt x="70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76" name="Freeform 265"/>
          <p:cNvSpPr>
            <a:spLocks/>
          </p:cNvSpPr>
          <p:nvPr/>
        </p:nvSpPr>
        <p:spPr bwMode="auto">
          <a:xfrm>
            <a:off x="2632075" y="4581525"/>
            <a:ext cx="146050" cy="171450"/>
          </a:xfrm>
          <a:custGeom>
            <a:avLst/>
            <a:gdLst>
              <a:gd name="T0" fmla="*/ 123 w 123"/>
              <a:gd name="T1" fmla="*/ 0 h 123"/>
              <a:gd name="T2" fmla="*/ 123 w 123"/>
              <a:gd name="T3" fmla="*/ 0 h 123"/>
              <a:gd name="T4" fmla="*/ 12 w 123"/>
              <a:gd name="T5" fmla="*/ 29 h 123"/>
              <a:gd name="T6" fmla="*/ 12 w 123"/>
              <a:gd name="T7" fmla="*/ 29 h 123"/>
              <a:gd name="T8" fmla="*/ 2 w 123"/>
              <a:gd name="T9" fmla="*/ 45 h 123"/>
              <a:gd name="T10" fmla="*/ 2 w 123"/>
              <a:gd name="T11" fmla="*/ 45 h 123"/>
              <a:gd name="T12" fmla="*/ 18 w 123"/>
              <a:gd name="T13" fmla="*/ 54 h 123"/>
              <a:gd name="T14" fmla="*/ 86 w 123"/>
              <a:gd name="T15" fmla="*/ 37 h 123"/>
              <a:gd name="T16" fmla="*/ 67 w 123"/>
              <a:gd name="T17" fmla="*/ 105 h 123"/>
              <a:gd name="T18" fmla="*/ 67 w 123"/>
              <a:gd name="T19" fmla="*/ 105 h 123"/>
              <a:gd name="T20" fmla="*/ 77 w 123"/>
              <a:gd name="T21" fmla="*/ 121 h 123"/>
              <a:gd name="T22" fmla="*/ 77 w 123"/>
              <a:gd name="T23" fmla="*/ 121 h 123"/>
              <a:gd name="T24" fmla="*/ 77 w 123"/>
              <a:gd name="T25" fmla="*/ 121 h 123"/>
              <a:gd name="T26" fmla="*/ 93 w 123"/>
              <a:gd name="T27" fmla="*/ 112 h 123"/>
              <a:gd name="T28" fmla="*/ 123 w 123"/>
              <a:gd name="T2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3">
                <a:moveTo>
                  <a:pt x="123" y="0"/>
                </a:moveTo>
                <a:lnTo>
                  <a:pt x="123" y="0"/>
                </a:lnTo>
                <a:lnTo>
                  <a:pt x="12" y="29"/>
                </a:lnTo>
                <a:lnTo>
                  <a:pt x="12" y="29"/>
                </a:lnTo>
                <a:cubicBezTo>
                  <a:pt x="4" y="30"/>
                  <a:pt x="0" y="38"/>
                  <a:pt x="2" y="45"/>
                </a:cubicBezTo>
                <a:lnTo>
                  <a:pt x="2" y="45"/>
                </a:lnTo>
                <a:cubicBezTo>
                  <a:pt x="4" y="52"/>
                  <a:pt x="11" y="56"/>
                  <a:pt x="18" y="54"/>
                </a:cubicBezTo>
                <a:lnTo>
                  <a:pt x="86" y="37"/>
                </a:lnTo>
                <a:lnTo>
                  <a:pt x="67" y="105"/>
                </a:lnTo>
                <a:lnTo>
                  <a:pt x="67" y="105"/>
                </a:lnTo>
                <a:cubicBezTo>
                  <a:pt x="66" y="112"/>
                  <a:pt x="70" y="119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lnTo>
                  <a:pt x="77" y="121"/>
                </a:lnTo>
                <a:cubicBezTo>
                  <a:pt x="84" y="123"/>
                  <a:pt x="91" y="119"/>
                  <a:pt x="93" y="112"/>
                </a:cubicBezTo>
                <a:lnTo>
                  <a:pt x="123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77" name="Freeform 266"/>
          <p:cNvSpPr>
            <a:spLocks/>
          </p:cNvSpPr>
          <p:nvPr/>
        </p:nvSpPr>
        <p:spPr bwMode="auto">
          <a:xfrm>
            <a:off x="3100388" y="4606925"/>
            <a:ext cx="835025" cy="966788"/>
          </a:xfrm>
          <a:custGeom>
            <a:avLst/>
            <a:gdLst>
              <a:gd name="T0" fmla="*/ 0 w 702"/>
              <a:gd name="T1" fmla="*/ 691 h 691"/>
              <a:gd name="T2" fmla="*/ 0 w 702"/>
              <a:gd name="T3" fmla="*/ 691 h 691"/>
              <a:gd name="T4" fmla="*/ 702 w 702"/>
              <a:gd name="T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1">
                <a:moveTo>
                  <a:pt x="0" y="691"/>
                </a:moveTo>
                <a:lnTo>
                  <a:pt x="0" y="691"/>
                </a:lnTo>
                <a:lnTo>
                  <a:pt x="70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78" name="Freeform 267"/>
          <p:cNvSpPr>
            <a:spLocks/>
          </p:cNvSpPr>
          <p:nvPr/>
        </p:nvSpPr>
        <p:spPr bwMode="auto">
          <a:xfrm>
            <a:off x="3810000" y="4581525"/>
            <a:ext cx="147638" cy="171450"/>
          </a:xfrm>
          <a:custGeom>
            <a:avLst/>
            <a:gdLst>
              <a:gd name="T0" fmla="*/ 123 w 123"/>
              <a:gd name="T1" fmla="*/ 0 h 123"/>
              <a:gd name="T2" fmla="*/ 123 w 123"/>
              <a:gd name="T3" fmla="*/ 0 h 123"/>
              <a:gd name="T4" fmla="*/ 12 w 123"/>
              <a:gd name="T5" fmla="*/ 29 h 123"/>
              <a:gd name="T6" fmla="*/ 12 w 123"/>
              <a:gd name="T7" fmla="*/ 29 h 123"/>
              <a:gd name="T8" fmla="*/ 2 w 123"/>
              <a:gd name="T9" fmla="*/ 45 h 123"/>
              <a:gd name="T10" fmla="*/ 2 w 123"/>
              <a:gd name="T11" fmla="*/ 45 h 123"/>
              <a:gd name="T12" fmla="*/ 18 w 123"/>
              <a:gd name="T13" fmla="*/ 54 h 123"/>
              <a:gd name="T14" fmla="*/ 86 w 123"/>
              <a:gd name="T15" fmla="*/ 37 h 123"/>
              <a:gd name="T16" fmla="*/ 67 w 123"/>
              <a:gd name="T17" fmla="*/ 105 h 123"/>
              <a:gd name="T18" fmla="*/ 67 w 123"/>
              <a:gd name="T19" fmla="*/ 105 h 123"/>
              <a:gd name="T20" fmla="*/ 77 w 123"/>
              <a:gd name="T21" fmla="*/ 121 h 123"/>
              <a:gd name="T22" fmla="*/ 77 w 123"/>
              <a:gd name="T23" fmla="*/ 121 h 123"/>
              <a:gd name="T24" fmla="*/ 77 w 123"/>
              <a:gd name="T25" fmla="*/ 121 h 123"/>
              <a:gd name="T26" fmla="*/ 93 w 123"/>
              <a:gd name="T27" fmla="*/ 112 h 123"/>
              <a:gd name="T28" fmla="*/ 123 w 123"/>
              <a:gd name="T2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23">
                <a:moveTo>
                  <a:pt x="123" y="0"/>
                </a:moveTo>
                <a:lnTo>
                  <a:pt x="123" y="0"/>
                </a:lnTo>
                <a:lnTo>
                  <a:pt x="12" y="29"/>
                </a:lnTo>
                <a:lnTo>
                  <a:pt x="12" y="29"/>
                </a:lnTo>
                <a:cubicBezTo>
                  <a:pt x="4" y="30"/>
                  <a:pt x="0" y="38"/>
                  <a:pt x="2" y="45"/>
                </a:cubicBezTo>
                <a:lnTo>
                  <a:pt x="2" y="45"/>
                </a:lnTo>
                <a:cubicBezTo>
                  <a:pt x="4" y="52"/>
                  <a:pt x="11" y="56"/>
                  <a:pt x="18" y="54"/>
                </a:cubicBezTo>
                <a:lnTo>
                  <a:pt x="86" y="37"/>
                </a:lnTo>
                <a:lnTo>
                  <a:pt x="67" y="105"/>
                </a:lnTo>
                <a:lnTo>
                  <a:pt x="67" y="105"/>
                </a:lnTo>
                <a:cubicBezTo>
                  <a:pt x="66" y="112"/>
                  <a:pt x="70" y="119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lnTo>
                  <a:pt x="77" y="121"/>
                </a:lnTo>
                <a:cubicBezTo>
                  <a:pt x="84" y="123"/>
                  <a:pt x="91" y="119"/>
                  <a:pt x="93" y="112"/>
                </a:cubicBezTo>
                <a:lnTo>
                  <a:pt x="123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79" name="Freeform 268"/>
          <p:cNvSpPr>
            <a:spLocks/>
          </p:cNvSpPr>
          <p:nvPr/>
        </p:nvSpPr>
        <p:spPr bwMode="auto">
          <a:xfrm>
            <a:off x="4279900" y="4605338"/>
            <a:ext cx="858838" cy="968375"/>
          </a:xfrm>
          <a:custGeom>
            <a:avLst/>
            <a:gdLst>
              <a:gd name="T0" fmla="*/ 0 w 722"/>
              <a:gd name="T1" fmla="*/ 692 h 692"/>
              <a:gd name="T2" fmla="*/ 0 w 722"/>
              <a:gd name="T3" fmla="*/ 692 h 692"/>
              <a:gd name="T4" fmla="*/ 722 w 722"/>
              <a:gd name="T5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2" h="692">
                <a:moveTo>
                  <a:pt x="0" y="692"/>
                </a:moveTo>
                <a:lnTo>
                  <a:pt x="0" y="692"/>
                </a:lnTo>
                <a:lnTo>
                  <a:pt x="72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80" name="Freeform 269"/>
          <p:cNvSpPr>
            <a:spLocks/>
          </p:cNvSpPr>
          <p:nvPr/>
        </p:nvSpPr>
        <p:spPr bwMode="auto">
          <a:xfrm>
            <a:off x="5013325" y="4581525"/>
            <a:ext cx="147638" cy="169863"/>
          </a:xfrm>
          <a:custGeom>
            <a:avLst/>
            <a:gdLst>
              <a:gd name="T0" fmla="*/ 124 w 124"/>
              <a:gd name="T1" fmla="*/ 0 h 122"/>
              <a:gd name="T2" fmla="*/ 124 w 124"/>
              <a:gd name="T3" fmla="*/ 0 h 122"/>
              <a:gd name="T4" fmla="*/ 12 w 124"/>
              <a:gd name="T5" fmla="*/ 27 h 122"/>
              <a:gd name="T6" fmla="*/ 12 w 124"/>
              <a:gd name="T7" fmla="*/ 27 h 122"/>
              <a:gd name="T8" fmla="*/ 2 w 124"/>
              <a:gd name="T9" fmla="*/ 43 h 122"/>
              <a:gd name="T10" fmla="*/ 2 w 124"/>
              <a:gd name="T11" fmla="*/ 43 h 122"/>
              <a:gd name="T12" fmla="*/ 18 w 124"/>
              <a:gd name="T13" fmla="*/ 53 h 122"/>
              <a:gd name="T14" fmla="*/ 86 w 124"/>
              <a:gd name="T15" fmla="*/ 37 h 122"/>
              <a:gd name="T16" fmla="*/ 67 w 124"/>
              <a:gd name="T17" fmla="*/ 104 h 122"/>
              <a:gd name="T18" fmla="*/ 67 w 124"/>
              <a:gd name="T19" fmla="*/ 104 h 122"/>
              <a:gd name="T20" fmla="*/ 76 w 124"/>
              <a:gd name="T21" fmla="*/ 120 h 122"/>
              <a:gd name="T22" fmla="*/ 76 w 124"/>
              <a:gd name="T23" fmla="*/ 120 h 122"/>
              <a:gd name="T24" fmla="*/ 76 w 124"/>
              <a:gd name="T25" fmla="*/ 120 h 122"/>
              <a:gd name="T26" fmla="*/ 92 w 124"/>
              <a:gd name="T27" fmla="*/ 111 h 122"/>
              <a:gd name="T28" fmla="*/ 124 w 124"/>
              <a:gd name="T2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22">
                <a:moveTo>
                  <a:pt x="124" y="0"/>
                </a:moveTo>
                <a:lnTo>
                  <a:pt x="124" y="0"/>
                </a:lnTo>
                <a:lnTo>
                  <a:pt x="12" y="27"/>
                </a:lnTo>
                <a:lnTo>
                  <a:pt x="12" y="27"/>
                </a:lnTo>
                <a:cubicBezTo>
                  <a:pt x="5" y="29"/>
                  <a:pt x="0" y="36"/>
                  <a:pt x="2" y="43"/>
                </a:cubicBezTo>
                <a:lnTo>
                  <a:pt x="2" y="43"/>
                </a:lnTo>
                <a:cubicBezTo>
                  <a:pt x="4" y="50"/>
                  <a:pt x="11" y="55"/>
                  <a:pt x="18" y="53"/>
                </a:cubicBezTo>
                <a:lnTo>
                  <a:pt x="86" y="37"/>
                </a:lnTo>
                <a:lnTo>
                  <a:pt x="67" y="104"/>
                </a:lnTo>
                <a:lnTo>
                  <a:pt x="67" y="104"/>
                </a:lnTo>
                <a:cubicBezTo>
                  <a:pt x="65" y="111"/>
                  <a:pt x="69" y="118"/>
                  <a:pt x="76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20"/>
                </a:lnTo>
                <a:cubicBezTo>
                  <a:pt x="83" y="122"/>
                  <a:pt x="90" y="118"/>
                  <a:pt x="92" y="111"/>
                </a:cubicBezTo>
                <a:lnTo>
                  <a:pt x="124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81" name="Freeform 270"/>
          <p:cNvSpPr>
            <a:spLocks/>
          </p:cNvSpPr>
          <p:nvPr/>
        </p:nvSpPr>
        <p:spPr bwMode="auto">
          <a:xfrm>
            <a:off x="5484813" y="4606925"/>
            <a:ext cx="835025" cy="966788"/>
          </a:xfrm>
          <a:custGeom>
            <a:avLst/>
            <a:gdLst>
              <a:gd name="T0" fmla="*/ 0 w 702"/>
              <a:gd name="T1" fmla="*/ 691 h 691"/>
              <a:gd name="T2" fmla="*/ 0 w 702"/>
              <a:gd name="T3" fmla="*/ 691 h 691"/>
              <a:gd name="T4" fmla="*/ 702 w 702"/>
              <a:gd name="T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1">
                <a:moveTo>
                  <a:pt x="0" y="691"/>
                </a:moveTo>
                <a:lnTo>
                  <a:pt x="0" y="691"/>
                </a:lnTo>
                <a:lnTo>
                  <a:pt x="70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82" name="Freeform 271"/>
          <p:cNvSpPr>
            <a:spLocks/>
          </p:cNvSpPr>
          <p:nvPr/>
        </p:nvSpPr>
        <p:spPr bwMode="auto">
          <a:xfrm>
            <a:off x="6194425" y="4581525"/>
            <a:ext cx="147638" cy="171450"/>
          </a:xfrm>
          <a:custGeom>
            <a:avLst/>
            <a:gdLst>
              <a:gd name="T0" fmla="*/ 124 w 124"/>
              <a:gd name="T1" fmla="*/ 0 h 123"/>
              <a:gd name="T2" fmla="*/ 124 w 124"/>
              <a:gd name="T3" fmla="*/ 0 h 123"/>
              <a:gd name="T4" fmla="*/ 12 w 124"/>
              <a:gd name="T5" fmla="*/ 29 h 123"/>
              <a:gd name="T6" fmla="*/ 12 w 124"/>
              <a:gd name="T7" fmla="*/ 29 h 123"/>
              <a:gd name="T8" fmla="*/ 2 w 124"/>
              <a:gd name="T9" fmla="*/ 45 h 123"/>
              <a:gd name="T10" fmla="*/ 2 w 124"/>
              <a:gd name="T11" fmla="*/ 45 h 123"/>
              <a:gd name="T12" fmla="*/ 19 w 124"/>
              <a:gd name="T13" fmla="*/ 54 h 123"/>
              <a:gd name="T14" fmla="*/ 86 w 124"/>
              <a:gd name="T15" fmla="*/ 37 h 123"/>
              <a:gd name="T16" fmla="*/ 68 w 124"/>
              <a:gd name="T17" fmla="*/ 105 h 123"/>
              <a:gd name="T18" fmla="*/ 68 w 124"/>
              <a:gd name="T19" fmla="*/ 105 h 123"/>
              <a:gd name="T20" fmla="*/ 77 w 124"/>
              <a:gd name="T21" fmla="*/ 121 h 123"/>
              <a:gd name="T22" fmla="*/ 77 w 124"/>
              <a:gd name="T23" fmla="*/ 121 h 123"/>
              <a:gd name="T24" fmla="*/ 77 w 124"/>
              <a:gd name="T25" fmla="*/ 121 h 123"/>
              <a:gd name="T26" fmla="*/ 94 w 124"/>
              <a:gd name="T27" fmla="*/ 112 h 123"/>
              <a:gd name="T28" fmla="*/ 124 w 124"/>
              <a:gd name="T2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23">
                <a:moveTo>
                  <a:pt x="124" y="0"/>
                </a:moveTo>
                <a:lnTo>
                  <a:pt x="124" y="0"/>
                </a:lnTo>
                <a:lnTo>
                  <a:pt x="12" y="29"/>
                </a:lnTo>
                <a:lnTo>
                  <a:pt x="12" y="29"/>
                </a:lnTo>
                <a:cubicBezTo>
                  <a:pt x="5" y="30"/>
                  <a:pt x="0" y="38"/>
                  <a:pt x="2" y="45"/>
                </a:cubicBezTo>
                <a:lnTo>
                  <a:pt x="2" y="45"/>
                </a:lnTo>
                <a:cubicBezTo>
                  <a:pt x="4" y="52"/>
                  <a:pt x="11" y="56"/>
                  <a:pt x="19" y="54"/>
                </a:cubicBezTo>
                <a:lnTo>
                  <a:pt x="86" y="37"/>
                </a:lnTo>
                <a:lnTo>
                  <a:pt x="68" y="105"/>
                </a:lnTo>
                <a:lnTo>
                  <a:pt x="68" y="105"/>
                </a:lnTo>
                <a:cubicBezTo>
                  <a:pt x="66" y="112"/>
                  <a:pt x="70" y="119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lnTo>
                  <a:pt x="77" y="121"/>
                </a:lnTo>
                <a:cubicBezTo>
                  <a:pt x="84" y="123"/>
                  <a:pt x="92" y="119"/>
                  <a:pt x="94" y="112"/>
                </a:cubicBezTo>
                <a:lnTo>
                  <a:pt x="124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83" name="Freeform 272"/>
          <p:cNvSpPr>
            <a:spLocks/>
          </p:cNvSpPr>
          <p:nvPr/>
        </p:nvSpPr>
        <p:spPr bwMode="auto">
          <a:xfrm>
            <a:off x="6664325" y="4606925"/>
            <a:ext cx="846138" cy="966788"/>
          </a:xfrm>
          <a:custGeom>
            <a:avLst/>
            <a:gdLst>
              <a:gd name="T0" fmla="*/ 0 w 712"/>
              <a:gd name="T1" fmla="*/ 691 h 691"/>
              <a:gd name="T2" fmla="*/ 0 w 712"/>
              <a:gd name="T3" fmla="*/ 691 h 691"/>
              <a:gd name="T4" fmla="*/ 712 w 712"/>
              <a:gd name="T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2" h="691">
                <a:moveTo>
                  <a:pt x="0" y="691"/>
                </a:moveTo>
                <a:lnTo>
                  <a:pt x="0" y="691"/>
                </a:lnTo>
                <a:lnTo>
                  <a:pt x="712" y="0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684" name="Freeform 273"/>
          <p:cNvSpPr>
            <a:spLocks/>
          </p:cNvSpPr>
          <p:nvPr/>
        </p:nvSpPr>
        <p:spPr bwMode="auto">
          <a:xfrm>
            <a:off x="7385050" y="4581525"/>
            <a:ext cx="147638" cy="171450"/>
          </a:xfrm>
          <a:custGeom>
            <a:avLst/>
            <a:gdLst>
              <a:gd name="T0" fmla="*/ 124 w 124"/>
              <a:gd name="T1" fmla="*/ 0 h 123"/>
              <a:gd name="T2" fmla="*/ 124 w 124"/>
              <a:gd name="T3" fmla="*/ 0 h 123"/>
              <a:gd name="T4" fmla="*/ 12 w 124"/>
              <a:gd name="T5" fmla="*/ 28 h 123"/>
              <a:gd name="T6" fmla="*/ 12 w 124"/>
              <a:gd name="T7" fmla="*/ 28 h 123"/>
              <a:gd name="T8" fmla="*/ 2 w 124"/>
              <a:gd name="T9" fmla="*/ 44 h 123"/>
              <a:gd name="T10" fmla="*/ 2 w 124"/>
              <a:gd name="T11" fmla="*/ 44 h 123"/>
              <a:gd name="T12" fmla="*/ 18 w 124"/>
              <a:gd name="T13" fmla="*/ 54 h 123"/>
              <a:gd name="T14" fmla="*/ 86 w 124"/>
              <a:gd name="T15" fmla="*/ 37 h 123"/>
              <a:gd name="T16" fmla="*/ 67 w 124"/>
              <a:gd name="T17" fmla="*/ 104 h 123"/>
              <a:gd name="T18" fmla="*/ 67 w 124"/>
              <a:gd name="T19" fmla="*/ 104 h 123"/>
              <a:gd name="T20" fmla="*/ 76 w 124"/>
              <a:gd name="T21" fmla="*/ 121 h 123"/>
              <a:gd name="T22" fmla="*/ 76 w 124"/>
              <a:gd name="T23" fmla="*/ 121 h 123"/>
              <a:gd name="T24" fmla="*/ 76 w 124"/>
              <a:gd name="T25" fmla="*/ 121 h 123"/>
              <a:gd name="T26" fmla="*/ 93 w 124"/>
              <a:gd name="T27" fmla="*/ 111 h 123"/>
              <a:gd name="T28" fmla="*/ 124 w 124"/>
              <a:gd name="T2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" h="123">
                <a:moveTo>
                  <a:pt x="124" y="0"/>
                </a:moveTo>
                <a:lnTo>
                  <a:pt x="124" y="0"/>
                </a:lnTo>
                <a:lnTo>
                  <a:pt x="12" y="28"/>
                </a:lnTo>
                <a:lnTo>
                  <a:pt x="12" y="28"/>
                </a:lnTo>
                <a:cubicBezTo>
                  <a:pt x="5" y="30"/>
                  <a:pt x="0" y="37"/>
                  <a:pt x="2" y="44"/>
                </a:cubicBezTo>
                <a:lnTo>
                  <a:pt x="2" y="44"/>
                </a:lnTo>
                <a:cubicBezTo>
                  <a:pt x="4" y="51"/>
                  <a:pt x="11" y="55"/>
                  <a:pt x="18" y="54"/>
                </a:cubicBezTo>
                <a:lnTo>
                  <a:pt x="86" y="37"/>
                </a:lnTo>
                <a:lnTo>
                  <a:pt x="67" y="104"/>
                </a:lnTo>
                <a:lnTo>
                  <a:pt x="67" y="104"/>
                </a:lnTo>
                <a:cubicBezTo>
                  <a:pt x="65" y="111"/>
                  <a:pt x="69" y="119"/>
                  <a:pt x="76" y="121"/>
                </a:cubicBezTo>
                <a:cubicBezTo>
                  <a:pt x="76" y="121"/>
                  <a:pt x="76" y="121"/>
                  <a:pt x="76" y="121"/>
                </a:cubicBezTo>
                <a:lnTo>
                  <a:pt x="76" y="121"/>
                </a:lnTo>
                <a:cubicBezTo>
                  <a:pt x="83" y="123"/>
                  <a:pt x="91" y="118"/>
                  <a:pt x="93" y="111"/>
                </a:cubicBezTo>
                <a:lnTo>
                  <a:pt x="124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23213" y="4384675"/>
            <a:ext cx="1154112" cy="1293813"/>
            <a:chOff x="7923213" y="4384675"/>
            <a:chExt cx="1154112" cy="1293813"/>
          </a:xfrm>
        </p:grpSpPr>
        <p:sp>
          <p:nvSpPr>
            <p:cNvPr id="333" name="Freeform 306"/>
            <p:cNvSpPr>
              <a:spLocks/>
            </p:cNvSpPr>
            <p:nvPr/>
          </p:nvSpPr>
          <p:spPr bwMode="auto">
            <a:xfrm flipV="1">
              <a:off x="7923213" y="4384675"/>
              <a:ext cx="696912" cy="680243"/>
            </a:xfrm>
            <a:custGeom>
              <a:avLst/>
              <a:gdLst>
                <a:gd name="T0" fmla="*/ 0 w 680"/>
                <a:gd name="T1" fmla="*/ 691 h 691"/>
                <a:gd name="T2" fmla="*/ 0 w 680"/>
                <a:gd name="T3" fmla="*/ 691 h 691"/>
                <a:gd name="T4" fmla="*/ 680 w 680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691">
                  <a:moveTo>
                    <a:pt x="0" y="691"/>
                  </a:moveTo>
                  <a:lnTo>
                    <a:pt x="0" y="691"/>
                  </a:lnTo>
                  <a:lnTo>
                    <a:pt x="680" y="0"/>
                  </a:lnTo>
                </a:path>
              </a:pathLst>
            </a:custGeom>
            <a:noFill/>
            <a:ln w="23813" cap="flat">
              <a:solidFill>
                <a:srgbClr val="595959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1717" name="Freeform 306"/>
            <p:cNvSpPr>
              <a:spLocks/>
            </p:cNvSpPr>
            <p:nvPr/>
          </p:nvSpPr>
          <p:spPr bwMode="auto">
            <a:xfrm>
              <a:off x="7923213" y="5090319"/>
              <a:ext cx="696912" cy="588169"/>
            </a:xfrm>
            <a:custGeom>
              <a:avLst/>
              <a:gdLst>
                <a:gd name="T0" fmla="*/ 0 w 680"/>
                <a:gd name="T1" fmla="*/ 691 h 691"/>
                <a:gd name="T2" fmla="*/ 0 w 680"/>
                <a:gd name="T3" fmla="*/ 691 h 691"/>
                <a:gd name="T4" fmla="*/ 680 w 680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691">
                  <a:moveTo>
                    <a:pt x="0" y="691"/>
                  </a:moveTo>
                  <a:lnTo>
                    <a:pt x="0" y="691"/>
                  </a:lnTo>
                  <a:lnTo>
                    <a:pt x="680" y="0"/>
                  </a:lnTo>
                </a:path>
              </a:pathLst>
            </a:custGeom>
            <a:noFill/>
            <a:ln w="23813" cap="flat">
              <a:solidFill>
                <a:srgbClr val="595959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1707" name="Freeform 296"/>
            <p:cNvSpPr>
              <a:spLocks/>
            </p:cNvSpPr>
            <p:nvPr/>
          </p:nvSpPr>
          <p:spPr bwMode="auto">
            <a:xfrm>
              <a:off x="8620125" y="4800600"/>
              <a:ext cx="457200" cy="536575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5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5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F8A4A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1708" name="Freeform 297"/>
            <p:cNvSpPr>
              <a:spLocks/>
            </p:cNvSpPr>
            <p:nvPr/>
          </p:nvSpPr>
          <p:spPr bwMode="auto">
            <a:xfrm>
              <a:off x="8620125" y="4800600"/>
              <a:ext cx="457200" cy="536575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5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5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</p:grpSp>
      <p:sp>
        <p:nvSpPr>
          <p:cNvPr id="61727" name="Freeform 316"/>
          <p:cNvSpPr>
            <a:spLocks noEditPoints="1"/>
          </p:cNvSpPr>
          <p:nvPr/>
        </p:nvSpPr>
        <p:spPr bwMode="auto">
          <a:xfrm>
            <a:off x="1704975" y="4302125"/>
            <a:ext cx="114300" cy="177800"/>
          </a:xfrm>
          <a:custGeom>
            <a:avLst/>
            <a:gdLst>
              <a:gd name="T0" fmla="*/ 74 w 96"/>
              <a:gd name="T1" fmla="*/ 85 h 127"/>
              <a:gd name="T2" fmla="*/ 68 w 96"/>
              <a:gd name="T3" fmla="*/ 104 h 127"/>
              <a:gd name="T4" fmla="*/ 53 w 96"/>
              <a:gd name="T5" fmla="*/ 117 h 127"/>
              <a:gd name="T6" fmla="*/ 29 w 96"/>
              <a:gd name="T7" fmla="*/ 121 h 127"/>
              <a:gd name="T8" fmla="*/ 17 w 96"/>
              <a:gd name="T9" fmla="*/ 120 h 127"/>
              <a:gd name="T10" fmla="*/ 29 w 96"/>
              <a:gd name="T11" fmla="*/ 63 h 127"/>
              <a:gd name="T12" fmla="*/ 34 w 96"/>
              <a:gd name="T13" fmla="*/ 63 h 127"/>
              <a:gd name="T14" fmla="*/ 45 w 96"/>
              <a:gd name="T15" fmla="*/ 63 h 127"/>
              <a:gd name="T16" fmla="*/ 60 w 96"/>
              <a:gd name="T17" fmla="*/ 66 h 127"/>
              <a:gd name="T18" fmla="*/ 72 w 96"/>
              <a:gd name="T19" fmla="*/ 77 h 127"/>
              <a:gd name="T20" fmla="*/ 74 w 96"/>
              <a:gd name="T21" fmla="*/ 85 h 127"/>
              <a:gd name="T22" fmla="*/ 81 w 96"/>
              <a:gd name="T23" fmla="*/ 26 h 127"/>
              <a:gd name="T24" fmla="*/ 66 w 96"/>
              <a:gd name="T25" fmla="*/ 51 h 127"/>
              <a:gd name="T26" fmla="*/ 40 w 96"/>
              <a:gd name="T27" fmla="*/ 57 h 127"/>
              <a:gd name="T28" fmla="*/ 30 w 96"/>
              <a:gd name="T29" fmla="*/ 56 h 127"/>
              <a:gd name="T30" fmla="*/ 34 w 96"/>
              <a:gd name="T31" fmla="*/ 37 h 127"/>
              <a:gd name="T32" fmla="*/ 41 w 96"/>
              <a:gd name="T33" fmla="*/ 7 h 127"/>
              <a:gd name="T34" fmla="*/ 58 w 96"/>
              <a:gd name="T35" fmla="*/ 6 h 127"/>
              <a:gd name="T36" fmla="*/ 81 w 96"/>
              <a:gd name="T37" fmla="*/ 26 h 127"/>
              <a:gd name="T38" fmla="*/ 62 w 96"/>
              <a:gd name="T39" fmla="*/ 60 h 127"/>
              <a:gd name="T40" fmla="*/ 62 w 96"/>
              <a:gd name="T41" fmla="*/ 59 h 127"/>
              <a:gd name="T42" fmla="*/ 84 w 96"/>
              <a:gd name="T43" fmla="*/ 47 h 127"/>
              <a:gd name="T44" fmla="*/ 96 w 96"/>
              <a:gd name="T45" fmla="*/ 24 h 127"/>
              <a:gd name="T46" fmla="*/ 84 w 96"/>
              <a:gd name="T47" fmla="*/ 5 h 127"/>
              <a:gd name="T48" fmla="*/ 49 w 96"/>
              <a:gd name="T49" fmla="*/ 1 h 127"/>
              <a:gd name="T50" fmla="*/ 32 w 96"/>
              <a:gd name="T51" fmla="*/ 1 h 127"/>
              <a:gd name="T52" fmla="*/ 22 w 96"/>
              <a:gd name="T53" fmla="*/ 29 h 127"/>
              <a:gd name="T54" fmla="*/ 8 w 96"/>
              <a:gd name="T55" fmla="*/ 97 h 127"/>
              <a:gd name="T56" fmla="*/ 4 w 96"/>
              <a:gd name="T57" fmla="*/ 127 h 127"/>
              <a:gd name="T58" fmla="*/ 13 w 96"/>
              <a:gd name="T59" fmla="*/ 127 h 127"/>
              <a:gd name="T60" fmla="*/ 27 w 96"/>
              <a:gd name="T61" fmla="*/ 127 h 127"/>
              <a:gd name="T62" fmla="*/ 38 w 96"/>
              <a:gd name="T63" fmla="*/ 127 h 127"/>
              <a:gd name="T64" fmla="*/ 56 w 96"/>
              <a:gd name="T65" fmla="*/ 124 h 127"/>
              <a:gd name="T66" fmla="*/ 83 w 96"/>
              <a:gd name="T67" fmla="*/ 105 h 127"/>
              <a:gd name="T68" fmla="*/ 88 w 96"/>
              <a:gd name="T69" fmla="*/ 77 h 127"/>
              <a:gd name="T70" fmla="*/ 75 w 96"/>
              <a:gd name="T71" fmla="*/ 63 h 127"/>
              <a:gd name="T72" fmla="*/ 62 w 96"/>
              <a:gd name="T73" fmla="*/ 6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127">
                <a:moveTo>
                  <a:pt x="74" y="85"/>
                </a:moveTo>
                <a:lnTo>
                  <a:pt x="74" y="85"/>
                </a:lnTo>
                <a:cubicBezTo>
                  <a:pt x="74" y="89"/>
                  <a:pt x="74" y="92"/>
                  <a:pt x="72" y="95"/>
                </a:cubicBezTo>
                <a:cubicBezTo>
                  <a:pt x="71" y="99"/>
                  <a:pt x="70" y="102"/>
                  <a:pt x="68" y="104"/>
                </a:cubicBezTo>
                <a:cubicBezTo>
                  <a:pt x="66" y="107"/>
                  <a:pt x="64" y="110"/>
                  <a:pt x="61" y="112"/>
                </a:cubicBezTo>
                <a:cubicBezTo>
                  <a:pt x="59" y="114"/>
                  <a:pt x="56" y="116"/>
                  <a:pt x="53" y="117"/>
                </a:cubicBezTo>
                <a:cubicBezTo>
                  <a:pt x="49" y="119"/>
                  <a:pt x="45" y="120"/>
                  <a:pt x="40" y="120"/>
                </a:cubicBezTo>
                <a:cubicBezTo>
                  <a:pt x="36" y="121"/>
                  <a:pt x="32" y="121"/>
                  <a:pt x="29" y="121"/>
                </a:cubicBezTo>
                <a:cubicBezTo>
                  <a:pt x="28" y="121"/>
                  <a:pt x="26" y="121"/>
                  <a:pt x="24" y="121"/>
                </a:cubicBezTo>
                <a:cubicBezTo>
                  <a:pt x="22" y="121"/>
                  <a:pt x="20" y="121"/>
                  <a:pt x="17" y="120"/>
                </a:cubicBezTo>
                <a:cubicBezTo>
                  <a:pt x="19" y="113"/>
                  <a:pt x="20" y="104"/>
                  <a:pt x="22" y="95"/>
                </a:cubicBezTo>
                <a:cubicBezTo>
                  <a:pt x="24" y="86"/>
                  <a:pt x="26" y="75"/>
                  <a:pt x="29" y="63"/>
                </a:cubicBezTo>
                <a:cubicBezTo>
                  <a:pt x="29" y="63"/>
                  <a:pt x="30" y="63"/>
                  <a:pt x="31" y="63"/>
                </a:cubicBezTo>
                <a:cubicBezTo>
                  <a:pt x="32" y="63"/>
                  <a:pt x="33" y="63"/>
                  <a:pt x="34" y="63"/>
                </a:cubicBezTo>
                <a:lnTo>
                  <a:pt x="39" y="63"/>
                </a:lnTo>
                <a:cubicBezTo>
                  <a:pt x="41" y="63"/>
                  <a:pt x="43" y="63"/>
                  <a:pt x="45" y="63"/>
                </a:cubicBezTo>
                <a:cubicBezTo>
                  <a:pt x="48" y="63"/>
                  <a:pt x="50" y="63"/>
                  <a:pt x="52" y="63"/>
                </a:cubicBezTo>
                <a:cubicBezTo>
                  <a:pt x="55" y="64"/>
                  <a:pt x="58" y="65"/>
                  <a:pt x="60" y="66"/>
                </a:cubicBezTo>
                <a:cubicBezTo>
                  <a:pt x="63" y="67"/>
                  <a:pt x="65" y="68"/>
                  <a:pt x="67" y="70"/>
                </a:cubicBezTo>
                <a:cubicBezTo>
                  <a:pt x="70" y="72"/>
                  <a:pt x="71" y="74"/>
                  <a:pt x="72" y="77"/>
                </a:cubicBezTo>
                <a:cubicBezTo>
                  <a:pt x="73" y="79"/>
                  <a:pt x="74" y="82"/>
                  <a:pt x="74" y="85"/>
                </a:cubicBezTo>
                <a:lnTo>
                  <a:pt x="74" y="85"/>
                </a:lnTo>
                <a:close/>
                <a:moveTo>
                  <a:pt x="81" y="26"/>
                </a:moveTo>
                <a:lnTo>
                  <a:pt x="81" y="26"/>
                </a:lnTo>
                <a:cubicBezTo>
                  <a:pt x="81" y="30"/>
                  <a:pt x="79" y="35"/>
                  <a:pt x="77" y="40"/>
                </a:cubicBezTo>
                <a:cubicBezTo>
                  <a:pt x="75" y="44"/>
                  <a:pt x="71" y="48"/>
                  <a:pt x="66" y="51"/>
                </a:cubicBezTo>
                <a:cubicBezTo>
                  <a:pt x="61" y="54"/>
                  <a:pt x="57" y="55"/>
                  <a:pt x="52" y="56"/>
                </a:cubicBezTo>
                <a:cubicBezTo>
                  <a:pt x="47" y="57"/>
                  <a:pt x="43" y="57"/>
                  <a:pt x="40" y="57"/>
                </a:cubicBezTo>
                <a:cubicBezTo>
                  <a:pt x="38" y="57"/>
                  <a:pt x="36" y="57"/>
                  <a:pt x="34" y="57"/>
                </a:cubicBezTo>
                <a:cubicBezTo>
                  <a:pt x="33" y="57"/>
                  <a:pt x="31" y="57"/>
                  <a:pt x="30" y="56"/>
                </a:cubicBezTo>
                <a:cubicBezTo>
                  <a:pt x="31" y="53"/>
                  <a:pt x="31" y="50"/>
                  <a:pt x="32" y="47"/>
                </a:cubicBezTo>
                <a:cubicBezTo>
                  <a:pt x="33" y="44"/>
                  <a:pt x="34" y="40"/>
                  <a:pt x="34" y="37"/>
                </a:cubicBezTo>
                <a:cubicBezTo>
                  <a:pt x="35" y="33"/>
                  <a:pt x="36" y="29"/>
                  <a:pt x="37" y="24"/>
                </a:cubicBezTo>
                <a:cubicBezTo>
                  <a:pt x="38" y="19"/>
                  <a:pt x="40" y="14"/>
                  <a:pt x="41" y="7"/>
                </a:cubicBezTo>
                <a:cubicBezTo>
                  <a:pt x="44" y="7"/>
                  <a:pt x="47" y="7"/>
                  <a:pt x="50" y="7"/>
                </a:cubicBezTo>
                <a:cubicBezTo>
                  <a:pt x="53" y="6"/>
                  <a:pt x="55" y="6"/>
                  <a:pt x="58" y="6"/>
                </a:cubicBezTo>
                <a:cubicBezTo>
                  <a:pt x="65" y="6"/>
                  <a:pt x="70" y="8"/>
                  <a:pt x="74" y="11"/>
                </a:cubicBezTo>
                <a:cubicBezTo>
                  <a:pt x="78" y="14"/>
                  <a:pt x="81" y="19"/>
                  <a:pt x="81" y="26"/>
                </a:cubicBezTo>
                <a:lnTo>
                  <a:pt x="81" y="26"/>
                </a:lnTo>
                <a:close/>
                <a:moveTo>
                  <a:pt x="62" y="60"/>
                </a:moveTo>
                <a:lnTo>
                  <a:pt x="62" y="60"/>
                </a:lnTo>
                <a:lnTo>
                  <a:pt x="62" y="59"/>
                </a:lnTo>
                <a:cubicBezTo>
                  <a:pt x="66" y="58"/>
                  <a:pt x="70" y="57"/>
                  <a:pt x="74" y="55"/>
                </a:cubicBezTo>
                <a:cubicBezTo>
                  <a:pt x="78" y="53"/>
                  <a:pt x="81" y="50"/>
                  <a:pt x="84" y="47"/>
                </a:cubicBezTo>
                <a:cubicBezTo>
                  <a:pt x="88" y="44"/>
                  <a:pt x="90" y="40"/>
                  <a:pt x="92" y="37"/>
                </a:cubicBezTo>
                <a:cubicBezTo>
                  <a:pt x="95" y="33"/>
                  <a:pt x="96" y="28"/>
                  <a:pt x="96" y="24"/>
                </a:cubicBezTo>
                <a:cubicBezTo>
                  <a:pt x="96" y="21"/>
                  <a:pt x="95" y="17"/>
                  <a:pt x="93" y="14"/>
                </a:cubicBezTo>
                <a:cubicBezTo>
                  <a:pt x="91" y="10"/>
                  <a:pt x="88" y="7"/>
                  <a:pt x="84" y="5"/>
                </a:cubicBezTo>
                <a:cubicBezTo>
                  <a:pt x="79" y="2"/>
                  <a:pt x="71" y="0"/>
                  <a:pt x="61" y="0"/>
                </a:cubicBezTo>
                <a:cubicBezTo>
                  <a:pt x="57" y="0"/>
                  <a:pt x="53" y="0"/>
                  <a:pt x="49" y="1"/>
                </a:cubicBezTo>
                <a:cubicBezTo>
                  <a:pt x="44" y="1"/>
                  <a:pt x="41" y="1"/>
                  <a:pt x="37" y="1"/>
                </a:cubicBezTo>
                <a:cubicBezTo>
                  <a:pt x="35" y="1"/>
                  <a:pt x="34" y="1"/>
                  <a:pt x="32" y="1"/>
                </a:cubicBezTo>
                <a:cubicBezTo>
                  <a:pt x="30" y="1"/>
                  <a:pt x="29" y="0"/>
                  <a:pt x="27" y="0"/>
                </a:cubicBezTo>
                <a:cubicBezTo>
                  <a:pt x="26" y="8"/>
                  <a:pt x="24" y="18"/>
                  <a:pt x="22" y="29"/>
                </a:cubicBezTo>
                <a:cubicBezTo>
                  <a:pt x="20" y="40"/>
                  <a:pt x="18" y="51"/>
                  <a:pt x="15" y="63"/>
                </a:cubicBezTo>
                <a:cubicBezTo>
                  <a:pt x="13" y="74"/>
                  <a:pt x="10" y="86"/>
                  <a:pt x="8" y="97"/>
                </a:cubicBezTo>
                <a:cubicBezTo>
                  <a:pt x="5" y="109"/>
                  <a:pt x="3" y="119"/>
                  <a:pt x="0" y="127"/>
                </a:cubicBezTo>
                <a:cubicBezTo>
                  <a:pt x="1" y="127"/>
                  <a:pt x="3" y="127"/>
                  <a:pt x="4" y="127"/>
                </a:cubicBezTo>
                <a:cubicBezTo>
                  <a:pt x="5" y="127"/>
                  <a:pt x="7" y="127"/>
                  <a:pt x="9" y="127"/>
                </a:cubicBezTo>
                <a:cubicBezTo>
                  <a:pt x="9" y="127"/>
                  <a:pt x="11" y="127"/>
                  <a:pt x="13" y="127"/>
                </a:cubicBezTo>
                <a:cubicBezTo>
                  <a:pt x="15" y="127"/>
                  <a:pt x="18" y="127"/>
                  <a:pt x="20" y="127"/>
                </a:cubicBezTo>
                <a:cubicBezTo>
                  <a:pt x="23" y="127"/>
                  <a:pt x="25" y="127"/>
                  <a:pt x="27" y="127"/>
                </a:cubicBezTo>
                <a:cubicBezTo>
                  <a:pt x="29" y="127"/>
                  <a:pt x="31" y="127"/>
                  <a:pt x="32" y="127"/>
                </a:cubicBezTo>
                <a:cubicBezTo>
                  <a:pt x="34" y="127"/>
                  <a:pt x="36" y="127"/>
                  <a:pt x="38" y="127"/>
                </a:cubicBezTo>
                <a:cubicBezTo>
                  <a:pt x="41" y="127"/>
                  <a:pt x="44" y="127"/>
                  <a:pt x="47" y="126"/>
                </a:cubicBezTo>
                <a:cubicBezTo>
                  <a:pt x="50" y="126"/>
                  <a:pt x="53" y="125"/>
                  <a:pt x="56" y="124"/>
                </a:cubicBezTo>
                <a:cubicBezTo>
                  <a:pt x="59" y="124"/>
                  <a:pt x="62" y="122"/>
                  <a:pt x="66" y="121"/>
                </a:cubicBezTo>
                <a:cubicBezTo>
                  <a:pt x="73" y="117"/>
                  <a:pt x="79" y="112"/>
                  <a:pt x="83" y="105"/>
                </a:cubicBezTo>
                <a:cubicBezTo>
                  <a:pt x="87" y="99"/>
                  <a:pt x="90" y="92"/>
                  <a:pt x="90" y="85"/>
                </a:cubicBezTo>
                <a:cubicBezTo>
                  <a:pt x="90" y="83"/>
                  <a:pt x="89" y="80"/>
                  <a:pt x="88" y="77"/>
                </a:cubicBezTo>
                <a:cubicBezTo>
                  <a:pt x="87" y="75"/>
                  <a:pt x="86" y="72"/>
                  <a:pt x="84" y="70"/>
                </a:cubicBezTo>
                <a:cubicBezTo>
                  <a:pt x="81" y="67"/>
                  <a:pt x="79" y="65"/>
                  <a:pt x="75" y="63"/>
                </a:cubicBezTo>
                <a:cubicBezTo>
                  <a:pt x="72" y="62"/>
                  <a:pt x="67" y="60"/>
                  <a:pt x="62" y="60"/>
                </a:cubicBezTo>
                <a:lnTo>
                  <a:pt x="62" y="6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  <a:latin typeface="Optima"/>
              <a:cs typeface="Optima"/>
            </a:endParaRPr>
          </a:p>
        </p:txBody>
      </p:sp>
      <p:sp>
        <p:nvSpPr>
          <p:cNvPr id="61728" name="Freeform 317"/>
          <p:cNvSpPr>
            <a:spLocks noEditPoints="1"/>
          </p:cNvSpPr>
          <p:nvPr/>
        </p:nvSpPr>
        <p:spPr bwMode="auto">
          <a:xfrm>
            <a:off x="2892425" y="4298950"/>
            <a:ext cx="112713" cy="176213"/>
          </a:xfrm>
          <a:custGeom>
            <a:avLst/>
            <a:gdLst>
              <a:gd name="T0" fmla="*/ 74 w 95"/>
              <a:gd name="T1" fmla="*/ 85 h 126"/>
              <a:gd name="T2" fmla="*/ 67 w 95"/>
              <a:gd name="T3" fmla="*/ 104 h 126"/>
              <a:gd name="T4" fmla="*/ 53 w 95"/>
              <a:gd name="T5" fmla="*/ 117 h 126"/>
              <a:gd name="T6" fmla="*/ 29 w 95"/>
              <a:gd name="T7" fmla="*/ 120 h 126"/>
              <a:gd name="T8" fmla="*/ 17 w 95"/>
              <a:gd name="T9" fmla="*/ 120 h 126"/>
              <a:gd name="T10" fmla="*/ 28 w 95"/>
              <a:gd name="T11" fmla="*/ 62 h 126"/>
              <a:gd name="T12" fmla="*/ 33 w 95"/>
              <a:gd name="T13" fmla="*/ 62 h 126"/>
              <a:gd name="T14" fmla="*/ 45 w 95"/>
              <a:gd name="T15" fmla="*/ 62 h 126"/>
              <a:gd name="T16" fmla="*/ 60 w 95"/>
              <a:gd name="T17" fmla="*/ 65 h 126"/>
              <a:gd name="T18" fmla="*/ 72 w 95"/>
              <a:gd name="T19" fmla="*/ 76 h 126"/>
              <a:gd name="T20" fmla="*/ 74 w 95"/>
              <a:gd name="T21" fmla="*/ 85 h 126"/>
              <a:gd name="T22" fmla="*/ 80 w 95"/>
              <a:gd name="T23" fmla="*/ 25 h 126"/>
              <a:gd name="T24" fmla="*/ 65 w 95"/>
              <a:gd name="T25" fmla="*/ 51 h 126"/>
              <a:gd name="T26" fmla="*/ 39 w 95"/>
              <a:gd name="T27" fmla="*/ 56 h 126"/>
              <a:gd name="T28" fmla="*/ 30 w 95"/>
              <a:gd name="T29" fmla="*/ 56 h 126"/>
              <a:gd name="T30" fmla="*/ 34 w 95"/>
              <a:gd name="T31" fmla="*/ 36 h 126"/>
              <a:gd name="T32" fmla="*/ 41 w 95"/>
              <a:gd name="T33" fmla="*/ 6 h 126"/>
              <a:gd name="T34" fmla="*/ 58 w 95"/>
              <a:gd name="T35" fmla="*/ 6 h 126"/>
              <a:gd name="T36" fmla="*/ 80 w 95"/>
              <a:gd name="T37" fmla="*/ 25 h 126"/>
              <a:gd name="T38" fmla="*/ 61 w 95"/>
              <a:gd name="T39" fmla="*/ 59 h 126"/>
              <a:gd name="T40" fmla="*/ 62 w 95"/>
              <a:gd name="T41" fmla="*/ 58 h 126"/>
              <a:gd name="T42" fmla="*/ 84 w 95"/>
              <a:gd name="T43" fmla="*/ 46 h 126"/>
              <a:gd name="T44" fmla="*/ 95 w 95"/>
              <a:gd name="T45" fmla="*/ 23 h 126"/>
              <a:gd name="T46" fmla="*/ 84 w 95"/>
              <a:gd name="T47" fmla="*/ 4 h 126"/>
              <a:gd name="T48" fmla="*/ 48 w 95"/>
              <a:gd name="T49" fmla="*/ 0 h 126"/>
              <a:gd name="T50" fmla="*/ 32 w 95"/>
              <a:gd name="T51" fmla="*/ 0 h 126"/>
              <a:gd name="T52" fmla="*/ 22 w 95"/>
              <a:gd name="T53" fmla="*/ 28 h 126"/>
              <a:gd name="T54" fmla="*/ 7 w 95"/>
              <a:gd name="T55" fmla="*/ 97 h 126"/>
              <a:gd name="T56" fmla="*/ 4 w 95"/>
              <a:gd name="T57" fmla="*/ 126 h 126"/>
              <a:gd name="T58" fmla="*/ 13 w 95"/>
              <a:gd name="T59" fmla="*/ 126 h 126"/>
              <a:gd name="T60" fmla="*/ 27 w 95"/>
              <a:gd name="T61" fmla="*/ 126 h 126"/>
              <a:gd name="T62" fmla="*/ 38 w 95"/>
              <a:gd name="T63" fmla="*/ 126 h 126"/>
              <a:gd name="T64" fmla="*/ 56 w 95"/>
              <a:gd name="T65" fmla="*/ 124 h 126"/>
              <a:gd name="T66" fmla="*/ 83 w 95"/>
              <a:gd name="T67" fmla="*/ 105 h 126"/>
              <a:gd name="T68" fmla="*/ 88 w 95"/>
              <a:gd name="T69" fmla="*/ 77 h 126"/>
              <a:gd name="T70" fmla="*/ 75 w 95"/>
              <a:gd name="T71" fmla="*/ 63 h 126"/>
              <a:gd name="T72" fmla="*/ 61 w 95"/>
              <a:gd name="T73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26">
                <a:moveTo>
                  <a:pt x="74" y="85"/>
                </a:moveTo>
                <a:lnTo>
                  <a:pt x="74" y="85"/>
                </a:lnTo>
                <a:cubicBezTo>
                  <a:pt x="74" y="88"/>
                  <a:pt x="73" y="91"/>
                  <a:pt x="72" y="95"/>
                </a:cubicBezTo>
                <a:cubicBezTo>
                  <a:pt x="71" y="98"/>
                  <a:pt x="69" y="101"/>
                  <a:pt x="67" y="104"/>
                </a:cubicBezTo>
                <a:cubicBezTo>
                  <a:pt x="66" y="107"/>
                  <a:pt x="63" y="109"/>
                  <a:pt x="61" y="111"/>
                </a:cubicBezTo>
                <a:cubicBezTo>
                  <a:pt x="58" y="114"/>
                  <a:pt x="56" y="115"/>
                  <a:pt x="53" y="117"/>
                </a:cubicBezTo>
                <a:cubicBezTo>
                  <a:pt x="49" y="118"/>
                  <a:pt x="45" y="119"/>
                  <a:pt x="40" y="120"/>
                </a:cubicBezTo>
                <a:cubicBezTo>
                  <a:pt x="36" y="120"/>
                  <a:pt x="32" y="120"/>
                  <a:pt x="29" y="120"/>
                </a:cubicBezTo>
                <a:cubicBezTo>
                  <a:pt x="27" y="120"/>
                  <a:pt x="26" y="120"/>
                  <a:pt x="24" y="120"/>
                </a:cubicBezTo>
                <a:cubicBezTo>
                  <a:pt x="22" y="120"/>
                  <a:pt x="19" y="120"/>
                  <a:pt x="17" y="120"/>
                </a:cubicBezTo>
                <a:cubicBezTo>
                  <a:pt x="18" y="112"/>
                  <a:pt x="20" y="104"/>
                  <a:pt x="22" y="94"/>
                </a:cubicBezTo>
                <a:cubicBezTo>
                  <a:pt x="23" y="85"/>
                  <a:pt x="26" y="74"/>
                  <a:pt x="28" y="62"/>
                </a:cubicBezTo>
                <a:cubicBezTo>
                  <a:pt x="29" y="62"/>
                  <a:pt x="30" y="62"/>
                  <a:pt x="31" y="62"/>
                </a:cubicBezTo>
                <a:cubicBezTo>
                  <a:pt x="31" y="62"/>
                  <a:pt x="32" y="62"/>
                  <a:pt x="33" y="62"/>
                </a:cubicBezTo>
                <a:lnTo>
                  <a:pt x="39" y="62"/>
                </a:lnTo>
                <a:cubicBezTo>
                  <a:pt x="41" y="62"/>
                  <a:pt x="43" y="62"/>
                  <a:pt x="45" y="62"/>
                </a:cubicBezTo>
                <a:cubicBezTo>
                  <a:pt x="47" y="62"/>
                  <a:pt x="49" y="63"/>
                  <a:pt x="51" y="63"/>
                </a:cubicBezTo>
                <a:cubicBezTo>
                  <a:pt x="54" y="63"/>
                  <a:pt x="57" y="64"/>
                  <a:pt x="60" y="65"/>
                </a:cubicBezTo>
                <a:cubicBezTo>
                  <a:pt x="63" y="66"/>
                  <a:pt x="65" y="68"/>
                  <a:pt x="67" y="69"/>
                </a:cubicBezTo>
                <a:cubicBezTo>
                  <a:pt x="69" y="71"/>
                  <a:pt x="71" y="73"/>
                  <a:pt x="72" y="76"/>
                </a:cubicBezTo>
                <a:cubicBezTo>
                  <a:pt x="73" y="78"/>
                  <a:pt x="74" y="81"/>
                  <a:pt x="74" y="85"/>
                </a:cubicBezTo>
                <a:lnTo>
                  <a:pt x="74" y="85"/>
                </a:lnTo>
                <a:close/>
                <a:moveTo>
                  <a:pt x="80" y="25"/>
                </a:moveTo>
                <a:lnTo>
                  <a:pt x="80" y="25"/>
                </a:lnTo>
                <a:cubicBezTo>
                  <a:pt x="80" y="29"/>
                  <a:pt x="79" y="34"/>
                  <a:pt x="77" y="39"/>
                </a:cubicBezTo>
                <a:cubicBezTo>
                  <a:pt x="74" y="44"/>
                  <a:pt x="71" y="48"/>
                  <a:pt x="65" y="51"/>
                </a:cubicBezTo>
                <a:cubicBezTo>
                  <a:pt x="61" y="53"/>
                  <a:pt x="57" y="55"/>
                  <a:pt x="52" y="55"/>
                </a:cubicBezTo>
                <a:cubicBezTo>
                  <a:pt x="47" y="56"/>
                  <a:pt x="42" y="56"/>
                  <a:pt x="39" y="56"/>
                </a:cubicBezTo>
                <a:cubicBezTo>
                  <a:pt x="37" y="56"/>
                  <a:pt x="35" y="56"/>
                  <a:pt x="34" y="56"/>
                </a:cubicBezTo>
                <a:cubicBezTo>
                  <a:pt x="32" y="56"/>
                  <a:pt x="31" y="56"/>
                  <a:pt x="30" y="56"/>
                </a:cubicBezTo>
                <a:cubicBezTo>
                  <a:pt x="30" y="52"/>
                  <a:pt x="31" y="49"/>
                  <a:pt x="32" y="46"/>
                </a:cubicBezTo>
                <a:cubicBezTo>
                  <a:pt x="32" y="43"/>
                  <a:pt x="33" y="40"/>
                  <a:pt x="34" y="36"/>
                </a:cubicBezTo>
                <a:cubicBezTo>
                  <a:pt x="35" y="32"/>
                  <a:pt x="36" y="28"/>
                  <a:pt x="37" y="23"/>
                </a:cubicBezTo>
                <a:cubicBezTo>
                  <a:pt x="38" y="19"/>
                  <a:pt x="39" y="13"/>
                  <a:pt x="41" y="6"/>
                </a:cubicBezTo>
                <a:cubicBezTo>
                  <a:pt x="44" y="6"/>
                  <a:pt x="47" y="6"/>
                  <a:pt x="49" y="6"/>
                </a:cubicBezTo>
                <a:cubicBezTo>
                  <a:pt x="52" y="6"/>
                  <a:pt x="55" y="6"/>
                  <a:pt x="58" y="6"/>
                </a:cubicBezTo>
                <a:cubicBezTo>
                  <a:pt x="64" y="6"/>
                  <a:pt x="69" y="7"/>
                  <a:pt x="74" y="10"/>
                </a:cubicBezTo>
                <a:cubicBezTo>
                  <a:pt x="78" y="13"/>
                  <a:pt x="80" y="18"/>
                  <a:pt x="80" y="25"/>
                </a:cubicBezTo>
                <a:lnTo>
                  <a:pt x="80" y="25"/>
                </a:lnTo>
                <a:close/>
                <a:moveTo>
                  <a:pt x="61" y="59"/>
                </a:moveTo>
                <a:lnTo>
                  <a:pt x="61" y="59"/>
                </a:lnTo>
                <a:lnTo>
                  <a:pt x="62" y="58"/>
                </a:lnTo>
                <a:cubicBezTo>
                  <a:pt x="65" y="57"/>
                  <a:pt x="69" y="56"/>
                  <a:pt x="73" y="54"/>
                </a:cubicBezTo>
                <a:cubicBezTo>
                  <a:pt x="77" y="52"/>
                  <a:pt x="81" y="49"/>
                  <a:pt x="84" y="46"/>
                </a:cubicBezTo>
                <a:cubicBezTo>
                  <a:pt x="87" y="43"/>
                  <a:pt x="90" y="40"/>
                  <a:pt x="92" y="36"/>
                </a:cubicBezTo>
                <a:cubicBezTo>
                  <a:pt x="94" y="32"/>
                  <a:pt x="95" y="28"/>
                  <a:pt x="95" y="23"/>
                </a:cubicBezTo>
                <a:cubicBezTo>
                  <a:pt x="95" y="20"/>
                  <a:pt x="94" y="17"/>
                  <a:pt x="93" y="13"/>
                </a:cubicBezTo>
                <a:cubicBezTo>
                  <a:pt x="91" y="9"/>
                  <a:pt x="88" y="6"/>
                  <a:pt x="84" y="4"/>
                </a:cubicBezTo>
                <a:cubicBezTo>
                  <a:pt x="78" y="1"/>
                  <a:pt x="71" y="0"/>
                  <a:pt x="61" y="0"/>
                </a:cubicBezTo>
                <a:cubicBezTo>
                  <a:pt x="57" y="0"/>
                  <a:pt x="52" y="0"/>
                  <a:pt x="48" y="0"/>
                </a:cubicBezTo>
                <a:cubicBezTo>
                  <a:pt x="44" y="0"/>
                  <a:pt x="40" y="0"/>
                  <a:pt x="37" y="0"/>
                </a:cubicBezTo>
                <a:cubicBezTo>
                  <a:pt x="35" y="0"/>
                  <a:pt x="33" y="0"/>
                  <a:pt x="32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5" y="8"/>
                  <a:pt x="24" y="17"/>
                  <a:pt x="22" y="28"/>
                </a:cubicBezTo>
                <a:cubicBezTo>
                  <a:pt x="19" y="39"/>
                  <a:pt x="17" y="50"/>
                  <a:pt x="15" y="62"/>
                </a:cubicBezTo>
                <a:cubicBezTo>
                  <a:pt x="12" y="74"/>
                  <a:pt x="10" y="85"/>
                  <a:pt x="7" y="97"/>
                </a:cubicBezTo>
                <a:cubicBezTo>
                  <a:pt x="5" y="108"/>
                  <a:pt x="2" y="118"/>
                  <a:pt x="0" y="126"/>
                </a:cubicBezTo>
                <a:cubicBezTo>
                  <a:pt x="1" y="126"/>
                  <a:pt x="2" y="126"/>
                  <a:pt x="4" y="126"/>
                </a:cubicBezTo>
                <a:cubicBezTo>
                  <a:pt x="5" y="126"/>
                  <a:pt x="6" y="126"/>
                  <a:pt x="8" y="126"/>
                </a:cubicBezTo>
                <a:cubicBezTo>
                  <a:pt x="9" y="126"/>
                  <a:pt x="11" y="126"/>
                  <a:pt x="13" y="126"/>
                </a:cubicBezTo>
                <a:cubicBezTo>
                  <a:pt x="15" y="126"/>
                  <a:pt x="17" y="126"/>
                  <a:pt x="20" y="126"/>
                </a:cubicBezTo>
                <a:cubicBezTo>
                  <a:pt x="22" y="126"/>
                  <a:pt x="25" y="126"/>
                  <a:pt x="27" y="126"/>
                </a:cubicBezTo>
                <a:cubicBezTo>
                  <a:pt x="29" y="126"/>
                  <a:pt x="31" y="126"/>
                  <a:pt x="32" y="126"/>
                </a:cubicBezTo>
                <a:cubicBezTo>
                  <a:pt x="33" y="126"/>
                  <a:pt x="36" y="126"/>
                  <a:pt x="38" y="126"/>
                </a:cubicBezTo>
                <a:cubicBezTo>
                  <a:pt x="41" y="126"/>
                  <a:pt x="43" y="126"/>
                  <a:pt x="46" y="126"/>
                </a:cubicBezTo>
                <a:cubicBezTo>
                  <a:pt x="49" y="125"/>
                  <a:pt x="52" y="125"/>
                  <a:pt x="56" y="124"/>
                </a:cubicBezTo>
                <a:cubicBezTo>
                  <a:pt x="59" y="123"/>
                  <a:pt x="62" y="122"/>
                  <a:pt x="65" y="120"/>
                </a:cubicBezTo>
                <a:cubicBezTo>
                  <a:pt x="73" y="116"/>
                  <a:pt x="79" y="111"/>
                  <a:pt x="83" y="105"/>
                </a:cubicBezTo>
                <a:cubicBezTo>
                  <a:pt x="87" y="98"/>
                  <a:pt x="89" y="91"/>
                  <a:pt x="89" y="84"/>
                </a:cubicBezTo>
                <a:cubicBezTo>
                  <a:pt x="89" y="82"/>
                  <a:pt x="89" y="79"/>
                  <a:pt x="88" y="77"/>
                </a:cubicBezTo>
                <a:cubicBezTo>
                  <a:pt x="87" y="74"/>
                  <a:pt x="85" y="71"/>
                  <a:pt x="83" y="69"/>
                </a:cubicBezTo>
                <a:cubicBezTo>
                  <a:pt x="81" y="67"/>
                  <a:pt x="78" y="64"/>
                  <a:pt x="75" y="63"/>
                </a:cubicBezTo>
                <a:cubicBezTo>
                  <a:pt x="71" y="61"/>
                  <a:pt x="67" y="60"/>
                  <a:pt x="61" y="59"/>
                </a:cubicBezTo>
                <a:lnTo>
                  <a:pt x="61" y="59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729" name="Freeform 318"/>
          <p:cNvSpPr>
            <a:spLocks noEditPoints="1"/>
          </p:cNvSpPr>
          <p:nvPr/>
        </p:nvSpPr>
        <p:spPr bwMode="auto">
          <a:xfrm>
            <a:off x="4071938" y="4295775"/>
            <a:ext cx="112713" cy="177800"/>
          </a:xfrm>
          <a:custGeom>
            <a:avLst/>
            <a:gdLst>
              <a:gd name="T0" fmla="*/ 74 w 95"/>
              <a:gd name="T1" fmla="*/ 85 h 127"/>
              <a:gd name="T2" fmla="*/ 67 w 95"/>
              <a:gd name="T3" fmla="*/ 105 h 127"/>
              <a:gd name="T4" fmla="*/ 53 w 95"/>
              <a:gd name="T5" fmla="*/ 117 h 127"/>
              <a:gd name="T6" fmla="*/ 29 w 95"/>
              <a:gd name="T7" fmla="*/ 121 h 127"/>
              <a:gd name="T8" fmla="*/ 17 w 95"/>
              <a:gd name="T9" fmla="*/ 120 h 127"/>
              <a:gd name="T10" fmla="*/ 28 w 95"/>
              <a:gd name="T11" fmla="*/ 63 h 127"/>
              <a:gd name="T12" fmla="*/ 33 w 95"/>
              <a:gd name="T13" fmla="*/ 63 h 127"/>
              <a:gd name="T14" fmla="*/ 45 w 95"/>
              <a:gd name="T15" fmla="*/ 63 h 127"/>
              <a:gd name="T16" fmla="*/ 60 w 95"/>
              <a:gd name="T17" fmla="*/ 66 h 127"/>
              <a:gd name="T18" fmla="*/ 72 w 95"/>
              <a:gd name="T19" fmla="*/ 77 h 127"/>
              <a:gd name="T20" fmla="*/ 74 w 95"/>
              <a:gd name="T21" fmla="*/ 85 h 127"/>
              <a:gd name="T22" fmla="*/ 80 w 95"/>
              <a:gd name="T23" fmla="*/ 26 h 127"/>
              <a:gd name="T24" fmla="*/ 65 w 95"/>
              <a:gd name="T25" fmla="*/ 51 h 127"/>
              <a:gd name="T26" fmla="*/ 39 w 95"/>
              <a:gd name="T27" fmla="*/ 57 h 127"/>
              <a:gd name="T28" fmla="*/ 29 w 95"/>
              <a:gd name="T29" fmla="*/ 56 h 127"/>
              <a:gd name="T30" fmla="*/ 34 w 95"/>
              <a:gd name="T31" fmla="*/ 37 h 127"/>
              <a:gd name="T32" fmla="*/ 41 w 95"/>
              <a:gd name="T33" fmla="*/ 7 h 127"/>
              <a:gd name="T34" fmla="*/ 58 w 95"/>
              <a:gd name="T35" fmla="*/ 6 h 127"/>
              <a:gd name="T36" fmla="*/ 80 w 95"/>
              <a:gd name="T37" fmla="*/ 26 h 127"/>
              <a:gd name="T38" fmla="*/ 61 w 95"/>
              <a:gd name="T39" fmla="*/ 60 h 127"/>
              <a:gd name="T40" fmla="*/ 61 w 95"/>
              <a:gd name="T41" fmla="*/ 59 h 127"/>
              <a:gd name="T42" fmla="*/ 84 w 95"/>
              <a:gd name="T43" fmla="*/ 47 h 127"/>
              <a:gd name="T44" fmla="*/ 95 w 95"/>
              <a:gd name="T45" fmla="*/ 24 h 127"/>
              <a:gd name="T46" fmla="*/ 84 w 95"/>
              <a:gd name="T47" fmla="*/ 5 h 127"/>
              <a:gd name="T48" fmla="*/ 48 w 95"/>
              <a:gd name="T49" fmla="*/ 1 h 127"/>
              <a:gd name="T50" fmla="*/ 31 w 95"/>
              <a:gd name="T51" fmla="*/ 1 h 127"/>
              <a:gd name="T52" fmla="*/ 21 w 95"/>
              <a:gd name="T53" fmla="*/ 29 h 127"/>
              <a:gd name="T54" fmla="*/ 7 w 95"/>
              <a:gd name="T55" fmla="*/ 97 h 127"/>
              <a:gd name="T56" fmla="*/ 4 w 95"/>
              <a:gd name="T57" fmla="*/ 127 h 127"/>
              <a:gd name="T58" fmla="*/ 13 w 95"/>
              <a:gd name="T59" fmla="*/ 127 h 127"/>
              <a:gd name="T60" fmla="*/ 27 w 95"/>
              <a:gd name="T61" fmla="*/ 127 h 127"/>
              <a:gd name="T62" fmla="*/ 38 w 95"/>
              <a:gd name="T63" fmla="*/ 127 h 127"/>
              <a:gd name="T64" fmla="*/ 56 w 95"/>
              <a:gd name="T65" fmla="*/ 125 h 127"/>
              <a:gd name="T66" fmla="*/ 83 w 95"/>
              <a:gd name="T67" fmla="*/ 105 h 127"/>
              <a:gd name="T68" fmla="*/ 88 w 95"/>
              <a:gd name="T69" fmla="*/ 77 h 127"/>
              <a:gd name="T70" fmla="*/ 75 w 95"/>
              <a:gd name="T71" fmla="*/ 63 h 127"/>
              <a:gd name="T72" fmla="*/ 61 w 95"/>
              <a:gd name="T73" fmla="*/ 6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27">
                <a:moveTo>
                  <a:pt x="74" y="85"/>
                </a:moveTo>
                <a:lnTo>
                  <a:pt x="74" y="85"/>
                </a:lnTo>
                <a:cubicBezTo>
                  <a:pt x="74" y="89"/>
                  <a:pt x="73" y="92"/>
                  <a:pt x="72" y="95"/>
                </a:cubicBezTo>
                <a:cubicBezTo>
                  <a:pt x="71" y="99"/>
                  <a:pt x="69" y="102"/>
                  <a:pt x="67" y="105"/>
                </a:cubicBezTo>
                <a:cubicBezTo>
                  <a:pt x="65" y="107"/>
                  <a:pt x="63" y="110"/>
                  <a:pt x="61" y="112"/>
                </a:cubicBezTo>
                <a:cubicBezTo>
                  <a:pt x="58" y="114"/>
                  <a:pt x="55" y="116"/>
                  <a:pt x="53" y="117"/>
                </a:cubicBezTo>
                <a:cubicBezTo>
                  <a:pt x="49" y="119"/>
                  <a:pt x="44" y="120"/>
                  <a:pt x="40" y="121"/>
                </a:cubicBezTo>
                <a:cubicBezTo>
                  <a:pt x="36" y="121"/>
                  <a:pt x="32" y="121"/>
                  <a:pt x="29" y="121"/>
                </a:cubicBezTo>
                <a:cubicBezTo>
                  <a:pt x="27" y="121"/>
                  <a:pt x="26" y="121"/>
                  <a:pt x="24" y="121"/>
                </a:cubicBezTo>
                <a:cubicBezTo>
                  <a:pt x="21" y="121"/>
                  <a:pt x="19" y="121"/>
                  <a:pt x="17" y="120"/>
                </a:cubicBezTo>
                <a:cubicBezTo>
                  <a:pt x="18" y="113"/>
                  <a:pt x="20" y="104"/>
                  <a:pt x="21" y="95"/>
                </a:cubicBezTo>
                <a:cubicBezTo>
                  <a:pt x="23" y="86"/>
                  <a:pt x="26" y="75"/>
                  <a:pt x="28" y="63"/>
                </a:cubicBezTo>
                <a:cubicBezTo>
                  <a:pt x="29" y="63"/>
                  <a:pt x="30" y="63"/>
                  <a:pt x="30" y="63"/>
                </a:cubicBezTo>
                <a:cubicBezTo>
                  <a:pt x="31" y="63"/>
                  <a:pt x="32" y="63"/>
                  <a:pt x="33" y="63"/>
                </a:cubicBezTo>
                <a:lnTo>
                  <a:pt x="38" y="63"/>
                </a:lnTo>
                <a:cubicBezTo>
                  <a:pt x="41" y="63"/>
                  <a:pt x="43" y="63"/>
                  <a:pt x="45" y="63"/>
                </a:cubicBezTo>
                <a:cubicBezTo>
                  <a:pt x="47" y="63"/>
                  <a:pt x="49" y="63"/>
                  <a:pt x="51" y="63"/>
                </a:cubicBezTo>
                <a:cubicBezTo>
                  <a:pt x="54" y="64"/>
                  <a:pt x="57" y="65"/>
                  <a:pt x="60" y="66"/>
                </a:cubicBezTo>
                <a:cubicBezTo>
                  <a:pt x="63" y="67"/>
                  <a:pt x="65" y="68"/>
                  <a:pt x="67" y="70"/>
                </a:cubicBezTo>
                <a:cubicBezTo>
                  <a:pt x="69" y="72"/>
                  <a:pt x="71" y="74"/>
                  <a:pt x="72" y="77"/>
                </a:cubicBezTo>
                <a:cubicBezTo>
                  <a:pt x="73" y="79"/>
                  <a:pt x="74" y="82"/>
                  <a:pt x="74" y="85"/>
                </a:cubicBezTo>
                <a:lnTo>
                  <a:pt x="74" y="85"/>
                </a:lnTo>
                <a:close/>
                <a:moveTo>
                  <a:pt x="80" y="26"/>
                </a:moveTo>
                <a:lnTo>
                  <a:pt x="80" y="26"/>
                </a:lnTo>
                <a:cubicBezTo>
                  <a:pt x="80" y="30"/>
                  <a:pt x="79" y="35"/>
                  <a:pt x="77" y="40"/>
                </a:cubicBezTo>
                <a:cubicBezTo>
                  <a:pt x="74" y="44"/>
                  <a:pt x="70" y="48"/>
                  <a:pt x="65" y="51"/>
                </a:cubicBezTo>
                <a:cubicBezTo>
                  <a:pt x="61" y="54"/>
                  <a:pt x="56" y="55"/>
                  <a:pt x="51" y="56"/>
                </a:cubicBezTo>
                <a:cubicBezTo>
                  <a:pt x="46" y="57"/>
                  <a:pt x="42" y="57"/>
                  <a:pt x="39" y="57"/>
                </a:cubicBezTo>
                <a:cubicBezTo>
                  <a:pt x="37" y="57"/>
                  <a:pt x="35" y="57"/>
                  <a:pt x="34" y="57"/>
                </a:cubicBezTo>
                <a:cubicBezTo>
                  <a:pt x="32" y="57"/>
                  <a:pt x="31" y="57"/>
                  <a:pt x="29" y="56"/>
                </a:cubicBezTo>
                <a:cubicBezTo>
                  <a:pt x="30" y="53"/>
                  <a:pt x="31" y="50"/>
                  <a:pt x="32" y="47"/>
                </a:cubicBezTo>
                <a:cubicBezTo>
                  <a:pt x="32" y="44"/>
                  <a:pt x="33" y="40"/>
                  <a:pt x="34" y="37"/>
                </a:cubicBezTo>
                <a:cubicBezTo>
                  <a:pt x="35" y="33"/>
                  <a:pt x="36" y="29"/>
                  <a:pt x="37" y="24"/>
                </a:cubicBezTo>
                <a:cubicBezTo>
                  <a:pt x="38" y="19"/>
                  <a:pt x="39" y="14"/>
                  <a:pt x="41" y="7"/>
                </a:cubicBezTo>
                <a:cubicBezTo>
                  <a:pt x="44" y="7"/>
                  <a:pt x="46" y="7"/>
                  <a:pt x="49" y="7"/>
                </a:cubicBezTo>
                <a:cubicBezTo>
                  <a:pt x="52" y="6"/>
                  <a:pt x="55" y="6"/>
                  <a:pt x="58" y="6"/>
                </a:cubicBezTo>
                <a:cubicBezTo>
                  <a:pt x="64" y="6"/>
                  <a:pt x="69" y="8"/>
                  <a:pt x="74" y="11"/>
                </a:cubicBezTo>
                <a:cubicBezTo>
                  <a:pt x="78" y="14"/>
                  <a:pt x="80" y="19"/>
                  <a:pt x="80" y="26"/>
                </a:cubicBezTo>
                <a:lnTo>
                  <a:pt x="80" y="26"/>
                </a:lnTo>
                <a:close/>
                <a:moveTo>
                  <a:pt x="61" y="60"/>
                </a:moveTo>
                <a:lnTo>
                  <a:pt x="61" y="60"/>
                </a:lnTo>
                <a:lnTo>
                  <a:pt x="61" y="59"/>
                </a:lnTo>
                <a:cubicBezTo>
                  <a:pt x="65" y="58"/>
                  <a:pt x="69" y="57"/>
                  <a:pt x="73" y="55"/>
                </a:cubicBezTo>
                <a:cubicBezTo>
                  <a:pt x="77" y="53"/>
                  <a:pt x="81" y="50"/>
                  <a:pt x="84" y="47"/>
                </a:cubicBezTo>
                <a:cubicBezTo>
                  <a:pt x="87" y="44"/>
                  <a:pt x="90" y="40"/>
                  <a:pt x="92" y="37"/>
                </a:cubicBezTo>
                <a:cubicBezTo>
                  <a:pt x="94" y="33"/>
                  <a:pt x="95" y="28"/>
                  <a:pt x="95" y="24"/>
                </a:cubicBezTo>
                <a:cubicBezTo>
                  <a:pt x="95" y="21"/>
                  <a:pt x="94" y="17"/>
                  <a:pt x="93" y="14"/>
                </a:cubicBezTo>
                <a:cubicBezTo>
                  <a:pt x="91" y="10"/>
                  <a:pt x="88" y="7"/>
                  <a:pt x="84" y="5"/>
                </a:cubicBezTo>
                <a:cubicBezTo>
                  <a:pt x="78" y="2"/>
                  <a:pt x="71" y="0"/>
                  <a:pt x="61" y="0"/>
                </a:cubicBezTo>
                <a:cubicBezTo>
                  <a:pt x="56" y="0"/>
                  <a:pt x="52" y="0"/>
                  <a:pt x="48" y="1"/>
                </a:cubicBezTo>
                <a:cubicBezTo>
                  <a:pt x="44" y="1"/>
                  <a:pt x="40" y="1"/>
                  <a:pt x="37" y="1"/>
                </a:cubicBezTo>
                <a:cubicBezTo>
                  <a:pt x="35" y="1"/>
                  <a:pt x="33" y="1"/>
                  <a:pt x="31" y="1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8"/>
                  <a:pt x="24" y="18"/>
                  <a:pt x="21" y="29"/>
                </a:cubicBezTo>
                <a:cubicBezTo>
                  <a:pt x="19" y="40"/>
                  <a:pt x="17" y="51"/>
                  <a:pt x="15" y="63"/>
                </a:cubicBezTo>
                <a:cubicBezTo>
                  <a:pt x="12" y="74"/>
                  <a:pt x="10" y="86"/>
                  <a:pt x="7" y="97"/>
                </a:cubicBezTo>
                <a:cubicBezTo>
                  <a:pt x="5" y="109"/>
                  <a:pt x="2" y="119"/>
                  <a:pt x="0" y="127"/>
                </a:cubicBezTo>
                <a:cubicBezTo>
                  <a:pt x="1" y="127"/>
                  <a:pt x="2" y="127"/>
                  <a:pt x="4" y="127"/>
                </a:cubicBezTo>
                <a:cubicBezTo>
                  <a:pt x="5" y="127"/>
                  <a:pt x="6" y="127"/>
                  <a:pt x="8" y="127"/>
                </a:cubicBezTo>
                <a:cubicBezTo>
                  <a:pt x="9" y="127"/>
                  <a:pt x="10" y="127"/>
                  <a:pt x="13" y="127"/>
                </a:cubicBezTo>
                <a:cubicBezTo>
                  <a:pt x="15" y="127"/>
                  <a:pt x="17" y="127"/>
                  <a:pt x="20" y="127"/>
                </a:cubicBezTo>
                <a:cubicBezTo>
                  <a:pt x="22" y="127"/>
                  <a:pt x="24" y="127"/>
                  <a:pt x="27" y="127"/>
                </a:cubicBezTo>
                <a:cubicBezTo>
                  <a:pt x="29" y="127"/>
                  <a:pt x="31" y="127"/>
                  <a:pt x="32" y="127"/>
                </a:cubicBezTo>
                <a:cubicBezTo>
                  <a:pt x="33" y="127"/>
                  <a:pt x="35" y="127"/>
                  <a:pt x="38" y="127"/>
                </a:cubicBezTo>
                <a:cubicBezTo>
                  <a:pt x="40" y="127"/>
                  <a:pt x="43" y="127"/>
                  <a:pt x="46" y="126"/>
                </a:cubicBezTo>
                <a:cubicBezTo>
                  <a:pt x="49" y="126"/>
                  <a:pt x="52" y="125"/>
                  <a:pt x="56" y="125"/>
                </a:cubicBezTo>
                <a:cubicBezTo>
                  <a:pt x="59" y="124"/>
                  <a:pt x="62" y="122"/>
                  <a:pt x="65" y="121"/>
                </a:cubicBezTo>
                <a:cubicBezTo>
                  <a:pt x="73" y="117"/>
                  <a:pt x="79" y="112"/>
                  <a:pt x="83" y="105"/>
                </a:cubicBezTo>
                <a:cubicBezTo>
                  <a:pt x="87" y="99"/>
                  <a:pt x="89" y="92"/>
                  <a:pt x="89" y="85"/>
                </a:cubicBezTo>
                <a:cubicBezTo>
                  <a:pt x="89" y="83"/>
                  <a:pt x="89" y="80"/>
                  <a:pt x="88" y="77"/>
                </a:cubicBezTo>
                <a:cubicBezTo>
                  <a:pt x="87" y="75"/>
                  <a:pt x="85" y="72"/>
                  <a:pt x="83" y="70"/>
                </a:cubicBezTo>
                <a:cubicBezTo>
                  <a:pt x="81" y="67"/>
                  <a:pt x="78" y="65"/>
                  <a:pt x="75" y="63"/>
                </a:cubicBezTo>
                <a:cubicBezTo>
                  <a:pt x="71" y="62"/>
                  <a:pt x="67" y="60"/>
                  <a:pt x="61" y="60"/>
                </a:cubicBezTo>
                <a:lnTo>
                  <a:pt x="61" y="6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730" name="Freeform 319"/>
          <p:cNvSpPr>
            <a:spLocks noEditPoints="1"/>
          </p:cNvSpPr>
          <p:nvPr/>
        </p:nvSpPr>
        <p:spPr bwMode="auto">
          <a:xfrm>
            <a:off x="5270500" y="4300538"/>
            <a:ext cx="112713" cy="177800"/>
          </a:xfrm>
          <a:custGeom>
            <a:avLst/>
            <a:gdLst>
              <a:gd name="T0" fmla="*/ 74 w 95"/>
              <a:gd name="T1" fmla="*/ 85 h 127"/>
              <a:gd name="T2" fmla="*/ 67 w 95"/>
              <a:gd name="T3" fmla="*/ 105 h 127"/>
              <a:gd name="T4" fmla="*/ 53 w 95"/>
              <a:gd name="T5" fmla="*/ 117 h 127"/>
              <a:gd name="T6" fmla="*/ 29 w 95"/>
              <a:gd name="T7" fmla="*/ 121 h 127"/>
              <a:gd name="T8" fmla="*/ 17 w 95"/>
              <a:gd name="T9" fmla="*/ 120 h 127"/>
              <a:gd name="T10" fmla="*/ 28 w 95"/>
              <a:gd name="T11" fmla="*/ 63 h 127"/>
              <a:gd name="T12" fmla="*/ 33 w 95"/>
              <a:gd name="T13" fmla="*/ 63 h 127"/>
              <a:gd name="T14" fmla="*/ 45 w 95"/>
              <a:gd name="T15" fmla="*/ 63 h 127"/>
              <a:gd name="T16" fmla="*/ 60 w 95"/>
              <a:gd name="T17" fmla="*/ 66 h 127"/>
              <a:gd name="T18" fmla="*/ 72 w 95"/>
              <a:gd name="T19" fmla="*/ 77 h 127"/>
              <a:gd name="T20" fmla="*/ 74 w 95"/>
              <a:gd name="T21" fmla="*/ 85 h 127"/>
              <a:gd name="T22" fmla="*/ 80 w 95"/>
              <a:gd name="T23" fmla="*/ 26 h 127"/>
              <a:gd name="T24" fmla="*/ 65 w 95"/>
              <a:gd name="T25" fmla="*/ 52 h 127"/>
              <a:gd name="T26" fmla="*/ 39 w 95"/>
              <a:gd name="T27" fmla="*/ 57 h 127"/>
              <a:gd name="T28" fmla="*/ 29 w 95"/>
              <a:gd name="T29" fmla="*/ 57 h 127"/>
              <a:gd name="T30" fmla="*/ 34 w 95"/>
              <a:gd name="T31" fmla="*/ 37 h 127"/>
              <a:gd name="T32" fmla="*/ 41 w 95"/>
              <a:gd name="T33" fmla="*/ 7 h 127"/>
              <a:gd name="T34" fmla="*/ 58 w 95"/>
              <a:gd name="T35" fmla="*/ 7 h 127"/>
              <a:gd name="T36" fmla="*/ 80 w 95"/>
              <a:gd name="T37" fmla="*/ 26 h 127"/>
              <a:gd name="T38" fmla="*/ 61 w 95"/>
              <a:gd name="T39" fmla="*/ 60 h 127"/>
              <a:gd name="T40" fmla="*/ 61 w 95"/>
              <a:gd name="T41" fmla="*/ 59 h 127"/>
              <a:gd name="T42" fmla="*/ 84 w 95"/>
              <a:gd name="T43" fmla="*/ 47 h 127"/>
              <a:gd name="T44" fmla="*/ 95 w 95"/>
              <a:gd name="T45" fmla="*/ 24 h 127"/>
              <a:gd name="T46" fmla="*/ 84 w 95"/>
              <a:gd name="T47" fmla="*/ 5 h 127"/>
              <a:gd name="T48" fmla="*/ 48 w 95"/>
              <a:gd name="T49" fmla="*/ 1 h 127"/>
              <a:gd name="T50" fmla="*/ 31 w 95"/>
              <a:gd name="T51" fmla="*/ 1 h 127"/>
              <a:gd name="T52" fmla="*/ 21 w 95"/>
              <a:gd name="T53" fmla="*/ 29 h 127"/>
              <a:gd name="T54" fmla="*/ 7 w 95"/>
              <a:gd name="T55" fmla="*/ 97 h 127"/>
              <a:gd name="T56" fmla="*/ 4 w 95"/>
              <a:gd name="T57" fmla="*/ 127 h 127"/>
              <a:gd name="T58" fmla="*/ 13 w 95"/>
              <a:gd name="T59" fmla="*/ 127 h 127"/>
              <a:gd name="T60" fmla="*/ 27 w 95"/>
              <a:gd name="T61" fmla="*/ 127 h 127"/>
              <a:gd name="T62" fmla="*/ 38 w 95"/>
              <a:gd name="T63" fmla="*/ 127 h 127"/>
              <a:gd name="T64" fmla="*/ 56 w 95"/>
              <a:gd name="T65" fmla="*/ 125 h 127"/>
              <a:gd name="T66" fmla="*/ 83 w 95"/>
              <a:gd name="T67" fmla="*/ 105 h 127"/>
              <a:gd name="T68" fmla="*/ 88 w 95"/>
              <a:gd name="T69" fmla="*/ 78 h 127"/>
              <a:gd name="T70" fmla="*/ 75 w 95"/>
              <a:gd name="T71" fmla="*/ 64 h 127"/>
              <a:gd name="T72" fmla="*/ 61 w 95"/>
              <a:gd name="T73" fmla="*/ 6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127">
                <a:moveTo>
                  <a:pt x="74" y="85"/>
                </a:moveTo>
                <a:lnTo>
                  <a:pt x="74" y="85"/>
                </a:lnTo>
                <a:cubicBezTo>
                  <a:pt x="74" y="89"/>
                  <a:pt x="73" y="92"/>
                  <a:pt x="72" y="96"/>
                </a:cubicBezTo>
                <a:cubicBezTo>
                  <a:pt x="71" y="99"/>
                  <a:pt x="69" y="102"/>
                  <a:pt x="67" y="105"/>
                </a:cubicBezTo>
                <a:cubicBezTo>
                  <a:pt x="65" y="107"/>
                  <a:pt x="63" y="110"/>
                  <a:pt x="61" y="112"/>
                </a:cubicBezTo>
                <a:cubicBezTo>
                  <a:pt x="58" y="114"/>
                  <a:pt x="55" y="116"/>
                  <a:pt x="53" y="117"/>
                </a:cubicBezTo>
                <a:cubicBezTo>
                  <a:pt x="49" y="119"/>
                  <a:pt x="44" y="120"/>
                  <a:pt x="40" y="121"/>
                </a:cubicBezTo>
                <a:cubicBezTo>
                  <a:pt x="36" y="121"/>
                  <a:pt x="32" y="121"/>
                  <a:pt x="29" y="121"/>
                </a:cubicBezTo>
                <a:cubicBezTo>
                  <a:pt x="27" y="121"/>
                  <a:pt x="26" y="121"/>
                  <a:pt x="24" y="121"/>
                </a:cubicBezTo>
                <a:cubicBezTo>
                  <a:pt x="21" y="121"/>
                  <a:pt x="19" y="121"/>
                  <a:pt x="17" y="120"/>
                </a:cubicBezTo>
                <a:cubicBezTo>
                  <a:pt x="18" y="113"/>
                  <a:pt x="20" y="105"/>
                  <a:pt x="21" y="95"/>
                </a:cubicBezTo>
                <a:cubicBezTo>
                  <a:pt x="23" y="86"/>
                  <a:pt x="26" y="75"/>
                  <a:pt x="28" y="63"/>
                </a:cubicBezTo>
                <a:cubicBezTo>
                  <a:pt x="29" y="63"/>
                  <a:pt x="30" y="63"/>
                  <a:pt x="30" y="63"/>
                </a:cubicBezTo>
                <a:cubicBezTo>
                  <a:pt x="31" y="63"/>
                  <a:pt x="32" y="63"/>
                  <a:pt x="33" y="63"/>
                </a:cubicBezTo>
                <a:lnTo>
                  <a:pt x="38" y="63"/>
                </a:lnTo>
                <a:cubicBezTo>
                  <a:pt x="41" y="63"/>
                  <a:pt x="43" y="63"/>
                  <a:pt x="45" y="63"/>
                </a:cubicBezTo>
                <a:cubicBezTo>
                  <a:pt x="47" y="63"/>
                  <a:pt x="49" y="63"/>
                  <a:pt x="51" y="64"/>
                </a:cubicBezTo>
                <a:cubicBezTo>
                  <a:pt x="54" y="64"/>
                  <a:pt x="57" y="65"/>
                  <a:pt x="60" y="66"/>
                </a:cubicBezTo>
                <a:cubicBezTo>
                  <a:pt x="63" y="67"/>
                  <a:pt x="65" y="69"/>
                  <a:pt x="67" y="70"/>
                </a:cubicBezTo>
                <a:cubicBezTo>
                  <a:pt x="69" y="72"/>
                  <a:pt x="71" y="74"/>
                  <a:pt x="72" y="77"/>
                </a:cubicBezTo>
                <a:cubicBezTo>
                  <a:pt x="73" y="79"/>
                  <a:pt x="74" y="82"/>
                  <a:pt x="74" y="85"/>
                </a:cubicBezTo>
                <a:lnTo>
                  <a:pt x="74" y="85"/>
                </a:lnTo>
                <a:close/>
                <a:moveTo>
                  <a:pt x="80" y="26"/>
                </a:moveTo>
                <a:lnTo>
                  <a:pt x="80" y="26"/>
                </a:lnTo>
                <a:cubicBezTo>
                  <a:pt x="80" y="30"/>
                  <a:pt x="79" y="35"/>
                  <a:pt x="77" y="40"/>
                </a:cubicBezTo>
                <a:cubicBezTo>
                  <a:pt x="74" y="45"/>
                  <a:pt x="70" y="49"/>
                  <a:pt x="65" y="52"/>
                </a:cubicBezTo>
                <a:cubicBezTo>
                  <a:pt x="61" y="54"/>
                  <a:pt x="56" y="56"/>
                  <a:pt x="51" y="56"/>
                </a:cubicBezTo>
                <a:cubicBezTo>
                  <a:pt x="46" y="57"/>
                  <a:pt x="42" y="57"/>
                  <a:pt x="39" y="57"/>
                </a:cubicBezTo>
                <a:cubicBezTo>
                  <a:pt x="37" y="57"/>
                  <a:pt x="35" y="57"/>
                  <a:pt x="34" y="57"/>
                </a:cubicBezTo>
                <a:cubicBezTo>
                  <a:pt x="32" y="57"/>
                  <a:pt x="31" y="57"/>
                  <a:pt x="29" y="57"/>
                </a:cubicBezTo>
                <a:cubicBezTo>
                  <a:pt x="30" y="53"/>
                  <a:pt x="31" y="50"/>
                  <a:pt x="32" y="47"/>
                </a:cubicBezTo>
                <a:cubicBezTo>
                  <a:pt x="32" y="44"/>
                  <a:pt x="33" y="40"/>
                  <a:pt x="34" y="37"/>
                </a:cubicBezTo>
                <a:cubicBezTo>
                  <a:pt x="35" y="33"/>
                  <a:pt x="36" y="29"/>
                  <a:pt x="37" y="24"/>
                </a:cubicBezTo>
                <a:cubicBezTo>
                  <a:pt x="38" y="20"/>
                  <a:pt x="39" y="14"/>
                  <a:pt x="41" y="7"/>
                </a:cubicBezTo>
                <a:cubicBezTo>
                  <a:pt x="44" y="7"/>
                  <a:pt x="47" y="7"/>
                  <a:pt x="49" y="7"/>
                </a:cubicBezTo>
                <a:cubicBezTo>
                  <a:pt x="52" y="7"/>
                  <a:pt x="55" y="7"/>
                  <a:pt x="58" y="7"/>
                </a:cubicBezTo>
                <a:cubicBezTo>
                  <a:pt x="64" y="7"/>
                  <a:pt x="69" y="8"/>
                  <a:pt x="74" y="11"/>
                </a:cubicBezTo>
                <a:cubicBezTo>
                  <a:pt x="78" y="14"/>
                  <a:pt x="80" y="19"/>
                  <a:pt x="80" y="26"/>
                </a:cubicBezTo>
                <a:lnTo>
                  <a:pt x="80" y="26"/>
                </a:lnTo>
                <a:close/>
                <a:moveTo>
                  <a:pt x="61" y="60"/>
                </a:moveTo>
                <a:lnTo>
                  <a:pt x="61" y="60"/>
                </a:lnTo>
                <a:lnTo>
                  <a:pt x="61" y="59"/>
                </a:lnTo>
                <a:cubicBezTo>
                  <a:pt x="65" y="58"/>
                  <a:pt x="69" y="57"/>
                  <a:pt x="73" y="55"/>
                </a:cubicBezTo>
                <a:cubicBezTo>
                  <a:pt x="77" y="53"/>
                  <a:pt x="81" y="50"/>
                  <a:pt x="84" y="47"/>
                </a:cubicBezTo>
                <a:cubicBezTo>
                  <a:pt x="87" y="44"/>
                  <a:pt x="90" y="41"/>
                  <a:pt x="92" y="37"/>
                </a:cubicBezTo>
                <a:cubicBezTo>
                  <a:pt x="94" y="33"/>
                  <a:pt x="95" y="28"/>
                  <a:pt x="95" y="24"/>
                </a:cubicBezTo>
                <a:cubicBezTo>
                  <a:pt x="95" y="21"/>
                  <a:pt x="94" y="17"/>
                  <a:pt x="93" y="14"/>
                </a:cubicBezTo>
                <a:cubicBezTo>
                  <a:pt x="91" y="10"/>
                  <a:pt x="88" y="7"/>
                  <a:pt x="84" y="5"/>
                </a:cubicBezTo>
                <a:cubicBezTo>
                  <a:pt x="78" y="2"/>
                  <a:pt x="71" y="0"/>
                  <a:pt x="61" y="0"/>
                </a:cubicBezTo>
                <a:cubicBezTo>
                  <a:pt x="56" y="0"/>
                  <a:pt x="52" y="1"/>
                  <a:pt x="48" y="1"/>
                </a:cubicBezTo>
                <a:cubicBezTo>
                  <a:pt x="44" y="1"/>
                  <a:pt x="40" y="1"/>
                  <a:pt x="37" y="1"/>
                </a:cubicBezTo>
                <a:cubicBezTo>
                  <a:pt x="35" y="1"/>
                  <a:pt x="33" y="1"/>
                  <a:pt x="31" y="1"/>
                </a:cubicBezTo>
                <a:cubicBezTo>
                  <a:pt x="30" y="1"/>
                  <a:pt x="28" y="1"/>
                  <a:pt x="27" y="0"/>
                </a:cubicBezTo>
                <a:cubicBezTo>
                  <a:pt x="25" y="9"/>
                  <a:pt x="24" y="18"/>
                  <a:pt x="21" y="29"/>
                </a:cubicBezTo>
                <a:cubicBezTo>
                  <a:pt x="19" y="40"/>
                  <a:pt x="17" y="51"/>
                  <a:pt x="15" y="63"/>
                </a:cubicBezTo>
                <a:cubicBezTo>
                  <a:pt x="12" y="75"/>
                  <a:pt x="10" y="86"/>
                  <a:pt x="7" y="97"/>
                </a:cubicBezTo>
                <a:cubicBezTo>
                  <a:pt x="5" y="109"/>
                  <a:pt x="2" y="119"/>
                  <a:pt x="0" y="127"/>
                </a:cubicBezTo>
                <a:cubicBezTo>
                  <a:pt x="1" y="127"/>
                  <a:pt x="2" y="127"/>
                  <a:pt x="4" y="127"/>
                </a:cubicBezTo>
                <a:cubicBezTo>
                  <a:pt x="5" y="127"/>
                  <a:pt x="6" y="127"/>
                  <a:pt x="8" y="127"/>
                </a:cubicBezTo>
                <a:cubicBezTo>
                  <a:pt x="9" y="127"/>
                  <a:pt x="10" y="127"/>
                  <a:pt x="13" y="127"/>
                </a:cubicBezTo>
                <a:cubicBezTo>
                  <a:pt x="15" y="127"/>
                  <a:pt x="17" y="127"/>
                  <a:pt x="20" y="127"/>
                </a:cubicBezTo>
                <a:cubicBezTo>
                  <a:pt x="22" y="127"/>
                  <a:pt x="24" y="127"/>
                  <a:pt x="27" y="127"/>
                </a:cubicBezTo>
                <a:cubicBezTo>
                  <a:pt x="29" y="127"/>
                  <a:pt x="31" y="127"/>
                  <a:pt x="32" y="127"/>
                </a:cubicBezTo>
                <a:cubicBezTo>
                  <a:pt x="33" y="127"/>
                  <a:pt x="35" y="127"/>
                  <a:pt x="38" y="127"/>
                </a:cubicBezTo>
                <a:cubicBezTo>
                  <a:pt x="40" y="127"/>
                  <a:pt x="43" y="127"/>
                  <a:pt x="46" y="127"/>
                </a:cubicBezTo>
                <a:cubicBezTo>
                  <a:pt x="49" y="126"/>
                  <a:pt x="52" y="126"/>
                  <a:pt x="56" y="125"/>
                </a:cubicBezTo>
                <a:cubicBezTo>
                  <a:pt x="59" y="124"/>
                  <a:pt x="62" y="123"/>
                  <a:pt x="65" y="121"/>
                </a:cubicBezTo>
                <a:cubicBezTo>
                  <a:pt x="73" y="117"/>
                  <a:pt x="79" y="112"/>
                  <a:pt x="83" y="105"/>
                </a:cubicBezTo>
                <a:cubicBezTo>
                  <a:pt x="87" y="99"/>
                  <a:pt x="89" y="92"/>
                  <a:pt x="89" y="85"/>
                </a:cubicBezTo>
                <a:cubicBezTo>
                  <a:pt x="89" y="83"/>
                  <a:pt x="89" y="80"/>
                  <a:pt x="88" y="78"/>
                </a:cubicBezTo>
                <a:cubicBezTo>
                  <a:pt x="87" y="75"/>
                  <a:pt x="85" y="72"/>
                  <a:pt x="83" y="70"/>
                </a:cubicBezTo>
                <a:cubicBezTo>
                  <a:pt x="81" y="68"/>
                  <a:pt x="78" y="65"/>
                  <a:pt x="75" y="64"/>
                </a:cubicBezTo>
                <a:cubicBezTo>
                  <a:pt x="71" y="62"/>
                  <a:pt x="67" y="61"/>
                  <a:pt x="61" y="60"/>
                </a:cubicBezTo>
                <a:lnTo>
                  <a:pt x="61" y="6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731" name="Freeform 320"/>
          <p:cNvSpPr>
            <a:spLocks noEditPoints="1"/>
          </p:cNvSpPr>
          <p:nvPr/>
        </p:nvSpPr>
        <p:spPr bwMode="auto">
          <a:xfrm>
            <a:off x="6454775" y="4298950"/>
            <a:ext cx="114300" cy="176213"/>
          </a:xfrm>
          <a:custGeom>
            <a:avLst/>
            <a:gdLst>
              <a:gd name="T0" fmla="*/ 74 w 96"/>
              <a:gd name="T1" fmla="*/ 85 h 126"/>
              <a:gd name="T2" fmla="*/ 68 w 96"/>
              <a:gd name="T3" fmla="*/ 104 h 126"/>
              <a:gd name="T4" fmla="*/ 53 w 96"/>
              <a:gd name="T5" fmla="*/ 117 h 126"/>
              <a:gd name="T6" fmla="*/ 29 w 96"/>
              <a:gd name="T7" fmla="*/ 120 h 126"/>
              <a:gd name="T8" fmla="*/ 17 w 96"/>
              <a:gd name="T9" fmla="*/ 120 h 126"/>
              <a:gd name="T10" fmla="*/ 29 w 96"/>
              <a:gd name="T11" fmla="*/ 62 h 126"/>
              <a:gd name="T12" fmla="*/ 34 w 96"/>
              <a:gd name="T13" fmla="*/ 62 h 126"/>
              <a:gd name="T14" fmla="*/ 45 w 96"/>
              <a:gd name="T15" fmla="*/ 62 h 126"/>
              <a:gd name="T16" fmla="*/ 60 w 96"/>
              <a:gd name="T17" fmla="*/ 65 h 126"/>
              <a:gd name="T18" fmla="*/ 72 w 96"/>
              <a:gd name="T19" fmla="*/ 76 h 126"/>
              <a:gd name="T20" fmla="*/ 74 w 96"/>
              <a:gd name="T21" fmla="*/ 85 h 126"/>
              <a:gd name="T22" fmla="*/ 81 w 96"/>
              <a:gd name="T23" fmla="*/ 25 h 126"/>
              <a:gd name="T24" fmla="*/ 66 w 96"/>
              <a:gd name="T25" fmla="*/ 51 h 126"/>
              <a:gd name="T26" fmla="*/ 40 w 96"/>
              <a:gd name="T27" fmla="*/ 56 h 126"/>
              <a:gd name="T28" fmla="*/ 30 w 96"/>
              <a:gd name="T29" fmla="*/ 56 h 126"/>
              <a:gd name="T30" fmla="*/ 34 w 96"/>
              <a:gd name="T31" fmla="*/ 36 h 126"/>
              <a:gd name="T32" fmla="*/ 41 w 96"/>
              <a:gd name="T33" fmla="*/ 6 h 126"/>
              <a:gd name="T34" fmla="*/ 58 w 96"/>
              <a:gd name="T35" fmla="*/ 6 h 126"/>
              <a:gd name="T36" fmla="*/ 81 w 96"/>
              <a:gd name="T37" fmla="*/ 25 h 126"/>
              <a:gd name="T38" fmla="*/ 62 w 96"/>
              <a:gd name="T39" fmla="*/ 59 h 126"/>
              <a:gd name="T40" fmla="*/ 62 w 96"/>
              <a:gd name="T41" fmla="*/ 58 h 126"/>
              <a:gd name="T42" fmla="*/ 85 w 96"/>
              <a:gd name="T43" fmla="*/ 46 h 126"/>
              <a:gd name="T44" fmla="*/ 96 w 96"/>
              <a:gd name="T45" fmla="*/ 23 h 126"/>
              <a:gd name="T46" fmla="*/ 84 w 96"/>
              <a:gd name="T47" fmla="*/ 4 h 126"/>
              <a:gd name="T48" fmla="*/ 49 w 96"/>
              <a:gd name="T49" fmla="*/ 0 h 126"/>
              <a:gd name="T50" fmla="*/ 32 w 96"/>
              <a:gd name="T51" fmla="*/ 0 h 126"/>
              <a:gd name="T52" fmla="*/ 22 w 96"/>
              <a:gd name="T53" fmla="*/ 28 h 126"/>
              <a:gd name="T54" fmla="*/ 8 w 96"/>
              <a:gd name="T55" fmla="*/ 97 h 126"/>
              <a:gd name="T56" fmla="*/ 4 w 96"/>
              <a:gd name="T57" fmla="*/ 126 h 126"/>
              <a:gd name="T58" fmla="*/ 13 w 96"/>
              <a:gd name="T59" fmla="*/ 126 h 126"/>
              <a:gd name="T60" fmla="*/ 27 w 96"/>
              <a:gd name="T61" fmla="*/ 126 h 126"/>
              <a:gd name="T62" fmla="*/ 39 w 96"/>
              <a:gd name="T63" fmla="*/ 126 h 126"/>
              <a:gd name="T64" fmla="*/ 56 w 96"/>
              <a:gd name="T65" fmla="*/ 124 h 126"/>
              <a:gd name="T66" fmla="*/ 83 w 96"/>
              <a:gd name="T67" fmla="*/ 105 h 126"/>
              <a:gd name="T68" fmla="*/ 88 w 96"/>
              <a:gd name="T69" fmla="*/ 77 h 126"/>
              <a:gd name="T70" fmla="*/ 75 w 96"/>
              <a:gd name="T71" fmla="*/ 63 h 126"/>
              <a:gd name="T72" fmla="*/ 62 w 96"/>
              <a:gd name="T73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126">
                <a:moveTo>
                  <a:pt x="74" y="85"/>
                </a:moveTo>
                <a:lnTo>
                  <a:pt x="74" y="85"/>
                </a:lnTo>
                <a:cubicBezTo>
                  <a:pt x="74" y="88"/>
                  <a:pt x="74" y="91"/>
                  <a:pt x="72" y="95"/>
                </a:cubicBezTo>
                <a:cubicBezTo>
                  <a:pt x="71" y="98"/>
                  <a:pt x="70" y="101"/>
                  <a:pt x="68" y="104"/>
                </a:cubicBezTo>
                <a:cubicBezTo>
                  <a:pt x="66" y="107"/>
                  <a:pt x="64" y="109"/>
                  <a:pt x="61" y="111"/>
                </a:cubicBezTo>
                <a:cubicBezTo>
                  <a:pt x="59" y="114"/>
                  <a:pt x="56" y="115"/>
                  <a:pt x="53" y="117"/>
                </a:cubicBezTo>
                <a:cubicBezTo>
                  <a:pt x="49" y="118"/>
                  <a:pt x="45" y="119"/>
                  <a:pt x="41" y="120"/>
                </a:cubicBezTo>
                <a:cubicBezTo>
                  <a:pt x="36" y="120"/>
                  <a:pt x="32" y="120"/>
                  <a:pt x="29" y="120"/>
                </a:cubicBezTo>
                <a:cubicBezTo>
                  <a:pt x="28" y="120"/>
                  <a:pt x="26" y="120"/>
                  <a:pt x="24" y="120"/>
                </a:cubicBezTo>
                <a:cubicBezTo>
                  <a:pt x="22" y="120"/>
                  <a:pt x="20" y="120"/>
                  <a:pt x="17" y="120"/>
                </a:cubicBezTo>
                <a:cubicBezTo>
                  <a:pt x="19" y="112"/>
                  <a:pt x="20" y="104"/>
                  <a:pt x="22" y="94"/>
                </a:cubicBezTo>
                <a:cubicBezTo>
                  <a:pt x="24" y="85"/>
                  <a:pt x="26" y="74"/>
                  <a:pt x="29" y="62"/>
                </a:cubicBezTo>
                <a:cubicBezTo>
                  <a:pt x="29" y="62"/>
                  <a:pt x="30" y="62"/>
                  <a:pt x="31" y="62"/>
                </a:cubicBezTo>
                <a:cubicBezTo>
                  <a:pt x="32" y="62"/>
                  <a:pt x="33" y="62"/>
                  <a:pt x="34" y="62"/>
                </a:cubicBezTo>
                <a:lnTo>
                  <a:pt x="39" y="62"/>
                </a:lnTo>
                <a:cubicBezTo>
                  <a:pt x="41" y="62"/>
                  <a:pt x="43" y="62"/>
                  <a:pt x="45" y="62"/>
                </a:cubicBezTo>
                <a:cubicBezTo>
                  <a:pt x="48" y="62"/>
                  <a:pt x="50" y="63"/>
                  <a:pt x="52" y="63"/>
                </a:cubicBezTo>
                <a:cubicBezTo>
                  <a:pt x="55" y="63"/>
                  <a:pt x="58" y="64"/>
                  <a:pt x="60" y="65"/>
                </a:cubicBezTo>
                <a:cubicBezTo>
                  <a:pt x="63" y="66"/>
                  <a:pt x="65" y="68"/>
                  <a:pt x="68" y="69"/>
                </a:cubicBezTo>
                <a:cubicBezTo>
                  <a:pt x="70" y="71"/>
                  <a:pt x="71" y="73"/>
                  <a:pt x="72" y="76"/>
                </a:cubicBezTo>
                <a:cubicBezTo>
                  <a:pt x="74" y="78"/>
                  <a:pt x="74" y="81"/>
                  <a:pt x="74" y="85"/>
                </a:cubicBezTo>
                <a:lnTo>
                  <a:pt x="74" y="85"/>
                </a:lnTo>
                <a:close/>
                <a:moveTo>
                  <a:pt x="81" y="25"/>
                </a:moveTo>
                <a:lnTo>
                  <a:pt x="81" y="25"/>
                </a:lnTo>
                <a:cubicBezTo>
                  <a:pt x="81" y="29"/>
                  <a:pt x="79" y="34"/>
                  <a:pt x="77" y="39"/>
                </a:cubicBezTo>
                <a:cubicBezTo>
                  <a:pt x="75" y="44"/>
                  <a:pt x="71" y="48"/>
                  <a:pt x="66" y="51"/>
                </a:cubicBezTo>
                <a:cubicBezTo>
                  <a:pt x="62" y="53"/>
                  <a:pt x="57" y="55"/>
                  <a:pt x="52" y="55"/>
                </a:cubicBezTo>
                <a:cubicBezTo>
                  <a:pt x="47" y="56"/>
                  <a:pt x="43" y="56"/>
                  <a:pt x="40" y="56"/>
                </a:cubicBezTo>
                <a:cubicBezTo>
                  <a:pt x="38" y="56"/>
                  <a:pt x="36" y="56"/>
                  <a:pt x="34" y="56"/>
                </a:cubicBezTo>
                <a:cubicBezTo>
                  <a:pt x="33" y="56"/>
                  <a:pt x="31" y="56"/>
                  <a:pt x="30" y="56"/>
                </a:cubicBezTo>
                <a:cubicBezTo>
                  <a:pt x="31" y="52"/>
                  <a:pt x="31" y="49"/>
                  <a:pt x="32" y="46"/>
                </a:cubicBezTo>
                <a:cubicBezTo>
                  <a:pt x="33" y="43"/>
                  <a:pt x="34" y="40"/>
                  <a:pt x="34" y="36"/>
                </a:cubicBezTo>
                <a:cubicBezTo>
                  <a:pt x="35" y="32"/>
                  <a:pt x="36" y="28"/>
                  <a:pt x="37" y="23"/>
                </a:cubicBezTo>
                <a:cubicBezTo>
                  <a:pt x="38" y="19"/>
                  <a:pt x="40" y="13"/>
                  <a:pt x="41" y="6"/>
                </a:cubicBezTo>
                <a:cubicBezTo>
                  <a:pt x="44" y="6"/>
                  <a:pt x="47" y="6"/>
                  <a:pt x="50" y="6"/>
                </a:cubicBezTo>
                <a:cubicBezTo>
                  <a:pt x="53" y="6"/>
                  <a:pt x="55" y="6"/>
                  <a:pt x="58" y="6"/>
                </a:cubicBezTo>
                <a:cubicBezTo>
                  <a:pt x="65" y="6"/>
                  <a:pt x="70" y="7"/>
                  <a:pt x="74" y="10"/>
                </a:cubicBezTo>
                <a:cubicBezTo>
                  <a:pt x="79" y="13"/>
                  <a:pt x="81" y="18"/>
                  <a:pt x="81" y="25"/>
                </a:cubicBezTo>
                <a:lnTo>
                  <a:pt x="81" y="25"/>
                </a:lnTo>
                <a:close/>
                <a:moveTo>
                  <a:pt x="62" y="59"/>
                </a:moveTo>
                <a:lnTo>
                  <a:pt x="62" y="59"/>
                </a:lnTo>
                <a:lnTo>
                  <a:pt x="62" y="58"/>
                </a:lnTo>
                <a:cubicBezTo>
                  <a:pt x="66" y="57"/>
                  <a:pt x="70" y="56"/>
                  <a:pt x="74" y="54"/>
                </a:cubicBezTo>
                <a:cubicBezTo>
                  <a:pt x="78" y="52"/>
                  <a:pt x="81" y="49"/>
                  <a:pt x="85" y="46"/>
                </a:cubicBezTo>
                <a:cubicBezTo>
                  <a:pt x="88" y="43"/>
                  <a:pt x="90" y="40"/>
                  <a:pt x="93" y="36"/>
                </a:cubicBezTo>
                <a:cubicBezTo>
                  <a:pt x="95" y="32"/>
                  <a:pt x="96" y="28"/>
                  <a:pt x="96" y="23"/>
                </a:cubicBezTo>
                <a:cubicBezTo>
                  <a:pt x="96" y="20"/>
                  <a:pt x="95" y="17"/>
                  <a:pt x="93" y="13"/>
                </a:cubicBezTo>
                <a:cubicBezTo>
                  <a:pt x="92" y="9"/>
                  <a:pt x="89" y="6"/>
                  <a:pt x="84" y="4"/>
                </a:cubicBezTo>
                <a:cubicBezTo>
                  <a:pt x="79" y="1"/>
                  <a:pt x="71" y="0"/>
                  <a:pt x="61" y="0"/>
                </a:cubicBezTo>
                <a:cubicBezTo>
                  <a:pt x="57" y="0"/>
                  <a:pt x="53" y="0"/>
                  <a:pt x="49" y="0"/>
                </a:cubicBezTo>
                <a:cubicBezTo>
                  <a:pt x="45" y="0"/>
                  <a:pt x="41" y="0"/>
                  <a:pt x="37" y="0"/>
                </a:cubicBezTo>
                <a:cubicBezTo>
                  <a:pt x="36" y="0"/>
                  <a:pt x="34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8"/>
                  <a:pt x="24" y="17"/>
                  <a:pt x="22" y="28"/>
                </a:cubicBezTo>
                <a:cubicBezTo>
                  <a:pt x="20" y="39"/>
                  <a:pt x="18" y="50"/>
                  <a:pt x="15" y="62"/>
                </a:cubicBezTo>
                <a:cubicBezTo>
                  <a:pt x="13" y="74"/>
                  <a:pt x="10" y="85"/>
                  <a:pt x="8" y="97"/>
                </a:cubicBezTo>
                <a:cubicBezTo>
                  <a:pt x="5" y="108"/>
                  <a:pt x="3" y="118"/>
                  <a:pt x="0" y="126"/>
                </a:cubicBezTo>
                <a:cubicBezTo>
                  <a:pt x="2" y="126"/>
                  <a:pt x="3" y="126"/>
                  <a:pt x="4" y="126"/>
                </a:cubicBezTo>
                <a:cubicBezTo>
                  <a:pt x="5" y="126"/>
                  <a:pt x="7" y="126"/>
                  <a:pt x="9" y="126"/>
                </a:cubicBezTo>
                <a:cubicBezTo>
                  <a:pt x="10" y="126"/>
                  <a:pt x="11" y="126"/>
                  <a:pt x="13" y="126"/>
                </a:cubicBezTo>
                <a:cubicBezTo>
                  <a:pt x="15" y="126"/>
                  <a:pt x="18" y="126"/>
                  <a:pt x="20" y="126"/>
                </a:cubicBezTo>
                <a:cubicBezTo>
                  <a:pt x="23" y="126"/>
                  <a:pt x="25" y="126"/>
                  <a:pt x="27" y="126"/>
                </a:cubicBezTo>
                <a:cubicBezTo>
                  <a:pt x="29" y="126"/>
                  <a:pt x="31" y="126"/>
                  <a:pt x="32" y="126"/>
                </a:cubicBezTo>
                <a:cubicBezTo>
                  <a:pt x="34" y="126"/>
                  <a:pt x="36" y="126"/>
                  <a:pt x="39" y="126"/>
                </a:cubicBezTo>
                <a:cubicBezTo>
                  <a:pt x="41" y="126"/>
                  <a:pt x="44" y="126"/>
                  <a:pt x="47" y="126"/>
                </a:cubicBezTo>
                <a:cubicBezTo>
                  <a:pt x="50" y="125"/>
                  <a:pt x="53" y="125"/>
                  <a:pt x="56" y="124"/>
                </a:cubicBezTo>
                <a:cubicBezTo>
                  <a:pt x="59" y="123"/>
                  <a:pt x="62" y="122"/>
                  <a:pt x="66" y="120"/>
                </a:cubicBezTo>
                <a:cubicBezTo>
                  <a:pt x="73" y="116"/>
                  <a:pt x="79" y="111"/>
                  <a:pt x="83" y="105"/>
                </a:cubicBezTo>
                <a:cubicBezTo>
                  <a:pt x="88" y="98"/>
                  <a:pt x="90" y="91"/>
                  <a:pt x="90" y="84"/>
                </a:cubicBezTo>
                <a:cubicBezTo>
                  <a:pt x="90" y="82"/>
                  <a:pt x="89" y="79"/>
                  <a:pt x="88" y="77"/>
                </a:cubicBezTo>
                <a:cubicBezTo>
                  <a:pt x="87" y="74"/>
                  <a:pt x="86" y="71"/>
                  <a:pt x="84" y="69"/>
                </a:cubicBezTo>
                <a:cubicBezTo>
                  <a:pt x="82" y="67"/>
                  <a:pt x="79" y="64"/>
                  <a:pt x="75" y="63"/>
                </a:cubicBezTo>
                <a:cubicBezTo>
                  <a:pt x="72" y="61"/>
                  <a:pt x="67" y="60"/>
                  <a:pt x="62" y="59"/>
                </a:cubicBezTo>
                <a:lnTo>
                  <a:pt x="62" y="59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61732" name="Freeform 321"/>
          <p:cNvSpPr>
            <a:spLocks noEditPoints="1"/>
          </p:cNvSpPr>
          <p:nvPr/>
        </p:nvSpPr>
        <p:spPr bwMode="auto">
          <a:xfrm>
            <a:off x="7637463" y="4298950"/>
            <a:ext cx="114300" cy="176213"/>
          </a:xfrm>
          <a:custGeom>
            <a:avLst/>
            <a:gdLst>
              <a:gd name="T0" fmla="*/ 74 w 96"/>
              <a:gd name="T1" fmla="*/ 85 h 126"/>
              <a:gd name="T2" fmla="*/ 68 w 96"/>
              <a:gd name="T3" fmla="*/ 104 h 126"/>
              <a:gd name="T4" fmla="*/ 53 w 96"/>
              <a:gd name="T5" fmla="*/ 117 h 126"/>
              <a:gd name="T6" fmla="*/ 29 w 96"/>
              <a:gd name="T7" fmla="*/ 120 h 126"/>
              <a:gd name="T8" fmla="*/ 17 w 96"/>
              <a:gd name="T9" fmla="*/ 120 h 126"/>
              <a:gd name="T10" fmla="*/ 29 w 96"/>
              <a:gd name="T11" fmla="*/ 62 h 126"/>
              <a:gd name="T12" fmla="*/ 34 w 96"/>
              <a:gd name="T13" fmla="*/ 62 h 126"/>
              <a:gd name="T14" fmla="*/ 46 w 96"/>
              <a:gd name="T15" fmla="*/ 62 h 126"/>
              <a:gd name="T16" fmla="*/ 61 w 96"/>
              <a:gd name="T17" fmla="*/ 65 h 126"/>
              <a:gd name="T18" fmla="*/ 72 w 96"/>
              <a:gd name="T19" fmla="*/ 76 h 126"/>
              <a:gd name="T20" fmla="*/ 74 w 96"/>
              <a:gd name="T21" fmla="*/ 85 h 126"/>
              <a:gd name="T22" fmla="*/ 81 w 96"/>
              <a:gd name="T23" fmla="*/ 25 h 126"/>
              <a:gd name="T24" fmla="*/ 66 w 96"/>
              <a:gd name="T25" fmla="*/ 51 h 126"/>
              <a:gd name="T26" fmla="*/ 40 w 96"/>
              <a:gd name="T27" fmla="*/ 56 h 126"/>
              <a:gd name="T28" fmla="*/ 30 w 96"/>
              <a:gd name="T29" fmla="*/ 56 h 126"/>
              <a:gd name="T30" fmla="*/ 34 w 96"/>
              <a:gd name="T31" fmla="*/ 36 h 126"/>
              <a:gd name="T32" fmla="*/ 41 w 96"/>
              <a:gd name="T33" fmla="*/ 6 h 126"/>
              <a:gd name="T34" fmla="*/ 58 w 96"/>
              <a:gd name="T35" fmla="*/ 6 h 126"/>
              <a:gd name="T36" fmla="*/ 81 w 96"/>
              <a:gd name="T37" fmla="*/ 25 h 126"/>
              <a:gd name="T38" fmla="*/ 62 w 96"/>
              <a:gd name="T39" fmla="*/ 59 h 126"/>
              <a:gd name="T40" fmla="*/ 62 w 96"/>
              <a:gd name="T41" fmla="*/ 58 h 126"/>
              <a:gd name="T42" fmla="*/ 85 w 96"/>
              <a:gd name="T43" fmla="*/ 46 h 126"/>
              <a:gd name="T44" fmla="*/ 96 w 96"/>
              <a:gd name="T45" fmla="*/ 23 h 126"/>
              <a:gd name="T46" fmla="*/ 84 w 96"/>
              <a:gd name="T47" fmla="*/ 4 h 126"/>
              <a:gd name="T48" fmla="*/ 49 w 96"/>
              <a:gd name="T49" fmla="*/ 0 h 126"/>
              <a:gd name="T50" fmla="*/ 32 w 96"/>
              <a:gd name="T51" fmla="*/ 0 h 126"/>
              <a:gd name="T52" fmla="*/ 22 w 96"/>
              <a:gd name="T53" fmla="*/ 28 h 126"/>
              <a:gd name="T54" fmla="*/ 8 w 96"/>
              <a:gd name="T55" fmla="*/ 97 h 126"/>
              <a:gd name="T56" fmla="*/ 4 w 96"/>
              <a:gd name="T57" fmla="*/ 126 h 126"/>
              <a:gd name="T58" fmla="*/ 13 w 96"/>
              <a:gd name="T59" fmla="*/ 126 h 126"/>
              <a:gd name="T60" fmla="*/ 27 w 96"/>
              <a:gd name="T61" fmla="*/ 126 h 126"/>
              <a:gd name="T62" fmla="*/ 39 w 96"/>
              <a:gd name="T63" fmla="*/ 126 h 126"/>
              <a:gd name="T64" fmla="*/ 56 w 96"/>
              <a:gd name="T65" fmla="*/ 124 h 126"/>
              <a:gd name="T66" fmla="*/ 84 w 96"/>
              <a:gd name="T67" fmla="*/ 105 h 126"/>
              <a:gd name="T68" fmla="*/ 88 w 96"/>
              <a:gd name="T69" fmla="*/ 77 h 126"/>
              <a:gd name="T70" fmla="*/ 75 w 96"/>
              <a:gd name="T71" fmla="*/ 63 h 126"/>
              <a:gd name="T72" fmla="*/ 62 w 96"/>
              <a:gd name="T73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126">
                <a:moveTo>
                  <a:pt x="74" y="85"/>
                </a:moveTo>
                <a:lnTo>
                  <a:pt x="74" y="85"/>
                </a:lnTo>
                <a:cubicBezTo>
                  <a:pt x="74" y="88"/>
                  <a:pt x="74" y="91"/>
                  <a:pt x="73" y="95"/>
                </a:cubicBezTo>
                <a:cubicBezTo>
                  <a:pt x="71" y="98"/>
                  <a:pt x="70" y="101"/>
                  <a:pt x="68" y="104"/>
                </a:cubicBezTo>
                <a:cubicBezTo>
                  <a:pt x="66" y="107"/>
                  <a:pt x="64" y="109"/>
                  <a:pt x="61" y="111"/>
                </a:cubicBezTo>
                <a:cubicBezTo>
                  <a:pt x="59" y="114"/>
                  <a:pt x="56" y="115"/>
                  <a:pt x="53" y="117"/>
                </a:cubicBezTo>
                <a:cubicBezTo>
                  <a:pt x="49" y="118"/>
                  <a:pt x="45" y="119"/>
                  <a:pt x="41" y="120"/>
                </a:cubicBezTo>
                <a:cubicBezTo>
                  <a:pt x="36" y="120"/>
                  <a:pt x="32" y="120"/>
                  <a:pt x="29" y="120"/>
                </a:cubicBezTo>
                <a:cubicBezTo>
                  <a:pt x="28" y="120"/>
                  <a:pt x="26" y="120"/>
                  <a:pt x="24" y="120"/>
                </a:cubicBezTo>
                <a:cubicBezTo>
                  <a:pt x="22" y="120"/>
                  <a:pt x="20" y="120"/>
                  <a:pt x="17" y="120"/>
                </a:cubicBezTo>
                <a:cubicBezTo>
                  <a:pt x="19" y="112"/>
                  <a:pt x="20" y="104"/>
                  <a:pt x="22" y="94"/>
                </a:cubicBezTo>
                <a:cubicBezTo>
                  <a:pt x="24" y="85"/>
                  <a:pt x="26" y="74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2" y="62"/>
                  <a:pt x="33" y="62"/>
                  <a:pt x="34" y="62"/>
                </a:cubicBezTo>
                <a:lnTo>
                  <a:pt x="39" y="62"/>
                </a:lnTo>
                <a:cubicBezTo>
                  <a:pt x="41" y="62"/>
                  <a:pt x="43" y="62"/>
                  <a:pt x="46" y="62"/>
                </a:cubicBezTo>
                <a:cubicBezTo>
                  <a:pt x="48" y="62"/>
                  <a:pt x="50" y="63"/>
                  <a:pt x="52" y="63"/>
                </a:cubicBezTo>
                <a:cubicBezTo>
                  <a:pt x="55" y="63"/>
                  <a:pt x="58" y="64"/>
                  <a:pt x="61" y="65"/>
                </a:cubicBezTo>
                <a:cubicBezTo>
                  <a:pt x="63" y="66"/>
                  <a:pt x="66" y="68"/>
                  <a:pt x="68" y="69"/>
                </a:cubicBezTo>
                <a:cubicBezTo>
                  <a:pt x="70" y="71"/>
                  <a:pt x="71" y="73"/>
                  <a:pt x="72" y="76"/>
                </a:cubicBezTo>
                <a:cubicBezTo>
                  <a:pt x="74" y="78"/>
                  <a:pt x="74" y="81"/>
                  <a:pt x="74" y="85"/>
                </a:cubicBezTo>
                <a:lnTo>
                  <a:pt x="74" y="85"/>
                </a:lnTo>
                <a:close/>
                <a:moveTo>
                  <a:pt x="81" y="25"/>
                </a:moveTo>
                <a:lnTo>
                  <a:pt x="81" y="25"/>
                </a:lnTo>
                <a:cubicBezTo>
                  <a:pt x="81" y="29"/>
                  <a:pt x="80" y="34"/>
                  <a:pt x="77" y="39"/>
                </a:cubicBezTo>
                <a:cubicBezTo>
                  <a:pt x="75" y="44"/>
                  <a:pt x="71" y="48"/>
                  <a:pt x="66" y="51"/>
                </a:cubicBezTo>
                <a:cubicBezTo>
                  <a:pt x="62" y="53"/>
                  <a:pt x="57" y="55"/>
                  <a:pt x="52" y="55"/>
                </a:cubicBezTo>
                <a:cubicBezTo>
                  <a:pt x="47" y="56"/>
                  <a:pt x="43" y="56"/>
                  <a:pt x="40" y="56"/>
                </a:cubicBezTo>
                <a:cubicBezTo>
                  <a:pt x="38" y="56"/>
                  <a:pt x="36" y="56"/>
                  <a:pt x="34" y="56"/>
                </a:cubicBezTo>
                <a:cubicBezTo>
                  <a:pt x="33" y="56"/>
                  <a:pt x="31" y="56"/>
                  <a:pt x="30" y="56"/>
                </a:cubicBezTo>
                <a:cubicBezTo>
                  <a:pt x="31" y="52"/>
                  <a:pt x="32" y="49"/>
                  <a:pt x="32" y="46"/>
                </a:cubicBezTo>
                <a:cubicBezTo>
                  <a:pt x="33" y="43"/>
                  <a:pt x="34" y="40"/>
                  <a:pt x="34" y="36"/>
                </a:cubicBezTo>
                <a:cubicBezTo>
                  <a:pt x="35" y="32"/>
                  <a:pt x="36" y="28"/>
                  <a:pt x="37" y="23"/>
                </a:cubicBezTo>
                <a:cubicBezTo>
                  <a:pt x="38" y="19"/>
                  <a:pt x="40" y="13"/>
                  <a:pt x="41" y="6"/>
                </a:cubicBezTo>
                <a:cubicBezTo>
                  <a:pt x="44" y="6"/>
                  <a:pt x="47" y="6"/>
                  <a:pt x="50" y="6"/>
                </a:cubicBezTo>
                <a:cubicBezTo>
                  <a:pt x="53" y="6"/>
                  <a:pt x="56" y="6"/>
                  <a:pt x="58" y="6"/>
                </a:cubicBezTo>
                <a:cubicBezTo>
                  <a:pt x="65" y="6"/>
                  <a:pt x="70" y="7"/>
                  <a:pt x="74" y="10"/>
                </a:cubicBezTo>
                <a:cubicBezTo>
                  <a:pt x="79" y="13"/>
                  <a:pt x="81" y="18"/>
                  <a:pt x="81" y="25"/>
                </a:cubicBezTo>
                <a:lnTo>
                  <a:pt x="81" y="25"/>
                </a:lnTo>
                <a:close/>
                <a:moveTo>
                  <a:pt x="62" y="59"/>
                </a:moveTo>
                <a:lnTo>
                  <a:pt x="62" y="59"/>
                </a:lnTo>
                <a:lnTo>
                  <a:pt x="62" y="58"/>
                </a:lnTo>
                <a:cubicBezTo>
                  <a:pt x="66" y="57"/>
                  <a:pt x="70" y="56"/>
                  <a:pt x="74" y="54"/>
                </a:cubicBezTo>
                <a:cubicBezTo>
                  <a:pt x="78" y="52"/>
                  <a:pt x="81" y="49"/>
                  <a:pt x="85" y="46"/>
                </a:cubicBezTo>
                <a:cubicBezTo>
                  <a:pt x="88" y="43"/>
                  <a:pt x="91" y="40"/>
                  <a:pt x="93" y="36"/>
                </a:cubicBezTo>
                <a:cubicBezTo>
                  <a:pt x="95" y="32"/>
                  <a:pt x="96" y="28"/>
                  <a:pt x="96" y="23"/>
                </a:cubicBezTo>
                <a:cubicBezTo>
                  <a:pt x="96" y="20"/>
                  <a:pt x="95" y="17"/>
                  <a:pt x="93" y="13"/>
                </a:cubicBezTo>
                <a:cubicBezTo>
                  <a:pt x="92" y="9"/>
                  <a:pt x="89" y="6"/>
                  <a:pt x="84" y="4"/>
                </a:cubicBezTo>
                <a:cubicBezTo>
                  <a:pt x="79" y="1"/>
                  <a:pt x="71" y="0"/>
                  <a:pt x="61" y="0"/>
                </a:cubicBezTo>
                <a:cubicBezTo>
                  <a:pt x="57" y="0"/>
                  <a:pt x="53" y="0"/>
                  <a:pt x="49" y="0"/>
                </a:cubicBezTo>
                <a:cubicBezTo>
                  <a:pt x="45" y="0"/>
                  <a:pt x="41" y="0"/>
                  <a:pt x="37" y="0"/>
                </a:cubicBezTo>
                <a:cubicBezTo>
                  <a:pt x="36" y="0"/>
                  <a:pt x="34" y="0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26" y="8"/>
                  <a:pt x="24" y="17"/>
                  <a:pt x="22" y="28"/>
                </a:cubicBezTo>
                <a:cubicBezTo>
                  <a:pt x="20" y="39"/>
                  <a:pt x="18" y="50"/>
                  <a:pt x="15" y="62"/>
                </a:cubicBezTo>
                <a:cubicBezTo>
                  <a:pt x="13" y="74"/>
                  <a:pt x="10" y="85"/>
                  <a:pt x="8" y="97"/>
                </a:cubicBezTo>
                <a:cubicBezTo>
                  <a:pt x="5" y="108"/>
                  <a:pt x="3" y="118"/>
                  <a:pt x="0" y="126"/>
                </a:cubicBezTo>
                <a:cubicBezTo>
                  <a:pt x="2" y="126"/>
                  <a:pt x="3" y="126"/>
                  <a:pt x="4" y="126"/>
                </a:cubicBezTo>
                <a:cubicBezTo>
                  <a:pt x="5" y="126"/>
                  <a:pt x="7" y="126"/>
                  <a:pt x="9" y="126"/>
                </a:cubicBezTo>
                <a:cubicBezTo>
                  <a:pt x="10" y="126"/>
                  <a:pt x="11" y="126"/>
                  <a:pt x="13" y="126"/>
                </a:cubicBezTo>
                <a:cubicBezTo>
                  <a:pt x="15" y="126"/>
                  <a:pt x="18" y="126"/>
                  <a:pt x="20" y="126"/>
                </a:cubicBezTo>
                <a:cubicBezTo>
                  <a:pt x="23" y="126"/>
                  <a:pt x="25" y="126"/>
                  <a:pt x="27" y="126"/>
                </a:cubicBezTo>
                <a:cubicBezTo>
                  <a:pt x="30" y="126"/>
                  <a:pt x="31" y="126"/>
                  <a:pt x="32" y="126"/>
                </a:cubicBezTo>
                <a:cubicBezTo>
                  <a:pt x="34" y="126"/>
                  <a:pt x="36" y="126"/>
                  <a:pt x="39" y="126"/>
                </a:cubicBezTo>
                <a:cubicBezTo>
                  <a:pt x="41" y="126"/>
                  <a:pt x="44" y="126"/>
                  <a:pt x="47" y="126"/>
                </a:cubicBezTo>
                <a:cubicBezTo>
                  <a:pt x="50" y="125"/>
                  <a:pt x="53" y="125"/>
                  <a:pt x="56" y="124"/>
                </a:cubicBezTo>
                <a:cubicBezTo>
                  <a:pt x="59" y="123"/>
                  <a:pt x="63" y="122"/>
                  <a:pt x="66" y="120"/>
                </a:cubicBezTo>
                <a:cubicBezTo>
                  <a:pt x="73" y="116"/>
                  <a:pt x="79" y="111"/>
                  <a:pt x="84" y="105"/>
                </a:cubicBezTo>
                <a:cubicBezTo>
                  <a:pt x="88" y="98"/>
                  <a:pt x="90" y="91"/>
                  <a:pt x="90" y="84"/>
                </a:cubicBezTo>
                <a:cubicBezTo>
                  <a:pt x="90" y="82"/>
                  <a:pt x="89" y="79"/>
                  <a:pt x="88" y="77"/>
                </a:cubicBezTo>
                <a:cubicBezTo>
                  <a:pt x="87" y="74"/>
                  <a:pt x="86" y="71"/>
                  <a:pt x="84" y="69"/>
                </a:cubicBezTo>
                <a:cubicBezTo>
                  <a:pt x="82" y="67"/>
                  <a:pt x="79" y="64"/>
                  <a:pt x="75" y="63"/>
                </a:cubicBezTo>
                <a:cubicBezTo>
                  <a:pt x="72" y="61"/>
                  <a:pt x="67" y="60"/>
                  <a:pt x="62" y="59"/>
                </a:cubicBezTo>
                <a:lnTo>
                  <a:pt x="62" y="59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2425" y="4392613"/>
            <a:ext cx="1181100" cy="1370012"/>
            <a:chOff x="352425" y="4392613"/>
            <a:chExt cx="1181100" cy="1370012"/>
          </a:xfrm>
        </p:grpSpPr>
        <p:sp>
          <p:nvSpPr>
            <p:cNvPr id="61705" name="Freeform 294"/>
            <p:cNvSpPr>
              <a:spLocks/>
            </p:cNvSpPr>
            <p:nvPr/>
          </p:nvSpPr>
          <p:spPr bwMode="auto">
            <a:xfrm>
              <a:off x="352425" y="4873625"/>
              <a:ext cx="457200" cy="536575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solidFill>
              <a:srgbClr val="96C6F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61706" name="Freeform 295"/>
            <p:cNvSpPr>
              <a:spLocks/>
            </p:cNvSpPr>
            <p:nvPr/>
          </p:nvSpPr>
          <p:spPr bwMode="auto">
            <a:xfrm>
              <a:off x="352425" y="4873625"/>
              <a:ext cx="457200" cy="536575"/>
            </a:xfrm>
            <a:custGeom>
              <a:avLst/>
              <a:gdLst>
                <a:gd name="T0" fmla="*/ 0 w 384"/>
                <a:gd name="T1" fmla="*/ 192 h 384"/>
                <a:gd name="T2" fmla="*/ 0 w 384"/>
                <a:gd name="T3" fmla="*/ 192 h 384"/>
                <a:gd name="T4" fmla="*/ 192 w 384"/>
                <a:gd name="T5" fmla="*/ 0 h 384"/>
                <a:gd name="T6" fmla="*/ 384 w 384"/>
                <a:gd name="T7" fmla="*/ 192 h 384"/>
                <a:gd name="T8" fmla="*/ 192 w 384"/>
                <a:gd name="T9" fmla="*/ 384 h 384"/>
                <a:gd name="T10" fmla="*/ 0 w 384"/>
                <a:gd name="T11" fmla="*/ 192 h 384"/>
                <a:gd name="T12" fmla="*/ 0 w 384"/>
                <a:gd name="T13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384">
                  <a:moveTo>
                    <a:pt x="0" y="192"/>
                  </a:moveTo>
                  <a:lnTo>
                    <a:pt x="0" y="192"/>
                  </a:lnTo>
                  <a:cubicBezTo>
                    <a:pt x="0" y="85"/>
                    <a:pt x="86" y="0"/>
                    <a:pt x="192" y="0"/>
                  </a:cubicBezTo>
                  <a:cubicBezTo>
                    <a:pt x="298" y="0"/>
                    <a:pt x="384" y="85"/>
                    <a:pt x="384" y="192"/>
                  </a:cubicBez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lnTo>
                    <a:pt x="0" y="192"/>
                  </a:lnTo>
                  <a:close/>
                </a:path>
              </a:pathLst>
            </a:custGeom>
            <a:noFill/>
            <a:ln w="4762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331" name="Freeform 306"/>
            <p:cNvSpPr>
              <a:spLocks/>
            </p:cNvSpPr>
            <p:nvPr/>
          </p:nvSpPr>
          <p:spPr bwMode="auto">
            <a:xfrm>
              <a:off x="809625" y="4392613"/>
              <a:ext cx="715962" cy="672305"/>
            </a:xfrm>
            <a:custGeom>
              <a:avLst/>
              <a:gdLst>
                <a:gd name="T0" fmla="*/ 0 w 680"/>
                <a:gd name="T1" fmla="*/ 691 h 691"/>
                <a:gd name="T2" fmla="*/ 0 w 680"/>
                <a:gd name="T3" fmla="*/ 691 h 691"/>
                <a:gd name="T4" fmla="*/ 680 w 680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691">
                  <a:moveTo>
                    <a:pt x="0" y="691"/>
                  </a:moveTo>
                  <a:lnTo>
                    <a:pt x="0" y="691"/>
                  </a:lnTo>
                  <a:lnTo>
                    <a:pt x="680" y="0"/>
                  </a:lnTo>
                </a:path>
              </a:pathLst>
            </a:custGeom>
            <a:noFill/>
            <a:ln w="23813" cap="flat">
              <a:solidFill>
                <a:srgbClr val="595959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  <p:sp>
          <p:nvSpPr>
            <p:cNvPr id="332" name="Freeform 306"/>
            <p:cNvSpPr>
              <a:spLocks/>
            </p:cNvSpPr>
            <p:nvPr/>
          </p:nvSpPr>
          <p:spPr bwMode="auto">
            <a:xfrm flipV="1">
              <a:off x="817563" y="5210970"/>
              <a:ext cx="715962" cy="551655"/>
            </a:xfrm>
            <a:custGeom>
              <a:avLst/>
              <a:gdLst>
                <a:gd name="T0" fmla="*/ 0 w 680"/>
                <a:gd name="T1" fmla="*/ 691 h 691"/>
                <a:gd name="T2" fmla="*/ 0 w 680"/>
                <a:gd name="T3" fmla="*/ 691 h 691"/>
                <a:gd name="T4" fmla="*/ 680 w 680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691">
                  <a:moveTo>
                    <a:pt x="0" y="691"/>
                  </a:moveTo>
                  <a:lnTo>
                    <a:pt x="0" y="691"/>
                  </a:lnTo>
                  <a:lnTo>
                    <a:pt x="680" y="0"/>
                  </a:lnTo>
                </a:path>
              </a:pathLst>
            </a:custGeom>
            <a:noFill/>
            <a:ln w="23813" cap="flat">
              <a:solidFill>
                <a:srgbClr val="595959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Optima"/>
                <a:cs typeface="Optima"/>
              </a:endParaRPr>
            </a:p>
          </p:txBody>
        </p:sp>
      </p:grpSp>
      <p:sp>
        <p:nvSpPr>
          <p:cNvPr id="61740" name="TextBox 61739"/>
          <p:cNvSpPr txBox="1"/>
          <p:nvPr/>
        </p:nvSpPr>
        <p:spPr>
          <a:xfrm>
            <a:off x="1609725" y="5535424"/>
            <a:ext cx="6593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6332030" y="5534025"/>
            <a:ext cx="6593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5169980" y="5534025"/>
            <a:ext cx="6593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3960305" y="5524500"/>
            <a:ext cx="6593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2790825" y="5534025"/>
            <a:ext cx="6593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7551230" y="5524500"/>
            <a:ext cx="6593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31938" y="6172200"/>
            <a:ext cx="692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" pitchFamily="49" charset="0"/>
              </a:rPr>
              <a:t>H     </a:t>
            </a:r>
            <a:r>
              <a:rPr lang="en-US" sz="2800" b="1" dirty="0" err="1">
                <a:latin typeface="Courier" pitchFamily="49" charset="0"/>
              </a:rPr>
              <a:t>H</a:t>
            </a:r>
            <a:r>
              <a:rPr lang="en-US" sz="2800" dirty="0">
                <a:latin typeface="Courier" pitchFamily="49" charset="0"/>
              </a:rPr>
              <a:t>    T     </a:t>
            </a:r>
            <a:r>
              <a:rPr lang="en-US" sz="2800" dirty="0" err="1">
                <a:latin typeface="Courier" pitchFamily="49" charset="0"/>
              </a:rPr>
              <a:t>T</a:t>
            </a:r>
            <a:r>
              <a:rPr lang="en-US" sz="2800" dirty="0">
                <a:latin typeface="Courier" pitchFamily="49" charset="0"/>
              </a:rPr>
              <a:t>    </a:t>
            </a:r>
            <a:r>
              <a:rPr lang="en-US" sz="2800" b="1" dirty="0">
                <a:latin typeface="Courier" pitchFamily="49" charset="0"/>
              </a:rPr>
              <a:t>H     </a:t>
            </a:r>
            <a:r>
              <a:rPr lang="en-US" sz="2800" b="1" dirty="0" err="1">
                <a:latin typeface="Courier" pitchFamily="49" charset="0"/>
              </a:rPr>
              <a:t>H</a:t>
            </a:r>
            <a:endParaRPr lang="en-US" sz="2800" b="1" dirty="0">
              <a:latin typeface="Courier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346" y="3199507"/>
            <a:ext cx="3782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00"/>
                </a:solidFill>
                <a:latin typeface="Optima"/>
                <a:cs typeface="Optima"/>
              </a:rPr>
              <a:t>weight</a:t>
            </a:r>
            <a:r>
              <a:rPr lang="en-US" sz="2200" i="1" baseline="-25000" dirty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Optima"/>
                <a:cs typeface="Optima"/>
              </a:rPr>
              <a:t>(</a:t>
            </a:r>
            <a:r>
              <a:rPr lang="en-US" sz="2200" i="1" dirty="0">
                <a:solidFill>
                  <a:srgbClr val="00B050"/>
                </a:solidFill>
                <a:latin typeface="Optima"/>
                <a:cs typeface="Optima"/>
              </a:rPr>
              <a:t>B,B,</a:t>
            </a:r>
            <a:r>
              <a:rPr lang="en-US" sz="2200" i="1" dirty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sz="2200" dirty="0">
                <a:latin typeface="Optima"/>
                <a:cs typeface="Optima"/>
              </a:rPr>
              <a:t>=</a:t>
            </a:r>
          </a:p>
          <a:p>
            <a:pPr algn="ctr"/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  <a:r>
              <a:rPr lang="en-US" sz="22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200" dirty="0">
                <a:latin typeface="Optima"/>
                <a:cs typeface="Optima"/>
              </a:rPr>
              <a:t>(H) *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transition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,B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=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Optima"/>
                <a:cs typeface="Optima"/>
              </a:rPr>
              <a:t>0.75</a:t>
            </a:r>
            <a:r>
              <a:rPr lang="en-US" sz="2000" dirty="0">
                <a:latin typeface="Optima"/>
                <a:cs typeface="Optima"/>
              </a:rPr>
              <a:t>*</a:t>
            </a:r>
            <a:r>
              <a:rPr lang="en-US" sz="2000" dirty="0">
                <a:solidFill>
                  <a:srgbClr val="176FC1"/>
                </a:solidFill>
                <a:latin typeface="Optima"/>
                <a:cs typeface="Optima"/>
              </a:rPr>
              <a:t>0.9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52400" y="2170093"/>
            <a:ext cx="6629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Optima"/>
                <a:cs typeface="Optima"/>
              </a:rPr>
              <a:t>weight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l,k,i-1</a:t>
            </a:r>
            <a:r>
              <a:rPr lang="en-US" sz="2800" dirty="0">
                <a:latin typeface="Optima"/>
                <a:cs typeface="Optima"/>
              </a:rPr>
              <a:t>) =</a:t>
            </a:r>
            <a:r>
              <a:rPr lang="en-US" sz="2800" i="1" dirty="0" err="1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  <a:r>
              <a:rPr lang="en-US" sz="28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latin typeface="Optima"/>
                <a:cs typeface="Optima"/>
              </a:rPr>
              <a:t>* 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transition</a:t>
            </a:r>
            <a:r>
              <a:rPr lang="en-US" sz="28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l,k</a:t>
            </a:r>
            <a:endParaRPr lang="en-US" sz="2800" dirty="0">
              <a:solidFill>
                <a:srgbClr val="176FC1"/>
              </a:solidFill>
              <a:latin typeface="Optima"/>
              <a:cs typeface="Optim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6668" y="4649450"/>
            <a:ext cx="144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Optima"/>
                <a:cs typeface="Optima"/>
              </a:rPr>
              <a:t>0.50</a:t>
            </a:r>
            <a:r>
              <a:rPr lang="en-US" sz="2000" dirty="0">
                <a:latin typeface="Optima"/>
                <a:cs typeface="Optima"/>
              </a:rPr>
              <a:t>*</a:t>
            </a:r>
            <a:r>
              <a:rPr lang="en-US" sz="2000" dirty="0">
                <a:solidFill>
                  <a:srgbClr val="176FC1"/>
                </a:solidFill>
                <a:latin typeface="Optima"/>
                <a:cs typeface="Optima"/>
              </a:rPr>
              <a:t>0.1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55133" y="5109574"/>
            <a:ext cx="144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Optima"/>
                <a:cs typeface="Optima"/>
              </a:rPr>
              <a:t>0.75</a:t>
            </a:r>
            <a:r>
              <a:rPr lang="en-US" sz="2000" dirty="0">
                <a:latin typeface="Optima"/>
                <a:cs typeface="Optima"/>
              </a:rPr>
              <a:t>*</a:t>
            </a:r>
            <a:r>
              <a:rPr lang="en-US" sz="2000" dirty="0">
                <a:solidFill>
                  <a:srgbClr val="176FC1"/>
                </a:solidFill>
                <a:latin typeface="Optima"/>
                <a:cs typeface="Optima"/>
              </a:rPr>
              <a:t>0.1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668462" y="5791200"/>
            <a:ext cx="144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Optima"/>
                <a:cs typeface="Optima"/>
              </a:rPr>
              <a:t>0.5</a:t>
            </a:r>
            <a:r>
              <a:rPr lang="en-US" sz="2000" dirty="0">
                <a:latin typeface="Optima"/>
                <a:cs typeface="Optima"/>
              </a:rPr>
              <a:t>*</a:t>
            </a:r>
            <a:r>
              <a:rPr lang="en-US" sz="2000" dirty="0">
                <a:solidFill>
                  <a:srgbClr val="176FC1"/>
                </a:solidFill>
                <a:latin typeface="Optima"/>
                <a:cs typeface="Optima"/>
              </a:rPr>
              <a:t>0.9</a:t>
            </a:r>
          </a:p>
        </p:txBody>
      </p:sp>
      <p:sp>
        <p:nvSpPr>
          <p:cNvPr id="93" name="Freeform 236"/>
          <p:cNvSpPr>
            <a:spLocks/>
          </p:cNvSpPr>
          <p:nvPr/>
        </p:nvSpPr>
        <p:spPr bwMode="auto">
          <a:xfrm>
            <a:off x="1905000" y="4572000"/>
            <a:ext cx="835025" cy="966788"/>
          </a:xfrm>
          <a:custGeom>
            <a:avLst/>
            <a:gdLst>
              <a:gd name="T0" fmla="*/ 0 w 702"/>
              <a:gd name="T1" fmla="*/ 0 h 692"/>
              <a:gd name="T2" fmla="*/ 0 w 702"/>
              <a:gd name="T3" fmla="*/ 0 h 692"/>
              <a:gd name="T4" fmla="*/ 702 w 70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2">
                <a:moveTo>
                  <a:pt x="0" y="0"/>
                </a:moveTo>
                <a:lnTo>
                  <a:pt x="0" y="0"/>
                </a:lnTo>
                <a:lnTo>
                  <a:pt x="702" y="692"/>
                </a:lnTo>
              </a:path>
            </a:pathLst>
          </a:custGeom>
          <a:noFill/>
          <a:ln w="23813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94" name="Freeform 236"/>
          <p:cNvSpPr>
            <a:spLocks/>
          </p:cNvSpPr>
          <p:nvPr/>
        </p:nvSpPr>
        <p:spPr bwMode="auto">
          <a:xfrm>
            <a:off x="1905000" y="4572000"/>
            <a:ext cx="835025" cy="966788"/>
          </a:xfrm>
          <a:custGeom>
            <a:avLst/>
            <a:gdLst>
              <a:gd name="T0" fmla="*/ 0 w 702"/>
              <a:gd name="T1" fmla="*/ 0 h 692"/>
              <a:gd name="T2" fmla="*/ 0 w 702"/>
              <a:gd name="T3" fmla="*/ 0 h 692"/>
              <a:gd name="T4" fmla="*/ 702 w 702"/>
              <a:gd name="T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2">
                <a:moveTo>
                  <a:pt x="0" y="0"/>
                </a:moveTo>
                <a:lnTo>
                  <a:pt x="0" y="0"/>
                </a:lnTo>
                <a:lnTo>
                  <a:pt x="702" y="692"/>
                </a:lnTo>
              </a:path>
            </a:pathLst>
          </a:custGeom>
          <a:noFill/>
          <a:ln w="57150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95" name="Freeform 264"/>
          <p:cNvSpPr>
            <a:spLocks/>
          </p:cNvSpPr>
          <p:nvPr/>
        </p:nvSpPr>
        <p:spPr bwMode="auto">
          <a:xfrm>
            <a:off x="1919289" y="4614864"/>
            <a:ext cx="835025" cy="966788"/>
          </a:xfrm>
          <a:custGeom>
            <a:avLst/>
            <a:gdLst>
              <a:gd name="T0" fmla="*/ 0 w 702"/>
              <a:gd name="T1" fmla="*/ 691 h 691"/>
              <a:gd name="T2" fmla="*/ 0 w 702"/>
              <a:gd name="T3" fmla="*/ 691 h 691"/>
              <a:gd name="T4" fmla="*/ 702 w 702"/>
              <a:gd name="T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2" h="691">
                <a:moveTo>
                  <a:pt x="0" y="691"/>
                </a:moveTo>
                <a:lnTo>
                  <a:pt x="0" y="691"/>
                </a:lnTo>
                <a:lnTo>
                  <a:pt x="702" y="0"/>
                </a:lnTo>
              </a:path>
            </a:pathLst>
          </a:custGeom>
          <a:noFill/>
          <a:ln w="57150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96" name="Freeform 216"/>
          <p:cNvSpPr>
            <a:spLocks/>
          </p:cNvSpPr>
          <p:nvPr/>
        </p:nvSpPr>
        <p:spPr bwMode="auto">
          <a:xfrm>
            <a:off x="1985963" y="5772148"/>
            <a:ext cx="692150" cy="0"/>
          </a:xfrm>
          <a:custGeom>
            <a:avLst/>
            <a:gdLst>
              <a:gd name="T0" fmla="*/ 0 w 582"/>
              <a:gd name="T1" fmla="*/ 0 w 582"/>
              <a:gd name="T2" fmla="*/ 582 w 5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82">
                <a:moveTo>
                  <a:pt x="0" y="0"/>
                </a:moveTo>
                <a:lnTo>
                  <a:pt x="0" y="0"/>
                </a:lnTo>
                <a:lnTo>
                  <a:pt x="582" y="0"/>
                </a:lnTo>
              </a:path>
            </a:pathLst>
          </a:custGeom>
          <a:noFill/>
          <a:ln w="57150" cap="flat">
            <a:solidFill>
              <a:srgbClr val="5959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tima"/>
              <a:cs typeface="Optim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10400" y="1066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Optima"/>
                <a:cs typeface="Optima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 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i="1" dirty="0">
                <a:latin typeface="Optima"/>
                <a:cs typeface="Optima"/>
              </a:rPr>
              <a:t>        </a:t>
            </a:r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B</a:t>
            </a:r>
          </a:p>
          <a:p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  </a:t>
            </a:r>
            <a:r>
              <a:rPr lang="en-US" sz="2400" dirty="0">
                <a:latin typeface="Optima"/>
                <a:cs typeface="Optima"/>
              </a:rPr>
              <a:t>0.9     0.1</a:t>
            </a:r>
          </a:p>
          <a:p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   </a:t>
            </a:r>
            <a:r>
              <a:rPr lang="en-US" sz="2400" dirty="0">
                <a:latin typeface="Optima"/>
                <a:cs typeface="Optima"/>
              </a:rPr>
              <a:t>0.1     0.9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010401" y="271516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Optima"/>
                <a:cs typeface="Optima"/>
              </a:rPr>
              <a:t>     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H      T</a:t>
            </a:r>
          </a:p>
          <a:p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F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   </a:t>
            </a:r>
            <a:r>
              <a:rPr lang="en-US" sz="2400" dirty="0">
                <a:latin typeface="Optima"/>
                <a:cs typeface="Optima"/>
              </a:rPr>
              <a:t>0.50 0.50</a:t>
            </a:r>
          </a:p>
          <a:p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   </a:t>
            </a:r>
            <a:r>
              <a:rPr lang="en-US" sz="2400" dirty="0">
                <a:latin typeface="Optima"/>
                <a:cs typeface="Optima"/>
              </a:rPr>
              <a:t>0.75 0.25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51302" y="331016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transition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38800" y="15788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324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tima"/>
                <a:cs typeface="Optima"/>
              </a:rPr>
              <a:t>1/2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5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tima"/>
                <a:cs typeface="Optima"/>
              </a:rPr>
              <a:t>1/2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153400" y="4343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tima"/>
                <a:cs typeface="Optima"/>
              </a:rPr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153400" y="5314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tima"/>
                <a:cs typeface="Optima"/>
              </a:rPr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Edge Weights for the Crooked Casino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4F1110-F8AC-CA40-8E4E-7AD9F002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635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9" grpId="0"/>
      <p:bldP spid="110" grpId="0"/>
      <p:bldP spid="111" grpId="0"/>
      <p:bldP spid="94" grpId="0" animBg="1"/>
      <p:bldP spid="95" grpId="0" animBg="1"/>
      <p:bldP spid="96" grpId="0" animBg="1"/>
      <p:bldP spid="5" grpId="0"/>
      <p:bldP spid="106" grpId="0"/>
      <p:bldP spid="107" grpId="0"/>
      <p:bldP spid="1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0" y="5107600"/>
            <a:ext cx="77724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, π) 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=1,n</a:t>
            </a:r>
            <a:r>
              <a:rPr lang="en-US" sz="2800" baseline="-25000" dirty="0">
                <a:latin typeface="Optima"/>
                <a:cs typeface="Optima"/>
              </a:rPr>
              <a:t>  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emission</a:t>
            </a:r>
            <a:r>
              <a:rPr lang="en-US" sz="2800" baseline="-25000" dirty="0">
                <a:solidFill>
                  <a:srgbClr val="FF0000"/>
                </a:solidFill>
                <a:latin typeface="Optima"/>
                <a:cs typeface="Optima"/>
              </a:rPr>
              <a:t>π</a:t>
            </a:r>
            <a:r>
              <a:rPr lang="en-US" sz="2800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 (</a:t>
            </a:r>
            <a:r>
              <a:rPr lang="en-US" sz="2800" i="1" dirty="0">
                <a:solidFill>
                  <a:srgbClr val="FF0000"/>
                </a:solidFill>
                <a:latin typeface="Optima"/>
                <a:cs typeface="Optima"/>
              </a:rPr>
              <a:t>x</a:t>
            </a:r>
            <a:r>
              <a:rPr lang="en-US" sz="2800" i="1" baseline="-25000" dirty="0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) 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*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transition</a:t>
            </a:r>
            <a:r>
              <a:rPr lang="en-US" sz="2800" baseline="-25000" dirty="0">
                <a:solidFill>
                  <a:srgbClr val="176FC1"/>
                </a:solidFill>
                <a:latin typeface="Optima"/>
                <a:cs typeface="Optima"/>
              </a:rPr>
              <a:t>πi-1,π</a:t>
            </a:r>
            <a:r>
              <a:rPr lang="en-US" sz="2800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  </a:t>
            </a:r>
            <a:r>
              <a:rPr lang="en-US" sz="2800" dirty="0">
                <a:latin typeface="Optima"/>
                <a:cs typeface="Optima"/>
              </a:rPr>
              <a:t>                              </a:t>
            </a:r>
          </a:p>
          <a:p>
            <a:r>
              <a:rPr lang="en-US" sz="2800" dirty="0">
                <a:latin typeface="Optima"/>
                <a:cs typeface="Optima"/>
              </a:rPr>
              <a:t>            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=1,n </a:t>
            </a:r>
            <a:r>
              <a:rPr lang="en-US" sz="2800" dirty="0">
                <a:latin typeface="Optima"/>
                <a:cs typeface="Optima"/>
              </a:rPr>
              <a:t>weight of the </a:t>
            </a:r>
            <a:r>
              <a:rPr lang="en-US" sz="2800" i="1" dirty="0" err="1">
                <a:latin typeface="Optima"/>
                <a:cs typeface="Optima"/>
              </a:rPr>
              <a:t>i</a:t>
            </a:r>
            <a:r>
              <a:rPr lang="en-US" sz="2800" dirty="0" err="1">
                <a:latin typeface="Optima"/>
                <a:cs typeface="Optima"/>
              </a:rPr>
              <a:t>-th</a:t>
            </a:r>
            <a:r>
              <a:rPr lang="en-US" sz="2800" dirty="0">
                <a:latin typeface="Optima"/>
                <a:cs typeface="Optima"/>
              </a:rPr>
              <a:t> edge in path π</a:t>
            </a:r>
          </a:p>
          <a:p>
            <a:r>
              <a:rPr lang="en-US" sz="2800" dirty="0">
                <a:latin typeface="Optima"/>
                <a:cs typeface="Optima"/>
              </a:rPr>
              <a:t>            = 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=1,n </a:t>
            </a:r>
            <a:r>
              <a:rPr lang="en-US" sz="2800" b="1" i="1" dirty="0">
                <a:latin typeface="Optima"/>
                <a:cs typeface="Optima"/>
              </a:rPr>
              <a:t>weight</a:t>
            </a:r>
            <a:r>
              <a:rPr lang="en-US" sz="2800" dirty="0">
                <a:latin typeface="Optima"/>
                <a:cs typeface="Optima"/>
              </a:rPr>
              <a:t>(π</a:t>
            </a:r>
            <a:r>
              <a:rPr lang="en-US" sz="2800" baseline="-25000" dirty="0">
                <a:latin typeface="Optima"/>
                <a:cs typeface="Optima"/>
              </a:rPr>
              <a:t>i-1</a:t>
            </a:r>
            <a:r>
              <a:rPr lang="en-US" sz="2800" dirty="0">
                <a:latin typeface="Optima"/>
                <a:cs typeface="Optima"/>
              </a:rPr>
              <a:t>, π</a:t>
            </a:r>
            <a:r>
              <a:rPr lang="en-US" sz="2800" baseline="-25000" dirty="0" err="1">
                <a:latin typeface="Optima"/>
                <a:cs typeface="Optima"/>
              </a:rPr>
              <a:t>i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i="1" dirty="0">
                <a:latin typeface="Optima"/>
                <a:cs typeface="Optima"/>
              </a:rPr>
              <a:t>i-1</a:t>
            </a:r>
            <a:r>
              <a:rPr lang="en-US" sz="2800" dirty="0">
                <a:latin typeface="Optima"/>
                <a:cs typeface="Optima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8200" y="3164533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33575" y="1990725"/>
            <a:ext cx="81915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1819275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62425" y="2085975"/>
            <a:ext cx="1009650" cy="2133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19725" y="4543425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724775" y="3171825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86525" y="3352800"/>
            <a:ext cx="838200" cy="9978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Weight of a Hidden Path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E6800-1605-1846-939A-84DCE493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551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906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>
                <a:solidFill>
                  <a:srgbClr val="7F7F7F"/>
                </a:solidFill>
              </a:rPr>
              <a:t>Decoding Problem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/>
              <a:t>The Viterbi Algorithm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  </a:t>
            </a:r>
          </a:p>
          <a:p>
            <a:endParaRPr lang="en-US" sz="2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254923" y="2448562"/>
            <a:ext cx="4512449" cy="1788719"/>
            <a:chOff x="381000" y="2057400"/>
            <a:chExt cx="8458200" cy="3352800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8458200" cy="3352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3067050" y="2514600"/>
              <a:ext cx="819150" cy="9906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819525" y="2114550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114675" y="2345383"/>
              <a:ext cx="723900" cy="7292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981325" y="2667000"/>
              <a:ext cx="1000125" cy="216217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67000" y="4838700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67000" y="3462635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67000" y="2124075"/>
              <a:ext cx="457200" cy="461665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31E44C-C048-644C-ADAE-389E776B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2925973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FD71-A106-E2D7-4CF4-8D0FBAD0E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>
            <a:extLst>
              <a:ext uri="{FF2B5EF4-FFF2-40B4-BE49-F238E27FC236}">
                <a16:creationId xmlns:a16="http://schemas.microsoft.com/office/drawing/2014/main" id="{2D3E0281-1BE3-FBAA-DEA6-E8268D7C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5943600"/>
          </a:xfrm>
          <a:ln>
            <a:noFill/>
          </a:ln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D946446-A42B-0F58-AC57-8BB95ECFF32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7F4B1-DF1B-1AA0-76A8-AA06823F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500" dirty="0"/>
              <a:t>Dynamic Programming for Decoding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8D5A3-A61A-9BA3-2263-0E90C18F49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424FE-1A46-129D-4810-ECB0E0AC352D}"/>
              </a:ext>
            </a:extLst>
          </p:cNvPr>
          <p:cNvSpPr txBox="1"/>
          <p:nvPr/>
        </p:nvSpPr>
        <p:spPr>
          <a:xfrm>
            <a:off x="2667000" y="525780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i-1             </a:t>
            </a:r>
            <a:r>
              <a:rPr lang="en-US" sz="2400" b="1" i="1" dirty="0" err="1"/>
              <a:t>i</a:t>
            </a:r>
            <a:endParaRPr lang="en-US" sz="2400" b="1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AEB632-D31D-3489-2EA1-107CEA8034CD}"/>
              </a:ext>
            </a:extLst>
          </p:cNvPr>
          <p:cNvCxnSpPr/>
          <p:nvPr/>
        </p:nvCxnSpPr>
        <p:spPr>
          <a:xfrm flipV="1">
            <a:off x="3067050" y="2514600"/>
            <a:ext cx="81915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C0FE94A-69BC-26C3-205E-97014AE824BF}"/>
              </a:ext>
            </a:extLst>
          </p:cNvPr>
          <p:cNvSpPr/>
          <p:nvPr/>
        </p:nvSpPr>
        <p:spPr>
          <a:xfrm>
            <a:off x="3819525" y="211455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13161-C951-3994-1759-63DD26A99E1C}"/>
              </a:ext>
            </a:extLst>
          </p:cNvPr>
          <p:cNvSpPr txBox="1"/>
          <p:nvPr/>
        </p:nvSpPr>
        <p:spPr>
          <a:xfrm>
            <a:off x="3876675" y="20955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17C4F9-964C-11D2-CA41-84997DD594D6}"/>
              </a:ext>
            </a:extLst>
          </p:cNvPr>
          <p:cNvCxnSpPr/>
          <p:nvPr/>
        </p:nvCxnSpPr>
        <p:spPr>
          <a:xfrm flipV="1">
            <a:off x="3114675" y="2345383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BC6C81-0473-771D-ABEF-9CE988A04802}"/>
              </a:ext>
            </a:extLst>
          </p:cNvPr>
          <p:cNvCxnSpPr/>
          <p:nvPr/>
        </p:nvCxnSpPr>
        <p:spPr>
          <a:xfrm flipV="1">
            <a:off x="2981325" y="2667000"/>
            <a:ext cx="1000125" cy="21621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E5307D5-C344-9A6C-D0B5-15363FFD7B7E}"/>
              </a:ext>
            </a:extLst>
          </p:cNvPr>
          <p:cNvSpPr/>
          <p:nvPr/>
        </p:nvSpPr>
        <p:spPr>
          <a:xfrm>
            <a:off x="2667000" y="483870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6046BB-4602-7323-3597-E6345A3C5165}"/>
              </a:ext>
            </a:extLst>
          </p:cNvPr>
          <p:cNvSpPr/>
          <p:nvPr/>
        </p:nvSpPr>
        <p:spPr>
          <a:xfrm>
            <a:off x="2667000" y="346263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9F9C03-12AE-5866-3272-F8CDB72D2A5D}"/>
              </a:ext>
            </a:extLst>
          </p:cNvPr>
          <p:cNvSpPr/>
          <p:nvPr/>
        </p:nvSpPr>
        <p:spPr>
          <a:xfrm>
            <a:off x="2667000" y="212407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E13D0-E4EA-2E71-7839-3C2BC0D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134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59436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err="1">
                <a:solidFill>
                  <a:srgbClr val="660066"/>
                </a:solidFill>
              </a:rPr>
              <a:t>score</a:t>
            </a:r>
            <a:r>
              <a:rPr lang="en-US" sz="2800" i="1" baseline="-25000" dirty="0" err="1">
                <a:solidFill>
                  <a:srgbClr val="660066"/>
                </a:solidFill>
              </a:rPr>
              <a:t>k</a:t>
            </a:r>
            <a:r>
              <a:rPr lang="en-US" sz="2800" i="1" baseline="-25000" dirty="0" err="1"/>
              <a:t>,i</a:t>
            </a:r>
            <a:r>
              <a:rPr lang="en-US" sz="2800" i="1" dirty="0"/>
              <a:t> </a:t>
            </a:r>
            <a:r>
              <a:rPr lang="en-US" sz="2800" dirty="0"/>
              <a:t>: the maximum product weight among all paths from </a:t>
            </a:r>
            <a:r>
              <a:rPr lang="en-US" sz="2800" i="1" dirty="0"/>
              <a:t>source</a:t>
            </a:r>
            <a:r>
              <a:rPr lang="en-US" sz="2800" dirty="0"/>
              <a:t> to node (</a:t>
            </a:r>
            <a:r>
              <a:rPr lang="en-US" sz="2800" i="1" dirty="0"/>
              <a:t>k, </a:t>
            </a:r>
            <a:r>
              <a:rPr lang="en-US" sz="2800" i="1" dirty="0" err="1"/>
              <a:t>i</a:t>
            </a:r>
            <a:r>
              <a:rPr lang="en-US" sz="2800" dirty="0"/>
              <a:t>):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500" dirty="0"/>
              <a:t>Dynamic Programming for Decoding Problem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7000" y="525780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i-1             </a:t>
            </a:r>
            <a:r>
              <a:rPr lang="en-US" sz="2400" b="1" i="1" dirty="0" err="1"/>
              <a:t>i</a:t>
            </a:r>
            <a:endParaRPr lang="en-US" sz="24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67050" y="2514600"/>
            <a:ext cx="81915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19525" y="211455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6675" y="20955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4675" y="2345383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81325" y="2667000"/>
            <a:ext cx="1000125" cy="21621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67000" y="483870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346263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212407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5054" y="5728480"/>
            <a:ext cx="8765190" cy="966418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rgbClr val="660066"/>
                </a:solidFill>
                <a:latin typeface="Optima"/>
                <a:cs typeface="Optima"/>
              </a:rPr>
              <a:t> </a:t>
            </a:r>
            <a:r>
              <a:rPr lang="en-US" sz="2400" i="1" dirty="0" err="1">
                <a:solidFill>
                  <a:srgbClr val="660066"/>
                </a:solidFill>
                <a:latin typeface="Optima"/>
                <a:cs typeface="Optima"/>
              </a:rPr>
              <a:t>score</a:t>
            </a:r>
            <a:r>
              <a:rPr lang="en-US" sz="2400" i="1" baseline="-25000" dirty="0" err="1">
                <a:solidFill>
                  <a:srgbClr val="660066"/>
                </a:solidFill>
                <a:latin typeface="Optima"/>
                <a:cs typeface="Optima"/>
              </a:rPr>
              <a:t>k,</a:t>
            </a:r>
            <a:r>
              <a:rPr lang="en-US" sz="2400" i="1" baseline="-25000" dirty="0" err="1">
                <a:latin typeface="Optima"/>
                <a:cs typeface="Optima"/>
              </a:rPr>
              <a:t>i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= max </a:t>
            </a:r>
            <a:r>
              <a:rPr lang="en-US" sz="2400" baseline="-25000" dirty="0">
                <a:latin typeface="Optima"/>
                <a:cs typeface="Optima"/>
              </a:rPr>
              <a:t>all states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i="1" baseline="-25000" dirty="0">
                <a:solidFill>
                  <a:srgbClr val="00B050"/>
                </a:solidFill>
                <a:latin typeface="Optima"/>
                <a:cs typeface="Optima"/>
              </a:rPr>
              <a:t>l </a:t>
            </a:r>
            <a:r>
              <a:rPr lang="en-US" sz="2400" dirty="0">
                <a:latin typeface="Optima"/>
                <a:cs typeface="Optima"/>
              </a:rPr>
              <a:t>{</a:t>
            </a:r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score</a:t>
            </a:r>
            <a:r>
              <a:rPr lang="en-US" sz="2400" i="1" baseline="-25000" dirty="0">
                <a:solidFill>
                  <a:srgbClr val="00B050"/>
                </a:solidFill>
                <a:latin typeface="Optima"/>
                <a:cs typeface="Optima"/>
              </a:rPr>
              <a:t>l,</a:t>
            </a:r>
            <a:r>
              <a:rPr lang="en-US" sz="2400" i="1" baseline="-25000" dirty="0">
                <a:latin typeface="Optima"/>
                <a:cs typeface="Optima"/>
              </a:rPr>
              <a:t>i-</a:t>
            </a:r>
            <a:r>
              <a:rPr lang="en-US" sz="2400" baseline="-25000" dirty="0">
                <a:latin typeface="Optima"/>
                <a:cs typeface="Optima"/>
              </a:rPr>
              <a:t>1</a:t>
            </a:r>
            <a:r>
              <a:rPr lang="en-US" sz="2400" i="1" dirty="0">
                <a:latin typeface="Optima"/>
                <a:cs typeface="Optima"/>
              </a:rPr>
              <a:t>· </a:t>
            </a:r>
            <a:r>
              <a:rPr lang="en-US" sz="2400" dirty="0">
                <a:latin typeface="Optima"/>
                <a:cs typeface="Optima"/>
              </a:rPr>
              <a:t>weight of edge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from (</a:t>
            </a:r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Optima"/>
                <a:cs typeface="Optima"/>
              </a:rPr>
              <a:t>,</a:t>
            </a:r>
            <a:r>
              <a:rPr lang="en-US" sz="2400" i="1" dirty="0">
                <a:latin typeface="Optima"/>
                <a:cs typeface="Optima"/>
              </a:rPr>
              <a:t>i</a:t>
            </a:r>
            <a:r>
              <a:rPr lang="en-US" sz="2400" dirty="0">
                <a:latin typeface="Optima"/>
                <a:cs typeface="Optima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sz="2400" dirty="0">
                <a:solidFill>
                  <a:srgbClr val="C0000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to (</a:t>
            </a:r>
            <a:r>
              <a:rPr lang="en-US" sz="2400" i="1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400" i="1" dirty="0" err="1">
                <a:solidFill>
                  <a:srgbClr val="C00000"/>
                </a:solidFill>
                <a:latin typeface="Optima"/>
                <a:cs typeface="Optima"/>
              </a:rPr>
              <a:t>,</a:t>
            </a:r>
            <a:r>
              <a:rPr lang="en-US" sz="2400" i="1" dirty="0" err="1"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sz="2400" dirty="0">
                <a:latin typeface="Optima"/>
                <a:cs typeface="Optima"/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Optima"/>
                <a:cs typeface="Optima"/>
              </a:rPr>
              <a:t>            =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max</a:t>
            </a:r>
            <a:r>
              <a:rPr lang="en-US" sz="2400" baseline="-25000" dirty="0">
                <a:latin typeface="Optima"/>
                <a:cs typeface="Optima"/>
              </a:rPr>
              <a:t> all states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i="1" baseline="-25000" dirty="0">
                <a:solidFill>
                  <a:srgbClr val="00B050"/>
                </a:solidFill>
                <a:latin typeface="Optima"/>
                <a:cs typeface="Optima"/>
              </a:rPr>
              <a:t>l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{</a:t>
            </a:r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score</a:t>
            </a:r>
            <a:r>
              <a:rPr lang="en-US" sz="2400" i="1" baseline="-25000" dirty="0">
                <a:solidFill>
                  <a:srgbClr val="00B050"/>
                </a:solidFill>
                <a:latin typeface="Optima"/>
                <a:cs typeface="Optima"/>
              </a:rPr>
              <a:t>l,</a:t>
            </a:r>
            <a:r>
              <a:rPr lang="en-US" sz="2400" i="1" baseline="-25000" dirty="0">
                <a:latin typeface="Optima"/>
                <a:cs typeface="Optima"/>
              </a:rPr>
              <a:t>i</a:t>
            </a:r>
            <a:r>
              <a:rPr lang="en-US" sz="2400" baseline="-25000" dirty="0">
                <a:latin typeface="Optima"/>
                <a:cs typeface="Optima"/>
              </a:rPr>
              <a:t>-1</a:t>
            </a:r>
            <a:r>
              <a:rPr lang="en-US" sz="24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·</a:t>
            </a:r>
            <a:r>
              <a:rPr lang="en-US" sz="2400" dirty="0"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weight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(</a:t>
            </a:r>
            <a:r>
              <a:rPr lang="en-US" sz="2400" i="1" dirty="0" err="1">
                <a:solidFill>
                  <a:srgbClr val="00B050"/>
                </a:solidFill>
                <a:latin typeface="Optima"/>
                <a:cs typeface="Optima"/>
              </a:rPr>
              <a:t>l</a:t>
            </a:r>
            <a:r>
              <a:rPr lang="en-US" sz="2400" i="1" dirty="0" err="1">
                <a:latin typeface="Optima"/>
                <a:cs typeface="Optima"/>
              </a:rPr>
              <a:t>,</a:t>
            </a:r>
            <a:r>
              <a:rPr lang="en-US" sz="2400" i="1" dirty="0" err="1">
                <a:solidFill>
                  <a:srgbClr val="7030A0"/>
                </a:solidFill>
                <a:latin typeface="Optima"/>
                <a:cs typeface="Optima"/>
              </a:rPr>
              <a:t>k</a:t>
            </a: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,</a:t>
            </a:r>
            <a:r>
              <a:rPr lang="en-US" sz="2400" i="1" dirty="0">
                <a:solidFill>
                  <a:srgbClr val="7030A0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i-1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sz="2400" dirty="0">
                <a:latin typeface="Optima"/>
                <a:cs typeface="Optima"/>
              </a:rPr>
              <a:t>}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8FFAA-B466-BC42-B5D8-C86A1DB6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293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304800" y="1176561"/>
            <a:ext cx="8458200" cy="4343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600" dirty="0"/>
              <a:t>Recurrence:</a:t>
            </a:r>
          </a:p>
          <a:p>
            <a:pPr marL="0" indent="0">
              <a:buNone/>
            </a:pPr>
            <a:r>
              <a:rPr lang="en-US" sz="2600" i="1" dirty="0"/>
              <a:t>        </a:t>
            </a:r>
            <a:r>
              <a:rPr lang="en-US" sz="2600" i="1" dirty="0" err="1"/>
              <a:t>score</a:t>
            </a:r>
            <a:r>
              <a:rPr lang="en-US" sz="2600" i="1" baseline="-25000" dirty="0" err="1">
                <a:solidFill>
                  <a:srgbClr val="660066"/>
                </a:solidFill>
              </a:rPr>
              <a:t>k</a:t>
            </a:r>
            <a:r>
              <a:rPr lang="en-US" sz="2600" i="1" baseline="-25000" dirty="0"/>
              <a:t>, </a:t>
            </a:r>
            <a:r>
              <a:rPr lang="en-US" sz="2600" i="1" baseline="-25000" dirty="0" err="1"/>
              <a:t>i</a:t>
            </a:r>
            <a:r>
              <a:rPr lang="en-US" sz="2600" i="1" baseline="-25000" dirty="0"/>
              <a:t>  </a:t>
            </a:r>
            <a:r>
              <a:rPr lang="en-US" sz="2600" i="1" dirty="0"/>
              <a:t>= </a:t>
            </a:r>
            <a:r>
              <a:rPr lang="en-US" sz="2600" dirty="0"/>
              <a:t>max</a:t>
            </a:r>
            <a:r>
              <a:rPr lang="en-US" sz="2600" baseline="-25000" dirty="0"/>
              <a:t> all states</a:t>
            </a:r>
            <a:r>
              <a:rPr lang="en-US" sz="2600" i="1" dirty="0"/>
              <a:t> </a:t>
            </a:r>
            <a:r>
              <a:rPr lang="en-US" sz="2600" i="1" baseline="-25000" dirty="0"/>
              <a:t>l </a:t>
            </a:r>
            <a:r>
              <a:rPr lang="en-US" sz="2600" dirty="0"/>
              <a:t>{</a:t>
            </a:r>
            <a:r>
              <a:rPr lang="en-US" sz="2600" i="1" dirty="0"/>
              <a:t>score</a:t>
            </a:r>
            <a:r>
              <a:rPr lang="en-US" sz="2600" i="1" baseline="-25000" dirty="0">
                <a:solidFill>
                  <a:srgbClr val="008000"/>
                </a:solidFill>
              </a:rPr>
              <a:t>l</a:t>
            </a:r>
            <a:r>
              <a:rPr lang="en-US" sz="2600" i="1" baseline="-25000" dirty="0"/>
              <a:t>,i</a:t>
            </a:r>
            <a:r>
              <a:rPr lang="en-US" sz="2600" baseline="-25000" dirty="0"/>
              <a:t>-1</a:t>
            </a:r>
            <a:r>
              <a:rPr lang="en-US" sz="2600" i="1" dirty="0"/>
              <a:t> ·</a:t>
            </a:r>
            <a:r>
              <a:rPr lang="en-US" sz="2600" dirty="0"/>
              <a:t> </a:t>
            </a:r>
            <a:r>
              <a:rPr lang="en-US" sz="2600" i="1" dirty="0"/>
              <a:t>weight</a:t>
            </a:r>
            <a:r>
              <a:rPr lang="en-US" sz="2600" dirty="0"/>
              <a:t>(</a:t>
            </a:r>
            <a:r>
              <a:rPr lang="en-US" sz="2600" i="1" dirty="0">
                <a:solidFill>
                  <a:srgbClr val="008000"/>
                </a:solidFill>
              </a:rPr>
              <a:t>l</a:t>
            </a:r>
            <a:r>
              <a:rPr lang="en-US" sz="2600" i="1" dirty="0"/>
              <a:t>,</a:t>
            </a:r>
            <a:r>
              <a:rPr lang="en-US" sz="2600" i="1" dirty="0">
                <a:solidFill>
                  <a:srgbClr val="660066"/>
                </a:solidFill>
              </a:rPr>
              <a:t>k</a:t>
            </a:r>
            <a:r>
              <a:rPr lang="en-US" sz="2600" i="1" dirty="0"/>
              <a:t>,i-1</a:t>
            </a:r>
            <a:r>
              <a:rPr lang="en-US" sz="2600" dirty="0"/>
              <a:t>)} 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Initialization: </a:t>
            </a:r>
          </a:p>
          <a:p>
            <a:pPr marL="0" indent="0">
              <a:buNone/>
            </a:pPr>
            <a:r>
              <a:rPr lang="en-US" sz="2600" i="1" dirty="0"/>
              <a:t>                                  </a:t>
            </a:r>
            <a:r>
              <a:rPr lang="en-US" sz="2600" i="1" dirty="0" err="1"/>
              <a:t>score</a:t>
            </a:r>
            <a:r>
              <a:rPr lang="en-US" sz="2600" i="1" baseline="-25000" dirty="0" err="1"/>
              <a:t>source</a:t>
            </a:r>
            <a:r>
              <a:rPr lang="en-US" sz="2600" baseline="-25000" dirty="0"/>
              <a:t> </a:t>
            </a:r>
            <a:r>
              <a:rPr lang="en-US" sz="2600" dirty="0"/>
              <a:t>= 1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The maximum product weight over all paths from </a:t>
            </a:r>
            <a:r>
              <a:rPr lang="en-US" sz="2600" i="1" dirty="0"/>
              <a:t>source </a:t>
            </a:r>
            <a:r>
              <a:rPr lang="en-US" sz="2600" dirty="0"/>
              <a:t>to </a:t>
            </a:r>
            <a:r>
              <a:rPr lang="en-US" sz="2600" i="1" dirty="0"/>
              <a:t>sink</a:t>
            </a:r>
            <a:r>
              <a:rPr lang="en-US" sz="2600" dirty="0"/>
              <a:t>: </a:t>
            </a:r>
          </a:p>
          <a:p>
            <a:pPr marL="0" indent="0">
              <a:buNone/>
            </a:pPr>
            <a:r>
              <a:rPr lang="en-US" sz="2600" dirty="0"/>
              <a:t>                      </a:t>
            </a:r>
            <a:r>
              <a:rPr lang="en-US" sz="2600" i="1" dirty="0" err="1"/>
              <a:t>score</a:t>
            </a:r>
            <a:r>
              <a:rPr lang="en-US" sz="2600" i="1" baseline="-25000" dirty="0" err="1"/>
              <a:t>sink</a:t>
            </a:r>
            <a:r>
              <a:rPr lang="en-US" sz="2600" dirty="0"/>
              <a:t> =</a:t>
            </a:r>
            <a:r>
              <a:rPr lang="en-US" sz="2600" i="1" dirty="0"/>
              <a:t> </a:t>
            </a:r>
            <a:r>
              <a:rPr lang="en-US" sz="2600" dirty="0"/>
              <a:t>max</a:t>
            </a:r>
            <a:r>
              <a:rPr lang="en-US" sz="2600" i="1" dirty="0"/>
              <a:t> </a:t>
            </a:r>
            <a:r>
              <a:rPr lang="en-US" sz="2600" baseline="-25000" dirty="0"/>
              <a:t>all states</a:t>
            </a:r>
            <a:r>
              <a:rPr lang="en-US" sz="2600" i="1" dirty="0"/>
              <a:t> </a:t>
            </a:r>
            <a:r>
              <a:rPr lang="en-US" sz="2600" i="1" baseline="-25000" dirty="0"/>
              <a:t>l  </a:t>
            </a:r>
            <a:r>
              <a:rPr lang="en-US" sz="2600" i="1" dirty="0" err="1"/>
              <a:t>score</a:t>
            </a:r>
            <a:r>
              <a:rPr lang="en-US" sz="2600" i="1" baseline="-25000" dirty="0" err="1"/>
              <a:t>l,n</a:t>
            </a:r>
            <a:endParaRPr lang="en-US" sz="2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Viterbi Algorithm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A5F5-68C5-C742-B139-8D6C855B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6093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Optima"/>
                <a:cs typeface="Optima"/>
              </a:rPr>
              <a:t>A Myriad of HIV Subtypes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1066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Optima"/>
                <a:cs typeface="Optima"/>
              </a:rPr>
              <a:t>The HIV population in a </a:t>
            </a:r>
            <a:r>
              <a:rPr lang="en-US" sz="2800" b="1" i="1" dirty="0">
                <a:latin typeface="Optima"/>
                <a:cs typeface="Optima"/>
              </a:rPr>
              <a:t>single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infected individual rapidly evolves to evade the immune system.</a:t>
            </a:r>
          </a:p>
          <a:p>
            <a:endParaRPr lang="en-US" sz="2800" dirty="0"/>
          </a:p>
          <a:p>
            <a:endParaRPr lang="en-US" sz="2800" dirty="0">
              <a:latin typeface="Optima"/>
              <a:cs typeface="Optima"/>
            </a:endParaRPr>
          </a:p>
          <a:p>
            <a:endParaRPr lang="en-US" sz="2800" dirty="0"/>
          </a:p>
          <a:p>
            <a:endParaRPr lang="en-US" sz="2800" dirty="0">
              <a:latin typeface="Optima"/>
              <a:cs typeface="Optima"/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HIV strains from </a:t>
            </a:r>
            <a:r>
              <a:rPr lang="en-US" sz="2800" b="1" i="1" dirty="0"/>
              <a:t>different</a:t>
            </a:r>
            <a:r>
              <a:rPr lang="en-US" sz="2800" dirty="0"/>
              <a:t> patients represent diverged phenotypes requiring different drug cocktails.  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162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ptima"/>
                <a:cs typeface="Optima"/>
              </a:rPr>
              <a:t>envelope glycoprotein gp120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239" y="3048000"/>
            <a:ext cx="85753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K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R-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P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------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STES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---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K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R-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P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------NST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DNG--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K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P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--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------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NSTES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GKN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P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NS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W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NS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TES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Y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NG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QE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GKN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P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W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TNTT--G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G--ND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GKN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W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NSTE--G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G--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K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G-N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SGGGLEIV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-----NSTES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NG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QG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K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GKN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KTIIFKQ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A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WT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E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-----NS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ITG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L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G--ND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TL</a:t>
            </a:r>
          </a:p>
          <a:p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V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KL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EQF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K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-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KTIIFNQ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P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SGGDLEIV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M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H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FNC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Q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GEFFYCNTT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R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LF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W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DN</a:t>
            </a:r>
            <a:r>
              <a:rPr lang="en-US" sz="1500" dirty="0">
                <a:solidFill>
                  <a:schemeClr val="accent1"/>
                </a:solidFill>
                <a:latin typeface="Courier"/>
                <a:cs typeface="Courier"/>
              </a:rPr>
              <a:t>STWNS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TGKDKE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NG</a:t>
            </a:r>
            <a:r>
              <a:rPr lang="en-US" sz="1500" dirty="0">
                <a:solidFill>
                  <a:srgbClr val="176FC1"/>
                </a:solidFill>
                <a:latin typeface="Courier"/>
                <a:cs typeface="Courier"/>
              </a:rPr>
              <a:t>N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-ND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rgbClr val="262626"/>
                </a:solidFill>
                <a:latin typeface="Courier"/>
                <a:cs typeface="Courier"/>
              </a:rPr>
              <a:t>I</a:t>
            </a:r>
            <a:r>
              <a:rPr lang="en-US" sz="1500" dirty="0">
                <a:solidFill>
                  <a:srgbClr val="A6A6A6"/>
                </a:solidFill>
                <a:latin typeface="Courier"/>
                <a:cs typeface="Courier"/>
              </a:rPr>
              <a:t>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3AD5-6050-0B4F-B4EE-B48B11BC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857295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Time of the Viterbi Algorithm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70104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1524000" cy="14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447800" y="3429000"/>
            <a:ext cx="6096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738013"/>
            <a:ext cx="8458200" cy="95410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Running time ~ #edges in the Viterbi graph</a:t>
            </a:r>
            <a:b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                     ~ O(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|</a:t>
            </a:r>
            <a:r>
              <a:rPr lang="en-US" alt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States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|</a:t>
            </a:r>
            <a:r>
              <a:rPr lang="en-US" altLang="en-US" sz="2800" b="1" baseline="30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  </a:t>
            </a:r>
            <a:endParaRPr lang="en-US" altLang="en-US" sz="28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3BB3D-D568-A745-9D7D-723CDC4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02570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Time of the Viterbi Algorithm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430" y="1402960"/>
            <a:ext cx="8305800" cy="954107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Forbidden transition: 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an edge not represented in the HMM diagram.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90946" y="4130480"/>
            <a:ext cx="6096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738013"/>
            <a:ext cx="8458200" cy="954107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Running time ~ #edges in the Viterbi graph</a:t>
            </a:r>
            <a:b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                      ~ O(</a:t>
            </a:r>
            <a:r>
              <a:rPr lang="en-US" altLang="en-US" sz="2800" b="1" dirty="0">
                <a:solidFill>
                  <a:srgbClr val="000000"/>
                </a:solidFill>
                <a:latin typeface="Optima"/>
                <a:cs typeface="Optima"/>
              </a:rPr>
              <a:t>#edges in the HMM </a:t>
            </a:r>
            <a:r>
              <a:rPr lang="en-US" altLang="en-US" sz="2800" b="1" dirty="0" err="1">
                <a:solidFill>
                  <a:srgbClr val="000000"/>
                </a:solidFill>
                <a:latin typeface="Optima"/>
                <a:cs typeface="Optima"/>
              </a:rPr>
              <a:t>diagram</a:t>
            </a:r>
            <a:r>
              <a:rPr lang="en-US" altLang="en-US" sz="2800" dirty="0" err="1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en-US" sz="2800" b="1" i="1" dirty="0" err="1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altLang="en-US" sz="2800" i="1" dirty="0">
                <a:solidFill>
                  <a:srgbClr val="000000"/>
                </a:solidFill>
                <a:latin typeface="Optima"/>
                <a:cs typeface="Optima"/>
              </a:rPr>
              <a:t>  </a:t>
            </a:r>
            <a:endParaRPr lang="en-US" altLang="en-US" sz="28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4" y="3276600"/>
            <a:ext cx="1689100" cy="1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19400"/>
            <a:ext cx="5816600" cy="26983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5B8D-1DE4-DA44-835C-D3052F17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96467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152400" y="1341437"/>
            <a:ext cx="8763000" cy="147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Since</a:t>
            </a:r>
            <a:r>
              <a:rPr lang="en-US" sz="2800" i="1" dirty="0"/>
              <a:t> </a:t>
            </a:r>
            <a:r>
              <a:rPr lang="en-US" sz="2800" i="1" dirty="0" err="1"/>
              <a:t>score</a:t>
            </a:r>
            <a:r>
              <a:rPr lang="en-US" sz="2800" i="1" baseline="-25000" dirty="0" err="1"/>
              <a:t>k,i</a:t>
            </a:r>
            <a:r>
              <a:rPr lang="en-US" sz="2800" i="1" dirty="0"/>
              <a:t> </a:t>
            </a:r>
            <a:r>
              <a:rPr lang="en-US" sz="2800" dirty="0"/>
              <a:t>may become small (danger of underflow), biologists prefer to work with logarithms of scores:</a:t>
            </a:r>
            <a:endParaRPr lang="en-US" altLang="en-US" sz="2600" dirty="0">
              <a:latin typeface="Times New Roman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6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From Product of Weights to Sum of Their Logarithms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47565"/>
            <a:ext cx="89154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This transformation substitutes weights of edges by their logarithms:</a:t>
            </a:r>
          </a:p>
          <a:p>
            <a:pPr algn="ctr"/>
            <a:r>
              <a:rPr lang="en-US" sz="2800" b="1" dirty="0">
                <a:latin typeface="Optima"/>
                <a:cs typeface="Optima"/>
              </a:rPr>
              <a:t>product</a:t>
            </a:r>
            <a:r>
              <a:rPr lang="en-US" sz="2800" dirty="0">
                <a:latin typeface="Optima"/>
                <a:cs typeface="Optima"/>
              </a:rPr>
              <a:t> of weights → </a:t>
            </a:r>
            <a:r>
              <a:rPr lang="en-US" sz="2800" b="1" dirty="0">
                <a:latin typeface="Optima"/>
                <a:cs typeface="Optima"/>
              </a:rPr>
              <a:t>sum</a:t>
            </a:r>
            <a:r>
              <a:rPr lang="en-US" sz="2800" dirty="0">
                <a:latin typeface="Optima"/>
                <a:cs typeface="Optima"/>
              </a:rPr>
              <a:t> of weights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3659800"/>
            <a:ext cx="0" cy="533400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2971800"/>
            <a:ext cx="8991600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  </a:t>
            </a:r>
            <a:r>
              <a:rPr lang="en-US" sz="2600" i="1" dirty="0" err="1">
                <a:latin typeface="Optima"/>
                <a:cs typeface="Optima"/>
              </a:rPr>
              <a:t>score</a:t>
            </a:r>
            <a:r>
              <a:rPr lang="en-US" sz="2600" i="1" baseline="-25000" dirty="0" err="1">
                <a:solidFill>
                  <a:srgbClr val="660066"/>
                </a:solidFill>
                <a:latin typeface="Optima"/>
                <a:cs typeface="Optima"/>
              </a:rPr>
              <a:t>k</a:t>
            </a:r>
            <a:r>
              <a:rPr lang="en-US" sz="2600" i="1" baseline="-25000" dirty="0">
                <a:latin typeface="Optima"/>
                <a:cs typeface="Optima"/>
              </a:rPr>
              <a:t>, </a:t>
            </a:r>
            <a:r>
              <a:rPr lang="en-US" sz="2600" i="1" baseline="-25000" dirty="0" err="1">
                <a:latin typeface="Optima"/>
                <a:cs typeface="Optima"/>
              </a:rPr>
              <a:t>i</a:t>
            </a:r>
            <a:r>
              <a:rPr lang="en-US" sz="2600" i="1" baseline="-25000" dirty="0">
                <a:latin typeface="Optima"/>
                <a:cs typeface="Optima"/>
              </a:rPr>
              <a:t>        </a:t>
            </a:r>
            <a:r>
              <a:rPr lang="en-US" sz="2600" dirty="0">
                <a:latin typeface="Optima"/>
                <a:cs typeface="Optima"/>
              </a:rPr>
              <a:t>= max</a:t>
            </a:r>
            <a:r>
              <a:rPr lang="en-US" sz="2600" baseline="-25000" dirty="0">
                <a:latin typeface="Optima"/>
                <a:cs typeface="Optima"/>
              </a:rPr>
              <a:t> all states</a:t>
            </a:r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600" i="1" baseline="-25000" dirty="0">
                <a:solidFill>
                  <a:srgbClr val="008000"/>
                </a:solidFill>
                <a:latin typeface="Optima"/>
                <a:cs typeface="Optima"/>
              </a:rPr>
              <a:t>l </a:t>
            </a:r>
            <a:r>
              <a:rPr lang="en-US" sz="2600" i="1" baseline="-25000" dirty="0"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{    </a:t>
            </a:r>
            <a:r>
              <a:rPr lang="en-US" sz="2600" i="1" dirty="0">
                <a:latin typeface="Optima"/>
                <a:cs typeface="Optima"/>
              </a:rPr>
              <a:t>score</a:t>
            </a:r>
            <a:r>
              <a:rPr lang="en-US" sz="2600" i="1" baseline="-25000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600" i="1" baseline="-25000" dirty="0">
                <a:latin typeface="Optima"/>
                <a:cs typeface="Optima"/>
              </a:rPr>
              <a:t>,i</a:t>
            </a:r>
            <a:r>
              <a:rPr lang="en-US" sz="2600" baseline="-25000" dirty="0">
                <a:latin typeface="Optima"/>
                <a:cs typeface="Optima"/>
              </a:rPr>
              <a:t>-1</a:t>
            </a:r>
            <a:r>
              <a:rPr lang="en-US" sz="2600" i="1" dirty="0">
                <a:latin typeface="Optima"/>
                <a:cs typeface="Optima"/>
              </a:rPr>
              <a:t>    </a:t>
            </a:r>
            <a:r>
              <a:rPr lang="en-US" sz="2600" b="1" i="1" dirty="0">
                <a:solidFill>
                  <a:schemeClr val="tx2"/>
                </a:solidFill>
                <a:latin typeface="Optima"/>
                <a:cs typeface="Optima"/>
              </a:rPr>
              <a:t>·</a:t>
            </a:r>
            <a:r>
              <a:rPr lang="en-US" sz="2600" b="1" dirty="0">
                <a:latin typeface="Optima"/>
                <a:cs typeface="Optima"/>
              </a:rPr>
              <a:t>    </a:t>
            </a:r>
            <a:r>
              <a:rPr lang="en-US" sz="2600" i="1" dirty="0">
                <a:latin typeface="Optima"/>
                <a:cs typeface="Optima"/>
              </a:rPr>
              <a:t>weight(</a:t>
            </a:r>
            <a:r>
              <a:rPr lang="en-US" sz="2600" i="1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600" i="1" dirty="0">
                <a:latin typeface="Optima"/>
                <a:cs typeface="Optima"/>
              </a:rPr>
              <a:t>,</a:t>
            </a:r>
            <a:r>
              <a:rPr lang="en-US" sz="2600" i="1" dirty="0">
                <a:solidFill>
                  <a:srgbClr val="660066"/>
                </a:solidFill>
                <a:latin typeface="Optima"/>
                <a:cs typeface="Optima"/>
              </a:rPr>
              <a:t>k</a:t>
            </a:r>
            <a:r>
              <a:rPr lang="en-US" sz="2600" i="1" dirty="0">
                <a:latin typeface="Optima"/>
                <a:cs typeface="Optima"/>
              </a:rPr>
              <a:t>,i-1) </a:t>
            </a:r>
            <a:r>
              <a:rPr lang="en-US" sz="2600" dirty="0">
                <a:latin typeface="Optima"/>
                <a:cs typeface="Optima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4408320"/>
            <a:ext cx="899160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log(</a:t>
            </a:r>
            <a:r>
              <a:rPr lang="en-US" sz="2600" i="1" dirty="0" err="1">
                <a:latin typeface="Optima"/>
                <a:cs typeface="Optima"/>
              </a:rPr>
              <a:t>score</a:t>
            </a:r>
            <a:r>
              <a:rPr lang="en-US" sz="2600" i="1" baseline="-25000" dirty="0" err="1">
                <a:solidFill>
                  <a:srgbClr val="660066"/>
                </a:solidFill>
                <a:latin typeface="Optima"/>
                <a:cs typeface="Optima"/>
              </a:rPr>
              <a:t>k</a:t>
            </a:r>
            <a:r>
              <a:rPr lang="en-US" sz="2600" i="1" baseline="-25000" dirty="0">
                <a:latin typeface="Optima"/>
                <a:cs typeface="Optima"/>
              </a:rPr>
              <a:t>, </a:t>
            </a:r>
            <a:r>
              <a:rPr lang="en-US" sz="2600" i="1" baseline="-25000" dirty="0" err="1">
                <a:latin typeface="Optima"/>
                <a:cs typeface="Optima"/>
              </a:rPr>
              <a:t>i</a:t>
            </a:r>
            <a:r>
              <a:rPr lang="en-US" sz="2600" dirty="0">
                <a:latin typeface="Optima"/>
                <a:cs typeface="Optima"/>
              </a:rPr>
              <a:t>) = max</a:t>
            </a:r>
            <a:r>
              <a:rPr lang="en-US" sz="2600" baseline="-25000" dirty="0">
                <a:latin typeface="Optima"/>
                <a:cs typeface="Optima"/>
              </a:rPr>
              <a:t> all states</a:t>
            </a:r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600" i="1" baseline="-25000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600" i="1" baseline="-25000" dirty="0"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{ log(</a:t>
            </a:r>
            <a:r>
              <a:rPr lang="en-US" sz="2600" i="1" dirty="0">
                <a:latin typeface="Optima"/>
                <a:cs typeface="Optima"/>
              </a:rPr>
              <a:t>score</a:t>
            </a:r>
            <a:r>
              <a:rPr lang="en-US" sz="2600" i="1" baseline="-25000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600" i="1" baseline="-25000" dirty="0">
                <a:latin typeface="Optima"/>
                <a:cs typeface="Optima"/>
              </a:rPr>
              <a:t>,i-</a:t>
            </a:r>
            <a:r>
              <a:rPr lang="en-US" sz="2600" baseline="-25000" dirty="0">
                <a:latin typeface="Optima"/>
                <a:cs typeface="Optima"/>
              </a:rPr>
              <a:t>1</a:t>
            </a:r>
            <a:r>
              <a:rPr lang="en-US" sz="2600" dirty="0">
                <a:latin typeface="Optima"/>
                <a:cs typeface="Optima"/>
              </a:rPr>
              <a:t>)</a:t>
            </a:r>
            <a:r>
              <a:rPr lang="en-US" sz="2600" b="1" dirty="0">
                <a:solidFill>
                  <a:srgbClr val="ED1C24"/>
                </a:solidFill>
                <a:latin typeface="Optima"/>
                <a:cs typeface="Optima"/>
              </a:rPr>
              <a:t>+</a:t>
            </a:r>
            <a:r>
              <a:rPr lang="en-US" sz="2600" dirty="0">
                <a:latin typeface="Optima"/>
                <a:cs typeface="Optima"/>
              </a:rPr>
              <a:t>log(</a:t>
            </a:r>
            <a:r>
              <a:rPr lang="en-US" sz="2600" i="1" dirty="0">
                <a:latin typeface="Optima"/>
                <a:cs typeface="Optima"/>
              </a:rPr>
              <a:t>weight(</a:t>
            </a:r>
            <a:r>
              <a:rPr lang="en-US" sz="2600" i="1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600" i="1" dirty="0">
                <a:latin typeface="Optima"/>
                <a:cs typeface="Optima"/>
              </a:rPr>
              <a:t>,</a:t>
            </a:r>
            <a:r>
              <a:rPr lang="en-US" sz="2600" i="1" dirty="0">
                <a:solidFill>
                  <a:srgbClr val="660066"/>
                </a:solidFill>
                <a:latin typeface="Optima"/>
                <a:cs typeface="Optima"/>
              </a:rPr>
              <a:t>k</a:t>
            </a:r>
            <a:r>
              <a:rPr lang="en-US" sz="2600" i="1" dirty="0">
                <a:latin typeface="Optima"/>
                <a:cs typeface="Optima"/>
              </a:rPr>
              <a:t>,i-1) </a:t>
            </a:r>
            <a:r>
              <a:rPr lang="en-US" sz="2600" dirty="0">
                <a:latin typeface="Optima"/>
                <a:cs typeface="Optima"/>
              </a:rPr>
              <a:t>}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285A2-0F28-304E-AABB-4C1D7FBB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109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Computing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π</a:t>
            </a:r>
            <a:r>
              <a:rPr lang="en-US" dirty="0"/>
              <a:t>) Versus Computing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/>
              <a:t>) </a:t>
            </a:r>
            <a:endParaRPr lang="en-US" altLang="en-US" sz="2600" dirty="0"/>
          </a:p>
        </p:txBody>
      </p:sp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304800" y="1345287"/>
            <a:ext cx="8915400" cy="1066800"/>
          </a:xfrm>
        </p:spPr>
        <p:txBody>
          <a:bodyPr>
            <a:noAutofit/>
          </a:bodyPr>
          <a:lstStyle/>
          <a:p>
            <a:r>
              <a:rPr lang="en-US" sz="2800" dirty="0" err="1"/>
              <a:t>Pr</a:t>
            </a:r>
            <a:r>
              <a:rPr lang="en-US" sz="2800" dirty="0"/>
              <a:t>(</a:t>
            </a:r>
            <a:r>
              <a:rPr lang="en-US" sz="2800" i="1" dirty="0">
                <a:solidFill>
                  <a:srgbClr val="149B52"/>
                </a:solidFill>
              </a:rPr>
              <a:t>x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5319E"/>
                </a:solidFill>
              </a:rPr>
              <a:t>π</a:t>
            </a:r>
            <a:r>
              <a:rPr lang="en-US" sz="2800" dirty="0"/>
              <a:t>): the probability that an HMM follows the hidden path </a:t>
            </a:r>
            <a:r>
              <a:rPr lang="en-US" sz="2800" dirty="0">
                <a:solidFill>
                  <a:srgbClr val="95319E"/>
                </a:solidFill>
              </a:rPr>
              <a:t>π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and emits the string </a:t>
            </a:r>
            <a:r>
              <a:rPr lang="en-US" sz="2800" i="1" dirty="0">
                <a:solidFill>
                  <a:srgbClr val="149B52"/>
                </a:solidFill>
              </a:rPr>
              <a:t>x = x</a:t>
            </a:r>
            <a:r>
              <a:rPr lang="en-US" sz="2800" i="1" baseline="-25000" dirty="0">
                <a:solidFill>
                  <a:srgbClr val="149B52"/>
                </a:solidFill>
              </a:rPr>
              <a:t>1</a:t>
            </a:r>
            <a:r>
              <a:rPr lang="en-US" sz="2800" i="1" dirty="0">
                <a:solidFill>
                  <a:srgbClr val="149B52"/>
                </a:solidFill>
              </a:rPr>
              <a:t> x</a:t>
            </a:r>
            <a:r>
              <a:rPr lang="en-US" sz="2800" i="1" baseline="-25000" dirty="0">
                <a:solidFill>
                  <a:srgbClr val="149B52"/>
                </a:solidFill>
              </a:rPr>
              <a:t>2</a:t>
            </a:r>
            <a:r>
              <a:rPr lang="en-US" sz="2800" i="1" dirty="0">
                <a:solidFill>
                  <a:srgbClr val="149B52"/>
                </a:solidFill>
              </a:rPr>
              <a:t> . . . </a:t>
            </a:r>
            <a:r>
              <a:rPr lang="en-US" sz="2800" i="1" dirty="0" err="1">
                <a:solidFill>
                  <a:srgbClr val="149B52"/>
                </a:solidFill>
              </a:rPr>
              <a:t>x</a:t>
            </a:r>
            <a:r>
              <a:rPr lang="en-US" sz="2800" i="1" baseline="-25000" dirty="0" err="1">
                <a:solidFill>
                  <a:srgbClr val="149B52"/>
                </a:solidFill>
              </a:rPr>
              <a:t>n</a:t>
            </a:r>
            <a:r>
              <a:rPr lang="en-US" sz="2800" dirty="0"/>
              <a:t>. </a:t>
            </a:r>
            <a:endParaRPr lang="en-US" altLang="en-US" sz="2800" dirty="0">
              <a:solidFill>
                <a:srgbClr val="000000"/>
              </a:solidFill>
              <a:cs typeface="Times New Roman" charset="0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0000"/>
              </a:solidFill>
              <a:cs typeface="Times New Roman" charset="0"/>
            </a:endParaRPr>
          </a:p>
          <a:p>
            <a:endParaRPr lang="en-US" altLang="en-US" sz="2800" dirty="0"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37238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:</a:t>
            </a:r>
            <a:r>
              <a:rPr lang="en-US" sz="6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solidFill>
                  <a:schemeClr val="bg2"/>
                </a:solidFill>
                <a:latin typeface="Optima"/>
                <a:cs typeface="Optima"/>
              </a:rPr>
              <a:t>   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T  H  T  H  H  H  T  H  T  T  H</a:t>
            </a:r>
          </a:p>
          <a:p>
            <a:r>
              <a:rPr lang="en-US" sz="2800" dirty="0">
                <a:solidFill>
                  <a:schemeClr val="accent4"/>
                </a:solidFill>
                <a:latin typeface="Optima"/>
                <a:cs typeface="Optima"/>
              </a:rPr>
              <a:t>π:</a:t>
            </a:r>
            <a:r>
              <a:rPr lang="en-US" sz="2000" dirty="0">
                <a:solidFill>
                  <a:schemeClr val="accent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Optima"/>
                <a:cs typeface="Optima"/>
              </a:rPr>
              <a:t>   </a:t>
            </a:r>
            <a:r>
              <a:rPr lang="en-US" sz="2800" b="1" i="1" dirty="0">
                <a:solidFill>
                  <a:schemeClr val="accent4"/>
                </a:solidFill>
                <a:latin typeface="Courier" pitchFamily="49" charset="0"/>
              </a:rPr>
              <a:t>F  F  F  B  B  B  B  B  F  F  F</a:t>
            </a:r>
            <a:endParaRPr lang="en-US" sz="2800" b="1" dirty="0">
              <a:solidFill>
                <a:schemeClr val="accent4"/>
              </a:solidFill>
              <a:latin typeface="Courier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182128"/>
            <a:ext cx="876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176FC1"/>
                </a:solidFill>
                <a:latin typeface="Courier" pitchFamily="49" charset="0"/>
              </a:rPr>
              <a:t> .5  .9   .9   .1   .9   .9   .9   .9   .1   .9   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591580"/>
            <a:ext cx="891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4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) = ∑</a:t>
            </a:r>
            <a:r>
              <a:rPr lang="en-US" sz="2800" baseline="-25000" dirty="0">
                <a:latin typeface="Optima"/>
                <a:cs typeface="Optima"/>
              </a:rPr>
              <a:t>all possible emitted strings </a:t>
            </a:r>
            <a:r>
              <a:rPr lang="en-US" sz="2800" i="1" baseline="-25000" dirty="0">
                <a:solidFill>
                  <a:schemeClr val="bg2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149B52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95319E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)=</a:t>
            </a:r>
            <a:r>
              <a:rPr lang="en-US" sz="2800" dirty="0" err="1">
                <a:latin typeface="Optima"/>
                <a:cs typeface="Optima"/>
              </a:rPr>
              <a:t>Π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baseline="-25000" dirty="0">
                <a:latin typeface="Optima"/>
                <a:cs typeface="Optima"/>
              </a:rPr>
              <a:t>=1,</a:t>
            </a:r>
            <a:r>
              <a:rPr lang="en-US" sz="2800" i="1" baseline="-25000" dirty="0">
                <a:latin typeface="Optima"/>
                <a:cs typeface="Optima"/>
              </a:rPr>
              <a:t>n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transition</a:t>
            </a:r>
            <a:r>
              <a:rPr lang="en-US" sz="2800" baseline="-25000" dirty="0">
                <a:solidFill>
                  <a:schemeClr val="accent1"/>
                </a:solidFill>
                <a:latin typeface="Optima"/>
                <a:cs typeface="Optima"/>
              </a:rPr>
              <a:t>πi-1,π</a:t>
            </a:r>
            <a:r>
              <a:rPr lang="en-US" sz="2800" baseline="-25000" dirty="0" err="1">
                <a:solidFill>
                  <a:schemeClr val="accent1"/>
                </a:solidFill>
                <a:latin typeface="Optima"/>
                <a:cs typeface="Optima"/>
              </a:rPr>
              <a:t>i</a:t>
            </a:r>
            <a:endParaRPr lang="en-US" sz="28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353580"/>
            <a:ext cx="891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) = ∑ </a:t>
            </a:r>
            <a:r>
              <a:rPr lang="en-US" sz="2800" baseline="-25000" dirty="0">
                <a:latin typeface="Optima"/>
                <a:cs typeface="Optima"/>
              </a:rPr>
              <a:t>all possible hidden paths </a:t>
            </a:r>
            <a:r>
              <a:rPr lang="en-US" sz="2800" baseline="-25000" dirty="0">
                <a:solidFill>
                  <a:srgbClr val="7030A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7030A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) 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867400"/>
            <a:ext cx="8915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Optima"/>
                <a:cs typeface="Optima"/>
              </a:rPr>
              <a:t>score</a:t>
            </a:r>
            <a:r>
              <a:rPr lang="en-US" sz="2800" i="1" baseline="-25000" dirty="0" err="1">
                <a:latin typeface="Optima"/>
                <a:cs typeface="Optima"/>
              </a:rPr>
              <a:t>sink</a:t>
            </a:r>
            <a:r>
              <a:rPr lang="en-US" sz="2800" dirty="0">
                <a:latin typeface="Optima"/>
                <a:cs typeface="Optima"/>
              </a:rPr>
              <a:t>=max </a:t>
            </a:r>
            <a:r>
              <a:rPr lang="en-US" sz="2800" baseline="-25000" dirty="0">
                <a:latin typeface="Optima"/>
                <a:cs typeface="Optima"/>
              </a:rPr>
              <a:t>all possible hidden paths </a:t>
            </a:r>
            <a:r>
              <a:rPr lang="en-US" sz="2800" baseline="-25000" dirty="0">
                <a:solidFill>
                  <a:srgbClr val="7030A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product weight of </a:t>
            </a:r>
            <a:r>
              <a:rPr lang="en-US" sz="2800" dirty="0">
                <a:solidFill>
                  <a:srgbClr val="95319E"/>
                </a:solidFill>
              </a:rPr>
              <a:t>π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105400"/>
            <a:ext cx="8915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B050"/>
                </a:solidFill>
                <a:latin typeface="Optima"/>
                <a:cs typeface="Optima"/>
              </a:rPr>
              <a:t>x</a:t>
            </a:r>
            <a:r>
              <a:rPr lang="en-US" sz="2800" dirty="0">
                <a:latin typeface="Optima"/>
                <a:cs typeface="Optima"/>
              </a:rPr>
              <a:t>) =      ∑   </a:t>
            </a:r>
            <a:r>
              <a:rPr lang="en-US" sz="2800" baseline="-25000" dirty="0">
                <a:latin typeface="Optima"/>
                <a:cs typeface="Optima"/>
              </a:rPr>
              <a:t>all possible hidden paths </a:t>
            </a:r>
            <a:r>
              <a:rPr lang="en-US" sz="2800" baseline="-25000" dirty="0">
                <a:solidFill>
                  <a:srgbClr val="7030A0"/>
                </a:solidFill>
                <a:latin typeface="Optima"/>
                <a:cs typeface="Optima"/>
              </a:rPr>
              <a:t>π</a:t>
            </a:r>
            <a:r>
              <a:rPr lang="en-US" sz="2800" dirty="0">
                <a:latin typeface="Optima"/>
                <a:cs typeface="Optima"/>
              </a:rPr>
              <a:t> product weight of </a:t>
            </a:r>
            <a:r>
              <a:rPr lang="en-US" sz="2800" dirty="0">
                <a:solidFill>
                  <a:srgbClr val="95319E"/>
                </a:solidFill>
              </a:rPr>
              <a:t>π</a:t>
            </a:r>
            <a:endParaRPr lang="en-US" sz="28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1EF6BA-5B30-A049-A811-4B132972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228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2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What is the Most Likely Outcome of an HMM?</a:t>
            </a:r>
          </a:p>
        </p:txBody>
      </p:sp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336156" y="1629360"/>
            <a:ext cx="8534400" cy="2514600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/>
              <a:t>Outcome Likelihood Problem</a:t>
            </a:r>
            <a:r>
              <a:rPr lang="en-US" sz="2800" dirty="0"/>
              <a:t>.  </a:t>
            </a:r>
            <a:r>
              <a:rPr lang="en-US" sz="2800" i="1" dirty="0"/>
              <a:t>Find the probability that an HMM emits a given string.</a:t>
            </a:r>
            <a:r>
              <a:rPr lang="en-US" sz="2800" dirty="0"/>
              <a:t> </a:t>
            </a:r>
          </a:p>
          <a:p>
            <a:r>
              <a:rPr lang="en-US" sz="2800" b="1" dirty="0"/>
              <a:t>Input:</a:t>
            </a:r>
            <a:r>
              <a:rPr lang="en-US" sz="2800" dirty="0"/>
              <a:t> A string </a:t>
            </a:r>
            <a:r>
              <a:rPr lang="en-US" sz="2800" i="1" dirty="0"/>
              <a:t>x = x</a:t>
            </a:r>
            <a:r>
              <a:rPr lang="en-US" sz="2800" i="1" baseline="-25000" dirty="0"/>
              <a:t>1</a:t>
            </a:r>
            <a:r>
              <a:rPr lang="en-US" sz="2800" i="1" dirty="0"/>
              <a:t> . . .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 emitted by an HMM (∑, </a:t>
            </a:r>
            <a:r>
              <a:rPr lang="en-US" sz="2800" i="1" dirty="0"/>
              <a:t>States, Transition, Emission</a:t>
            </a:r>
            <a:r>
              <a:rPr lang="en-US" sz="2800" dirty="0"/>
              <a:t>).</a:t>
            </a:r>
          </a:p>
          <a:p>
            <a:r>
              <a:rPr lang="en-US" sz="2800" b="1" dirty="0"/>
              <a:t>Output</a:t>
            </a:r>
            <a:r>
              <a:rPr lang="en-US" sz="2800" dirty="0"/>
              <a:t>: The probability </a:t>
            </a:r>
            <a:r>
              <a:rPr lang="en-US" sz="2800" dirty="0" err="1"/>
              <a:t>Pr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that the HMM emits </a:t>
            </a:r>
            <a:r>
              <a:rPr lang="en-US" sz="2800" i="1" dirty="0"/>
              <a:t>x.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36156" y="4661118"/>
            <a:ext cx="85344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1C24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Can you solve the Outcome Likelihood Problem by making a </a:t>
            </a:r>
            <a:r>
              <a:rPr lang="en-US" sz="2800" i="1" dirty="0">
                <a:latin typeface="Optima"/>
                <a:cs typeface="Optima"/>
              </a:rPr>
              <a:t>single change </a:t>
            </a:r>
            <a:r>
              <a:rPr lang="en-US" sz="2800" dirty="0">
                <a:latin typeface="Optima"/>
                <a:cs typeface="Optima"/>
              </a:rPr>
              <a:t>in the Viterbi recurrence</a:t>
            </a:r>
          </a:p>
          <a:p>
            <a:pPr algn="ctr"/>
            <a:r>
              <a:rPr lang="en-US" sz="2800" i="1" dirty="0" err="1">
                <a:latin typeface="Optima"/>
                <a:cs typeface="Optima"/>
              </a:rPr>
              <a:t>score</a:t>
            </a:r>
            <a:r>
              <a:rPr lang="en-US" sz="2800" i="1" baseline="-25000" dirty="0" err="1">
                <a:solidFill>
                  <a:srgbClr val="660066"/>
                </a:solidFill>
                <a:latin typeface="Optima"/>
                <a:cs typeface="Optima"/>
              </a:rPr>
              <a:t>k</a:t>
            </a:r>
            <a:r>
              <a:rPr lang="en-US" sz="2800" i="1" baseline="-25000" dirty="0">
                <a:latin typeface="Optima"/>
                <a:cs typeface="Optima"/>
              </a:rPr>
              <a:t>, </a:t>
            </a:r>
            <a:r>
              <a:rPr lang="en-US" sz="2800" i="1" baseline="-25000" dirty="0" err="1">
                <a:latin typeface="Optima"/>
                <a:cs typeface="Optima"/>
              </a:rPr>
              <a:t>i</a:t>
            </a:r>
            <a:r>
              <a:rPr lang="en-US" sz="2800" i="1" baseline="-25000" dirty="0">
                <a:latin typeface="Optima"/>
                <a:cs typeface="Optima"/>
              </a:rPr>
              <a:t>  </a:t>
            </a:r>
            <a:r>
              <a:rPr lang="en-US" sz="2800" i="1" dirty="0">
                <a:latin typeface="Optima"/>
                <a:cs typeface="Optima"/>
              </a:rPr>
              <a:t>= </a:t>
            </a:r>
            <a:r>
              <a:rPr lang="en-US" sz="2800" dirty="0">
                <a:latin typeface="Optima"/>
                <a:cs typeface="Optima"/>
              </a:rPr>
              <a:t>max</a:t>
            </a:r>
            <a:r>
              <a:rPr lang="en-US" sz="2800" baseline="-25000" dirty="0">
                <a:latin typeface="Optima"/>
                <a:cs typeface="Optima"/>
              </a:rPr>
              <a:t> all states</a:t>
            </a:r>
            <a:r>
              <a:rPr lang="en-US" sz="2800" i="1" dirty="0">
                <a:solidFill>
                  <a:srgbClr val="008000"/>
                </a:solidFill>
                <a:latin typeface="Optima"/>
                <a:cs typeface="Optima"/>
              </a:rPr>
              <a:t> </a:t>
            </a:r>
            <a:r>
              <a:rPr lang="en-US" sz="2800" i="1" baseline="-25000" dirty="0">
                <a:solidFill>
                  <a:srgbClr val="008000"/>
                </a:solidFill>
                <a:latin typeface="Optima"/>
                <a:cs typeface="Optima"/>
              </a:rPr>
              <a:t>l </a:t>
            </a:r>
            <a:r>
              <a:rPr lang="en-US" sz="2800" dirty="0">
                <a:latin typeface="Optima"/>
                <a:cs typeface="Optima"/>
              </a:rPr>
              <a:t>{</a:t>
            </a:r>
            <a:r>
              <a:rPr lang="en-US" sz="2800" i="1" dirty="0">
                <a:latin typeface="Optima"/>
                <a:cs typeface="Optima"/>
              </a:rPr>
              <a:t>score</a:t>
            </a:r>
            <a:r>
              <a:rPr lang="en-US" sz="2800" i="1" baseline="-25000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800" i="1" baseline="-25000" dirty="0">
                <a:latin typeface="Optima"/>
                <a:cs typeface="Optima"/>
              </a:rPr>
              <a:t>,i</a:t>
            </a:r>
            <a:r>
              <a:rPr lang="en-US" sz="2800" baseline="-25000" dirty="0">
                <a:latin typeface="Optima"/>
                <a:cs typeface="Optima"/>
              </a:rPr>
              <a:t>-1</a:t>
            </a:r>
            <a:r>
              <a:rPr lang="en-US" sz="2800" i="1" dirty="0">
                <a:latin typeface="Optima"/>
                <a:cs typeface="Optima"/>
              </a:rPr>
              <a:t> ·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weight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008000"/>
                </a:solidFill>
                <a:latin typeface="Optima"/>
                <a:cs typeface="Optima"/>
              </a:rPr>
              <a:t>l</a:t>
            </a:r>
            <a:r>
              <a:rPr lang="en-US" sz="2800" i="1" dirty="0">
                <a:latin typeface="Optima"/>
                <a:cs typeface="Optima"/>
              </a:rPr>
              <a:t>,</a:t>
            </a:r>
            <a:r>
              <a:rPr lang="en-US" sz="2800" i="1" dirty="0">
                <a:solidFill>
                  <a:srgbClr val="660066"/>
                </a:solidFill>
                <a:latin typeface="Optima"/>
                <a:cs typeface="Optima"/>
              </a:rPr>
              <a:t>k</a:t>
            </a:r>
            <a:r>
              <a:rPr lang="en-US" sz="2800" i="1" dirty="0">
                <a:latin typeface="Optima"/>
                <a:cs typeface="Optima"/>
              </a:rPr>
              <a:t>,i-1</a:t>
            </a:r>
            <a:r>
              <a:rPr lang="en-US" sz="2800" dirty="0">
                <a:latin typeface="Optima"/>
                <a:cs typeface="Optima"/>
              </a:rPr>
              <a:t>)} 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0607E-7AB8-2C41-8D99-9E738A4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668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76200" y="1349040"/>
            <a:ext cx="9067800" cy="5257800"/>
          </a:xfrm>
        </p:spPr>
        <p:txBody>
          <a:bodyPr>
            <a:normAutofit/>
          </a:bodyPr>
          <a:lstStyle/>
          <a:p>
            <a:r>
              <a:rPr lang="en-US" sz="2800" i="1" dirty="0" err="1">
                <a:solidFill>
                  <a:srgbClr val="660066"/>
                </a:solidFill>
              </a:rPr>
              <a:t>forward</a:t>
            </a:r>
            <a:r>
              <a:rPr lang="en-US" sz="2800" i="1" baseline="-25000" dirty="0" err="1">
                <a:solidFill>
                  <a:srgbClr val="660066"/>
                </a:solidFill>
              </a:rPr>
              <a:t>k,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/>
              <a:t>: </a:t>
            </a:r>
            <a:r>
              <a:rPr lang="en-US" sz="2800" b="1" dirty="0"/>
              <a:t>total</a:t>
            </a:r>
            <a:r>
              <a:rPr lang="en-US" sz="2800" dirty="0"/>
              <a:t> product weight of all paths to (</a:t>
            </a:r>
            <a:r>
              <a:rPr lang="en-US" sz="2800" i="1" dirty="0" err="1">
                <a:solidFill>
                  <a:srgbClr val="7030A0"/>
                </a:solidFill>
              </a:rPr>
              <a:t>k</a:t>
            </a:r>
            <a:r>
              <a:rPr lang="en-US" sz="2800" i="1" dirty="0" err="1"/>
              <a:t>,i</a:t>
            </a:r>
            <a:r>
              <a:rPr lang="en-US" sz="2800" dirty="0"/>
              <a:t>):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>
                <a:solidFill>
                  <a:srgbClr val="660066"/>
                </a:solidFill>
              </a:rPr>
              <a:t>  </a:t>
            </a:r>
            <a:r>
              <a:rPr lang="en-US" sz="2800" i="1" dirty="0" err="1">
                <a:solidFill>
                  <a:srgbClr val="660066"/>
                </a:solidFill>
              </a:rPr>
              <a:t>forward</a:t>
            </a:r>
            <a:r>
              <a:rPr lang="en-US" sz="2800" i="1" baseline="-25000" dirty="0" err="1">
                <a:solidFill>
                  <a:srgbClr val="660066"/>
                </a:solidFill>
              </a:rPr>
              <a:t>k,</a:t>
            </a:r>
            <a:r>
              <a:rPr lang="en-US" sz="2800" i="1" baseline="-25000" dirty="0" err="1"/>
              <a:t>i</a:t>
            </a:r>
            <a:r>
              <a:rPr lang="en-US" sz="2800" i="1" baseline="-25000" dirty="0">
                <a:solidFill>
                  <a:srgbClr val="660066"/>
                </a:solidFill>
              </a:rPr>
              <a:t> 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b="1" dirty="0"/>
              <a:t>∑</a:t>
            </a:r>
            <a:r>
              <a:rPr lang="en-US" sz="2800" i="1" dirty="0"/>
              <a:t> </a:t>
            </a:r>
            <a:r>
              <a:rPr lang="en-US" sz="2800" baseline="-25000" dirty="0"/>
              <a:t>all states</a:t>
            </a:r>
            <a:r>
              <a:rPr lang="en-US" sz="2800" i="1" dirty="0"/>
              <a:t> </a:t>
            </a:r>
            <a:r>
              <a:rPr lang="en-US" sz="2800" i="1" baseline="-25000" dirty="0">
                <a:solidFill>
                  <a:srgbClr val="149B52"/>
                </a:solidFill>
              </a:rPr>
              <a:t>l</a:t>
            </a:r>
            <a:r>
              <a:rPr lang="en-US" sz="2800" i="1" baseline="-25000" dirty="0"/>
              <a:t> </a:t>
            </a:r>
            <a:r>
              <a:rPr lang="en-US" sz="2800" dirty="0"/>
              <a:t>{</a:t>
            </a:r>
            <a:r>
              <a:rPr lang="en-US" sz="2800" i="1" dirty="0">
                <a:solidFill>
                  <a:schemeClr val="bg2"/>
                </a:solidFill>
              </a:rPr>
              <a:t>forward</a:t>
            </a:r>
            <a:r>
              <a:rPr lang="en-US" sz="2800" i="1" baseline="-25000" dirty="0">
                <a:solidFill>
                  <a:schemeClr val="bg2"/>
                </a:solidFill>
              </a:rPr>
              <a:t>l,i-1  </a:t>
            </a:r>
            <a:r>
              <a:rPr lang="en-US" sz="2800" i="1" dirty="0"/>
              <a:t>· </a:t>
            </a:r>
            <a:r>
              <a:rPr lang="en-US" sz="2800" dirty="0"/>
              <a:t>weight of (</a:t>
            </a:r>
            <a:r>
              <a:rPr lang="en-US" sz="2800" i="1" dirty="0">
                <a:solidFill>
                  <a:srgbClr val="149B52"/>
                </a:solidFill>
              </a:rPr>
              <a:t>l</a:t>
            </a:r>
            <a:r>
              <a:rPr lang="en-US" sz="2800" i="1" dirty="0"/>
              <a:t>,</a:t>
            </a:r>
            <a:r>
              <a:rPr lang="en-US" sz="2800" i="1" dirty="0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-1</a:t>
            </a:r>
            <a:r>
              <a:rPr lang="en-US" sz="2800" dirty="0"/>
              <a:t>)→(</a:t>
            </a:r>
            <a:r>
              <a:rPr lang="en-US" sz="2800" i="1" dirty="0" err="1">
                <a:solidFill>
                  <a:srgbClr val="7030A0"/>
                </a:solidFill>
              </a:rPr>
              <a:t>k</a:t>
            </a:r>
            <a:r>
              <a:rPr lang="en-US" sz="2800" i="1" dirty="0" err="1"/>
              <a:t>,i</a:t>
            </a:r>
            <a:r>
              <a:rPr lang="en-US" sz="2800" dirty="0"/>
              <a:t>)}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baseline="-25000" dirty="0"/>
              <a:t>  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b="1" dirty="0"/>
              <a:t>∑</a:t>
            </a:r>
            <a:r>
              <a:rPr lang="en-US" sz="2800" dirty="0"/>
              <a:t> </a:t>
            </a:r>
            <a:r>
              <a:rPr lang="en-US" sz="2800" baseline="-25000" dirty="0"/>
              <a:t>all states</a:t>
            </a:r>
            <a:r>
              <a:rPr lang="en-US" sz="2800" i="1" dirty="0"/>
              <a:t> </a:t>
            </a:r>
            <a:r>
              <a:rPr lang="en-US" sz="2800" i="1" baseline="-25000" dirty="0">
                <a:solidFill>
                  <a:srgbClr val="149B52"/>
                </a:solidFill>
              </a:rPr>
              <a:t>l</a:t>
            </a:r>
            <a:r>
              <a:rPr lang="en-US" sz="2800" i="1" baseline="-25000" dirty="0"/>
              <a:t> </a:t>
            </a:r>
            <a:r>
              <a:rPr lang="en-US" sz="2800" dirty="0"/>
              <a:t>{</a:t>
            </a:r>
            <a:r>
              <a:rPr lang="en-US" sz="2800" i="1" dirty="0">
                <a:solidFill>
                  <a:srgbClr val="149B52"/>
                </a:solidFill>
              </a:rPr>
              <a:t>forward</a:t>
            </a:r>
            <a:r>
              <a:rPr lang="en-US" sz="2800" i="1" baseline="-25000" dirty="0">
                <a:solidFill>
                  <a:srgbClr val="149B52"/>
                </a:solidFill>
              </a:rPr>
              <a:t>l,i</a:t>
            </a:r>
            <a:r>
              <a:rPr lang="en-US" sz="2800" baseline="-25000" dirty="0">
                <a:solidFill>
                  <a:srgbClr val="149B52"/>
                </a:solidFill>
              </a:rPr>
              <a:t>-1</a:t>
            </a:r>
            <a:r>
              <a:rPr lang="en-US" sz="2800" i="1" dirty="0">
                <a:solidFill>
                  <a:srgbClr val="149B52"/>
                </a:solidFill>
              </a:rPr>
              <a:t>  </a:t>
            </a:r>
            <a:r>
              <a:rPr lang="en-US" sz="2800" i="1" dirty="0"/>
              <a:t>·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00"/>
                </a:solidFill>
              </a:rPr>
              <a:t>weight</a:t>
            </a:r>
            <a:r>
              <a:rPr lang="en-US" sz="2800" dirty="0"/>
              <a:t>(</a:t>
            </a:r>
            <a:r>
              <a:rPr lang="en-US" sz="2800" i="1" dirty="0">
                <a:solidFill>
                  <a:srgbClr val="149B52"/>
                </a:solidFill>
              </a:rPr>
              <a:t>l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7030A0"/>
                </a:solidFill>
              </a:rPr>
              <a:t>k, </a:t>
            </a:r>
            <a:r>
              <a:rPr lang="en-US" sz="2800" i="1" dirty="0">
                <a:solidFill>
                  <a:srgbClr val="000000"/>
                </a:solidFill>
              </a:rPr>
              <a:t>i-1</a:t>
            </a:r>
            <a:r>
              <a:rPr lang="en-US" sz="2800" dirty="0"/>
              <a:t>)}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From </a:t>
            </a:r>
            <a:r>
              <a:rPr lang="en-US" dirty="0">
                <a:solidFill>
                  <a:srgbClr val="00B050"/>
                </a:solidFill>
              </a:rPr>
              <a:t>MAX</a:t>
            </a:r>
            <a:r>
              <a:rPr lang="en-US" dirty="0"/>
              <a:t> to </a:t>
            </a:r>
            <a:r>
              <a:rPr lang="en-US" dirty="0">
                <a:solidFill>
                  <a:srgbClr val="00B050"/>
                </a:solidFill>
              </a:rPr>
              <a:t>∑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8640"/>
            <a:ext cx="8458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7000" y="5116706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i-1             </a:t>
            </a:r>
            <a:r>
              <a:rPr lang="en-US" sz="2400" b="1" i="1" dirty="0" err="1"/>
              <a:t>i</a:t>
            </a:r>
            <a:endParaRPr lang="en-US" sz="24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67050" y="2415840"/>
            <a:ext cx="81915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19525" y="201579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6675" y="19967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4675" y="2246623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81325" y="2568240"/>
            <a:ext cx="1000125" cy="21621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67000" y="473994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336387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202531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2496C-B731-5D40-B0F5-7C72D7E8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807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4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Content Placeholder 12"/>
          <p:cNvSpPr>
            <a:spLocks noGrp="1"/>
          </p:cNvSpPr>
          <p:nvPr>
            <p:ph idx="1"/>
          </p:nvPr>
        </p:nvSpPr>
        <p:spPr>
          <a:xfrm>
            <a:off x="76200" y="1349040"/>
            <a:ext cx="9067800" cy="5257800"/>
          </a:xfrm>
        </p:spPr>
        <p:txBody>
          <a:bodyPr>
            <a:normAutofit/>
          </a:bodyPr>
          <a:lstStyle/>
          <a:p>
            <a:r>
              <a:rPr lang="en-US" sz="2800" i="1" dirty="0" err="1">
                <a:solidFill>
                  <a:srgbClr val="660066"/>
                </a:solidFill>
              </a:rPr>
              <a:t>forward</a:t>
            </a:r>
            <a:r>
              <a:rPr lang="en-US" sz="2800" i="1" baseline="-25000" dirty="0" err="1">
                <a:solidFill>
                  <a:srgbClr val="660066"/>
                </a:solidFill>
              </a:rPr>
              <a:t>k,</a:t>
            </a:r>
            <a:r>
              <a:rPr lang="en-US" sz="2800" i="1" baseline="-25000" dirty="0" err="1"/>
              <a:t>i</a:t>
            </a:r>
            <a:r>
              <a:rPr lang="en-US" sz="2800" i="1" baseline="-25000" dirty="0"/>
              <a:t> </a:t>
            </a:r>
            <a:r>
              <a:rPr lang="en-US" sz="2800" dirty="0"/>
              <a:t>: </a:t>
            </a:r>
            <a:r>
              <a:rPr lang="en-US" sz="2800" b="1" dirty="0"/>
              <a:t>total</a:t>
            </a:r>
            <a:r>
              <a:rPr lang="en-US" sz="2800" dirty="0"/>
              <a:t> product weight of all paths to (</a:t>
            </a:r>
            <a:r>
              <a:rPr lang="en-US" sz="2800" i="1" dirty="0" err="1">
                <a:solidFill>
                  <a:srgbClr val="7030A0"/>
                </a:solidFill>
              </a:rPr>
              <a:t>k</a:t>
            </a:r>
            <a:r>
              <a:rPr lang="en-US" sz="2800" i="1" dirty="0" err="1"/>
              <a:t>,i</a:t>
            </a:r>
            <a:r>
              <a:rPr lang="en-US" sz="2800" dirty="0"/>
              <a:t>):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>
                <a:solidFill>
                  <a:schemeClr val="accent4"/>
                </a:solidFill>
              </a:rPr>
              <a:t>  </a:t>
            </a:r>
            <a:r>
              <a:rPr lang="en-US" sz="2800" i="1" dirty="0" err="1">
                <a:solidFill>
                  <a:schemeClr val="accent4"/>
                </a:solidFill>
              </a:rPr>
              <a:t>score</a:t>
            </a:r>
            <a:r>
              <a:rPr lang="en-US" sz="2800" i="1" baseline="-25000" dirty="0" err="1">
                <a:solidFill>
                  <a:schemeClr val="accent4"/>
                </a:solidFill>
              </a:rPr>
              <a:t>k</a:t>
            </a:r>
            <a:r>
              <a:rPr lang="en-US" sz="2800" i="1" baseline="-25000" dirty="0" err="1">
                <a:solidFill>
                  <a:srgbClr val="000000"/>
                </a:solidFill>
              </a:rPr>
              <a:t>,i</a:t>
            </a:r>
            <a:r>
              <a:rPr lang="en-US" sz="2800" i="1" baseline="-25000" dirty="0">
                <a:solidFill>
                  <a:srgbClr val="000000"/>
                </a:solidFill>
              </a:rPr>
              <a:t> 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b="1" dirty="0"/>
              <a:t>max</a:t>
            </a:r>
            <a:r>
              <a:rPr lang="en-US" sz="2800" dirty="0"/>
              <a:t> </a:t>
            </a:r>
            <a:r>
              <a:rPr lang="en-US" sz="2800" baseline="-25000" dirty="0"/>
              <a:t>all states</a:t>
            </a:r>
            <a:r>
              <a:rPr lang="en-US" sz="2800" i="1" dirty="0"/>
              <a:t> </a:t>
            </a:r>
            <a:r>
              <a:rPr lang="en-US" sz="2800" i="1" baseline="-25000" dirty="0">
                <a:solidFill>
                  <a:srgbClr val="00B050"/>
                </a:solidFill>
              </a:rPr>
              <a:t>l</a:t>
            </a:r>
            <a:r>
              <a:rPr lang="en-US" sz="2800" i="1" baseline="-25000" dirty="0"/>
              <a:t> </a:t>
            </a:r>
            <a:r>
              <a:rPr lang="en-US" sz="2800" dirty="0"/>
              <a:t>{ </a:t>
            </a:r>
            <a:r>
              <a:rPr lang="en-US" sz="2800" i="1" dirty="0">
                <a:solidFill>
                  <a:schemeClr val="bg2"/>
                </a:solidFill>
              </a:rPr>
              <a:t>score</a:t>
            </a:r>
            <a:r>
              <a:rPr lang="en-US" sz="2800" i="1" baseline="-25000" dirty="0">
                <a:solidFill>
                  <a:schemeClr val="bg2"/>
                </a:solidFill>
              </a:rPr>
              <a:t>l,i</a:t>
            </a:r>
            <a:r>
              <a:rPr lang="en-US" sz="2800" baseline="-25000" dirty="0">
                <a:solidFill>
                  <a:schemeClr val="bg2"/>
                </a:solidFill>
              </a:rPr>
              <a:t>-1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/>
              <a:t>·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0000"/>
                </a:solidFill>
              </a:rPr>
              <a:t>weight</a:t>
            </a:r>
            <a:r>
              <a:rPr lang="en-US" sz="2800" dirty="0"/>
              <a:t>(</a:t>
            </a:r>
            <a:r>
              <a:rPr lang="en-US" sz="2800" i="1" dirty="0">
                <a:solidFill>
                  <a:srgbClr val="149B52"/>
                </a:solidFill>
              </a:rPr>
              <a:t>l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95319E"/>
                </a:solidFill>
              </a:rPr>
              <a:t>k</a:t>
            </a:r>
            <a:r>
              <a:rPr lang="en-US" sz="2800" i="1" dirty="0">
                <a:solidFill>
                  <a:srgbClr val="000000"/>
                </a:solidFill>
              </a:rPr>
              <a:t>, i-1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/>
              <a:t>} 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From </a:t>
            </a:r>
            <a:r>
              <a:rPr lang="en-US" dirty="0">
                <a:solidFill>
                  <a:srgbClr val="00B050"/>
                </a:solidFill>
              </a:rPr>
              <a:t>MAX</a:t>
            </a:r>
            <a:r>
              <a:rPr lang="en-US" dirty="0"/>
              <a:t> to </a:t>
            </a:r>
            <a:r>
              <a:rPr lang="en-US" dirty="0">
                <a:solidFill>
                  <a:srgbClr val="00B050"/>
                </a:solidFill>
              </a:rPr>
              <a:t>∑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8640"/>
            <a:ext cx="8458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7000" y="5116706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i-1             </a:t>
            </a:r>
            <a:r>
              <a:rPr lang="en-US" sz="2400" b="1" i="1" dirty="0" err="1"/>
              <a:t>i</a:t>
            </a:r>
            <a:endParaRPr lang="en-US" sz="24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67050" y="2415840"/>
            <a:ext cx="819150" cy="990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819525" y="201579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953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6675" y="19967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4675" y="2246623"/>
            <a:ext cx="723900" cy="729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81325" y="2568240"/>
            <a:ext cx="1000125" cy="21621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67000" y="4739940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336387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2025315"/>
            <a:ext cx="457200" cy="461665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FE3F4-7840-9043-9C07-D2D727F9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023901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715000"/>
            <a:ext cx="7772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Would the Frequent Words algorithm find this hidden message?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0548"/>
            <a:ext cx="10134600" cy="69117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2CB7B-481B-8F49-B48C-4678946A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1248460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906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Profile HMMs for Sequence Alignment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proteins with profile HMMs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  </a:t>
            </a:r>
          </a:p>
          <a:p>
            <a:endParaRPr lang="en-US" sz="28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62488"/>
            <a:ext cx="2247900" cy="804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24D5F-DA9B-8749-B6DB-910D9DAE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1209259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7244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Proteins are organized into </a:t>
            </a:r>
            <a:r>
              <a:rPr lang="en-US" altLang="en-US" sz="2800" b="1" dirty="0"/>
              <a:t>protein families </a:t>
            </a:r>
            <a:r>
              <a:rPr lang="en-US" altLang="en-US" sz="2800" dirty="0"/>
              <a:t>represented by multiple alignments.</a:t>
            </a:r>
          </a:p>
          <a:p>
            <a:endParaRPr lang="en-US" altLang="en-US" sz="2800" dirty="0"/>
          </a:p>
          <a:p>
            <a:pPr eaLnBrk="1" hangingPunct="1"/>
            <a:r>
              <a:rPr lang="en-US" altLang="en-US" sz="2800" dirty="0"/>
              <a:t>A distant cousin may have weak</a:t>
            </a:r>
            <a:br>
              <a:rPr lang="en-US" altLang="en-US" sz="2800" dirty="0"/>
            </a:br>
            <a:r>
              <a:rPr lang="en-US" altLang="en-US" sz="2800" i="1" dirty="0"/>
              <a:t>pairwise</a:t>
            </a:r>
            <a:r>
              <a:rPr lang="en-US" altLang="en-US" sz="2800" dirty="0"/>
              <a:t> similarities with family</a:t>
            </a:r>
            <a:br>
              <a:rPr lang="en-US" altLang="en-US" sz="2800" dirty="0"/>
            </a:br>
            <a:r>
              <a:rPr lang="en-US" altLang="en-US" sz="2800" dirty="0"/>
              <a:t>members failing a significance</a:t>
            </a:r>
            <a:br>
              <a:rPr lang="en-US" altLang="en-US" sz="2800" dirty="0"/>
            </a:br>
            <a:r>
              <a:rPr lang="en-US" altLang="en-US" sz="2800" dirty="0"/>
              <a:t>test.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However, it may have weak similarities with </a:t>
            </a:r>
            <a:r>
              <a:rPr lang="en-US" altLang="en-US" sz="2800" i="1" dirty="0"/>
              <a:t>many</a:t>
            </a:r>
            <a:r>
              <a:rPr lang="en-US" altLang="en-US" sz="2800" dirty="0"/>
              <a:t> family members, indicating a relationship.</a:t>
            </a:r>
          </a:p>
        </p:txBody>
      </p:sp>
      <p:pic>
        <p:nvPicPr>
          <p:cNvPr id="82946" name="Picture 2" descr="http://upload.wikimedia.org/wikipedia/commons/thumb/e/e8/Structural_coverage_of_the_human_cyclophilin_family.png/220px-Structural_coverage_of_the_human_cyclophilin_family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3" b="16"/>
          <a:stretch/>
        </p:blipFill>
        <p:spPr bwMode="auto">
          <a:xfrm>
            <a:off x="5791072" y="2424921"/>
            <a:ext cx="3164241" cy="2514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Proteins into Families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298AD-0AFD-5E44-AACC-B2FBB304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23816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Optima"/>
                <a:cs typeface="Optima"/>
              </a:rPr>
              <a:t>Syncytium-Inducing Phenotype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8708" y="1326760"/>
            <a:ext cx="7924800" cy="1447800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Optima"/>
                <a:cs typeface="Optima"/>
              </a:rPr>
              <a:t>HIV can “trick” human cells into fusing with neighboring cells, creating a giant cell (</a:t>
            </a:r>
            <a:r>
              <a:rPr lang="en-US" sz="2800" b="1" dirty="0">
                <a:latin typeface="Optima"/>
                <a:cs typeface="Optima"/>
              </a:rPr>
              <a:t>syncytium)</a:t>
            </a:r>
            <a:r>
              <a:rPr lang="en-US" sz="2800" dirty="0">
                <a:latin typeface="Optima"/>
                <a:cs typeface="Optima"/>
              </a:rPr>
              <a:t> that allows the virus to kill many cells at once.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35" y="3060435"/>
            <a:ext cx="2782570" cy="202755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5334000"/>
            <a:ext cx="79248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pPr algn="l"/>
            <a:r>
              <a:rPr lang="en-US" sz="2800" dirty="0"/>
              <a:t>Can we identify syncytium-inducing (SI) HIVs </a:t>
            </a:r>
          </a:p>
          <a:p>
            <a:pPr algn="l"/>
            <a:r>
              <a:rPr lang="en-US" sz="2800" dirty="0"/>
              <a:t>based on their genomes?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1BC3D-C56B-2746-A7DA-EFD2437E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033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64344"/>
          <a:stretch/>
        </p:blipFill>
        <p:spPr bwMode="auto">
          <a:xfrm>
            <a:off x="677115" y="914400"/>
            <a:ext cx="7865969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From Alignment to Profile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048000"/>
            <a:ext cx="7848600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Optima"/>
                <a:cs typeface="Optima"/>
              </a:rPr>
              <a:t>Remove columns if the fraction of space symbols (“-”) exceeds </a:t>
            </a:r>
            <a:r>
              <a:rPr lang="el-GR" sz="2500" dirty="0">
                <a:latin typeface="Optima"/>
                <a:cs typeface="Optima"/>
              </a:rPr>
              <a:t>θ</a:t>
            </a:r>
            <a:r>
              <a:rPr lang="en-US" sz="2500" dirty="0">
                <a:latin typeface="Optima"/>
                <a:cs typeface="Optima"/>
              </a:rPr>
              <a:t>, </a:t>
            </a:r>
            <a:r>
              <a:rPr lang="en-US" sz="2500" b="1" dirty="0">
                <a:latin typeface="Optima"/>
                <a:cs typeface="Optima"/>
              </a:rPr>
              <a:t>the maximum fraction of insertions threshold</a:t>
            </a:r>
            <a:r>
              <a:rPr lang="en-US" sz="2500" dirty="0">
                <a:latin typeface="Optima"/>
                <a:cs typeface="Optima"/>
              </a:rPr>
              <a:t>.</a:t>
            </a:r>
            <a:endParaRPr lang="en-US" sz="2500" b="1" dirty="0">
              <a:latin typeface="Optima"/>
              <a:cs typeface="Opti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0EC9D-B0EA-C942-AF7D-6BB77EC2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190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8259"/>
          <a:stretch/>
        </p:blipFill>
        <p:spPr bwMode="auto">
          <a:xfrm>
            <a:off x="677115" y="914400"/>
            <a:ext cx="7865969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From Alignment to Profile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1B214-FFE4-B648-9CB9-E763C877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847278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 bwMode="auto">
          <a:xfrm>
            <a:off x="677115" y="914400"/>
            <a:ext cx="7865969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From Alignment to Profile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C92D1-4D3D-C249-ACA4-FFC501B5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399738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5" y="914400"/>
            <a:ext cx="786596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/>
              <a:t>From Profile to HMM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5774293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HMM diagram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5525" y="6172200"/>
            <a:ext cx="59817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   </a:t>
            </a:r>
            <a:r>
              <a:rPr lang="en-US" sz="2150" dirty="0">
                <a:latin typeface="Courier" pitchFamily="49" charset="0"/>
              </a:rPr>
              <a:t>A   D   </a:t>
            </a:r>
            <a:r>
              <a:rPr lang="en-US" sz="2150" dirty="0" err="1">
                <a:latin typeface="Courier" pitchFamily="49" charset="0"/>
              </a:rPr>
              <a:t>D</a:t>
            </a:r>
            <a:r>
              <a:rPr lang="en-US" sz="2150" dirty="0">
                <a:latin typeface="Courier" pitchFamily="49" charset="0"/>
              </a:rPr>
              <a:t>   A   F   </a:t>
            </a:r>
            <a:r>
              <a:rPr lang="en-US" sz="2150" dirty="0" err="1">
                <a:latin typeface="Courier" pitchFamily="49" charset="0"/>
              </a:rPr>
              <a:t>F</a:t>
            </a:r>
            <a:r>
              <a:rPr lang="en-US" sz="2150" dirty="0">
                <a:latin typeface="Courier" pitchFamily="49" charset="0"/>
              </a:rPr>
              <a:t>   D   F</a:t>
            </a:r>
          </a:p>
        </p:txBody>
      </p:sp>
      <p:sp>
        <p:nvSpPr>
          <p:cNvPr id="3" name="Oval 2"/>
          <p:cNvSpPr/>
          <p:nvPr/>
        </p:nvSpPr>
        <p:spPr>
          <a:xfrm>
            <a:off x="2695575" y="4300535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2800" y="4795831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62650" y="5262558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4314821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5425" y="5257795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10350" y="4800596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67575" y="5272082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90975" y="4800597"/>
            <a:ext cx="323850" cy="304800"/>
          </a:xfrm>
          <a:prstGeom prst="ellipse">
            <a:avLst/>
          </a:prstGeom>
          <a:noFill/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5726668"/>
            <a:ext cx="6028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05100" y="6433721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76FC1"/>
                </a:solidFill>
              </a:rPr>
              <a:t>1      *   .25   *   .75    *   .20    *   1     *   .20    *   .75    *  .60 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7E7228-2D73-A046-A5C8-1D11B9DB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717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" grpId="0" animBg="1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078480"/>
            <a:ext cx="7100531" cy="373703"/>
            <a:chOff x="1202479" y="3078480"/>
            <a:chExt cx="7100531" cy="373703"/>
          </a:xfrm>
        </p:grpSpPr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209" name="Straight Arrow Connector 208"/>
            <p:cNvCxnSpPr>
              <a:stCxn id="208" idx="6"/>
              <a:endCxn id="171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71" idx="6"/>
              <a:endCxn id="172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172" idx="6"/>
              <a:endCxn id="173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173" idx="6"/>
              <a:endCxn id="193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193" idx="6"/>
              <a:endCxn id="199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199" idx="6"/>
              <a:endCxn id="203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cxnSp>
          <p:nvCxnSpPr>
            <p:cNvPr id="206" name="Straight Arrow Connector 205"/>
            <p:cNvCxnSpPr>
              <a:stCxn id="207" idx="6"/>
              <a:endCxn id="208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D   </a:t>
            </a:r>
            <a:r>
              <a:rPr lang="en-US" sz="3100" dirty="0" err="1">
                <a:latin typeface="Courier" pitchFamily="49" charset="0"/>
              </a:rPr>
              <a:t>D</a:t>
            </a:r>
            <a:r>
              <a:rPr lang="en-US" sz="3100" dirty="0">
                <a:latin typeface="Courier" pitchFamily="49" charset="0"/>
              </a:rPr>
              <a:t>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0650" y="4038600"/>
            <a:ext cx="56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Courier" pitchFamily="49" charset="0"/>
              </a:rPr>
              <a:t>F</a:t>
            </a:r>
          </a:p>
        </p:txBody>
      </p:sp>
      <p:sp>
        <p:nvSpPr>
          <p:cNvPr id="30" name="Text Placeholder 17"/>
          <p:cNvSpPr txBox="1">
            <a:spLocks/>
          </p:cNvSpPr>
          <p:nvPr/>
        </p:nvSpPr>
        <p:spPr>
          <a:xfrm>
            <a:off x="685800" y="5334000"/>
            <a:ext cx="7620000" cy="534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b="0" dirty="0">
                <a:latin typeface="Optima"/>
                <a:cs typeface="Optima"/>
              </a:rPr>
              <a:t>How do we model insertions?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</a:t>
            </a:r>
          </a:p>
        </p:txBody>
      </p:sp>
    </p:spTree>
    <p:extLst>
      <p:ext uri="{BB962C8B-B14F-4D97-AF65-F5344CB8AC3E}">
        <p14:creationId xmlns:p14="http://schemas.microsoft.com/office/powerpoint/2010/main" val="17766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292135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6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8111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7763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2119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67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1092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47828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95580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cxnSp>
        <p:nvCxnSpPr>
          <p:cNvPr id="90" name="Straight Arrow Connector 89"/>
          <p:cNvCxnSpPr>
            <a:cxnSpLocks/>
            <a:stCxn id="87" idx="6"/>
            <a:endCxn id="6" idx="2"/>
          </p:cNvCxnSpPr>
          <p:nvPr/>
        </p:nvCxnSpPr>
        <p:spPr>
          <a:xfrm>
            <a:off x="2321560" y="3261360"/>
            <a:ext cx="599792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  <a:stCxn id="6" idx="6"/>
            <a:endCxn id="9" idx="2"/>
          </p:cNvCxnSpPr>
          <p:nvPr/>
        </p:nvCxnSpPr>
        <p:spPr>
          <a:xfrm>
            <a:off x="328711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  <a:stCxn id="9" idx="6"/>
            <a:endCxn id="18" idx="2"/>
          </p:cNvCxnSpPr>
          <p:nvPr/>
        </p:nvCxnSpPr>
        <p:spPr>
          <a:xfrm>
            <a:off x="423199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stCxn id="18" idx="6"/>
            <a:endCxn id="21" idx="2"/>
          </p:cNvCxnSpPr>
          <p:nvPr/>
        </p:nvCxnSpPr>
        <p:spPr>
          <a:xfrm>
            <a:off x="5176872" y="3269303"/>
            <a:ext cx="59944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  <a:stCxn id="21" idx="6"/>
            <a:endCxn id="24" idx="2"/>
          </p:cNvCxnSpPr>
          <p:nvPr/>
        </p:nvCxnSpPr>
        <p:spPr>
          <a:xfrm>
            <a:off x="614207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  <a:stCxn id="24" idx="6"/>
            <a:endCxn id="27" idx="2"/>
          </p:cNvCxnSpPr>
          <p:nvPr/>
        </p:nvCxnSpPr>
        <p:spPr>
          <a:xfrm>
            <a:off x="7086952" y="3269303"/>
            <a:ext cx="58928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cxnSpLocks noChangeAspect="1"/>
          </p:cNvCxnSpPr>
          <p:nvPr/>
        </p:nvCxnSpPr>
        <p:spPr>
          <a:xfrm flipV="1">
            <a:off x="1292694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 noChangeAspect="1"/>
          </p:cNvCxnSpPr>
          <p:nvPr/>
        </p:nvCxnSpPr>
        <p:spPr>
          <a:xfrm>
            <a:off x="1736818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73879" y="3088045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909952" y="3088640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875504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830896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770824" y="3091832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734118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80552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22162" y="308020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523810" y="218037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62" name="Arc 261"/>
          <p:cNvSpPr>
            <a:spLocks noChangeAspect="1"/>
          </p:cNvSpPr>
          <p:nvPr/>
        </p:nvSpPr>
        <p:spPr>
          <a:xfrm rot="16200000">
            <a:off x="1510995" y="1876180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263" name="Straight Arrow Connector 262"/>
          <p:cNvCxnSpPr>
            <a:cxnSpLocks noChangeAspect="1"/>
          </p:cNvCxnSpPr>
          <p:nvPr/>
        </p:nvCxnSpPr>
        <p:spPr>
          <a:xfrm rot="16200000" flipH="1">
            <a:off x="1542651" y="2137670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  <a:stCxn id="81" idx="6"/>
            <a:endCxn id="87" idx="2"/>
          </p:cNvCxnSpPr>
          <p:nvPr/>
        </p:nvCxnSpPr>
        <p:spPr>
          <a:xfrm>
            <a:off x="1376680" y="3261360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D   </a:t>
            </a:r>
            <a:r>
              <a:rPr lang="en-US" sz="3100" dirty="0" err="1">
                <a:latin typeface="Courier" pitchFamily="49" charset="0"/>
              </a:rPr>
              <a:t>D</a:t>
            </a:r>
            <a:r>
              <a:rPr lang="en-US" sz="3100" dirty="0">
                <a:latin typeface="Courier" pitchFamily="49" charset="0"/>
              </a:rPr>
              <a:t>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0650" y="4038600"/>
            <a:ext cx="56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Courier" pitchFamily="49" charset="0"/>
              </a:rPr>
              <a:t>F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Insertions</a:t>
            </a:r>
          </a:p>
        </p:txBody>
      </p:sp>
    </p:spTree>
    <p:extLst>
      <p:ext uri="{BB962C8B-B14F-4D97-AF65-F5344CB8AC3E}">
        <p14:creationId xmlns:p14="http://schemas.microsoft.com/office/powerpoint/2010/main" val="18038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879615"/>
            <a:ext cx="7962481" cy="1572568"/>
            <a:chOff x="762000" y="1879615"/>
            <a:chExt cx="7962481" cy="1572568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cxnSpLocks/>
              <a:stCxn id="87" idx="6"/>
              <a:endCxn id="6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52129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96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 rot="16200000">
              <a:off x="798640" y="1883732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rot="16200000" flipH="1">
              <a:off x="830296" y="2137399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Arc 261"/>
            <p:cNvSpPr>
              <a:spLocks noChangeAspect="1"/>
            </p:cNvSpPr>
            <p:nvPr/>
          </p:nvSpPr>
          <p:spPr>
            <a:xfrm rot="16200000">
              <a:off x="1739595" y="1884003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3" name="Straight Arrow Connector 262"/>
            <p:cNvCxnSpPr>
              <a:cxnSpLocks noChangeAspect="1"/>
            </p:cNvCxnSpPr>
            <p:nvPr/>
          </p:nvCxnSpPr>
          <p:spPr>
            <a:xfrm rot="16200000" flipH="1">
              <a:off x="1771251" y="2137670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Arc 263"/>
            <p:cNvSpPr>
              <a:spLocks noChangeAspect="1"/>
            </p:cNvSpPr>
            <p:nvPr/>
          </p:nvSpPr>
          <p:spPr>
            <a:xfrm rot="16200000">
              <a:off x="2713351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5" name="Straight Arrow Connector 264"/>
            <p:cNvCxnSpPr>
              <a:cxnSpLocks noChangeAspect="1"/>
            </p:cNvCxnSpPr>
            <p:nvPr/>
          </p:nvCxnSpPr>
          <p:spPr>
            <a:xfrm rot="16200000" flipH="1">
              <a:off x="2745007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Arc 265"/>
            <p:cNvSpPr>
              <a:spLocks noChangeAspect="1"/>
            </p:cNvSpPr>
            <p:nvPr/>
          </p:nvSpPr>
          <p:spPr>
            <a:xfrm rot="16200000">
              <a:off x="363825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7" name="Straight Arrow Connector 266"/>
            <p:cNvCxnSpPr>
              <a:cxnSpLocks noChangeAspect="1"/>
            </p:cNvCxnSpPr>
            <p:nvPr/>
          </p:nvCxnSpPr>
          <p:spPr>
            <a:xfrm rot="16200000" flipH="1">
              <a:off x="366990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Arc 267"/>
            <p:cNvSpPr>
              <a:spLocks noChangeAspect="1"/>
            </p:cNvSpPr>
            <p:nvPr/>
          </p:nvSpPr>
          <p:spPr>
            <a:xfrm rot="16200000">
              <a:off x="4617730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9" name="Straight Arrow Connector 268"/>
            <p:cNvCxnSpPr>
              <a:cxnSpLocks noChangeAspect="1"/>
            </p:cNvCxnSpPr>
            <p:nvPr/>
          </p:nvCxnSpPr>
          <p:spPr>
            <a:xfrm rot="16200000" flipH="1">
              <a:off x="4649386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Arc 269"/>
            <p:cNvSpPr>
              <a:spLocks noChangeAspect="1"/>
            </p:cNvSpPr>
            <p:nvPr/>
          </p:nvSpPr>
          <p:spPr>
            <a:xfrm rot="16200000">
              <a:off x="552629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1" name="Straight Arrow Connector 270"/>
            <p:cNvCxnSpPr>
              <a:cxnSpLocks noChangeAspect="1"/>
            </p:cNvCxnSpPr>
            <p:nvPr/>
          </p:nvCxnSpPr>
          <p:spPr>
            <a:xfrm rot="16200000" flipH="1">
              <a:off x="555794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Arc 271"/>
            <p:cNvSpPr>
              <a:spLocks noChangeAspect="1"/>
            </p:cNvSpPr>
            <p:nvPr/>
          </p:nvSpPr>
          <p:spPr>
            <a:xfrm rot="16200000">
              <a:off x="6511710" y="1879615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3" name="Straight Arrow Connector 272"/>
            <p:cNvCxnSpPr>
              <a:cxnSpLocks noChangeAspect="1"/>
            </p:cNvCxnSpPr>
            <p:nvPr/>
          </p:nvCxnSpPr>
          <p:spPr>
            <a:xfrm rot="16200000" flipH="1">
              <a:off x="6543366" y="2133282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Arc 273"/>
            <p:cNvSpPr>
              <a:spLocks noChangeAspect="1"/>
            </p:cNvSpPr>
            <p:nvPr/>
          </p:nvSpPr>
          <p:spPr>
            <a:xfrm rot="16200000">
              <a:off x="7461032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5" name="Straight Arrow Connector 274"/>
            <p:cNvCxnSpPr>
              <a:cxnSpLocks noChangeAspect="1"/>
            </p:cNvCxnSpPr>
            <p:nvPr/>
          </p:nvCxnSpPr>
          <p:spPr>
            <a:xfrm rot="16200000" flipH="1">
              <a:off x="7492688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Arc 275"/>
            <p:cNvSpPr>
              <a:spLocks noChangeAspect="1"/>
            </p:cNvSpPr>
            <p:nvPr/>
          </p:nvSpPr>
          <p:spPr>
            <a:xfrm rot="16200000">
              <a:off x="8381929" y="1892358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7" name="Straight Arrow Connector 276"/>
            <p:cNvCxnSpPr>
              <a:cxnSpLocks noChangeAspect="1"/>
            </p:cNvCxnSpPr>
            <p:nvPr/>
          </p:nvCxnSpPr>
          <p:spPr>
            <a:xfrm rot="16200000" flipH="1">
              <a:off x="8413585" y="214602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stCxn id="81" idx="6"/>
              <a:endCxn id="87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D   </a:t>
            </a:r>
            <a:r>
              <a:rPr lang="en-US" sz="3100" dirty="0" err="1">
                <a:latin typeface="Courier" pitchFamily="49" charset="0"/>
              </a:rPr>
              <a:t>D</a:t>
            </a:r>
            <a:r>
              <a:rPr lang="en-US" sz="3100" dirty="0">
                <a:latin typeface="Courier" pitchFamily="49" charset="0"/>
              </a:rPr>
              <a:t>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0650" y="4038600"/>
            <a:ext cx="56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Courier" pitchFamily="49" charset="0"/>
              </a:rPr>
              <a:t>F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Insertions</a:t>
            </a:r>
          </a:p>
        </p:txBody>
      </p:sp>
    </p:spTree>
    <p:extLst>
      <p:ext uri="{BB962C8B-B14F-4D97-AF65-F5344CB8AC3E}">
        <p14:creationId xmlns:p14="http://schemas.microsoft.com/office/powerpoint/2010/main" val="2477856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879615"/>
            <a:ext cx="7962481" cy="1572568"/>
            <a:chOff x="762000" y="1879615"/>
            <a:chExt cx="7962481" cy="1572568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cxnSpLocks/>
              <a:stCxn id="87" idx="6"/>
              <a:endCxn id="6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 rot="16200000">
              <a:off x="798640" y="1883732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rot="16200000" flipH="1">
              <a:off x="830296" y="2137399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Arc 261"/>
            <p:cNvSpPr>
              <a:spLocks noChangeAspect="1"/>
            </p:cNvSpPr>
            <p:nvPr/>
          </p:nvSpPr>
          <p:spPr>
            <a:xfrm rot="16200000">
              <a:off x="1739595" y="1884003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3" name="Straight Arrow Connector 262"/>
            <p:cNvCxnSpPr>
              <a:cxnSpLocks noChangeAspect="1"/>
            </p:cNvCxnSpPr>
            <p:nvPr/>
          </p:nvCxnSpPr>
          <p:spPr>
            <a:xfrm rot="16200000" flipH="1">
              <a:off x="1771251" y="2137670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Arc 263"/>
            <p:cNvSpPr>
              <a:spLocks noChangeAspect="1"/>
            </p:cNvSpPr>
            <p:nvPr/>
          </p:nvSpPr>
          <p:spPr>
            <a:xfrm rot="16200000">
              <a:off x="2713351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5" name="Straight Arrow Connector 264"/>
            <p:cNvCxnSpPr>
              <a:cxnSpLocks noChangeAspect="1"/>
            </p:cNvCxnSpPr>
            <p:nvPr/>
          </p:nvCxnSpPr>
          <p:spPr>
            <a:xfrm rot="16200000" flipH="1">
              <a:off x="2745007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Arc 265"/>
            <p:cNvSpPr>
              <a:spLocks noChangeAspect="1"/>
            </p:cNvSpPr>
            <p:nvPr/>
          </p:nvSpPr>
          <p:spPr>
            <a:xfrm rot="16200000">
              <a:off x="363825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7" name="Straight Arrow Connector 266"/>
            <p:cNvCxnSpPr>
              <a:cxnSpLocks noChangeAspect="1"/>
            </p:cNvCxnSpPr>
            <p:nvPr/>
          </p:nvCxnSpPr>
          <p:spPr>
            <a:xfrm rot="16200000" flipH="1">
              <a:off x="366990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Arc 267"/>
            <p:cNvSpPr>
              <a:spLocks noChangeAspect="1"/>
            </p:cNvSpPr>
            <p:nvPr/>
          </p:nvSpPr>
          <p:spPr>
            <a:xfrm rot="16200000">
              <a:off x="4617730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9" name="Straight Arrow Connector 268"/>
            <p:cNvCxnSpPr>
              <a:cxnSpLocks noChangeAspect="1"/>
            </p:cNvCxnSpPr>
            <p:nvPr/>
          </p:nvCxnSpPr>
          <p:spPr>
            <a:xfrm rot="16200000" flipH="1">
              <a:off x="4649386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Arc 269"/>
            <p:cNvSpPr>
              <a:spLocks noChangeAspect="1"/>
            </p:cNvSpPr>
            <p:nvPr/>
          </p:nvSpPr>
          <p:spPr>
            <a:xfrm rot="16200000">
              <a:off x="552629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1" name="Straight Arrow Connector 270"/>
            <p:cNvCxnSpPr>
              <a:cxnSpLocks noChangeAspect="1"/>
            </p:cNvCxnSpPr>
            <p:nvPr/>
          </p:nvCxnSpPr>
          <p:spPr>
            <a:xfrm rot="16200000" flipH="1">
              <a:off x="555794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Arc 271"/>
            <p:cNvSpPr>
              <a:spLocks noChangeAspect="1"/>
            </p:cNvSpPr>
            <p:nvPr/>
          </p:nvSpPr>
          <p:spPr>
            <a:xfrm rot="16200000">
              <a:off x="6511710" y="1879615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3" name="Straight Arrow Connector 272"/>
            <p:cNvCxnSpPr>
              <a:cxnSpLocks noChangeAspect="1"/>
            </p:cNvCxnSpPr>
            <p:nvPr/>
          </p:nvCxnSpPr>
          <p:spPr>
            <a:xfrm rot="16200000" flipH="1">
              <a:off x="6543366" y="2133282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Arc 273"/>
            <p:cNvSpPr>
              <a:spLocks noChangeAspect="1"/>
            </p:cNvSpPr>
            <p:nvPr/>
          </p:nvSpPr>
          <p:spPr>
            <a:xfrm rot="16200000">
              <a:off x="7461032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5" name="Straight Arrow Connector 274"/>
            <p:cNvCxnSpPr>
              <a:cxnSpLocks noChangeAspect="1"/>
            </p:cNvCxnSpPr>
            <p:nvPr/>
          </p:nvCxnSpPr>
          <p:spPr>
            <a:xfrm rot="16200000" flipH="1">
              <a:off x="7492688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Arc 275"/>
            <p:cNvSpPr>
              <a:spLocks noChangeAspect="1"/>
            </p:cNvSpPr>
            <p:nvPr/>
          </p:nvSpPr>
          <p:spPr>
            <a:xfrm rot="16200000">
              <a:off x="8381929" y="1892358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7" name="Straight Arrow Connector 276"/>
            <p:cNvCxnSpPr>
              <a:cxnSpLocks noChangeAspect="1"/>
            </p:cNvCxnSpPr>
            <p:nvPr/>
          </p:nvCxnSpPr>
          <p:spPr>
            <a:xfrm rot="16200000" flipH="1">
              <a:off x="8413585" y="214602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stCxn id="81" idx="6"/>
              <a:endCxn id="87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D   </a:t>
            </a:r>
            <a:r>
              <a:rPr lang="en-US" sz="3100" dirty="0" err="1">
                <a:latin typeface="Courier" pitchFamily="49" charset="0"/>
              </a:rPr>
              <a:t>D</a:t>
            </a:r>
            <a:r>
              <a:rPr lang="en-US" sz="3100" dirty="0">
                <a:latin typeface="Courier" pitchFamily="49" charset="0"/>
              </a:rPr>
              <a:t>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0650" y="4038600"/>
            <a:ext cx="56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Courier" pitchFamily="49" charset="0"/>
              </a:rPr>
              <a:t>F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Insertions</a:t>
            </a:r>
          </a:p>
        </p:txBody>
      </p:sp>
      <p:cxnSp>
        <p:nvCxnSpPr>
          <p:cNvPr id="92" name="Straight Arrow Connector 91"/>
          <p:cNvCxnSpPr>
            <a:cxnSpLocks noChangeAspect="1"/>
          </p:cNvCxnSpPr>
          <p:nvPr/>
        </p:nvCxnSpPr>
        <p:spPr>
          <a:xfrm flipV="1">
            <a:off x="1292694" y="2530363"/>
            <a:ext cx="291724" cy="577088"/>
          </a:xfrm>
          <a:prstGeom prst="straightConnector1">
            <a:avLst/>
          </a:prstGeom>
          <a:ln w="38100" cmpd="sng">
            <a:solidFill>
              <a:srgbClr val="ED1C2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 noChangeAspect="1"/>
          </p:cNvCxnSpPr>
          <p:nvPr/>
        </p:nvCxnSpPr>
        <p:spPr>
          <a:xfrm>
            <a:off x="1736818" y="2530363"/>
            <a:ext cx="291724" cy="577088"/>
          </a:xfrm>
          <a:prstGeom prst="straightConnector1">
            <a:avLst/>
          </a:prstGeom>
          <a:ln w="38100" cmpd="sng">
            <a:solidFill>
              <a:srgbClr val="ED1C2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314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879615"/>
            <a:ext cx="7962481" cy="1572568"/>
            <a:chOff x="762000" y="1879615"/>
            <a:chExt cx="7962481" cy="1572568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2" name="Arc 261"/>
            <p:cNvSpPr>
              <a:spLocks noChangeAspect="1"/>
            </p:cNvSpPr>
            <p:nvPr/>
          </p:nvSpPr>
          <p:spPr>
            <a:xfrm rot="16200000">
              <a:off x="1739595" y="1884003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38100" cmpd="sng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cxnSpLocks/>
              <a:stCxn id="87" idx="6"/>
              <a:endCxn id="6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521294" y="2530363"/>
              <a:ext cx="291724" cy="577088"/>
            </a:xfrm>
            <a:prstGeom prst="straightConnector1">
              <a:avLst/>
            </a:prstGeom>
            <a:ln w="38100" cmpd="sng">
              <a:solidFill>
                <a:srgbClr val="ED1C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965418" y="2530363"/>
              <a:ext cx="291724" cy="577088"/>
            </a:xfrm>
            <a:prstGeom prst="straightConnector1">
              <a:avLst/>
            </a:prstGeom>
            <a:ln w="38100" cmpd="sng">
              <a:solidFill>
                <a:srgbClr val="ED1C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 rot="16200000">
              <a:off x="798640" y="1883732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rot="16200000" flipH="1">
              <a:off x="830296" y="2137399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cxnSpLocks noChangeAspect="1"/>
            </p:cNvCxnSpPr>
            <p:nvPr/>
          </p:nvCxnSpPr>
          <p:spPr>
            <a:xfrm rot="16200000" flipH="1">
              <a:off x="1771251" y="2137670"/>
              <a:ext cx="6202" cy="2431"/>
            </a:xfrm>
            <a:prstGeom prst="straightConnector1">
              <a:avLst/>
            </a:prstGeom>
            <a:ln w="19050" cmpd="sng">
              <a:solidFill>
                <a:srgbClr val="ED1C24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Arc 263"/>
            <p:cNvSpPr>
              <a:spLocks noChangeAspect="1"/>
            </p:cNvSpPr>
            <p:nvPr/>
          </p:nvSpPr>
          <p:spPr>
            <a:xfrm rot="16200000">
              <a:off x="2713351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5" name="Straight Arrow Connector 264"/>
            <p:cNvCxnSpPr>
              <a:cxnSpLocks noChangeAspect="1"/>
            </p:cNvCxnSpPr>
            <p:nvPr/>
          </p:nvCxnSpPr>
          <p:spPr>
            <a:xfrm rot="16200000" flipH="1">
              <a:off x="2745007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Arc 265"/>
            <p:cNvSpPr>
              <a:spLocks noChangeAspect="1"/>
            </p:cNvSpPr>
            <p:nvPr/>
          </p:nvSpPr>
          <p:spPr>
            <a:xfrm rot="16200000">
              <a:off x="363825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7" name="Straight Arrow Connector 266"/>
            <p:cNvCxnSpPr>
              <a:cxnSpLocks noChangeAspect="1"/>
            </p:cNvCxnSpPr>
            <p:nvPr/>
          </p:nvCxnSpPr>
          <p:spPr>
            <a:xfrm rot="16200000" flipH="1">
              <a:off x="366990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Arc 267"/>
            <p:cNvSpPr>
              <a:spLocks noChangeAspect="1"/>
            </p:cNvSpPr>
            <p:nvPr/>
          </p:nvSpPr>
          <p:spPr>
            <a:xfrm rot="16200000">
              <a:off x="4617730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9" name="Straight Arrow Connector 268"/>
            <p:cNvCxnSpPr>
              <a:cxnSpLocks noChangeAspect="1"/>
            </p:cNvCxnSpPr>
            <p:nvPr/>
          </p:nvCxnSpPr>
          <p:spPr>
            <a:xfrm rot="16200000" flipH="1">
              <a:off x="4649386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Arc 269"/>
            <p:cNvSpPr>
              <a:spLocks noChangeAspect="1"/>
            </p:cNvSpPr>
            <p:nvPr/>
          </p:nvSpPr>
          <p:spPr>
            <a:xfrm rot="16200000">
              <a:off x="552629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1" name="Straight Arrow Connector 270"/>
            <p:cNvCxnSpPr>
              <a:cxnSpLocks noChangeAspect="1"/>
            </p:cNvCxnSpPr>
            <p:nvPr/>
          </p:nvCxnSpPr>
          <p:spPr>
            <a:xfrm rot="16200000" flipH="1">
              <a:off x="555794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Arc 271"/>
            <p:cNvSpPr>
              <a:spLocks noChangeAspect="1"/>
            </p:cNvSpPr>
            <p:nvPr/>
          </p:nvSpPr>
          <p:spPr>
            <a:xfrm rot="16200000">
              <a:off x="6511710" y="1879615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3" name="Straight Arrow Connector 272"/>
            <p:cNvCxnSpPr>
              <a:cxnSpLocks noChangeAspect="1"/>
            </p:cNvCxnSpPr>
            <p:nvPr/>
          </p:nvCxnSpPr>
          <p:spPr>
            <a:xfrm rot="16200000" flipH="1">
              <a:off x="6543366" y="2133282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Arc 273"/>
            <p:cNvSpPr>
              <a:spLocks noChangeAspect="1"/>
            </p:cNvSpPr>
            <p:nvPr/>
          </p:nvSpPr>
          <p:spPr>
            <a:xfrm rot="16200000">
              <a:off x="7461032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5" name="Straight Arrow Connector 274"/>
            <p:cNvCxnSpPr>
              <a:cxnSpLocks noChangeAspect="1"/>
            </p:cNvCxnSpPr>
            <p:nvPr/>
          </p:nvCxnSpPr>
          <p:spPr>
            <a:xfrm rot="16200000" flipH="1">
              <a:off x="7492688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Arc 275"/>
            <p:cNvSpPr>
              <a:spLocks noChangeAspect="1"/>
            </p:cNvSpPr>
            <p:nvPr/>
          </p:nvSpPr>
          <p:spPr>
            <a:xfrm rot="16200000">
              <a:off x="8381929" y="1892358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7" name="Straight Arrow Connector 276"/>
            <p:cNvCxnSpPr>
              <a:cxnSpLocks noChangeAspect="1"/>
            </p:cNvCxnSpPr>
            <p:nvPr/>
          </p:nvCxnSpPr>
          <p:spPr>
            <a:xfrm rot="16200000" flipH="1">
              <a:off x="8413585" y="214602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stCxn id="81" idx="6"/>
              <a:endCxn id="87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D   </a:t>
            </a:r>
            <a:r>
              <a:rPr lang="en-US" sz="3100" dirty="0" err="1">
                <a:latin typeface="Courier" pitchFamily="49" charset="0"/>
              </a:rPr>
              <a:t>D</a:t>
            </a:r>
            <a:r>
              <a:rPr lang="en-US" sz="3100" dirty="0">
                <a:latin typeface="Courier" pitchFamily="49" charset="0"/>
              </a:rPr>
              <a:t>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0650" y="4038600"/>
            <a:ext cx="56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Courier" pitchFamily="49" charset="0"/>
              </a:rPr>
              <a:t>F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Insertions</a:t>
            </a:r>
          </a:p>
        </p:txBody>
      </p:sp>
    </p:spTree>
    <p:extLst>
      <p:ext uri="{BB962C8B-B14F-4D97-AF65-F5344CB8AC3E}">
        <p14:creationId xmlns:p14="http://schemas.microsoft.com/office/powerpoint/2010/main" val="39908401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879615"/>
            <a:ext cx="7962481" cy="1572568"/>
            <a:chOff x="762000" y="1879615"/>
            <a:chExt cx="7962481" cy="1572568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2" name="Arc 261"/>
            <p:cNvSpPr>
              <a:spLocks noChangeAspect="1"/>
            </p:cNvSpPr>
            <p:nvPr/>
          </p:nvSpPr>
          <p:spPr>
            <a:xfrm rot="16200000">
              <a:off x="1739595" y="1884003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38100" cmpd="sng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cxnSpLocks/>
              <a:stCxn id="87" idx="6"/>
              <a:endCxn id="6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/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521294" y="2530363"/>
              <a:ext cx="291724" cy="577088"/>
            </a:xfrm>
            <a:prstGeom prst="straightConnector1">
              <a:avLst/>
            </a:prstGeom>
            <a:ln w="38100" cmpd="sng">
              <a:solidFill>
                <a:srgbClr val="ED1C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965418" y="2530363"/>
              <a:ext cx="291724" cy="577088"/>
            </a:xfrm>
            <a:prstGeom prst="straightConnector1">
              <a:avLst/>
            </a:prstGeom>
            <a:ln w="38100" cmpd="sng">
              <a:solidFill>
                <a:srgbClr val="ED1C2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 rot="16200000">
              <a:off x="798640" y="1883732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rot="16200000" flipH="1">
              <a:off x="830296" y="2137399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cxnSpLocks noChangeAspect="1"/>
            </p:cNvCxnSpPr>
            <p:nvPr/>
          </p:nvCxnSpPr>
          <p:spPr>
            <a:xfrm rot="16200000" flipH="1">
              <a:off x="1771251" y="2137670"/>
              <a:ext cx="6202" cy="2431"/>
            </a:xfrm>
            <a:prstGeom prst="straightConnector1">
              <a:avLst/>
            </a:prstGeom>
            <a:ln w="19050" cmpd="sng">
              <a:solidFill>
                <a:srgbClr val="ED1C24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Arc 263"/>
            <p:cNvSpPr>
              <a:spLocks noChangeAspect="1"/>
            </p:cNvSpPr>
            <p:nvPr/>
          </p:nvSpPr>
          <p:spPr>
            <a:xfrm rot="16200000">
              <a:off x="2713351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5" name="Straight Arrow Connector 264"/>
            <p:cNvCxnSpPr>
              <a:cxnSpLocks noChangeAspect="1"/>
            </p:cNvCxnSpPr>
            <p:nvPr/>
          </p:nvCxnSpPr>
          <p:spPr>
            <a:xfrm rot="16200000" flipH="1">
              <a:off x="2745007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Arc 265"/>
            <p:cNvSpPr>
              <a:spLocks noChangeAspect="1"/>
            </p:cNvSpPr>
            <p:nvPr/>
          </p:nvSpPr>
          <p:spPr>
            <a:xfrm rot="16200000">
              <a:off x="363825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7" name="Straight Arrow Connector 266"/>
            <p:cNvCxnSpPr>
              <a:cxnSpLocks noChangeAspect="1"/>
            </p:cNvCxnSpPr>
            <p:nvPr/>
          </p:nvCxnSpPr>
          <p:spPr>
            <a:xfrm rot="16200000" flipH="1">
              <a:off x="366990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Arc 267"/>
            <p:cNvSpPr>
              <a:spLocks noChangeAspect="1"/>
            </p:cNvSpPr>
            <p:nvPr/>
          </p:nvSpPr>
          <p:spPr>
            <a:xfrm rot="16200000">
              <a:off x="4617730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69" name="Straight Arrow Connector 268"/>
            <p:cNvCxnSpPr>
              <a:cxnSpLocks noChangeAspect="1"/>
            </p:cNvCxnSpPr>
            <p:nvPr/>
          </p:nvCxnSpPr>
          <p:spPr>
            <a:xfrm rot="16200000" flipH="1">
              <a:off x="4649386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Arc 269"/>
            <p:cNvSpPr>
              <a:spLocks noChangeAspect="1"/>
            </p:cNvSpPr>
            <p:nvPr/>
          </p:nvSpPr>
          <p:spPr>
            <a:xfrm rot="16200000">
              <a:off x="552629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1" name="Straight Arrow Connector 270"/>
            <p:cNvCxnSpPr>
              <a:cxnSpLocks noChangeAspect="1"/>
            </p:cNvCxnSpPr>
            <p:nvPr/>
          </p:nvCxnSpPr>
          <p:spPr>
            <a:xfrm rot="16200000" flipH="1">
              <a:off x="555794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Arc 271"/>
            <p:cNvSpPr>
              <a:spLocks noChangeAspect="1"/>
            </p:cNvSpPr>
            <p:nvPr/>
          </p:nvSpPr>
          <p:spPr>
            <a:xfrm rot="16200000">
              <a:off x="6511710" y="1879615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3" name="Straight Arrow Connector 272"/>
            <p:cNvCxnSpPr>
              <a:cxnSpLocks noChangeAspect="1"/>
            </p:cNvCxnSpPr>
            <p:nvPr/>
          </p:nvCxnSpPr>
          <p:spPr>
            <a:xfrm rot="16200000" flipH="1">
              <a:off x="6543366" y="2133282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Arc 273"/>
            <p:cNvSpPr>
              <a:spLocks noChangeAspect="1"/>
            </p:cNvSpPr>
            <p:nvPr/>
          </p:nvSpPr>
          <p:spPr>
            <a:xfrm rot="16200000">
              <a:off x="7461032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5" name="Straight Arrow Connector 274"/>
            <p:cNvCxnSpPr>
              <a:cxnSpLocks noChangeAspect="1"/>
            </p:cNvCxnSpPr>
            <p:nvPr/>
          </p:nvCxnSpPr>
          <p:spPr>
            <a:xfrm rot="16200000" flipH="1">
              <a:off x="7492688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Arc 275"/>
            <p:cNvSpPr>
              <a:spLocks noChangeAspect="1"/>
            </p:cNvSpPr>
            <p:nvPr/>
          </p:nvSpPr>
          <p:spPr>
            <a:xfrm rot="16200000">
              <a:off x="8381929" y="1892358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77" name="Straight Arrow Connector 276"/>
            <p:cNvCxnSpPr>
              <a:cxnSpLocks noChangeAspect="1"/>
            </p:cNvCxnSpPr>
            <p:nvPr/>
          </p:nvCxnSpPr>
          <p:spPr>
            <a:xfrm rot="16200000" flipH="1">
              <a:off x="8413585" y="214602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stCxn id="81" idx="6"/>
              <a:endCxn id="87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D   </a:t>
            </a:r>
            <a:r>
              <a:rPr lang="en-US" sz="3100" dirty="0" err="1">
                <a:latin typeface="Courier" pitchFamily="49" charset="0"/>
              </a:rPr>
              <a:t>D</a:t>
            </a:r>
            <a:r>
              <a:rPr lang="en-US" sz="3100" dirty="0">
                <a:latin typeface="Courier" pitchFamily="49" charset="0"/>
              </a:rPr>
              <a:t>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90650" y="4038600"/>
            <a:ext cx="56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latin typeface="Courier" pitchFamily="49" charset="0"/>
              </a:rPr>
              <a:t>F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Insertions</a:t>
            </a:r>
          </a:p>
        </p:txBody>
      </p:sp>
      <p:sp>
        <p:nvSpPr>
          <p:cNvPr id="83" name="Text Placeholder 17"/>
          <p:cNvSpPr txBox="1">
            <a:spLocks/>
          </p:cNvSpPr>
          <p:nvPr/>
        </p:nvSpPr>
        <p:spPr>
          <a:xfrm>
            <a:off x="685800" y="5334000"/>
            <a:ext cx="7620000" cy="534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b="0" dirty="0">
                <a:latin typeface="Optima"/>
                <a:cs typeface="Optima"/>
              </a:rPr>
              <a:t>How do we model deletions?</a:t>
            </a:r>
          </a:p>
        </p:txBody>
      </p:sp>
    </p:spTree>
    <p:extLst>
      <p:ext uri="{BB962C8B-B14F-4D97-AF65-F5344CB8AC3E}">
        <p14:creationId xmlns:p14="http://schemas.microsoft.com/office/powerpoint/2010/main" val="82445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557278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Optima"/>
                <a:cs typeface="Optima"/>
              </a:rPr>
              <a:t>V3 region of gp120 protein in HIV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/>
                <a:cs typeface="Optima"/>
              </a:rPr>
              <a:t>Identifying Syncytium-Inducing HIVs: </a:t>
            </a:r>
            <a:r>
              <a:rPr lang="en-US" sz="3200" b="1" dirty="0">
                <a:latin typeface="Optima"/>
                <a:cs typeface="Optima"/>
              </a:rPr>
              <a:t>11-25 Rule</a:t>
            </a: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9888" r="2238" b="5515"/>
          <a:stretch>
            <a:fillRect/>
          </a:stretch>
        </p:blipFill>
        <p:spPr bwMode="auto">
          <a:xfrm>
            <a:off x="1066800" y="5486400"/>
            <a:ext cx="6200775" cy="1188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3170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552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975" y="1510057"/>
            <a:ext cx="2286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75" y="1510057"/>
            <a:ext cx="2286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7575" y="2199144"/>
            <a:ext cx="180022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Optima"/>
                <a:cs typeface="Optima"/>
              </a:rPr>
              <a:t>11</a:t>
            </a:r>
            <a:r>
              <a:rPr lang="en-US" sz="2400" b="1" dirty="0">
                <a:latin typeface="Optima"/>
                <a:cs typeface="Optima"/>
              </a:rPr>
              <a:t>-</a:t>
            </a:r>
            <a:r>
              <a:rPr lang="en-US" sz="2400" b="1" dirty="0">
                <a:solidFill>
                  <a:schemeClr val="tx2"/>
                </a:solidFill>
                <a:latin typeface="Optima"/>
                <a:cs typeface="Optima"/>
              </a:rPr>
              <a:t>25 </a:t>
            </a:r>
            <a:r>
              <a:rPr lang="en-US" sz="2400" b="1" dirty="0">
                <a:latin typeface="Optima"/>
                <a:cs typeface="Optima"/>
              </a:rPr>
              <a:t>rule</a:t>
            </a:r>
            <a:r>
              <a:rPr lang="en-US" sz="2400" dirty="0">
                <a:latin typeface="Optima"/>
                <a:cs typeface="Optima"/>
              </a:rPr>
              <a:t>:</a:t>
            </a:r>
          </a:p>
          <a:p>
            <a:pPr algn="ctr"/>
            <a:r>
              <a:rPr lang="en-US" sz="2400" dirty="0">
                <a:latin typeface="Optima"/>
                <a:cs typeface="Optima"/>
              </a:rPr>
              <a:t>SI HIVs have          </a:t>
            </a:r>
            <a:r>
              <a:rPr lang="en-US" sz="2400" b="1" dirty="0">
                <a:solidFill>
                  <a:srgbClr val="176FC1"/>
                </a:solidFill>
                <a:latin typeface="Optima"/>
                <a:cs typeface="Optima"/>
              </a:rPr>
              <a:t>R </a:t>
            </a:r>
            <a:r>
              <a:rPr lang="en-US" sz="2400" dirty="0">
                <a:latin typeface="Optima"/>
                <a:cs typeface="Optima"/>
              </a:rPr>
              <a:t>or </a:t>
            </a:r>
            <a:r>
              <a:rPr lang="en-US" sz="2400" b="1" dirty="0">
                <a:solidFill>
                  <a:schemeClr val="tx2"/>
                </a:solidFill>
                <a:latin typeface="Optima"/>
                <a:cs typeface="Optima"/>
              </a:rPr>
              <a:t>K</a:t>
            </a:r>
            <a:r>
              <a:rPr lang="en-US" sz="2400" dirty="0">
                <a:latin typeface="Optima"/>
                <a:cs typeface="Optima"/>
              </a:rPr>
              <a:t>          at positions </a:t>
            </a:r>
          </a:p>
          <a:p>
            <a:pPr algn="ctr"/>
            <a:r>
              <a:rPr lang="en-US" sz="2400" dirty="0">
                <a:latin typeface="Optima"/>
                <a:cs typeface="Optima"/>
              </a:rPr>
              <a:t>11 or 25</a:t>
            </a:r>
          </a:p>
          <a:p>
            <a:pPr algn="ctr"/>
            <a:r>
              <a:rPr lang="en-US" sz="2400" dirty="0">
                <a:latin typeface="Optima"/>
                <a:cs typeface="Optima"/>
              </a:rPr>
              <a:t>in the V3 region</a:t>
            </a:r>
          </a:p>
        </p:txBody>
      </p:sp>
      <p:sp>
        <p:nvSpPr>
          <p:cNvPr id="3" name="Oval 2"/>
          <p:cNvSpPr/>
          <p:nvPr/>
        </p:nvSpPr>
        <p:spPr>
          <a:xfrm>
            <a:off x="2771776" y="6467475"/>
            <a:ext cx="304800" cy="285750"/>
          </a:xfrm>
          <a:prstGeom prst="ellipse">
            <a:avLst/>
          </a:prstGeom>
          <a:noFill/>
          <a:ln w="57150"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38751" y="6467475"/>
            <a:ext cx="304800" cy="28575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1469172"/>
            <a:ext cx="63722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CMRPGNNTRK</a:t>
            </a:r>
            <a:r>
              <a:rPr lang="en-US" sz="13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IHMGPGKAFYATG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CMRPGNNTRK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IHMGPGRAFYATG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IIGDTRQAHC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CMRPGNNTRK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CMRPGNNTRK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IHIGPGRAFYTTG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ISIGPGRAFIAAR</a:t>
            </a:r>
            <a:r>
              <a:rPr lang="en-US" sz="1300" b="1" spc="600" dirty="0">
                <a:solidFill>
                  <a:srgbClr val="FF0000"/>
                </a:solidFill>
                <a:latin typeface="Courier"/>
                <a:cs typeface="Courier"/>
              </a:rPr>
              <a:t>K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CTRPNNYTRK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ISIGPGRAFIAAR</a:t>
            </a:r>
            <a:r>
              <a:rPr lang="en-US" sz="1300" b="1" spc="600" dirty="0">
                <a:solidFill>
                  <a:srgbClr val="ED1C24"/>
                </a:solidFill>
                <a:latin typeface="Courier"/>
                <a:cs typeface="Courier"/>
              </a:rPr>
              <a:t>K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G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IRMGPGRAFIAAR</a:t>
            </a:r>
            <a:r>
              <a:rPr lang="en-US" sz="1300" b="1" spc="600" dirty="0">
                <a:solidFill>
                  <a:srgbClr val="FF0000"/>
                </a:solidFill>
                <a:latin typeface="Courier"/>
                <a:cs typeface="Courier"/>
              </a:rPr>
              <a:t>K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CVRPNNYTRK</a:t>
            </a:r>
            <a:r>
              <a:rPr lang="en-US" sz="1300" b="1" spc="600" dirty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IGIGPGRTVFATK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Q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IIGNIRQAHC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CTRPSNNTRK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IPVGPGKALYATG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A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IIGNIRQAHC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CTRPNNHTRK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INIGPGRAFYATG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E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INIGPGRAFYATG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E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IHIGPGRAFYTTG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E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IIGDIRQAHC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CTRPNNNTRK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INIGPGRAFYTTG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E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IIGNIRQAHC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CIRPNNNTRG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IIGEIRKAHC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CIRPNN-TRR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S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D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IIGEIRKAHC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CTRPGSTTRR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H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ILGSIRKAHC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CTRPGSTTRR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H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I-GSIRKAHC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CTGPGSTTRR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H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IHG-IRKGHC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CMRPGNNTRR</a:t>
            </a:r>
            <a:r>
              <a:rPr lang="en-US" sz="1300" b="1" spc="600" dirty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I-GNIRKAHC</a:t>
            </a:r>
          </a:p>
          <a:p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CMRPGTTTRR</a:t>
            </a:r>
            <a:r>
              <a:rPr lang="en-US" sz="1300" b="1" spc="600" dirty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IHIGPGRAFYATG</a:t>
            </a:r>
            <a:r>
              <a:rPr lang="en-US" sz="1300" spc="600" dirty="0">
                <a:solidFill>
                  <a:srgbClr val="262626"/>
                </a:solidFill>
                <a:latin typeface="Courier"/>
                <a:cs typeface="Courier"/>
              </a:rPr>
              <a:t>N</a:t>
            </a:r>
            <a:r>
              <a:rPr lang="en-US" sz="1300" spc="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I-GNIRKAHC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1469172"/>
            <a:ext cx="63722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spc="600" dirty="0">
                <a:latin typeface="Courier"/>
                <a:cs typeface="Courier"/>
              </a:rPr>
              <a:t>CMRPGNNTRKSIHMGPGKAFYATGDIIGDIRQAHC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CMRPGNNTRKSIHMGPGRAFYATGDIIGDTRQAHC</a:t>
            </a:r>
          </a:p>
          <a:p>
            <a:r>
              <a:rPr lang="en-US" sz="1300" spc="600" dirty="0">
                <a:latin typeface="Courier"/>
                <a:cs typeface="Courier"/>
              </a:rPr>
              <a:t>CMRPGNNTRKSIHIGPGRAFYATGDIIGDIRQAHC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CMRPGNNTRKSIHIGPGRAFYTTGDIIGDIRQAHC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CTRPNNNTRKGISIGPGRAFIAARKIIGDIRQAHC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CTRPNNYTRKGISIGPGRAFIAARKIIGDIRQAHC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CTRPNNNTRKGIRMGPGRAFIAARKIIGDIRQAHC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CVRPNNYTRKRIGIGPGRTVFATKQIIGNIRQAHC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CTRPSNNTRKSIPVGPGKALYATGAIIGNIRQAHC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CTRPNNHTRKSINIGPGRAFYATGEIIGDIRQAHC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CTRPNNNTRKSINIGPGRAFYATGEIIGDIRQAHC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CTRPNNNTRKSIHIGPGRAFYTTGEIIGDIRQAHC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CTRPNNNTRKSINIGPGRAFYTTGEIIGNIRQAHC</a:t>
            </a:r>
          </a:p>
          <a:p>
            <a:r>
              <a:rPr lang="en-US" sz="1300" spc="600" dirty="0">
                <a:latin typeface="Courier"/>
                <a:cs typeface="Courier"/>
              </a:rPr>
              <a:t>CIRPNNNTRGSIHIGPGRAFYATGDIIGEIRKAHC</a:t>
            </a:r>
          </a:p>
          <a:p>
            <a:r>
              <a:rPr lang="en-US" sz="1300" spc="600" dirty="0">
                <a:latin typeface="Courier"/>
                <a:cs typeface="Courier"/>
              </a:rPr>
              <a:t>CIRPNNTRRSIHIGPGRAFYATGDIIGEIRKAHC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CTRPGSTTRRHIHIGPGRAFYATGNILGSIRKAHC</a:t>
            </a:r>
          </a:p>
          <a:p>
            <a:r>
              <a:rPr lang="en-US" sz="1300" spc="600" dirty="0">
                <a:latin typeface="Courier"/>
                <a:cs typeface="Courier"/>
              </a:rPr>
              <a:t>CTRPGSTTRRHIHIGPGRAFYATGNIGSIRKAHC</a:t>
            </a:r>
          </a:p>
          <a:p>
            <a:r>
              <a:rPr lang="en-US" sz="1300" spc="600" dirty="0">
                <a:latin typeface="Courier"/>
                <a:cs typeface="Courier"/>
              </a:rPr>
              <a:t>CTGPGSTTRRHIHIGPGRAFYATGNIHGIRKGHC</a:t>
            </a:r>
          </a:p>
          <a:p>
            <a:r>
              <a:rPr lang="en-US" sz="1300" spc="600" dirty="0">
                <a:latin typeface="Courier"/>
                <a:cs typeface="Courier"/>
              </a:rPr>
              <a:t>CMRPGNNTRRRIHIGPGRAFYATGNIGNIRKAHC</a:t>
            </a:r>
          </a:p>
          <a:p>
            <a:r>
              <a:rPr lang="en-US" sz="1300" spc="600" dirty="0">
                <a:latin typeface="Courier"/>
                <a:cs typeface="Courier"/>
              </a:rPr>
              <a:t>CMRPGTTTRRRIHIGPGRAFYATGNIGNIRKAHC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2724" y="1150052"/>
            <a:ext cx="3000375" cy="37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0" dirty="0">
                <a:solidFill>
                  <a:schemeClr val="accent1"/>
                </a:solidFill>
              </a:rPr>
              <a:t>11</a:t>
            </a:r>
            <a:r>
              <a:rPr lang="en-US" sz="1830" dirty="0"/>
              <a:t>                                          </a:t>
            </a:r>
            <a:r>
              <a:rPr lang="en-US" sz="1830" dirty="0">
                <a:solidFill>
                  <a:schemeClr val="tx2"/>
                </a:solidFill>
              </a:rPr>
              <a:t>25 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762000" cy="6858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324100"/>
            <a:ext cx="171450" cy="1714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2" name="Picture 2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23066"/>
            <a:ext cx="171450" cy="1714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719916"/>
            <a:ext cx="171450" cy="1714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4" name="Picture 2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8" y="2923112"/>
            <a:ext cx="171450" cy="1714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5" name="Picture 2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101167"/>
            <a:ext cx="171450" cy="1714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6" name="Picture 2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1" y="5304363"/>
            <a:ext cx="171450" cy="1714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A4FA4-BF54-F342-91AC-17F14992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596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  <p:bldP spid="3" grpId="0" animBg="1"/>
      <p:bldP spid="13" grpId="0" animBg="1"/>
      <p:bldP spid="17" grpId="0"/>
      <p:bldP spid="18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292135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8871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6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640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8111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784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7763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25383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2119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19871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67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1232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1092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47828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95580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45364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3340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cxnSp>
        <p:nvCxnSpPr>
          <p:cNvPr id="91" name="Straight Arrow Connector 90"/>
          <p:cNvCxnSpPr>
            <a:stCxn id="6" idx="6"/>
            <a:endCxn id="9" idx="2"/>
          </p:cNvCxnSpPr>
          <p:nvPr/>
        </p:nvCxnSpPr>
        <p:spPr>
          <a:xfrm>
            <a:off x="3287112" y="3269303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" idx="6"/>
            <a:endCxn id="18" idx="2"/>
          </p:cNvCxnSpPr>
          <p:nvPr/>
        </p:nvCxnSpPr>
        <p:spPr>
          <a:xfrm>
            <a:off x="4231992" y="3269303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8" idx="6"/>
            <a:endCxn id="21" idx="2"/>
          </p:cNvCxnSpPr>
          <p:nvPr/>
        </p:nvCxnSpPr>
        <p:spPr>
          <a:xfrm>
            <a:off x="5176872" y="3269303"/>
            <a:ext cx="59944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1" idx="6"/>
            <a:endCxn id="24" idx="2"/>
          </p:cNvCxnSpPr>
          <p:nvPr/>
        </p:nvCxnSpPr>
        <p:spPr>
          <a:xfrm>
            <a:off x="614207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4" idx="6"/>
            <a:endCxn id="27" idx="2"/>
          </p:cNvCxnSpPr>
          <p:nvPr/>
        </p:nvCxnSpPr>
        <p:spPr>
          <a:xfrm>
            <a:off x="7086952" y="3269303"/>
            <a:ext cx="58928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cxnSpLocks noChangeAspect="1"/>
          </p:cNvCxnSpPr>
          <p:nvPr/>
        </p:nvCxnSpPr>
        <p:spPr>
          <a:xfrm flipV="1">
            <a:off x="416414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73879" y="3088045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909952" y="3088640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875504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830896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770824" y="3091832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734118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80552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22162" y="308020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62720" y="21702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0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523810" y="218037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487008" y="21726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432240" y="218115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404712" y="218115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301680" y="21702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283110" y="216859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232432" y="2165352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153329" y="2173890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3" name="Arc 102"/>
          <p:cNvSpPr>
            <a:spLocks/>
          </p:cNvSpPr>
          <p:nvPr/>
        </p:nvSpPr>
        <p:spPr>
          <a:xfrm rot="10800000">
            <a:off x="1113038" y="2433039"/>
            <a:ext cx="3118954" cy="1290882"/>
          </a:xfrm>
          <a:prstGeom prst="arc">
            <a:avLst>
              <a:gd name="adj1" fmla="val 11826315"/>
              <a:gd name="adj2" fmla="val 20689349"/>
            </a:avLst>
          </a:prstGeom>
          <a:ln w="19050" cmpd="sng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Arc 60"/>
          <p:cNvSpPr>
            <a:spLocks noChangeAspect="1"/>
          </p:cNvSpPr>
          <p:nvPr/>
        </p:nvSpPr>
        <p:spPr>
          <a:xfrm rot="16200000">
            <a:off x="570040" y="1883732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2" name="Straight Arrow Connector 61"/>
          <p:cNvCxnSpPr>
            <a:cxnSpLocks noChangeAspect="1"/>
          </p:cNvCxnSpPr>
          <p:nvPr/>
        </p:nvCxnSpPr>
        <p:spPr>
          <a:xfrm rot="16200000" flipH="1">
            <a:off x="601696" y="2137399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>
            <a:spLocks noChangeAspect="1"/>
          </p:cNvSpPr>
          <p:nvPr/>
        </p:nvSpPr>
        <p:spPr>
          <a:xfrm rot="16200000">
            <a:off x="1510995" y="1884003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4" name="Straight Arrow Connector 63"/>
          <p:cNvCxnSpPr>
            <a:cxnSpLocks noChangeAspect="1"/>
          </p:cNvCxnSpPr>
          <p:nvPr/>
        </p:nvCxnSpPr>
        <p:spPr>
          <a:xfrm rot="16200000" flipH="1">
            <a:off x="1542651" y="2137670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>
            <a:spLocks noChangeAspect="1"/>
          </p:cNvSpPr>
          <p:nvPr/>
        </p:nvSpPr>
        <p:spPr>
          <a:xfrm rot="16200000">
            <a:off x="2484751" y="1879616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6" name="Straight Arrow Connector 65"/>
          <p:cNvCxnSpPr>
            <a:cxnSpLocks noChangeAspect="1"/>
          </p:cNvCxnSpPr>
          <p:nvPr/>
        </p:nvCxnSpPr>
        <p:spPr>
          <a:xfrm rot="16200000" flipH="1">
            <a:off x="2516407" y="2133283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>
            <a:spLocks noChangeAspect="1"/>
          </p:cNvSpPr>
          <p:nvPr/>
        </p:nvSpPr>
        <p:spPr>
          <a:xfrm rot="16200000">
            <a:off x="3409653" y="1892359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8" name="Straight Arrow Connector 67"/>
          <p:cNvCxnSpPr>
            <a:cxnSpLocks noChangeAspect="1"/>
          </p:cNvCxnSpPr>
          <p:nvPr/>
        </p:nvCxnSpPr>
        <p:spPr>
          <a:xfrm rot="16200000" flipH="1">
            <a:off x="3441309" y="2146026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>
            <a:spLocks noChangeAspect="1"/>
          </p:cNvSpPr>
          <p:nvPr/>
        </p:nvSpPr>
        <p:spPr>
          <a:xfrm rot="16200000">
            <a:off x="4389130" y="1892359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0" name="Straight Arrow Connector 69"/>
          <p:cNvCxnSpPr>
            <a:cxnSpLocks noChangeAspect="1"/>
          </p:cNvCxnSpPr>
          <p:nvPr/>
        </p:nvCxnSpPr>
        <p:spPr>
          <a:xfrm rot="16200000" flipH="1">
            <a:off x="4420786" y="2146026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>
            <a:spLocks noChangeAspect="1"/>
          </p:cNvSpPr>
          <p:nvPr/>
        </p:nvSpPr>
        <p:spPr>
          <a:xfrm rot="16200000">
            <a:off x="5297693" y="1892359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2" name="Straight Arrow Connector 71"/>
          <p:cNvCxnSpPr>
            <a:cxnSpLocks noChangeAspect="1"/>
          </p:cNvCxnSpPr>
          <p:nvPr/>
        </p:nvCxnSpPr>
        <p:spPr>
          <a:xfrm rot="16200000" flipH="1">
            <a:off x="5329349" y="2146026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Arc 72"/>
          <p:cNvSpPr>
            <a:spLocks noChangeAspect="1"/>
          </p:cNvSpPr>
          <p:nvPr/>
        </p:nvSpPr>
        <p:spPr>
          <a:xfrm rot="16200000">
            <a:off x="6283110" y="1879615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Arrow Connector 73"/>
          <p:cNvCxnSpPr>
            <a:cxnSpLocks noChangeAspect="1"/>
          </p:cNvCxnSpPr>
          <p:nvPr/>
        </p:nvCxnSpPr>
        <p:spPr>
          <a:xfrm rot="16200000" flipH="1">
            <a:off x="6314766" y="2133282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>
            <a:spLocks noChangeAspect="1"/>
          </p:cNvSpPr>
          <p:nvPr/>
        </p:nvSpPr>
        <p:spPr>
          <a:xfrm rot="16200000">
            <a:off x="7232432" y="1879616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6" name="Straight Arrow Connector 75"/>
          <p:cNvCxnSpPr>
            <a:cxnSpLocks noChangeAspect="1"/>
          </p:cNvCxnSpPr>
          <p:nvPr/>
        </p:nvCxnSpPr>
        <p:spPr>
          <a:xfrm rot="16200000" flipH="1">
            <a:off x="7264088" y="2133283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>
            <a:spLocks noChangeAspect="1"/>
          </p:cNvSpPr>
          <p:nvPr/>
        </p:nvSpPr>
        <p:spPr>
          <a:xfrm rot="16200000">
            <a:off x="8153329" y="1892358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9" name="Straight Arrow Connector 78"/>
          <p:cNvCxnSpPr>
            <a:cxnSpLocks noChangeAspect="1"/>
          </p:cNvCxnSpPr>
          <p:nvPr/>
        </p:nvCxnSpPr>
        <p:spPr>
          <a:xfrm rot="16200000" flipH="1">
            <a:off x="8184985" y="2146025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</p:cNvCxnSpPr>
          <p:nvPr/>
        </p:nvCxnSpPr>
        <p:spPr>
          <a:xfrm>
            <a:off x="2321560" y="3261360"/>
            <a:ext cx="599792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</p:cNvCxnSpPr>
          <p:nvPr/>
        </p:nvCxnSpPr>
        <p:spPr>
          <a:xfrm>
            <a:off x="5176872" y="3269303"/>
            <a:ext cx="59944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</p:cNvCxnSpPr>
          <p:nvPr/>
        </p:nvCxnSpPr>
        <p:spPr>
          <a:xfrm>
            <a:off x="6142072" y="3269303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cxnSpLocks/>
          </p:cNvCxnSpPr>
          <p:nvPr/>
        </p:nvCxnSpPr>
        <p:spPr>
          <a:xfrm>
            <a:off x="7086952" y="3269303"/>
            <a:ext cx="58928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 noChangeAspect="1"/>
          </p:cNvCxnSpPr>
          <p:nvPr/>
        </p:nvCxnSpPr>
        <p:spPr>
          <a:xfrm flipV="1">
            <a:off x="1292694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 noChangeAspect="1"/>
          </p:cNvCxnSpPr>
          <p:nvPr/>
        </p:nvCxnSpPr>
        <p:spPr>
          <a:xfrm flipV="1">
            <a:off x="2246818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 noChangeAspect="1"/>
          </p:cNvCxnSpPr>
          <p:nvPr/>
        </p:nvCxnSpPr>
        <p:spPr>
          <a:xfrm flipV="1">
            <a:off x="3185512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 noChangeAspect="1"/>
          </p:cNvCxnSpPr>
          <p:nvPr/>
        </p:nvCxnSpPr>
        <p:spPr>
          <a:xfrm flipV="1">
            <a:off x="5088734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 noChangeAspect="1"/>
          </p:cNvCxnSpPr>
          <p:nvPr/>
        </p:nvCxnSpPr>
        <p:spPr>
          <a:xfrm flipV="1">
            <a:off x="606733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 noChangeAspect="1"/>
          </p:cNvCxnSpPr>
          <p:nvPr/>
        </p:nvCxnSpPr>
        <p:spPr>
          <a:xfrm flipV="1">
            <a:off x="701221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cxnSpLocks noChangeAspect="1"/>
          </p:cNvCxnSpPr>
          <p:nvPr/>
        </p:nvCxnSpPr>
        <p:spPr>
          <a:xfrm flipV="1">
            <a:off x="7953468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 noChangeAspect="1"/>
          </p:cNvCxnSpPr>
          <p:nvPr/>
        </p:nvCxnSpPr>
        <p:spPr>
          <a:xfrm>
            <a:off x="1736818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 noChangeAspect="1"/>
          </p:cNvCxnSpPr>
          <p:nvPr/>
        </p:nvCxnSpPr>
        <p:spPr>
          <a:xfrm>
            <a:off x="272469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cxnSpLocks noChangeAspect="1"/>
          </p:cNvCxnSpPr>
          <p:nvPr/>
        </p:nvCxnSpPr>
        <p:spPr>
          <a:xfrm>
            <a:off x="464493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 noChangeAspect="1"/>
          </p:cNvCxnSpPr>
          <p:nvPr/>
        </p:nvCxnSpPr>
        <p:spPr>
          <a:xfrm>
            <a:off x="5573464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 noChangeAspect="1"/>
          </p:cNvCxnSpPr>
          <p:nvPr/>
        </p:nvCxnSpPr>
        <p:spPr>
          <a:xfrm>
            <a:off x="654485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 noChangeAspect="1"/>
          </p:cNvCxnSpPr>
          <p:nvPr/>
        </p:nvCxnSpPr>
        <p:spPr>
          <a:xfrm>
            <a:off x="749989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 noChangeAspect="1"/>
          </p:cNvCxnSpPr>
          <p:nvPr/>
        </p:nvCxnSpPr>
        <p:spPr>
          <a:xfrm>
            <a:off x="825686" y="2523436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</p:cNvCxnSpPr>
          <p:nvPr/>
        </p:nvCxnSpPr>
        <p:spPr>
          <a:xfrm>
            <a:off x="1376680" y="3261360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90600" y="4038600"/>
            <a:ext cx="7315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        A   F   F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Deletions</a:t>
            </a:r>
          </a:p>
        </p:txBody>
      </p:sp>
    </p:spTree>
    <p:extLst>
      <p:ext uri="{BB962C8B-B14F-4D97-AF65-F5344CB8AC3E}">
        <p14:creationId xmlns:p14="http://schemas.microsoft.com/office/powerpoint/2010/main" val="12688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>
          <a:xfrm>
            <a:off x="292135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8871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6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640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8111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784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7763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25383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2119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19871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67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1232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1092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47828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95580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45364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3340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cxnSp>
        <p:nvCxnSpPr>
          <p:cNvPr id="91" name="Straight Arrow Connector 90"/>
          <p:cNvCxnSpPr>
            <a:stCxn id="6" idx="6"/>
            <a:endCxn id="9" idx="2"/>
          </p:cNvCxnSpPr>
          <p:nvPr/>
        </p:nvCxnSpPr>
        <p:spPr>
          <a:xfrm>
            <a:off x="3287112" y="3269303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" idx="6"/>
            <a:endCxn id="18" idx="2"/>
          </p:cNvCxnSpPr>
          <p:nvPr/>
        </p:nvCxnSpPr>
        <p:spPr>
          <a:xfrm>
            <a:off x="4231992" y="3269303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8" idx="6"/>
            <a:endCxn id="21" idx="2"/>
          </p:cNvCxnSpPr>
          <p:nvPr/>
        </p:nvCxnSpPr>
        <p:spPr>
          <a:xfrm>
            <a:off x="5176872" y="3269303"/>
            <a:ext cx="59944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1" idx="6"/>
            <a:endCxn id="24" idx="2"/>
          </p:cNvCxnSpPr>
          <p:nvPr/>
        </p:nvCxnSpPr>
        <p:spPr>
          <a:xfrm>
            <a:off x="614207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4" idx="6"/>
            <a:endCxn id="27" idx="2"/>
          </p:cNvCxnSpPr>
          <p:nvPr/>
        </p:nvCxnSpPr>
        <p:spPr>
          <a:xfrm>
            <a:off x="7086952" y="3269303"/>
            <a:ext cx="58928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cxnSpLocks noChangeAspect="1"/>
          </p:cNvCxnSpPr>
          <p:nvPr/>
        </p:nvCxnSpPr>
        <p:spPr>
          <a:xfrm flipV="1">
            <a:off x="416414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73879" y="3088045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909952" y="3088640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875504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830896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770824" y="3091832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734118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80552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22162" y="308020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62720" y="21702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0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523810" y="218037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487008" y="21726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432240" y="218115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404712" y="218115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301680" y="21702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283110" y="216859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232432" y="2165352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153329" y="2173890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3" name="Arc 102"/>
          <p:cNvSpPr>
            <a:spLocks/>
          </p:cNvSpPr>
          <p:nvPr/>
        </p:nvSpPr>
        <p:spPr>
          <a:xfrm rot="10800000">
            <a:off x="1113038" y="2433039"/>
            <a:ext cx="3118954" cy="1290882"/>
          </a:xfrm>
          <a:prstGeom prst="arc">
            <a:avLst>
              <a:gd name="adj1" fmla="val 11826315"/>
              <a:gd name="adj2" fmla="val 20689349"/>
            </a:avLst>
          </a:prstGeom>
          <a:ln w="19050" cmpd="sng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Arc 60"/>
          <p:cNvSpPr>
            <a:spLocks noChangeAspect="1"/>
          </p:cNvSpPr>
          <p:nvPr/>
        </p:nvSpPr>
        <p:spPr>
          <a:xfrm rot="16200000">
            <a:off x="570040" y="1883732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2" name="Straight Arrow Connector 61"/>
          <p:cNvCxnSpPr>
            <a:cxnSpLocks noChangeAspect="1"/>
          </p:cNvCxnSpPr>
          <p:nvPr/>
        </p:nvCxnSpPr>
        <p:spPr>
          <a:xfrm rot="16200000" flipH="1">
            <a:off x="601696" y="2137399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>
            <a:spLocks noChangeAspect="1"/>
          </p:cNvSpPr>
          <p:nvPr/>
        </p:nvSpPr>
        <p:spPr>
          <a:xfrm rot="16200000">
            <a:off x="1510995" y="1884003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4" name="Straight Arrow Connector 63"/>
          <p:cNvCxnSpPr>
            <a:cxnSpLocks noChangeAspect="1"/>
          </p:cNvCxnSpPr>
          <p:nvPr/>
        </p:nvCxnSpPr>
        <p:spPr>
          <a:xfrm rot="16200000" flipH="1">
            <a:off x="1542651" y="2137670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>
            <a:spLocks noChangeAspect="1"/>
          </p:cNvSpPr>
          <p:nvPr/>
        </p:nvSpPr>
        <p:spPr>
          <a:xfrm rot="16200000">
            <a:off x="2484751" y="1879616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6" name="Straight Arrow Connector 65"/>
          <p:cNvCxnSpPr>
            <a:cxnSpLocks noChangeAspect="1"/>
          </p:cNvCxnSpPr>
          <p:nvPr/>
        </p:nvCxnSpPr>
        <p:spPr>
          <a:xfrm rot="16200000" flipH="1">
            <a:off x="2516407" y="2133283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>
            <a:spLocks noChangeAspect="1"/>
          </p:cNvSpPr>
          <p:nvPr/>
        </p:nvSpPr>
        <p:spPr>
          <a:xfrm rot="16200000">
            <a:off x="3409653" y="1892359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8" name="Straight Arrow Connector 67"/>
          <p:cNvCxnSpPr>
            <a:cxnSpLocks noChangeAspect="1"/>
          </p:cNvCxnSpPr>
          <p:nvPr/>
        </p:nvCxnSpPr>
        <p:spPr>
          <a:xfrm rot="16200000" flipH="1">
            <a:off x="3441309" y="2146026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>
            <a:spLocks noChangeAspect="1"/>
          </p:cNvSpPr>
          <p:nvPr/>
        </p:nvSpPr>
        <p:spPr>
          <a:xfrm rot="16200000">
            <a:off x="4389130" y="1892359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0" name="Straight Arrow Connector 69"/>
          <p:cNvCxnSpPr>
            <a:cxnSpLocks noChangeAspect="1"/>
          </p:cNvCxnSpPr>
          <p:nvPr/>
        </p:nvCxnSpPr>
        <p:spPr>
          <a:xfrm rot="16200000" flipH="1">
            <a:off x="4420786" y="2146026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>
            <a:spLocks noChangeAspect="1"/>
          </p:cNvSpPr>
          <p:nvPr/>
        </p:nvSpPr>
        <p:spPr>
          <a:xfrm rot="16200000">
            <a:off x="5297693" y="1892359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2" name="Straight Arrow Connector 71"/>
          <p:cNvCxnSpPr>
            <a:cxnSpLocks noChangeAspect="1"/>
          </p:cNvCxnSpPr>
          <p:nvPr/>
        </p:nvCxnSpPr>
        <p:spPr>
          <a:xfrm rot="16200000" flipH="1">
            <a:off x="5329349" y="2146026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Arc 72"/>
          <p:cNvSpPr>
            <a:spLocks noChangeAspect="1"/>
          </p:cNvSpPr>
          <p:nvPr/>
        </p:nvSpPr>
        <p:spPr>
          <a:xfrm rot="16200000">
            <a:off x="6283110" y="1879615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4" name="Straight Arrow Connector 73"/>
          <p:cNvCxnSpPr>
            <a:cxnSpLocks noChangeAspect="1"/>
          </p:cNvCxnSpPr>
          <p:nvPr/>
        </p:nvCxnSpPr>
        <p:spPr>
          <a:xfrm rot="16200000" flipH="1">
            <a:off x="6314766" y="2133282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>
            <a:spLocks noChangeAspect="1"/>
          </p:cNvSpPr>
          <p:nvPr/>
        </p:nvSpPr>
        <p:spPr>
          <a:xfrm rot="16200000">
            <a:off x="7232432" y="1879616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6" name="Straight Arrow Connector 75"/>
          <p:cNvCxnSpPr>
            <a:cxnSpLocks noChangeAspect="1"/>
          </p:cNvCxnSpPr>
          <p:nvPr/>
        </p:nvCxnSpPr>
        <p:spPr>
          <a:xfrm rot="16200000" flipH="1">
            <a:off x="7264088" y="2133283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>
            <a:spLocks noChangeAspect="1"/>
          </p:cNvSpPr>
          <p:nvPr/>
        </p:nvSpPr>
        <p:spPr>
          <a:xfrm rot="16200000">
            <a:off x="8153329" y="1892358"/>
            <a:ext cx="308222" cy="308222"/>
          </a:xfrm>
          <a:prstGeom prst="arc">
            <a:avLst>
              <a:gd name="adj1" fmla="val 13949731"/>
              <a:gd name="adj2" fmla="val 8368491"/>
            </a:avLst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9" name="Straight Arrow Connector 78"/>
          <p:cNvCxnSpPr>
            <a:cxnSpLocks noChangeAspect="1"/>
          </p:cNvCxnSpPr>
          <p:nvPr/>
        </p:nvCxnSpPr>
        <p:spPr>
          <a:xfrm rot="16200000" flipH="1">
            <a:off x="8184985" y="2146025"/>
            <a:ext cx="6202" cy="24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</p:cNvCxnSpPr>
          <p:nvPr/>
        </p:nvCxnSpPr>
        <p:spPr>
          <a:xfrm>
            <a:off x="2321560" y="3261360"/>
            <a:ext cx="599792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</p:cNvCxnSpPr>
          <p:nvPr/>
        </p:nvCxnSpPr>
        <p:spPr>
          <a:xfrm>
            <a:off x="5176872" y="3269303"/>
            <a:ext cx="59944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</p:cNvCxnSpPr>
          <p:nvPr/>
        </p:nvCxnSpPr>
        <p:spPr>
          <a:xfrm>
            <a:off x="6142072" y="3269303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cxnSpLocks/>
          </p:cNvCxnSpPr>
          <p:nvPr/>
        </p:nvCxnSpPr>
        <p:spPr>
          <a:xfrm>
            <a:off x="7086952" y="3269303"/>
            <a:ext cx="58928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 noChangeAspect="1"/>
          </p:cNvCxnSpPr>
          <p:nvPr/>
        </p:nvCxnSpPr>
        <p:spPr>
          <a:xfrm flipV="1">
            <a:off x="1292694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 noChangeAspect="1"/>
          </p:cNvCxnSpPr>
          <p:nvPr/>
        </p:nvCxnSpPr>
        <p:spPr>
          <a:xfrm flipV="1">
            <a:off x="2246818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 noChangeAspect="1"/>
          </p:cNvCxnSpPr>
          <p:nvPr/>
        </p:nvCxnSpPr>
        <p:spPr>
          <a:xfrm flipV="1">
            <a:off x="3185512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 noChangeAspect="1"/>
          </p:cNvCxnSpPr>
          <p:nvPr/>
        </p:nvCxnSpPr>
        <p:spPr>
          <a:xfrm flipV="1">
            <a:off x="5088734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 noChangeAspect="1"/>
          </p:cNvCxnSpPr>
          <p:nvPr/>
        </p:nvCxnSpPr>
        <p:spPr>
          <a:xfrm flipV="1">
            <a:off x="606733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 noChangeAspect="1"/>
          </p:cNvCxnSpPr>
          <p:nvPr/>
        </p:nvCxnSpPr>
        <p:spPr>
          <a:xfrm flipV="1">
            <a:off x="701221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cxnSpLocks noChangeAspect="1"/>
          </p:cNvCxnSpPr>
          <p:nvPr/>
        </p:nvCxnSpPr>
        <p:spPr>
          <a:xfrm flipV="1">
            <a:off x="7953468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 noChangeAspect="1"/>
          </p:cNvCxnSpPr>
          <p:nvPr/>
        </p:nvCxnSpPr>
        <p:spPr>
          <a:xfrm>
            <a:off x="1736818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 noChangeAspect="1"/>
          </p:cNvCxnSpPr>
          <p:nvPr/>
        </p:nvCxnSpPr>
        <p:spPr>
          <a:xfrm>
            <a:off x="272469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cxnSpLocks noChangeAspect="1"/>
          </p:cNvCxnSpPr>
          <p:nvPr/>
        </p:nvCxnSpPr>
        <p:spPr>
          <a:xfrm>
            <a:off x="464493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 noChangeAspect="1"/>
          </p:cNvCxnSpPr>
          <p:nvPr/>
        </p:nvCxnSpPr>
        <p:spPr>
          <a:xfrm>
            <a:off x="5573464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cxnSpLocks noChangeAspect="1"/>
          </p:cNvCxnSpPr>
          <p:nvPr/>
        </p:nvCxnSpPr>
        <p:spPr>
          <a:xfrm>
            <a:off x="654485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 noChangeAspect="1"/>
          </p:cNvCxnSpPr>
          <p:nvPr/>
        </p:nvCxnSpPr>
        <p:spPr>
          <a:xfrm>
            <a:off x="7499890" y="2530363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 noChangeAspect="1"/>
          </p:cNvCxnSpPr>
          <p:nvPr/>
        </p:nvCxnSpPr>
        <p:spPr>
          <a:xfrm>
            <a:off x="825686" y="2523436"/>
            <a:ext cx="291724" cy="57708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</p:cNvCxnSpPr>
          <p:nvPr/>
        </p:nvCxnSpPr>
        <p:spPr>
          <a:xfrm>
            <a:off x="1376680" y="3261360"/>
            <a:ext cx="57912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90600" y="4038600"/>
            <a:ext cx="7315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 </a:t>
            </a:r>
            <a:r>
              <a:rPr lang="en-US" sz="3100" dirty="0">
                <a:solidFill>
                  <a:schemeClr val="tx1">
                    <a:alpha val="0"/>
                  </a:schemeClr>
                </a:solidFill>
                <a:latin typeface="Courier" pitchFamily="49" charset="0"/>
              </a:rPr>
              <a:t>       </a:t>
            </a:r>
            <a:r>
              <a:rPr lang="en-US" sz="3100" dirty="0">
                <a:latin typeface="Courier" pitchFamily="49" charset="0"/>
              </a:rPr>
              <a:t>A   F   F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Deletions</a:t>
            </a:r>
          </a:p>
        </p:txBody>
      </p:sp>
    </p:spTree>
    <p:extLst>
      <p:ext uri="{BB962C8B-B14F-4D97-AF65-F5344CB8AC3E}">
        <p14:creationId xmlns:p14="http://schemas.microsoft.com/office/powerpoint/2010/main" val="38136546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879615"/>
            <a:ext cx="7962481" cy="2071314"/>
            <a:chOff x="762000" y="1879615"/>
            <a:chExt cx="7962481" cy="2071314"/>
          </a:xfrm>
        </p:grpSpPr>
        <p:cxnSp>
          <p:nvCxnSpPr>
            <p:cNvPr id="105" name="Straight Arrow Connector 104"/>
            <p:cNvCxnSpPr>
              <a:cxnSpLocks/>
            </p:cNvCxnSpPr>
            <p:nvPr/>
          </p:nvCxnSpPr>
          <p:spPr>
            <a:xfrm flipV="1">
              <a:off x="4343866" y="2395454"/>
              <a:ext cx="3073602" cy="844317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cxnSpLocks/>
            </p:cNvCxnSpPr>
            <p:nvPr/>
          </p:nvCxnSpPr>
          <p:spPr>
            <a:xfrm flipV="1">
              <a:off x="4362736" y="2418274"/>
              <a:ext cx="2095086" cy="798581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cxnSpLocks/>
            </p:cNvCxnSpPr>
            <p:nvPr/>
          </p:nvCxnSpPr>
          <p:spPr>
            <a:xfrm flipV="1">
              <a:off x="4325019" y="2488933"/>
              <a:ext cx="1196150" cy="742688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cxnSpLocks/>
            </p:cNvCxnSpPr>
            <p:nvPr/>
          </p:nvCxnSpPr>
          <p:spPr>
            <a:xfrm>
              <a:off x="2863346" y="2364783"/>
              <a:ext cx="1196150" cy="742688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cxnSpLocks/>
            </p:cNvCxnSpPr>
            <p:nvPr/>
          </p:nvCxnSpPr>
          <p:spPr>
            <a:xfrm>
              <a:off x="1887986" y="2330326"/>
              <a:ext cx="2095086" cy="834715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/>
            </p:cNvCxnSpPr>
            <p:nvPr/>
          </p:nvCxnSpPr>
          <p:spPr>
            <a:xfrm>
              <a:off x="952387" y="2330326"/>
              <a:ext cx="2925463" cy="869172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19050" cmpd="sng"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19050" cmpd="sng"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5" name="Arc 94"/>
            <p:cNvSpPr>
              <a:spLocks/>
            </p:cNvSpPr>
            <p:nvPr/>
          </p:nvSpPr>
          <p:spPr>
            <a:xfrm rot="10800000">
              <a:off x="4243135" y="2402917"/>
              <a:ext cx="1978483" cy="1161859"/>
            </a:xfrm>
            <a:prstGeom prst="arc">
              <a:avLst>
                <a:gd name="adj1" fmla="val 12395426"/>
                <a:gd name="adj2" fmla="val 19923661"/>
              </a:avLst>
            </a:prstGeom>
            <a:ln w="19050" cmpd="sng">
              <a:solidFill>
                <a:srgbClr val="40404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Arc 100"/>
            <p:cNvSpPr>
              <a:spLocks/>
            </p:cNvSpPr>
            <p:nvPr/>
          </p:nvSpPr>
          <p:spPr>
            <a:xfrm rot="10800000">
              <a:off x="2309315" y="2409907"/>
              <a:ext cx="1978483" cy="1161859"/>
            </a:xfrm>
            <a:prstGeom prst="arc">
              <a:avLst>
                <a:gd name="adj1" fmla="val 12395426"/>
                <a:gd name="adj2" fmla="val 19923661"/>
              </a:avLst>
            </a:prstGeom>
            <a:ln w="19050" cmpd="sng">
              <a:solidFill>
                <a:srgbClr val="40404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" name="Arc 102"/>
            <p:cNvSpPr>
              <a:spLocks/>
            </p:cNvSpPr>
            <p:nvPr/>
          </p:nvSpPr>
          <p:spPr>
            <a:xfrm rot="10800000">
              <a:off x="1341638" y="2433039"/>
              <a:ext cx="3118954" cy="1290882"/>
            </a:xfrm>
            <a:prstGeom prst="arc">
              <a:avLst>
                <a:gd name="adj1" fmla="val 11826315"/>
                <a:gd name="adj2" fmla="val 20689349"/>
              </a:avLst>
            </a:prstGeom>
            <a:ln w="19050" cmpd="sng">
              <a:solidFill>
                <a:srgbClr val="FF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Arc 103"/>
            <p:cNvSpPr>
              <a:spLocks/>
            </p:cNvSpPr>
            <p:nvPr/>
          </p:nvSpPr>
          <p:spPr>
            <a:xfrm rot="10800000">
              <a:off x="4173604" y="2434763"/>
              <a:ext cx="3118954" cy="1290882"/>
            </a:xfrm>
            <a:prstGeom prst="arc">
              <a:avLst>
                <a:gd name="adj1" fmla="val 11826315"/>
                <a:gd name="adj2" fmla="val 20689349"/>
              </a:avLst>
            </a:prstGeom>
            <a:ln w="19050" cmpd="sng">
              <a:solidFill>
                <a:srgbClr val="40404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6" name="Arc 105"/>
            <p:cNvSpPr>
              <a:spLocks/>
            </p:cNvSpPr>
            <p:nvPr/>
          </p:nvSpPr>
          <p:spPr>
            <a:xfrm rot="10800000">
              <a:off x="4339786" y="2667931"/>
              <a:ext cx="3710973" cy="1282998"/>
            </a:xfrm>
            <a:prstGeom prst="arc">
              <a:avLst>
                <a:gd name="adj1" fmla="val 11089482"/>
                <a:gd name="adj2" fmla="val 21318958"/>
              </a:avLst>
            </a:prstGeom>
            <a:ln w="19050" cmpd="sng">
              <a:solidFill>
                <a:srgbClr val="40404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07" name="Straight Arrow Connector 106"/>
            <p:cNvCxnSpPr>
              <a:cxnSpLocks/>
            </p:cNvCxnSpPr>
            <p:nvPr/>
          </p:nvCxnSpPr>
          <p:spPr>
            <a:xfrm flipV="1">
              <a:off x="4477290" y="2429840"/>
              <a:ext cx="3820798" cy="799648"/>
            </a:xfrm>
            <a:prstGeom prst="straightConnector1">
              <a:avLst/>
            </a:prstGeom>
            <a:ln w="19050" cmpd="sng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>
              <a:spLocks noChangeAspect="1"/>
            </p:cNvSpPr>
            <p:nvPr/>
          </p:nvSpPr>
          <p:spPr>
            <a:xfrm rot="16200000">
              <a:off x="798640" y="1883732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2" name="Straight Arrow Connector 61"/>
            <p:cNvCxnSpPr>
              <a:cxnSpLocks noChangeAspect="1"/>
            </p:cNvCxnSpPr>
            <p:nvPr/>
          </p:nvCxnSpPr>
          <p:spPr>
            <a:xfrm rot="16200000" flipH="1">
              <a:off x="830296" y="2137399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/>
            <p:cNvSpPr>
              <a:spLocks noChangeAspect="1"/>
            </p:cNvSpPr>
            <p:nvPr/>
          </p:nvSpPr>
          <p:spPr>
            <a:xfrm rot="16200000">
              <a:off x="1739595" y="1884003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4" name="Straight Arrow Connector 63"/>
            <p:cNvCxnSpPr>
              <a:cxnSpLocks noChangeAspect="1"/>
            </p:cNvCxnSpPr>
            <p:nvPr/>
          </p:nvCxnSpPr>
          <p:spPr>
            <a:xfrm rot="16200000" flipH="1">
              <a:off x="1771251" y="2137670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/>
            <p:cNvSpPr>
              <a:spLocks noChangeAspect="1"/>
            </p:cNvSpPr>
            <p:nvPr/>
          </p:nvSpPr>
          <p:spPr>
            <a:xfrm rot="16200000">
              <a:off x="2713351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6" name="Straight Arrow Connector 65"/>
            <p:cNvCxnSpPr>
              <a:cxnSpLocks noChangeAspect="1"/>
            </p:cNvCxnSpPr>
            <p:nvPr/>
          </p:nvCxnSpPr>
          <p:spPr>
            <a:xfrm rot="16200000" flipH="1">
              <a:off x="2745007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>
              <a:spLocks noChangeAspect="1"/>
            </p:cNvSpPr>
            <p:nvPr/>
          </p:nvSpPr>
          <p:spPr>
            <a:xfrm rot="16200000">
              <a:off x="363825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68" name="Straight Arrow Connector 67"/>
            <p:cNvCxnSpPr>
              <a:cxnSpLocks noChangeAspect="1"/>
            </p:cNvCxnSpPr>
            <p:nvPr/>
          </p:nvCxnSpPr>
          <p:spPr>
            <a:xfrm rot="16200000" flipH="1">
              <a:off x="366990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Arc 68"/>
            <p:cNvSpPr>
              <a:spLocks noChangeAspect="1"/>
            </p:cNvSpPr>
            <p:nvPr/>
          </p:nvSpPr>
          <p:spPr>
            <a:xfrm rot="16200000">
              <a:off x="4617730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>
            <a:xfrm rot="16200000" flipH="1">
              <a:off x="4649386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c 70"/>
            <p:cNvSpPr>
              <a:spLocks noChangeAspect="1"/>
            </p:cNvSpPr>
            <p:nvPr/>
          </p:nvSpPr>
          <p:spPr>
            <a:xfrm rot="16200000">
              <a:off x="5526293" y="1892359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72" name="Straight Arrow Connector 71"/>
            <p:cNvCxnSpPr>
              <a:cxnSpLocks noChangeAspect="1"/>
            </p:cNvCxnSpPr>
            <p:nvPr/>
          </p:nvCxnSpPr>
          <p:spPr>
            <a:xfrm rot="16200000" flipH="1">
              <a:off x="5557949" y="2146026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>
              <a:spLocks noChangeAspect="1"/>
            </p:cNvSpPr>
            <p:nvPr/>
          </p:nvSpPr>
          <p:spPr>
            <a:xfrm rot="16200000">
              <a:off x="6511710" y="1879615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74" name="Straight Arrow Connector 73"/>
            <p:cNvCxnSpPr>
              <a:cxnSpLocks noChangeAspect="1"/>
            </p:cNvCxnSpPr>
            <p:nvPr/>
          </p:nvCxnSpPr>
          <p:spPr>
            <a:xfrm rot="16200000" flipH="1">
              <a:off x="6543366" y="2133282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/>
            <p:cNvSpPr>
              <a:spLocks noChangeAspect="1"/>
            </p:cNvSpPr>
            <p:nvPr/>
          </p:nvSpPr>
          <p:spPr>
            <a:xfrm rot="16200000">
              <a:off x="7461032" y="1879616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76" name="Straight Arrow Connector 75"/>
            <p:cNvCxnSpPr>
              <a:cxnSpLocks noChangeAspect="1"/>
            </p:cNvCxnSpPr>
            <p:nvPr/>
          </p:nvCxnSpPr>
          <p:spPr>
            <a:xfrm rot="16200000" flipH="1">
              <a:off x="7492688" y="2133283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>
              <a:spLocks noChangeAspect="1"/>
            </p:cNvSpPr>
            <p:nvPr/>
          </p:nvSpPr>
          <p:spPr>
            <a:xfrm rot="16200000">
              <a:off x="8381929" y="1892358"/>
              <a:ext cx="308222" cy="308222"/>
            </a:xfrm>
            <a:prstGeom prst="arc">
              <a:avLst>
                <a:gd name="adj1" fmla="val 13949731"/>
                <a:gd name="adj2" fmla="val 8368491"/>
              </a:avLst>
            </a:prstGeom>
            <a:ln w="19050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79" name="Straight Arrow Connector 78"/>
            <p:cNvCxnSpPr>
              <a:cxnSpLocks noChangeAspect="1"/>
            </p:cNvCxnSpPr>
            <p:nvPr/>
          </p:nvCxnSpPr>
          <p:spPr>
            <a:xfrm rot="16200000" flipH="1">
              <a:off x="8413585" y="2146025"/>
              <a:ext cx="6202" cy="2431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cxnSpLocks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cxnSpLocks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cxnSpLocks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cxnSpLocks noChangeAspect="1"/>
            </p:cNvCxnSpPr>
            <p:nvPr/>
          </p:nvCxnSpPr>
          <p:spPr>
            <a:xfrm flipV="1">
              <a:off x="152129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cxnSpLocks noChangeAspect="1"/>
            </p:cNvCxnSpPr>
            <p:nvPr/>
          </p:nvCxnSpPr>
          <p:spPr>
            <a:xfrm>
              <a:off x="196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cxnSpLocks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bg1">
                  <a:lumMod val="6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     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27" name="Text Placeholder 17"/>
          <p:cNvSpPr txBox="1">
            <a:spLocks/>
          </p:cNvSpPr>
          <p:nvPr/>
        </p:nvSpPr>
        <p:spPr>
          <a:xfrm>
            <a:off x="76200" y="5029200"/>
            <a:ext cx="8991600" cy="534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600" b="0" dirty="0">
                <a:latin typeface="Optima"/>
                <a:cs typeface="Optima"/>
              </a:rPr>
              <a:t>How many edges are in this HMM diagram? </a:t>
            </a: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0" y="381000"/>
            <a:ext cx="8915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Toward a Profile HMM: Deletions</a:t>
            </a:r>
          </a:p>
        </p:txBody>
      </p:sp>
    </p:spTree>
    <p:extLst>
      <p:ext uri="{BB962C8B-B14F-4D97-AF65-F5344CB8AC3E}">
        <p14:creationId xmlns:p14="http://schemas.microsoft.com/office/powerpoint/2010/main" val="21618946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spect="1"/>
          </p:cNvSpPr>
          <p:nvPr/>
        </p:nvSpPr>
        <p:spPr>
          <a:xfrm>
            <a:off x="2921352" y="122714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92135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8871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6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640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8111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784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77631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25383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2119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19871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676232" y="3086423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123272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1092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955800" y="121920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47828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955800" y="3078480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45364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33400" y="2157676"/>
            <a:ext cx="365760" cy="365760"/>
          </a:xfrm>
          <a:prstGeom prst="ellipse">
            <a:avLst/>
          </a:prstGeom>
          <a:solidFill>
            <a:srgbClr val="BFBFB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62626"/>
              </a:solidFill>
            </a:endParaRPr>
          </a:p>
        </p:txBody>
      </p:sp>
      <p:cxnSp>
        <p:nvCxnSpPr>
          <p:cNvPr id="90" name="Straight Arrow Connector 89"/>
          <p:cNvCxnSpPr>
            <a:stCxn id="87" idx="6"/>
            <a:endCxn id="6" idx="2"/>
          </p:cNvCxnSpPr>
          <p:nvPr/>
        </p:nvCxnSpPr>
        <p:spPr>
          <a:xfrm>
            <a:off x="2321560" y="3261360"/>
            <a:ext cx="599792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" idx="6"/>
            <a:endCxn id="9" idx="2"/>
          </p:cNvCxnSpPr>
          <p:nvPr/>
        </p:nvCxnSpPr>
        <p:spPr>
          <a:xfrm>
            <a:off x="328711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" idx="6"/>
            <a:endCxn id="18" idx="2"/>
          </p:cNvCxnSpPr>
          <p:nvPr/>
        </p:nvCxnSpPr>
        <p:spPr>
          <a:xfrm>
            <a:off x="423199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8" idx="6"/>
            <a:endCxn id="21" idx="2"/>
          </p:cNvCxnSpPr>
          <p:nvPr/>
        </p:nvCxnSpPr>
        <p:spPr>
          <a:xfrm>
            <a:off x="5176872" y="3269303"/>
            <a:ext cx="59944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1" idx="6"/>
            <a:endCxn id="24" idx="2"/>
          </p:cNvCxnSpPr>
          <p:nvPr/>
        </p:nvCxnSpPr>
        <p:spPr>
          <a:xfrm>
            <a:off x="6142072" y="3269303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4" idx="6"/>
            <a:endCxn id="27" idx="2"/>
          </p:cNvCxnSpPr>
          <p:nvPr/>
        </p:nvCxnSpPr>
        <p:spPr>
          <a:xfrm>
            <a:off x="7086952" y="3269303"/>
            <a:ext cx="58928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4" idx="6"/>
            <a:endCxn id="2" idx="2"/>
          </p:cNvCxnSpPr>
          <p:nvPr/>
        </p:nvCxnSpPr>
        <p:spPr>
          <a:xfrm>
            <a:off x="2321560" y="1402080"/>
            <a:ext cx="599792" cy="794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cxnSpLocks noChangeAspect="1"/>
          </p:cNvCxnSpPr>
          <p:nvPr/>
        </p:nvCxnSpPr>
        <p:spPr>
          <a:xfrm flipV="1">
            <a:off x="1292694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 noChangeAspect="1"/>
          </p:cNvCxnSpPr>
          <p:nvPr/>
        </p:nvCxnSpPr>
        <p:spPr>
          <a:xfrm flipV="1">
            <a:off x="2246818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cxnSpLocks noChangeAspect="1"/>
          </p:cNvCxnSpPr>
          <p:nvPr/>
        </p:nvCxnSpPr>
        <p:spPr>
          <a:xfrm flipV="1">
            <a:off x="3185512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 noChangeAspect="1"/>
          </p:cNvCxnSpPr>
          <p:nvPr/>
        </p:nvCxnSpPr>
        <p:spPr>
          <a:xfrm flipV="1">
            <a:off x="5088734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cxnSpLocks noChangeAspect="1"/>
          </p:cNvCxnSpPr>
          <p:nvPr/>
        </p:nvCxnSpPr>
        <p:spPr>
          <a:xfrm flipV="1">
            <a:off x="416414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 noChangeAspect="1"/>
          </p:cNvCxnSpPr>
          <p:nvPr/>
        </p:nvCxnSpPr>
        <p:spPr>
          <a:xfrm flipV="1">
            <a:off x="606733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cxnSpLocks noChangeAspect="1"/>
          </p:cNvCxnSpPr>
          <p:nvPr/>
        </p:nvCxnSpPr>
        <p:spPr>
          <a:xfrm flipV="1">
            <a:off x="701221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cxnSpLocks noChangeAspect="1"/>
          </p:cNvCxnSpPr>
          <p:nvPr/>
        </p:nvCxnSpPr>
        <p:spPr>
          <a:xfrm flipV="1">
            <a:off x="7953468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 noChangeAspect="1"/>
          </p:cNvCxnSpPr>
          <p:nvPr/>
        </p:nvCxnSpPr>
        <p:spPr>
          <a:xfrm>
            <a:off x="1736818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 noChangeAspect="1"/>
          </p:cNvCxnSpPr>
          <p:nvPr/>
        </p:nvCxnSpPr>
        <p:spPr>
          <a:xfrm>
            <a:off x="272469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cxnSpLocks noChangeAspect="1"/>
          </p:cNvCxnSpPr>
          <p:nvPr/>
        </p:nvCxnSpPr>
        <p:spPr>
          <a:xfrm>
            <a:off x="364925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 noChangeAspect="1"/>
          </p:cNvCxnSpPr>
          <p:nvPr/>
        </p:nvCxnSpPr>
        <p:spPr>
          <a:xfrm>
            <a:off x="464493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 noChangeAspect="1"/>
          </p:cNvCxnSpPr>
          <p:nvPr/>
        </p:nvCxnSpPr>
        <p:spPr>
          <a:xfrm>
            <a:off x="5573464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 noChangeAspect="1"/>
          </p:cNvCxnSpPr>
          <p:nvPr/>
        </p:nvCxnSpPr>
        <p:spPr>
          <a:xfrm>
            <a:off x="654485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 noChangeAspect="1"/>
          </p:cNvCxnSpPr>
          <p:nvPr/>
        </p:nvCxnSpPr>
        <p:spPr>
          <a:xfrm>
            <a:off x="7499890" y="2530363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 noChangeAspect="1"/>
          </p:cNvCxnSpPr>
          <p:nvPr/>
        </p:nvCxnSpPr>
        <p:spPr>
          <a:xfrm>
            <a:off x="825686" y="2523436"/>
            <a:ext cx="291724" cy="577088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73879" y="3088045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909952" y="3088640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875504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830896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770824" y="3091832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734118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80552" y="309036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22162" y="3080204"/>
            <a:ext cx="452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M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929879" y="1215494"/>
            <a:ext cx="43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D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890872" y="1238031"/>
            <a:ext cx="43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D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62720" y="21702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0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523810" y="218037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1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487008" y="21726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2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432240" y="218115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404712" y="218115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4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301680" y="2170218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283110" y="2168596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6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232432" y="2165352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7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153329" y="2173890"/>
            <a:ext cx="34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I</a:t>
            </a:r>
            <a:r>
              <a:rPr lang="en-US" sz="1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8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98" name="Arc 197"/>
          <p:cNvSpPr>
            <a:spLocks noChangeAspect="1"/>
          </p:cNvSpPr>
          <p:nvPr/>
        </p:nvSpPr>
        <p:spPr>
          <a:xfrm>
            <a:off x="873883" y="2180378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0" name="Straight Arrow Connector 199"/>
          <p:cNvCxnSpPr>
            <a:cxnSpLocks noChangeAspect="1"/>
          </p:cNvCxnSpPr>
          <p:nvPr/>
        </p:nvCxnSpPr>
        <p:spPr>
          <a:xfrm flipH="1">
            <a:off x="907543" y="2220544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Arc 172"/>
          <p:cNvSpPr>
            <a:spLocks/>
          </p:cNvSpPr>
          <p:nvPr/>
        </p:nvSpPr>
        <p:spPr>
          <a:xfrm rot="17336234">
            <a:off x="872173" y="1816582"/>
            <a:ext cx="2328471" cy="1605745"/>
          </a:xfrm>
          <a:prstGeom prst="arc">
            <a:avLst>
              <a:gd name="adj1" fmla="val 13494215"/>
              <a:gd name="adj2" fmla="val 20214253"/>
            </a:avLst>
          </a:prstGeom>
          <a:ln w="1905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3" name="Arc 202"/>
          <p:cNvSpPr>
            <a:spLocks noChangeAspect="1"/>
          </p:cNvSpPr>
          <p:nvPr/>
        </p:nvSpPr>
        <p:spPr>
          <a:xfrm>
            <a:off x="1836921" y="2191840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4" name="Straight Arrow Connector 203"/>
          <p:cNvCxnSpPr>
            <a:cxnSpLocks noChangeAspect="1"/>
          </p:cNvCxnSpPr>
          <p:nvPr/>
        </p:nvCxnSpPr>
        <p:spPr>
          <a:xfrm flipH="1">
            <a:off x="1870581" y="2232006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Arc 204"/>
          <p:cNvSpPr>
            <a:spLocks noChangeAspect="1"/>
          </p:cNvSpPr>
          <p:nvPr/>
        </p:nvSpPr>
        <p:spPr>
          <a:xfrm>
            <a:off x="2794407" y="2190129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6" name="Straight Arrow Connector 205"/>
          <p:cNvCxnSpPr>
            <a:cxnSpLocks noChangeAspect="1"/>
          </p:cNvCxnSpPr>
          <p:nvPr/>
        </p:nvCxnSpPr>
        <p:spPr>
          <a:xfrm flipH="1">
            <a:off x="2828067" y="2230295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Arc 206"/>
          <p:cNvSpPr>
            <a:spLocks noChangeAspect="1"/>
          </p:cNvSpPr>
          <p:nvPr/>
        </p:nvSpPr>
        <p:spPr>
          <a:xfrm>
            <a:off x="3719550" y="2188418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8" name="Straight Arrow Connector 207"/>
          <p:cNvCxnSpPr>
            <a:cxnSpLocks noChangeAspect="1"/>
          </p:cNvCxnSpPr>
          <p:nvPr/>
        </p:nvCxnSpPr>
        <p:spPr>
          <a:xfrm flipH="1">
            <a:off x="3753210" y="2228584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Arc 208"/>
          <p:cNvSpPr>
            <a:spLocks noChangeAspect="1"/>
          </p:cNvSpPr>
          <p:nvPr/>
        </p:nvSpPr>
        <p:spPr>
          <a:xfrm>
            <a:off x="4696198" y="2198474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0" name="Straight Arrow Connector 209"/>
          <p:cNvCxnSpPr>
            <a:cxnSpLocks noChangeAspect="1"/>
          </p:cNvCxnSpPr>
          <p:nvPr/>
        </p:nvCxnSpPr>
        <p:spPr>
          <a:xfrm flipH="1">
            <a:off x="4729858" y="2238640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Arc 210"/>
          <p:cNvSpPr>
            <a:spLocks noChangeAspect="1"/>
          </p:cNvSpPr>
          <p:nvPr/>
        </p:nvSpPr>
        <p:spPr>
          <a:xfrm>
            <a:off x="5627030" y="2183869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8" name="Straight Arrow Connector 227"/>
          <p:cNvCxnSpPr>
            <a:cxnSpLocks noChangeAspect="1"/>
          </p:cNvCxnSpPr>
          <p:nvPr/>
        </p:nvCxnSpPr>
        <p:spPr>
          <a:xfrm flipH="1">
            <a:off x="5660690" y="2224035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Arc 228"/>
          <p:cNvSpPr>
            <a:spLocks noChangeAspect="1"/>
          </p:cNvSpPr>
          <p:nvPr/>
        </p:nvSpPr>
        <p:spPr>
          <a:xfrm>
            <a:off x="6626441" y="2182158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4" name="Straight Arrow Connector 233"/>
          <p:cNvCxnSpPr>
            <a:cxnSpLocks noChangeAspect="1"/>
          </p:cNvCxnSpPr>
          <p:nvPr/>
        </p:nvCxnSpPr>
        <p:spPr>
          <a:xfrm flipH="1">
            <a:off x="6660101" y="2222324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Arc 234"/>
          <p:cNvSpPr>
            <a:spLocks noChangeAspect="1"/>
          </p:cNvSpPr>
          <p:nvPr/>
        </p:nvSpPr>
        <p:spPr>
          <a:xfrm>
            <a:off x="7539844" y="2180711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6" name="Straight Arrow Connector 235"/>
          <p:cNvCxnSpPr>
            <a:cxnSpLocks noChangeAspect="1"/>
          </p:cNvCxnSpPr>
          <p:nvPr/>
        </p:nvCxnSpPr>
        <p:spPr>
          <a:xfrm flipH="1">
            <a:off x="7573504" y="2220877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Arc 236"/>
          <p:cNvSpPr>
            <a:spLocks noChangeAspect="1"/>
          </p:cNvSpPr>
          <p:nvPr/>
        </p:nvSpPr>
        <p:spPr>
          <a:xfrm>
            <a:off x="8478178" y="2191840"/>
            <a:ext cx="308222" cy="308222"/>
          </a:xfrm>
          <a:prstGeom prst="arc">
            <a:avLst>
              <a:gd name="adj1" fmla="val 13308888"/>
              <a:gd name="adj2" fmla="val 8368491"/>
            </a:avLst>
          </a:prstGeom>
          <a:ln w="1905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8" name="Straight Arrow Connector 237"/>
          <p:cNvCxnSpPr>
            <a:cxnSpLocks noChangeAspect="1"/>
          </p:cNvCxnSpPr>
          <p:nvPr/>
        </p:nvCxnSpPr>
        <p:spPr>
          <a:xfrm flipH="1">
            <a:off x="8511838" y="2232006"/>
            <a:ext cx="6202" cy="2431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Arc 240"/>
          <p:cNvSpPr>
            <a:spLocks/>
          </p:cNvSpPr>
          <p:nvPr/>
        </p:nvSpPr>
        <p:spPr>
          <a:xfrm rot="4263766" flipV="1">
            <a:off x="2818896" y="1287531"/>
            <a:ext cx="2328471" cy="1605745"/>
          </a:xfrm>
          <a:prstGeom prst="arc">
            <a:avLst>
              <a:gd name="adj1" fmla="val 13494215"/>
              <a:gd name="adj2" fmla="val 20214253"/>
            </a:avLst>
          </a:prstGeom>
          <a:ln w="19050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5" name="Straight Arrow Connector 84"/>
          <p:cNvCxnSpPr>
            <a:stCxn id="81" idx="6"/>
            <a:endCxn id="87" idx="2"/>
          </p:cNvCxnSpPr>
          <p:nvPr/>
        </p:nvCxnSpPr>
        <p:spPr>
          <a:xfrm>
            <a:off x="1376680" y="3261360"/>
            <a:ext cx="579120" cy="0"/>
          </a:xfrm>
          <a:prstGeom prst="straightConnector1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     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5334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Adding “Deletion States”</a:t>
            </a:r>
          </a:p>
        </p:txBody>
      </p:sp>
    </p:spTree>
    <p:extLst>
      <p:ext uri="{BB962C8B-B14F-4D97-AF65-F5344CB8AC3E}">
        <p14:creationId xmlns:p14="http://schemas.microsoft.com/office/powerpoint/2010/main" val="20780090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906524"/>
            <a:ext cx="8253000" cy="2877167"/>
            <a:chOff x="762000" y="906524"/>
            <a:chExt cx="8253000" cy="2877167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314995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09483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03971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00491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94979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90483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239520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2184400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7" idx="6"/>
              <a:endCxn id="6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0" idx="6"/>
              <a:endCxn id="84" idx="2"/>
            </p:cNvCxnSpPr>
            <p:nvPr/>
          </p:nvCxnSpPr>
          <p:spPr>
            <a:xfrm>
              <a:off x="1605280" y="140208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4" idx="6"/>
              <a:endCxn id="2" idx="2"/>
            </p:cNvCxnSpPr>
            <p:nvPr/>
          </p:nvCxnSpPr>
          <p:spPr>
            <a:xfrm>
              <a:off x="2550160" y="1402080"/>
              <a:ext cx="599792" cy="7943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" idx="6"/>
              <a:endCxn id="7" idx="2"/>
            </p:cNvCxnSpPr>
            <p:nvPr/>
          </p:nvCxnSpPr>
          <p:spPr>
            <a:xfrm>
              <a:off x="3515712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7" idx="6"/>
              <a:endCxn id="16" idx="2"/>
            </p:cNvCxnSpPr>
            <p:nvPr/>
          </p:nvCxnSpPr>
          <p:spPr>
            <a:xfrm>
              <a:off x="4460592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6" idx="6"/>
              <a:endCxn id="19" idx="2"/>
            </p:cNvCxnSpPr>
            <p:nvPr/>
          </p:nvCxnSpPr>
          <p:spPr>
            <a:xfrm>
              <a:off x="5405472" y="141002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9" idx="6"/>
              <a:endCxn id="22" idx="2"/>
            </p:cNvCxnSpPr>
            <p:nvPr/>
          </p:nvCxnSpPr>
          <p:spPr>
            <a:xfrm>
              <a:off x="6370672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22" idx="6"/>
              <a:endCxn id="25" idx="2"/>
            </p:cNvCxnSpPr>
            <p:nvPr/>
          </p:nvCxnSpPr>
          <p:spPr>
            <a:xfrm>
              <a:off x="7315552" y="141002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52129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96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212442" y="1225788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58479" y="1215494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119472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059496" y="1227143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009191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972878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919312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70689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>
              <a:off x="1102483" y="218037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flipH="1">
              <a:off x="1136143" y="222054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Arc 171"/>
            <p:cNvSpPr>
              <a:spLocks/>
            </p:cNvSpPr>
            <p:nvPr/>
          </p:nvSpPr>
          <p:spPr>
            <a:xfrm rot="4263766" flipV="1">
              <a:off x="1091094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3" name="Arc 172"/>
            <p:cNvSpPr>
              <a:spLocks/>
            </p:cNvSpPr>
            <p:nvPr/>
          </p:nvSpPr>
          <p:spPr>
            <a:xfrm rot="17336234">
              <a:off x="1100773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3" name="Arc 202"/>
            <p:cNvSpPr>
              <a:spLocks noChangeAspect="1"/>
            </p:cNvSpPr>
            <p:nvPr/>
          </p:nvSpPr>
          <p:spPr>
            <a:xfrm>
              <a:off x="2065521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4" name="Straight Arrow Connector 203"/>
            <p:cNvCxnSpPr>
              <a:cxnSpLocks noChangeAspect="1"/>
            </p:cNvCxnSpPr>
            <p:nvPr/>
          </p:nvCxnSpPr>
          <p:spPr>
            <a:xfrm flipH="1">
              <a:off x="2099181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Arc 204"/>
            <p:cNvSpPr>
              <a:spLocks noChangeAspect="1"/>
            </p:cNvSpPr>
            <p:nvPr/>
          </p:nvSpPr>
          <p:spPr>
            <a:xfrm>
              <a:off x="3023007" y="219012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6" name="Straight Arrow Connector 205"/>
            <p:cNvCxnSpPr>
              <a:cxnSpLocks noChangeAspect="1"/>
            </p:cNvCxnSpPr>
            <p:nvPr/>
          </p:nvCxnSpPr>
          <p:spPr>
            <a:xfrm flipH="1">
              <a:off x="3056667" y="223029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Arc 206"/>
            <p:cNvSpPr>
              <a:spLocks noChangeAspect="1"/>
            </p:cNvSpPr>
            <p:nvPr/>
          </p:nvSpPr>
          <p:spPr>
            <a:xfrm>
              <a:off x="3948150" y="218841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8" name="Straight Arrow Connector 207"/>
            <p:cNvCxnSpPr>
              <a:cxnSpLocks noChangeAspect="1"/>
            </p:cNvCxnSpPr>
            <p:nvPr/>
          </p:nvCxnSpPr>
          <p:spPr>
            <a:xfrm flipH="1">
              <a:off x="3981810" y="222858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Arc 208"/>
            <p:cNvSpPr>
              <a:spLocks noChangeAspect="1"/>
            </p:cNvSpPr>
            <p:nvPr/>
          </p:nvSpPr>
          <p:spPr>
            <a:xfrm>
              <a:off x="4924798" y="2198474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10" name="Straight Arrow Connector 209"/>
            <p:cNvCxnSpPr>
              <a:cxnSpLocks noChangeAspect="1"/>
            </p:cNvCxnSpPr>
            <p:nvPr/>
          </p:nvCxnSpPr>
          <p:spPr>
            <a:xfrm flipH="1">
              <a:off x="4958458" y="2238640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Arc 210"/>
            <p:cNvSpPr>
              <a:spLocks noChangeAspect="1"/>
            </p:cNvSpPr>
            <p:nvPr/>
          </p:nvSpPr>
          <p:spPr>
            <a:xfrm>
              <a:off x="5855630" y="218386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28" name="Straight Arrow Connector 227"/>
            <p:cNvCxnSpPr>
              <a:cxnSpLocks noChangeAspect="1"/>
            </p:cNvCxnSpPr>
            <p:nvPr/>
          </p:nvCxnSpPr>
          <p:spPr>
            <a:xfrm flipH="1">
              <a:off x="5889290" y="222403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Arc 228"/>
            <p:cNvSpPr>
              <a:spLocks noChangeAspect="1"/>
            </p:cNvSpPr>
            <p:nvPr/>
          </p:nvSpPr>
          <p:spPr>
            <a:xfrm>
              <a:off x="6855041" y="218215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4" name="Straight Arrow Connector 233"/>
            <p:cNvCxnSpPr>
              <a:cxnSpLocks noChangeAspect="1"/>
            </p:cNvCxnSpPr>
            <p:nvPr/>
          </p:nvCxnSpPr>
          <p:spPr>
            <a:xfrm flipH="1">
              <a:off x="6888701" y="222232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Arc 234"/>
            <p:cNvSpPr>
              <a:spLocks noChangeAspect="1"/>
            </p:cNvSpPr>
            <p:nvPr/>
          </p:nvSpPr>
          <p:spPr>
            <a:xfrm>
              <a:off x="7768444" y="2180711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6" name="Straight Arrow Connector 235"/>
            <p:cNvCxnSpPr>
              <a:cxnSpLocks noChangeAspect="1"/>
            </p:cNvCxnSpPr>
            <p:nvPr/>
          </p:nvCxnSpPr>
          <p:spPr>
            <a:xfrm flipH="1">
              <a:off x="7802104" y="2220877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Arc 236"/>
            <p:cNvSpPr>
              <a:spLocks noChangeAspect="1"/>
            </p:cNvSpPr>
            <p:nvPr/>
          </p:nvSpPr>
          <p:spPr>
            <a:xfrm>
              <a:off x="8706778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8" name="Straight Arrow Connector 237"/>
            <p:cNvCxnSpPr>
              <a:cxnSpLocks noChangeAspect="1"/>
            </p:cNvCxnSpPr>
            <p:nvPr/>
          </p:nvCxnSpPr>
          <p:spPr>
            <a:xfrm flipH="1">
              <a:off x="8740438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Arc 238"/>
            <p:cNvSpPr>
              <a:spLocks/>
            </p:cNvSpPr>
            <p:nvPr/>
          </p:nvSpPr>
          <p:spPr>
            <a:xfrm rot="4263766" flipV="1">
              <a:off x="2062516" y="126788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0" name="Arc 239"/>
            <p:cNvSpPr>
              <a:spLocks/>
            </p:cNvSpPr>
            <p:nvPr/>
          </p:nvSpPr>
          <p:spPr>
            <a:xfrm rot="17336234">
              <a:off x="2072195" y="179693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1" name="Arc 240"/>
            <p:cNvSpPr>
              <a:spLocks/>
            </p:cNvSpPr>
            <p:nvPr/>
          </p:nvSpPr>
          <p:spPr>
            <a:xfrm rot="4263766" flipV="1">
              <a:off x="3047496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2" name="Arc 241"/>
            <p:cNvSpPr>
              <a:spLocks/>
            </p:cNvSpPr>
            <p:nvPr/>
          </p:nvSpPr>
          <p:spPr>
            <a:xfrm rot="17336234">
              <a:off x="3057175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3" name="Arc 242"/>
            <p:cNvSpPr>
              <a:spLocks/>
            </p:cNvSpPr>
            <p:nvPr/>
          </p:nvSpPr>
          <p:spPr>
            <a:xfrm rot="4263766" flipV="1">
              <a:off x="3972175" y="128751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5" name="Arc 244"/>
            <p:cNvSpPr>
              <a:spLocks/>
            </p:cNvSpPr>
            <p:nvPr/>
          </p:nvSpPr>
          <p:spPr>
            <a:xfrm rot="17336234">
              <a:off x="3981854" y="1816570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6" name="Arc 245"/>
            <p:cNvSpPr>
              <a:spLocks/>
            </p:cNvSpPr>
            <p:nvPr/>
          </p:nvSpPr>
          <p:spPr>
            <a:xfrm rot="4263766" flipV="1">
              <a:off x="4929647" y="128751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7" name="Arc 246"/>
            <p:cNvSpPr>
              <a:spLocks/>
            </p:cNvSpPr>
            <p:nvPr/>
          </p:nvSpPr>
          <p:spPr>
            <a:xfrm rot="17336234">
              <a:off x="4939326" y="181656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8" name="Arc 247"/>
            <p:cNvSpPr>
              <a:spLocks/>
            </p:cNvSpPr>
            <p:nvPr/>
          </p:nvSpPr>
          <p:spPr>
            <a:xfrm rot="4263766" flipV="1">
              <a:off x="5876678" y="128753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9" name="Arc 248"/>
            <p:cNvSpPr>
              <a:spLocks/>
            </p:cNvSpPr>
            <p:nvPr/>
          </p:nvSpPr>
          <p:spPr>
            <a:xfrm rot="17336234">
              <a:off x="5886357" y="1816583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0" name="Arc 249"/>
            <p:cNvSpPr>
              <a:spLocks/>
            </p:cNvSpPr>
            <p:nvPr/>
          </p:nvSpPr>
          <p:spPr>
            <a:xfrm rot="4263766" flipV="1">
              <a:off x="6839119" y="128751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1" name="Arc 250"/>
            <p:cNvSpPr>
              <a:spLocks/>
            </p:cNvSpPr>
            <p:nvPr/>
          </p:nvSpPr>
          <p:spPr>
            <a:xfrm rot="17336234">
              <a:off x="6848798" y="181656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5" name="Straight Arrow Connector 84"/>
            <p:cNvCxnSpPr>
              <a:stCxn id="81" idx="6"/>
              <a:endCxn id="87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     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5334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Adding “Deletion States”</a:t>
            </a:r>
          </a:p>
        </p:txBody>
      </p:sp>
    </p:spTree>
    <p:extLst>
      <p:ext uri="{BB962C8B-B14F-4D97-AF65-F5344CB8AC3E}">
        <p14:creationId xmlns:p14="http://schemas.microsoft.com/office/powerpoint/2010/main" val="36103085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906524"/>
            <a:ext cx="8253000" cy="2877167"/>
            <a:chOff x="762000" y="906524"/>
            <a:chExt cx="8253000" cy="2877167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314995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14995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09483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1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09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03971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926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397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00491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070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0491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94979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48243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94979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904832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42731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04832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351872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239520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23952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2184400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70688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184400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68224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762000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7" idx="6"/>
              <a:endCxn id="6" idx="2"/>
            </p:cNvCxnSpPr>
            <p:nvPr/>
          </p:nvCxnSpPr>
          <p:spPr>
            <a:xfrm>
              <a:off x="2550160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" idx="6"/>
              <a:endCxn id="9" idx="2"/>
            </p:cNvCxnSpPr>
            <p:nvPr/>
          </p:nvCxnSpPr>
          <p:spPr>
            <a:xfrm>
              <a:off x="3515712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" idx="6"/>
              <a:endCxn id="18" idx="2"/>
            </p:cNvCxnSpPr>
            <p:nvPr/>
          </p:nvCxnSpPr>
          <p:spPr>
            <a:xfrm>
              <a:off x="446059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8" idx="6"/>
              <a:endCxn id="21" idx="2"/>
            </p:cNvCxnSpPr>
            <p:nvPr/>
          </p:nvCxnSpPr>
          <p:spPr>
            <a:xfrm>
              <a:off x="5405472" y="3269303"/>
              <a:ext cx="59944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1" idx="6"/>
              <a:endCxn id="24" idx="2"/>
            </p:cNvCxnSpPr>
            <p:nvPr/>
          </p:nvCxnSpPr>
          <p:spPr>
            <a:xfrm>
              <a:off x="6370672" y="3269303"/>
              <a:ext cx="57912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4" idx="6"/>
              <a:endCxn id="27" idx="2"/>
            </p:cNvCxnSpPr>
            <p:nvPr/>
          </p:nvCxnSpPr>
          <p:spPr>
            <a:xfrm>
              <a:off x="7315552" y="3269303"/>
              <a:ext cx="58928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0" idx="6"/>
              <a:endCxn id="84" idx="2"/>
            </p:cNvCxnSpPr>
            <p:nvPr/>
          </p:nvCxnSpPr>
          <p:spPr>
            <a:xfrm>
              <a:off x="1605280" y="140208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4" idx="6"/>
              <a:endCxn id="2" idx="2"/>
            </p:cNvCxnSpPr>
            <p:nvPr/>
          </p:nvCxnSpPr>
          <p:spPr>
            <a:xfrm>
              <a:off x="2550160" y="1402080"/>
              <a:ext cx="599792" cy="794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" idx="6"/>
              <a:endCxn id="7" idx="2"/>
            </p:cNvCxnSpPr>
            <p:nvPr/>
          </p:nvCxnSpPr>
          <p:spPr>
            <a:xfrm>
              <a:off x="3515712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7" idx="6"/>
              <a:endCxn id="16" idx="2"/>
            </p:cNvCxnSpPr>
            <p:nvPr/>
          </p:nvCxnSpPr>
          <p:spPr>
            <a:xfrm>
              <a:off x="4460592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6" idx="6"/>
              <a:endCxn id="19" idx="2"/>
            </p:cNvCxnSpPr>
            <p:nvPr/>
          </p:nvCxnSpPr>
          <p:spPr>
            <a:xfrm>
              <a:off x="5405472" y="141002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9" idx="6"/>
              <a:endCxn id="22" idx="2"/>
            </p:cNvCxnSpPr>
            <p:nvPr/>
          </p:nvCxnSpPr>
          <p:spPr>
            <a:xfrm>
              <a:off x="6370672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22" idx="6"/>
              <a:endCxn id="25" idx="2"/>
            </p:cNvCxnSpPr>
            <p:nvPr/>
          </p:nvCxnSpPr>
          <p:spPr>
            <a:xfrm>
              <a:off x="7315552" y="141002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52129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47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414112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31733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39274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2959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24081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818206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965418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9532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8778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87353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802064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77345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728490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1054286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212442" y="1225788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202479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138552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104104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059496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99424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62718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909152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850762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58479" y="1215494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119472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059496" y="1227143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009191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972878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919312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70689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9132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752410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715608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60840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33312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530280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11710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461032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381929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>
              <a:off x="1102483" y="218037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flipH="1">
              <a:off x="1136143" y="222054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Arc 171"/>
            <p:cNvSpPr>
              <a:spLocks/>
            </p:cNvSpPr>
            <p:nvPr/>
          </p:nvSpPr>
          <p:spPr>
            <a:xfrm rot="4263766" flipV="1">
              <a:off x="1091094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3" name="Arc 172"/>
            <p:cNvSpPr>
              <a:spLocks/>
            </p:cNvSpPr>
            <p:nvPr/>
          </p:nvSpPr>
          <p:spPr>
            <a:xfrm rot="17336234">
              <a:off x="1100773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57150" cmpd="sng"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3" name="Arc 202"/>
            <p:cNvSpPr>
              <a:spLocks noChangeAspect="1"/>
            </p:cNvSpPr>
            <p:nvPr/>
          </p:nvSpPr>
          <p:spPr>
            <a:xfrm>
              <a:off x="2065521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4" name="Straight Arrow Connector 203"/>
            <p:cNvCxnSpPr>
              <a:cxnSpLocks noChangeAspect="1"/>
            </p:cNvCxnSpPr>
            <p:nvPr/>
          </p:nvCxnSpPr>
          <p:spPr>
            <a:xfrm flipH="1">
              <a:off x="2099181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Arc 204"/>
            <p:cNvSpPr>
              <a:spLocks noChangeAspect="1"/>
            </p:cNvSpPr>
            <p:nvPr/>
          </p:nvSpPr>
          <p:spPr>
            <a:xfrm>
              <a:off x="3023007" y="219012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6" name="Straight Arrow Connector 205"/>
            <p:cNvCxnSpPr>
              <a:cxnSpLocks noChangeAspect="1"/>
            </p:cNvCxnSpPr>
            <p:nvPr/>
          </p:nvCxnSpPr>
          <p:spPr>
            <a:xfrm flipH="1">
              <a:off x="3056667" y="223029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Arc 206"/>
            <p:cNvSpPr>
              <a:spLocks noChangeAspect="1"/>
            </p:cNvSpPr>
            <p:nvPr/>
          </p:nvSpPr>
          <p:spPr>
            <a:xfrm>
              <a:off x="3948150" y="218841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8" name="Straight Arrow Connector 207"/>
            <p:cNvCxnSpPr>
              <a:cxnSpLocks noChangeAspect="1"/>
            </p:cNvCxnSpPr>
            <p:nvPr/>
          </p:nvCxnSpPr>
          <p:spPr>
            <a:xfrm flipH="1">
              <a:off x="3981810" y="222858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Arc 208"/>
            <p:cNvSpPr>
              <a:spLocks noChangeAspect="1"/>
            </p:cNvSpPr>
            <p:nvPr/>
          </p:nvSpPr>
          <p:spPr>
            <a:xfrm>
              <a:off x="4924798" y="2198474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10" name="Straight Arrow Connector 209"/>
            <p:cNvCxnSpPr>
              <a:cxnSpLocks noChangeAspect="1"/>
            </p:cNvCxnSpPr>
            <p:nvPr/>
          </p:nvCxnSpPr>
          <p:spPr>
            <a:xfrm flipH="1">
              <a:off x="4958458" y="2238640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Arc 210"/>
            <p:cNvSpPr>
              <a:spLocks noChangeAspect="1"/>
            </p:cNvSpPr>
            <p:nvPr/>
          </p:nvSpPr>
          <p:spPr>
            <a:xfrm>
              <a:off x="5855630" y="218386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28" name="Straight Arrow Connector 227"/>
            <p:cNvCxnSpPr>
              <a:cxnSpLocks noChangeAspect="1"/>
            </p:cNvCxnSpPr>
            <p:nvPr/>
          </p:nvCxnSpPr>
          <p:spPr>
            <a:xfrm flipH="1">
              <a:off x="5889290" y="222403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Arc 228"/>
            <p:cNvSpPr>
              <a:spLocks noChangeAspect="1"/>
            </p:cNvSpPr>
            <p:nvPr/>
          </p:nvSpPr>
          <p:spPr>
            <a:xfrm>
              <a:off x="6855041" y="218215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4" name="Straight Arrow Connector 233"/>
            <p:cNvCxnSpPr>
              <a:cxnSpLocks noChangeAspect="1"/>
            </p:cNvCxnSpPr>
            <p:nvPr/>
          </p:nvCxnSpPr>
          <p:spPr>
            <a:xfrm flipH="1">
              <a:off x="6888701" y="222232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Arc 234"/>
            <p:cNvSpPr>
              <a:spLocks noChangeAspect="1"/>
            </p:cNvSpPr>
            <p:nvPr/>
          </p:nvSpPr>
          <p:spPr>
            <a:xfrm>
              <a:off x="7768444" y="2180711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6" name="Straight Arrow Connector 235"/>
            <p:cNvCxnSpPr>
              <a:cxnSpLocks noChangeAspect="1"/>
            </p:cNvCxnSpPr>
            <p:nvPr/>
          </p:nvCxnSpPr>
          <p:spPr>
            <a:xfrm flipH="1">
              <a:off x="7802104" y="2220877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Arc 236"/>
            <p:cNvSpPr>
              <a:spLocks noChangeAspect="1"/>
            </p:cNvSpPr>
            <p:nvPr/>
          </p:nvSpPr>
          <p:spPr>
            <a:xfrm>
              <a:off x="8706778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8" name="Straight Arrow Connector 237"/>
            <p:cNvCxnSpPr>
              <a:cxnSpLocks noChangeAspect="1"/>
            </p:cNvCxnSpPr>
            <p:nvPr/>
          </p:nvCxnSpPr>
          <p:spPr>
            <a:xfrm flipH="1">
              <a:off x="8740438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Arc 238"/>
            <p:cNvSpPr>
              <a:spLocks/>
            </p:cNvSpPr>
            <p:nvPr/>
          </p:nvSpPr>
          <p:spPr>
            <a:xfrm rot="4263766" flipV="1">
              <a:off x="2062516" y="126788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0" name="Arc 239"/>
            <p:cNvSpPr>
              <a:spLocks/>
            </p:cNvSpPr>
            <p:nvPr/>
          </p:nvSpPr>
          <p:spPr>
            <a:xfrm rot="17336234">
              <a:off x="2072195" y="179693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1" name="Arc 240"/>
            <p:cNvSpPr>
              <a:spLocks/>
            </p:cNvSpPr>
            <p:nvPr/>
          </p:nvSpPr>
          <p:spPr>
            <a:xfrm rot="4263766" flipV="1">
              <a:off x="3047496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57150" cmpd="sng"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2" name="Arc 241"/>
            <p:cNvSpPr>
              <a:spLocks/>
            </p:cNvSpPr>
            <p:nvPr/>
          </p:nvSpPr>
          <p:spPr>
            <a:xfrm rot="17336234">
              <a:off x="3057175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3" name="Arc 242"/>
            <p:cNvSpPr>
              <a:spLocks/>
            </p:cNvSpPr>
            <p:nvPr/>
          </p:nvSpPr>
          <p:spPr>
            <a:xfrm rot="4263766" flipV="1">
              <a:off x="3972175" y="128751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5" name="Arc 244"/>
            <p:cNvSpPr>
              <a:spLocks/>
            </p:cNvSpPr>
            <p:nvPr/>
          </p:nvSpPr>
          <p:spPr>
            <a:xfrm rot="17336234">
              <a:off x="3981854" y="1816570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6" name="Arc 245"/>
            <p:cNvSpPr>
              <a:spLocks/>
            </p:cNvSpPr>
            <p:nvPr/>
          </p:nvSpPr>
          <p:spPr>
            <a:xfrm rot="4263766" flipV="1">
              <a:off x="4929647" y="128751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7" name="Arc 246"/>
            <p:cNvSpPr>
              <a:spLocks/>
            </p:cNvSpPr>
            <p:nvPr/>
          </p:nvSpPr>
          <p:spPr>
            <a:xfrm rot="17336234">
              <a:off x="4939326" y="181656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8" name="Arc 247"/>
            <p:cNvSpPr>
              <a:spLocks/>
            </p:cNvSpPr>
            <p:nvPr/>
          </p:nvSpPr>
          <p:spPr>
            <a:xfrm rot="4263766" flipV="1">
              <a:off x="5876678" y="128753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9" name="Arc 248"/>
            <p:cNvSpPr>
              <a:spLocks/>
            </p:cNvSpPr>
            <p:nvPr/>
          </p:nvSpPr>
          <p:spPr>
            <a:xfrm rot="17336234">
              <a:off x="5886357" y="1816583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0" name="Arc 249"/>
            <p:cNvSpPr>
              <a:spLocks/>
            </p:cNvSpPr>
            <p:nvPr/>
          </p:nvSpPr>
          <p:spPr>
            <a:xfrm rot="4263766" flipV="1">
              <a:off x="6839119" y="128751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1" name="Arc 250"/>
            <p:cNvSpPr>
              <a:spLocks/>
            </p:cNvSpPr>
            <p:nvPr/>
          </p:nvSpPr>
          <p:spPr>
            <a:xfrm rot="17336234">
              <a:off x="6848798" y="181656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5" name="Straight Arrow Connector 84"/>
            <p:cNvCxnSpPr>
              <a:stCxn id="81" idx="6"/>
              <a:endCxn id="87" idx="2"/>
            </p:cNvCxnSpPr>
            <p:nvPr/>
          </p:nvCxnSpPr>
          <p:spPr>
            <a:xfrm>
              <a:off x="1605280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990600" y="403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ourier" pitchFamily="49" charset="0"/>
              </a:rPr>
              <a:t>A           A   F   </a:t>
            </a:r>
            <a:r>
              <a:rPr lang="en-US" sz="3100" dirty="0" err="1">
                <a:latin typeface="Courier" pitchFamily="49" charset="0"/>
              </a:rPr>
              <a:t>F</a:t>
            </a:r>
            <a:r>
              <a:rPr lang="en-US" sz="3100" dirty="0">
                <a:latin typeface="Courier" pitchFamily="49" charset="0"/>
              </a:rPr>
              <a:t>   D   F    </a:t>
            </a:r>
            <a:endParaRPr lang="en-US" sz="3100" b="1" dirty="0">
              <a:solidFill>
                <a:srgbClr val="0000FF"/>
              </a:solidFill>
              <a:latin typeface="Courier" pitchFamily="49" charset="0"/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5334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Adding “Deletion States”</a:t>
            </a:r>
          </a:p>
        </p:txBody>
      </p:sp>
      <p:sp>
        <p:nvSpPr>
          <p:cNvPr id="124" name="Text Placeholder 17"/>
          <p:cNvSpPr txBox="1">
            <a:spLocks/>
          </p:cNvSpPr>
          <p:nvPr/>
        </p:nvSpPr>
        <p:spPr>
          <a:xfrm>
            <a:off x="533400" y="5410200"/>
            <a:ext cx="8153400" cy="915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b="0" dirty="0">
                <a:latin typeface="Optima"/>
                <a:cs typeface="Optima"/>
              </a:rPr>
              <a:t>Are any edges still missing in this HMM diagram?</a:t>
            </a:r>
          </a:p>
        </p:txBody>
      </p:sp>
    </p:spTree>
    <p:extLst>
      <p:ext uri="{BB962C8B-B14F-4D97-AF65-F5344CB8AC3E}">
        <p14:creationId xmlns:p14="http://schemas.microsoft.com/office/powerpoint/2010/main" val="27751517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0873" y="906524"/>
            <a:ext cx="8186325" cy="2877167"/>
            <a:chOff x="541361" y="906524"/>
            <a:chExt cx="8186325" cy="2877167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292931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92931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87419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39667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87419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1907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37203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81907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78427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28643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78427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72915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26179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72915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68419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20667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68419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13123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018881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018881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1963761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486241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963761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461601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41361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7" idx="6"/>
              <a:endCxn id="6" idx="2"/>
            </p:cNvCxnSpPr>
            <p:nvPr/>
          </p:nvCxnSpPr>
          <p:spPr>
            <a:xfrm>
              <a:off x="2329521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" idx="6"/>
              <a:endCxn id="9" idx="2"/>
            </p:cNvCxnSpPr>
            <p:nvPr/>
          </p:nvCxnSpPr>
          <p:spPr>
            <a:xfrm>
              <a:off x="3295073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" idx="6"/>
              <a:endCxn id="18" idx="2"/>
            </p:cNvCxnSpPr>
            <p:nvPr/>
          </p:nvCxnSpPr>
          <p:spPr>
            <a:xfrm>
              <a:off x="4239953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8" idx="6"/>
              <a:endCxn id="21" idx="2"/>
            </p:cNvCxnSpPr>
            <p:nvPr/>
          </p:nvCxnSpPr>
          <p:spPr>
            <a:xfrm>
              <a:off x="5184833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1" idx="6"/>
              <a:endCxn id="24" idx="2"/>
            </p:cNvCxnSpPr>
            <p:nvPr/>
          </p:nvCxnSpPr>
          <p:spPr>
            <a:xfrm>
              <a:off x="6150033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4" idx="6"/>
              <a:endCxn id="27" idx="2"/>
            </p:cNvCxnSpPr>
            <p:nvPr/>
          </p:nvCxnSpPr>
          <p:spPr>
            <a:xfrm>
              <a:off x="7094913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0" idx="6"/>
              <a:endCxn id="84" idx="2"/>
            </p:cNvCxnSpPr>
            <p:nvPr/>
          </p:nvCxnSpPr>
          <p:spPr>
            <a:xfrm>
              <a:off x="1384641" y="140208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4" idx="6"/>
              <a:endCxn id="2" idx="2"/>
            </p:cNvCxnSpPr>
            <p:nvPr/>
          </p:nvCxnSpPr>
          <p:spPr>
            <a:xfrm>
              <a:off x="2329521" y="1402080"/>
              <a:ext cx="599792" cy="7943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" idx="6"/>
              <a:endCxn id="7" idx="2"/>
            </p:cNvCxnSpPr>
            <p:nvPr/>
          </p:nvCxnSpPr>
          <p:spPr>
            <a:xfrm>
              <a:off x="3295073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7" idx="6"/>
              <a:endCxn id="16" idx="2"/>
            </p:cNvCxnSpPr>
            <p:nvPr/>
          </p:nvCxnSpPr>
          <p:spPr>
            <a:xfrm>
              <a:off x="4239953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6" idx="6"/>
              <a:endCxn id="19" idx="2"/>
            </p:cNvCxnSpPr>
            <p:nvPr/>
          </p:nvCxnSpPr>
          <p:spPr>
            <a:xfrm>
              <a:off x="5184833" y="141002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9" idx="6"/>
              <a:endCxn id="22" idx="2"/>
            </p:cNvCxnSpPr>
            <p:nvPr/>
          </p:nvCxnSpPr>
          <p:spPr>
            <a:xfrm>
              <a:off x="6150033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22" idx="6"/>
              <a:endCxn id="25" idx="2"/>
            </p:cNvCxnSpPr>
            <p:nvPr/>
          </p:nvCxnSpPr>
          <p:spPr>
            <a:xfrm>
              <a:off x="7094913" y="141002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</p:cNvCxnSpPr>
            <p:nvPr/>
          </p:nvCxnSpPr>
          <p:spPr>
            <a:xfrm>
              <a:off x="1300655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 noChangeAspect="1"/>
            </p:cNvCxnSpPr>
            <p:nvPr/>
          </p:nvCxnSpPr>
          <p:spPr>
            <a:xfrm>
              <a:off x="2254779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cxnSpLocks noChangeAspect="1"/>
            </p:cNvCxnSpPr>
            <p:nvPr/>
          </p:nvCxnSpPr>
          <p:spPr>
            <a:xfrm>
              <a:off x="322033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cxnSpLocks noChangeAspect="1"/>
            </p:cNvCxnSpPr>
            <p:nvPr/>
          </p:nvCxnSpPr>
          <p:spPr>
            <a:xfrm>
              <a:off x="417210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cxnSpLocks noChangeAspect="1"/>
            </p:cNvCxnSpPr>
            <p:nvPr/>
          </p:nvCxnSpPr>
          <p:spPr>
            <a:xfrm>
              <a:off x="5096695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cxnSpLocks noChangeAspect="1"/>
            </p:cNvCxnSpPr>
            <p:nvPr/>
          </p:nvCxnSpPr>
          <p:spPr>
            <a:xfrm>
              <a:off x="607529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cxnSpLocks noChangeAspect="1"/>
            </p:cNvCxnSpPr>
            <p:nvPr/>
          </p:nvCxnSpPr>
          <p:spPr>
            <a:xfrm>
              <a:off x="702017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cxnSpLocks noChangeAspect="1"/>
            </p:cNvCxnSpPr>
            <p:nvPr/>
          </p:nvCxnSpPr>
          <p:spPr>
            <a:xfrm>
              <a:off x="7961429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300655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254779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193473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096695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17210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07529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02017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7961429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744779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73265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65721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65289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581425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55281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50785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cxnSpLocks noChangeAspect="1"/>
            </p:cNvCxnSpPr>
            <p:nvPr/>
          </p:nvCxnSpPr>
          <p:spPr>
            <a:xfrm flipV="1">
              <a:off x="1785419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cxnSpLocks noChangeAspect="1"/>
            </p:cNvCxnSpPr>
            <p:nvPr/>
          </p:nvCxnSpPr>
          <p:spPr>
            <a:xfrm flipV="1">
              <a:off x="274281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cxnSpLocks noChangeAspect="1"/>
            </p:cNvCxnSpPr>
            <p:nvPr/>
          </p:nvCxnSpPr>
          <p:spPr>
            <a:xfrm flipV="1">
              <a:off x="3695287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cxnSpLocks noChangeAspect="1"/>
            </p:cNvCxnSpPr>
            <p:nvPr/>
          </p:nvCxnSpPr>
          <p:spPr>
            <a:xfrm flipV="1">
              <a:off x="465289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cxnSpLocks noChangeAspect="1"/>
            </p:cNvCxnSpPr>
            <p:nvPr/>
          </p:nvCxnSpPr>
          <p:spPr>
            <a:xfrm flipV="1">
              <a:off x="5581425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cxnSpLocks noChangeAspect="1"/>
            </p:cNvCxnSpPr>
            <p:nvPr/>
          </p:nvCxnSpPr>
          <p:spPr>
            <a:xfrm flipV="1">
              <a:off x="655281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cxnSpLocks noChangeAspect="1"/>
            </p:cNvCxnSpPr>
            <p:nvPr/>
          </p:nvCxnSpPr>
          <p:spPr>
            <a:xfrm flipV="1">
              <a:off x="750785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cxnSpLocks noChangeAspect="1"/>
            </p:cNvCxnSpPr>
            <p:nvPr/>
          </p:nvCxnSpPr>
          <p:spPr>
            <a:xfrm flipV="1">
              <a:off x="82057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833647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991803" y="1225788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81840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917913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883465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38857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778785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742079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688513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0123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37840" y="1215494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898833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838857" y="1227143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788552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752239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98673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650050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70681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531771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494969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440201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412673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309641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291071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240393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161290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>
              <a:off x="881844" y="218037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flipH="1">
              <a:off x="915504" y="222054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Arc 171"/>
            <p:cNvSpPr>
              <a:spLocks/>
            </p:cNvSpPr>
            <p:nvPr/>
          </p:nvSpPr>
          <p:spPr>
            <a:xfrm rot="4263766" flipV="1">
              <a:off x="870455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3" name="Arc 172"/>
            <p:cNvSpPr>
              <a:spLocks/>
            </p:cNvSpPr>
            <p:nvPr/>
          </p:nvSpPr>
          <p:spPr>
            <a:xfrm rot="17336234">
              <a:off x="887414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3" name="Arc 202"/>
            <p:cNvSpPr>
              <a:spLocks noChangeAspect="1"/>
            </p:cNvSpPr>
            <p:nvPr/>
          </p:nvSpPr>
          <p:spPr>
            <a:xfrm>
              <a:off x="1844882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4" name="Straight Arrow Connector 203"/>
            <p:cNvCxnSpPr>
              <a:cxnSpLocks noChangeAspect="1"/>
            </p:cNvCxnSpPr>
            <p:nvPr/>
          </p:nvCxnSpPr>
          <p:spPr>
            <a:xfrm flipH="1">
              <a:off x="1878542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Arc 204"/>
            <p:cNvSpPr>
              <a:spLocks noChangeAspect="1"/>
            </p:cNvSpPr>
            <p:nvPr/>
          </p:nvSpPr>
          <p:spPr>
            <a:xfrm>
              <a:off x="2802368" y="219012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6" name="Straight Arrow Connector 205"/>
            <p:cNvCxnSpPr>
              <a:cxnSpLocks noChangeAspect="1"/>
            </p:cNvCxnSpPr>
            <p:nvPr/>
          </p:nvCxnSpPr>
          <p:spPr>
            <a:xfrm flipH="1">
              <a:off x="2836028" y="223029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Arc 206"/>
            <p:cNvSpPr>
              <a:spLocks noChangeAspect="1"/>
            </p:cNvSpPr>
            <p:nvPr/>
          </p:nvSpPr>
          <p:spPr>
            <a:xfrm>
              <a:off x="3727511" y="218841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8" name="Straight Arrow Connector 207"/>
            <p:cNvCxnSpPr>
              <a:cxnSpLocks noChangeAspect="1"/>
            </p:cNvCxnSpPr>
            <p:nvPr/>
          </p:nvCxnSpPr>
          <p:spPr>
            <a:xfrm flipH="1">
              <a:off x="3761171" y="222858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Arc 208"/>
            <p:cNvSpPr>
              <a:spLocks noChangeAspect="1"/>
            </p:cNvSpPr>
            <p:nvPr/>
          </p:nvSpPr>
          <p:spPr>
            <a:xfrm>
              <a:off x="4704159" y="2198474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10" name="Straight Arrow Connector 209"/>
            <p:cNvCxnSpPr>
              <a:cxnSpLocks noChangeAspect="1"/>
            </p:cNvCxnSpPr>
            <p:nvPr/>
          </p:nvCxnSpPr>
          <p:spPr>
            <a:xfrm flipH="1">
              <a:off x="4737819" y="2238640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Arc 210"/>
            <p:cNvSpPr>
              <a:spLocks noChangeAspect="1"/>
            </p:cNvSpPr>
            <p:nvPr/>
          </p:nvSpPr>
          <p:spPr>
            <a:xfrm>
              <a:off x="5634991" y="218386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28" name="Straight Arrow Connector 227"/>
            <p:cNvCxnSpPr>
              <a:cxnSpLocks noChangeAspect="1"/>
            </p:cNvCxnSpPr>
            <p:nvPr/>
          </p:nvCxnSpPr>
          <p:spPr>
            <a:xfrm flipH="1">
              <a:off x="5668651" y="222403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Arc 228"/>
            <p:cNvSpPr>
              <a:spLocks noChangeAspect="1"/>
            </p:cNvSpPr>
            <p:nvPr/>
          </p:nvSpPr>
          <p:spPr>
            <a:xfrm>
              <a:off x="6634402" y="218215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4" name="Straight Arrow Connector 233"/>
            <p:cNvCxnSpPr>
              <a:cxnSpLocks noChangeAspect="1"/>
            </p:cNvCxnSpPr>
            <p:nvPr/>
          </p:nvCxnSpPr>
          <p:spPr>
            <a:xfrm flipH="1">
              <a:off x="6668062" y="222232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Arc 234"/>
            <p:cNvSpPr>
              <a:spLocks noChangeAspect="1"/>
            </p:cNvSpPr>
            <p:nvPr/>
          </p:nvSpPr>
          <p:spPr>
            <a:xfrm>
              <a:off x="7547805" y="2180711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6" name="Straight Arrow Connector 235"/>
            <p:cNvCxnSpPr>
              <a:cxnSpLocks noChangeAspect="1"/>
            </p:cNvCxnSpPr>
            <p:nvPr/>
          </p:nvCxnSpPr>
          <p:spPr>
            <a:xfrm flipH="1">
              <a:off x="7581465" y="2220877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Arc 236"/>
            <p:cNvSpPr>
              <a:spLocks noChangeAspect="1"/>
            </p:cNvSpPr>
            <p:nvPr/>
          </p:nvSpPr>
          <p:spPr>
            <a:xfrm>
              <a:off x="8419464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8" name="Straight Arrow Connector 237"/>
            <p:cNvCxnSpPr>
              <a:cxnSpLocks noChangeAspect="1"/>
            </p:cNvCxnSpPr>
            <p:nvPr/>
          </p:nvCxnSpPr>
          <p:spPr>
            <a:xfrm flipH="1">
              <a:off x="8453124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Arc 238"/>
            <p:cNvSpPr>
              <a:spLocks/>
            </p:cNvSpPr>
            <p:nvPr/>
          </p:nvSpPr>
          <p:spPr>
            <a:xfrm rot="4263766" flipV="1">
              <a:off x="1812302" y="126788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0" name="Arc 239"/>
            <p:cNvSpPr>
              <a:spLocks/>
            </p:cNvSpPr>
            <p:nvPr/>
          </p:nvSpPr>
          <p:spPr>
            <a:xfrm rot="17336234">
              <a:off x="1878014" y="179693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1" name="Arc 240"/>
            <p:cNvSpPr>
              <a:spLocks/>
            </p:cNvSpPr>
            <p:nvPr/>
          </p:nvSpPr>
          <p:spPr>
            <a:xfrm rot="4263766" flipV="1">
              <a:off x="2826857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2" name="Arc 241"/>
            <p:cNvSpPr>
              <a:spLocks/>
            </p:cNvSpPr>
            <p:nvPr/>
          </p:nvSpPr>
          <p:spPr>
            <a:xfrm rot="17336234">
              <a:off x="2868614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3" name="Arc 242"/>
            <p:cNvSpPr>
              <a:spLocks/>
            </p:cNvSpPr>
            <p:nvPr/>
          </p:nvSpPr>
          <p:spPr>
            <a:xfrm rot="4263766" flipV="1">
              <a:off x="3751536" y="128751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5" name="Arc 244"/>
            <p:cNvSpPr>
              <a:spLocks/>
            </p:cNvSpPr>
            <p:nvPr/>
          </p:nvSpPr>
          <p:spPr>
            <a:xfrm rot="17336234">
              <a:off x="3783014" y="1816570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6" name="Arc 245"/>
            <p:cNvSpPr>
              <a:spLocks/>
            </p:cNvSpPr>
            <p:nvPr/>
          </p:nvSpPr>
          <p:spPr>
            <a:xfrm rot="4263766" flipV="1">
              <a:off x="4709008" y="128751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7" name="Arc 246"/>
            <p:cNvSpPr>
              <a:spLocks/>
            </p:cNvSpPr>
            <p:nvPr/>
          </p:nvSpPr>
          <p:spPr>
            <a:xfrm rot="17336234">
              <a:off x="4773614" y="181656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8" name="Arc 247"/>
            <p:cNvSpPr>
              <a:spLocks/>
            </p:cNvSpPr>
            <p:nvPr/>
          </p:nvSpPr>
          <p:spPr>
            <a:xfrm rot="4263766" flipV="1">
              <a:off x="5656039" y="128753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9" name="Arc 248"/>
            <p:cNvSpPr>
              <a:spLocks/>
            </p:cNvSpPr>
            <p:nvPr/>
          </p:nvSpPr>
          <p:spPr>
            <a:xfrm rot="17336234">
              <a:off x="5688014" y="1816583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0" name="Arc 249"/>
            <p:cNvSpPr>
              <a:spLocks/>
            </p:cNvSpPr>
            <p:nvPr/>
          </p:nvSpPr>
          <p:spPr>
            <a:xfrm rot="4263766" flipV="1">
              <a:off x="6618480" y="128751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1" name="Arc 250"/>
            <p:cNvSpPr>
              <a:spLocks/>
            </p:cNvSpPr>
            <p:nvPr/>
          </p:nvSpPr>
          <p:spPr>
            <a:xfrm rot="17336234">
              <a:off x="6678614" y="181656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5" name="Straight Arrow Connector 84"/>
            <p:cNvCxnSpPr>
              <a:stCxn id="81" idx="6"/>
              <a:endCxn id="87" idx="2"/>
            </p:cNvCxnSpPr>
            <p:nvPr/>
          </p:nvCxnSpPr>
          <p:spPr>
            <a:xfrm>
              <a:off x="1384641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itle 1"/>
          <p:cNvSpPr txBox="1">
            <a:spLocks/>
          </p:cNvSpPr>
          <p:nvPr/>
        </p:nvSpPr>
        <p:spPr>
          <a:xfrm>
            <a:off x="228600" y="381000"/>
            <a:ext cx="8686800" cy="76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Adding Edges Between Deletion/Insertion States</a:t>
            </a:r>
          </a:p>
        </p:txBody>
      </p:sp>
    </p:spTree>
    <p:extLst>
      <p:ext uri="{BB962C8B-B14F-4D97-AF65-F5344CB8AC3E}">
        <p14:creationId xmlns:p14="http://schemas.microsoft.com/office/powerpoint/2010/main" val="18401735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200"/>
          <p:cNvSpPr txBox="1"/>
          <p:nvPr/>
        </p:nvSpPr>
        <p:spPr>
          <a:xfrm>
            <a:off x="353484" y="4114800"/>
            <a:ext cx="8506784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Optima"/>
                <a:cs typeface="Optima"/>
              </a:rPr>
              <a:t>But what are </a:t>
            </a:r>
            <a:r>
              <a:rPr lang="en-US" sz="3200" i="1" dirty="0">
                <a:latin typeface="Optima"/>
                <a:cs typeface="Optima"/>
              </a:rPr>
              <a:t>Transition </a:t>
            </a:r>
            <a:r>
              <a:rPr lang="en-US" sz="3200" dirty="0">
                <a:latin typeface="Optima"/>
                <a:cs typeface="Optima"/>
              </a:rPr>
              <a:t>and </a:t>
            </a:r>
            <a:r>
              <a:rPr lang="en-US" sz="3200" i="1" dirty="0">
                <a:latin typeface="Optima"/>
                <a:cs typeface="Optima"/>
              </a:rPr>
              <a:t>Emission</a:t>
            </a:r>
            <a:r>
              <a:rPr lang="en-US" sz="3200" dirty="0">
                <a:latin typeface="Optima"/>
                <a:cs typeface="Optima"/>
              </a:rPr>
              <a:t> matrices?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525" y="906524"/>
            <a:ext cx="9143037" cy="2877167"/>
            <a:chOff x="20013" y="906524"/>
            <a:chExt cx="9143037" cy="2877167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292931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92931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87419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39667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87419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81907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37203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81907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78427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28643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78427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72915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26179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72915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684193" y="122714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20667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684193" y="3086423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8131233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018881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018881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1963761" y="121920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486241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963761" y="3078480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461601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>
                  <a:solidFill>
                    <a:srgbClr val="262626"/>
                  </a:solidFill>
                </a:rPr>
                <a:t> </a:t>
              </a: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41361" y="2157676"/>
              <a:ext cx="365760" cy="365760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7" idx="6"/>
              <a:endCxn id="6" idx="2"/>
            </p:cNvCxnSpPr>
            <p:nvPr/>
          </p:nvCxnSpPr>
          <p:spPr>
            <a:xfrm>
              <a:off x="2329521" y="3261360"/>
              <a:ext cx="599792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" idx="6"/>
              <a:endCxn id="9" idx="2"/>
            </p:cNvCxnSpPr>
            <p:nvPr/>
          </p:nvCxnSpPr>
          <p:spPr>
            <a:xfrm>
              <a:off x="3295073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" idx="6"/>
              <a:endCxn id="18" idx="2"/>
            </p:cNvCxnSpPr>
            <p:nvPr/>
          </p:nvCxnSpPr>
          <p:spPr>
            <a:xfrm>
              <a:off x="4239953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8" idx="6"/>
              <a:endCxn id="21" idx="2"/>
            </p:cNvCxnSpPr>
            <p:nvPr/>
          </p:nvCxnSpPr>
          <p:spPr>
            <a:xfrm>
              <a:off x="5184833" y="326930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1" idx="6"/>
              <a:endCxn id="24" idx="2"/>
            </p:cNvCxnSpPr>
            <p:nvPr/>
          </p:nvCxnSpPr>
          <p:spPr>
            <a:xfrm>
              <a:off x="6150033" y="326930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4" idx="6"/>
              <a:endCxn id="27" idx="2"/>
            </p:cNvCxnSpPr>
            <p:nvPr/>
          </p:nvCxnSpPr>
          <p:spPr>
            <a:xfrm>
              <a:off x="7094913" y="326930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0" idx="6"/>
              <a:endCxn id="84" idx="2"/>
            </p:cNvCxnSpPr>
            <p:nvPr/>
          </p:nvCxnSpPr>
          <p:spPr>
            <a:xfrm>
              <a:off x="1384641" y="140208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4" idx="6"/>
              <a:endCxn id="2" idx="2"/>
            </p:cNvCxnSpPr>
            <p:nvPr/>
          </p:nvCxnSpPr>
          <p:spPr>
            <a:xfrm>
              <a:off x="2329521" y="1402080"/>
              <a:ext cx="599792" cy="7943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2" idx="6"/>
              <a:endCxn id="7" idx="2"/>
            </p:cNvCxnSpPr>
            <p:nvPr/>
          </p:nvCxnSpPr>
          <p:spPr>
            <a:xfrm>
              <a:off x="3295073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7" idx="6"/>
              <a:endCxn id="16" idx="2"/>
            </p:cNvCxnSpPr>
            <p:nvPr/>
          </p:nvCxnSpPr>
          <p:spPr>
            <a:xfrm>
              <a:off x="4239953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6" idx="6"/>
              <a:endCxn id="19" idx="2"/>
            </p:cNvCxnSpPr>
            <p:nvPr/>
          </p:nvCxnSpPr>
          <p:spPr>
            <a:xfrm>
              <a:off x="5184833" y="1410023"/>
              <a:ext cx="59944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9" idx="6"/>
              <a:endCxn id="22" idx="2"/>
            </p:cNvCxnSpPr>
            <p:nvPr/>
          </p:nvCxnSpPr>
          <p:spPr>
            <a:xfrm>
              <a:off x="6150033" y="1410023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22" idx="6"/>
              <a:endCxn id="25" idx="2"/>
            </p:cNvCxnSpPr>
            <p:nvPr/>
          </p:nvCxnSpPr>
          <p:spPr>
            <a:xfrm>
              <a:off x="7094913" y="1410023"/>
              <a:ext cx="58928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</p:cNvCxnSpPr>
            <p:nvPr/>
          </p:nvCxnSpPr>
          <p:spPr>
            <a:xfrm>
              <a:off x="1300655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 noChangeAspect="1"/>
            </p:cNvCxnSpPr>
            <p:nvPr/>
          </p:nvCxnSpPr>
          <p:spPr>
            <a:xfrm>
              <a:off x="2254779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cxnSpLocks noChangeAspect="1"/>
            </p:cNvCxnSpPr>
            <p:nvPr/>
          </p:nvCxnSpPr>
          <p:spPr>
            <a:xfrm>
              <a:off x="322033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cxnSpLocks noChangeAspect="1"/>
            </p:cNvCxnSpPr>
            <p:nvPr/>
          </p:nvCxnSpPr>
          <p:spPr>
            <a:xfrm>
              <a:off x="417210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cxnSpLocks noChangeAspect="1"/>
            </p:cNvCxnSpPr>
            <p:nvPr/>
          </p:nvCxnSpPr>
          <p:spPr>
            <a:xfrm>
              <a:off x="5096695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cxnSpLocks noChangeAspect="1"/>
            </p:cNvCxnSpPr>
            <p:nvPr/>
          </p:nvCxnSpPr>
          <p:spPr>
            <a:xfrm>
              <a:off x="607529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cxnSpLocks noChangeAspect="1"/>
            </p:cNvCxnSpPr>
            <p:nvPr/>
          </p:nvCxnSpPr>
          <p:spPr>
            <a:xfrm>
              <a:off x="702017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cxnSpLocks noChangeAspect="1"/>
            </p:cNvCxnSpPr>
            <p:nvPr/>
          </p:nvCxnSpPr>
          <p:spPr>
            <a:xfrm>
              <a:off x="7961429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cxnSpLocks noChangeAspect="1"/>
            </p:cNvCxnSpPr>
            <p:nvPr/>
          </p:nvCxnSpPr>
          <p:spPr>
            <a:xfrm flipV="1">
              <a:off x="1300655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cxnSpLocks noChangeAspect="1"/>
            </p:cNvCxnSpPr>
            <p:nvPr/>
          </p:nvCxnSpPr>
          <p:spPr>
            <a:xfrm flipV="1">
              <a:off x="2254779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cxnSpLocks noChangeAspect="1"/>
            </p:cNvCxnSpPr>
            <p:nvPr/>
          </p:nvCxnSpPr>
          <p:spPr>
            <a:xfrm flipV="1">
              <a:off x="3193473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cxnSpLocks noChangeAspect="1"/>
            </p:cNvCxnSpPr>
            <p:nvPr/>
          </p:nvCxnSpPr>
          <p:spPr>
            <a:xfrm flipV="1">
              <a:off x="5096695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cxnSpLocks noChangeAspect="1"/>
            </p:cNvCxnSpPr>
            <p:nvPr/>
          </p:nvCxnSpPr>
          <p:spPr>
            <a:xfrm flipV="1">
              <a:off x="417210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cxnSpLocks noChangeAspect="1"/>
            </p:cNvCxnSpPr>
            <p:nvPr/>
          </p:nvCxnSpPr>
          <p:spPr>
            <a:xfrm flipV="1">
              <a:off x="607529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cxnSpLocks noChangeAspect="1"/>
            </p:cNvCxnSpPr>
            <p:nvPr/>
          </p:nvCxnSpPr>
          <p:spPr>
            <a:xfrm flipV="1">
              <a:off x="702017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 noChangeAspect="1"/>
            </p:cNvCxnSpPr>
            <p:nvPr/>
          </p:nvCxnSpPr>
          <p:spPr>
            <a:xfrm flipV="1">
              <a:off x="7961429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 noChangeAspect="1"/>
            </p:cNvCxnSpPr>
            <p:nvPr/>
          </p:nvCxnSpPr>
          <p:spPr>
            <a:xfrm>
              <a:off x="1744779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cxnSpLocks noChangeAspect="1"/>
            </p:cNvCxnSpPr>
            <p:nvPr/>
          </p:nvCxnSpPr>
          <p:spPr>
            <a:xfrm>
              <a:off x="273265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cxnSpLocks noChangeAspect="1"/>
            </p:cNvCxnSpPr>
            <p:nvPr/>
          </p:nvCxnSpPr>
          <p:spPr>
            <a:xfrm>
              <a:off x="365721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cxnSpLocks noChangeAspect="1"/>
            </p:cNvCxnSpPr>
            <p:nvPr/>
          </p:nvCxnSpPr>
          <p:spPr>
            <a:xfrm>
              <a:off x="465289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cxnSpLocks noChangeAspect="1"/>
            </p:cNvCxnSpPr>
            <p:nvPr/>
          </p:nvCxnSpPr>
          <p:spPr>
            <a:xfrm>
              <a:off x="5581425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cxnSpLocks noChangeAspect="1"/>
            </p:cNvCxnSpPr>
            <p:nvPr/>
          </p:nvCxnSpPr>
          <p:spPr>
            <a:xfrm>
              <a:off x="655281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cxnSpLocks noChangeAspect="1"/>
            </p:cNvCxnSpPr>
            <p:nvPr/>
          </p:nvCxnSpPr>
          <p:spPr>
            <a:xfrm>
              <a:off x="7507851" y="253036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cxnSpLocks noChangeAspect="1"/>
            </p:cNvCxnSpPr>
            <p:nvPr/>
          </p:nvCxnSpPr>
          <p:spPr>
            <a:xfrm flipV="1">
              <a:off x="1785419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cxnSpLocks noChangeAspect="1"/>
            </p:cNvCxnSpPr>
            <p:nvPr/>
          </p:nvCxnSpPr>
          <p:spPr>
            <a:xfrm flipV="1">
              <a:off x="274281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cxnSpLocks noChangeAspect="1"/>
            </p:cNvCxnSpPr>
            <p:nvPr/>
          </p:nvCxnSpPr>
          <p:spPr>
            <a:xfrm flipV="1">
              <a:off x="3695287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cxnSpLocks noChangeAspect="1"/>
            </p:cNvCxnSpPr>
            <p:nvPr/>
          </p:nvCxnSpPr>
          <p:spPr>
            <a:xfrm flipV="1">
              <a:off x="465289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cxnSpLocks noChangeAspect="1"/>
            </p:cNvCxnSpPr>
            <p:nvPr/>
          </p:nvCxnSpPr>
          <p:spPr>
            <a:xfrm flipV="1">
              <a:off x="5581425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cxnSpLocks noChangeAspect="1"/>
            </p:cNvCxnSpPr>
            <p:nvPr/>
          </p:nvCxnSpPr>
          <p:spPr>
            <a:xfrm flipV="1">
              <a:off x="655281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cxnSpLocks noChangeAspect="1"/>
            </p:cNvCxnSpPr>
            <p:nvPr/>
          </p:nvCxnSpPr>
          <p:spPr>
            <a:xfrm flipV="1">
              <a:off x="750785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cxnSpLocks noChangeAspect="1"/>
            </p:cNvCxnSpPr>
            <p:nvPr/>
          </p:nvCxnSpPr>
          <p:spPr>
            <a:xfrm flipV="1">
              <a:off x="820571" y="1592903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cxnSpLocks noChangeAspect="1"/>
            </p:cNvCxnSpPr>
            <p:nvPr/>
          </p:nvCxnSpPr>
          <p:spPr>
            <a:xfrm>
              <a:off x="833647" y="2523436"/>
              <a:ext cx="291724" cy="577088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991803" y="1225788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81840" y="3088045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917913" y="3088640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883465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38857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778785" y="3091832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742079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688513" y="309036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0123" y="3080204"/>
              <a:ext cx="452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M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37840" y="1215494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898833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838857" y="1227143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788552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752239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98673" y="122787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650050" y="1238031"/>
              <a:ext cx="432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D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70681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0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531771" y="218037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1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494969" y="21726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2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440201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3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412673" y="218115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4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309641" y="2170218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5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291071" y="2168596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6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240393" y="2165352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7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161290" y="2173890"/>
              <a:ext cx="34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I</a:t>
              </a:r>
              <a:r>
                <a:rPr lang="en-US" sz="14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8</a:t>
              </a:r>
              <a:endPara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Arc 197"/>
            <p:cNvSpPr>
              <a:spLocks noChangeAspect="1"/>
            </p:cNvSpPr>
            <p:nvPr/>
          </p:nvSpPr>
          <p:spPr>
            <a:xfrm>
              <a:off x="881844" y="218037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0" name="Straight Arrow Connector 199"/>
            <p:cNvCxnSpPr>
              <a:cxnSpLocks noChangeAspect="1"/>
            </p:cNvCxnSpPr>
            <p:nvPr/>
          </p:nvCxnSpPr>
          <p:spPr>
            <a:xfrm flipH="1">
              <a:off x="915504" y="222054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Arc 171"/>
            <p:cNvSpPr>
              <a:spLocks/>
            </p:cNvSpPr>
            <p:nvPr/>
          </p:nvSpPr>
          <p:spPr>
            <a:xfrm rot="4263766" flipV="1">
              <a:off x="870455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3" name="Arc 172"/>
            <p:cNvSpPr>
              <a:spLocks/>
            </p:cNvSpPr>
            <p:nvPr/>
          </p:nvSpPr>
          <p:spPr>
            <a:xfrm rot="17336234">
              <a:off x="887414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3" name="Arc 202"/>
            <p:cNvSpPr>
              <a:spLocks noChangeAspect="1"/>
            </p:cNvSpPr>
            <p:nvPr/>
          </p:nvSpPr>
          <p:spPr>
            <a:xfrm>
              <a:off x="1844882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4" name="Straight Arrow Connector 203"/>
            <p:cNvCxnSpPr>
              <a:cxnSpLocks noChangeAspect="1"/>
            </p:cNvCxnSpPr>
            <p:nvPr/>
          </p:nvCxnSpPr>
          <p:spPr>
            <a:xfrm flipH="1">
              <a:off x="1878542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Arc 204"/>
            <p:cNvSpPr>
              <a:spLocks noChangeAspect="1"/>
            </p:cNvSpPr>
            <p:nvPr/>
          </p:nvSpPr>
          <p:spPr>
            <a:xfrm>
              <a:off x="2802368" y="219012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6" name="Straight Arrow Connector 205"/>
            <p:cNvCxnSpPr>
              <a:cxnSpLocks noChangeAspect="1"/>
            </p:cNvCxnSpPr>
            <p:nvPr/>
          </p:nvCxnSpPr>
          <p:spPr>
            <a:xfrm flipH="1">
              <a:off x="2836028" y="223029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Arc 206"/>
            <p:cNvSpPr>
              <a:spLocks noChangeAspect="1"/>
            </p:cNvSpPr>
            <p:nvPr/>
          </p:nvSpPr>
          <p:spPr>
            <a:xfrm>
              <a:off x="3727511" y="218841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08" name="Straight Arrow Connector 207"/>
            <p:cNvCxnSpPr>
              <a:cxnSpLocks noChangeAspect="1"/>
            </p:cNvCxnSpPr>
            <p:nvPr/>
          </p:nvCxnSpPr>
          <p:spPr>
            <a:xfrm flipH="1">
              <a:off x="3761171" y="222858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Arc 208"/>
            <p:cNvSpPr>
              <a:spLocks noChangeAspect="1"/>
            </p:cNvSpPr>
            <p:nvPr/>
          </p:nvSpPr>
          <p:spPr>
            <a:xfrm>
              <a:off x="4704159" y="2198474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10" name="Straight Arrow Connector 209"/>
            <p:cNvCxnSpPr>
              <a:cxnSpLocks noChangeAspect="1"/>
            </p:cNvCxnSpPr>
            <p:nvPr/>
          </p:nvCxnSpPr>
          <p:spPr>
            <a:xfrm flipH="1">
              <a:off x="4737819" y="2238640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Arc 210"/>
            <p:cNvSpPr>
              <a:spLocks noChangeAspect="1"/>
            </p:cNvSpPr>
            <p:nvPr/>
          </p:nvSpPr>
          <p:spPr>
            <a:xfrm>
              <a:off x="5634991" y="2183869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28" name="Straight Arrow Connector 227"/>
            <p:cNvCxnSpPr>
              <a:cxnSpLocks noChangeAspect="1"/>
            </p:cNvCxnSpPr>
            <p:nvPr/>
          </p:nvCxnSpPr>
          <p:spPr>
            <a:xfrm flipH="1">
              <a:off x="5668651" y="2224035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Arc 228"/>
            <p:cNvSpPr>
              <a:spLocks noChangeAspect="1"/>
            </p:cNvSpPr>
            <p:nvPr/>
          </p:nvSpPr>
          <p:spPr>
            <a:xfrm>
              <a:off x="6634402" y="2182158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4" name="Straight Arrow Connector 233"/>
            <p:cNvCxnSpPr>
              <a:cxnSpLocks noChangeAspect="1"/>
            </p:cNvCxnSpPr>
            <p:nvPr/>
          </p:nvCxnSpPr>
          <p:spPr>
            <a:xfrm flipH="1">
              <a:off x="6668062" y="2222324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Arc 234"/>
            <p:cNvSpPr>
              <a:spLocks noChangeAspect="1"/>
            </p:cNvSpPr>
            <p:nvPr/>
          </p:nvSpPr>
          <p:spPr>
            <a:xfrm>
              <a:off x="7547805" y="2180711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6" name="Straight Arrow Connector 235"/>
            <p:cNvCxnSpPr>
              <a:cxnSpLocks noChangeAspect="1"/>
            </p:cNvCxnSpPr>
            <p:nvPr/>
          </p:nvCxnSpPr>
          <p:spPr>
            <a:xfrm flipH="1">
              <a:off x="7581465" y="2220877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Arc 236"/>
            <p:cNvSpPr>
              <a:spLocks noChangeAspect="1"/>
            </p:cNvSpPr>
            <p:nvPr/>
          </p:nvSpPr>
          <p:spPr>
            <a:xfrm>
              <a:off x="8419464" y="2191840"/>
              <a:ext cx="308222" cy="308222"/>
            </a:xfrm>
            <a:prstGeom prst="arc">
              <a:avLst>
                <a:gd name="adj1" fmla="val 13308888"/>
                <a:gd name="adj2" fmla="val 8368491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238" name="Straight Arrow Connector 237"/>
            <p:cNvCxnSpPr>
              <a:cxnSpLocks noChangeAspect="1"/>
            </p:cNvCxnSpPr>
            <p:nvPr/>
          </p:nvCxnSpPr>
          <p:spPr>
            <a:xfrm flipH="1">
              <a:off x="8453124" y="2232006"/>
              <a:ext cx="6202" cy="2431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Arc 238"/>
            <p:cNvSpPr>
              <a:spLocks/>
            </p:cNvSpPr>
            <p:nvPr/>
          </p:nvSpPr>
          <p:spPr>
            <a:xfrm rot="4263766" flipV="1">
              <a:off x="1812302" y="126788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0" name="Arc 239"/>
            <p:cNvSpPr>
              <a:spLocks/>
            </p:cNvSpPr>
            <p:nvPr/>
          </p:nvSpPr>
          <p:spPr>
            <a:xfrm rot="17336234">
              <a:off x="1878014" y="179693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1" name="Arc 240"/>
            <p:cNvSpPr>
              <a:spLocks/>
            </p:cNvSpPr>
            <p:nvPr/>
          </p:nvSpPr>
          <p:spPr>
            <a:xfrm rot="4263766" flipV="1">
              <a:off x="2826857" y="1287531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2" name="Arc 241"/>
            <p:cNvSpPr>
              <a:spLocks/>
            </p:cNvSpPr>
            <p:nvPr/>
          </p:nvSpPr>
          <p:spPr>
            <a:xfrm rot="17336234">
              <a:off x="2868614" y="181658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3" name="Arc 242"/>
            <p:cNvSpPr>
              <a:spLocks/>
            </p:cNvSpPr>
            <p:nvPr/>
          </p:nvSpPr>
          <p:spPr>
            <a:xfrm rot="4263766" flipV="1">
              <a:off x="3751536" y="128751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5" name="Arc 244"/>
            <p:cNvSpPr>
              <a:spLocks/>
            </p:cNvSpPr>
            <p:nvPr/>
          </p:nvSpPr>
          <p:spPr>
            <a:xfrm rot="17336234">
              <a:off x="3783014" y="1816570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6" name="Arc 245"/>
            <p:cNvSpPr>
              <a:spLocks/>
            </p:cNvSpPr>
            <p:nvPr/>
          </p:nvSpPr>
          <p:spPr>
            <a:xfrm rot="4263766" flipV="1">
              <a:off x="4709008" y="128751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7" name="Arc 246"/>
            <p:cNvSpPr>
              <a:spLocks/>
            </p:cNvSpPr>
            <p:nvPr/>
          </p:nvSpPr>
          <p:spPr>
            <a:xfrm rot="17336234">
              <a:off x="4773614" y="1816569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8" name="Arc 247"/>
            <p:cNvSpPr>
              <a:spLocks/>
            </p:cNvSpPr>
            <p:nvPr/>
          </p:nvSpPr>
          <p:spPr>
            <a:xfrm rot="4263766" flipV="1">
              <a:off x="5656039" y="1287532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9" name="Arc 248"/>
            <p:cNvSpPr>
              <a:spLocks/>
            </p:cNvSpPr>
            <p:nvPr/>
          </p:nvSpPr>
          <p:spPr>
            <a:xfrm rot="17336234">
              <a:off x="5688014" y="1816583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0" name="Arc 249"/>
            <p:cNvSpPr>
              <a:spLocks/>
            </p:cNvSpPr>
            <p:nvPr/>
          </p:nvSpPr>
          <p:spPr>
            <a:xfrm rot="4263766" flipV="1">
              <a:off x="6618480" y="1287517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1" name="Arc 250"/>
            <p:cNvSpPr>
              <a:spLocks/>
            </p:cNvSpPr>
            <p:nvPr/>
          </p:nvSpPr>
          <p:spPr>
            <a:xfrm rot="17336234">
              <a:off x="6678614" y="1816568"/>
              <a:ext cx="2328471" cy="1605745"/>
            </a:xfrm>
            <a:prstGeom prst="arc">
              <a:avLst>
                <a:gd name="adj1" fmla="val 13494215"/>
                <a:gd name="adj2" fmla="val 20214253"/>
              </a:avLst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5" name="Straight Arrow Connector 84"/>
            <p:cNvCxnSpPr>
              <a:stCxn id="81" idx="6"/>
              <a:endCxn id="87" idx="2"/>
            </p:cNvCxnSpPr>
            <p:nvPr/>
          </p:nvCxnSpPr>
          <p:spPr>
            <a:xfrm>
              <a:off x="1384641" y="3261360"/>
              <a:ext cx="579120" cy="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cxnSpLocks noChangeAspect="1"/>
              <a:endCxn id="145" idx="1"/>
            </p:cNvCxnSpPr>
            <p:nvPr/>
          </p:nvCxnSpPr>
          <p:spPr>
            <a:xfrm>
              <a:off x="8049953" y="1495522"/>
              <a:ext cx="784832" cy="723440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cxnSpLocks noChangeAspect="1"/>
              <a:endCxn id="145" idx="3"/>
            </p:cNvCxnSpPr>
            <p:nvPr/>
          </p:nvCxnSpPr>
          <p:spPr>
            <a:xfrm flipV="1">
              <a:off x="8049953" y="2477594"/>
              <a:ext cx="784832" cy="696973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8781221" y="2165398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842181" y="2184735"/>
              <a:ext cx="32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E</a:t>
              </a:r>
            </a:p>
          </p:txBody>
        </p:sp>
        <p:cxnSp>
          <p:nvCxnSpPr>
            <p:cNvPr id="151" name="Straight Arrow Connector 150"/>
            <p:cNvCxnSpPr>
              <a:endCxn id="148" idx="1"/>
            </p:cNvCxnSpPr>
            <p:nvPr/>
          </p:nvCxnSpPr>
          <p:spPr>
            <a:xfrm flipV="1">
              <a:off x="8525568" y="2338624"/>
              <a:ext cx="316613" cy="1932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cxnSpLocks noChangeAspect="1"/>
            </p:cNvCxnSpPr>
            <p:nvPr/>
          </p:nvCxnSpPr>
          <p:spPr>
            <a:xfrm>
              <a:off x="20013" y="2337980"/>
              <a:ext cx="521348" cy="2576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cxnSpLocks noChangeAspect="1"/>
              <a:stCxn id="169" idx="5"/>
            </p:cNvCxnSpPr>
            <p:nvPr/>
          </p:nvCxnSpPr>
          <p:spPr>
            <a:xfrm>
              <a:off x="335397" y="2462707"/>
              <a:ext cx="677869" cy="696807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cxnSpLocks noChangeAspect="1"/>
              <a:stCxn id="171" idx="0"/>
            </p:cNvCxnSpPr>
            <p:nvPr/>
          </p:nvCxnSpPr>
          <p:spPr>
            <a:xfrm flipV="1">
              <a:off x="217384" y="1510998"/>
              <a:ext cx="801721" cy="656612"/>
            </a:xfrm>
            <a:prstGeom prst="straightConnector1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23201" y="2150511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6949" y="2167610"/>
              <a:ext cx="32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cs typeface="Optima"/>
                </a:rPr>
                <a:t>S</a:t>
              </a: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114300" y="3724056"/>
            <a:ext cx="8931176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Optima"/>
                <a:cs typeface="Optima"/>
              </a:rPr>
              <a:t>Profile HMM Problem</a:t>
            </a:r>
            <a:r>
              <a:rPr lang="en-US" sz="2700" dirty="0">
                <a:latin typeface="Optima"/>
                <a:cs typeface="Optima"/>
              </a:rPr>
              <a:t>: </a:t>
            </a:r>
            <a:r>
              <a:rPr lang="en-US" sz="2700" i="1" dirty="0">
                <a:latin typeface="Optima"/>
                <a:cs typeface="Optima"/>
              </a:rPr>
              <a:t>Construct a profile HMM from a multiple alignment.</a:t>
            </a:r>
            <a:endParaRPr lang="en-US" sz="2700" dirty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r>
              <a:rPr lang="en-US" sz="2700" b="1" dirty="0">
                <a:latin typeface="Optima"/>
                <a:cs typeface="Optima"/>
              </a:rPr>
              <a:t>Input:</a:t>
            </a:r>
            <a:r>
              <a:rPr lang="en-US" sz="2700" dirty="0">
                <a:latin typeface="Optima"/>
                <a:cs typeface="Optima"/>
              </a:rPr>
              <a:t> A multiple alignment </a:t>
            </a:r>
            <a:r>
              <a:rPr lang="en-US" sz="2700" i="1" dirty="0">
                <a:latin typeface="Optima"/>
                <a:cs typeface="Optima"/>
              </a:rPr>
              <a:t>Alignment</a:t>
            </a:r>
            <a:r>
              <a:rPr lang="en-US" sz="2700" dirty="0">
                <a:latin typeface="Optima"/>
                <a:cs typeface="Optima"/>
              </a:rPr>
              <a:t> and a threshold </a:t>
            </a:r>
            <a:r>
              <a:rPr lang="en-US" sz="2700" dirty="0" err="1">
                <a:latin typeface="Optima"/>
                <a:cs typeface="Optima"/>
              </a:rPr>
              <a:t>θ</a:t>
            </a:r>
            <a:r>
              <a:rPr lang="en-US" sz="2700" dirty="0">
                <a:latin typeface="Optima"/>
                <a:cs typeface="Optima"/>
              </a:rPr>
              <a:t> (maximum fraction of insertions per column)</a:t>
            </a:r>
            <a:r>
              <a:rPr lang="en-US" sz="2700" i="1" dirty="0">
                <a:latin typeface="Optima"/>
                <a:cs typeface="Optima"/>
              </a:rPr>
              <a:t>.</a:t>
            </a:r>
            <a:r>
              <a:rPr lang="en-US" sz="2700" dirty="0">
                <a:latin typeface="Optima"/>
                <a:cs typeface="Optima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700" b="1" dirty="0">
                <a:latin typeface="Optima"/>
                <a:cs typeface="Optima"/>
              </a:rPr>
              <a:t>Output: </a:t>
            </a:r>
            <a:r>
              <a:rPr lang="en-US" sz="2700" dirty="0">
                <a:latin typeface="Optima"/>
                <a:cs typeface="Optima"/>
              </a:rPr>
              <a:t>Transition and emission matrices of the profile HMM </a:t>
            </a:r>
            <a:r>
              <a:rPr lang="en-US" sz="2700" i="1" dirty="0">
                <a:latin typeface="Optima"/>
                <a:cs typeface="Optima"/>
              </a:rPr>
              <a:t>HMM</a:t>
            </a:r>
            <a:r>
              <a:rPr lang="en-US" sz="2700" dirty="0">
                <a:latin typeface="Optima"/>
                <a:cs typeface="Optima"/>
              </a:rPr>
              <a:t>(</a:t>
            </a:r>
            <a:r>
              <a:rPr lang="en-US" sz="2700" i="1" dirty="0" err="1">
                <a:latin typeface="Optima"/>
                <a:cs typeface="Optima"/>
              </a:rPr>
              <a:t>Alignment,</a:t>
            </a:r>
            <a:r>
              <a:rPr lang="en-US" sz="2700" dirty="0" err="1">
                <a:latin typeface="Optima"/>
                <a:cs typeface="Optima"/>
              </a:rPr>
              <a:t>θ</a:t>
            </a:r>
            <a:r>
              <a:rPr lang="en-US" sz="2700" dirty="0">
                <a:latin typeface="Optima"/>
                <a:cs typeface="Optima"/>
              </a:rPr>
              <a:t>). </a:t>
            </a: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533400" y="3810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ptima"/>
                <a:ea typeface="+mj-ea"/>
                <a:cs typeface="Optima"/>
              </a:defRPr>
            </a:lvl1pPr>
          </a:lstStyle>
          <a:p>
            <a:r>
              <a:rPr lang="en-US" dirty="0"/>
              <a:t>The Profile HMM is Ready to Use!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" y="908649"/>
            <a:ext cx="7239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S</a:t>
            </a: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t</a:t>
            </a: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a</a:t>
            </a: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r</a:t>
            </a: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t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8788400" y="939800"/>
            <a:ext cx="5334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endParaRPr lang="en-US" sz="2400" b="1" dirty="0">
              <a:latin typeface="Optima"/>
              <a:cs typeface="Optima"/>
            </a:endParaRPr>
          </a:p>
          <a:p>
            <a:pPr>
              <a:lnSpc>
                <a:spcPct val="60000"/>
              </a:lnSpc>
            </a:pPr>
            <a:endParaRPr lang="en-US" sz="2400" dirty="0">
              <a:latin typeface="Optima"/>
              <a:cs typeface="Optima"/>
            </a:endParaRP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E</a:t>
            </a: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n</a:t>
            </a:r>
          </a:p>
          <a:p>
            <a:pPr>
              <a:lnSpc>
                <a:spcPct val="60000"/>
              </a:lnSpc>
            </a:pPr>
            <a:r>
              <a:rPr lang="en-US" sz="2400" dirty="0">
                <a:latin typeface="Optima"/>
                <a:cs typeface="Optim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492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19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7700"/>
            <a:ext cx="579120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Hidden Paths Through Profile HMM 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4734"/>
            <a:ext cx="8077200" cy="1635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0707"/>
            <a:ext cx="8077200" cy="1635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26680"/>
            <a:ext cx="8077200" cy="1635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537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7943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5300" y="647700"/>
            <a:ext cx="5638800" cy="2667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885825"/>
            <a:ext cx="56388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65300" y="885825"/>
            <a:ext cx="5638800" cy="266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65300" y="1133475"/>
            <a:ext cx="5638800" cy="2667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6590" y="5562600"/>
            <a:ext cx="7239000" cy="1077218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tima"/>
                <a:cs typeface="Optima"/>
              </a:rPr>
              <a:t>Note: </a:t>
            </a:r>
            <a:r>
              <a:rPr lang="en-US" sz="3200" dirty="0">
                <a:latin typeface="Optima"/>
                <a:cs typeface="Optima"/>
              </a:rPr>
              <a:t>this is a hidden path in an </a:t>
            </a:r>
            <a:r>
              <a:rPr lang="en-US" sz="3200" i="1" dirty="0">
                <a:latin typeface="Optima"/>
                <a:cs typeface="Optima"/>
              </a:rPr>
              <a:t>HMM diagram </a:t>
            </a:r>
            <a:r>
              <a:rPr lang="en-US" sz="3200" dirty="0">
                <a:latin typeface="Optima"/>
                <a:cs typeface="Optima"/>
              </a:rPr>
              <a:t>(not in a </a:t>
            </a:r>
            <a:r>
              <a:rPr lang="en-US" sz="3200" i="1" dirty="0">
                <a:latin typeface="Optima"/>
                <a:cs typeface="Optima"/>
              </a:rPr>
              <a:t>Viterbi graph</a:t>
            </a:r>
            <a:r>
              <a:rPr lang="en-US" sz="3200" dirty="0">
                <a:latin typeface="Optima"/>
                <a:cs typeface="Optima"/>
              </a:rPr>
              <a:t>).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8009-49E5-C14E-862D-E893CBE7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229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2" grpId="0" animBg="1"/>
      <p:bldP spid="21" grpId="0" animBg="1"/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Transition Probabilities of Profile HMM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457200"/>
            <a:ext cx="5638800" cy="6324600"/>
            <a:chOff x="0" y="1514475"/>
            <a:chExt cx="9144000" cy="8620125"/>
          </a:xfrm>
        </p:grpSpPr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954734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8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590707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226680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62653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498627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0" y="15144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280035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0" y="408622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53721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66579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0" y="794385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76088" y="4939520"/>
            <a:ext cx="3505200" cy="1015663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Optima"/>
                <a:cs typeface="Optima"/>
              </a:rPr>
              <a:t>transition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(5),</a:t>
            </a:r>
            <a:r>
              <a:rPr lang="en-US" sz="2000" i="1" baseline="-25000" dirty="0">
                <a:latin typeface="Optima"/>
                <a:cs typeface="Optima"/>
              </a:rPr>
              <a:t>Insertion</a:t>
            </a:r>
            <a:r>
              <a:rPr lang="en-US" sz="2000" baseline="-25000" dirty="0">
                <a:latin typeface="Optima"/>
                <a:cs typeface="Optima"/>
              </a:rPr>
              <a:t>(5)  </a:t>
            </a:r>
            <a:r>
              <a:rPr lang="en-US" sz="2000" dirty="0">
                <a:latin typeface="Optima"/>
                <a:cs typeface="Optima"/>
              </a:rPr>
              <a:t>= 3/4</a:t>
            </a:r>
          </a:p>
          <a:p>
            <a:r>
              <a:rPr lang="en-US" sz="2000" i="1" dirty="0" err="1">
                <a:latin typeface="Optima"/>
                <a:cs typeface="Optima"/>
              </a:rPr>
              <a:t>transition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(5),</a:t>
            </a:r>
            <a:r>
              <a:rPr lang="en-US" sz="2000" i="1" baseline="-25000" dirty="0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(6) </a:t>
            </a:r>
            <a:r>
              <a:rPr lang="en-US" sz="2000" dirty="0">
                <a:latin typeface="Optima"/>
                <a:cs typeface="Optima"/>
              </a:rPr>
              <a:t>   = 1/4</a:t>
            </a:r>
          </a:p>
          <a:p>
            <a:r>
              <a:rPr lang="en-US" sz="2000" i="1" dirty="0" err="1">
                <a:latin typeface="Optima"/>
                <a:cs typeface="Optima"/>
              </a:rPr>
              <a:t>transition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(5),</a:t>
            </a:r>
            <a:r>
              <a:rPr lang="en-US" sz="2000" i="1" baseline="-25000" dirty="0">
                <a:latin typeface="Optima"/>
                <a:cs typeface="Optima"/>
              </a:rPr>
              <a:t>Deletion</a:t>
            </a:r>
            <a:r>
              <a:rPr lang="en-US" sz="2000" baseline="-25000" dirty="0">
                <a:latin typeface="Optima"/>
                <a:cs typeface="Optima"/>
              </a:rPr>
              <a:t>(6)</a:t>
            </a:r>
            <a:r>
              <a:rPr lang="en-US" sz="2000" dirty="0">
                <a:latin typeface="Optima"/>
                <a:cs typeface="Optima"/>
              </a:rPr>
              <a:t>  =  0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1524000"/>
            <a:ext cx="381000" cy="372223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8000" y="3933077"/>
            <a:ext cx="381000" cy="372223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0" y="6333377"/>
            <a:ext cx="381000" cy="372223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0" y="5124450"/>
            <a:ext cx="381000" cy="372223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2832318"/>
            <a:ext cx="3505200" cy="1938992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4 transitions from  </a:t>
            </a:r>
            <a:r>
              <a:rPr lang="en-US" sz="2400" i="1" dirty="0">
                <a:latin typeface="Optima"/>
                <a:cs typeface="Optima"/>
              </a:rPr>
              <a:t>M</a:t>
            </a:r>
            <a:r>
              <a:rPr lang="en-US" sz="2400" baseline="-25000" dirty="0">
                <a:latin typeface="Optima"/>
                <a:cs typeface="Optima"/>
              </a:rPr>
              <a:t>5  </a:t>
            </a:r>
            <a:r>
              <a:rPr lang="en-US" sz="2400" dirty="0">
                <a:latin typeface="Optima"/>
                <a:cs typeface="Optima"/>
              </a:rPr>
              <a:t>:</a:t>
            </a:r>
            <a:br>
              <a:rPr lang="en-US" sz="2400" dirty="0">
                <a:latin typeface="Optima"/>
                <a:cs typeface="Optima"/>
              </a:rPr>
            </a:br>
            <a:endParaRPr lang="en-US" sz="2400" dirty="0">
              <a:latin typeface="Optima"/>
              <a:cs typeface="Optima"/>
            </a:endParaRPr>
          </a:p>
          <a:p>
            <a:pPr algn="ctr"/>
            <a:r>
              <a:rPr lang="en-US" sz="2400" dirty="0">
                <a:latin typeface="Optima"/>
                <a:cs typeface="Optima"/>
              </a:rPr>
              <a:t>     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+ </a:t>
            </a:r>
            <a:r>
              <a:rPr lang="en-US" sz="2400" dirty="0">
                <a:solidFill>
                  <a:schemeClr val="accent4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solidFill>
                  <a:srgbClr val="7030A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+ 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1 </a:t>
            </a:r>
            <a:r>
              <a:rPr lang="en-US" sz="2400" dirty="0">
                <a:latin typeface="Optima"/>
                <a:cs typeface="Optima"/>
              </a:rPr>
              <a:t>= 3</a:t>
            </a:r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into </a:t>
            </a:r>
            <a:r>
              <a:rPr lang="en-US" sz="2400" i="1" dirty="0">
                <a:latin typeface="Optima"/>
                <a:cs typeface="Optima"/>
              </a:rPr>
              <a:t>I</a:t>
            </a:r>
            <a:r>
              <a:rPr lang="en-US" sz="2400" baseline="-25000" dirty="0">
                <a:latin typeface="Optima"/>
                <a:cs typeface="Optima"/>
              </a:rPr>
              <a:t>5</a:t>
            </a:r>
            <a:r>
              <a:rPr lang="en-US" sz="2400" dirty="0">
                <a:latin typeface="Optima"/>
                <a:cs typeface="Optima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Optima"/>
                <a:cs typeface="Optima"/>
              </a:rPr>
              <a:t>1 into </a:t>
            </a:r>
            <a:r>
              <a:rPr lang="en-US" sz="2400" i="1" dirty="0">
                <a:solidFill>
                  <a:schemeClr val="accent2"/>
                </a:solidFill>
                <a:latin typeface="Optima"/>
                <a:cs typeface="Optima"/>
              </a:rPr>
              <a:t>M</a:t>
            </a:r>
            <a:r>
              <a:rPr lang="en-US" sz="2400" i="1" baseline="-25000" dirty="0">
                <a:solidFill>
                  <a:schemeClr val="accent2"/>
                </a:solidFill>
                <a:latin typeface="Optima"/>
                <a:cs typeface="Optima"/>
              </a:rPr>
              <a:t>6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0 into </a:t>
            </a:r>
            <a:r>
              <a:rPr lang="en-US" sz="2400" i="1" dirty="0">
                <a:solidFill>
                  <a:srgbClr val="FF0000"/>
                </a:solidFill>
                <a:latin typeface="Optima"/>
                <a:cs typeface="Optima"/>
              </a:rPr>
              <a:t>D</a:t>
            </a:r>
            <a:r>
              <a:rPr lang="en-US" sz="2400" i="1" baseline="-25000" dirty="0">
                <a:solidFill>
                  <a:srgbClr val="FF0000"/>
                </a:solidFill>
                <a:latin typeface="Optima"/>
                <a:cs typeface="Optima"/>
              </a:rPr>
              <a:t>6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tima"/>
                <a:cs typeface="Optima"/>
              </a:rPr>
              <a:t>          </a:t>
            </a:r>
            <a:endParaRPr lang="en-US" sz="2400" i="1" baseline="-25000" dirty="0">
              <a:solidFill>
                <a:schemeClr val="accent6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26400" y="2851151"/>
            <a:ext cx="533400" cy="533400"/>
          </a:xfrm>
          <a:prstGeom prst="ellips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648A36A-0CEB-B548-8D8A-19B2AFE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532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15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tima"/>
                <a:cs typeface="Optima"/>
              </a:rPr>
              <a:t>A Limitation of Sequence Alignment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582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Optima"/>
                <a:cs typeface="Optima"/>
              </a:rPr>
              <a:t>To predict an HIV phenotype, we need an </a:t>
            </a:r>
            <a:r>
              <a:rPr lang="en-US" sz="2800" i="1" dirty="0">
                <a:latin typeface="Optima"/>
                <a:cs typeface="Optima"/>
              </a:rPr>
              <a:t>accurate</a:t>
            </a:r>
            <a:r>
              <a:rPr lang="en-US" sz="2800" dirty="0">
                <a:latin typeface="Optima"/>
                <a:cs typeface="Optima"/>
              </a:rPr>
              <a:t> alignment: a single misalignment at a position influencing the SI phenotype leads to an error. 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446" y="5779442"/>
            <a:ext cx="8534400" cy="830997"/>
          </a:xfrm>
          <a:prstGeom prst="rect">
            <a:avLst/>
          </a:prstGeom>
          <a:solidFill>
            <a:srgbClr val="FBD2D3"/>
          </a:solidFill>
          <a:ln>
            <a:solidFill>
              <a:srgbClr val="ED1C2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We need a statistically solid </a:t>
            </a:r>
            <a:r>
              <a:rPr lang="en-US" sz="2400" b="1" dirty="0">
                <a:latin typeface="Optima"/>
                <a:cs typeface="Optima"/>
              </a:rPr>
              <a:t>problem formulation </a:t>
            </a:r>
            <a:r>
              <a:rPr lang="en-US" sz="2400" dirty="0">
                <a:latin typeface="Optima"/>
                <a:cs typeface="Optima"/>
              </a:rPr>
              <a:t>for alignment that uses a </a:t>
            </a:r>
            <a:r>
              <a:rPr lang="en-US" sz="2400" i="1" dirty="0">
                <a:latin typeface="Optima"/>
                <a:cs typeface="Optima"/>
              </a:rPr>
              <a:t>different</a:t>
            </a:r>
            <a:r>
              <a:rPr lang="en-US" sz="2400" dirty="0">
                <a:latin typeface="Optima"/>
                <a:cs typeface="Optima"/>
              </a:rPr>
              <a:t> scoring approach at different columns.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95600"/>
            <a:ext cx="8534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400" dirty="0">
                <a:latin typeface="Optima"/>
                <a:cs typeface="Optima"/>
              </a:rPr>
              <a:t>Was it a good idea to use the </a:t>
            </a:r>
            <a:r>
              <a:rPr lang="en-US" sz="2400" i="1" dirty="0">
                <a:latin typeface="Optima"/>
                <a:cs typeface="Optima"/>
              </a:rPr>
              <a:t>same</a:t>
            </a:r>
            <a:r>
              <a:rPr lang="en-US" sz="2400" dirty="0">
                <a:latin typeface="Optima"/>
                <a:cs typeface="Optima"/>
              </a:rPr>
              <a:t> scoring matrix across different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columns of an alignment?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82" y="3991568"/>
            <a:ext cx="6400800" cy="155480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F8030-1977-0E49-8C05-53D1E0C5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178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Emission Probabilities of Profile HMM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457200"/>
            <a:ext cx="5638800" cy="6324600"/>
            <a:chOff x="0" y="1514475"/>
            <a:chExt cx="9144000" cy="8620125"/>
          </a:xfrm>
        </p:grpSpPr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954734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8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590707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226680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62653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2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498627"/>
              <a:ext cx="8077200" cy="16359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0" y="15144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280035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0" y="408622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53721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0" y="66579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0" y="794385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67400" y="4343400"/>
            <a:ext cx="2895600" cy="1631216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Optima"/>
                <a:cs typeface="Optima"/>
              </a:rPr>
              <a:t>emission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(2)</a:t>
            </a:r>
            <a:r>
              <a:rPr lang="en-US" sz="2000" dirty="0">
                <a:latin typeface="Optima"/>
                <a:cs typeface="Optima"/>
              </a:rPr>
              <a:t>(A) = 0 </a:t>
            </a:r>
          </a:p>
          <a:p>
            <a:r>
              <a:rPr lang="en-US" sz="2000" i="1" dirty="0" err="1">
                <a:latin typeface="Optima"/>
                <a:cs typeface="Optima"/>
              </a:rPr>
              <a:t>emission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(2)</a:t>
            </a:r>
            <a:r>
              <a:rPr lang="en-US" sz="2000" dirty="0">
                <a:latin typeface="Optima"/>
                <a:cs typeface="Optima"/>
              </a:rPr>
              <a:t>(C) = 2/4 </a:t>
            </a:r>
          </a:p>
          <a:p>
            <a:r>
              <a:rPr lang="en-US" sz="2000" i="1" dirty="0" err="1">
                <a:latin typeface="Optima"/>
                <a:cs typeface="Optima"/>
              </a:rPr>
              <a:t>emission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(2)</a:t>
            </a:r>
            <a:r>
              <a:rPr lang="en-US" sz="2000" dirty="0">
                <a:latin typeface="Optima"/>
                <a:cs typeface="Optima"/>
              </a:rPr>
              <a:t>(D) = 1/4  </a:t>
            </a:r>
          </a:p>
          <a:p>
            <a:r>
              <a:rPr lang="en-US" sz="2000" i="1" dirty="0" err="1">
                <a:latin typeface="Optima"/>
                <a:cs typeface="Optima"/>
              </a:rPr>
              <a:t>emission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(2)</a:t>
            </a:r>
            <a:r>
              <a:rPr lang="en-US" sz="2000" dirty="0">
                <a:latin typeface="Optima"/>
                <a:cs typeface="Optima"/>
              </a:rPr>
              <a:t>(E) = 0 </a:t>
            </a:r>
          </a:p>
          <a:p>
            <a:r>
              <a:rPr lang="en-US" sz="2000" i="1" dirty="0" err="1">
                <a:latin typeface="Optima"/>
                <a:cs typeface="Optima"/>
              </a:rPr>
              <a:t>emission</a:t>
            </a:r>
            <a:r>
              <a:rPr lang="en-US" sz="2000" i="1" baseline="-25000" dirty="0" err="1">
                <a:latin typeface="Optima"/>
                <a:cs typeface="Optima"/>
              </a:rPr>
              <a:t>Match</a:t>
            </a:r>
            <a:r>
              <a:rPr lang="en-US" sz="2000" baseline="-25000" dirty="0">
                <a:latin typeface="Optima"/>
                <a:cs typeface="Optima"/>
              </a:rPr>
              <a:t>(2)</a:t>
            </a:r>
            <a:r>
              <a:rPr lang="en-US" sz="2000" dirty="0">
                <a:latin typeface="Optima"/>
                <a:cs typeface="Optima"/>
              </a:rPr>
              <a:t>(F) = 1/4 </a:t>
            </a:r>
          </a:p>
        </p:txBody>
      </p:sp>
      <p:sp>
        <p:nvSpPr>
          <p:cNvPr id="21" name="Oval 20"/>
          <p:cNvSpPr/>
          <p:nvPr/>
        </p:nvSpPr>
        <p:spPr>
          <a:xfrm>
            <a:off x="1682750" y="2806700"/>
            <a:ext cx="228600" cy="228600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3222248"/>
            <a:ext cx="3505200" cy="877163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Optima"/>
                <a:cs typeface="Optima"/>
              </a:rPr>
              <a:t>symbols emitted from  </a:t>
            </a:r>
            <a:r>
              <a:rPr lang="en-US" sz="2300" i="1" dirty="0">
                <a:latin typeface="Optima"/>
                <a:cs typeface="Optima"/>
              </a:rPr>
              <a:t>M</a:t>
            </a:r>
            <a:r>
              <a:rPr lang="en-US" sz="2300" i="1" baseline="-25000" dirty="0">
                <a:latin typeface="Optima"/>
                <a:cs typeface="Optima"/>
              </a:rPr>
              <a:t>2</a:t>
            </a:r>
            <a:r>
              <a:rPr lang="en-US" sz="2300" dirty="0">
                <a:latin typeface="Optima"/>
                <a:cs typeface="Optima"/>
              </a:rPr>
              <a:t>: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C</a:t>
            </a:r>
            <a:r>
              <a:rPr lang="en-US" sz="2800" dirty="0">
                <a:latin typeface="Optima"/>
                <a:cs typeface="Optima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F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ptima"/>
                <a:cs typeface="Optima"/>
              </a:rPr>
              <a:t>C</a:t>
            </a:r>
            <a:r>
              <a:rPr lang="en-US" sz="2800" dirty="0">
                <a:latin typeface="Optima"/>
                <a:cs typeface="Optima"/>
              </a:rPr>
              <a:t>,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3399FF"/>
                </a:solidFill>
                <a:latin typeface="Optima"/>
                <a:cs typeface="Optima"/>
              </a:rPr>
              <a:t>D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          </a:t>
            </a:r>
            <a:endParaRPr lang="en-US" sz="2800" i="1" baseline="-25000" dirty="0">
              <a:solidFill>
                <a:schemeClr val="accent6">
                  <a:lumMod val="7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82750" y="5207001"/>
            <a:ext cx="228600" cy="228600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82750" y="6410325"/>
            <a:ext cx="228600" cy="225425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82750" y="1606550"/>
            <a:ext cx="228600" cy="228600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64550" y="3238500"/>
            <a:ext cx="533400" cy="533400"/>
          </a:xfrm>
          <a:prstGeom prst="ellipse">
            <a:avLst/>
          </a:prstGeom>
          <a:noFill/>
          <a:ln w="571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8A49DB-06B6-B844-9E86-CB189B6F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262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Forbidden Transitions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876926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35052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92060" y="4989987"/>
            <a:ext cx="3200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tima"/>
                <a:cs typeface="Optima"/>
              </a:rPr>
              <a:t>Don’t forget </a:t>
            </a:r>
            <a:r>
              <a:rPr lang="en-US" sz="2000" dirty="0" err="1">
                <a:solidFill>
                  <a:srgbClr val="176FC1"/>
                </a:solidFill>
                <a:latin typeface="Optima"/>
                <a:cs typeface="Optima"/>
              </a:rPr>
              <a:t>pseudocounts</a:t>
            </a:r>
            <a:r>
              <a:rPr lang="en-US" sz="2000" dirty="0">
                <a:latin typeface="Optima"/>
                <a:cs typeface="Optima"/>
              </a:rPr>
              <a:t>: </a:t>
            </a:r>
          </a:p>
          <a:p>
            <a:r>
              <a:rPr lang="en-US" sz="2000" i="1" dirty="0">
                <a:latin typeface="Optima"/>
                <a:cs typeface="Optima"/>
              </a:rPr>
              <a:t>HMM</a:t>
            </a:r>
            <a:r>
              <a:rPr lang="en-US" sz="2000" dirty="0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Alignment,</a:t>
            </a:r>
            <a:r>
              <a:rPr lang="en-US" sz="2000" dirty="0" err="1">
                <a:latin typeface="Optima"/>
                <a:cs typeface="Optima"/>
              </a:rPr>
              <a:t>θ,</a:t>
            </a:r>
            <a:r>
              <a:rPr lang="en-US" sz="2000" dirty="0" err="1">
                <a:solidFill>
                  <a:srgbClr val="176FC1"/>
                </a:solidFill>
                <a:latin typeface="Optima"/>
                <a:cs typeface="Optima"/>
              </a:rPr>
              <a:t>σ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1828800"/>
            <a:ext cx="2590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Gray cells</a:t>
            </a:r>
            <a:r>
              <a:rPr lang="en-US" sz="2800" dirty="0">
                <a:latin typeface="Optima"/>
                <a:cs typeface="Optima"/>
              </a:rPr>
              <a:t>: edges in the HMM diagram.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3352800"/>
            <a:ext cx="2590800" cy="1384995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Clear cells</a:t>
            </a:r>
            <a:r>
              <a:rPr lang="en-US" sz="2800" dirty="0">
                <a:latin typeface="Optima"/>
                <a:cs typeface="Optima"/>
              </a:rPr>
              <a:t>: </a:t>
            </a:r>
            <a:r>
              <a:rPr lang="en-US" sz="2800" i="1" dirty="0">
                <a:latin typeface="Optima"/>
                <a:cs typeface="Optima"/>
              </a:rPr>
              <a:t>forbidden</a:t>
            </a:r>
            <a:r>
              <a:rPr lang="en-US" sz="2800" dirty="0">
                <a:latin typeface="Optima"/>
                <a:cs typeface="Optima"/>
              </a:rPr>
              <a:t> transitions.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5CD5C-D2C2-B149-BB25-32D95F25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778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Why Have Biologists Still Not Developed an HIV Vaccine?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Classifying HIV Phenotypes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Gambling with Yakuza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a Crooked Casino to a Hidden Markov Model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Decoding Problem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Viterbi Algorithm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Profile HMMs for Sequence Alignment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Classifying proteins with profile HMMs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Viterbi Learning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Soft Decoding Problem </a:t>
            </a: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Baum-Welch Learning  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34" y="2866440"/>
            <a:ext cx="2438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901CC5-4A64-DC4B-B421-8A361F40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2125104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 bwMode="auto">
          <a:xfrm>
            <a:off x="1733550" y="3505200"/>
            <a:ext cx="5429250" cy="170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Aligning a Protein Against a Profile HMM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" y="40767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Alignment</a:t>
            </a:r>
          </a:p>
        </p:txBody>
      </p:sp>
      <p:pic>
        <p:nvPicPr>
          <p:cNvPr id="152" name="Picture 15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4900"/>
            <a:ext cx="75438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166" y="5105400"/>
            <a:ext cx="141863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Optima"/>
                <a:cs typeface="Optima"/>
              </a:rPr>
              <a:t>Protein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733800" y="5092700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urier"/>
                <a:cs typeface="Courier"/>
              </a:rPr>
              <a:t>ACAFDEAF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F85F7-732D-844C-AA37-E71B938D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517716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Aligning a Protein Against a Profile HMM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" y="40767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Alignment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0" y="5105400"/>
            <a:ext cx="141863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Optima"/>
                <a:cs typeface="Optima"/>
              </a:rPr>
              <a:t>Protein</a:t>
            </a:r>
            <a:endParaRPr lang="en-US" sz="2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289122" y="6019800"/>
            <a:ext cx="8534400" cy="523220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Apply Viterbi algorithm to find optimal hidden path!</a:t>
            </a: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543800" cy="225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33800" y="5092700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urier"/>
                <a:cs typeface="Courier"/>
              </a:rPr>
              <a:t>ACAFDEAF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 bwMode="auto">
          <a:xfrm>
            <a:off x="1733550" y="3505200"/>
            <a:ext cx="5429250" cy="170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41538-CDB6-9944-9638-5AABD10B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491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5092700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urier"/>
                <a:cs typeface="Courier"/>
              </a:rPr>
              <a:t>ACAFDEAF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505200"/>
            <a:ext cx="5429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600" dirty="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Aligning a Protein Against a Profile HMM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" y="40767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Alignment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0" y="5105400"/>
            <a:ext cx="141863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Optima"/>
                <a:cs typeface="Optima"/>
              </a:rPr>
              <a:t>Protein</a:t>
            </a:r>
            <a:endParaRPr lang="en-US" sz="2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289122" y="6019800"/>
            <a:ext cx="8534400" cy="523220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Apply Viterbi algorithm to find optimal hidden path!</a:t>
            </a: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543800" cy="225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429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94C54-7426-084E-87F0-73751784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870985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D6D9AE-5FDA-A840-8434-D5274D81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619109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3205" y="1905000"/>
            <a:ext cx="7772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1C24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How many rows and columns does the Viterbi graph of this profile HMM have?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78D043-E800-414D-AC09-66F4E474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609203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0" y="1828800"/>
            <a:ext cx="2495550" cy="16927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Viterbi graph of profile HMM: </a:t>
            </a:r>
          </a:p>
          <a:p>
            <a:r>
              <a:rPr lang="en-US" sz="2600" dirty="0">
                <a:latin typeface="Optima"/>
                <a:cs typeface="Optima"/>
              </a:rPr>
              <a:t>#columns=</a:t>
            </a:r>
          </a:p>
          <a:p>
            <a:r>
              <a:rPr lang="en-US" sz="2600" b="1" dirty="0">
                <a:latin typeface="Optima"/>
                <a:cs typeface="Optima"/>
              </a:rPr>
              <a:t>#visited states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52" y="1298448"/>
            <a:ext cx="5111496" cy="55686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58A3C1-7D3F-7A4F-AB67-A82ED414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597953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-9525"/>
            <a:ext cx="56197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2681" y="146748"/>
            <a:ext cx="2209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Profile HMM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28956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1C24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What is wrong with this Viterbi graph?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" y="1828800"/>
            <a:ext cx="2495550" cy="16927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149B5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Optima"/>
                <a:cs typeface="Optima"/>
              </a:rPr>
              <a:t>Viterbi graph of profile HMM: </a:t>
            </a:r>
          </a:p>
          <a:p>
            <a:r>
              <a:rPr lang="en-US" sz="2600" dirty="0">
                <a:latin typeface="Optima"/>
                <a:cs typeface="Optima"/>
              </a:rPr>
              <a:t>#columns=</a:t>
            </a:r>
          </a:p>
          <a:p>
            <a:r>
              <a:rPr lang="en-US" sz="2600" b="1" dirty="0">
                <a:latin typeface="Optima"/>
                <a:cs typeface="Optima"/>
              </a:rPr>
              <a:t>#visited states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52" y="1298448"/>
            <a:ext cx="5111496" cy="55686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8BF80B-FEC8-124E-9808-6834A1E2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1787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TeX XColor Dvips 1">
      <a:dk1>
        <a:sysClr val="windowText" lastClr="000000"/>
      </a:dk1>
      <a:lt1>
        <a:sysClr val="window" lastClr="FFFFFF"/>
      </a:lt1>
      <a:dk2>
        <a:srgbClr val="ED1C24"/>
      </a:dk2>
      <a:lt2>
        <a:srgbClr val="149B52"/>
      </a:lt2>
      <a:accent1>
        <a:srgbClr val="176FC1"/>
      </a:accent1>
      <a:accent2>
        <a:srgbClr val="F46E2B"/>
      </a:accent2>
      <a:accent3>
        <a:srgbClr val="741E0B"/>
      </a:accent3>
      <a:accent4>
        <a:srgbClr val="95319E"/>
      </a:accent4>
      <a:accent5>
        <a:srgbClr val="F02EA1"/>
      </a:accent5>
      <a:accent6>
        <a:srgbClr val="14A4E6"/>
      </a:accent6>
      <a:hlink>
        <a:srgbClr val="FF2E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70735</TotalTime>
  <Words>10303</Words>
  <Application>Microsoft Macintosh PowerPoint</Application>
  <PresentationFormat>On-screen Show (4:3)</PresentationFormat>
  <Paragraphs>1761</Paragraphs>
  <Slides>149</Slides>
  <Notes>119</Notes>
  <HiddenSlides>28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8" baseType="lpstr">
      <vt:lpstr>Arial</vt:lpstr>
      <vt:lpstr>Calibri</vt:lpstr>
      <vt:lpstr>Courier</vt:lpstr>
      <vt:lpstr>Courier New</vt:lpstr>
      <vt:lpstr>Optima</vt:lpstr>
      <vt:lpstr>Times New Roman</vt:lpstr>
      <vt:lpstr>Wingdings</vt:lpstr>
      <vt:lpstr>Office Theme</vt:lpstr>
      <vt:lpstr>Equation</vt:lpstr>
      <vt:lpstr>Why Have Biologists Still Not Developed an HIV Vaccine?  Hidden Markov Models</vt:lpstr>
      <vt:lpstr>Why Have Biologists Still Not Developed an HIV Vaccine? </vt:lpstr>
      <vt:lpstr>Waiting for an HIV Vaccine… </vt:lpstr>
      <vt:lpstr>Waiting for an HIV Vaccine… </vt:lpstr>
      <vt:lpstr>How Does HIV Evade the Immune System? </vt:lpstr>
      <vt:lpstr>A Myriad of HIV Subtypes </vt:lpstr>
      <vt:lpstr>Syncytium-Inducing Phenotype </vt:lpstr>
      <vt:lpstr>Identifying Syncytium-Inducing HIVs: 11-25 Rule</vt:lpstr>
      <vt:lpstr>A Limitation of Sequence Alignment</vt:lpstr>
      <vt:lpstr>Why Have Biologists Still Not Developed an HIV Vaccine? </vt:lpstr>
      <vt:lpstr>Cho-Han</vt:lpstr>
      <vt:lpstr>The Crooked Casino </vt:lpstr>
      <vt:lpstr>Fair or Biased? </vt:lpstr>
      <vt:lpstr>Why a shirtless dealer?</vt:lpstr>
      <vt:lpstr>Two Coins Up the Dealer Sleeve </vt:lpstr>
      <vt:lpstr>Reading the Dealer’s Mind</vt:lpstr>
      <vt:lpstr>The Problem with the Casino Problem </vt:lpstr>
      <vt:lpstr>Reading the Dealer’s Mind (one window at a time)</vt:lpstr>
      <vt:lpstr>Reading the Dealer’s Mind (one window at a time)</vt:lpstr>
      <vt:lpstr>Reading the Dealer’s Mind (one window at a time)</vt:lpstr>
      <vt:lpstr>Reading the Dealer’s Mind (one window at a time)</vt:lpstr>
      <vt:lpstr>Reading the Dealer’s Mind (one window at a time)</vt:lpstr>
      <vt:lpstr>Reading the Dealer’s Mind</vt:lpstr>
      <vt:lpstr>Reading the Dealer’s Mind</vt:lpstr>
      <vt:lpstr>Reading the Dealer’s Mind</vt:lpstr>
      <vt:lpstr>Reading the Dealer’s Mind</vt:lpstr>
      <vt:lpstr>Disadvantages of the Sliding Window Approach</vt:lpstr>
      <vt:lpstr>PowerPoint Presentation</vt:lpstr>
      <vt:lpstr>Why Are CG Dinucleotides More Rare than GC Dinucleotides in Genomic Sequences? </vt:lpstr>
      <vt:lpstr>Methylation</vt:lpstr>
      <vt:lpstr>Looking for CG-islands</vt:lpstr>
      <vt:lpstr>Looking for CG-islands</vt:lpstr>
      <vt:lpstr>PowerPoint Presentation</vt:lpstr>
      <vt:lpstr>Why Have Biologists Still Not Developed an HIV Vaccine?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Path</vt:lpstr>
      <vt:lpstr>Pr(x, π) = ??? </vt:lpstr>
      <vt:lpstr>Computing Probability of a Hidden Path Pr(π)  .</vt:lpstr>
      <vt:lpstr>Computing Probability of a Hidden Path Pr(π)  and Conditional Probability of an Outcome Pr(x|π)</vt:lpstr>
      <vt:lpstr>Why Have Biologists Still Not Developed an HIV Vaccine? </vt:lpstr>
      <vt:lpstr>Decoding Problem</vt:lpstr>
      <vt:lpstr>Building Manhattan for the Crooked Casino</vt:lpstr>
      <vt:lpstr>Building Manhattan for the Crooked Casino</vt:lpstr>
      <vt:lpstr>Building Manhattan for the Crooked Casino</vt:lpstr>
      <vt:lpstr>Building Manhattan for Decoding Problem</vt:lpstr>
      <vt:lpstr>Building Manhattan for Decoding Problem</vt:lpstr>
      <vt:lpstr>Building Manhattan for Decoding Problem</vt:lpstr>
      <vt:lpstr>Alignment Manhattan vs. Decoding Manhattan</vt:lpstr>
      <vt:lpstr>Edge Weights in the HMM Manhattan</vt:lpstr>
      <vt:lpstr>Edge Weights for the Crooked Casino</vt:lpstr>
      <vt:lpstr>Product Weight of a Hidden Path</vt:lpstr>
      <vt:lpstr>Why Have Biologists Still Not Developed an HIV Vaccine? </vt:lpstr>
      <vt:lpstr>Dynamic Programming for Decoding Problem</vt:lpstr>
      <vt:lpstr>Dynamic Programming for Decoding Problem</vt:lpstr>
      <vt:lpstr>Recurrence for Viterbi Algorithm </vt:lpstr>
      <vt:lpstr>Running Time of the Viterbi Algorithm </vt:lpstr>
      <vt:lpstr>Running Time of the Viterbi Algorithm </vt:lpstr>
      <vt:lpstr>From Product of Weights to Sum of Their Logarithms</vt:lpstr>
      <vt:lpstr>Computing Pr(π) Versus Computing Pr(x) </vt:lpstr>
      <vt:lpstr>What is the Most Likely Outcome of an HMM?</vt:lpstr>
      <vt:lpstr>Viterbi Algorithm: From MAX to ∑ </vt:lpstr>
      <vt:lpstr>Viterbi Algorithm: From MAX to ∑ </vt:lpstr>
      <vt:lpstr>PowerPoint Presentation</vt:lpstr>
      <vt:lpstr>Why Have Biologists Still Not Developed an HIV Vaccine? </vt:lpstr>
      <vt:lpstr>Classifying Proteins into Families</vt:lpstr>
      <vt:lpstr>From Alignment to Profile</vt:lpstr>
      <vt:lpstr>From Alignment to Profile</vt:lpstr>
      <vt:lpstr>From Alignment to Profile</vt:lpstr>
      <vt:lpstr>From Profile to HMM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Paths Through Profile HMM </vt:lpstr>
      <vt:lpstr>Transition Probabilities of Profile HMM </vt:lpstr>
      <vt:lpstr>Emission Probabilities of Profile HMM </vt:lpstr>
      <vt:lpstr>Forbidden Transitions</vt:lpstr>
      <vt:lpstr>Why Have Biologists Still Not Developed an HIV Vaccine? </vt:lpstr>
      <vt:lpstr>Aligning a Protein Against a Profile HMM </vt:lpstr>
      <vt:lpstr>Aligning a Protein Against a Profile HMM </vt:lpstr>
      <vt:lpstr>Aligning a Protein Against a Profile HMM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Alignment with a Profile HMM</vt:lpstr>
      <vt:lpstr>Have I Wasted Your Time? </vt:lpstr>
      <vt:lpstr>PowerPoint Presentation</vt:lpstr>
      <vt:lpstr>I Have Not Wasted Your Time! </vt:lpstr>
      <vt:lpstr>Why Have Biologists Still Not Developed an HIV Vaccine? </vt:lpstr>
      <vt:lpstr>HMM Parameter Estimation</vt:lpstr>
      <vt:lpstr>If Dealer Reveals the Hidden Path...</vt:lpstr>
      <vt:lpstr>If the Hidden Path is Known...</vt:lpstr>
      <vt:lpstr>If the Hidden Path is Known...</vt:lpstr>
      <vt:lpstr>From emitted string to   hidden path&amp;Parameters</vt:lpstr>
      <vt:lpstr>When BOTH HiddenPath and Parameters Are Unknown</vt:lpstr>
      <vt:lpstr>Reconstructing HiddenPath AND Parameters</vt:lpstr>
      <vt:lpstr>Reconstructing HiddenPath AND Parameters</vt:lpstr>
      <vt:lpstr>Reconstructing HiddenPath AND Parameters</vt:lpstr>
      <vt:lpstr>Reconstructing HiddenPath AND Parameters</vt:lpstr>
      <vt:lpstr>Reconstructing HiddenPath AND Parameters</vt:lpstr>
      <vt:lpstr>PowerPoint Presentation</vt:lpstr>
      <vt:lpstr>Changing the Question</vt:lpstr>
      <vt:lpstr>Why Have Biologists Still Not Developed an HIV Vaccine? </vt:lpstr>
      <vt:lpstr>Changing the Question</vt:lpstr>
      <vt:lpstr>What Is Pr(πi=k, x)?</vt:lpstr>
      <vt:lpstr>                           Pr(πi=k, x):  Total Product Weight of All Paths Through</vt:lpstr>
      <vt:lpstr>What Is Pr(πi =k|x)?</vt:lpstr>
      <vt:lpstr>What Is Pr(πi =k|x)?</vt:lpstr>
      <vt:lpstr>What Is Pr(πi =k|x)?</vt:lpstr>
      <vt:lpstr>Soft Decoding Problem</vt:lpstr>
      <vt:lpstr>Computing Pr(πi=k, x)</vt:lpstr>
      <vt:lpstr>Computing Pr(πi=k, x)</vt:lpstr>
      <vt:lpstr>Forward-Backward Algorithm</vt:lpstr>
      <vt:lpstr>The Conditional Probability Pr(πi=l, πi+1=k|x) that the HMM Passes Through an Edge in the Viterbi Graph</vt:lpstr>
      <vt:lpstr>Why Have Biologists Still Not Developed an HIV Vaccine? </vt:lpstr>
      <vt:lpstr>Node Responsibility Matrix</vt:lpstr>
      <vt:lpstr>Edge Responsibility Matrix</vt:lpstr>
      <vt:lpstr>Baum-Welch Learning</vt:lpstr>
      <vt:lpstr>Using a Responsibility Matrix to Compute Parameters</vt:lpstr>
      <vt:lpstr>Redefining Estimators for Parameters (for a known path π)</vt:lpstr>
      <vt:lpstr>Redefining Estimators for Parameters (for a known path π)</vt:lpstr>
      <vt:lpstr>Redefining the Estimators  Til,k and Eik(b) When the Path is Unknown</vt:lpstr>
      <vt:lpstr>Baum-Welch Learning</vt:lpstr>
      <vt:lpstr>Stopping Rules for the Baum-Welch Learning</vt:lpstr>
      <vt:lpstr>Nature is a Tinkerer and Not an Inventor</vt:lpstr>
      <vt:lpstr>Searching for Protein Domains with Profile HMMs</vt:lpstr>
      <vt:lpstr>Searching for Protein Domains with Profile HMMs</vt:lpstr>
      <vt:lpstr>Searching for Protein Domains with Profile HMMs</vt:lpstr>
      <vt:lpstr>Searching for Protein Domains with Profile HMMs</vt:lpstr>
      <vt:lpstr>Searching for Protein Domains with Profile HMMs</vt:lpstr>
      <vt:lpstr>Pfam: Profile HMM Database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a Genome Does DNA Replication Begin</dc:title>
  <dc:creator>snow</dc:creator>
  <cp:lastModifiedBy>Chen Hao</cp:lastModifiedBy>
  <cp:revision>1620</cp:revision>
  <cp:lastPrinted>2015-03-11T23:48:55Z</cp:lastPrinted>
  <dcterms:created xsi:type="dcterms:W3CDTF">2013-05-28T03:36:16Z</dcterms:created>
  <dcterms:modified xsi:type="dcterms:W3CDTF">2025-02-25T22:24:10Z</dcterms:modified>
</cp:coreProperties>
</file>