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7"/>
  </p:notesMasterIdLst>
  <p:handoutMasterIdLst>
    <p:handoutMasterId r:id="rId248"/>
  </p:handoutMasterIdLst>
  <p:sldIdLst>
    <p:sldId id="1413" r:id="rId2"/>
    <p:sldId id="1317" r:id="rId3"/>
    <p:sldId id="1073" r:id="rId4"/>
    <p:sldId id="1069" r:id="rId5"/>
    <p:sldId id="1068" r:id="rId6"/>
    <p:sldId id="1074" r:id="rId7"/>
    <p:sldId id="1231" r:id="rId8"/>
    <p:sldId id="1088" r:id="rId9"/>
    <p:sldId id="996" r:id="rId10"/>
    <p:sldId id="997" r:id="rId11"/>
    <p:sldId id="1070" r:id="rId12"/>
    <p:sldId id="1089" r:id="rId13"/>
    <p:sldId id="1382" r:id="rId14"/>
    <p:sldId id="1383" r:id="rId15"/>
    <p:sldId id="1384" r:id="rId16"/>
    <p:sldId id="1071" r:id="rId17"/>
    <p:sldId id="1072" r:id="rId18"/>
    <p:sldId id="1094" r:id="rId19"/>
    <p:sldId id="1093" r:id="rId20"/>
    <p:sldId id="1238" r:id="rId21"/>
    <p:sldId id="1096" r:id="rId22"/>
    <p:sldId id="998" r:id="rId23"/>
    <p:sldId id="1318" r:id="rId24"/>
    <p:sldId id="1239" r:id="rId25"/>
    <p:sldId id="1240" r:id="rId26"/>
    <p:sldId id="1385" r:id="rId27"/>
    <p:sldId id="1241" r:id="rId28"/>
    <p:sldId id="1077" r:id="rId29"/>
    <p:sldId id="1097" r:id="rId30"/>
    <p:sldId id="1387" r:id="rId31"/>
    <p:sldId id="1386" r:id="rId32"/>
    <p:sldId id="1389" r:id="rId33"/>
    <p:sldId id="1002" r:id="rId34"/>
    <p:sldId id="1242" r:id="rId35"/>
    <p:sldId id="1104" r:id="rId36"/>
    <p:sldId id="1106" r:id="rId37"/>
    <p:sldId id="1105" r:id="rId38"/>
    <p:sldId id="1108" r:id="rId39"/>
    <p:sldId id="1109" r:id="rId40"/>
    <p:sldId id="1110" r:id="rId41"/>
    <p:sldId id="1111" r:id="rId42"/>
    <p:sldId id="1112" r:id="rId43"/>
    <p:sldId id="1244" r:id="rId44"/>
    <p:sldId id="1245" r:id="rId45"/>
    <p:sldId id="1119" r:id="rId46"/>
    <p:sldId id="1247" r:id="rId47"/>
    <p:sldId id="1120" r:id="rId48"/>
    <p:sldId id="1121" r:id="rId49"/>
    <p:sldId id="1122" r:id="rId50"/>
    <p:sldId id="1123" r:id="rId51"/>
    <p:sldId id="1124" r:id="rId52"/>
    <p:sldId id="1248" r:id="rId53"/>
    <p:sldId id="1125" r:id="rId54"/>
    <p:sldId id="1319" r:id="rId55"/>
    <p:sldId id="1128" r:id="rId56"/>
    <p:sldId id="1127" r:id="rId57"/>
    <p:sldId id="1274" r:id="rId58"/>
    <p:sldId id="1275" r:id="rId59"/>
    <p:sldId id="1276" r:id="rId60"/>
    <p:sldId id="1279" r:id="rId61"/>
    <p:sldId id="1390" r:id="rId62"/>
    <p:sldId id="1391" r:id="rId63"/>
    <p:sldId id="1278" r:id="rId64"/>
    <p:sldId id="1277" r:id="rId65"/>
    <p:sldId id="1392" r:id="rId66"/>
    <p:sldId id="1393" r:id="rId67"/>
    <p:sldId id="1280" r:id="rId68"/>
    <p:sldId id="1394" r:id="rId69"/>
    <p:sldId id="1395" r:id="rId70"/>
    <p:sldId id="1396" r:id="rId71"/>
    <p:sldId id="1397" r:id="rId72"/>
    <p:sldId id="1398" r:id="rId73"/>
    <p:sldId id="1399" r:id="rId74"/>
    <p:sldId id="1400" r:id="rId75"/>
    <p:sldId id="1401" r:id="rId76"/>
    <p:sldId id="1402" r:id="rId77"/>
    <p:sldId id="1403" r:id="rId78"/>
    <p:sldId id="1404" r:id="rId79"/>
    <p:sldId id="1405" r:id="rId80"/>
    <p:sldId id="1406" r:id="rId81"/>
    <p:sldId id="1407" r:id="rId82"/>
    <p:sldId id="1408" r:id="rId83"/>
    <p:sldId id="1409" r:id="rId84"/>
    <p:sldId id="1410" r:id="rId85"/>
    <p:sldId id="1411" r:id="rId86"/>
    <p:sldId id="1412" r:id="rId87"/>
    <p:sldId id="1130" r:id="rId88"/>
    <p:sldId id="1320" r:id="rId89"/>
    <p:sldId id="1135" r:id="rId90"/>
    <p:sldId id="1414" r:id="rId91"/>
    <p:sldId id="1137" r:id="rId92"/>
    <p:sldId id="1136" r:id="rId93"/>
    <p:sldId id="1132" r:id="rId94"/>
    <p:sldId id="1417" r:id="rId95"/>
    <p:sldId id="1418" r:id="rId96"/>
    <p:sldId id="1294" r:id="rId97"/>
    <p:sldId id="1419" r:id="rId98"/>
    <p:sldId id="1343" r:id="rId99"/>
    <p:sldId id="1447" r:id="rId100"/>
    <p:sldId id="1441" r:id="rId101"/>
    <p:sldId id="1440" r:id="rId102"/>
    <p:sldId id="1442" r:id="rId103"/>
    <p:sldId id="1443" r:id="rId104"/>
    <p:sldId id="1301" r:id="rId105"/>
    <p:sldId id="1302" r:id="rId106"/>
    <p:sldId id="1304" r:id="rId107"/>
    <p:sldId id="1303" r:id="rId108"/>
    <p:sldId id="1307" r:id="rId109"/>
    <p:sldId id="1329" r:id="rId110"/>
    <p:sldId id="1313" r:id="rId111"/>
    <p:sldId id="1314" r:id="rId112"/>
    <p:sldId id="1352" r:id="rId113"/>
    <p:sldId id="1446" r:id="rId114"/>
    <p:sldId id="1339" r:id="rId115"/>
    <p:sldId id="1336" r:id="rId116"/>
    <p:sldId id="1448" r:id="rId117"/>
    <p:sldId id="1337" r:id="rId118"/>
    <p:sldId id="1351" r:id="rId119"/>
    <p:sldId id="1013" r:id="rId120"/>
    <p:sldId id="1141" r:id="rId121"/>
    <p:sldId id="1249" r:id="rId122"/>
    <p:sldId id="1156" r:id="rId123"/>
    <p:sldId id="1014" r:id="rId124"/>
    <p:sldId id="1144" r:id="rId125"/>
    <p:sldId id="1142" r:id="rId126"/>
    <p:sldId id="1143" r:id="rId127"/>
    <p:sldId id="1145" r:id="rId128"/>
    <p:sldId id="1321" r:id="rId129"/>
    <p:sldId id="1152" r:id="rId130"/>
    <p:sldId id="1422" r:id="rId131"/>
    <p:sldId id="1423" r:id="rId132"/>
    <p:sldId id="1147" r:id="rId133"/>
    <p:sldId id="1153" r:id="rId134"/>
    <p:sldId id="1424" r:id="rId135"/>
    <p:sldId id="1150" r:id="rId136"/>
    <p:sldId id="1421" r:id="rId137"/>
    <p:sldId id="1322" r:id="rId138"/>
    <p:sldId id="1159" r:id="rId139"/>
    <p:sldId id="1158" r:id="rId140"/>
    <p:sldId id="1016" r:id="rId141"/>
    <p:sldId id="1160" r:id="rId142"/>
    <p:sldId id="1161" r:id="rId143"/>
    <p:sldId id="1162" r:id="rId144"/>
    <p:sldId id="1266" r:id="rId145"/>
    <p:sldId id="1426" r:id="rId146"/>
    <p:sldId id="1427" r:id="rId147"/>
    <p:sldId id="1428" r:id="rId148"/>
    <p:sldId id="1269" r:id="rId149"/>
    <p:sldId id="1270" r:id="rId150"/>
    <p:sldId id="1271" r:id="rId151"/>
    <p:sldId id="1272" r:id="rId152"/>
    <p:sldId id="1273" r:id="rId153"/>
    <p:sldId id="1425" r:id="rId154"/>
    <p:sldId id="1019" r:id="rId155"/>
    <p:sldId id="1166" r:id="rId156"/>
    <p:sldId id="1167" r:id="rId157"/>
    <p:sldId id="1168" r:id="rId158"/>
    <p:sldId id="1169" r:id="rId159"/>
    <p:sldId id="1260" r:id="rId160"/>
    <p:sldId id="1259" r:id="rId161"/>
    <p:sldId id="1257" r:id="rId162"/>
    <p:sldId id="1256" r:id="rId163"/>
    <p:sldId id="1255" r:id="rId164"/>
    <p:sldId id="1323" r:id="rId165"/>
    <p:sldId id="1345" r:id="rId166"/>
    <p:sldId id="1432" r:id="rId167"/>
    <p:sldId id="1431" r:id="rId168"/>
    <p:sldId id="1430" r:id="rId169"/>
    <p:sldId id="1433" r:id="rId170"/>
    <p:sldId id="1434" r:id="rId171"/>
    <p:sldId id="1365" r:id="rId172"/>
    <p:sldId id="1366" r:id="rId173"/>
    <p:sldId id="1367" r:id="rId174"/>
    <p:sldId id="1368" r:id="rId175"/>
    <p:sldId id="1369" r:id="rId176"/>
    <p:sldId id="1370" r:id="rId177"/>
    <p:sldId id="1435" r:id="rId178"/>
    <p:sldId id="1371" r:id="rId179"/>
    <p:sldId id="1372" r:id="rId180"/>
    <p:sldId id="1373" r:id="rId181"/>
    <p:sldId id="1346" r:id="rId182"/>
    <p:sldId id="1436" r:id="rId183"/>
    <p:sldId id="1177" r:id="rId184"/>
    <p:sldId id="1178" r:id="rId185"/>
    <p:sldId id="1182" r:id="rId186"/>
    <p:sldId id="1437" r:id="rId187"/>
    <p:sldId id="1324" r:id="rId188"/>
    <p:sldId id="1184" r:id="rId189"/>
    <p:sldId id="1183" r:id="rId190"/>
    <p:sldId id="1185" r:id="rId191"/>
    <p:sldId id="1196" r:id="rId192"/>
    <p:sldId id="1198" r:id="rId193"/>
    <p:sldId id="1197" r:id="rId194"/>
    <p:sldId id="1187" r:id="rId195"/>
    <p:sldId id="1261" r:id="rId196"/>
    <p:sldId id="1200" r:id="rId197"/>
    <p:sldId id="1201" r:id="rId198"/>
    <p:sldId id="1325" r:id="rId199"/>
    <p:sldId id="1031" r:id="rId200"/>
    <p:sldId id="1207" r:id="rId201"/>
    <p:sldId id="1208" r:id="rId202"/>
    <p:sldId id="1209" r:id="rId203"/>
    <p:sldId id="1374" r:id="rId204"/>
    <p:sldId id="1189" r:id="rId205"/>
    <p:sldId id="1212" r:id="rId206"/>
    <p:sldId id="1213" r:id="rId207"/>
    <p:sldId id="1449" r:id="rId208"/>
    <p:sldId id="1451" r:id="rId209"/>
    <p:sldId id="1453" r:id="rId210"/>
    <p:sldId id="1452" r:id="rId211"/>
    <p:sldId id="1450" r:id="rId212"/>
    <p:sldId id="1211" r:id="rId213"/>
    <p:sldId id="1215" r:id="rId214"/>
    <p:sldId id="1216" r:id="rId215"/>
    <p:sldId id="1217" r:id="rId216"/>
    <p:sldId id="1376" r:id="rId217"/>
    <p:sldId id="1381" r:id="rId218"/>
    <p:sldId id="1219" r:id="rId219"/>
    <p:sldId id="1191" r:id="rId220"/>
    <p:sldId id="1326" r:id="rId221"/>
    <p:sldId id="1223" r:id="rId222"/>
    <p:sldId id="1224" r:id="rId223"/>
    <p:sldId id="1225" r:id="rId224"/>
    <p:sldId id="1193" r:id="rId225"/>
    <p:sldId id="1375" r:id="rId226"/>
    <p:sldId id="1226" r:id="rId227"/>
    <p:sldId id="1228" r:id="rId228"/>
    <p:sldId id="1229" r:id="rId229"/>
    <p:sldId id="1227" r:id="rId230"/>
    <p:sldId id="1194" r:id="rId231"/>
    <p:sldId id="1195" r:id="rId232"/>
    <p:sldId id="1361" r:id="rId233"/>
    <p:sldId id="1360" r:id="rId234"/>
    <p:sldId id="1358" r:id="rId235"/>
    <p:sldId id="1439" r:id="rId236"/>
    <p:sldId id="1327" r:id="rId237"/>
    <p:sldId id="1438" r:id="rId238"/>
    <p:sldId id="1388" r:id="rId239"/>
    <p:sldId id="1233" r:id="rId240"/>
    <p:sldId id="1234" r:id="rId241"/>
    <p:sldId id="1263" r:id="rId242"/>
    <p:sldId id="1235" r:id="rId243"/>
    <p:sldId id="1236" r:id="rId244"/>
    <p:sldId id="1237" r:id="rId245"/>
    <p:sldId id="1264" r:id="rId246"/>
  </p:sldIdLst>
  <p:sldSz cx="9144000" cy="6858000" type="screen4x3"/>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08">
          <p15:clr>
            <a:srgbClr val="A4A3A4"/>
          </p15:clr>
        </p15:guide>
        <p15:guide id="2" pos="292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00"/>
    <a:srgbClr val="20DF29"/>
    <a:srgbClr val="E8E990"/>
    <a:srgbClr val="FF99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777" autoAdjust="0"/>
    <p:restoredTop sz="84300" autoAdjust="0"/>
  </p:normalViewPr>
  <p:slideViewPr>
    <p:cSldViewPr>
      <p:cViewPr varScale="1">
        <p:scale>
          <a:sx n="135" d="100"/>
          <a:sy n="135" d="100"/>
        </p:scale>
        <p:origin x="944" y="168"/>
      </p:cViewPr>
      <p:guideLst>
        <p:guide orient="horz" pos="2160"/>
        <p:guide pos="2880"/>
      </p:guideLst>
    </p:cSldViewPr>
  </p:slideViewPr>
  <p:outlineViewPr>
    <p:cViewPr>
      <p:scale>
        <a:sx n="33" d="100"/>
        <a:sy n="33" d="100"/>
      </p:scale>
      <p:origin x="0" y="55696"/>
    </p:cViewPr>
  </p:outlineViewPr>
  <p:notesTextViewPr>
    <p:cViewPr>
      <p:scale>
        <a:sx n="100" d="100"/>
        <a:sy n="100" d="100"/>
      </p:scale>
      <p:origin x="0" y="0"/>
    </p:cViewPr>
  </p:notesTextViewPr>
  <p:sorterViewPr>
    <p:cViewPr>
      <p:scale>
        <a:sx n="100" d="100"/>
        <a:sy n="100" d="100"/>
      </p:scale>
      <p:origin x="0" y="6210"/>
    </p:cViewPr>
  </p:sorterViewPr>
  <p:notesViewPr>
    <p:cSldViewPr snapToGrid="0" snapToObjects="1">
      <p:cViewPr varScale="1">
        <p:scale>
          <a:sx n="42" d="100"/>
          <a:sy n="42" d="100"/>
        </p:scale>
        <p:origin x="-2232" y="-120"/>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handoutMaster" Target="handoutMasters/handoutMaster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presProps" Target="presProps.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viewProps" Target="viewProps.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theme" Target="theme/theme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tableStyles" Target="tableStyle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5265809" y="0"/>
            <a:ext cx="4028440" cy="350520"/>
          </a:xfrm>
          <a:prstGeom prst="rect">
            <a:avLst/>
          </a:prstGeom>
        </p:spPr>
        <p:txBody>
          <a:bodyPr vert="horz" lIns="93177" tIns="46589" rIns="93177" bIns="46589" rtlCol="0"/>
          <a:lstStyle>
            <a:lvl1pPr algn="r">
              <a:defRPr sz="1200"/>
            </a:lvl1pPr>
          </a:lstStyle>
          <a:p>
            <a:fld id="{F15E2060-F184-4021-99D0-835A7FCC6F25}" type="datetimeFigureOut">
              <a:rPr lang="en-US" smtClean="0"/>
              <a:t>2/18/25</a:t>
            </a:fld>
            <a:endParaRPr lang="en-US"/>
          </a:p>
        </p:txBody>
      </p:sp>
      <p:sp>
        <p:nvSpPr>
          <p:cNvPr id="4" name="Footer Placeholder 3"/>
          <p:cNvSpPr>
            <a:spLocks noGrp="1"/>
          </p:cNvSpPr>
          <p:nvPr>
            <p:ph type="ftr" sz="quarter" idx="2"/>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0520"/>
          </a:xfrm>
          <a:prstGeom prst="rect">
            <a:avLst/>
          </a:prstGeom>
        </p:spPr>
        <p:txBody>
          <a:bodyPr vert="horz" lIns="93177" tIns="46589" rIns="93177" bIns="46589" rtlCol="0" anchor="b"/>
          <a:lstStyle>
            <a:lvl1pPr algn="r">
              <a:defRPr sz="1200"/>
            </a:lvl1pPr>
          </a:lstStyle>
          <a:p>
            <a:fld id="{33F80224-0279-41B8-A61C-781D298DC0EE}" type="slidenum">
              <a:rPr lang="en-US" smtClean="0"/>
              <a:t>‹#›</a:t>
            </a:fld>
            <a:endParaRPr lang="en-US"/>
          </a:p>
        </p:txBody>
      </p:sp>
    </p:spTree>
    <p:extLst>
      <p:ext uri="{BB962C8B-B14F-4D97-AF65-F5344CB8AC3E}">
        <p14:creationId xmlns:p14="http://schemas.microsoft.com/office/powerpoint/2010/main" val="3756857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0520"/>
          </a:xfrm>
          <a:prstGeom prst="rect">
            <a:avLst/>
          </a:prstGeom>
        </p:spPr>
        <p:txBody>
          <a:bodyPr vert="horz" lIns="93177" tIns="46589" rIns="93177" bIns="46589" rtlCol="0"/>
          <a:lstStyle>
            <a:lvl1pPr algn="r">
              <a:defRPr sz="1200"/>
            </a:lvl1pPr>
          </a:lstStyle>
          <a:p>
            <a:fld id="{0365F8E4-B9E6-2B4F-BFC1-EA81C899571B}" type="datetimeFigureOut">
              <a:rPr lang="en-US" smtClean="0"/>
              <a:t>2/18/25</a:t>
            </a:fld>
            <a:endParaRPr lang="en-US"/>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29940"/>
            <a:ext cx="7437120" cy="31546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0520"/>
          </a:xfrm>
          <a:prstGeom prst="rect">
            <a:avLst/>
          </a:prstGeom>
        </p:spPr>
        <p:txBody>
          <a:bodyPr vert="horz" lIns="93177" tIns="46589" rIns="93177" bIns="46589" rtlCol="0" anchor="b"/>
          <a:lstStyle>
            <a:lvl1pPr algn="r">
              <a:defRPr sz="1200"/>
            </a:lvl1pPr>
          </a:lstStyle>
          <a:p>
            <a:fld id="{C25E5663-0004-3649-B9EC-01B1CEAF3D3F}" type="slidenum">
              <a:rPr lang="en-US" smtClean="0"/>
              <a:t>‹#›</a:t>
            </a:fld>
            <a:endParaRPr lang="en-US"/>
          </a:p>
        </p:txBody>
      </p:sp>
    </p:spTree>
    <p:extLst>
      <p:ext uri="{BB962C8B-B14F-4D97-AF65-F5344CB8AC3E}">
        <p14:creationId xmlns:p14="http://schemas.microsoft.com/office/powerpoint/2010/main" val="385781111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a:t>Anyone know where this building is?  It’s the</a:t>
            </a:r>
            <a:r>
              <a:rPr lang="en-US" baseline="0" dirty="0"/>
              <a:t> site of a major point in 21</a:t>
            </a:r>
            <a:r>
              <a:rPr lang="en-US" baseline="30000" dirty="0"/>
              <a:t>st</a:t>
            </a:r>
            <a:r>
              <a:rPr lang="en-US" baseline="0" dirty="0"/>
              <a:t> Century bioinformatics history.</a:t>
            </a:r>
          </a:p>
          <a:p>
            <a:endParaRPr lang="en-US" baseline="0" dirty="0"/>
          </a:p>
          <a:p>
            <a:r>
              <a:rPr lang="en-US" baseline="0" dirty="0"/>
              <a:t>It used to be called the Hotel </a:t>
            </a:r>
            <a:r>
              <a:rPr lang="en-US" baseline="0" dirty="0" err="1"/>
              <a:t>Metropole</a:t>
            </a:r>
            <a:r>
              <a:rPr lang="en-US" baseline="0" dirty="0"/>
              <a:t>, in Hong Kong.  A Chinese doctor named Liu </a:t>
            </a:r>
            <a:r>
              <a:rPr lang="en-US" baseline="0" dirty="0" err="1"/>
              <a:t>Jianlun</a:t>
            </a:r>
            <a:r>
              <a:rPr lang="en-US" baseline="0" dirty="0"/>
              <a:t> checked in there February 21, 2003.  He had been treating patients in a rural area of mainland China who were suffering from a deadly respiratory illness and had come to Hong Kong for a wedding the next day.  But the next day came and he was too sick to attend, and he checked himself into a hospital down the street.  Two weeks later, Dr. </a:t>
            </a:r>
            <a:r>
              <a:rPr lang="en-US" baseline="0" dirty="0" err="1"/>
              <a:t>Jianlun</a:t>
            </a:r>
            <a:r>
              <a:rPr lang="en-US" baseline="0" dirty="0"/>
              <a:t> was dead.</a:t>
            </a:r>
          </a:p>
        </p:txBody>
      </p:sp>
      <p:sp>
        <p:nvSpPr>
          <p:cNvPr id="4" name="Slide Number Placeholder 3"/>
          <p:cNvSpPr>
            <a:spLocks noGrp="1"/>
          </p:cNvSpPr>
          <p:nvPr>
            <p:ph type="sldNum" sz="quarter" idx="10"/>
          </p:nvPr>
        </p:nvSpPr>
        <p:spPr/>
        <p:txBody>
          <a:bodyPr/>
          <a:lstStyle/>
          <a:p>
            <a:fld id="{C25E5663-0004-3649-B9EC-01B1CEAF3D3F}" type="slidenum">
              <a:rPr lang="en-US" smtClean="0"/>
              <a:t>3</a:t>
            </a:fld>
            <a:endParaRPr lang="en-US"/>
          </a:p>
        </p:txBody>
      </p:sp>
    </p:spTree>
    <p:extLst>
      <p:ext uri="{BB962C8B-B14F-4D97-AF65-F5344CB8AC3E}">
        <p14:creationId xmlns:p14="http://schemas.microsoft.com/office/powerpoint/2010/main" val="35884018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a:t>RNA</a:t>
            </a:r>
            <a:r>
              <a:rPr lang="en-US" baseline="0" dirty="0"/>
              <a:t> replication has a higher error rate than DNA, which means that RNA viruses mutate fast.</a:t>
            </a:r>
            <a:endParaRPr lang="en-US" dirty="0"/>
          </a:p>
        </p:txBody>
      </p:sp>
      <p:sp>
        <p:nvSpPr>
          <p:cNvPr id="4" name="Slide Number Placeholder 3"/>
          <p:cNvSpPr>
            <a:spLocks noGrp="1"/>
          </p:cNvSpPr>
          <p:nvPr>
            <p:ph type="sldNum" sz="quarter" idx="10"/>
          </p:nvPr>
        </p:nvSpPr>
        <p:spPr/>
        <p:txBody>
          <a:bodyPr/>
          <a:lstStyle/>
          <a:p>
            <a:fld id="{C25E5663-0004-3649-B9EC-01B1CEAF3D3F}" type="slidenum">
              <a:rPr lang="en-US" smtClean="0"/>
              <a:t>12</a:t>
            </a:fld>
            <a:endParaRPr lang="en-US"/>
          </a:p>
        </p:txBody>
      </p:sp>
    </p:spTree>
    <p:extLst>
      <p:ext uri="{BB962C8B-B14F-4D97-AF65-F5344CB8AC3E}">
        <p14:creationId xmlns:p14="http://schemas.microsoft.com/office/powerpoint/2010/main" val="69734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a:t>This is why the</a:t>
            </a:r>
            <a:r>
              <a:rPr lang="en-US" baseline="0" dirty="0"/>
              <a:t> flu shot changes from year to year,</a:t>
            </a:r>
            <a:endParaRPr lang="en-US" dirty="0"/>
          </a:p>
        </p:txBody>
      </p:sp>
      <p:sp>
        <p:nvSpPr>
          <p:cNvPr id="4" name="Slide Number Placeholder 3"/>
          <p:cNvSpPr>
            <a:spLocks noGrp="1"/>
          </p:cNvSpPr>
          <p:nvPr>
            <p:ph type="sldNum" sz="quarter" idx="10"/>
          </p:nvPr>
        </p:nvSpPr>
        <p:spPr/>
        <p:txBody>
          <a:bodyPr/>
          <a:lstStyle/>
          <a:p>
            <a:fld id="{C25E5663-0004-3649-B9EC-01B1CEAF3D3F}" type="slidenum">
              <a:rPr lang="en-US" smtClean="0"/>
              <a:t>13</a:t>
            </a:fld>
            <a:endParaRPr lang="en-US"/>
          </a:p>
        </p:txBody>
      </p:sp>
    </p:spTree>
    <p:extLst>
      <p:ext uri="{BB962C8B-B14F-4D97-AF65-F5344CB8AC3E}">
        <p14:creationId xmlns:p14="http://schemas.microsoft.com/office/powerpoint/2010/main" val="69734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a:t>as well as why there are many</a:t>
            </a:r>
            <a:r>
              <a:rPr lang="en-US" baseline="0" dirty="0"/>
              <a:t> different subtypes of HIV (and why we don’t have a vaccine for HIV either).</a:t>
            </a:r>
            <a:endParaRPr lang="en-US" dirty="0"/>
          </a:p>
        </p:txBody>
      </p:sp>
      <p:sp>
        <p:nvSpPr>
          <p:cNvPr id="4" name="Slide Number Placeholder 3"/>
          <p:cNvSpPr>
            <a:spLocks noGrp="1"/>
          </p:cNvSpPr>
          <p:nvPr>
            <p:ph type="sldNum" sz="quarter" idx="10"/>
          </p:nvPr>
        </p:nvSpPr>
        <p:spPr/>
        <p:txBody>
          <a:bodyPr/>
          <a:lstStyle/>
          <a:p>
            <a:fld id="{C25E5663-0004-3649-B9EC-01B1CEAF3D3F}" type="slidenum">
              <a:rPr lang="en-US" smtClean="0"/>
              <a:t>14</a:t>
            </a:fld>
            <a:endParaRPr lang="en-US"/>
          </a:p>
        </p:txBody>
      </p:sp>
    </p:spTree>
    <p:extLst>
      <p:ext uri="{BB962C8B-B14F-4D97-AF65-F5344CB8AC3E}">
        <p14:creationId xmlns:p14="http://schemas.microsoft.com/office/powerpoint/2010/main" val="69734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a:t>It’s very difficult to vaccinate something that can mutate so quickly.</a:t>
            </a:r>
          </a:p>
        </p:txBody>
      </p:sp>
      <p:sp>
        <p:nvSpPr>
          <p:cNvPr id="4" name="Slide Number Placeholder 3"/>
          <p:cNvSpPr>
            <a:spLocks noGrp="1"/>
          </p:cNvSpPr>
          <p:nvPr>
            <p:ph type="sldNum" sz="quarter" idx="10"/>
          </p:nvPr>
        </p:nvSpPr>
        <p:spPr/>
        <p:txBody>
          <a:bodyPr/>
          <a:lstStyle/>
          <a:p>
            <a:fld id="{C25E5663-0004-3649-B9EC-01B1CEAF3D3F}" type="slidenum">
              <a:rPr lang="en-US" smtClean="0"/>
              <a:t>15</a:t>
            </a:fld>
            <a:endParaRPr lang="en-US"/>
          </a:p>
        </p:txBody>
      </p:sp>
    </p:spTree>
    <p:extLst>
      <p:ext uri="{BB962C8B-B14F-4D97-AF65-F5344CB8AC3E}">
        <p14:creationId xmlns:p14="http://schemas.microsoft.com/office/powerpoint/2010/main" val="69734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a:t>Researchers thought that like HIV and influenza, SARS had jumped from animals to humans.</a:t>
            </a:r>
            <a:r>
              <a:rPr lang="en-US" baseline="0" dirty="0"/>
              <a:t>  They first blamed birds because of the similarity of SARS with bird flu, which originated in chickens and first infected humans in 1997.</a:t>
            </a:r>
            <a:endParaRPr lang="en-US" dirty="0"/>
          </a:p>
        </p:txBody>
      </p:sp>
      <p:sp>
        <p:nvSpPr>
          <p:cNvPr id="4" name="Slide Number Placeholder 3"/>
          <p:cNvSpPr>
            <a:spLocks noGrp="1"/>
          </p:cNvSpPr>
          <p:nvPr>
            <p:ph type="sldNum" sz="quarter" idx="10"/>
          </p:nvPr>
        </p:nvSpPr>
        <p:spPr/>
        <p:txBody>
          <a:bodyPr/>
          <a:lstStyle/>
          <a:p>
            <a:fld id="{C25E5663-0004-3649-B9EC-01B1CEAF3D3F}" type="slidenum">
              <a:rPr lang="en-US" smtClean="0"/>
              <a:t>16</a:t>
            </a:fld>
            <a:endParaRPr lang="en-US"/>
          </a:p>
        </p:txBody>
      </p:sp>
    </p:spTree>
    <p:extLst>
      <p:ext uri="{BB962C8B-B14F-4D97-AF65-F5344CB8AC3E}">
        <p14:creationId xmlns:p14="http://schemas.microsoft.com/office/powerpoint/2010/main" val="30226720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a:t>Now that researchers</a:t>
            </a:r>
            <a:r>
              <a:rPr lang="en-US" baseline="0" dirty="0"/>
              <a:t> had sequenced the SARS coronavirus genome, many questions remained unanswered.  For example...</a:t>
            </a:r>
            <a:endParaRPr lang="en-US" dirty="0"/>
          </a:p>
        </p:txBody>
      </p:sp>
      <p:sp>
        <p:nvSpPr>
          <p:cNvPr id="4" name="Slide Number Placeholder 3"/>
          <p:cNvSpPr>
            <a:spLocks noGrp="1"/>
          </p:cNvSpPr>
          <p:nvPr>
            <p:ph type="sldNum" sz="quarter" idx="10"/>
          </p:nvPr>
        </p:nvSpPr>
        <p:spPr/>
        <p:txBody>
          <a:bodyPr/>
          <a:lstStyle/>
          <a:p>
            <a:fld id="{C25E5663-0004-3649-B9EC-01B1CEAF3D3F}" type="slidenum">
              <a:rPr lang="en-US" smtClean="0"/>
              <a:t>17</a:t>
            </a:fld>
            <a:endParaRPr lang="en-US"/>
          </a:p>
        </p:txBody>
      </p:sp>
    </p:spTree>
    <p:extLst>
      <p:ext uri="{BB962C8B-B14F-4D97-AF65-F5344CB8AC3E}">
        <p14:creationId xmlns:p14="http://schemas.microsoft.com/office/powerpoint/2010/main" val="511933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a:t>All of these questions relate to constructing evolutionary trees</a:t>
            </a:r>
            <a:r>
              <a:rPr lang="en-US" baseline="0" dirty="0"/>
              <a:t>, also called phylogenies. </a:t>
            </a:r>
            <a:endParaRPr lang="en-US" dirty="0"/>
          </a:p>
        </p:txBody>
      </p:sp>
      <p:sp>
        <p:nvSpPr>
          <p:cNvPr id="4" name="Slide Number Placeholder 3"/>
          <p:cNvSpPr>
            <a:spLocks noGrp="1"/>
          </p:cNvSpPr>
          <p:nvPr>
            <p:ph type="sldNum" sz="quarter" idx="10"/>
          </p:nvPr>
        </p:nvSpPr>
        <p:spPr/>
        <p:txBody>
          <a:bodyPr/>
          <a:lstStyle/>
          <a:p>
            <a:fld id="{C25E5663-0004-3649-B9EC-01B1CEAF3D3F}" type="slidenum">
              <a:rPr lang="en-US" smtClean="0"/>
              <a:t>20</a:t>
            </a:fld>
            <a:endParaRPr lang="en-US"/>
          </a:p>
        </p:txBody>
      </p:sp>
    </p:spTree>
    <p:extLst>
      <p:ext uri="{BB962C8B-B14F-4D97-AF65-F5344CB8AC3E}">
        <p14:creationId xmlns:p14="http://schemas.microsoft.com/office/powerpoint/2010/main" val="20700679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First “tree</a:t>
            </a:r>
            <a:r>
              <a:rPr lang="en-US" baseline="0" dirty="0"/>
              <a:t> of life”, from Darwin’s notebooks in 1837.</a:t>
            </a:r>
            <a:endParaRPr lang="en-US" dirty="0"/>
          </a:p>
        </p:txBody>
      </p:sp>
      <p:sp>
        <p:nvSpPr>
          <p:cNvPr id="4" name="Slide Number Placeholder 3"/>
          <p:cNvSpPr>
            <a:spLocks noGrp="1"/>
          </p:cNvSpPr>
          <p:nvPr>
            <p:ph type="sldNum" sz="quarter" idx="10"/>
          </p:nvPr>
        </p:nvSpPr>
        <p:spPr/>
        <p:txBody>
          <a:bodyPr/>
          <a:lstStyle/>
          <a:p>
            <a:fld id="{C25E5663-0004-3649-B9EC-01B1CEAF3D3F}" type="slidenum">
              <a:rPr lang="en-US" smtClean="0"/>
              <a:t>21</a:t>
            </a:fld>
            <a:endParaRPr lang="en-US"/>
          </a:p>
        </p:txBody>
      </p:sp>
    </p:spTree>
    <p:extLst>
      <p:ext uri="{BB962C8B-B14F-4D97-AF65-F5344CB8AC3E}">
        <p14:creationId xmlns:p14="http://schemas.microsoft.com/office/powerpoint/2010/main" val="281674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baseline="0" dirty="0"/>
              <a:t>Here’s one constructed for different types of HIV.  According to this diagram, you can infer that HIV crossed the species barriers from other primates to humans at five different times (marked by stars).  So it should be clear that we can construct a phylogeny for coronaviruses in order to determine where the SARS coronavirus falls in coronavirus evolution.  But how do we construct evolutionary trees?</a:t>
            </a:r>
            <a:endParaRPr lang="en-US" dirty="0"/>
          </a:p>
        </p:txBody>
      </p:sp>
      <p:sp>
        <p:nvSpPr>
          <p:cNvPr id="4" name="Slide Number Placeholder 3"/>
          <p:cNvSpPr>
            <a:spLocks noGrp="1"/>
          </p:cNvSpPr>
          <p:nvPr>
            <p:ph type="sldNum" sz="quarter" idx="10"/>
          </p:nvPr>
        </p:nvSpPr>
        <p:spPr/>
        <p:txBody>
          <a:bodyPr/>
          <a:lstStyle/>
          <a:p>
            <a:fld id="{D8865F54-124D-42D7-A39B-8C81674C147E}" type="slidenum">
              <a:rPr lang="en-US" smtClean="0"/>
              <a:t>22</a:t>
            </a:fld>
            <a:endParaRPr lang="en-US" dirty="0"/>
          </a:p>
        </p:txBody>
      </p:sp>
    </p:spTree>
    <p:extLst>
      <p:ext uri="{BB962C8B-B14F-4D97-AF65-F5344CB8AC3E}">
        <p14:creationId xmlns:p14="http://schemas.microsoft.com/office/powerpoint/2010/main" val="15845874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err="1"/>
              <a:t>four_species_alignment_distance_matrix</a:t>
            </a:r>
            <a:endParaRPr lang="en-US" dirty="0"/>
          </a:p>
        </p:txBody>
      </p:sp>
      <p:sp>
        <p:nvSpPr>
          <p:cNvPr id="4" name="Slide Number Placeholder 3"/>
          <p:cNvSpPr>
            <a:spLocks noGrp="1"/>
          </p:cNvSpPr>
          <p:nvPr>
            <p:ph type="sldNum" sz="quarter" idx="10"/>
          </p:nvPr>
        </p:nvSpPr>
        <p:spPr/>
        <p:txBody>
          <a:bodyPr/>
          <a:lstStyle/>
          <a:p>
            <a:fld id="{D8865F54-124D-42D7-A39B-8C81674C147E}" type="slidenum">
              <a:rPr lang="en-US" smtClean="0"/>
              <a:t>24</a:t>
            </a:fld>
            <a:endParaRPr lang="en-US"/>
          </a:p>
        </p:txBody>
      </p:sp>
    </p:spTree>
    <p:extLst>
      <p:ext uri="{BB962C8B-B14F-4D97-AF65-F5344CB8AC3E}">
        <p14:creationId xmlns:p14="http://schemas.microsoft.com/office/powerpoint/2010/main" val="3001235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a:t>Now, you’re probably</a:t>
            </a:r>
            <a:r>
              <a:rPr lang="en-US" baseline="0" dirty="0"/>
              <a:t> wondering: why am I telling this story?  So let me go back in time to the 14</a:t>
            </a:r>
            <a:r>
              <a:rPr lang="en-US" baseline="30000" dirty="0"/>
              <a:t>th</a:t>
            </a:r>
            <a:r>
              <a:rPr lang="en-US" baseline="0" dirty="0"/>
              <a:t> Century, when the Black Death killed a third of all Europeans.</a:t>
            </a:r>
            <a:br>
              <a:rPr lang="en-US" baseline="0" dirty="0"/>
            </a:br>
            <a:endParaRPr lang="en-US" baseline="0" dirty="0"/>
          </a:p>
          <a:p>
            <a:r>
              <a:rPr lang="en-US" baseline="0" dirty="0"/>
              <a:t>It was lethal, but it was also very slow.  It took four years for the Black Death to travel from Constantinople (modern day Istanbul) to Kiev.</a:t>
            </a:r>
            <a:endParaRPr lang="en-US" dirty="0"/>
          </a:p>
        </p:txBody>
      </p:sp>
      <p:sp>
        <p:nvSpPr>
          <p:cNvPr id="4" name="Slide Number Placeholder 3"/>
          <p:cNvSpPr>
            <a:spLocks noGrp="1"/>
          </p:cNvSpPr>
          <p:nvPr>
            <p:ph type="sldNum" sz="quarter" idx="10"/>
          </p:nvPr>
        </p:nvSpPr>
        <p:spPr/>
        <p:txBody>
          <a:bodyPr/>
          <a:lstStyle/>
          <a:p>
            <a:fld id="{C25E5663-0004-3649-B9EC-01B1CEAF3D3F}" type="slidenum">
              <a:rPr lang="en-US" smtClean="0"/>
              <a:t>4</a:t>
            </a:fld>
            <a:endParaRPr lang="en-US"/>
          </a:p>
        </p:txBody>
      </p:sp>
    </p:spTree>
    <p:extLst>
      <p:ext uri="{BB962C8B-B14F-4D97-AF65-F5344CB8AC3E}">
        <p14:creationId xmlns:p14="http://schemas.microsoft.com/office/powerpoint/2010/main" val="15694221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865F54-124D-42D7-A39B-8C81674C147E}" type="slidenum">
              <a:rPr lang="en-US" smtClean="0"/>
              <a:t>25</a:t>
            </a:fld>
            <a:endParaRPr lang="en-US"/>
          </a:p>
        </p:txBody>
      </p:sp>
    </p:spTree>
    <p:extLst>
      <p:ext uri="{BB962C8B-B14F-4D97-AF65-F5344CB8AC3E}">
        <p14:creationId xmlns:p14="http://schemas.microsoft.com/office/powerpoint/2010/main" val="30012354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865F54-124D-42D7-A39B-8C81674C147E}" type="slidenum">
              <a:rPr lang="en-US" smtClean="0"/>
              <a:t>26</a:t>
            </a:fld>
            <a:endParaRPr lang="en-US"/>
          </a:p>
        </p:txBody>
      </p:sp>
    </p:spTree>
    <p:extLst>
      <p:ext uri="{BB962C8B-B14F-4D97-AF65-F5344CB8AC3E}">
        <p14:creationId xmlns:p14="http://schemas.microsoft.com/office/powerpoint/2010/main" val="30012354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err="1"/>
              <a:t>four_species_alignment_distance_matrix</a:t>
            </a:r>
            <a:endParaRPr lang="en-US" dirty="0"/>
          </a:p>
        </p:txBody>
      </p:sp>
      <p:sp>
        <p:nvSpPr>
          <p:cNvPr id="4" name="Slide Number Placeholder 3"/>
          <p:cNvSpPr>
            <a:spLocks noGrp="1"/>
          </p:cNvSpPr>
          <p:nvPr>
            <p:ph type="sldNum" sz="quarter" idx="10"/>
          </p:nvPr>
        </p:nvSpPr>
        <p:spPr/>
        <p:txBody>
          <a:bodyPr/>
          <a:lstStyle/>
          <a:p>
            <a:fld id="{D8865F54-124D-42D7-A39B-8C81674C147E}" type="slidenum">
              <a:rPr lang="en-US" smtClean="0"/>
              <a:t>27</a:t>
            </a:fld>
            <a:endParaRPr lang="en-US"/>
          </a:p>
        </p:txBody>
      </p:sp>
    </p:spTree>
    <p:extLst>
      <p:ext uri="{BB962C8B-B14F-4D97-AF65-F5344CB8AC3E}">
        <p14:creationId xmlns:p14="http://schemas.microsoft.com/office/powerpoint/2010/main" val="30012354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a:t>There are six</a:t>
            </a:r>
            <a:r>
              <a:rPr lang="en-US" baseline="0" dirty="0"/>
              <a:t> genes in the SARS genome, and researchers chose the Spike protein, which identifies and binds to receptor sites on the host’s cell membrane.</a:t>
            </a:r>
            <a:endParaRPr lang="en-US" dirty="0"/>
          </a:p>
        </p:txBody>
      </p:sp>
      <p:sp>
        <p:nvSpPr>
          <p:cNvPr id="4" name="Slide Number Placeholder 3"/>
          <p:cNvSpPr>
            <a:spLocks noGrp="1"/>
          </p:cNvSpPr>
          <p:nvPr>
            <p:ph type="sldNum" sz="quarter" idx="10"/>
          </p:nvPr>
        </p:nvSpPr>
        <p:spPr/>
        <p:txBody>
          <a:bodyPr/>
          <a:lstStyle/>
          <a:p>
            <a:fld id="{C25E5663-0004-3649-B9EC-01B1CEAF3D3F}" type="slidenum">
              <a:rPr lang="en-US" smtClean="0"/>
              <a:t>28</a:t>
            </a:fld>
            <a:endParaRPr lang="en-US"/>
          </a:p>
        </p:txBody>
      </p:sp>
    </p:spTree>
    <p:extLst>
      <p:ext uri="{BB962C8B-B14F-4D97-AF65-F5344CB8AC3E}">
        <p14:creationId xmlns:p14="http://schemas.microsoft.com/office/powerpoint/2010/main" val="12009992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err="1"/>
              <a:t>rooted_tree_time</a:t>
            </a:r>
            <a:endParaRPr lang="en-US" dirty="0"/>
          </a:p>
        </p:txBody>
      </p:sp>
      <p:sp>
        <p:nvSpPr>
          <p:cNvPr id="4" name="Slide Number Placeholder 3"/>
          <p:cNvSpPr>
            <a:spLocks noGrp="1"/>
          </p:cNvSpPr>
          <p:nvPr>
            <p:ph type="sldNum" sz="quarter" idx="10"/>
          </p:nvPr>
        </p:nvSpPr>
        <p:spPr/>
        <p:txBody>
          <a:bodyPr/>
          <a:lstStyle/>
          <a:p>
            <a:fld id="{D8865F54-124D-42D7-A39B-8C81674C147E}" type="slidenum">
              <a:rPr lang="en-US" smtClean="0"/>
              <a:t>33</a:t>
            </a:fld>
            <a:endParaRPr lang="en-US" dirty="0"/>
          </a:p>
        </p:txBody>
      </p:sp>
    </p:spTree>
    <p:extLst>
      <p:ext uri="{BB962C8B-B14F-4D97-AF65-F5344CB8AC3E}">
        <p14:creationId xmlns:p14="http://schemas.microsoft.com/office/powerpoint/2010/main" val="39970842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err="1"/>
              <a:t>neighboring_leaves_equality</a:t>
            </a:r>
            <a:endParaRPr lang="en-US" dirty="0"/>
          </a:p>
        </p:txBody>
      </p:sp>
      <p:sp>
        <p:nvSpPr>
          <p:cNvPr id="4" name="Slide Number Placeholder 3"/>
          <p:cNvSpPr>
            <a:spLocks noGrp="1"/>
          </p:cNvSpPr>
          <p:nvPr>
            <p:ph type="sldNum" sz="quarter" idx="10"/>
          </p:nvPr>
        </p:nvSpPr>
        <p:spPr/>
        <p:txBody>
          <a:bodyPr/>
          <a:lstStyle/>
          <a:p>
            <a:fld id="{D8865F54-124D-42D7-A39B-8C81674C147E}" type="slidenum">
              <a:rPr lang="en-US" smtClean="0"/>
              <a:t>60</a:t>
            </a:fld>
            <a:endParaRPr lang="en-US" dirty="0"/>
          </a:p>
        </p:txBody>
      </p:sp>
    </p:spTree>
    <p:extLst>
      <p:ext uri="{BB962C8B-B14F-4D97-AF65-F5344CB8AC3E}">
        <p14:creationId xmlns:p14="http://schemas.microsoft.com/office/powerpoint/2010/main" val="38282072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err="1"/>
              <a:t>neighboring_leaves_equality</a:t>
            </a:r>
            <a:endParaRPr lang="en-US" dirty="0"/>
          </a:p>
        </p:txBody>
      </p:sp>
      <p:sp>
        <p:nvSpPr>
          <p:cNvPr id="4" name="Slide Number Placeholder 3"/>
          <p:cNvSpPr>
            <a:spLocks noGrp="1"/>
          </p:cNvSpPr>
          <p:nvPr>
            <p:ph type="sldNum" sz="quarter" idx="10"/>
          </p:nvPr>
        </p:nvSpPr>
        <p:spPr/>
        <p:txBody>
          <a:bodyPr/>
          <a:lstStyle/>
          <a:p>
            <a:fld id="{D8865F54-124D-42D7-A39B-8C81674C147E}" type="slidenum">
              <a:rPr lang="en-US" smtClean="0"/>
              <a:t>61</a:t>
            </a:fld>
            <a:endParaRPr lang="en-US" dirty="0"/>
          </a:p>
        </p:txBody>
      </p:sp>
    </p:spTree>
    <p:extLst>
      <p:ext uri="{BB962C8B-B14F-4D97-AF65-F5344CB8AC3E}">
        <p14:creationId xmlns:p14="http://schemas.microsoft.com/office/powerpoint/2010/main" val="38282072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err="1"/>
              <a:t>neighboring_leaves_equality</a:t>
            </a:r>
            <a:endParaRPr lang="en-US" dirty="0"/>
          </a:p>
        </p:txBody>
      </p:sp>
      <p:sp>
        <p:nvSpPr>
          <p:cNvPr id="4" name="Slide Number Placeholder 3"/>
          <p:cNvSpPr>
            <a:spLocks noGrp="1"/>
          </p:cNvSpPr>
          <p:nvPr>
            <p:ph type="sldNum" sz="quarter" idx="10"/>
          </p:nvPr>
        </p:nvSpPr>
        <p:spPr/>
        <p:txBody>
          <a:bodyPr/>
          <a:lstStyle/>
          <a:p>
            <a:fld id="{D8865F54-124D-42D7-A39B-8C81674C147E}" type="slidenum">
              <a:rPr lang="en-US" smtClean="0"/>
              <a:t>62</a:t>
            </a:fld>
            <a:endParaRPr lang="en-US" dirty="0"/>
          </a:p>
        </p:txBody>
      </p:sp>
    </p:spTree>
    <p:extLst>
      <p:ext uri="{BB962C8B-B14F-4D97-AF65-F5344CB8AC3E}">
        <p14:creationId xmlns:p14="http://schemas.microsoft.com/office/powerpoint/2010/main" val="38282072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err="1"/>
              <a:t>neighboring_leaves_equality</a:t>
            </a:r>
            <a:endParaRPr lang="en-US" dirty="0"/>
          </a:p>
        </p:txBody>
      </p:sp>
      <p:sp>
        <p:nvSpPr>
          <p:cNvPr id="4" name="Slide Number Placeholder 3"/>
          <p:cNvSpPr>
            <a:spLocks noGrp="1"/>
          </p:cNvSpPr>
          <p:nvPr>
            <p:ph type="sldNum" sz="quarter" idx="10"/>
          </p:nvPr>
        </p:nvSpPr>
        <p:spPr/>
        <p:txBody>
          <a:bodyPr/>
          <a:lstStyle/>
          <a:p>
            <a:fld id="{D8865F54-124D-42D7-A39B-8C81674C147E}" type="slidenum">
              <a:rPr lang="en-US" smtClean="0"/>
              <a:t>63</a:t>
            </a:fld>
            <a:endParaRPr lang="en-US" dirty="0"/>
          </a:p>
        </p:txBody>
      </p:sp>
    </p:spTree>
    <p:extLst>
      <p:ext uri="{BB962C8B-B14F-4D97-AF65-F5344CB8AC3E}">
        <p14:creationId xmlns:p14="http://schemas.microsoft.com/office/powerpoint/2010/main" val="38282072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err="1"/>
              <a:t>neighboring_leaves_equality</a:t>
            </a:r>
            <a:endParaRPr lang="en-US" dirty="0"/>
          </a:p>
        </p:txBody>
      </p:sp>
      <p:sp>
        <p:nvSpPr>
          <p:cNvPr id="4" name="Slide Number Placeholder 3"/>
          <p:cNvSpPr>
            <a:spLocks noGrp="1"/>
          </p:cNvSpPr>
          <p:nvPr>
            <p:ph type="sldNum" sz="quarter" idx="10"/>
          </p:nvPr>
        </p:nvSpPr>
        <p:spPr/>
        <p:txBody>
          <a:bodyPr/>
          <a:lstStyle/>
          <a:p>
            <a:fld id="{D8865F54-124D-42D7-A39B-8C81674C147E}" type="slidenum">
              <a:rPr lang="en-US" smtClean="0"/>
              <a:t>64</a:t>
            </a:fld>
            <a:endParaRPr lang="en-US" dirty="0"/>
          </a:p>
        </p:txBody>
      </p:sp>
    </p:spTree>
    <p:extLst>
      <p:ext uri="{BB962C8B-B14F-4D97-AF65-F5344CB8AC3E}">
        <p14:creationId xmlns:p14="http://schemas.microsoft.com/office/powerpoint/2010/main" val="3828207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a:t>You could do that same trip in a car in less than a day, or just two hours by plane.</a:t>
            </a:r>
          </a:p>
        </p:txBody>
      </p:sp>
      <p:sp>
        <p:nvSpPr>
          <p:cNvPr id="4" name="Slide Number Placeholder 3"/>
          <p:cNvSpPr>
            <a:spLocks noGrp="1"/>
          </p:cNvSpPr>
          <p:nvPr>
            <p:ph type="sldNum" sz="quarter" idx="10"/>
          </p:nvPr>
        </p:nvSpPr>
        <p:spPr/>
        <p:txBody>
          <a:bodyPr/>
          <a:lstStyle/>
          <a:p>
            <a:fld id="{C25E5663-0004-3649-B9EC-01B1CEAF3D3F}" type="slidenum">
              <a:rPr lang="en-US" smtClean="0"/>
              <a:t>5</a:t>
            </a:fld>
            <a:endParaRPr lang="en-US"/>
          </a:p>
        </p:txBody>
      </p:sp>
    </p:spTree>
    <p:extLst>
      <p:ext uri="{BB962C8B-B14F-4D97-AF65-F5344CB8AC3E}">
        <p14:creationId xmlns:p14="http://schemas.microsoft.com/office/powerpoint/2010/main" val="3351650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err="1"/>
              <a:t>neighboring_leaves_equality</a:t>
            </a:r>
            <a:endParaRPr lang="en-US" dirty="0"/>
          </a:p>
        </p:txBody>
      </p:sp>
      <p:sp>
        <p:nvSpPr>
          <p:cNvPr id="4" name="Slide Number Placeholder 3"/>
          <p:cNvSpPr>
            <a:spLocks noGrp="1"/>
          </p:cNvSpPr>
          <p:nvPr>
            <p:ph type="sldNum" sz="quarter" idx="10"/>
          </p:nvPr>
        </p:nvSpPr>
        <p:spPr/>
        <p:txBody>
          <a:bodyPr/>
          <a:lstStyle/>
          <a:p>
            <a:fld id="{D8865F54-124D-42D7-A39B-8C81674C147E}" type="slidenum">
              <a:rPr lang="en-US" smtClean="0"/>
              <a:t>65</a:t>
            </a:fld>
            <a:endParaRPr lang="en-US" dirty="0"/>
          </a:p>
        </p:txBody>
      </p:sp>
    </p:spTree>
    <p:extLst>
      <p:ext uri="{BB962C8B-B14F-4D97-AF65-F5344CB8AC3E}">
        <p14:creationId xmlns:p14="http://schemas.microsoft.com/office/powerpoint/2010/main" val="38282072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err="1"/>
              <a:t>neighboring_leaves_equality</a:t>
            </a:r>
            <a:endParaRPr lang="en-US" dirty="0"/>
          </a:p>
        </p:txBody>
      </p:sp>
      <p:sp>
        <p:nvSpPr>
          <p:cNvPr id="4" name="Slide Number Placeholder 3"/>
          <p:cNvSpPr>
            <a:spLocks noGrp="1"/>
          </p:cNvSpPr>
          <p:nvPr>
            <p:ph type="sldNum" sz="quarter" idx="10"/>
          </p:nvPr>
        </p:nvSpPr>
        <p:spPr/>
        <p:txBody>
          <a:bodyPr/>
          <a:lstStyle/>
          <a:p>
            <a:fld id="{D8865F54-124D-42D7-A39B-8C81674C147E}" type="slidenum">
              <a:rPr lang="en-US" smtClean="0"/>
              <a:t>66</a:t>
            </a:fld>
            <a:endParaRPr lang="en-US" dirty="0"/>
          </a:p>
        </p:txBody>
      </p:sp>
    </p:spTree>
    <p:extLst>
      <p:ext uri="{BB962C8B-B14F-4D97-AF65-F5344CB8AC3E}">
        <p14:creationId xmlns:p14="http://schemas.microsoft.com/office/powerpoint/2010/main" val="38282072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err="1"/>
              <a:t>neighboring_leaves_equality</a:t>
            </a:r>
            <a:endParaRPr lang="en-US" dirty="0"/>
          </a:p>
        </p:txBody>
      </p:sp>
      <p:sp>
        <p:nvSpPr>
          <p:cNvPr id="4" name="Slide Number Placeholder 3"/>
          <p:cNvSpPr>
            <a:spLocks noGrp="1"/>
          </p:cNvSpPr>
          <p:nvPr>
            <p:ph type="sldNum" sz="quarter" idx="10"/>
          </p:nvPr>
        </p:nvSpPr>
        <p:spPr/>
        <p:txBody>
          <a:bodyPr/>
          <a:lstStyle/>
          <a:p>
            <a:fld id="{D8865F54-124D-42D7-A39B-8C81674C147E}" type="slidenum">
              <a:rPr lang="en-US" smtClean="0"/>
              <a:t>94</a:t>
            </a:fld>
            <a:endParaRPr lang="en-US" dirty="0"/>
          </a:p>
        </p:txBody>
      </p:sp>
    </p:spTree>
    <p:extLst>
      <p:ext uri="{BB962C8B-B14F-4D97-AF65-F5344CB8AC3E}">
        <p14:creationId xmlns:p14="http://schemas.microsoft.com/office/powerpoint/2010/main" val="38282072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err="1"/>
              <a:t>neighboring_leaves_equality</a:t>
            </a:r>
            <a:endParaRPr lang="en-US" dirty="0"/>
          </a:p>
        </p:txBody>
      </p:sp>
      <p:sp>
        <p:nvSpPr>
          <p:cNvPr id="4" name="Slide Number Placeholder 3"/>
          <p:cNvSpPr>
            <a:spLocks noGrp="1"/>
          </p:cNvSpPr>
          <p:nvPr>
            <p:ph type="sldNum" sz="quarter" idx="10"/>
          </p:nvPr>
        </p:nvSpPr>
        <p:spPr/>
        <p:txBody>
          <a:bodyPr/>
          <a:lstStyle/>
          <a:p>
            <a:fld id="{D8865F54-124D-42D7-A39B-8C81674C147E}" type="slidenum">
              <a:rPr lang="en-US" smtClean="0"/>
              <a:t>95</a:t>
            </a:fld>
            <a:endParaRPr lang="en-US" dirty="0"/>
          </a:p>
        </p:txBody>
      </p:sp>
    </p:spTree>
    <p:extLst>
      <p:ext uri="{BB962C8B-B14F-4D97-AF65-F5344CB8AC3E}">
        <p14:creationId xmlns:p14="http://schemas.microsoft.com/office/powerpoint/2010/main" val="38282072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a:t>Spike_protein_distance_matrix</a:t>
            </a:r>
            <a:endParaRPr lang="en-US" dirty="0"/>
          </a:p>
        </p:txBody>
      </p:sp>
      <p:sp>
        <p:nvSpPr>
          <p:cNvPr id="4" name="Slide Number Placeholder 3"/>
          <p:cNvSpPr>
            <a:spLocks noGrp="1"/>
          </p:cNvSpPr>
          <p:nvPr>
            <p:ph type="sldNum" sz="quarter" idx="10"/>
          </p:nvPr>
        </p:nvSpPr>
        <p:spPr/>
        <p:txBody>
          <a:bodyPr/>
          <a:lstStyle/>
          <a:p>
            <a:fld id="{D8865F54-124D-42D7-A39B-8C81674C147E}" type="slidenum">
              <a:rPr lang="en-US" smtClean="0"/>
              <a:t>119</a:t>
            </a:fld>
            <a:endParaRPr lang="en-US" dirty="0"/>
          </a:p>
        </p:txBody>
      </p:sp>
    </p:spTree>
    <p:extLst>
      <p:ext uri="{BB962C8B-B14F-4D97-AF65-F5344CB8AC3E}">
        <p14:creationId xmlns:p14="http://schemas.microsoft.com/office/powerpoint/2010/main" val="1641547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err="1"/>
              <a:t>coronavirus_ultrametric_tree</a:t>
            </a:r>
            <a:endParaRPr lang="en-US" dirty="0"/>
          </a:p>
        </p:txBody>
      </p:sp>
      <p:sp>
        <p:nvSpPr>
          <p:cNvPr id="4" name="Slide Number Placeholder 3"/>
          <p:cNvSpPr>
            <a:spLocks noGrp="1"/>
          </p:cNvSpPr>
          <p:nvPr>
            <p:ph type="sldNum" sz="quarter" idx="10"/>
          </p:nvPr>
        </p:nvSpPr>
        <p:spPr/>
        <p:txBody>
          <a:bodyPr/>
          <a:lstStyle/>
          <a:p>
            <a:fld id="{D8865F54-124D-42D7-A39B-8C81674C147E}" type="slidenum">
              <a:rPr lang="en-US" smtClean="0"/>
              <a:t>122</a:t>
            </a:fld>
            <a:endParaRPr lang="en-US" dirty="0"/>
          </a:p>
        </p:txBody>
      </p:sp>
    </p:spTree>
    <p:extLst>
      <p:ext uri="{BB962C8B-B14F-4D97-AF65-F5344CB8AC3E}">
        <p14:creationId xmlns:p14="http://schemas.microsoft.com/office/powerpoint/2010/main" val="5111136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err="1"/>
              <a:t>palm_civet</a:t>
            </a:r>
            <a:endParaRPr lang="en-US" dirty="0"/>
          </a:p>
        </p:txBody>
      </p:sp>
      <p:sp>
        <p:nvSpPr>
          <p:cNvPr id="4" name="Slide Number Placeholder 3"/>
          <p:cNvSpPr>
            <a:spLocks noGrp="1"/>
          </p:cNvSpPr>
          <p:nvPr>
            <p:ph type="sldNum" sz="quarter" idx="10"/>
          </p:nvPr>
        </p:nvSpPr>
        <p:spPr/>
        <p:txBody>
          <a:bodyPr/>
          <a:lstStyle/>
          <a:p>
            <a:fld id="{D8865F54-124D-42D7-A39B-8C81674C147E}" type="slidenum">
              <a:rPr lang="en-US" smtClean="0"/>
              <a:t>123</a:t>
            </a:fld>
            <a:endParaRPr lang="en-US" dirty="0"/>
          </a:p>
        </p:txBody>
      </p:sp>
    </p:spTree>
    <p:extLst>
      <p:ext uri="{BB962C8B-B14F-4D97-AF65-F5344CB8AC3E}">
        <p14:creationId xmlns:p14="http://schemas.microsoft.com/office/powerpoint/2010/main" val="38410816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a:t>Courtesy Magnus </a:t>
            </a:r>
            <a:r>
              <a:rPr lang="en-US" dirty="0" err="1"/>
              <a:t>Manske</a:t>
            </a:r>
            <a:r>
              <a:rPr lang="en-US" dirty="0"/>
              <a:t>, Flickr</a:t>
            </a:r>
          </a:p>
        </p:txBody>
      </p:sp>
      <p:sp>
        <p:nvSpPr>
          <p:cNvPr id="4" name="Slide Number Placeholder 3"/>
          <p:cNvSpPr>
            <a:spLocks noGrp="1"/>
          </p:cNvSpPr>
          <p:nvPr>
            <p:ph type="sldNum" sz="quarter" idx="10"/>
          </p:nvPr>
        </p:nvSpPr>
        <p:spPr/>
        <p:txBody>
          <a:bodyPr/>
          <a:lstStyle/>
          <a:p>
            <a:fld id="{C25E5663-0004-3649-B9EC-01B1CEAF3D3F}" type="slidenum">
              <a:rPr lang="en-US" smtClean="0"/>
              <a:t>124</a:t>
            </a:fld>
            <a:endParaRPr lang="en-US"/>
          </a:p>
        </p:txBody>
      </p:sp>
    </p:spTree>
    <p:extLst>
      <p:ext uri="{BB962C8B-B14F-4D97-AF65-F5344CB8AC3E}">
        <p14:creationId xmlns:p14="http://schemas.microsoft.com/office/powerpoint/2010/main" val="2728258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a:t>Courtesy </a:t>
            </a:r>
            <a:r>
              <a:rPr lang="en-US" dirty="0" err="1"/>
              <a:t>Leendertz</a:t>
            </a:r>
            <a:r>
              <a:rPr lang="en-US" dirty="0"/>
              <a:t>, Wikimedia commons</a:t>
            </a:r>
          </a:p>
        </p:txBody>
      </p:sp>
      <p:sp>
        <p:nvSpPr>
          <p:cNvPr id="4" name="Slide Number Placeholder 3"/>
          <p:cNvSpPr>
            <a:spLocks noGrp="1"/>
          </p:cNvSpPr>
          <p:nvPr>
            <p:ph type="sldNum" sz="quarter" idx="10"/>
          </p:nvPr>
        </p:nvSpPr>
        <p:spPr/>
        <p:txBody>
          <a:bodyPr/>
          <a:lstStyle/>
          <a:p>
            <a:fld id="{C25E5663-0004-3649-B9EC-01B1CEAF3D3F}" type="slidenum">
              <a:rPr lang="en-US" smtClean="0"/>
              <a:t>125</a:t>
            </a:fld>
            <a:endParaRPr lang="en-US"/>
          </a:p>
        </p:txBody>
      </p:sp>
    </p:spTree>
    <p:extLst>
      <p:ext uri="{BB962C8B-B14F-4D97-AF65-F5344CB8AC3E}">
        <p14:creationId xmlns:p14="http://schemas.microsoft.com/office/powerpoint/2010/main" val="34130043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a:t>Courtesy </a:t>
            </a:r>
            <a:r>
              <a:rPr lang="en-US" dirty="0" err="1"/>
              <a:t>mckaysavage</a:t>
            </a:r>
            <a:r>
              <a:rPr lang="en-US" dirty="0"/>
              <a:t>, Flickr user</a:t>
            </a:r>
          </a:p>
        </p:txBody>
      </p:sp>
      <p:sp>
        <p:nvSpPr>
          <p:cNvPr id="4" name="Slide Number Placeholder 3"/>
          <p:cNvSpPr>
            <a:spLocks noGrp="1"/>
          </p:cNvSpPr>
          <p:nvPr>
            <p:ph type="sldNum" sz="quarter" idx="10"/>
          </p:nvPr>
        </p:nvSpPr>
        <p:spPr/>
        <p:txBody>
          <a:bodyPr/>
          <a:lstStyle/>
          <a:p>
            <a:fld id="{C25E5663-0004-3649-B9EC-01B1CEAF3D3F}" type="slidenum">
              <a:rPr lang="en-US" smtClean="0"/>
              <a:t>126</a:t>
            </a:fld>
            <a:endParaRPr lang="en-US"/>
          </a:p>
        </p:txBody>
      </p:sp>
    </p:spTree>
    <p:extLst>
      <p:ext uri="{BB962C8B-B14F-4D97-AF65-F5344CB8AC3E}">
        <p14:creationId xmlns:p14="http://schemas.microsoft.com/office/powerpoint/2010/main" val="3943449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In the 21</a:t>
            </a:r>
            <a:r>
              <a:rPr lang="en-US" baseline="30000" dirty="0"/>
              <a:t>st</a:t>
            </a:r>
            <a:r>
              <a:rPr lang="en-US" baseline="0" dirty="0"/>
              <a:t> Century, </a:t>
            </a:r>
            <a:r>
              <a:rPr lang="en-US" dirty="0"/>
              <a:t>all it takes for a </a:t>
            </a:r>
            <a:r>
              <a:rPr lang="en-US" baseline="0" dirty="0"/>
              <a:t>disease to become a global crisis is for one person</a:t>
            </a:r>
            <a:r>
              <a:rPr lang="en-US" dirty="0"/>
              <a:t> to</a:t>
            </a:r>
            <a:r>
              <a:rPr lang="en-US" baseline="0" dirty="0"/>
              <a:t> travel </a:t>
            </a:r>
            <a:r>
              <a:rPr lang="en-US" dirty="0"/>
              <a:t>from a</a:t>
            </a:r>
            <a:r>
              <a:rPr lang="en-US" baseline="0" dirty="0"/>
              <a:t>n isolated village in rural China to a business hotel in densely populated Hong Kong.  Just on the ninth floor of the </a:t>
            </a:r>
            <a:r>
              <a:rPr lang="en-US" baseline="0" dirty="0" err="1"/>
              <a:t>Metropole</a:t>
            </a:r>
            <a:r>
              <a:rPr lang="en-US" baseline="0" dirty="0"/>
              <a:t> Hotel, Dr. </a:t>
            </a:r>
            <a:r>
              <a:rPr lang="en-US" baseline="0" dirty="0" err="1"/>
              <a:t>Jianlun</a:t>
            </a:r>
            <a:r>
              <a:rPr lang="en-US" baseline="0" dirty="0"/>
              <a:t> infected </a:t>
            </a:r>
            <a:r>
              <a:rPr lang="en-US" i="1" baseline="0" dirty="0"/>
              <a:t>thirteen</a:t>
            </a:r>
            <a:r>
              <a:rPr lang="en-US" baseline="0" dirty="0"/>
              <a:t> other people from around the world.  Two days after he checked in, the disease was in Hanoi.  Three days after that, Toronto.  Two days after that, Singapore. (Color countries)  In other words, the disease was a global epidemic before anybody even realized that it was a new disease.</a:t>
            </a:r>
            <a:endParaRPr lang="en-US" dirty="0"/>
          </a:p>
        </p:txBody>
      </p:sp>
      <p:sp>
        <p:nvSpPr>
          <p:cNvPr id="4" name="Slide Number Placeholder 3"/>
          <p:cNvSpPr>
            <a:spLocks noGrp="1"/>
          </p:cNvSpPr>
          <p:nvPr>
            <p:ph type="sldNum" sz="quarter" idx="10"/>
          </p:nvPr>
        </p:nvSpPr>
        <p:spPr/>
        <p:txBody>
          <a:bodyPr/>
          <a:lstStyle/>
          <a:p>
            <a:fld id="{C25E5663-0004-3649-B9EC-01B1CEAF3D3F}" type="slidenum">
              <a:rPr lang="en-US" smtClean="0"/>
              <a:t>6</a:t>
            </a:fld>
            <a:endParaRPr lang="en-US"/>
          </a:p>
        </p:txBody>
      </p:sp>
    </p:spTree>
    <p:extLst>
      <p:ext uri="{BB962C8B-B14F-4D97-AF65-F5344CB8AC3E}">
        <p14:creationId xmlns:p14="http://schemas.microsoft.com/office/powerpoint/2010/main" val="37917941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a:t>Spike_protein_distance_matrix</a:t>
            </a:r>
            <a:endParaRPr lang="en-US" dirty="0"/>
          </a:p>
        </p:txBody>
      </p:sp>
      <p:sp>
        <p:nvSpPr>
          <p:cNvPr id="4" name="Slide Number Placeholder 3"/>
          <p:cNvSpPr>
            <a:spLocks noGrp="1"/>
          </p:cNvSpPr>
          <p:nvPr>
            <p:ph type="sldNum" sz="quarter" idx="10"/>
          </p:nvPr>
        </p:nvSpPr>
        <p:spPr/>
        <p:txBody>
          <a:bodyPr/>
          <a:lstStyle/>
          <a:p>
            <a:fld id="{D8865F54-124D-42D7-A39B-8C81674C147E}" type="slidenum">
              <a:rPr lang="en-US" smtClean="0"/>
              <a:t>127</a:t>
            </a:fld>
            <a:endParaRPr lang="en-US" dirty="0"/>
          </a:p>
        </p:txBody>
      </p:sp>
    </p:spTree>
    <p:extLst>
      <p:ext uri="{BB962C8B-B14F-4D97-AF65-F5344CB8AC3E}">
        <p14:creationId xmlns:p14="http://schemas.microsoft.com/office/powerpoint/2010/main" val="1641547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a:t>NP-</a:t>
            </a:r>
            <a:r>
              <a:rPr lang="en-US" baseline="0" dirty="0"/>
              <a:t>Complete!</a:t>
            </a:r>
            <a:endParaRPr lang="en-US" dirty="0"/>
          </a:p>
        </p:txBody>
      </p:sp>
      <p:sp>
        <p:nvSpPr>
          <p:cNvPr id="4" name="Slide Number Placeholder 3"/>
          <p:cNvSpPr>
            <a:spLocks noGrp="1"/>
          </p:cNvSpPr>
          <p:nvPr>
            <p:ph type="sldNum" sz="quarter" idx="10"/>
          </p:nvPr>
        </p:nvSpPr>
        <p:spPr/>
        <p:txBody>
          <a:bodyPr/>
          <a:lstStyle/>
          <a:p>
            <a:fld id="{C25E5663-0004-3649-B9EC-01B1CEAF3D3F}" type="slidenum">
              <a:rPr lang="en-US" smtClean="0"/>
              <a:t>135</a:t>
            </a:fld>
            <a:endParaRPr lang="en-US"/>
          </a:p>
        </p:txBody>
      </p:sp>
    </p:spTree>
    <p:extLst>
      <p:ext uri="{BB962C8B-B14F-4D97-AF65-F5344CB8AC3E}">
        <p14:creationId xmlns:p14="http://schemas.microsoft.com/office/powerpoint/2010/main" val="30402128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a:t>NP-</a:t>
            </a:r>
            <a:r>
              <a:rPr lang="en-US" baseline="0" dirty="0"/>
              <a:t>Complete!</a:t>
            </a:r>
            <a:endParaRPr lang="en-US" dirty="0"/>
          </a:p>
        </p:txBody>
      </p:sp>
      <p:sp>
        <p:nvSpPr>
          <p:cNvPr id="4" name="Slide Number Placeholder 3"/>
          <p:cNvSpPr>
            <a:spLocks noGrp="1"/>
          </p:cNvSpPr>
          <p:nvPr>
            <p:ph type="sldNum" sz="quarter" idx="10"/>
          </p:nvPr>
        </p:nvSpPr>
        <p:spPr/>
        <p:txBody>
          <a:bodyPr/>
          <a:lstStyle/>
          <a:p>
            <a:fld id="{C25E5663-0004-3649-B9EC-01B1CEAF3D3F}" type="slidenum">
              <a:rPr lang="en-US" smtClean="0"/>
              <a:t>136</a:t>
            </a:fld>
            <a:endParaRPr lang="en-US"/>
          </a:p>
        </p:txBody>
      </p:sp>
    </p:spTree>
    <p:extLst>
      <p:ext uri="{BB962C8B-B14F-4D97-AF65-F5344CB8AC3E}">
        <p14:creationId xmlns:p14="http://schemas.microsoft.com/office/powerpoint/2010/main" val="30402128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Until now we have placed no</a:t>
            </a:r>
            <a:r>
              <a:rPr lang="en-US" baseline="0" dirty="0"/>
              <a:t> restriction on the trees that </a:t>
            </a:r>
            <a:r>
              <a:rPr lang="en-US" dirty="0"/>
              <a:t>Additive</a:t>
            </a:r>
            <a:r>
              <a:rPr lang="en-US" baseline="0" dirty="0"/>
              <a:t> Phylogeny constructs, as long as there are no nodes of degree 2.</a:t>
            </a:r>
            <a:endParaRPr lang="en-US" dirty="0"/>
          </a:p>
        </p:txBody>
      </p:sp>
      <p:sp>
        <p:nvSpPr>
          <p:cNvPr id="4" name="Slide Number Placeholder 3"/>
          <p:cNvSpPr>
            <a:spLocks noGrp="1"/>
          </p:cNvSpPr>
          <p:nvPr>
            <p:ph type="sldNum" sz="quarter" idx="10"/>
          </p:nvPr>
        </p:nvSpPr>
        <p:spPr/>
        <p:txBody>
          <a:bodyPr/>
          <a:lstStyle/>
          <a:p>
            <a:fld id="{C25E5663-0004-3649-B9EC-01B1CEAF3D3F}" type="slidenum">
              <a:rPr lang="en-US" smtClean="0"/>
              <a:t>138</a:t>
            </a:fld>
            <a:endParaRPr lang="en-US"/>
          </a:p>
        </p:txBody>
      </p:sp>
    </p:spTree>
    <p:extLst>
      <p:ext uri="{BB962C8B-B14F-4D97-AF65-F5344CB8AC3E}">
        <p14:creationId xmlns:p14="http://schemas.microsoft.com/office/powerpoint/2010/main" val="17876403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5E5663-0004-3649-B9EC-01B1CEAF3D3F}" type="slidenum">
              <a:rPr lang="en-US" smtClean="0"/>
              <a:t>139</a:t>
            </a:fld>
            <a:endParaRPr lang="en-US"/>
          </a:p>
        </p:txBody>
      </p:sp>
    </p:spTree>
    <p:extLst>
      <p:ext uri="{BB962C8B-B14F-4D97-AF65-F5344CB8AC3E}">
        <p14:creationId xmlns:p14="http://schemas.microsoft.com/office/powerpoint/2010/main" val="37817524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err="1"/>
              <a:t>primate_phylogeny</a:t>
            </a:r>
            <a:endParaRPr lang="en-US" dirty="0"/>
          </a:p>
        </p:txBody>
      </p:sp>
      <p:sp>
        <p:nvSpPr>
          <p:cNvPr id="4" name="Slide Number Placeholder 3"/>
          <p:cNvSpPr>
            <a:spLocks noGrp="1"/>
          </p:cNvSpPr>
          <p:nvPr>
            <p:ph type="sldNum" sz="quarter" idx="10"/>
          </p:nvPr>
        </p:nvSpPr>
        <p:spPr/>
        <p:txBody>
          <a:bodyPr/>
          <a:lstStyle/>
          <a:p>
            <a:fld id="{D8865F54-124D-42D7-A39B-8C81674C147E}" type="slidenum">
              <a:rPr lang="en-US" smtClean="0"/>
              <a:t>140</a:t>
            </a:fld>
            <a:endParaRPr lang="en-US"/>
          </a:p>
        </p:txBody>
      </p:sp>
    </p:spTree>
    <p:extLst>
      <p:ext uri="{BB962C8B-B14F-4D97-AF65-F5344CB8AC3E}">
        <p14:creationId xmlns:p14="http://schemas.microsoft.com/office/powerpoint/2010/main" val="6319923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err="1"/>
              <a:t>primate_phylogeny</a:t>
            </a:r>
            <a:endParaRPr lang="en-US" dirty="0"/>
          </a:p>
        </p:txBody>
      </p:sp>
      <p:sp>
        <p:nvSpPr>
          <p:cNvPr id="4" name="Slide Number Placeholder 3"/>
          <p:cNvSpPr>
            <a:spLocks noGrp="1"/>
          </p:cNvSpPr>
          <p:nvPr>
            <p:ph type="sldNum" sz="quarter" idx="10"/>
          </p:nvPr>
        </p:nvSpPr>
        <p:spPr/>
        <p:txBody>
          <a:bodyPr/>
          <a:lstStyle/>
          <a:p>
            <a:fld id="{D8865F54-124D-42D7-A39B-8C81674C147E}" type="slidenum">
              <a:rPr lang="en-US" smtClean="0"/>
              <a:t>141</a:t>
            </a:fld>
            <a:endParaRPr lang="en-US"/>
          </a:p>
        </p:txBody>
      </p:sp>
    </p:spTree>
    <p:extLst>
      <p:ext uri="{BB962C8B-B14F-4D97-AF65-F5344CB8AC3E}">
        <p14:creationId xmlns:p14="http://schemas.microsoft.com/office/powerpoint/2010/main" val="6319923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err="1"/>
              <a:t>primate_phylogeny</a:t>
            </a:r>
            <a:endParaRPr lang="en-US" dirty="0"/>
          </a:p>
        </p:txBody>
      </p:sp>
      <p:sp>
        <p:nvSpPr>
          <p:cNvPr id="4" name="Slide Number Placeholder 3"/>
          <p:cNvSpPr>
            <a:spLocks noGrp="1"/>
          </p:cNvSpPr>
          <p:nvPr>
            <p:ph type="sldNum" sz="quarter" idx="10"/>
          </p:nvPr>
        </p:nvSpPr>
        <p:spPr/>
        <p:txBody>
          <a:bodyPr/>
          <a:lstStyle/>
          <a:p>
            <a:fld id="{D8865F54-124D-42D7-A39B-8C81674C147E}" type="slidenum">
              <a:rPr lang="en-US" smtClean="0"/>
              <a:t>142</a:t>
            </a:fld>
            <a:endParaRPr lang="en-US"/>
          </a:p>
        </p:txBody>
      </p:sp>
    </p:spTree>
    <p:extLst>
      <p:ext uri="{BB962C8B-B14F-4D97-AF65-F5344CB8AC3E}">
        <p14:creationId xmlns:p14="http://schemas.microsoft.com/office/powerpoint/2010/main" val="6319923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err="1"/>
              <a:t>primate_phylogeny</a:t>
            </a:r>
            <a:endParaRPr lang="en-US" dirty="0"/>
          </a:p>
        </p:txBody>
      </p:sp>
      <p:sp>
        <p:nvSpPr>
          <p:cNvPr id="4" name="Slide Number Placeholder 3"/>
          <p:cNvSpPr>
            <a:spLocks noGrp="1"/>
          </p:cNvSpPr>
          <p:nvPr>
            <p:ph type="sldNum" sz="quarter" idx="10"/>
          </p:nvPr>
        </p:nvSpPr>
        <p:spPr/>
        <p:txBody>
          <a:bodyPr/>
          <a:lstStyle/>
          <a:p>
            <a:fld id="{D8865F54-124D-42D7-A39B-8C81674C147E}" type="slidenum">
              <a:rPr lang="en-US" smtClean="0"/>
              <a:t>143</a:t>
            </a:fld>
            <a:endParaRPr lang="en-US"/>
          </a:p>
        </p:txBody>
      </p:sp>
    </p:spTree>
    <p:extLst>
      <p:ext uri="{BB962C8B-B14F-4D97-AF65-F5344CB8AC3E}">
        <p14:creationId xmlns:p14="http://schemas.microsoft.com/office/powerpoint/2010/main" val="6319923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a:t>UPGMA</a:t>
            </a:r>
          </a:p>
        </p:txBody>
      </p:sp>
      <p:sp>
        <p:nvSpPr>
          <p:cNvPr id="4" name="Slide Number Placeholder 3"/>
          <p:cNvSpPr>
            <a:spLocks noGrp="1"/>
          </p:cNvSpPr>
          <p:nvPr>
            <p:ph type="sldNum" sz="quarter" idx="10"/>
          </p:nvPr>
        </p:nvSpPr>
        <p:spPr/>
        <p:txBody>
          <a:bodyPr/>
          <a:lstStyle/>
          <a:p>
            <a:fld id="{D8865F54-124D-42D7-A39B-8C81674C147E}" type="slidenum">
              <a:rPr lang="en-US" smtClean="0"/>
              <a:t>144</a:t>
            </a:fld>
            <a:endParaRPr lang="en-US" dirty="0"/>
          </a:p>
        </p:txBody>
      </p:sp>
    </p:spTree>
    <p:extLst>
      <p:ext uri="{BB962C8B-B14F-4D97-AF65-F5344CB8AC3E}">
        <p14:creationId xmlns:p14="http://schemas.microsoft.com/office/powerpoint/2010/main" val="3578697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In the 21</a:t>
            </a:r>
            <a:r>
              <a:rPr lang="en-US" baseline="30000" dirty="0"/>
              <a:t>st</a:t>
            </a:r>
            <a:r>
              <a:rPr lang="en-US" baseline="0" dirty="0"/>
              <a:t> Century, </a:t>
            </a:r>
            <a:r>
              <a:rPr lang="en-US" dirty="0"/>
              <a:t>all it takes for a </a:t>
            </a:r>
            <a:r>
              <a:rPr lang="en-US" baseline="0" dirty="0"/>
              <a:t>disease to become a global crisis is for one person</a:t>
            </a:r>
            <a:r>
              <a:rPr lang="en-US" dirty="0"/>
              <a:t> to</a:t>
            </a:r>
            <a:r>
              <a:rPr lang="en-US" baseline="0" dirty="0"/>
              <a:t> travel </a:t>
            </a:r>
            <a:r>
              <a:rPr lang="en-US" dirty="0"/>
              <a:t>from a</a:t>
            </a:r>
            <a:r>
              <a:rPr lang="en-US" baseline="0" dirty="0"/>
              <a:t>n isolated village in rural China to a business hotel in densely populated Hong Kong.  Just on the ninth floor of the </a:t>
            </a:r>
            <a:r>
              <a:rPr lang="en-US" baseline="0" dirty="0" err="1"/>
              <a:t>Metropole</a:t>
            </a:r>
            <a:r>
              <a:rPr lang="en-US" baseline="0" dirty="0"/>
              <a:t> Hotel, Dr. </a:t>
            </a:r>
            <a:r>
              <a:rPr lang="en-US" baseline="0" dirty="0" err="1"/>
              <a:t>Jianlun</a:t>
            </a:r>
            <a:r>
              <a:rPr lang="en-US" baseline="0" dirty="0"/>
              <a:t> infected </a:t>
            </a:r>
            <a:r>
              <a:rPr lang="en-US" i="1" baseline="0" dirty="0"/>
              <a:t>thirteen</a:t>
            </a:r>
            <a:r>
              <a:rPr lang="en-US" baseline="0" dirty="0"/>
              <a:t> other people from around the world.  Two days after he checked in, the disease was in Hanoi.  Three days after that, Toronto.  Two days after that, Singapore. (Color countries)  In other words, the disease was a global epidemic before anybody even realized that it was a new disease.</a:t>
            </a:r>
            <a:endParaRPr lang="en-US" dirty="0"/>
          </a:p>
        </p:txBody>
      </p:sp>
      <p:sp>
        <p:nvSpPr>
          <p:cNvPr id="4" name="Slide Number Placeholder 3"/>
          <p:cNvSpPr>
            <a:spLocks noGrp="1"/>
          </p:cNvSpPr>
          <p:nvPr>
            <p:ph type="sldNum" sz="quarter" idx="10"/>
          </p:nvPr>
        </p:nvSpPr>
        <p:spPr/>
        <p:txBody>
          <a:bodyPr/>
          <a:lstStyle/>
          <a:p>
            <a:fld id="{C25E5663-0004-3649-B9EC-01B1CEAF3D3F}" type="slidenum">
              <a:rPr lang="en-US" smtClean="0"/>
              <a:t>7</a:t>
            </a:fld>
            <a:endParaRPr lang="en-US"/>
          </a:p>
        </p:txBody>
      </p:sp>
    </p:spTree>
    <p:extLst>
      <p:ext uri="{BB962C8B-B14F-4D97-AF65-F5344CB8AC3E}">
        <p14:creationId xmlns:p14="http://schemas.microsoft.com/office/powerpoint/2010/main" val="37917941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a:t>UPGMA</a:t>
            </a:r>
          </a:p>
        </p:txBody>
      </p:sp>
      <p:sp>
        <p:nvSpPr>
          <p:cNvPr id="4" name="Slide Number Placeholder 3"/>
          <p:cNvSpPr>
            <a:spLocks noGrp="1"/>
          </p:cNvSpPr>
          <p:nvPr>
            <p:ph type="sldNum" sz="quarter" idx="10"/>
          </p:nvPr>
        </p:nvSpPr>
        <p:spPr/>
        <p:txBody>
          <a:bodyPr/>
          <a:lstStyle/>
          <a:p>
            <a:fld id="{D8865F54-124D-42D7-A39B-8C81674C147E}" type="slidenum">
              <a:rPr lang="en-US" smtClean="0"/>
              <a:t>145</a:t>
            </a:fld>
            <a:endParaRPr lang="en-US" dirty="0"/>
          </a:p>
        </p:txBody>
      </p:sp>
    </p:spTree>
    <p:extLst>
      <p:ext uri="{BB962C8B-B14F-4D97-AF65-F5344CB8AC3E}">
        <p14:creationId xmlns:p14="http://schemas.microsoft.com/office/powerpoint/2010/main" val="35786970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a:t>UPGMA</a:t>
            </a:r>
          </a:p>
        </p:txBody>
      </p:sp>
      <p:sp>
        <p:nvSpPr>
          <p:cNvPr id="4" name="Slide Number Placeholder 3"/>
          <p:cNvSpPr>
            <a:spLocks noGrp="1"/>
          </p:cNvSpPr>
          <p:nvPr>
            <p:ph type="sldNum" sz="quarter" idx="10"/>
          </p:nvPr>
        </p:nvSpPr>
        <p:spPr/>
        <p:txBody>
          <a:bodyPr/>
          <a:lstStyle/>
          <a:p>
            <a:fld id="{D8865F54-124D-42D7-A39B-8C81674C147E}" type="slidenum">
              <a:rPr lang="en-US" smtClean="0"/>
              <a:t>146</a:t>
            </a:fld>
            <a:endParaRPr lang="en-US" dirty="0"/>
          </a:p>
        </p:txBody>
      </p:sp>
    </p:spTree>
    <p:extLst>
      <p:ext uri="{BB962C8B-B14F-4D97-AF65-F5344CB8AC3E}">
        <p14:creationId xmlns:p14="http://schemas.microsoft.com/office/powerpoint/2010/main" val="35786970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a:t>UPGMA</a:t>
            </a:r>
          </a:p>
        </p:txBody>
      </p:sp>
      <p:sp>
        <p:nvSpPr>
          <p:cNvPr id="4" name="Slide Number Placeholder 3"/>
          <p:cNvSpPr>
            <a:spLocks noGrp="1"/>
          </p:cNvSpPr>
          <p:nvPr>
            <p:ph type="sldNum" sz="quarter" idx="10"/>
          </p:nvPr>
        </p:nvSpPr>
        <p:spPr/>
        <p:txBody>
          <a:bodyPr/>
          <a:lstStyle/>
          <a:p>
            <a:fld id="{D8865F54-124D-42D7-A39B-8C81674C147E}" type="slidenum">
              <a:rPr lang="en-US" smtClean="0"/>
              <a:t>147</a:t>
            </a:fld>
            <a:endParaRPr lang="en-US" dirty="0"/>
          </a:p>
        </p:txBody>
      </p:sp>
    </p:spTree>
    <p:extLst>
      <p:ext uri="{BB962C8B-B14F-4D97-AF65-F5344CB8AC3E}">
        <p14:creationId xmlns:p14="http://schemas.microsoft.com/office/powerpoint/2010/main" val="35786970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a:t>UPGMA</a:t>
            </a:r>
          </a:p>
        </p:txBody>
      </p:sp>
      <p:sp>
        <p:nvSpPr>
          <p:cNvPr id="4" name="Slide Number Placeholder 3"/>
          <p:cNvSpPr>
            <a:spLocks noGrp="1"/>
          </p:cNvSpPr>
          <p:nvPr>
            <p:ph type="sldNum" sz="quarter" idx="10"/>
          </p:nvPr>
        </p:nvSpPr>
        <p:spPr/>
        <p:txBody>
          <a:bodyPr/>
          <a:lstStyle/>
          <a:p>
            <a:fld id="{D8865F54-124D-42D7-A39B-8C81674C147E}" type="slidenum">
              <a:rPr lang="en-US" smtClean="0"/>
              <a:t>148</a:t>
            </a:fld>
            <a:endParaRPr lang="en-US" dirty="0"/>
          </a:p>
        </p:txBody>
      </p:sp>
    </p:spTree>
    <p:extLst>
      <p:ext uri="{BB962C8B-B14F-4D97-AF65-F5344CB8AC3E}">
        <p14:creationId xmlns:p14="http://schemas.microsoft.com/office/powerpoint/2010/main" val="35786970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a:t>UPGMA</a:t>
            </a:r>
          </a:p>
        </p:txBody>
      </p:sp>
      <p:sp>
        <p:nvSpPr>
          <p:cNvPr id="4" name="Slide Number Placeholder 3"/>
          <p:cNvSpPr>
            <a:spLocks noGrp="1"/>
          </p:cNvSpPr>
          <p:nvPr>
            <p:ph type="sldNum" sz="quarter" idx="10"/>
          </p:nvPr>
        </p:nvSpPr>
        <p:spPr/>
        <p:txBody>
          <a:bodyPr/>
          <a:lstStyle/>
          <a:p>
            <a:fld id="{D8865F54-124D-42D7-A39B-8C81674C147E}" type="slidenum">
              <a:rPr lang="en-US" smtClean="0"/>
              <a:t>149</a:t>
            </a:fld>
            <a:endParaRPr lang="en-US" dirty="0"/>
          </a:p>
        </p:txBody>
      </p:sp>
    </p:spTree>
    <p:extLst>
      <p:ext uri="{BB962C8B-B14F-4D97-AF65-F5344CB8AC3E}">
        <p14:creationId xmlns:p14="http://schemas.microsoft.com/office/powerpoint/2010/main" val="35786970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a:t>UPGMA</a:t>
            </a:r>
          </a:p>
        </p:txBody>
      </p:sp>
      <p:sp>
        <p:nvSpPr>
          <p:cNvPr id="4" name="Slide Number Placeholder 3"/>
          <p:cNvSpPr>
            <a:spLocks noGrp="1"/>
          </p:cNvSpPr>
          <p:nvPr>
            <p:ph type="sldNum" sz="quarter" idx="10"/>
          </p:nvPr>
        </p:nvSpPr>
        <p:spPr/>
        <p:txBody>
          <a:bodyPr/>
          <a:lstStyle/>
          <a:p>
            <a:fld id="{D8865F54-124D-42D7-A39B-8C81674C147E}" type="slidenum">
              <a:rPr lang="en-US" smtClean="0"/>
              <a:t>150</a:t>
            </a:fld>
            <a:endParaRPr lang="en-US" dirty="0"/>
          </a:p>
        </p:txBody>
      </p:sp>
    </p:spTree>
    <p:extLst>
      <p:ext uri="{BB962C8B-B14F-4D97-AF65-F5344CB8AC3E}">
        <p14:creationId xmlns:p14="http://schemas.microsoft.com/office/powerpoint/2010/main" val="35786970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a:t>UPGMA</a:t>
            </a:r>
          </a:p>
        </p:txBody>
      </p:sp>
      <p:sp>
        <p:nvSpPr>
          <p:cNvPr id="4" name="Slide Number Placeholder 3"/>
          <p:cNvSpPr>
            <a:spLocks noGrp="1"/>
          </p:cNvSpPr>
          <p:nvPr>
            <p:ph type="sldNum" sz="quarter" idx="10"/>
          </p:nvPr>
        </p:nvSpPr>
        <p:spPr/>
        <p:txBody>
          <a:bodyPr/>
          <a:lstStyle/>
          <a:p>
            <a:fld id="{D8865F54-124D-42D7-A39B-8C81674C147E}" type="slidenum">
              <a:rPr lang="en-US" smtClean="0"/>
              <a:t>151</a:t>
            </a:fld>
            <a:endParaRPr lang="en-US" dirty="0"/>
          </a:p>
        </p:txBody>
      </p:sp>
    </p:spTree>
    <p:extLst>
      <p:ext uri="{BB962C8B-B14F-4D97-AF65-F5344CB8AC3E}">
        <p14:creationId xmlns:p14="http://schemas.microsoft.com/office/powerpoint/2010/main" val="35786970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a:t>UPGMA</a:t>
            </a:r>
          </a:p>
        </p:txBody>
      </p:sp>
      <p:sp>
        <p:nvSpPr>
          <p:cNvPr id="4" name="Slide Number Placeholder 3"/>
          <p:cNvSpPr>
            <a:spLocks noGrp="1"/>
          </p:cNvSpPr>
          <p:nvPr>
            <p:ph type="sldNum" sz="quarter" idx="10"/>
          </p:nvPr>
        </p:nvSpPr>
        <p:spPr/>
        <p:txBody>
          <a:bodyPr/>
          <a:lstStyle/>
          <a:p>
            <a:fld id="{D8865F54-124D-42D7-A39B-8C81674C147E}" type="slidenum">
              <a:rPr lang="en-US" smtClean="0"/>
              <a:t>152</a:t>
            </a:fld>
            <a:endParaRPr lang="en-US" dirty="0"/>
          </a:p>
        </p:txBody>
      </p:sp>
    </p:spTree>
    <p:extLst>
      <p:ext uri="{BB962C8B-B14F-4D97-AF65-F5344CB8AC3E}">
        <p14:creationId xmlns:p14="http://schemas.microsoft.com/office/powerpoint/2010/main" val="35786970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5E5663-0004-3649-B9EC-01B1CEAF3D3F}" type="slidenum">
              <a:rPr lang="en-US" smtClean="0"/>
              <a:t>153</a:t>
            </a:fld>
            <a:endParaRPr lang="en-US"/>
          </a:p>
        </p:txBody>
      </p:sp>
    </p:spTree>
    <p:extLst>
      <p:ext uri="{BB962C8B-B14F-4D97-AF65-F5344CB8AC3E}">
        <p14:creationId xmlns:p14="http://schemas.microsoft.com/office/powerpoint/2010/main" val="13603697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err="1"/>
              <a:t>coronavirus_ultrametric_tree</a:t>
            </a:r>
            <a:endParaRPr lang="en-US" dirty="0"/>
          </a:p>
        </p:txBody>
      </p:sp>
      <p:sp>
        <p:nvSpPr>
          <p:cNvPr id="4" name="Slide Number Placeholder 3"/>
          <p:cNvSpPr>
            <a:spLocks noGrp="1"/>
          </p:cNvSpPr>
          <p:nvPr>
            <p:ph type="sldNum" sz="quarter" idx="10"/>
          </p:nvPr>
        </p:nvSpPr>
        <p:spPr/>
        <p:txBody>
          <a:bodyPr/>
          <a:lstStyle/>
          <a:p>
            <a:fld id="{D8865F54-124D-42D7-A39B-8C81674C147E}" type="slidenum">
              <a:rPr lang="en-US" smtClean="0"/>
              <a:t>154</a:t>
            </a:fld>
            <a:endParaRPr lang="en-US" dirty="0"/>
          </a:p>
        </p:txBody>
      </p:sp>
    </p:spTree>
    <p:extLst>
      <p:ext uri="{BB962C8B-B14F-4D97-AF65-F5344CB8AC3E}">
        <p14:creationId xmlns:p14="http://schemas.microsoft.com/office/powerpoint/2010/main" val="511113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a:t>So the bad news is that diseases</a:t>
            </a:r>
            <a:r>
              <a:rPr lang="en-US" baseline="0" dirty="0"/>
              <a:t> travel fast in the 21</a:t>
            </a:r>
            <a:r>
              <a:rPr lang="en-US" baseline="30000" dirty="0"/>
              <a:t>st</a:t>
            </a:r>
            <a:r>
              <a:rPr lang="en-US" baseline="0" dirty="0"/>
              <a:t> Century, but there are so many zombie movies out there on such widely varying topics as Abraham Lincoln killing zombies or zombie beavers that I hope you already know that.  There was even a SARS zombie movie based on Star Wars and called “SARS wars” (I think they could have chosen a better title)</a:t>
            </a:r>
            <a:endParaRPr lang="en-US" dirty="0"/>
          </a:p>
        </p:txBody>
      </p:sp>
      <p:sp>
        <p:nvSpPr>
          <p:cNvPr id="4" name="Slide Number Placeholder 3"/>
          <p:cNvSpPr>
            <a:spLocks noGrp="1"/>
          </p:cNvSpPr>
          <p:nvPr>
            <p:ph type="sldNum" sz="quarter" idx="10"/>
          </p:nvPr>
        </p:nvSpPr>
        <p:spPr/>
        <p:txBody>
          <a:bodyPr/>
          <a:lstStyle/>
          <a:p>
            <a:fld id="{C25E5663-0004-3649-B9EC-01B1CEAF3D3F}" type="slidenum">
              <a:rPr lang="en-US" smtClean="0"/>
              <a:t>8</a:t>
            </a:fld>
            <a:endParaRPr lang="en-US"/>
          </a:p>
        </p:txBody>
      </p:sp>
    </p:spTree>
    <p:extLst>
      <p:ext uri="{BB962C8B-B14F-4D97-AF65-F5344CB8AC3E}">
        <p14:creationId xmlns:p14="http://schemas.microsoft.com/office/powerpoint/2010/main" val="41276200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a:t>Indeed, the tree we produced doesn’t “fit” the distance</a:t>
            </a:r>
            <a:r>
              <a:rPr lang="en-US" baseline="0" dirty="0"/>
              <a:t> matrix in any reasonable way.</a:t>
            </a:r>
            <a:endParaRPr lang="en-US" dirty="0"/>
          </a:p>
        </p:txBody>
      </p:sp>
      <p:sp>
        <p:nvSpPr>
          <p:cNvPr id="4" name="Slide Number Placeholder 3"/>
          <p:cNvSpPr>
            <a:spLocks noGrp="1"/>
          </p:cNvSpPr>
          <p:nvPr>
            <p:ph type="sldNum" sz="quarter" idx="10"/>
          </p:nvPr>
        </p:nvSpPr>
        <p:spPr/>
        <p:txBody>
          <a:bodyPr/>
          <a:lstStyle/>
          <a:p>
            <a:fld id="{C25E5663-0004-3649-B9EC-01B1CEAF3D3F}" type="slidenum">
              <a:rPr lang="en-US" smtClean="0"/>
              <a:t>156</a:t>
            </a:fld>
            <a:endParaRPr lang="en-US"/>
          </a:p>
        </p:txBody>
      </p:sp>
    </p:spTree>
    <p:extLst>
      <p:ext uri="{BB962C8B-B14F-4D97-AF65-F5344CB8AC3E}">
        <p14:creationId xmlns:p14="http://schemas.microsoft.com/office/powerpoint/2010/main" val="28296360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a:t>Indeed, the tree we produced doesn’t “fit” the distance</a:t>
            </a:r>
            <a:r>
              <a:rPr lang="en-US" baseline="0" dirty="0"/>
              <a:t> matrix in any reasonable way.</a:t>
            </a:r>
            <a:endParaRPr lang="en-US" dirty="0"/>
          </a:p>
        </p:txBody>
      </p:sp>
      <p:sp>
        <p:nvSpPr>
          <p:cNvPr id="4" name="Slide Number Placeholder 3"/>
          <p:cNvSpPr>
            <a:spLocks noGrp="1"/>
          </p:cNvSpPr>
          <p:nvPr>
            <p:ph type="sldNum" sz="quarter" idx="10"/>
          </p:nvPr>
        </p:nvSpPr>
        <p:spPr/>
        <p:txBody>
          <a:bodyPr/>
          <a:lstStyle/>
          <a:p>
            <a:fld id="{C25E5663-0004-3649-B9EC-01B1CEAF3D3F}" type="slidenum">
              <a:rPr lang="en-US" smtClean="0"/>
              <a:t>157</a:t>
            </a:fld>
            <a:endParaRPr lang="en-US"/>
          </a:p>
        </p:txBody>
      </p:sp>
    </p:spTree>
    <p:extLst>
      <p:ext uri="{BB962C8B-B14F-4D97-AF65-F5344CB8AC3E}">
        <p14:creationId xmlns:p14="http://schemas.microsoft.com/office/powerpoint/2010/main" val="282963600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a:t>Summing Up</a:t>
            </a:r>
          </a:p>
        </p:txBody>
      </p:sp>
      <p:sp>
        <p:nvSpPr>
          <p:cNvPr id="4" name="Slide Number Placeholder 3"/>
          <p:cNvSpPr>
            <a:spLocks noGrp="1"/>
          </p:cNvSpPr>
          <p:nvPr>
            <p:ph type="sldNum" sz="quarter" idx="10"/>
          </p:nvPr>
        </p:nvSpPr>
        <p:spPr/>
        <p:txBody>
          <a:bodyPr/>
          <a:lstStyle/>
          <a:p>
            <a:fld id="{C25E5663-0004-3649-B9EC-01B1CEAF3D3F}" type="slidenum">
              <a:rPr lang="en-US" smtClean="0"/>
              <a:t>158</a:t>
            </a:fld>
            <a:endParaRPr lang="en-US"/>
          </a:p>
        </p:txBody>
      </p:sp>
    </p:spTree>
    <p:extLst>
      <p:ext uri="{BB962C8B-B14F-4D97-AF65-F5344CB8AC3E}">
        <p14:creationId xmlns:p14="http://schemas.microsoft.com/office/powerpoint/2010/main" val="28296360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a:t>Summing Up</a:t>
            </a:r>
          </a:p>
        </p:txBody>
      </p:sp>
      <p:sp>
        <p:nvSpPr>
          <p:cNvPr id="4" name="Slide Number Placeholder 3"/>
          <p:cNvSpPr>
            <a:spLocks noGrp="1"/>
          </p:cNvSpPr>
          <p:nvPr>
            <p:ph type="sldNum" sz="quarter" idx="10"/>
          </p:nvPr>
        </p:nvSpPr>
        <p:spPr/>
        <p:txBody>
          <a:bodyPr/>
          <a:lstStyle/>
          <a:p>
            <a:fld id="{C25E5663-0004-3649-B9EC-01B1CEAF3D3F}" type="slidenum">
              <a:rPr lang="en-US" smtClean="0"/>
              <a:t>159</a:t>
            </a:fld>
            <a:endParaRPr lang="en-US"/>
          </a:p>
        </p:txBody>
      </p:sp>
    </p:spTree>
    <p:extLst>
      <p:ext uri="{BB962C8B-B14F-4D97-AF65-F5344CB8AC3E}">
        <p14:creationId xmlns:p14="http://schemas.microsoft.com/office/powerpoint/2010/main" val="28296360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a:t>Summing Up</a:t>
            </a:r>
          </a:p>
        </p:txBody>
      </p:sp>
      <p:sp>
        <p:nvSpPr>
          <p:cNvPr id="4" name="Slide Number Placeholder 3"/>
          <p:cNvSpPr>
            <a:spLocks noGrp="1"/>
          </p:cNvSpPr>
          <p:nvPr>
            <p:ph type="sldNum" sz="quarter" idx="10"/>
          </p:nvPr>
        </p:nvSpPr>
        <p:spPr/>
        <p:txBody>
          <a:bodyPr/>
          <a:lstStyle/>
          <a:p>
            <a:fld id="{C25E5663-0004-3649-B9EC-01B1CEAF3D3F}" type="slidenum">
              <a:rPr lang="en-US" smtClean="0"/>
              <a:t>160</a:t>
            </a:fld>
            <a:endParaRPr lang="en-US"/>
          </a:p>
        </p:txBody>
      </p:sp>
    </p:spTree>
    <p:extLst>
      <p:ext uri="{BB962C8B-B14F-4D97-AF65-F5344CB8AC3E}">
        <p14:creationId xmlns:p14="http://schemas.microsoft.com/office/powerpoint/2010/main" val="282963600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a:t>Summing Up</a:t>
            </a:r>
          </a:p>
        </p:txBody>
      </p:sp>
      <p:sp>
        <p:nvSpPr>
          <p:cNvPr id="4" name="Slide Number Placeholder 3"/>
          <p:cNvSpPr>
            <a:spLocks noGrp="1"/>
          </p:cNvSpPr>
          <p:nvPr>
            <p:ph type="sldNum" sz="quarter" idx="10"/>
          </p:nvPr>
        </p:nvSpPr>
        <p:spPr/>
        <p:txBody>
          <a:bodyPr/>
          <a:lstStyle/>
          <a:p>
            <a:fld id="{C25E5663-0004-3649-B9EC-01B1CEAF3D3F}" type="slidenum">
              <a:rPr lang="en-US" smtClean="0"/>
              <a:t>161</a:t>
            </a:fld>
            <a:endParaRPr lang="en-US"/>
          </a:p>
        </p:txBody>
      </p:sp>
    </p:spTree>
    <p:extLst>
      <p:ext uri="{BB962C8B-B14F-4D97-AF65-F5344CB8AC3E}">
        <p14:creationId xmlns:p14="http://schemas.microsoft.com/office/powerpoint/2010/main" val="28296360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a:t>Summing Up</a:t>
            </a:r>
          </a:p>
        </p:txBody>
      </p:sp>
      <p:sp>
        <p:nvSpPr>
          <p:cNvPr id="4" name="Slide Number Placeholder 3"/>
          <p:cNvSpPr>
            <a:spLocks noGrp="1"/>
          </p:cNvSpPr>
          <p:nvPr>
            <p:ph type="sldNum" sz="quarter" idx="10"/>
          </p:nvPr>
        </p:nvSpPr>
        <p:spPr/>
        <p:txBody>
          <a:bodyPr/>
          <a:lstStyle/>
          <a:p>
            <a:fld id="{C25E5663-0004-3649-B9EC-01B1CEAF3D3F}" type="slidenum">
              <a:rPr lang="en-US" smtClean="0"/>
              <a:t>162</a:t>
            </a:fld>
            <a:endParaRPr lang="en-US"/>
          </a:p>
        </p:txBody>
      </p:sp>
    </p:spTree>
    <p:extLst>
      <p:ext uri="{BB962C8B-B14F-4D97-AF65-F5344CB8AC3E}">
        <p14:creationId xmlns:p14="http://schemas.microsoft.com/office/powerpoint/2010/main" val="28296360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a:t>Summing Up</a:t>
            </a:r>
          </a:p>
        </p:txBody>
      </p:sp>
      <p:sp>
        <p:nvSpPr>
          <p:cNvPr id="4" name="Slide Number Placeholder 3"/>
          <p:cNvSpPr>
            <a:spLocks noGrp="1"/>
          </p:cNvSpPr>
          <p:nvPr>
            <p:ph type="sldNum" sz="quarter" idx="10"/>
          </p:nvPr>
        </p:nvSpPr>
        <p:spPr/>
        <p:txBody>
          <a:bodyPr/>
          <a:lstStyle/>
          <a:p>
            <a:fld id="{C25E5663-0004-3649-B9EC-01B1CEAF3D3F}" type="slidenum">
              <a:rPr lang="en-US" smtClean="0"/>
              <a:t>163</a:t>
            </a:fld>
            <a:endParaRPr lang="en-US"/>
          </a:p>
        </p:txBody>
      </p:sp>
    </p:spTree>
    <p:extLst>
      <p:ext uri="{BB962C8B-B14F-4D97-AF65-F5344CB8AC3E}">
        <p14:creationId xmlns:p14="http://schemas.microsoft.com/office/powerpoint/2010/main" val="282963600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err="1"/>
              <a:t>neighboring_leaves_equality</a:t>
            </a:r>
            <a:endParaRPr lang="en-US" dirty="0"/>
          </a:p>
        </p:txBody>
      </p:sp>
      <p:sp>
        <p:nvSpPr>
          <p:cNvPr id="4" name="Slide Number Placeholder 3"/>
          <p:cNvSpPr>
            <a:spLocks noGrp="1"/>
          </p:cNvSpPr>
          <p:nvPr>
            <p:ph type="sldNum" sz="quarter" idx="10"/>
          </p:nvPr>
        </p:nvSpPr>
        <p:spPr/>
        <p:txBody>
          <a:bodyPr/>
          <a:lstStyle/>
          <a:p>
            <a:fld id="{D8865F54-124D-42D7-A39B-8C81674C147E}" type="slidenum">
              <a:rPr lang="en-US" smtClean="0"/>
              <a:t>177</a:t>
            </a:fld>
            <a:endParaRPr lang="en-US" dirty="0"/>
          </a:p>
        </p:txBody>
      </p:sp>
    </p:spTree>
    <p:extLst>
      <p:ext uri="{BB962C8B-B14F-4D97-AF65-F5344CB8AC3E}">
        <p14:creationId xmlns:p14="http://schemas.microsoft.com/office/powerpoint/2010/main" val="382820728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a:t>Imagine trying to do</a:t>
            </a:r>
            <a:r>
              <a:rPr lang="en-US" baseline="0" dirty="0"/>
              <a:t> this for coronaviruses!</a:t>
            </a:r>
            <a:endParaRPr lang="en-US" dirty="0"/>
          </a:p>
        </p:txBody>
      </p:sp>
      <p:sp>
        <p:nvSpPr>
          <p:cNvPr id="4" name="Slide Number Placeholder 3"/>
          <p:cNvSpPr>
            <a:spLocks noGrp="1"/>
          </p:cNvSpPr>
          <p:nvPr>
            <p:ph type="sldNum" sz="quarter" idx="10"/>
          </p:nvPr>
        </p:nvSpPr>
        <p:spPr/>
        <p:txBody>
          <a:bodyPr/>
          <a:lstStyle/>
          <a:p>
            <a:fld id="{D8865F54-124D-42D7-A39B-8C81674C147E}" type="slidenum">
              <a:rPr lang="en-US" smtClean="0"/>
              <a:t>190</a:t>
            </a:fld>
            <a:endParaRPr lang="en-US" dirty="0"/>
          </a:p>
        </p:txBody>
      </p:sp>
    </p:spTree>
    <p:extLst>
      <p:ext uri="{BB962C8B-B14F-4D97-AF65-F5344CB8AC3E}">
        <p14:creationId xmlns:p14="http://schemas.microsoft.com/office/powerpoint/2010/main" val="503854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a:t>The good news is that we have a</a:t>
            </a:r>
            <a:r>
              <a:rPr lang="en-US" baseline="0" dirty="0"/>
              <a:t> lot more weapons against epidemics in the 21</a:t>
            </a:r>
            <a:r>
              <a:rPr lang="en-US" baseline="30000" dirty="0"/>
              <a:t>st</a:t>
            </a:r>
            <a:r>
              <a:rPr lang="en-US" baseline="0" dirty="0"/>
              <a:t> Century as well.  Researchers quickly realized that they were dealing with a special type of virus called a coronavirus.  Why?  Because when you look at it under the microscope, it looks like...</a:t>
            </a:r>
            <a:endParaRPr lang="en-US" dirty="0"/>
          </a:p>
        </p:txBody>
      </p:sp>
      <p:sp>
        <p:nvSpPr>
          <p:cNvPr id="4" name="Slide Number Placeholder 3"/>
          <p:cNvSpPr>
            <a:spLocks noGrp="1"/>
          </p:cNvSpPr>
          <p:nvPr>
            <p:ph type="sldNum" sz="quarter" idx="10"/>
          </p:nvPr>
        </p:nvSpPr>
        <p:spPr/>
        <p:txBody>
          <a:bodyPr/>
          <a:lstStyle/>
          <a:p>
            <a:fld id="{D8865F54-124D-42D7-A39B-8C81674C147E}" type="slidenum">
              <a:rPr lang="en-US" smtClean="0"/>
              <a:t>9</a:t>
            </a:fld>
            <a:endParaRPr lang="en-US" dirty="0"/>
          </a:p>
        </p:txBody>
      </p:sp>
    </p:spTree>
    <p:extLst>
      <p:ext uri="{BB962C8B-B14F-4D97-AF65-F5344CB8AC3E}">
        <p14:creationId xmlns:p14="http://schemas.microsoft.com/office/powerpoint/2010/main" val="50385408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865F54-124D-42D7-A39B-8C81674C147E}" type="slidenum">
              <a:rPr lang="en-US" smtClean="0"/>
              <a:t>194</a:t>
            </a:fld>
            <a:endParaRPr lang="en-US"/>
          </a:p>
        </p:txBody>
      </p:sp>
    </p:spTree>
    <p:extLst>
      <p:ext uri="{BB962C8B-B14F-4D97-AF65-F5344CB8AC3E}">
        <p14:creationId xmlns:p14="http://schemas.microsoft.com/office/powerpoint/2010/main" val="224174461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865F54-124D-42D7-A39B-8C81674C147E}" type="slidenum">
              <a:rPr lang="en-US" smtClean="0"/>
              <a:t>195</a:t>
            </a:fld>
            <a:endParaRPr lang="en-US"/>
          </a:p>
        </p:txBody>
      </p:sp>
    </p:spTree>
    <p:extLst>
      <p:ext uri="{BB962C8B-B14F-4D97-AF65-F5344CB8AC3E}">
        <p14:creationId xmlns:p14="http://schemas.microsoft.com/office/powerpoint/2010/main" val="224174461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a:t>We just view an </a:t>
            </a:r>
            <a:r>
              <a:rPr lang="en-US" dirty="0" err="1"/>
              <a:t>nxm</a:t>
            </a:r>
            <a:r>
              <a:rPr lang="en-US" dirty="0"/>
              <a:t> alignment as an n x m character</a:t>
            </a:r>
            <a:r>
              <a:rPr lang="en-US" baseline="0" dirty="0"/>
              <a:t> table</a:t>
            </a:r>
            <a:endParaRPr lang="en-US" dirty="0"/>
          </a:p>
        </p:txBody>
      </p:sp>
      <p:sp>
        <p:nvSpPr>
          <p:cNvPr id="4" name="Slide Number Placeholder 3"/>
          <p:cNvSpPr>
            <a:spLocks noGrp="1"/>
          </p:cNvSpPr>
          <p:nvPr>
            <p:ph type="sldNum" sz="quarter" idx="10"/>
          </p:nvPr>
        </p:nvSpPr>
        <p:spPr/>
        <p:txBody>
          <a:bodyPr/>
          <a:lstStyle/>
          <a:p>
            <a:fld id="{C25E5663-0004-3649-B9EC-01B1CEAF3D3F}" type="slidenum">
              <a:rPr lang="en-US" smtClean="0"/>
              <a:t>196</a:t>
            </a:fld>
            <a:endParaRPr lang="en-US"/>
          </a:p>
        </p:txBody>
      </p:sp>
    </p:spTree>
    <p:extLst>
      <p:ext uri="{BB962C8B-B14F-4D97-AF65-F5344CB8AC3E}">
        <p14:creationId xmlns:p14="http://schemas.microsoft.com/office/powerpoint/2010/main" val="194836060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pPr defTabSz="931774">
              <a:defRPr/>
            </a:pPr>
            <a:r>
              <a:rPr lang="en-US" dirty="0"/>
              <a:t>four_species_small_parsimony_1</a:t>
            </a:r>
          </a:p>
        </p:txBody>
      </p:sp>
      <p:sp>
        <p:nvSpPr>
          <p:cNvPr id="4" name="Slide Number Placeholder 3"/>
          <p:cNvSpPr>
            <a:spLocks noGrp="1"/>
          </p:cNvSpPr>
          <p:nvPr>
            <p:ph type="sldNum" sz="quarter" idx="10"/>
          </p:nvPr>
        </p:nvSpPr>
        <p:spPr/>
        <p:txBody>
          <a:bodyPr/>
          <a:lstStyle/>
          <a:p>
            <a:fld id="{D8865F54-124D-42D7-A39B-8C81674C147E}" type="slidenum">
              <a:rPr lang="en-US" smtClean="0"/>
              <a:t>199</a:t>
            </a:fld>
            <a:endParaRPr lang="en-US" dirty="0"/>
          </a:p>
        </p:txBody>
      </p:sp>
    </p:spTree>
    <p:extLst>
      <p:ext uri="{BB962C8B-B14F-4D97-AF65-F5344CB8AC3E}">
        <p14:creationId xmlns:p14="http://schemas.microsoft.com/office/powerpoint/2010/main" val="158857391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pPr defTabSz="931774">
              <a:defRPr/>
            </a:pPr>
            <a:r>
              <a:rPr lang="en-US" dirty="0"/>
              <a:t>four_species_small_parsimony_1</a:t>
            </a:r>
          </a:p>
        </p:txBody>
      </p:sp>
      <p:sp>
        <p:nvSpPr>
          <p:cNvPr id="4" name="Slide Number Placeholder 3"/>
          <p:cNvSpPr>
            <a:spLocks noGrp="1"/>
          </p:cNvSpPr>
          <p:nvPr>
            <p:ph type="sldNum" sz="quarter" idx="10"/>
          </p:nvPr>
        </p:nvSpPr>
        <p:spPr/>
        <p:txBody>
          <a:bodyPr/>
          <a:lstStyle/>
          <a:p>
            <a:fld id="{D8865F54-124D-42D7-A39B-8C81674C147E}" type="slidenum">
              <a:rPr lang="en-US" smtClean="0"/>
              <a:t>200</a:t>
            </a:fld>
            <a:endParaRPr lang="en-US" dirty="0"/>
          </a:p>
        </p:txBody>
      </p:sp>
    </p:spTree>
    <p:extLst>
      <p:ext uri="{BB962C8B-B14F-4D97-AF65-F5344CB8AC3E}">
        <p14:creationId xmlns:p14="http://schemas.microsoft.com/office/powerpoint/2010/main" val="158857391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pPr defTabSz="931774">
              <a:defRPr/>
            </a:pPr>
            <a:r>
              <a:rPr lang="en-US" dirty="0"/>
              <a:t>four_species_small_parsimony_1</a:t>
            </a:r>
          </a:p>
        </p:txBody>
      </p:sp>
      <p:sp>
        <p:nvSpPr>
          <p:cNvPr id="4" name="Slide Number Placeholder 3"/>
          <p:cNvSpPr>
            <a:spLocks noGrp="1"/>
          </p:cNvSpPr>
          <p:nvPr>
            <p:ph type="sldNum" sz="quarter" idx="10"/>
          </p:nvPr>
        </p:nvSpPr>
        <p:spPr/>
        <p:txBody>
          <a:bodyPr/>
          <a:lstStyle/>
          <a:p>
            <a:fld id="{D8865F54-124D-42D7-A39B-8C81674C147E}" type="slidenum">
              <a:rPr lang="en-US" smtClean="0"/>
              <a:t>201</a:t>
            </a:fld>
            <a:endParaRPr lang="en-US" dirty="0"/>
          </a:p>
        </p:txBody>
      </p:sp>
    </p:spTree>
    <p:extLst>
      <p:ext uri="{BB962C8B-B14F-4D97-AF65-F5344CB8AC3E}">
        <p14:creationId xmlns:p14="http://schemas.microsoft.com/office/powerpoint/2010/main" val="158857391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pPr defTabSz="931774">
              <a:defRPr/>
            </a:pPr>
            <a:r>
              <a:rPr lang="en-US" dirty="0"/>
              <a:t>four_species_small_parsimony_1</a:t>
            </a:r>
          </a:p>
        </p:txBody>
      </p:sp>
      <p:sp>
        <p:nvSpPr>
          <p:cNvPr id="4" name="Slide Number Placeholder 3"/>
          <p:cNvSpPr>
            <a:spLocks noGrp="1"/>
          </p:cNvSpPr>
          <p:nvPr>
            <p:ph type="sldNum" sz="quarter" idx="10"/>
          </p:nvPr>
        </p:nvSpPr>
        <p:spPr/>
        <p:txBody>
          <a:bodyPr/>
          <a:lstStyle/>
          <a:p>
            <a:fld id="{D8865F54-124D-42D7-A39B-8C81674C147E}" type="slidenum">
              <a:rPr lang="en-US" smtClean="0"/>
              <a:t>202</a:t>
            </a:fld>
            <a:endParaRPr lang="en-US" dirty="0"/>
          </a:p>
        </p:txBody>
      </p:sp>
    </p:spTree>
    <p:extLst>
      <p:ext uri="{BB962C8B-B14F-4D97-AF65-F5344CB8AC3E}">
        <p14:creationId xmlns:p14="http://schemas.microsoft.com/office/powerpoint/2010/main" val="158857391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pPr defTabSz="931774">
              <a:defRPr/>
            </a:pPr>
            <a:r>
              <a:rPr lang="en-US" dirty="0"/>
              <a:t>four_species_small_parsimony_1</a:t>
            </a:r>
          </a:p>
        </p:txBody>
      </p:sp>
      <p:sp>
        <p:nvSpPr>
          <p:cNvPr id="4" name="Slide Number Placeholder 3"/>
          <p:cNvSpPr>
            <a:spLocks noGrp="1"/>
          </p:cNvSpPr>
          <p:nvPr>
            <p:ph type="sldNum" sz="quarter" idx="10"/>
          </p:nvPr>
        </p:nvSpPr>
        <p:spPr/>
        <p:txBody>
          <a:bodyPr/>
          <a:lstStyle/>
          <a:p>
            <a:fld id="{D8865F54-124D-42D7-A39B-8C81674C147E}" type="slidenum">
              <a:rPr lang="en-US" smtClean="0"/>
              <a:t>203</a:t>
            </a:fld>
            <a:endParaRPr lang="en-US" dirty="0"/>
          </a:p>
        </p:txBody>
      </p:sp>
    </p:spTree>
    <p:extLst>
      <p:ext uri="{BB962C8B-B14F-4D97-AF65-F5344CB8AC3E}">
        <p14:creationId xmlns:p14="http://schemas.microsoft.com/office/powerpoint/2010/main" val="158857391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pPr defTabSz="931774">
              <a:defRPr/>
            </a:pPr>
            <a:r>
              <a:rPr lang="en-US" dirty="0"/>
              <a:t>four_species_small_parsimony_1</a:t>
            </a:r>
          </a:p>
        </p:txBody>
      </p:sp>
      <p:sp>
        <p:nvSpPr>
          <p:cNvPr id="4" name="Slide Number Placeholder 3"/>
          <p:cNvSpPr>
            <a:spLocks noGrp="1"/>
          </p:cNvSpPr>
          <p:nvPr>
            <p:ph type="sldNum" sz="quarter" idx="10"/>
          </p:nvPr>
        </p:nvSpPr>
        <p:spPr/>
        <p:txBody>
          <a:bodyPr/>
          <a:lstStyle/>
          <a:p>
            <a:fld id="{D8865F54-124D-42D7-A39B-8C81674C147E}" type="slidenum">
              <a:rPr lang="en-US" smtClean="0"/>
              <a:t>207</a:t>
            </a:fld>
            <a:endParaRPr lang="en-US" dirty="0"/>
          </a:p>
        </p:txBody>
      </p:sp>
    </p:spTree>
    <p:extLst>
      <p:ext uri="{BB962C8B-B14F-4D97-AF65-F5344CB8AC3E}">
        <p14:creationId xmlns:p14="http://schemas.microsoft.com/office/powerpoint/2010/main" val="158857391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err="1"/>
              <a:t>rooted_binary_subtree</a:t>
            </a:r>
            <a:endParaRPr lang="en-US" dirty="0"/>
          </a:p>
        </p:txBody>
      </p:sp>
      <p:sp>
        <p:nvSpPr>
          <p:cNvPr id="4" name="Slide Number Placeholder 3"/>
          <p:cNvSpPr>
            <a:spLocks noGrp="1"/>
          </p:cNvSpPr>
          <p:nvPr>
            <p:ph type="sldNum" sz="quarter" idx="10"/>
          </p:nvPr>
        </p:nvSpPr>
        <p:spPr/>
        <p:txBody>
          <a:bodyPr/>
          <a:lstStyle/>
          <a:p>
            <a:fld id="{D8865F54-124D-42D7-A39B-8C81674C147E}" type="slidenum">
              <a:rPr lang="en-US" smtClean="0"/>
              <a:t>208</a:t>
            </a:fld>
            <a:endParaRPr lang="en-US" dirty="0"/>
          </a:p>
        </p:txBody>
      </p:sp>
    </p:spTree>
    <p:extLst>
      <p:ext uri="{BB962C8B-B14F-4D97-AF65-F5344CB8AC3E}">
        <p14:creationId xmlns:p14="http://schemas.microsoft.com/office/powerpoint/2010/main" val="818488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a:t>...the</a:t>
            </a:r>
            <a:r>
              <a:rPr lang="en-US" baseline="0" dirty="0"/>
              <a:t> sun’s corona during a solar eclipse.</a:t>
            </a:r>
            <a:endParaRPr lang="en-US" dirty="0"/>
          </a:p>
        </p:txBody>
      </p:sp>
      <p:sp>
        <p:nvSpPr>
          <p:cNvPr id="4" name="Slide Number Placeholder 3"/>
          <p:cNvSpPr>
            <a:spLocks noGrp="1"/>
          </p:cNvSpPr>
          <p:nvPr>
            <p:ph type="sldNum" sz="quarter" idx="10"/>
          </p:nvPr>
        </p:nvSpPr>
        <p:spPr/>
        <p:txBody>
          <a:bodyPr/>
          <a:lstStyle/>
          <a:p>
            <a:fld id="{D8865F54-124D-42D7-A39B-8C81674C147E}" type="slidenum">
              <a:rPr lang="en-US" smtClean="0"/>
              <a:t>10</a:t>
            </a:fld>
            <a:endParaRPr lang="en-US" dirty="0"/>
          </a:p>
        </p:txBody>
      </p:sp>
    </p:spTree>
    <p:extLst>
      <p:ext uri="{BB962C8B-B14F-4D97-AF65-F5344CB8AC3E}">
        <p14:creationId xmlns:p14="http://schemas.microsoft.com/office/powerpoint/2010/main" val="264349532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err="1"/>
              <a:t>rooted_binary_subtree</a:t>
            </a:r>
            <a:endParaRPr lang="en-US" dirty="0"/>
          </a:p>
        </p:txBody>
      </p:sp>
      <p:sp>
        <p:nvSpPr>
          <p:cNvPr id="4" name="Slide Number Placeholder 3"/>
          <p:cNvSpPr>
            <a:spLocks noGrp="1"/>
          </p:cNvSpPr>
          <p:nvPr>
            <p:ph type="sldNum" sz="quarter" idx="10"/>
          </p:nvPr>
        </p:nvSpPr>
        <p:spPr/>
        <p:txBody>
          <a:bodyPr/>
          <a:lstStyle/>
          <a:p>
            <a:fld id="{D8865F54-124D-42D7-A39B-8C81674C147E}" type="slidenum">
              <a:rPr lang="en-US" smtClean="0"/>
              <a:t>209</a:t>
            </a:fld>
            <a:endParaRPr lang="en-US" dirty="0"/>
          </a:p>
        </p:txBody>
      </p:sp>
    </p:spTree>
    <p:extLst>
      <p:ext uri="{BB962C8B-B14F-4D97-AF65-F5344CB8AC3E}">
        <p14:creationId xmlns:p14="http://schemas.microsoft.com/office/powerpoint/2010/main" val="81848800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err="1"/>
              <a:t>rooted_binary_subtree</a:t>
            </a:r>
            <a:endParaRPr lang="en-US" dirty="0"/>
          </a:p>
        </p:txBody>
      </p:sp>
      <p:sp>
        <p:nvSpPr>
          <p:cNvPr id="4" name="Slide Number Placeholder 3"/>
          <p:cNvSpPr>
            <a:spLocks noGrp="1"/>
          </p:cNvSpPr>
          <p:nvPr>
            <p:ph type="sldNum" sz="quarter" idx="10"/>
          </p:nvPr>
        </p:nvSpPr>
        <p:spPr/>
        <p:txBody>
          <a:bodyPr/>
          <a:lstStyle/>
          <a:p>
            <a:fld id="{D8865F54-124D-42D7-A39B-8C81674C147E}" type="slidenum">
              <a:rPr lang="en-US" smtClean="0"/>
              <a:t>210</a:t>
            </a:fld>
            <a:endParaRPr lang="en-US" dirty="0"/>
          </a:p>
        </p:txBody>
      </p:sp>
    </p:spTree>
    <p:extLst>
      <p:ext uri="{BB962C8B-B14F-4D97-AF65-F5344CB8AC3E}">
        <p14:creationId xmlns:p14="http://schemas.microsoft.com/office/powerpoint/2010/main" val="81848800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err="1"/>
              <a:t>rooted_binary_subtree</a:t>
            </a:r>
            <a:endParaRPr lang="en-US" dirty="0"/>
          </a:p>
        </p:txBody>
      </p:sp>
      <p:sp>
        <p:nvSpPr>
          <p:cNvPr id="4" name="Slide Number Placeholder 3"/>
          <p:cNvSpPr>
            <a:spLocks noGrp="1"/>
          </p:cNvSpPr>
          <p:nvPr>
            <p:ph type="sldNum" sz="quarter" idx="10"/>
          </p:nvPr>
        </p:nvSpPr>
        <p:spPr/>
        <p:txBody>
          <a:bodyPr/>
          <a:lstStyle/>
          <a:p>
            <a:fld id="{D8865F54-124D-42D7-A39B-8C81674C147E}" type="slidenum">
              <a:rPr lang="en-US" smtClean="0"/>
              <a:t>211</a:t>
            </a:fld>
            <a:endParaRPr lang="en-US" dirty="0"/>
          </a:p>
        </p:txBody>
      </p:sp>
    </p:spTree>
    <p:extLst>
      <p:ext uri="{BB962C8B-B14F-4D97-AF65-F5344CB8AC3E}">
        <p14:creationId xmlns:p14="http://schemas.microsoft.com/office/powerpoint/2010/main" val="81848800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a:t>For the four</a:t>
            </a:r>
            <a:r>
              <a:rPr lang="en-US" baseline="0" dirty="0"/>
              <a:t> mammal alignment, this is a solution to the Small Parsimony Problem encountered in the previous section.  But it assumes that chimp is a neighbor to human.</a:t>
            </a:r>
            <a:endParaRPr lang="en-US" dirty="0"/>
          </a:p>
        </p:txBody>
      </p:sp>
      <p:sp>
        <p:nvSpPr>
          <p:cNvPr id="4" name="Slide Number Placeholder 3"/>
          <p:cNvSpPr>
            <a:spLocks noGrp="1"/>
          </p:cNvSpPr>
          <p:nvPr>
            <p:ph type="sldNum" sz="quarter" idx="10"/>
          </p:nvPr>
        </p:nvSpPr>
        <p:spPr/>
        <p:txBody>
          <a:bodyPr/>
          <a:lstStyle/>
          <a:p>
            <a:fld id="{C25E5663-0004-3649-B9EC-01B1CEAF3D3F}" type="slidenum">
              <a:rPr lang="en-US" smtClean="0"/>
              <a:t>221</a:t>
            </a:fld>
            <a:endParaRPr lang="en-US"/>
          </a:p>
        </p:txBody>
      </p:sp>
    </p:spTree>
    <p:extLst>
      <p:ext uri="{BB962C8B-B14F-4D97-AF65-F5344CB8AC3E}">
        <p14:creationId xmlns:p14="http://schemas.microsoft.com/office/powerpoint/2010/main" val="167227864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a:t>We could just as easily have had chimp and seal as</a:t>
            </a:r>
            <a:r>
              <a:rPr lang="en-US" baseline="0" dirty="0"/>
              <a:t> neighbors (though unlikely)</a:t>
            </a:r>
            <a:endParaRPr lang="en-US" dirty="0"/>
          </a:p>
        </p:txBody>
      </p:sp>
      <p:sp>
        <p:nvSpPr>
          <p:cNvPr id="4" name="Slide Number Placeholder 3"/>
          <p:cNvSpPr>
            <a:spLocks noGrp="1"/>
          </p:cNvSpPr>
          <p:nvPr>
            <p:ph type="sldNum" sz="quarter" idx="10"/>
          </p:nvPr>
        </p:nvSpPr>
        <p:spPr/>
        <p:txBody>
          <a:bodyPr/>
          <a:lstStyle/>
          <a:p>
            <a:fld id="{C25E5663-0004-3649-B9EC-01B1CEAF3D3F}" type="slidenum">
              <a:rPr lang="en-US" smtClean="0"/>
              <a:t>222</a:t>
            </a:fld>
            <a:endParaRPr lang="en-US"/>
          </a:p>
        </p:txBody>
      </p:sp>
    </p:spTree>
    <p:extLst>
      <p:ext uri="{BB962C8B-B14F-4D97-AF65-F5344CB8AC3E}">
        <p14:creationId xmlns:p14="http://schemas.microsoft.com/office/powerpoint/2010/main" val="87889518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a:t>Or chimp and Whale.  But neither of these improves upon the score when chimp and human</a:t>
            </a:r>
            <a:r>
              <a:rPr lang="en-US" baseline="0" dirty="0"/>
              <a:t> are neighbors</a:t>
            </a:r>
            <a:endParaRPr lang="en-US" dirty="0"/>
          </a:p>
        </p:txBody>
      </p:sp>
      <p:sp>
        <p:nvSpPr>
          <p:cNvPr id="4" name="Slide Number Placeholder 3"/>
          <p:cNvSpPr>
            <a:spLocks noGrp="1"/>
          </p:cNvSpPr>
          <p:nvPr>
            <p:ph type="sldNum" sz="quarter" idx="10"/>
          </p:nvPr>
        </p:nvSpPr>
        <p:spPr/>
        <p:txBody>
          <a:bodyPr/>
          <a:lstStyle/>
          <a:p>
            <a:fld id="{C25E5663-0004-3649-B9EC-01B1CEAF3D3F}" type="slidenum">
              <a:rPr lang="en-US" smtClean="0"/>
              <a:t>223</a:t>
            </a:fld>
            <a:endParaRPr lang="en-US"/>
          </a:p>
        </p:txBody>
      </p:sp>
    </p:spTree>
    <p:extLst>
      <p:ext uri="{BB962C8B-B14F-4D97-AF65-F5344CB8AC3E}">
        <p14:creationId xmlns:p14="http://schemas.microsoft.com/office/powerpoint/2010/main" val="304559038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a:t>So the construction of evolutionary</a:t>
            </a:r>
            <a:r>
              <a:rPr lang="en-US" baseline="0" dirty="0"/>
              <a:t> trees have basically left anatomical characters behind, meaning a lot has happened in fifty years.</a:t>
            </a:r>
            <a:endParaRPr lang="en-US" dirty="0"/>
          </a:p>
        </p:txBody>
      </p:sp>
      <p:sp>
        <p:nvSpPr>
          <p:cNvPr id="4" name="Slide Number Placeholder 3"/>
          <p:cNvSpPr>
            <a:spLocks noGrp="1"/>
          </p:cNvSpPr>
          <p:nvPr>
            <p:ph type="sldNum" sz="quarter" idx="10"/>
          </p:nvPr>
        </p:nvSpPr>
        <p:spPr/>
        <p:txBody>
          <a:bodyPr/>
          <a:lstStyle/>
          <a:p>
            <a:fld id="{C25E5663-0004-3649-B9EC-01B1CEAF3D3F}" type="slidenum">
              <a:rPr lang="en-US" smtClean="0"/>
              <a:t>237</a:t>
            </a:fld>
            <a:endParaRPr lang="en-US"/>
          </a:p>
        </p:txBody>
      </p:sp>
    </p:spTree>
    <p:extLst>
      <p:ext uri="{BB962C8B-B14F-4D97-AF65-F5344CB8AC3E}">
        <p14:creationId xmlns:p14="http://schemas.microsoft.com/office/powerpoint/2010/main" val="27854916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a:t>So the construction of evolutionary</a:t>
            </a:r>
            <a:r>
              <a:rPr lang="en-US" baseline="0" dirty="0"/>
              <a:t> trees have basically left anatomical characters behind, meaning a lot has happened in fifty years.</a:t>
            </a:r>
            <a:endParaRPr lang="en-US" dirty="0"/>
          </a:p>
        </p:txBody>
      </p:sp>
      <p:sp>
        <p:nvSpPr>
          <p:cNvPr id="4" name="Slide Number Placeholder 3"/>
          <p:cNvSpPr>
            <a:spLocks noGrp="1"/>
          </p:cNvSpPr>
          <p:nvPr>
            <p:ph type="sldNum" sz="quarter" idx="10"/>
          </p:nvPr>
        </p:nvSpPr>
        <p:spPr/>
        <p:txBody>
          <a:bodyPr/>
          <a:lstStyle/>
          <a:p>
            <a:fld id="{C25E5663-0004-3649-B9EC-01B1CEAF3D3F}" type="slidenum">
              <a:rPr lang="en-US" smtClean="0"/>
              <a:t>238</a:t>
            </a:fld>
            <a:endParaRPr lang="en-US"/>
          </a:p>
        </p:txBody>
      </p:sp>
    </p:spTree>
    <p:extLst>
      <p:ext uri="{BB962C8B-B14F-4D97-AF65-F5344CB8AC3E}">
        <p14:creationId xmlns:p14="http://schemas.microsoft.com/office/powerpoint/2010/main" val="27854916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a:t>1985</a:t>
            </a:r>
          </a:p>
        </p:txBody>
      </p:sp>
      <p:sp>
        <p:nvSpPr>
          <p:cNvPr id="4" name="Slide Number Placeholder 3"/>
          <p:cNvSpPr>
            <a:spLocks noGrp="1"/>
          </p:cNvSpPr>
          <p:nvPr>
            <p:ph type="sldNum" sz="quarter" idx="10"/>
          </p:nvPr>
        </p:nvSpPr>
        <p:spPr/>
        <p:txBody>
          <a:bodyPr/>
          <a:lstStyle/>
          <a:p>
            <a:fld id="{D8865F54-124D-42D7-A39B-8C81674C147E}" type="slidenum">
              <a:rPr lang="en-US" smtClean="0"/>
              <a:t>239</a:t>
            </a:fld>
            <a:endParaRPr lang="en-US" dirty="0"/>
          </a:p>
        </p:txBody>
      </p:sp>
    </p:spTree>
    <p:extLst>
      <p:ext uri="{BB962C8B-B14F-4D97-AF65-F5344CB8AC3E}">
        <p14:creationId xmlns:p14="http://schemas.microsoft.com/office/powerpoint/2010/main" val="56877013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a:t>1987: Out of Africa</a:t>
            </a:r>
          </a:p>
        </p:txBody>
      </p:sp>
      <p:sp>
        <p:nvSpPr>
          <p:cNvPr id="4" name="Slide Number Placeholder 3"/>
          <p:cNvSpPr>
            <a:spLocks noGrp="1"/>
          </p:cNvSpPr>
          <p:nvPr>
            <p:ph type="sldNum" sz="quarter" idx="10"/>
          </p:nvPr>
        </p:nvSpPr>
        <p:spPr/>
        <p:txBody>
          <a:bodyPr/>
          <a:lstStyle/>
          <a:p>
            <a:fld id="{C25E5663-0004-3649-B9EC-01B1CEAF3D3F}" type="slidenum">
              <a:rPr lang="en-US" smtClean="0"/>
              <a:t>240</a:t>
            </a:fld>
            <a:endParaRPr lang="en-US"/>
          </a:p>
        </p:txBody>
      </p:sp>
    </p:spTree>
    <p:extLst>
      <p:ext uri="{BB962C8B-B14F-4D97-AF65-F5344CB8AC3E}">
        <p14:creationId xmlns:p14="http://schemas.microsoft.com/office/powerpoint/2010/main" val="658952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a:t>Coronaviruses,</a:t>
            </a:r>
            <a:r>
              <a:rPr lang="en-US" baseline="0" dirty="0"/>
              <a:t> like HIV and influenza, are RNA viruses, meaning that they possess RNA, not DNA. In 2003, researchers quickly sequenced this RNA, making up a genome with 29,751 nucleotides.</a:t>
            </a:r>
            <a:endParaRPr lang="en-US" dirty="0"/>
          </a:p>
        </p:txBody>
      </p:sp>
      <p:sp>
        <p:nvSpPr>
          <p:cNvPr id="4" name="Slide Number Placeholder 3"/>
          <p:cNvSpPr>
            <a:spLocks noGrp="1"/>
          </p:cNvSpPr>
          <p:nvPr>
            <p:ph type="sldNum" sz="quarter" idx="10"/>
          </p:nvPr>
        </p:nvSpPr>
        <p:spPr/>
        <p:txBody>
          <a:bodyPr/>
          <a:lstStyle/>
          <a:p>
            <a:fld id="{C25E5663-0004-3649-B9EC-01B1CEAF3D3F}" type="slidenum">
              <a:rPr lang="en-US" smtClean="0"/>
              <a:t>11</a:t>
            </a:fld>
            <a:endParaRPr lang="en-US"/>
          </a:p>
        </p:txBody>
      </p:sp>
    </p:spTree>
    <p:extLst>
      <p:ext uri="{BB962C8B-B14F-4D97-AF65-F5344CB8AC3E}">
        <p14:creationId xmlns:p14="http://schemas.microsoft.com/office/powerpoint/2010/main" val="6973465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a:t>1987: Out of Africa</a:t>
            </a:r>
          </a:p>
        </p:txBody>
      </p:sp>
      <p:sp>
        <p:nvSpPr>
          <p:cNvPr id="4" name="Slide Number Placeholder 3"/>
          <p:cNvSpPr>
            <a:spLocks noGrp="1"/>
          </p:cNvSpPr>
          <p:nvPr>
            <p:ph type="sldNum" sz="quarter" idx="10"/>
          </p:nvPr>
        </p:nvSpPr>
        <p:spPr/>
        <p:txBody>
          <a:bodyPr/>
          <a:lstStyle/>
          <a:p>
            <a:fld id="{C25E5663-0004-3649-B9EC-01B1CEAF3D3F}" type="slidenum">
              <a:rPr lang="en-US" smtClean="0"/>
              <a:t>241</a:t>
            </a:fld>
            <a:endParaRPr lang="en-US"/>
          </a:p>
        </p:txBody>
      </p:sp>
    </p:spTree>
    <p:extLst>
      <p:ext uri="{BB962C8B-B14F-4D97-AF65-F5344CB8AC3E}">
        <p14:creationId xmlns:p14="http://schemas.microsoft.com/office/powerpoint/2010/main" val="65895283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a:t>mid-1990s: chimps closer to humans than chimps</a:t>
            </a:r>
            <a:r>
              <a:rPr lang="en-US" baseline="0" dirty="0"/>
              <a:t> are to gorillas</a:t>
            </a:r>
            <a:endParaRPr lang="en-US" dirty="0"/>
          </a:p>
        </p:txBody>
      </p:sp>
      <p:sp>
        <p:nvSpPr>
          <p:cNvPr id="4" name="Slide Number Placeholder 3"/>
          <p:cNvSpPr>
            <a:spLocks noGrp="1"/>
          </p:cNvSpPr>
          <p:nvPr>
            <p:ph type="sldNum" sz="quarter" idx="10"/>
          </p:nvPr>
        </p:nvSpPr>
        <p:spPr/>
        <p:txBody>
          <a:bodyPr/>
          <a:lstStyle/>
          <a:p>
            <a:fld id="{C25E5663-0004-3649-B9EC-01B1CEAF3D3F}" type="slidenum">
              <a:rPr lang="en-US" smtClean="0"/>
              <a:t>242</a:t>
            </a:fld>
            <a:endParaRPr lang="en-US"/>
          </a:p>
        </p:txBody>
      </p:sp>
    </p:spTree>
    <p:extLst>
      <p:ext uri="{BB962C8B-B14F-4D97-AF65-F5344CB8AC3E}">
        <p14:creationId xmlns:p14="http://schemas.microsoft.com/office/powerpoint/2010/main" val="65895283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a:t>Recent research: humans are closer to mice than humans are to dogs</a:t>
            </a:r>
          </a:p>
        </p:txBody>
      </p:sp>
      <p:sp>
        <p:nvSpPr>
          <p:cNvPr id="4" name="Slide Number Placeholder 3"/>
          <p:cNvSpPr>
            <a:spLocks noGrp="1"/>
          </p:cNvSpPr>
          <p:nvPr>
            <p:ph type="sldNum" sz="quarter" idx="10"/>
          </p:nvPr>
        </p:nvSpPr>
        <p:spPr/>
        <p:txBody>
          <a:bodyPr/>
          <a:lstStyle/>
          <a:p>
            <a:fld id="{C25E5663-0004-3649-B9EC-01B1CEAF3D3F}" type="slidenum">
              <a:rPr lang="en-US" smtClean="0"/>
              <a:t>243</a:t>
            </a:fld>
            <a:endParaRPr lang="en-US"/>
          </a:p>
        </p:txBody>
      </p:sp>
    </p:spTree>
    <p:extLst>
      <p:ext uri="{BB962C8B-B14F-4D97-AF65-F5344CB8AC3E}">
        <p14:creationId xmlns:p14="http://schemas.microsoft.com/office/powerpoint/2010/main" val="65895283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a:t>Description of evolutionary</a:t>
            </a:r>
            <a:r>
              <a:rPr lang="en-US" baseline="0" dirty="0"/>
              <a:t> trees used to solve crime</a:t>
            </a:r>
            <a:endParaRPr lang="en-US" dirty="0"/>
          </a:p>
        </p:txBody>
      </p:sp>
      <p:sp>
        <p:nvSpPr>
          <p:cNvPr id="4" name="Slide Number Placeholder 3"/>
          <p:cNvSpPr>
            <a:spLocks noGrp="1"/>
          </p:cNvSpPr>
          <p:nvPr>
            <p:ph type="sldNum" sz="quarter" idx="10"/>
          </p:nvPr>
        </p:nvSpPr>
        <p:spPr/>
        <p:txBody>
          <a:bodyPr/>
          <a:lstStyle/>
          <a:p>
            <a:fld id="{C25E5663-0004-3649-B9EC-01B1CEAF3D3F}" type="slidenum">
              <a:rPr lang="en-US" smtClean="0"/>
              <a:t>244</a:t>
            </a:fld>
            <a:endParaRPr lang="en-US"/>
          </a:p>
        </p:txBody>
      </p:sp>
    </p:spTree>
    <p:extLst>
      <p:ext uri="{BB962C8B-B14F-4D97-AF65-F5344CB8AC3E}">
        <p14:creationId xmlns:p14="http://schemas.microsoft.com/office/powerpoint/2010/main" val="658952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0C96C32-9F7B-454A-AEBA-0D3503EF653C}" type="datetime1">
              <a:rPr lang="en-US" smtClean="0"/>
              <a:t>2/18/25</a:t>
            </a:fld>
            <a:endParaRPr lang="en-US"/>
          </a:p>
        </p:txBody>
      </p:sp>
      <p:sp>
        <p:nvSpPr>
          <p:cNvPr id="5" name="Footer Placeholder 4"/>
          <p:cNvSpPr>
            <a:spLocks noGrp="1"/>
          </p:cNvSpPr>
          <p:nvPr>
            <p:ph type="ftr" sz="quarter" idx="11"/>
          </p:nvPr>
        </p:nvSpPr>
        <p:spPr>
          <a:xfrm>
            <a:off x="2590800" y="6356351"/>
            <a:ext cx="3962400" cy="365125"/>
          </a:xfrm>
        </p:spPr>
        <p:txBody>
          <a:bodyPr/>
          <a:lstStyle/>
          <a:p>
            <a:r>
              <a:rPr lang="en-US" i="1" dirty="0"/>
              <a:t>Bioinformatics Algorithms: An Active Learning Approach.</a:t>
            </a:r>
          </a:p>
          <a:p>
            <a:r>
              <a:rPr lang="en-US" dirty="0"/>
              <a:t>Copyright 2018 </a:t>
            </a:r>
            <a:r>
              <a:rPr lang="en-US" dirty="0" err="1"/>
              <a:t>Compeau</a:t>
            </a:r>
            <a:r>
              <a:rPr lang="en-US" dirty="0"/>
              <a:t> and </a:t>
            </a:r>
            <a:r>
              <a:rPr lang="en-US" dirty="0" err="1"/>
              <a:t>Pevzner</a:t>
            </a:r>
            <a:r>
              <a:rPr lang="en-US" dirty="0"/>
              <a:t>.</a:t>
            </a:r>
          </a:p>
        </p:txBody>
      </p:sp>
      <p:sp>
        <p:nvSpPr>
          <p:cNvPr id="6" name="Slide Number Placeholder 5"/>
          <p:cNvSpPr>
            <a:spLocks noGrp="1"/>
          </p:cNvSpPr>
          <p:nvPr>
            <p:ph type="sldNum" sz="quarter" idx="12"/>
          </p:nvPr>
        </p:nvSpPr>
        <p:spPr/>
        <p:txBody>
          <a:bodyPr/>
          <a:lstStyle/>
          <a:p>
            <a:fld id="{7229CBFC-069A-41FB-B401-5CDE7832723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4C557F-6FC7-6E49-A7C4-744EBAB65362}" type="datetime1">
              <a:rPr lang="en-US" smtClean="0"/>
              <a:t>2/18/25</a:t>
            </a:fld>
            <a:endParaRPr lang="en-US"/>
          </a:p>
        </p:txBody>
      </p:sp>
      <p:sp>
        <p:nvSpPr>
          <p:cNvPr id="5" name="Footer Placeholder 4"/>
          <p:cNvSpPr>
            <a:spLocks noGrp="1"/>
          </p:cNvSpPr>
          <p:nvPr>
            <p:ph type="ftr" sz="quarter" idx="11"/>
          </p:nvPr>
        </p:nvSpPr>
        <p:spPr/>
        <p:txBody>
          <a:bodyPr/>
          <a:lstStyle/>
          <a:p>
            <a:r>
              <a:rPr lang="en-US"/>
              <a:t>Bioinformatics Algorithms: An Active Learning Approach. Copyright 2018 Compeau and Pevzner.</a:t>
            </a:r>
          </a:p>
        </p:txBody>
      </p:sp>
      <p:sp>
        <p:nvSpPr>
          <p:cNvPr id="6" name="Slide Number Placeholder 5"/>
          <p:cNvSpPr>
            <a:spLocks noGrp="1"/>
          </p:cNvSpPr>
          <p:nvPr>
            <p:ph type="sldNum" sz="quarter" idx="12"/>
          </p:nvPr>
        </p:nvSpPr>
        <p:spPr/>
        <p:txBody>
          <a:bodyPr/>
          <a:lstStyle/>
          <a:p>
            <a:fld id="{7229CBFC-069A-41FB-B401-5CDE7832723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7A4E08-2C58-8741-9252-6463CAC54A02}" type="datetime1">
              <a:rPr lang="en-US" smtClean="0"/>
              <a:t>2/18/25</a:t>
            </a:fld>
            <a:endParaRPr lang="en-US"/>
          </a:p>
        </p:txBody>
      </p:sp>
      <p:sp>
        <p:nvSpPr>
          <p:cNvPr id="5" name="Footer Placeholder 4"/>
          <p:cNvSpPr>
            <a:spLocks noGrp="1"/>
          </p:cNvSpPr>
          <p:nvPr>
            <p:ph type="ftr" sz="quarter" idx="11"/>
          </p:nvPr>
        </p:nvSpPr>
        <p:spPr/>
        <p:txBody>
          <a:bodyPr/>
          <a:lstStyle/>
          <a:p>
            <a:r>
              <a:rPr lang="en-US"/>
              <a:t>Bioinformatics Algorithms: An Active Learning Approach. Copyright 2018 Compeau and Pevzner.</a:t>
            </a:r>
          </a:p>
        </p:txBody>
      </p:sp>
      <p:sp>
        <p:nvSpPr>
          <p:cNvPr id="6" name="Slide Number Placeholder 5"/>
          <p:cNvSpPr>
            <a:spLocks noGrp="1"/>
          </p:cNvSpPr>
          <p:nvPr>
            <p:ph type="sldNum" sz="quarter" idx="12"/>
          </p:nvPr>
        </p:nvSpPr>
        <p:spPr/>
        <p:txBody>
          <a:bodyPr/>
          <a:lstStyle/>
          <a:p>
            <a:fld id="{7229CBFC-069A-41FB-B401-5CDE78327238}"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60031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60031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60031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6003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60031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60031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60031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6003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C7F25F-6C31-8844-87EA-B45F9B7133CC}" type="datetime1">
              <a:rPr lang="en-US" smtClean="0"/>
              <a:t>2/18/25</a:t>
            </a:fld>
            <a:endParaRPr lang="en-US"/>
          </a:p>
        </p:txBody>
      </p:sp>
      <p:sp>
        <p:nvSpPr>
          <p:cNvPr id="5" name="Footer Placeholder 4"/>
          <p:cNvSpPr>
            <a:spLocks noGrp="1"/>
          </p:cNvSpPr>
          <p:nvPr>
            <p:ph type="ftr" sz="quarter" idx="11"/>
          </p:nvPr>
        </p:nvSpPr>
        <p:spPr/>
        <p:txBody>
          <a:bodyPr/>
          <a:lstStyle/>
          <a:p>
            <a:r>
              <a:rPr lang="en-US"/>
              <a:t>Bioinformatics Algorithms: An Active Learning Approach. Copyright 2018 Compeau and Pevzner.</a:t>
            </a:r>
          </a:p>
        </p:txBody>
      </p:sp>
      <p:sp>
        <p:nvSpPr>
          <p:cNvPr id="6" name="Slide Number Placeholder 5"/>
          <p:cNvSpPr>
            <a:spLocks noGrp="1"/>
          </p:cNvSpPr>
          <p:nvPr>
            <p:ph type="sldNum" sz="quarter" idx="12"/>
          </p:nvPr>
        </p:nvSpPr>
        <p:spPr/>
        <p:txBody>
          <a:bodyPr/>
          <a:lstStyle/>
          <a:p>
            <a:fld id="{7229CBFC-069A-41FB-B401-5CDE78327238}"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60031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60031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60031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60031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60031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60031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60031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60031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68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6003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57DCDE-CA05-5746-B905-5D648092FE3B}" type="datetime1">
              <a:rPr lang="en-US" smtClean="0"/>
              <a:t>2/18/25</a:t>
            </a:fld>
            <a:endParaRPr lang="en-US"/>
          </a:p>
        </p:txBody>
      </p:sp>
      <p:sp>
        <p:nvSpPr>
          <p:cNvPr id="5" name="Footer Placeholder 4"/>
          <p:cNvSpPr>
            <a:spLocks noGrp="1"/>
          </p:cNvSpPr>
          <p:nvPr>
            <p:ph type="ftr" sz="quarter" idx="11"/>
          </p:nvPr>
        </p:nvSpPr>
        <p:spPr/>
        <p:txBody>
          <a:bodyPr/>
          <a:lstStyle/>
          <a:p>
            <a:r>
              <a:rPr lang="en-US"/>
              <a:t>Bioinformatics Algorithms: An Active Learning Approach. Copyright 2018 Compeau and Pevzner.</a:t>
            </a:r>
          </a:p>
        </p:txBody>
      </p:sp>
      <p:sp>
        <p:nvSpPr>
          <p:cNvPr id="6" name="Slide Number Placeholder 5"/>
          <p:cNvSpPr>
            <a:spLocks noGrp="1"/>
          </p:cNvSpPr>
          <p:nvPr>
            <p:ph type="sldNum" sz="quarter" idx="12"/>
          </p:nvPr>
        </p:nvSpPr>
        <p:spPr/>
        <p:txBody>
          <a:bodyPr/>
          <a:lstStyle/>
          <a:p>
            <a:fld id="{7229CBFC-069A-41FB-B401-5CDE7832723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4698D77-BE5E-EA40-8FBC-86FE19FD6D3E}" type="datetime1">
              <a:rPr lang="en-US" smtClean="0"/>
              <a:t>2/18/25</a:t>
            </a:fld>
            <a:endParaRPr lang="en-US"/>
          </a:p>
        </p:txBody>
      </p:sp>
      <p:sp>
        <p:nvSpPr>
          <p:cNvPr id="6" name="Footer Placeholder 5"/>
          <p:cNvSpPr>
            <a:spLocks noGrp="1"/>
          </p:cNvSpPr>
          <p:nvPr>
            <p:ph type="ftr" sz="quarter" idx="11"/>
          </p:nvPr>
        </p:nvSpPr>
        <p:spPr/>
        <p:txBody>
          <a:bodyPr/>
          <a:lstStyle/>
          <a:p>
            <a:r>
              <a:rPr lang="en-US"/>
              <a:t>Bioinformatics Algorithms: An Active Learning Approach. Copyright 2018 Compeau and Pevzner.</a:t>
            </a:r>
          </a:p>
        </p:txBody>
      </p:sp>
      <p:sp>
        <p:nvSpPr>
          <p:cNvPr id="7" name="Slide Number Placeholder 6"/>
          <p:cNvSpPr>
            <a:spLocks noGrp="1"/>
          </p:cNvSpPr>
          <p:nvPr>
            <p:ph type="sldNum" sz="quarter" idx="12"/>
          </p:nvPr>
        </p:nvSpPr>
        <p:spPr/>
        <p:txBody>
          <a:bodyPr/>
          <a:lstStyle/>
          <a:p>
            <a:fld id="{7229CBFC-069A-41FB-B401-5CDE7832723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F1200B-32DA-AA4C-B08E-374DE1EF9F5D}" type="datetime1">
              <a:rPr lang="en-US" smtClean="0"/>
              <a:t>2/18/25</a:t>
            </a:fld>
            <a:endParaRPr lang="en-US"/>
          </a:p>
        </p:txBody>
      </p:sp>
      <p:sp>
        <p:nvSpPr>
          <p:cNvPr id="8" name="Footer Placeholder 7"/>
          <p:cNvSpPr>
            <a:spLocks noGrp="1"/>
          </p:cNvSpPr>
          <p:nvPr>
            <p:ph type="ftr" sz="quarter" idx="11"/>
          </p:nvPr>
        </p:nvSpPr>
        <p:spPr/>
        <p:txBody>
          <a:bodyPr/>
          <a:lstStyle/>
          <a:p>
            <a:r>
              <a:rPr lang="en-US"/>
              <a:t>Bioinformatics Algorithms: An Active Learning Approach. Copyright 2018 Compeau and Pevzner.</a:t>
            </a:r>
          </a:p>
        </p:txBody>
      </p:sp>
      <p:sp>
        <p:nvSpPr>
          <p:cNvPr id="9" name="Slide Number Placeholder 8"/>
          <p:cNvSpPr>
            <a:spLocks noGrp="1"/>
          </p:cNvSpPr>
          <p:nvPr>
            <p:ph type="sldNum" sz="quarter" idx="12"/>
          </p:nvPr>
        </p:nvSpPr>
        <p:spPr/>
        <p:txBody>
          <a:bodyPr/>
          <a:lstStyle/>
          <a:p>
            <a:fld id="{7229CBFC-069A-41FB-B401-5CDE7832723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84A4BF2-9B0D-E34B-92CB-B80FAEE57752}" type="datetime1">
              <a:rPr lang="en-US" smtClean="0"/>
              <a:t>2/18/25</a:t>
            </a:fld>
            <a:endParaRPr lang="en-US"/>
          </a:p>
        </p:txBody>
      </p:sp>
      <p:sp>
        <p:nvSpPr>
          <p:cNvPr id="4" name="Footer Placeholder 3"/>
          <p:cNvSpPr>
            <a:spLocks noGrp="1"/>
          </p:cNvSpPr>
          <p:nvPr>
            <p:ph type="ftr" sz="quarter" idx="11"/>
          </p:nvPr>
        </p:nvSpPr>
        <p:spPr/>
        <p:txBody>
          <a:bodyPr/>
          <a:lstStyle/>
          <a:p>
            <a:r>
              <a:rPr lang="en-US"/>
              <a:t>Bioinformatics Algorithms: An Active Learning Approach. Copyright 2018 Compeau and Pevzner.</a:t>
            </a:r>
          </a:p>
        </p:txBody>
      </p:sp>
      <p:sp>
        <p:nvSpPr>
          <p:cNvPr id="5" name="Slide Number Placeholder 4"/>
          <p:cNvSpPr>
            <a:spLocks noGrp="1"/>
          </p:cNvSpPr>
          <p:nvPr>
            <p:ph type="sldNum" sz="quarter" idx="12"/>
          </p:nvPr>
        </p:nvSpPr>
        <p:spPr/>
        <p:txBody>
          <a:bodyPr/>
          <a:lstStyle/>
          <a:p>
            <a:fld id="{7229CBFC-069A-41FB-B401-5CDE7832723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C415AA-566B-0548-A2C2-7B4E85230BD0}" type="datetime1">
              <a:rPr lang="en-US" smtClean="0"/>
              <a:t>2/18/25</a:t>
            </a:fld>
            <a:endParaRPr lang="en-US"/>
          </a:p>
        </p:txBody>
      </p:sp>
      <p:sp>
        <p:nvSpPr>
          <p:cNvPr id="3" name="Footer Placeholder 2"/>
          <p:cNvSpPr>
            <a:spLocks noGrp="1"/>
          </p:cNvSpPr>
          <p:nvPr>
            <p:ph type="ftr" sz="quarter" idx="11"/>
          </p:nvPr>
        </p:nvSpPr>
        <p:spPr/>
        <p:txBody>
          <a:bodyPr/>
          <a:lstStyle/>
          <a:p>
            <a:r>
              <a:rPr lang="en-US"/>
              <a:t>Bioinformatics Algorithms: An Active Learning Approach. Copyright 2018 Compeau and Pevzner.</a:t>
            </a:r>
          </a:p>
        </p:txBody>
      </p:sp>
      <p:sp>
        <p:nvSpPr>
          <p:cNvPr id="4" name="Slide Number Placeholder 3"/>
          <p:cNvSpPr>
            <a:spLocks noGrp="1"/>
          </p:cNvSpPr>
          <p:nvPr>
            <p:ph type="sldNum" sz="quarter" idx="12"/>
          </p:nvPr>
        </p:nvSpPr>
        <p:spPr/>
        <p:txBody>
          <a:bodyPr/>
          <a:lstStyle/>
          <a:p>
            <a:fld id="{7229CBFC-069A-41FB-B401-5CDE7832723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259DD3-8606-1F45-BA84-DB0F6B25FA56}" type="datetime1">
              <a:rPr lang="en-US" smtClean="0"/>
              <a:t>2/18/25</a:t>
            </a:fld>
            <a:endParaRPr lang="en-US"/>
          </a:p>
        </p:txBody>
      </p:sp>
      <p:sp>
        <p:nvSpPr>
          <p:cNvPr id="6" name="Footer Placeholder 5"/>
          <p:cNvSpPr>
            <a:spLocks noGrp="1"/>
          </p:cNvSpPr>
          <p:nvPr>
            <p:ph type="ftr" sz="quarter" idx="11"/>
          </p:nvPr>
        </p:nvSpPr>
        <p:spPr/>
        <p:txBody>
          <a:bodyPr/>
          <a:lstStyle/>
          <a:p>
            <a:r>
              <a:rPr lang="en-US"/>
              <a:t>Bioinformatics Algorithms: An Active Learning Approach. Copyright 2018 Compeau and Pevzner.</a:t>
            </a:r>
          </a:p>
        </p:txBody>
      </p:sp>
      <p:sp>
        <p:nvSpPr>
          <p:cNvPr id="7" name="Slide Number Placeholder 6"/>
          <p:cNvSpPr>
            <a:spLocks noGrp="1"/>
          </p:cNvSpPr>
          <p:nvPr>
            <p:ph type="sldNum" sz="quarter" idx="12"/>
          </p:nvPr>
        </p:nvSpPr>
        <p:spPr/>
        <p:txBody>
          <a:bodyPr/>
          <a:lstStyle/>
          <a:p>
            <a:fld id="{7229CBFC-069A-41FB-B401-5CDE7832723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68D6A2-78B7-9D40-AF47-7A1CC85250AB}" type="datetime1">
              <a:rPr lang="en-US" smtClean="0"/>
              <a:t>2/18/25</a:t>
            </a:fld>
            <a:endParaRPr lang="en-US"/>
          </a:p>
        </p:txBody>
      </p:sp>
      <p:sp>
        <p:nvSpPr>
          <p:cNvPr id="6" name="Footer Placeholder 5"/>
          <p:cNvSpPr>
            <a:spLocks noGrp="1"/>
          </p:cNvSpPr>
          <p:nvPr>
            <p:ph type="ftr" sz="quarter" idx="11"/>
          </p:nvPr>
        </p:nvSpPr>
        <p:spPr/>
        <p:txBody>
          <a:bodyPr/>
          <a:lstStyle/>
          <a:p>
            <a:r>
              <a:rPr lang="en-US"/>
              <a:t>Bioinformatics Algorithms: An Active Learning Approach. Copyright 2018 Compeau and Pevzner.</a:t>
            </a:r>
          </a:p>
        </p:txBody>
      </p:sp>
      <p:sp>
        <p:nvSpPr>
          <p:cNvPr id="7" name="Slide Number Placeholder 6"/>
          <p:cNvSpPr>
            <a:spLocks noGrp="1"/>
          </p:cNvSpPr>
          <p:nvPr>
            <p:ph type="sldNum" sz="quarter" idx="12"/>
          </p:nvPr>
        </p:nvSpPr>
        <p:spPr/>
        <p:txBody>
          <a:bodyPr/>
          <a:lstStyle/>
          <a:p>
            <a:fld id="{7229CBFC-069A-41FB-B401-5CDE7832723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0">
            <a:alphaModFix amt="50000"/>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6200"/>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C8A36F-52E0-1F42-8196-D0BC1B7A211F}" type="datetime1">
              <a:rPr lang="en-US" smtClean="0"/>
              <a:t>2/18/25</a:t>
            </a:fld>
            <a:endParaRPr lang="en-US"/>
          </a:p>
        </p:txBody>
      </p:sp>
      <p:sp>
        <p:nvSpPr>
          <p:cNvPr id="5" name="Footer Placeholder 4"/>
          <p:cNvSpPr>
            <a:spLocks noGrp="1"/>
          </p:cNvSpPr>
          <p:nvPr>
            <p:ph type="ftr" sz="quarter" idx="3"/>
          </p:nvPr>
        </p:nvSpPr>
        <p:spPr>
          <a:xfrm>
            <a:off x="2590800" y="6356351"/>
            <a:ext cx="3962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i="1" dirty="0"/>
              <a:t>Bioinformatics Algorithms: An Active Learning Approach.</a:t>
            </a:r>
          </a:p>
          <a:p>
            <a:r>
              <a:rPr lang="en-US" dirty="0"/>
              <a:t>Copyright 2018 </a:t>
            </a:r>
            <a:r>
              <a:rPr lang="en-US" dirty="0" err="1"/>
              <a:t>Compeau</a:t>
            </a:r>
            <a:r>
              <a:rPr lang="en-US" dirty="0"/>
              <a:t> and </a:t>
            </a:r>
            <a:r>
              <a:rPr lang="en-US" dirty="0" err="1"/>
              <a:t>Pevzner</a:t>
            </a:r>
            <a:r>
              <a:rPr lang="en-US" dirty="0"/>
              <a:t>.</a:t>
            </a: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29CBFC-069A-41FB-B401-5CDE7832723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6" r:id="rId16"/>
    <p:sldLayoutId id="2147483667" r:id="rId17"/>
    <p:sldLayoutId id="2147483670" r:id="rId18"/>
    <p:sldLayoutId id="2147483677" r:id="rId19"/>
    <p:sldLayoutId id="2147483678" r:id="rId20"/>
    <p:sldLayoutId id="2147483679" r:id="rId21"/>
    <p:sldLayoutId id="2147483680" r:id="rId22"/>
    <p:sldLayoutId id="2147483682" r:id="rId23"/>
    <p:sldLayoutId id="2147483683" r:id="rId24"/>
    <p:sldLayoutId id="2147483694" r:id="rId25"/>
    <p:sldLayoutId id="2147483695" r:id="rId26"/>
    <p:sldLayoutId id="2147483696" r:id="rId27"/>
    <p:sldLayoutId id="2147483727" r:id="rId28"/>
  </p:sldLayoutIdLst>
  <p:hf sldNum="0" hdr="0" dt="0"/>
  <p:txStyles>
    <p:titleStyle>
      <a:lvl1pPr algn="ctr" defTabSz="914400" rtl="0" eaLnBrk="1" latinLnBrk="0" hangingPunct="1">
        <a:spcBef>
          <a:spcPct val="0"/>
        </a:spcBef>
        <a:buNone/>
        <a:defRPr sz="40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1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1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1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1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13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7.png"/><Relationship Id="rId7"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22.xml"/><Relationship Id="rId6" Type="http://schemas.openxmlformats.org/officeDocument/2006/relationships/image" Target="../media/image34.png"/><Relationship Id="rId5" Type="http://schemas.openxmlformats.org/officeDocument/2006/relationships/image" Target="../media/image36.png"/><Relationship Id="rId4" Type="http://schemas.openxmlformats.org/officeDocument/2006/relationships/image" Target="../media/image32.png"/><Relationship Id="rId9" Type="http://schemas.openxmlformats.org/officeDocument/2006/relationships/image" Target="../media/image33.png"/></Relationships>
</file>

<file path=ppt/slides/_rels/slide14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7.png"/><Relationship Id="rId7" Type="http://schemas.openxmlformats.org/officeDocument/2006/relationships/image" Target="../media/image35.png"/><Relationship Id="rId2" Type="http://schemas.openxmlformats.org/officeDocument/2006/relationships/notesSlide" Target="../notesSlides/notesSlide46.xml"/><Relationship Id="rId1" Type="http://schemas.openxmlformats.org/officeDocument/2006/relationships/slideLayout" Target="../slideLayouts/slideLayout22.xml"/><Relationship Id="rId6" Type="http://schemas.openxmlformats.org/officeDocument/2006/relationships/image" Target="../media/image34.png"/><Relationship Id="rId5" Type="http://schemas.openxmlformats.org/officeDocument/2006/relationships/image" Target="../media/image36.png"/><Relationship Id="rId4" Type="http://schemas.openxmlformats.org/officeDocument/2006/relationships/image" Target="../media/image32.png"/><Relationship Id="rId9" Type="http://schemas.openxmlformats.org/officeDocument/2006/relationships/image" Target="../media/image33.png"/></Relationships>
</file>

<file path=ppt/slides/_rels/slide14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7.png"/><Relationship Id="rId7"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22.xml"/><Relationship Id="rId6" Type="http://schemas.openxmlformats.org/officeDocument/2006/relationships/image" Target="../media/image34.png"/><Relationship Id="rId5" Type="http://schemas.openxmlformats.org/officeDocument/2006/relationships/image" Target="../media/image36.png"/><Relationship Id="rId4" Type="http://schemas.openxmlformats.org/officeDocument/2006/relationships/image" Target="../media/image32.png"/><Relationship Id="rId9" Type="http://schemas.openxmlformats.org/officeDocument/2006/relationships/image" Target="../media/image33.png"/></Relationships>
</file>

<file path=ppt/slides/_rels/slide14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7.png"/><Relationship Id="rId7" Type="http://schemas.openxmlformats.org/officeDocument/2006/relationships/image" Target="../media/image35.png"/><Relationship Id="rId2" Type="http://schemas.openxmlformats.org/officeDocument/2006/relationships/notesSlide" Target="../notesSlides/notesSlide48.xml"/><Relationship Id="rId1" Type="http://schemas.openxmlformats.org/officeDocument/2006/relationships/slideLayout" Target="../slideLayouts/slideLayout22.xml"/><Relationship Id="rId6" Type="http://schemas.openxmlformats.org/officeDocument/2006/relationships/image" Target="../media/image34.png"/><Relationship Id="rId5" Type="http://schemas.openxmlformats.org/officeDocument/2006/relationships/image" Target="../media/image36.png"/><Relationship Id="rId4" Type="http://schemas.openxmlformats.org/officeDocument/2006/relationships/image" Target="../media/image32.png"/><Relationship Id="rId9" Type="http://schemas.openxmlformats.org/officeDocument/2006/relationships/image" Target="../media/image33.png"/></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3.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3.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3.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3.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3.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3.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3.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3.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4.xml"/></Relationships>
</file>

<file path=ppt/slides/_rels/slide15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4.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4.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4.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4.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4.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4.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4.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7.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0.emf"/><Relationship Id="rId7" Type="http://schemas.openxmlformats.org/officeDocument/2006/relationships/image" Target="../media/image24.emf"/><Relationship Id="rId2" Type="http://schemas.openxmlformats.org/officeDocument/2006/relationships/notesSlide" Target="../notesSlides/notesSlide68.xml"/><Relationship Id="rId1" Type="http://schemas.openxmlformats.org/officeDocument/2006/relationships/slideLayout" Target="../slideLayouts/slideLayout18.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4.xml"/><Relationship Id="rId4" Type="http://schemas.openxmlformats.org/officeDocument/2006/relationships/image" Target="../media/image40.pn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5.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5.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5.xml"/></Relationships>
</file>

<file path=ppt/slides/_rels/slide197.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5.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73.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6.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6.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6.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6.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6.xml"/></Relationships>
</file>

<file path=ppt/slides/_rels/slide20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79.xml"/><Relationship Id="rId1" Type="http://schemas.openxmlformats.org/officeDocument/2006/relationships/slideLayout" Target="../slideLayouts/slideLayout27.xml"/></Relationships>
</file>

<file path=ppt/slides/_rels/slide20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80.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1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81.xml"/><Relationship Id="rId1" Type="http://schemas.openxmlformats.org/officeDocument/2006/relationships/slideLayout" Target="../slideLayouts/slideLayout27.xml"/></Relationships>
</file>

<file path=ppt/slides/_rels/slide21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82.xml"/><Relationship Id="rId1" Type="http://schemas.openxmlformats.org/officeDocument/2006/relationships/slideLayout" Target="../slideLayouts/slideLayout27.xml"/></Relationships>
</file>

<file path=ppt/slides/_rels/slide212.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4.xml"/></Relationships>
</file>

<file path=ppt/slides/_rels/slide213.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4.xml"/></Relationships>
</file>

<file path=ppt/slides/_rels/slide214.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4.xml"/></Relationships>
</file>

<file path=ppt/slides/_rels/slide215.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4.xml"/></Relationships>
</file>

<file path=ppt/slides/_rels/slide216.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4.xml"/></Relationships>
</file>

<file path=ppt/slides/_rels/slide217.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4.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3.xml"/><Relationship Id="rId1" Type="http://schemas.openxmlformats.org/officeDocument/2006/relationships/slideLayout" Target="../slideLayouts/slideLayout2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35.png"/></Relationships>
</file>

<file path=ppt/slides/_rels/slide2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4.xml"/><Relationship Id="rId1" Type="http://schemas.openxmlformats.org/officeDocument/2006/relationships/slideLayout" Target="../slideLayouts/slideLayout24.xml"/><Relationship Id="rId6" Type="http://schemas.openxmlformats.org/officeDocument/2006/relationships/image" Target="../media/image49.png"/><Relationship Id="rId5" Type="http://schemas.openxmlformats.org/officeDocument/2006/relationships/image" Target="../media/image35.png"/><Relationship Id="rId4" Type="http://schemas.openxmlformats.org/officeDocument/2006/relationships/image" Target="../media/image48.png"/></Relationships>
</file>

<file path=ppt/slides/_rels/slide2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5.xml"/><Relationship Id="rId1" Type="http://schemas.openxmlformats.org/officeDocument/2006/relationships/slideLayout" Target="../slideLayouts/slideLayout24.xml"/><Relationship Id="rId6" Type="http://schemas.openxmlformats.org/officeDocument/2006/relationships/image" Target="../media/image48.png"/><Relationship Id="rId5" Type="http://schemas.openxmlformats.org/officeDocument/2006/relationships/image" Target="../media/image35.png"/><Relationship Id="rId4" Type="http://schemas.openxmlformats.org/officeDocument/2006/relationships/image" Target="../media/image49.png"/></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9.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6.xml"/><Relationship Id="rId1" Type="http://schemas.openxmlformats.org/officeDocument/2006/relationships/slideLayout" Target="../slideLayouts/slideLayout25.xml"/><Relationship Id="rId4" Type="http://schemas.openxmlformats.org/officeDocument/2006/relationships/image" Target="../media/image52.png"/></Relationships>
</file>

<file path=ppt/slides/_rels/slide2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7.xml"/><Relationship Id="rId1" Type="http://schemas.openxmlformats.org/officeDocument/2006/relationships/slideLayout" Target="../slideLayouts/slideLayout25.xml"/><Relationship Id="rId5" Type="http://schemas.openxmlformats.org/officeDocument/2006/relationships/image" Target="../media/image52.png"/><Relationship Id="rId4" Type="http://schemas.openxmlformats.org/officeDocument/2006/relationships/image" Target="../media/image53.png"/></Relationships>
</file>

<file path=ppt/slides/_rels/slide239.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88.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40.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89.xml"/><Relationship Id="rId1" Type="http://schemas.openxmlformats.org/officeDocument/2006/relationships/slideLayout" Target="../slideLayouts/slideLayout24.xml"/></Relationships>
</file>

<file path=ppt/slides/_rels/slide2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0.xml"/><Relationship Id="rId1" Type="http://schemas.openxmlformats.org/officeDocument/2006/relationships/slideLayout" Target="../slideLayouts/slideLayout24.xml"/></Relationships>
</file>

<file path=ppt/slides/_rels/slide2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1.xml"/><Relationship Id="rId1" Type="http://schemas.openxmlformats.org/officeDocument/2006/relationships/slideLayout" Target="../slideLayouts/slideLayout24.xml"/><Relationship Id="rId5" Type="http://schemas.openxmlformats.org/officeDocument/2006/relationships/image" Target="../media/image35.png"/><Relationship Id="rId4" Type="http://schemas.openxmlformats.org/officeDocument/2006/relationships/image" Target="../media/image34.png"/></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4.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4.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0.emf"/><Relationship Id="rId7" Type="http://schemas.openxmlformats.org/officeDocument/2006/relationships/image" Target="../media/image24.emf"/><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61.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0.emf"/><Relationship Id="rId7" Type="http://schemas.openxmlformats.org/officeDocument/2006/relationships/image" Target="../media/image24.emf"/><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62.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0.emf"/><Relationship Id="rId7" Type="http://schemas.openxmlformats.org/officeDocument/2006/relationships/image" Target="../media/image24.emf"/><Relationship Id="rId2" Type="http://schemas.openxmlformats.org/officeDocument/2006/relationships/notesSlide" Target="../notesSlides/notesSlide27.xml"/><Relationship Id="rId1" Type="http://schemas.openxmlformats.org/officeDocument/2006/relationships/slideLayout" Target="../slideLayouts/slideLayout18.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63.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0.emf"/><Relationship Id="rId7" Type="http://schemas.openxmlformats.org/officeDocument/2006/relationships/image" Target="../media/image24.emf"/><Relationship Id="rId2" Type="http://schemas.openxmlformats.org/officeDocument/2006/relationships/notesSlide" Target="../notesSlides/notesSlide28.xml"/><Relationship Id="rId1" Type="http://schemas.openxmlformats.org/officeDocument/2006/relationships/slideLayout" Target="../slideLayouts/slideLayout18.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64.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0.emf"/><Relationship Id="rId7" Type="http://schemas.openxmlformats.org/officeDocument/2006/relationships/image" Target="../media/image24.emf"/><Relationship Id="rId2" Type="http://schemas.openxmlformats.org/officeDocument/2006/relationships/notesSlide" Target="../notesSlides/notesSlide29.xml"/><Relationship Id="rId1" Type="http://schemas.openxmlformats.org/officeDocument/2006/relationships/slideLayout" Target="../slideLayouts/slideLayout18.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65.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0.emf"/><Relationship Id="rId7" Type="http://schemas.openxmlformats.org/officeDocument/2006/relationships/image" Target="../media/image24.emf"/><Relationship Id="rId2" Type="http://schemas.openxmlformats.org/officeDocument/2006/relationships/notesSlide" Target="../notesSlides/notesSlide30.xml"/><Relationship Id="rId1" Type="http://schemas.openxmlformats.org/officeDocument/2006/relationships/slideLayout" Target="../slideLayouts/slideLayout18.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66.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0.emf"/><Relationship Id="rId7" Type="http://schemas.openxmlformats.org/officeDocument/2006/relationships/image" Target="../media/image24.emf"/><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0.emf"/><Relationship Id="rId7" Type="http://schemas.openxmlformats.org/officeDocument/2006/relationships/image" Target="../media/image24.emf"/><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95.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0.emf"/><Relationship Id="rId7" Type="http://schemas.openxmlformats.org/officeDocument/2006/relationships/image" Target="../media/image24.emf"/><Relationship Id="rId2" Type="http://schemas.openxmlformats.org/officeDocument/2006/relationships/notesSlide" Target="../notesSlides/notesSlide33.xml"/><Relationship Id="rId1" Type="http://schemas.openxmlformats.org/officeDocument/2006/relationships/slideLayout" Target="../slideLayouts/slideLayout18.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9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130425"/>
            <a:ext cx="8610600" cy="1470025"/>
          </a:xfrm>
        </p:spPr>
        <p:txBody>
          <a:bodyPr>
            <a:normAutofit/>
          </a:bodyPr>
          <a:lstStyle/>
          <a:p>
            <a:r>
              <a:rPr lang="en-US" b="1" dirty="0">
                <a:latin typeface="Optima"/>
                <a:cs typeface="Optima"/>
              </a:rPr>
              <a:t>Which Animal Gave Us SARS?</a:t>
            </a:r>
            <a:br>
              <a:rPr lang="en-US" b="1" dirty="0">
                <a:latin typeface="Optima"/>
                <a:cs typeface="Optima"/>
              </a:rPr>
            </a:br>
            <a:r>
              <a:rPr lang="en-US" sz="3200" i="1" dirty="0">
                <a:solidFill>
                  <a:srgbClr val="0000FF"/>
                </a:solidFill>
                <a:latin typeface="Optima"/>
                <a:cs typeface="Optima"/>
              </a:rPr>
              <a:t>Evolutionary Tree Reconstruction</a:t>
            </a:r>
          </a:p>
        </p:txBody>
      </p:sp>
      <p:sp>
        <p:nvSpPr>
          <p:cNvPr id="3" name="Subtitle 2"/>
          <p:cNvSpPr>
            <a:spLocks noGrp="1"/>
          </p:cNvSpPr>
          <p:nvPr>
            <p:ph type="subTitle" idx="1"/>
          </p:nvPr>
        </p:nvSpPr>
        <p:spPr>
          <a:xfrm>
            <a:off x="0" y="5257800"/>
            <a:ext cx="9144000" cy="1752600"/>
          </a:xfrm>
          <a:noFill/>
        </p:spPr>
        <p:txBody>
          <a:bodyPr>
            <a:normAutofit/>
          </a:bodyPr>
          <a:lstStyle/>
          <a:p>
            <a:r>
              <a:rPr lang="en-US" sz="2800" dirty="0">
                <a:solidFill>
                  <a:schemeClr val="tx1"/>
                </a:solidFill>
                <a:latin typeface="Optima"/>
                <a:cs typeface="Optima"/>
              </a:rPr>
              <a:t>Phillip Compeau and </a:t>
            </a:r>
            <a:r>
              <a:rPr lang="en-US" sz="2800" dirty="0" err="1">
                <a:solidFill>
                  <a:schemeClr val="tx1"/>
                </a:solidFill>
                <a:latin typeface="Optima"/>
                <a:cs typeface="Optima"/>
              </a:rPr>
              <a:t>Pavel</a:t>
            </a:r>
            <a:r>
              <a:rPr lang="en-US" sz="2800" dirty="0">
                <a:solidFill>
                  <a:schemeClr val="tx1"/>
                </a:solidFill>
                <a:latin typeface="Optima"/>
                <a:cs typeface="Optima"/>
              </a:rPr>
              <a:t> </a:t>
            </a:r>
            <a:r>
              <a:rPr lang="en-US" sz="2800" dirty="0" err="1">
                <a:solidFill>
                  <a:schemeClr val="tx1"/>
                </a:solidFill>
                <a:latin typeface="Optima"/>
                <a:cs typeface="Optima"/>
              </a:rPr>
              <a:t>Pevzner</a:t>
            </a:r>
            <a:r>
              <a:rPr lang="en-US" sz="2800" dirty="0">
                <a:solidFill>
                  <a:schemeClr val="tx1"/>
                </a:solidFill>
                <a:latin typeface="Optima"/>
                <a:cs typeface="Optima"/>
              </a:rPr>
              <a:t> </a:t>
            </a:r>
          </a:p>
          <a:p>
            <a:r>
              <a:rPr lang="en-US" sz="2800" i="1" dirty="0">
                <a:solidFill>
                  <a:schemeClr val="tx1"/>
                </a:solidFill>
                <a:latin typeface="Optima"/>
                <a:cs typeface="Optima"/>
              </a:rPr>
              <a:t>Bioinformatics Algorithms: An Active Learning Approach</a:t>
            </a:r>
          </a:p>
          <a:p>
            <a:endParaRPr lang="en-US" sz="800" dirty="0">
              <a:solidFill>
                <a:schemeClr val="tx1"/>
              </a:solidFill>
              <a:latin typeface="Optima"/>
              <a:cs typeface="Optima"/>
            </a:endParaRPr>
          </a:p>
          <a:p>
            <a:r>
              <a:rPr lang="en-US" sz="2000" dirty="0">
                <a:solidFill>
                  <a:schemeClr val="tx1"/>
                </a:solidFill>
                <a:latin typeface="Optima"/>
                <a:cs typeface="Optima"/>
              </a:rPr>
              <a:t>©2018 by Compeau and Pevzner. All rights reserved.</a:t>
            </a:r>
            <a:endParaRPr lang="en-US" sz="2800" dirty="0">
              <a:solidFill>
                <a:schemeClr val="tx1"/>
              </a:solidFill>
              <a:latin typeface="Optima"/>
              <a:cs typeface="Optima"/>
            </a:endParaRPr>
          </a:p>
        </p:txBody>
      </p:sp>
      <p:sp>
        <p:nvSpPr>
          <p:cNvPr id="4" name="Subtitle 2"/>
          <p:cNvSpPr txBox="1">
            <a:spLocks/>
          </p:cNvSpPr>
          <p:nvPr/>
        </p:nvSpPr>
        <p:spPr>
          <a:xfrm>
            <a:off x="2515" y="6324600"/>
            <a:ext cx="9144000"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sz="2000" dirty="0">
              <a:solidFill>
                <a:schemeClr val="tx1"/>
              </a:solidFill>
              <a:latin typeface="Optima"/>
              <a:cs typeface="Optima"/>
            </a:endParaRPr>
          </a:p>
        </p:txBody>
      </p:sp>
      <p:pic>
        <p:nvPicPr>
          <p:cNvPr id="5" name="Picture 4">
            <a:extLst>
              <a:ext uri="{FF2B5EF4-FFF2-40B4-BE49-F238E27FC236}">
                <a16:creationId xmlns:a16="http://schemas.microsoft.com/office/drawing/2014/main" id="{82993D09-2B09-FB44-860B-A856673FE510}"/>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913986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2579" b="11730"/>
          <a:stretch/>
        </p:blipFill>
        <p:spPr>
          <a:xfrm>
            <a:off x="0" y="1"/>
            <a:ext cx="9200898" cy="6858000"/>
          </a:xfrm>
          <a:prstGeom prst="rect">
            <a:avLst/>
          </a:prstGeom>
        </p:spPr>
      </p:pic>
    </p:spTree>
    <p:extLst>
      <p:ext uri="{BB962C8B-B14F-4D97-AF65-F5344CB8AC3E}">
        <p14:creationId xmlns:p14="http://schemas.microsoft.com/office/powerpoint/2010/main" val="98056147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737453030"/>
              </p:ext>
            </p:extLst>
          </p:nvPr>
        </p:nvGraphicFramePr>
        <p:xfrm>
          <a:off x="1752600" y="2816068"/>
          <a:ext cx="5372856" cy="1905000"/>
        </p:xfrm>
        <a:graphic>
          <a:graphicData uri="http://schemas.openxmlformats.org/drawingml/2006/table">
            <a:tbl>
              <a:tblPr firstRow="1" bandRow="1">
                <a:tableStyleId>{5C22544A-7EE6-4342-B048-85BDC9FD1C3A}</a:tableStyleId>
              </a:tblPr>
              <a:tblGrid>
                <a:gridCol w="1211165">
                  <a:extLst>
                    <a:ext uri="{9D8B030D-6E8A-4147-A177-3AD203B41FA5}">
                      <a16:colId xmlns:a16="http://schemas.microsoft.com/office/drawing/2014/main" val="20000"/>
                    </a:ext>
                  </a:extLst>
                </a:gridCol>
                <a:gridCol w="1006231">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957384">
                  <a:extLst>
                    <a:ext uri="{9D8B030D-6E8A-4147-A177-3AD203B41FA5}">
                      <a16:colId xmlns:a16="http://schemas.microsoft.com/office/drawing/2014/main" val="20003"/>
                    </a:ext>
                  </a:extLst>
                </a:gridCol>
                <a:gridCol w="1055076">
                  <a:extLst>
                    <a:ext uri="{9D8B030D-6E8A-4147-A177-3AD203B41FA5}">
                      <a16:colId xmlns:a16="http://schemas.microsoft.com/office/drawing/2014/main" val="20004"/>
                    </a:ext>
                  </a:extLst>
                </a:gridCol>
              </a:tblGrid>
              <a:tr h="375920">
                <a:tc>
                  <a:txBody>
                    <a:bodyPr/>
                    <a:lstStyle/>
                    <a:p>
                      <a:pPr algn="ctr"/>
                      <a:endParaRPr lang="en-US" sz="19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5920">
                <a:tc>
                  <a:txBody>
                    <a:bodyPr/>
                    <a:lstStyle/>
                    <a:p>
                      <a:pPr algn="ctr"/>
                      <a:r>
                        <a:rPr lang="en-US" sz="1600" b="1" dirty="0">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5920">
                <a:tc>
                  <a:txBody>
                    <a:bodyPr/>
                    <a:lstStyle/>
                    <a:p>
                      <a:pPr algn="ctr"/>
                      <a:r>
                        <a:rPr lang="en-US" sz="1600" b="1" dirty="0">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5920">
                <a:tc>
                  <a:txBody>
                    <a:bodyPr/>
                    <a:lstStyle/>
                    <a:p>
                      <a:pPr algn="ctr"/>
                      <a:r>
                        <a:rPr lang="en-US" sz="1600" b="1" dirty="0">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592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29" name="Title 1"/>
          <p:cNvSpPr txBox="1">
            <a:spLocks/>
          </p:cNvSpPr>
          <p:nvPr/>
        </p:nvSpPr>
        <p:spPr>
          <a:xfrm>
            <a:off x="218096"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Computing Limb Lengths</a:t>
            </a:r>
          </a:p>
          <a:p>
            <a:endParaRPr lang="en-US" b="1" dirty="0">
              <a:latin typeface="Optima"/>
              <a:cs typeface="Optima"/>
            </a:endParaRPr>
          </a:p>
        </p:txBody>
      </p:sp>
      <p:sp>
        <p:nvSpPr>
          <p:cNvPr id="6" name="Rectangle 5"/>
          <p:cNvSpPr/>
          <p:nvPr/>
        </p:nvSpPr>
        <p:spPr>
          <a:xfrm>
            <a:off x="117630" y="5038939"/>
            <a:ext cx="8915400" cy="1034129"/>
          </a:xfrm>
          <a:prstGeom prst="rect">
            <a:avLst/>
          </a:prstGeom>
        </p:spPr>
        <p:txBody>
          <a:bodyPr wrap="square">
            <a:spAutoFit/>
          </a:bodyPr>
          <a:lstStyle/>
          <a:p>
            <a:pPr>
              <a:lnSpc>
                <a:spcPct val="130000"/>
              </a:lnSpc>
            </a:pPr>
            <a:r>
              <a:rPr lang="en-US" sz="2400" dirty="0">
                <a:latin typeface="Optima"/>
                <a:cs typeface="Optima"/>
              </a:rPr>
              <a:t>(</a:t>
            </a:r>
            <a:r>
              <a:rPr lang="en-US" sz="2400" i="1" dirty="0" err="1">
                <a:latin typeface="Optima"/>
                <a:cs typeface="Optima"/>
              </a:rPr>
              <a:t>D</a:t>
            </a:r>
            <a:r>
              <a:rPr lang="en-US" sz="2400" baseline="-25000" dirty="0" err="1">
                <a:latin typeface="Optima"/>
                <a:cs typeface="Optima"/>
              </a:rPr>
              <a:t>chimp</a:t>
            </a:r>
            <a:r>
              <a:rPr lang="en-US" sz="2400" baseline="-25000" dirty="0">
                <a:latin typeface="Optima"/>
                <a:cs typeface="Optima"/>
              </a:rPr>
              <a:t>, human</a:t>
            </a:r>
            <a:r>
              <a:rPr lang="en-US" sz="2400" dirty="0">
                <a:latin typeface="Optima"/>
                <a:cs typeface="Optima"/>
              </a:rPr>
              <a:t> + </a:t>
            </a:r>
            <a:r>
              <a:rPr lang="en-US" sz="2400" i="1" dirty="0" err="1">
                <a:latin typeface="Optima"/>
                <a:cs typeface="Optima"/>
              </a:rPr>
              <a:t>D</a:t>
            </a:r>
            <a:r>
              <a:rPr lang="en-US" sz="2400" baseline="-25000" dirty="0" err="1">
                <a:latin typeface="Optima"/>
                <a:cs typeface="Optima"/>
              </a:rPr>
              <a:t>chimp</a:t>
            </a:r>
            <a:r>
              <a:rPr lang="en-US" sz="2400" baseline="-25000" dirty="0">
                <a:latin typeface="Optima"/>
                <a:cs typeface="Optima"/>
              </a:rPr>
              <a:t>, seal</a:t>
            </a:r>
            <a:r>
              <a:rPr lang="en-US" sz="2400" i="1" dirty="0">
                <a:latin typeface="Optima"/>
                <a:cs typeface="Optima"/>
              </a:rPr>
              <a:t> – </a:t>
            </a:r>
            <a:r>
              <a:rPr lang="en-US" sz="2400" i="1" dirty="0" err="1">
                <a:latin typeface="Optima"/>
                <a:cs typeface="Optima"/>
              </a:rPr>
              <a:t>D</a:t>
            </a:r>
            <a:r>
              <a:rPr lang="en-US" sz="2400" baseline="-25000" dirty="0" err="1">
                <a:latin typeface="Optima"/>
                <a:cs typeface="Optima"/>
              </a:rPr>
              <a:t>human</a:t>
            </a:r>
            <a:r>
              <a:rPr lang="en-US" sz="2400" baseline="-25000" dirty="0">
                <a:latin typeface="Optima"/>
                <a:cs typeface="Optima"/>
              </a:rPr>
              <a:t>, seal</a:t>
            </a:r>
            <a:r>
              <a:rPr lang="en-US" sz="2400" dirty="0">
                <a:latin typeface="Optima"/>
                <a:cs typeface="Optima"/>
              </a:rPr>
              <a:t>) / 2          =</a:t>
            </a:r>
            <a:r>
              <a:rPr lang="en-US" sz="2400" i="1" dirty="0">
                <a:latin typeface="Optima"/>
                <a:cs typeface="Optima"/>
              </a:rPr>
              <a:t> </a:t>
            </a:r>
            <a:r>
              <a:rPr lang="en-US" sz="2400" dirty="0">
                <a:latin typeface="Optima"/>
                <a:cs typeface="Optima"/>
              </a:rPr>
              <a:t>(3 + 6 – 7) / 2 = 1</a:t>
            </a:r>
          </a:p>
          <a:p>
            <a:pPr>
              <a:lnSpc>
                <a:spcPct val="130000"/>
              </a:lnSpc>
            </a:pPr>
            <a:r>
              <a:rPr lang="en-US" sz="2400" dirty="0">
                <a:latin typeface="Optima"/>
                <a:cs typeface="Optima"/>
              </a:rPr>
              <a:t>(</a:t>
            </a:r>
            <a:r>
              <a:rPr lang="en-US" sz="2400" i="1" dirty="0" err="1">
                <a:latin typeface="Optima"/>
                <a:cs typeface="Optima"/>
              </a:rPr>
              <a:t>D</a:t>
            </a:r>
            <a:r>
              <a:rPr lang="en-US" sz="2400" baseline="-25000" dirty="0" err="1">
                <a:latin typeface="Optima"/>
                <a:cs typeface="Optima"/>
              </a:rPr>
              <a:t>chimp</a:t>
            </a:r>
            <a:r>
              <a:rPr lang="en-US" sz="2400" baseline="-25000" dirty="0">
                <a:latin typeface="Optima"/>
                <a:cs typeface="Optima"/>
              </a:rPr>
              <a:t>, human</a:t>
            </a:r>
            <a:r>
              <a:rPr lang="en-US" sz="2400" dirty="0">
                <a:latin typeface="Optima"/>
                <a:cs typeface="Optima"/>
              </a:rPr>
              <a:t> + </a:t>
            </a:r>
            <a:r>
              <a:rPr lang="en-US" sz="2400" i="1" dirty="0" err="1">
                <a:latin typeface="Optima"/>
                <a:cs typeface="Optima"/>
              </a:rPr>
              <a:t>D</a:t>
            </a:r>
            <a:r>
              <a:rPr lang="en-US" sz="2400" baseline="-25000" dirty="0" err="1">
                <a:latin typeface="Optima"/>
                <a:cs typeface="Optima"/>
              </a:rPr>
              <a:t>chimp</a:t>
            </a:r>
            <a:r>
              <a:rPr lang="en-US" sz="2400" baseline="-25000" dirty="0">
                <a:latin typeface="Optima"/>
                <a:cs typeface="Optima"/>
              </a:rPr>
              <a:t>, whale</a:t>
            </a:r>
            <a:r>
              <a:rPr lang="en-US" sz="2400" i="1" dirty="0">
                <a:latin typeface="Optima"/>
                <a:cs typeface="Optima"/>
              </a:rPr>
              <a:t> – </a:t>
            </a:r>
            <a:r>
              <a:rPr lang="en-US" sz="2400" i="1" dirty="0" err="1">
                <a:latin typeface="Optima"/>
                <a:cs typeface="Optima"/>
              </a:rPr>
              <a:t>D</a:t>
            </a:r>
            <a:r>
              <a:rPr lang="en-US" sz="2400" baseline="-25000" dirty="0" err="1">
                <a:latin typeface="Optima"/>
                <a:cs typeface="Optima"/>
              </a:rPr>
              <a:t>human</a:t>
            </a:r>
            <a:r>
              <a:rPr lang="en-US" sz="2400" baseline="-25000" dirty="0">
                <a:latin typeface="Optima"/>
                <a:cs typeface="Optima"/>
              </a:rPr>
              <a:t>, whale</a:t>
            </a:r>
            <a:r>
              <a:rPr lang="en-US" sz="2400" dirty="0">
                <a:latin typeface="Optima"/>
                <a:cs typeface="Optima"/>
              </a:rPr>
              <a:t>) / 2  =</a:t>
            </a:r>
            <a:r>
              <a:rPr lang="en-US" sz="2400" i="1" dirty="0">
                <a:latin typeface="Optima"/>
                <a:cs typeface="Optima"/>
              </a:rPr>
              <a:t> </a:t>
            </a:r>
            <a:r>
              <a:rPr lang="en-US" sz="2400" dirty="0">
                <a:latin typeface="Optima"/>
                <a:cs typeface="Optima"/>
              </a:rPr>
              <a:t>(3 + 4 – 5) / 2 = 1</a:t>
            </a:r>
            <a:endParaRPr lang="en-US" sz="2400" dirty="0"/>
          </a:p>
        </p:txBody>
      </p:sp>
      <p:sp>
        <p:nvSpPr>
          <p:cNvPr id="8" name="Content Placeholder 3"/>
          <p:cNvSpPr txBox="1">
            <a:spLocks/>
          </p:cNvSpPr>
          <p:nvPr/>
        </p:nvSpPr>
        <p:spPr>
          <a:xfrm>
            <a:off x="457200" y="1250010"/>
            <a:ext cx="8229600" cy="1460129"/>
          </a:xfrm>
          <a:prstGeom prst="rect">
            <a:avLst/>
          </a:prstGeom>
          <a:solidFill>
            <a:srgbClr val="CAE2F9"/>
          </a:solidFill>
          <a:ln>
            <a:solidFill>
              <a:srgbClr val="176FC1"/>
            </a:solidFill>
          </a:ln>
          <a:effectLst>
            <a:outerShdw blurRad="50800" dist="38100" dir="5400000" algn="t" rotWithShape="0">
              <a:prstClr val="black">
                <a:alpha val="40000"/>
              </a:prstClr>
            </a:outerShdw>
          </a:effectLst>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b="1" dirty="0">
                <a:latin typeface="Optima"/>
                <a:cs typeface="Optima"/>
              </a:rPr>
              <a:t>Limb Length Theorem: </a:t>
            </a:r>
            <a:r>
              <a:rPr lang="en-US" sz="2800" i="1" dirty="0" err="1">
                <a:latin typeface="Optima"/>
                <a:cs typeface="Optima"/>
              </a:rPr>
              <a:t>LimbLength</a:t>
            </a:r>
            <a:r>
              <a:rPr lang="en-US" sz="2800" dirty="0">
                <a:latin typeface="Optima"/>
                <a:cs typeface="Optima"/>
              </a:rPr>
              <a:t>(chimp)</a:t>
            </a:r>
            <a:r>
              <a:rPr lang="en-US" sz="2800" i="1" dirty="0">
                <a:latin typeface="Optima"/>
                <a:cs typeface="Optima"/>
              </a:rPr>
              <a:t> </a:t>
            </a:r>
            <a:r>
              <a:rPr lang="en-US" sz="2800" dirty="0">
                <a:latin typeface="Optima"/>
                <a:cs typeface="Optima"/>
              </a:rPr>
              <a:t>is equal to the minimum value of (</a:t>
            </a:r>
            <a:r>
              <a:rPr lang="en-US" sz="2800" i="1" dirty="0" err="1">
                <a:latin typeface="Optima"/>
                <a:cs typeface="Optima"/>
              </a:rPr>
              <a:t>D</a:t>
            </a:r>
            <a:r>
              <a:rPr lang="en-US" sz="2800" baseline="-25000" dirty="0" err="1">
                <a:latin typeface="Optima"/>
                <a:cs typeface="Optima"/>
              </a:rPr>
              <a:t>chimp</a:t>
            </a:r>
            <a:r>
              <a:rPr lang="en-US" sz="2800" i="1" baseline="-25000" dirty="0" err="1">
                <a:latin typeface="Optima"/>
                <a:cs typeface="Optima"/>
              </a:rPr>
              <a:t>,k</a:t>
            </a:r>
            <a:r>
              <a:rPr lang="en-US" sz="2800" dirty="0">
                <a:latin typeface="Optima"/>
                <a:cs typeface="Optima"/>
              </a:rPr>
              <a:t> + </a:t>
            </a:r>
            <a:r>
              <a:rPr lang="en-US" sz="2800" i="1" dirty="0" err="1">
                <a:latin typeface="Optima"/>
                <a:cs typeface="Optima"/>
              </a:rPr>
              <a:t>D</a:t>
            </a:r>
            <a:r>
              <a:rPr lang="en-US" sz="2800" baseline="-25000" dirty="0" err="1">
                <a:latin typeface="Optima"/>
                <a:cs typeface="Optima"/>
              </a:rPr>
              <a:t>chimp</a:t>
            </a:r>
            <a:r>
              <a:rPr lang="en-US" sz="2800" i="1" baseline="-25000" dirty="0" err="1">
                <a:latin typeface="Optima"/>
                <a:cs typeface="Optima"/>
              </a:rPr>
              <a:t>,j</a:t>
            </a:r>
            <a:r>
              <a:rPr lang="en-US" sz="2800" dirty="0">
                <a:latin typeface="Optima"/>
                <a:cs typeface="Optima"/>
              </a:rPr>
              <a:t> – </a:t>
            </a:r>
            <a:r>
              <a:rPr lang="en-US" sz="2800" i="1" dirty="0" err="1">
                <a:latin typeface="Optima"/>
                <a:cs typeface="Optima"/>
              </a:rPr>
              <a:t>D</a:t>
            </a:r>
            <a:r>
              <a:rPr lang="en-US" sz="2800" i="1" baseline="-25000" dirty="0" err="1">
                <a:latin typeface="Optima"/>
                <a:cs typeface="Optima"/>
              </a:rPr>
              <a:t>j,k</a:t>
            </a:r>
            <a:r>
              <a:rPr lang="en-US" sz="2800" dirty="0">
                <a:latin typeface="Optima"/>
                <a:cs typeface="Optima"/>
              </a:rPr>
              <a:t>)/2 over all leaves </a:t>
            </a:r>
            <a:r>
              <a:rPr lang="en-US" sz="2800" i="1" dirty="0">
                <a:latin typeface="Optima"/>
                <a:cs typeface="Optima"/>
              </a:rPr>
              <a:t>j</a:t>
            </a:r>
            <a:r>
              <a:rPr lang="en-US" sz="2800" dirty="0">
                <a:latin typeface="Optima"/>
                <a:cs typeface="Optima"/>
              </a:rPr>
              <a:t> and </a:t>
            </a:r>
            <a:r>
              <a:rPr lang="en-US" sz="2800" i="1" dirty="0">
                <a:latin typeface="Optima"/>
                <a:cs typeface="Optima"/>
              </a:rPr>
              <a:t>k</a:t>
            </a:r>
            <a:r>
              <a:rPr lang="en-US" sz="2800" dirty="0">
                <a:latin typeface="Optima"/>
                <a:cs typeface="Optima"/>
              </a:rPr>
              <a:t>.</a:t>
            </a:r>
            <a:endParaRPr lang="en-US" sz="2800" b="1" dirty="0">
              <a:latin typeface="Optima"/>
              <a:cs typeface="Optima"/>
            </a:endParaRPr>
          </a:p>
        </p:txBody>
      </p:sp>
    </p:spTree>
    <p:extLst>
      <p:ext uri="{BB962C8B-B14F-4D97-AF65-F5344CB8AC3E}">
        <p14:creationId xmlns:p14="http://schemas.microsoft.com/office/powerpoint/2010/main" val="382012256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932091852"/>
              </p:ext>
            </p:extLst>
          </p:nvPr>
        </p:nvGraphicFramePr>
        <p:xfrm>
          <a:off x="1752600" y="2816068"/>
          <a:ext cx="5372856" cy="1905000"/>
        </p:xfrm>
        <a:graphic>
          <a:graphicData uri="http://schemas.openxmlformats.org/drawingml/2006/table">
            <a:tbl>
              <a:tblPr firstRow="1" bandRow="1">
                <a:tableStyleId>{5C22544A-7EE6-4342-B048-85BDC9FD1C3A}</a:tableStyleId>
              </a:tblPr>
              <a:tblGrid>
                <a:gridCol w="1211165">
                  <a:extLst>
                    <a:ext uri="{9D8B030D-6E8A-4147-A177-3AD203B41FA5}">
                      <a16:colId xmlns:a16="http://schemas.microsoft.com/office/drawing/2014/main" val="20000"/>
                    </a:ext>
                  </a:extLst>
                </a:gridCol>
                <a:gridCol w="1006231">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957384">
                  <a:extLst>
                    <a:ext uri="{9D8B030D-6E8A-4147-A177-3AD203B41FA5}">
                      <a16:colId xmlns:a16="http://schemas.microsoft.com/office/drawing/2014/main" val="20003"/>
                    </a:ext>
                  </a:extLst>
                </a:gridCol>
                <a:gridCol w="1055076">
                  <a:extLst>
                    <a:ext uri="{9D8B030D-6E8A-4147-A177-3AD203B41FA5}">
                      <a16:colId xmlns:a16="http://schemas.microsoft.com/office/drawing/2014/main" val="20004"/>
                    </a:ext>
                  </a:extLst>
                </a:gridCol>
              </a:tblGrid>
              <a:tr h="375920">
                <a:tc>
                  <a:txBody>
                    <a:bodyPr/>
                    <a:lstStyle/>
                    <a:p>
                      <a:pPr algn="ctr"/>
                      <a:endParaRPr lang="en-US" sz="19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5920">
                <a:tc>
                  <a:txBody>
                    <a:bodyPr/>
                    <a:lstStyle/>
                    <a:p>
                      <a:pPr algn="ctr"/>
                      <a:r>
                        <a:rPr lang="en-US" sz="1600" b="1" dirty="0">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5920">
                <a:tc>
                  <a:txBody>
                    <a:bodyPr/>
                    <a:lstStyle/>
                    <a:p>
                      <a:pPr algn="ctr"/>
                      <a:r>
                        <a:rPr lang="en-US" sz="1600" b="1" dirty="0">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5920">
                <a:tc>
                  <a:txBody>
                    <a:bodyPr/>
                    <a:lstStyle/>
                    <a:p>
                      <a:pPr algn="ctr"/>
                      <a:r>
                        <a:rPr lang="en-US" sz="1600" b="1" dirty="0">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592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29" name="Title 1"/>
          <p:cNvSpPr txBox="1">
            <a:spLocks/>
          </p:cNvSpPr>
          <p:nvPr/>
        </p:nvSpPr>
        <p:spPr>
          <a:xfrm>
            <a:off x="218096"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Computing Limb Lengths</a:t>
            </a:r>
          </a:p>
        </p:txBody>
      </p:sp>
      <p:sp>
        <p:nvSpPr>
          <p:cNvPr id="30" name="Rectangle 29"/>
          <p:cNvSpPr/>
          <p:nvPr/>
        </p:nvSpPr>
        <p:spPr>
          <a:xfrm>
            <a:off x="117630" y="5038939"/>
            <a:ext cx="8915400" cy="1514261"/>
          </a:xfrm>
          <a:prstGeom prst="rect">
            <a:avLst/>
          </a:prstGeom>
        </p:spPr>
        <p:txBody>
          <a:bodyPr wrap="square">
            <a:spAutoFit/>
          </a:bodyPr>
          <a:lstStyle/>
          <a:p>
            <a:pPr>
              <a:lnSpc>
                <a:spcPct val="130000"/>
              </a:lnSpc>
            </a:pPr>
            <a:r>
              <a:rPr lang="en-US" sz="2400" dirty="0">
                <a:latin typeface="Optima"/>
                <a:cs typeface="Optima"/>
              </a:rPr>
              <a:t>(</a:t>
            </a:r>
            <a:r>
              <a:rPr lang="en-US" sz="2400" i="1" dirty="0" err="1">
                <a:latin typeface="Optima"/>
                <a:cs typeface="Optima"/>
              </a:rPr>
              <a:t>D</a:t>
            </a:r>
            <a:r>
              <a:rPr lang="en-US" sz="2400" baseline="-25000" dirty="0" err="1">
                <a:latin typeface="Optima"/>
                <a:cs typeface="Optima"/>
              </a:rPr>
              <a:t>chimp</a:t>
            </a:r>
            <a:r>
              <a:rPr lang="en-US" sz="2400" baseline="-25000" dirty="0">
                <a:latin typeface="Optima"/>
                <a:cs typeface="Optima"/>
              </a:rPr>
              <a:t>, human</a:t>
            </a:r>
            <a:r>
              <a:rPr lang="en-US" sz="2400" dirty="0">
                <a:latin typeface="Optima"/>
                <a:cs typeface="Optima"/>
              </a:rPr>
              <a:t> + </a:t>
            </a:r>
            <a:r>
              <a:rPr lang="en-US" sz="2400" i="1" dirty="0" err="1">
                <a:latin typeface="Optima"/>
                <a:cs typeface="Optima"/>
              </a:rPr>
              <a:t>D</a:t>
            </a:r>
            <a:r>
              <a:rPr lang="en-US" sz="2400" baseline="-25000" dirty="0" err="1">
                <a:latin typeface="Optima"/>
                <a:cs typeface="Optima"/>
              </a:rPr>
              <a:t>chimp</a:t>
            </a:r>
            <a:r>
              <a:rPr lang="en-US" sz="2400" baseline="-25000" dirty="0">
                <a:latin typeface="Optima"/>
                <a:cs typeface="Optima"/>
              </a:rPr>
              <a:t>, seal</a:t>
            </a:r>
            <a:r>
              <a:rPr lang="en-US" sz="2400" i="1" dirty="0">
                <a:latin typeface="Optima"/>
                <a:cs typeface="Optima"/>
              </a:rPr>
              <a:t> – </a:t>
            </a:r>
            <a:r>
              <a:rPr lang="en-US" sz="2400" i="1" dirty="0" err="1">
                <a:latin typeface="Optima"/>
                <a:cs typeface="Optima"/>
              </a:rPr>
              <a:t>D</a:t>
            </a:r>
            <a:r>
              <a:rPr lang="en-US" sz="2400" baseline="-25000" dirty="0" err="1">
                <a:latin typeface="Optima"/>
                <a:cs typeface="Optima"/>
              </a:rPr>
              <a:t>human</a:t>
            </a:r>
            <a:r>
              <a:rPr lang="en-US" sz="2400" baseline="-25000" dirty="0">
                <a:latin typeface="Optima"/>
                <a:cs typeface="Optima"/>
              </a:rPr>
              <a:t>, seal</a:t>
            </a:r>
            <a:r>
              <a:rPr lang="en-US" sz="2400" dirty="0">
                <a:latin typeface="Optima"/>
                <a:cs typeface="Optima"/>
              </a:rPr>
              <a:t>) / 2          =</a:t>
            </a:r>
            <a:r>
              <a:rPr lang="en-US" sz="2400" i="1" dirty="0">
                <a:latin typeface="Optima"/>
                <a:cs typeface="Optima"/>
              </a:rPr>
              <a:t> </a:t>
            </a:r>
            <a:r>
              <a:rPr lang="en-US" sz="2400" dirty="0">
                <a:latin typeface="Optima"/>
                <a:cs typeface="Optima"/>
              </a:rPr>
              <a:t>(3 + 6 – 7) / 2 = 1</a:t>
            </a:r>
          </a:p>
          <a:p>
            <a:pPr>
              <a:lnSpc>
                <a:spcPct val="130000"/>
              </a:lnSpc>
            </a:pPr>
            <a:r>
              <a:rPr lang="en-US" sz="2400" dirty="0">
                <a:latin typeface="Optima"/>
                <a:cs typeface="Optima"/>
              </a:rPr>
              <a:t>(</a:t>
            </a:r>
            <a:r>
              <a:rPr lang="en-US" sz="2400" i="1" dirty="0" err="1">
                <a:latin typeface="Optima"/>
                <a:cs typeface="Optima"/>
              </a:rPr>
              <a:t>D</a:t>
            </a:r>
            <a:r>
              <a:rPr lang="en-US" sz="2400" baseline="-25000" dirty="0" err="1">
                <a:latin typeface="Optima"/>
                <a:cs typeface="Optima"/>
              </a:rPr>
              <a:t>chimp</a:t>
            </a:r>
            <a:r>
              <a:rPr lang="en-US" sz="2400" baseline="-25000" dirty="0">
                <a:latin typeface="Optima"/>
                <a:cs typeface="Optima"/>
              </a:rPr>
              <a:t>, human</a:t>
            </a:r>
            <a:r>
              <a:rPr lang="en-US" sz="2400" dirty="0">
                <a:latin typeface="Optima"/>
                <a:cs typeface="Optima"/>
              </a:rPr>
              <a:t> + </a:t>
            </a:r>
            <a:r>
              <a:rPr lang="en-US" sz="2400" i="1" dirty="0" err="1">
                <a:latin typeface="Optima"/>
                <a:cs typeface="Optima"/>
              </a:rPr>
              <a:t>D</a:t>
            </a:r>
            <a:r>
              <a:rPr lang="en-US" sz="2400" baseline="-25000" dirty="0" err="1">
                <a:latin typeface="Optima"/>
                <a:cs typeface="Optima"/>
              </a:rPr>
              <a:t>chimp</a:t>
            </a:r>
            <a:r>
              <a:rPr lang="en-US" sz="2400" baseline="-25000" dirty="0">
                <a:latin typeface="Optima"/>
                <a:cs typeface="Optima"/>
              </a:rPr>
              <a:t>, whale</a:t>
            </a:r>
            <a:r>
              <a:rPr lang="en-US" sz="2400" i="1" dirty="0">
                <a:latin typeface="Optima"/>
                <a:cs typeface="Optima"/>
              </a:rPr>
              <a:t> – </a:t>
            </a:r>
            <a:r>
              <a:rPr lang="en-US" sz="2400" i="1" dirty="0" err="1">
                <a:latin typeface="Optima"/>
                <a:cs typeface="Optima"/>
              </a:rPr>
              <a:t>D</a:t>
            </a:r>
            <a:r>
              <a:rPr lang="en-US" sz="2400" baseline="-25000" dirty="0" err="1">
                <a:latin typeface="Optima"/>
                <a:cs typeface="Optima"/>
              </a:rPr>
              <a:t>human</a:t>
            </a:r>
            <a:r>
              <a:rPr lang="en-US" sz="2400" baseline="-25000" dirty="0">
                <a:latin typeface="Optima"/>
                <a:cs typeface="Optima"/>
              </a:rPr>
              <a:t>, whale</a:t>
            </a:r>
            <a:r>
              <a:rPr lang="en-US" sz="2400" dirty="0">
                <a:latin typeface="Optima"/>
                <a:cs typeface="Optima"/>
              </a:rPr>
              <a:t>) / 2  =</a:t>
            </a:r>
            <a:r>
              <a:rPr lang="en-US" sz="2400" i="1" dirty="0">
                <a:latin typeface="Optima"/>
                <a:cs typeface="Optima"/>
              </a:rPr>
              <a:t> </a:t>
            </a:r>
            <a:r>
              <a:rPr lang="en-US" sz="2400" dirty="0">
                <a:latin typeface="Optima"/>
                <a:cs typeface="Optima"/>
              </a:rPr>
              <a:t>(3 + 4 – 5) / 2 = 1</a:t>
            </a:r>
            <a:endParaRPr lang="en-US" sz="2400" dirty="0"/>
          </a:p>
          <a:p>
            <a:pPr>
              <a:lnSpc>
                <a:spcPct val="130000"/>
              </a:lnSpc>
            </a:pPr>
            <a:r>
              <a:rPr lang="en-US" sz="2400" dirty="0">
                <a:latin typeface="Optima"/>
                <a:cs typeface="Optima"/>
              </a:rPr>
              <a:t>(</a:t>
            </a:r>
            <a:r>
              <a:rPr lang="en-US" sz="2400" i="1" dirty="0" err="1">
                <a:latin typeface="Optima"/>
                <a:cs typeface="Optima"/>
              </a:rPr>
              <a:t>D</a:t>
            </a:r>
            <a:r>
              <a:rPr lang="en-US" sz="2400" baseline="-25000" dirty="0" err="1">
                <a:latin typeface="Optima"/>
                <a:cs typeface="Optima"/>
              </a:rPr>
              <a:t>chimp</a:t>
            </a:r>
            <a:r>
              <a:rPr lang="en-US" sz="2400" baseline="-25000" dirty="0">
                <a:latin typeface="Optima"/>
                <a:cs typeface="Optima"/>
              </a:rPr>
              <a:t>, whale</a:t>
            </a:r>
            <a:r>
              <a:rPr lang="en-US" sz="2400" dirty="0">
                <a:latin typeface="Optima"/>
                <a:cs typeface="Optima"/>
              </a:rPr>
              <a:t> + </a:t>
            </a:r>
            <a:r>
              <a:rPr lang="en-US" sz="2400" i="1" dirty="0" err="1">
                <a:latin typeface="Optima"/>
                <a:cs typeface="Optima"/>
              </a:rPr>
              <a:t>D</a:t>
            </a:r>
            <a:r>
              <a:rPr lang="en-US" sz="2400" baseline="-25000" dirty="0" err="1">
                <a:latin typeface="Optima"/>
                <a:cs typeface="Optima"/>
              </a:rPr>
              <a:t>chimp</a:t>
            </a:r>
            <a:r>
              <a:rPr lang="en-US" sz="2400" baseline="-25000" dirty="0">
                <a:latin typeface="Optima"/>
                <a:cs typeface="Optima"/>
              </a:rPr>
              <a:t>, seal</a:t>
            </a:r>
            <a:r>
              <a:rPr lang="en-US" sz="2400" i="1" dirty="0">
                <a:latin typeface="Optima"/>
                <a:cs typeface="Optima"/>
              </a:rPr>
              <a:t> – </a:t>
            </a:r>
            <a:r>
              <a:rPr lang="en-US" sz="2400" i="1" dirty="0" err="1">
                <a:latin typeface="Optima"/>
                <a:cs typeface="Optima"/>
              </a:rPr>
              <a:t>D</a:t>
            </a:r>
            <a:r>
              <a:rPr lang="en-US" sz="2400" baseline="-25000" dirty="0" err="1">
                <a:latin typeface="Optima"/>
                <a:cs typeface="Optima"/>
              </a:rPr>
              <a:t>whale</a:t>
            </a:r>
            <a:r>
              <a:rPr lang="en-US" sz="2400" baseline="-25000" dirty="0">
                <a:latin typeface="Optima"/>
                <a:cs typeface="Optima"/>
              </a:rPr>
              <a:t>, seal</a:t>
            </a:r>
            <a:r>
              <a:rPr lang="en-US" sz="2400" dirty="0">
                <a:latin typeface="Optima"/>
                <a:cs typeface="Optima"/>
              </a:rPr>
              <a:t>) / 2        =</a:t>
            </a:r>
            <a:r>
              <a:rPr lang="en-US" sz="2400" i="1" dirty="0">
                <a:latin typeface="Optima"/>
                <a:cs typeface="Optima"/>
              </a:rPr>
              <a:t> </a:t>
            </a:r>
            <a:r>
              <a:rPr lang="en-US" sz="2400" dirty="0">
                <a:latin typeface="Optima"/>
                <a:cs typeface="Optima"/>
              </a:rPr>
              <a:t>(6 + 4 – 2) / 2 = 4</a:t>
            </a:r>
            <a:endParaRPr lang="en-US" sz="2400" dirty="0"/>
          </a:p>
        </p:txBody>
      </p:sp>
      <p:sp>
        <p:nvSpPr>
          <p:cNvPr id="6" name="Content Placeholder 3"/>
          <p:cNvSpPr txBox="1">
            <a:spLocks/>
          </p:cNvSpPr>
          <p:nvPr/>
        </p:nvSpPr>
        <p:spPr>
          <a:xfrm>
            <a:off x="457200" y="1250010"/>
            <a:ext cx="8229600" cy="1460129"/>
          </a:xfrm>
          <a:prstGeom prst="rect">
            <a:avLst/>
          </a:prstGeom>
          <a:solidFill>
            <a:srgbClr val="CAE2F9"/>
          </a:solidFill>
          <a:ln>
            <a:solidFill>
              <a:srgbClr val="176FC1"/>
            </a:solidFill>
          </a:ln>
          <a:effectLst>
            <a:outerShdw blurRad="50800" dist="38100" dir="5400000" algn="t" rotWithShape="0">
              <a:prstClr val="black">
                <a:alpha val="40000"/>
              </a:prstClr>
            </a:outerShdw>
          </a:effectLst>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b="1" dirty="0">
                <a:latin typeface="Optima"/>
                <a:cs typeface="Optima"/>
              </a:rPr>
              <a:t>Limb Length Theorem: </a:t>
            </a:r>
            <a:r>
              <a:rPr lang="en-US" sz="2800" i="1" dirty="0" err="1">
                <a:latin typeface="Optima"/>
                <a:cs typeface="Optima"/>
              </a:rPr>
              <a:t>LimbLength</a:t>
            </a:r>
            <a:r>
              <a:rPr lang="en-US" sz="2800" dirty="0">
                <a:latin typeface="Optima"/>
                <a:cs typeface="Optima"/>
              </a:rPr>
              <a:t>(chimp)</a:t>
            </a:r>
            <a:r>
              <a:rPr lang="en-US" sz="2800" i="1" dirty="0">
                <a:latin typeface="Optima"/>
                <a:cs typeface="Optima"/>
              </a:rPr>
              <a:t> </a:t>
            </a:r>
            <a:r>
              <a:rPr lang="en-US" sz="2800" dirty="0">
                <a:latin typeface="Optima"/>
                <a:cs typeface="Optima"/>
              </a:rPr>
              <a:t>is equal to the minimum value of (</a:t>
            </a:r>
            <a:r>
              <a:rPr lang="en-US" sz="2800" i="1" dirty="0" err="1">
                <a:latin typeface="Optima"/>
                <a:cs typeface="Optima"/>
              </a:rPr>
              <a:t>D</a:t>
            </a:r>
            <a:r>
              <a:rPr lang="en-US" sz="2800" baseline="-25000" dirty="0" err="1">
                <a:latin typeface="Optima"/>
                <a:cs typeface="Optima"/>
              </a:rPr>
              <a:t>chimp</a:t>
            </a:r>
            <a:r>
              <a:rPr lang="en-US" sz="2800" i="1" baseline="-25000" dirty="0" err="1">
                <a:latin typeface="Optima"/>
                <a:cs typeface="Optima"/>
              </a:rPr>
              <a:t>,k</a:t>
            </a:r>
            <a:r>
              <a:rPr lang="en-US" sz="2800" dirty="0">
                <a:latin typeface="Optima"/>
                <a:cs typeface="Optima"/>
              </a:rPr>
              <a:t> + </a:t>
            </a:r>
            <a:r>
              <a:rPr lang="en-US" sz="2800" i="1" dirty="0" err="1">
                <a:latin typeface="Optima"/>
                <a:cs typeface="Optima"/>
              </a:rPr>
              <a:t>D</a:t>
            </a:r>
            <a:r>
              <a:rPr lang="en-US" sz="2800" baseline="-25000" dirty="0" err="1">
                <a:latin typeface="Optima"/>
                <a:cs typeface="Optima"/>
              </a:rPr>
              <a:t>chimp</a:t>
            </a:r>
            <a:r>
              <a:rPr lang="en-US" sz="2800" i="1" baseline="-25000" dirty="0" err="1">
                <a:latin typeface="Optima"/>
                <a:cs typeface="Optima"/>
              </a:rPr>
              <a:t>,j</a:t>
            </a:r>
            <a:r>
              <a:rPr lang="en-US" sz="2800" dirty="0">
                <a:latin typeface="Optima"/>
                <a:cs typeface="Optima"/>
              </a:rPr>
              <a:t> – </a:t>
            </a:r>
            <a:r>
              <a:rPr lang="en-US" sz="2800" i="1" dirty="0" err="1">
                <a:latin typeface="Optima"/>
                <a:cs typeface="Optima"/>
              </a:rPr>
              <a:t>D</a:t>
            </a:r>
            <a:r>
              <a:rPr lang="en-US" sz="2800" i="1" baseline="-25000" dirty="0" err="1">
                <a:latin typeface="Optima"/>
                <a:cs typeface="Optima"/>
              </a:rPr>
              <a:t>j,k</a:t>
            </a:r>
            <a:r>
              <a:rPr lang="en-US" sz="2800" dirty="0">
                <a:latin typeface="Optima"/>
                <a:cs typeface="Optima"/>
              </a:rPr>
              <a:t>)/2 over all leaves </a:t>
            </a:r>
            <a:r>
              <a:rPr lang="en-US" sz="2800" i="1" dirty="0">
                <a:latin typeface="Optima"/>
                <a:cs typeface="Optima"/>
              </a:rPr>
              <a:t>j</a:t>
            </a:r>
            <a:r>
              <a:rPr lang="en-US" sz="2800" dirty="0">
                <a:latin typeface="Optima"/>
                <a:cs typeface="Optima"/>
              </a:rPr>
              <a:t> and </a:t>
            </a:r>
            <a:r>
              <a:rPr lang="en-US" sz="2800" i="1" dirty="0">
                <a:latin typeface="Optima"/>
                <a:cs typeface="Optima"/>
              </a:rPr>
              <a:t>k</a:t>
            </a:r>
            <a:r>
              <a:rPr lang="en-US" sz="2800" dirty="0">
                <a:latin typeface="Optima"/>
                <a:cs typeface="Optima"/>
              </a:rPr>
              <a:t>.</a:t>
            </a:r>
            <a:endParaRPr lang="en-US" sz="2800" b="1" dirty="0">
              <a:latin typeface="Optima"/>
              <a:cs typeface="Optima"/>
            </a:endParaRPr>
          </a:p>
        </p:txBody>
      </p:sp>
    </p:spTree>
    <p:extLst>
      <p:ext uri="{BB962C8B-B14F-4D97-AF65-F5344CB8AC3E}">
        <p14:creationId xmlns:p14="http://schemas.microsoft.com/office/powerpoint/2010/main" val="313422805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728729456"/>
              </p:ext>
            </p:extLst>
          </p:nvPr>
        </p:nvGraphicFramePr>
        <p:xfrm>
          <a:off x="1752600" y="2816068"/>
          <a:ext cx="5372856" cy="1905000"/>
        </p:xfrm>
        <a:graphic>
          <a:graphicData uri="http://schemas.openxmlformats.org/drawingml/2006/table">
            <a:tbl>
              <a:tblPr firstRow="1" bandRow="1">
                <a:tableStyleId>{5C22544A-7EE6-4342-B048-85BDC9FD1C3A}</a:tableStyleId>
              </a:tblPr>
              <a:tblGrid>
                <a:gridCol w="1211165">
                  <a:extLst>
                    <a:ext uri="{9D8B030D-6E8A-4147-A177-3AD203B41FA5}">
                      <a16:colId xmlns:a16="http://schemas.microsoft.com/office/drawing/2014/main" val="20000"/>
                    </a:ext>
                  </a:extLst>
                </a:gridCol>
                <a:gridCol w="1006231">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957384">
                  <a:extLst>
                    <a:ext uri="{9D8B030D-6E8A-4147-A177-3AD203B41FA5}">
                      <a16:colId xmlns:a16="http://schemas.microsoft.com/office/drawing/2014/main" val="20003"/>
                    </a:ext>
                  </a:extLst>
                </a:gridCol>
                <a:gridCol w="1055076">
                  <a:extLst>
                    <a:ext uri="{9D8B030D-6E8A-4147-A177-3AD203B41FA5}">
                      <a16:colId xmlns:a16="http://schemas.microsoft.com/office/drawing/2014/main" val="20004"/>
                    </a:ext>
                  </a:extLst>
                </a:gridCol>
              </a:tblGrid>
              <a:tr h="375920">
                <a:tc>
                  <a:txBody>
                    <a:bodyPr/>
                    <a:lstStyle/>
                    <a:p>
                      <a:pPr algn="ctr"/>
                      <a:endParaRPr lang="en-US" sz="19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5920">
                <a:tc>
                  <a:txBody>
                    <a:bodyPr/>
                    <a:lstStyle/>
                    <a:p>
                      <a:pPr algn="ctr"/>
                      <a:r>
                        <a:rPr lang="en-US" sz="1600" b="1" dirty="0">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5920">
                <a:tc>
                  <a:txBody>
                    <a:bodyPr/>
                    <a:lstStyle/>
                    <a:p>
                      <a:pPr algn="ctr"/>
                      <a:r>
                        <a:rPr lang="en-US" sz="1600" b="1" dirty="0">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5920">
                <a:tc>
                  <a:txBody>
                    <a:bodyPr/>
                    <a:lstStyle/>
                    <a:p>
                      <a:pPr algn="ctr"/>
                      <a:r>
                        <a:rPr lang="en-US" sz="1600" b="1" dirty="0">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592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29" name="Title 1"/>
          <p:cNvSpPr txBox="1">
            <a:spLocks/>
          </p:cNvSpPr>
          <p:nvPr/>
        </p:nvSpPr>
        <p:spPr>
          <a:xfrm>
            <a:off x="218096"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Computing Limb Lengths</a:t>
            </a:r>
          </a:p>
        </p:txBody>
      </p:sp>
      <p:sp>
        <p:nvSpPr>
          <p:cNvPr id="30" name="Rectangle 29"/>
          <p:cNvSpPr/>
          <p:nvPr/>
        </p:nvSpPr>
        <p:spPr>
          <a:xfrm>
            <a:off x="117630" y="5038939"/>
            <a:ext cx="8915400" cy="1514261"/>
          </a:xfrm>
          <a:prstGeom prst="rect">
            <a:avLst/>
          </a:prstGeom>
        </p:spPr>
        <p:txBody>
          <a:bodyPr wrap="square">
            <a:spAutoFit/>
          </a:bodyPr>
          <a:lstStyle/>
          <a:p>
            <a:pPr>
              <a:lnSpc>
                <a:spcPct val="130000"/>
              </a:lnSpc>
            </a:pPr>
            <a:r>
              <a:rPr lang="en-US" sz="2400" dirty="0">
                <a:latin typeface="Optima"/>
                <a:cs typeface="Optima"/>
              </a:rPr>
              <a:t>(</a:t>
            </a:r>
            <a:r>
              <a:rPr lang="en-US" sz="2400" i="1" dirty="0" err="1">
                <a:latin typeface="Optima"/>
                <a:cs typeface="Optima"/>
              </a:rPr>
              <a:t>D</a:t>
            </a:r>
            <a:r>
              <a:rPr lang="en-US" sz="2400" baseline="-25000" dirty="0" err="1">
                <a:latin typeface="Optima"/>
                <a:cs typeface="Optima"/>
              </a:rPr>
              <a:t>human</a:t>
            </a:r>
            <a:r>
              <a:rPr lang="en-US" sz="2400" baseline="-25000" dirty="0">
                <a:latin typeface="Optima"/>
                <a:cs typeface="Optima"/>
              </a:rPr>
              <a:t>, chimp</a:t>
            </a:r>
            <a:r>
              <a:rPr lang="en-US" sz="2400" dirty="0">
                <a:latin typeface="Optima"/>
                <a:cs typeface="Optima"/>
              </a:rPr>
              <a:t> + </a:t>
            </a:r>
            <a:r>
              <a:rPr lang="en-US" sz="2400" i="1" dirty="0" err="1">
                <a:latin typeface="Optima"/>
                <a:cs typeface="Optima"/>
              </a:rPr>
              <a:t>D</a:t>
            </a:r>
            <a:r>
              <a:rPr lang="en-US" sz="2400" baseline="-25000" dirty="0" err="1">
                <a:latin typeface="Optima"/>
                <a:cs typeface="Optima"/>
              </a:rPr>
              <a:t>chimp</a:t>
            </a:r>
            <a:r>
              <a:rPr lang="en-US" sz="2400" baseline="-25000" dirty="0">
                <a:latin typeface="Optima"/>
                <a:cs typeface="Optima"/>
              </a:rPr>
              <a:t>, seal</a:t>
            </a:r>
            <a:r>
              <a:rPr lang="en-US" sz="2400" i="1" dirty="0">
                <a:latin typeface="Optima"/>
                <a:cs typeface="Optima"/>
              </a:rPr>
              <a:t> – </a:t>
            </a:r>
            <a:r>
              <a:rPr lang="en-US" sz="2400" i="1" dirty="0" err="1">
                <a:latin typeface="Optima"/>
                <a:cs typeface="Optima"/>
              </a:rPr>
              <a:t>D</a:t>
            </a:r>
            <a:r>
              <a:rPr lang="en-US" sz="2400" baseline="-25000" dirty="0" err="1">
                <a:latin typeface="Optima"/>
                <a:cs typeface="Optima"/>
              </a:rPr>
              <a:t>human</a:t>
            </a:r>
            <a:r>
              <a:rPr lang="en-US" sz="2400" baseline="-25000" dirty="0">
                <a:latin typeface="Optima"/>
                <a:cs typeface="Optima"/>
              </a:rPr>
              <a:t>, seal</a:t>
            </a:r>
            <a:r>
              <a:rPr lang="en-US" sz="2400" dirty="0">
                <a:latin typeface="Optima"/>
                <a:cs typeface="Optima"/>
              </a:rPr>
              <a:t>) / 2          =</a:t>
            </a:r>
            <a:r>
              <a:rPr lang="en-US" sz="2400" i="1" dirty="0">
                <a:latin typeface="Optima"/>
                <a:cs typeface="Optima"/>
              </a:rPr>
              <a:t> </a:t>
            </a:r>
            <a:r>
              <a:rPr lang="en-US" sz="2400" dirty="0">
                <a:latin typeface="Optima"/>
                <a:cs typeface="Optima"/>
              </a:rPr>
              <a:t>(3 + 6 – 7) / 2 = </a:t>
            </a:r>
            <a:r>
              <a:rPr lang="en-US" sz="2400" b="1" dirty="0">
                <a:solidFill>
                  <a:schemeClr val="tx2"/>
                </a:solidFill>
                <a:latin typeface="Optima"/>
                <a:cs typeface="Optima"/>
              </a:rPr>
              <a:t>1</a:t>
            </a:r>
          </a:p>
          <a:p>
            <a:pPr>
              <a:lnSpc>
                <a:spcPct val="130000"/>
              </a:lnSpc>
            </a:pPr>
            <a:r>
              <a:rPr lang="en-US" sz="2400" dirty="0">
                <a:latin typeface="Optima"/>
                <a:cs typeface="Optima"/>
              </a:rPr>
              <a:t>(</a:t>
            </a:r>
            <a:r>
              <a:rPr lang="en-US" sz="2400" i="1" dirty="0" err="1">
                <a:latin typeface="Optima"/>
                <a:cs typeface="Optima"/>
              </a:rPr>
              <a:t>D</a:t>
            </a:r>
            <a:r>
              <a:rPr lang="en-US" sz="2400" baseline="-25000" dirty="0" err="1">
                <a:latin typeface="Optima"/>
                <a:cs typeface="Optima"/>
              </a:rPr>
              <a:t>human</a:t>
            </a:r>
            <a:r>
              <a:rPr lang="en-US" sz="2400" baseline="-25000" dirty="0">
                <a:latin typeface="Optima"/>
                <a:cs typeface="Optima"/>
              </a:rPr>
              <a:t>, chimp</a:t>
            </a:r>
            <a:r>
              <a:rPr lang="en-US" sz="2400" dirty="0">
                <a:latin typeface="Optima"/>
                <a:cs typeface="Optima"/>
              </a:rPr>
              <a:t> + </a:t>
            </a:r>
            <a:r>
              <a:rPr lang="en-US" sz="2400" i="1" dirty="0" err="1">
                <a:latin typeface="Optima"/>
                <a:cs typeface="Optima"/>
              </a:rPr>
              <a:t>D</a:t>
            </a:r>
            <a:r>
              <a:rPr lang="en-US" sz="2400" baseline="-25000" dirty="0" err="1">
                <a:latin typeface="Optima"/>
                <a:cs typeface="Optima"/>
              </a:rPr>
              <a:t>chimp</a:t>
            </a:r>
            <a:r>
              <a:rPr lang="en-US" sz="2400" baseline="-25000" dirty="0">
                <a:latin typeface="Optima"/>
                <a:cs typeface="Optima"/>
              </a:rPr>
              <a:t>, whale</a:t>
            </a:r>
            <a:r>
              <a:rPr lang="en-US" sz="2400" i="1" dirty="0">
                <a:latin typeface="Optima"/>
                <a:cs typeface="Optima"/>
              </a:rPr>
              <a:t> – </a:t>
            </a:r>
            <a:r>
              <a:rPr lang="en-US" sz="2400" i="1" dirty="0" err="1">
                <a:latin typeface="Optima"/>
                <a:cs typeface="Optima"/>
              </a:rPr>
              <a:t>D</a:t>
            </a:r>
            <a:r>
              <a:rPr lang="en-US" sz="2400" baseline="-25000" dirty="0" err="1">
                <a:latin typeface="Optima"/>
                <a:cs typeface="Optima"/>
              </a:rPr>
              <a:t>human</a:t>
            </a:r>
            <a:r>
              <a:rPr lang="en-US" sz="2400" baseline="-25000" dirty="0">
                <a:latin typeface="Optima"/>
                <a:cs typeface="Optima"/>
              </a:rPr>
              <a:t>, whale</a:t>
            </a:r>
            <a:r>
              <a:rPr lang="en-US" sz="2400" dirty="0">
                <a:latin typeface="Optima"/>
                <a:cs typeface="Optima"/>
              </a:rPr>
              <a:t>) / 2  =</a:t>
            </a:r>
            <a:r>
              <a:rPr lang="en-US" sz="2400" i="1" dirty="0">
                <a:latin typeface="Optima"/>
                <a:cs typeface="Optima"/>
              </a:rPr>
              <a:t> </a:t>
            </a:r>
            <a:r>
              <a:rPr lang="en-US" sz="2400" dirty="0">
                <a:latin typeface="Optima"/>
                <a:cs typeface="Optima"/>
              </a:rPr>
              <a:t>(3 + 4 – 5) / 2 = </a:t>
            </a:r>
            <a:r>
              <a:rPr lang="en-US" sz="2400" b="1" dirty="0">
                <a:solidFill>
                  <a:srgbClr val="ED1C24"/>
                </a:solidFill>
                <a:latin typeface="Optima"/>
                <a:cs typeface="Optima"/>
              </a:rPr>
              <a:t>1</a:t>
            </a:r>
            <a:endParaRPr lang="en-US" sz="2400" b="1" dirty="0">
              <a:solidFill>
                <a:srgbClr val="ED1C24"/>
              </a:solidFill>
            </a:endParaRPr>
          </a:p>
          <a:p>
            <a:pPr>
              <a:lnSpc>
                <a:spcPct val="130000"/>
              </a:lnSpc>
            </a:pPr>
            <a:r>
              <a:rPr lang="en-US" sz="2400" dirty="0">
                <a:latin typeface="Optima"/>
                <a:cs typeface="Optima"/>
              </a:rPr>
              <a:t>(</a:t>
            </a:r>
            <a:r>
              <a:rPr lang="en-US" sz="2400" i="1" dirty="0" err="1">
                <a:latin typeface="Optima"/>
                <a:cs typeface="Optima"/>
              </a:rPr>
              <a:t>D</a:t>
            </a:r>
            <a:r>
              <a:rPr lang="en-US" sz="2400" baseline="-25000" dirty="0" err="1">
                <a:latin typeface="Optima"/>
                <a:cs typeface="Optima"/>
              </a:rPr>
              <a:t>whale</a:t>
            </a:r>
            <a:r>
              <a:rPr lang="en-US" sz="2400" baseline="-25000" dirty="0">
                <a:latin typeface="Optima"/>
                <a:cs typeface="Optima"/>
              </a:rPr>
              <a:t>, chimp</a:t>
            </a:r>
            <a:r>
              <a:rPr lang="en-US" sz="2400" dirty="0">
                <a:latin typeface="Optima"/>
                <a:cs typeface="Optima"/>
              </a:rPr>
              <a:t> + </a:t>
            </a:r>
            <a:r>
              <a:rPr lang="en-US" sz="2400" i="1" dirty="0" err="1">
                <a:latin typeface="Optima"/>
                <a:cs typeface="Optima"/>
              </a:rPr>
              <a:t>D</a:t>
            </a:r>
            <a:r>
              <a:rPr lang="en-US" sz="2400" baseline="-25000" dirty="0" err="1">
                <a:latin typeface="Optima"/>
                <a:cs typeface="Optima"/>
              </a:rPr>
              <a:t>chimp</a:t>
            </a:r>
            <a:r>
              <a:rPr lang="en-US" sz="2400" baseline="-25000" dirty="0">
                <a:latin typeface="Optima"/>
                <a:cs typeface="Optima"/>
              </a:rPr>
              <a:t>, seal</a:t>
            </a:r>
            <a:r>
              <a:rPr lang="en-US" sz="2400" i="1" dirty="0">
                <a:latin typeface="Optima"/>
                <a:cs typeface="Optima"/>
              </a:rPr>
              <a:t> – </a:t>
            </a:r>
            <a:r>
              <a:rPr lang="en-US" sz="2400" i="1" dirty="0" err="1">
                <a:latin typeface="Optima"/>
                <a:cs typeface="Optima"/>
              </a:rPr>
              <a:t>D</a:t>
            </a:r>
            <a:r>
              <a:rPr lang="en-US" sz="2400" baseline="-25000" dirty="0" err="1">
                <a:latin typeface="Optima"/>
                <a:cs typeface="Optima"/>
              </a:rPr>
              <a:t>whale</a:t>
            </a:r>
            <a:r>
              <a:rPr lang="en-US" sz="2400" baseline="-25000" dirty="0">
                <a:latin typeface="Optima"/>
                <a:cs typeface="Optima"/>
              </a:rPr>
              <a:t>, seal</a:t>
            </a:r>
            <a:r>
              <a:rPr lang="en-US" sz="2400" dirty="0">
                <a:latin typeface="Optima"/>
                <a:cs typeface="Optima"/>
              </a:rPr>
              <a:t>) / 2        =</a:t>
            </a:r>
            <a:r>
              <a:rPr lang="en-US" sz="2400" i="1" dirty="0">
                <a:latin typeface="Optima"/>
                <a:cs typeface="Optima"/>
              </a:rPr>
              <a:t> </a:t>
            </a:r>
            <a:r>
              <a:rPr lang="en-US" sz="2400" dirty="0">
                <a:latin typeface="Optima"/>
                <a:cs typeface="Optima"/>
              </a:rPr>
              <a:t>(6 + 4 – 2) / 2 = 4</a:t>
            </a:r>
            <a:endParaRPr lang="en-US" sz="2400" dirty="0"/>
          </a:p>
        </p:txBody>
      </p:sp>
      <p:sp>
        <p:nvSpPr>
          <p:cNvPr id="6" name="Content Placeholder 3"/>
          <p:cNvSpPr txBox="1">
            <a:spLocks/>
          </p:cNvSpPr>
          <p:nvPr/>
        </p:nvSpPr>
        <p:spPr>
          <a:xfrm>
            <a:off x="457200" y="1250010"/>
            <a:ext cx="8229600" cy="1460129"/>
          </a:xfrm>
          <a:prstGeom prst="rect">
            <a:avLst/>
          </a:prstGeom>
          <a:solidFill>
            <a:srgbClr val="CAE2F9"/>
          </a:solidFill>
          <a:ln>
            <a:solidFill>
              <a:srgbClr val="176FC1"/>
            </a:solidFill>
          </a:ln>
          <a:effectLst>
            <a:outerShdw blurRad="50800" dist="38100" dir="5400000" algn="t" rotWithShape="0">
              <a:prstClr val="black">
                <a:alpha val="40000"/>
              </a:prstClr>
            </a:outerShdw>
          </a:effectLst>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b="1" dirty="0">
                <a:latin typeface="Optima"/>
                <a:cs typeface="Optima"/>
              </a:rPr>
              <a:t>Limb Length Theorem: </a:t>
            </a:r>
            <a:r>
              <a:rPr lang="en-US" sz="2800" i="1" dirty="0" err="1">
                <a:latin typeface="Optima"/>
                <a:cs typeface="Optima"/>
              </a:rPr>
              <a:t>LimbLength</a:t>
            </a:r>
            <a:r>
              <a:rPr lang="en-US" sz="2800" dirty="0">
                <a:latin typeface="Optima"/>
                <a:cs typeface="Optima"/>
              </a:rPr>
              <a:t>(chimp)</a:t>
            </a:r>
            <a:r>
              <a:rPr lang="en-US" sz="2800" i="1" dirty="0">
                <a:latin typeface="Optima"/>
                <a:cs typeface="Optima"/>
              </a:rPr>
              <a:t> </a:t>
            </a:r>
            <a:r>
              <a:rPr lang="en-US" sz="2800" dirty="0">
                <a:latin typeface="Optima"/>
                <a:cs typeface="Optima"/>
              </a:rPr>
              <a:t>is equal to the minimum value of (</a:t>
            </a:r>
            <a:r>
              <a:rPr lang="en-US" sz="2800" i="1" dirty="0" err="1">
                <a:latin typeface="Optima"/>
                <a:cs typeface="Optima"/>
              </a:rPr>
              <a:t>D</a:t>
            </a:r>
            <a:r>
              <a:rPr lang="en-US" sz="2800" baseline="-25000" dirty="0" err="1">
                <a:latin typeface="Optima"/>
                <a:cs typeface="Optima"/>
              </a:rPr>
              <a:t>chimp</a:t>
            </a:r>
            <a:r>
              <a:rPr lang="en-US" sz="2800" i="1" baseline="-25000" dirty="0" err="1">
                <a:latin typeface="Optima"/>
                <a:cs typeface="Optima"/>
              </a:rPr>
              <a:t>,k</a:t>
            </a:r>
            <a:r>
              <a:rPr lang="en-US" sz="2800" dirty="0">
                <a:latin typeface="Optima"/>
                <a:cs typeface="Optima"/>
              </a:rPr>
              <a:t> + </a:t>
            </a:r>
            <a:r>
              <a:rPr lang="en-US" sz="2800" i="1" dirty="0" err="1">
                <a:latin typeface="Optima"/>
                <a:cs typeface="Optima"/>
              </a:rPr>
              <a:t>D</a:t>
            </a:r>
            <a:r>
              <a:rPr lang="en-US" sz="2800" baseline="-25000" dirty="0" err="1">
                <a:latin typeface="Optima"/>
                <a:cs typeface="Optima"/>
              </a:rPr>
              <a:t>chimp</a:t>
            </a:r>
            <a:r>
              <a:rPr lang="en-US" sz="2800" i="1" baseline="-25000" dirty="0" err="1">
                <a:latin typeface="Optima"/>
                <a:cs typeface="Optima"/>
              </a:rPr>
              <a:t>,j</a:t>
            </a:r>
            <a:r>
              <a:rPr lang="en-US" sz="2800" dirty="0">
                <a:latin typeface="Optima"/>
                <a:cs typeface="Optima"/>
              </a:rPr>
              <a:t> – </a:t>
            </a:r>
            <a:r>
              <a:rPr lang="en-US" sz="2800" i="1" dirty="0" err="1">
                <a:latin typeface="Optima"/>
                <a:cs typeface="Optima"/>
              </a:rPr>
              <a:t>D</a:t>
            </a:r>
            <a:r>
              <a:rPr lang="en-US" sz="2800" i="1" baseline="-25000" dirty="0" err="1">
                <a:latin typeface="Optima"/>
                <a:cs typeface="Optima"/>
              </a:rPr>
              <a:t>j,k</a:t>
            </a:r>
            <a:r>
              <a:rPr lang="en-US" sz="2800" dirty="0">
                <a:latin typeface="Optima"/>
                <a:cs typeface="Optima"/>
              </a:rPr>
              <a:t>)/2 over all leaves </a:t>
            </a:r>
            <a:r>
              <a:rPr lang="en-US" sz="2800" i="1" dirty="0">
                <a:latin typeface="Optima"/>
                <a:cs typeface="Optima"/>
              </a:rPr>
              <a:t>j</a:t>
            </a:r>
            <a:r>
              <a:rPr lang="en-US" sz="2800" dirty="0">
                <a:latin typeface="Optima"/>
                <a:cs typeface="Optima"/>
              </a:rPr>
              <a:t> and </a:t>
            </a:r>
            <a:r>
              <a:rPr lang="en-US" sz="2800" i="1" dirty="0">
                <a:latin typeface="Optima"/>
                <a:cs typeface="Optima"/>
              </a:rPr>
              <a:t>k</a:t>
            </a:r>
            <a:r>
              <a:rPr lang="en-US" sz="2800" dirty="0">
                <a:latin typeface="Optima"/>
                <a:cs typeface="Optima"/>
              </a:rPr>
              <a:t>.</a:t>
            </a:r>
            <a:endParaRPr lang="en-US" sz="2800" b="1" dirty="0">
              <a:latin typeface="Optima"/>
              <a:cs typeface="Optima"/>
            </a:endParaRPr>
          </a:p>
        </p:txBody>
      </p:sp>
    </p:spTree>
    <p:extLst>
      <p:ext uri="{BB962C8B-B14F-4D97-AF65-F5344CB8AC3E}">
        <p14:creationId xmlns:p14="http://schemas.microsoft.com/office/powerpoint/2010/main" val="31401805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165091423"/>
              </p:ext>
            </p:extLst>
          </p:nvPr>
        </p:nvGraphicFramePr>
        <p:xfrm>
          <a:off x="1752600" y="2816068"/>
          <a:ext cx="5372856" cy="1905000"/>
        </p:xfrm>
        <a:graphic>
          <a:graphicData uri="http://schemas.openxmlformats.org/drawingml/2006/table">
            <a:tbl>
              <a:tblPr firstRow="1" bandRow="1">
                <a:tableStyleId>{5C22544A-7EE6-4342-B048-85BDC9FD1C3A}</a:tableStyleId>
              </a:tblPr>
              <a:tblGrid>
                <a:gridCol w="1211165">
                  <a:extLst>
                    <a:ext uri="{9D8B030D-6E8A-4147-A177-3AD203B41FA5}">
                      <a16:colId xmlns:a16="http://schemas.microsoft.com/office/drawing/2014/main" val="20000"/>
                    </a:ext>
                  </a:extLst>
                </a:gridCol>
                <a:gridCol w="1006231">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957384">
                  <a:extLst>
                    <a:ext uri="{9D8B030D-6E8A-4147-A177-3AD203B41FA5}">
                      <a16:colId xmlns:a16="http://schemas.microsoft.com/office/drawing/2014/main" val="20003"/>
                    </a:ext>
                  </a:extLst>
                </a:gridCol>
                <a:gridCol w="1055076">
                  <a:extLst>
                    <a:ext uri="{9D8B030D-6E8A-4147-A177-3AD203B41FA5}">
                      <a16:colId xmlns:a16="http://schemas.microsoft.com/office/drawing/2014/main" val="20004"/>
                    </a:ext>
                  </a:extLst>
                </a:gridCol>
              </a:tblGrid>
              <a:tr h="375920">
                <a:tc>
                  <a:txBody>
                    <a:bodyPr/>
                    <a:lstStyle/>
                    <a:p>
                      <a:pPr algn="ctr"/>
                      <a:endParaRPr lang="en-US" sz="19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5920">
                <a:tc>
                  <a:txBody>
                    <a:bodyPr/>
                    <a:lstStyle/>
                    <a:p>
                      <a:pPr algn="ctr"/>
                      <a:r>
                        <a:rPr lang="en-US" sz="1600" b="1" dirty="0">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5920">
                <a:tc>
                  <a:txBody>
                    <a:bodyPr/>
                    <a:lstStyle/>
                    <a:p>
                      <a:pPr algn="ctr"/>
                      <a:r>
                        <a:rPr lang="en-US" sz="1600" b="1" dirty="0">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5920">
                <a:tc>
                  <a:txBody>
                    <a:bodyPr/>
                    <a:lstStyle/>
                    <a:p>
                      <a:pPr algn="ctr"/>
                      <a:r>
                        <a:rPr lang="en-US" sz="1600" b="1" dirty="0">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592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29" name="Title 1"/>
          <p:cNvSpPr txBox="1">
            <a:spLocks/>
          </p:cNvSpPr>
          <p:nvPr/>
        </p:nvSpPr>
        <p:spPr>
          <a:xfrm>
            <a:off x="218096"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Computing Limb Lengths</a:t>
            </a:r>
          </a:p>
        </p:txBody>
      </p:sp>
      <p:cxnSp>
        <p:nvCxnSpPr>
          <p:cNvPr id="6" name="Straight Arrow Connector 5"/>
          <p:cNvCxnSpPr/>
          <p:nvPr/>
        </p:nvCxnSpPr>
        <p:spPr>
          <a:xfrm>
            <a:off x="3788881" y="5893991"/>
            <a:ext cx="1240321" cy="0"/>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5020830" y="5885919"/>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5029202" y="5202374"/>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2438930" y="5893991"/>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flipV="1">
            <a:off x="2447302" y="5210446"/>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2" name="Oval 11"/>
          <p:cNvSpPr>
            <a:spLocks noChangeAspect="1"/>
          </p:cNvSpPr>
          <p:nvPr/>
        </p:nvSpPr>
        <p:spPr>
          <a:xfrm>
            <a:off x="3669408" y="5697105"/>
            <a:ext cx="365762" cy="365760"/>
          </a:xfrm>
          <a:prstGeom prst="ellipse">
            <a:avLst/>
          </a:prstGeom>
          <a:solidFill>
            <a:schemeClr val="bg1">
              <a:lumMod val="7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3" name="Oval 12"/>
          <p:cNvSpPr>
            <a:spLocks noChangeAspect="1"/>
          </p:cNvSpPr>
          <p:nvPr/>
        </p:nvSpPr>
        <p:spPr>
          <a:xfrm>
            <a:off x="6178770" y="500689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4" name="Oval 13"/>
          <p:cNvSpPr>
            <a:spLocks noChangeAspect="1"/>
          </p:cNvSpPr>
          <p:nvPr/>
        </p:nvSpPr>
        <p:spPr>
          <a:xfrm>
            <a:off x="6178770" y="6359925"/>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5" name="Oval 14"/>
          <p:cNvSpPr>
            <a:spLocks noChangeAspect="1"/>
          </p:cNvSpPr>
          <p:nvPr/>
        </p:nvSpPr>
        <p:spPr>
          <a:xfrm>
            <a:off x="4765069" y="5697105"/>
            <a:ext cx="365762" cy="365760"/>
          </a:xfrm>
          <a:prstGeom prst="ellipse">
            <a:avLst/>
          </a:prstGeom>
          <a:solidFill>
            <a:srgbClr val="BFBFBF"/>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6" name="Oval 15"/>
          <p:cNvSpPr>
            <a:spLocks noChangeAspect="1"/>
          </p:cNvSpPr>
          <p:nvPr/>
        </p:nvSpPr>
        <p:spPr>
          <a:xfrm>
            <a:off x="2261098" y="635992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7" name="Oval 16"/>
          <p:cNvSpPr>
            <a:spLocks noChangeAspect="1"/>
          </p:cNvSpPr>
          <p:nvPr/>
        </p:nvSpPr>
        <p:spPr>
          <a:xfrm>
            <a:off x="2261098" y="500689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8" name="Rectangle 17"/>
          <p:cNvSpPr/>
          <p:nvPr/>
        </p:nvSpPr>
        <p:spPr>
          <a:xfrm>
            <a:off x="6567214" y="6343949"/>
            <a:ext cx="838845" cy="369332"/>
          </a:xfrm>
          <a:prstGeom prst="rect">
            <a:avLst/>
          </a:prstGeom>
        </p:spPr>
        <p:txBody>
          <a:bodyPr wrap="none">
            <a:spAutoFit/>
          </a:bodyPr>
          <a:lstStyle/>
          <a:p>
            <a:r>
              <a:rPr lang="en-US" b="1" dirty="0">
                <a:solidFill>
                  <a:srgbClr val="262626"/>
                </a:solidFill>
                <a:latin typeface="Optima"/>
                <a:cs typeface="Optima"/>
              </a:rPr>
              <a:t>Whale</a:t>
            </a:r>
            <a:endParaRPr lang="en-US" dirty="0"/>
          </a:p>
        </p:txBody>
      </p:sp>
      <p:sp>
        <p:nvSpPr>
          <p:cNvPr id="19" name="Rectangle 18"/>
          <p:cNvSpPr/>
          <p:nvPr/>
        </p:nvSpPr>
        <p:spPr>
          <a:xfrm>
            <a:off x="6567212" y="4987457"/>
            <a:ext cx="595086" cy="369332"/>
          </a:xfrm>
          <a:prstGeom prst="rect">
            <a:avLst/>
          </a:prstGeom>
        </p:spPr>
        <p:txBody>
          <a:bodyPr wrap="none">
            <a:spAutoFit/>
          </a:bodyPr>
          <a:lstStyle/>
          <a:p>
            <a:r>
              <a:rPr lang="en-US" b="1" dirty="0">
                <a:solidFill>
                  <a:srgbClr val="262626"/>
                </a:solidFill>
                <a:latin typeface="Optima"/>
                <a:cs typeface="Optima"/>
              </a:rPr>
              <a:t>Seal</a:t>
            </a:r>
            <a:endParaRPr lang="en-US" dirty="0"/>
          </a:p>
        </p:txBody>
      </p:sp>
      <p:sp>
        <p:nvSpPr>
          <p:cNvPr id="20" name="Rectangle 19"/>
          <p:cNvSpPr/>
          <p:nvPr/>
        </p:nvSpPr>
        <p:spPr>
          <a:xfrm>
            <a:off x="1288608" y="6347217"/>
            <a:ext cx="928637" cy="369332"/>
          </a:xfrm>
          <a:prstGeom prst="rect">
            <a:avLst/>
          </a:prstGeom>
        </p:spPr>
        <p:txBody>
          <a:bodyPr wrap="none">
            <a:spAutoFit/>
          </a:bodyPr>
          <a:lstStyle/>
          <a:p>
            <a:pPr algn="r"/>
            <a:r>
              <a:rPr lang="en-US" b="1" dirty="0">
                <a:solidFill>
                  <a:srgbClr val="262626"/>
                </a:solidFill>
                <a:latin typeface="Optima"/>
                <a:cs typeface="Optima"/>
              </a:rPr>
              <a:t>Human</a:t>
            </a:r>
            <a:endParaRPr lang="en-US" dirty="0"/>
          </a:p>
        </p:txBody>
      </p:sp>
      <p:sp>
        <p:nvSpPr>
          <p:cNvPr id="21" name="Rectangle 20"/>
          <p:cNvSpPr/>
          <p:nvPr/>
        </p:nvSpPr>
        <p:spPr>
          <a:xfrm>
            <a:off x="1365475" y="4971491"/>
            <a:ext cx="851768" cy="369332"/>
          </a:xfrm>
          <a:prstGeom prst="rect">
            <a:avLst/>
          </a:prstGeom>
        </p:spPr>
        <p:txBody>
          <a:bodyPr wrap="none">
            <a:spAutoFit/>
          </a:bodyPr>
          <a:lstStyle/>
          <a:p>
            <a:pPr algn="r"/>
            <a:r>
              <a:rPr lang="en-US" b="1" dirty="0">
                <a:solidFill>
                  <a:srgbClr val="262626"/>
                </a:solidFill>
                <a:latin typeface="Optima"/>
                <a:cs typeface="Optima"/>
              </a:rPr>
              <a:t>Chimp</a:t>
            </a:r>
            <a:endParaRPr lang="en-US" dirty="0"/>
          </a:p>
        </p:txBody>
      </p:sp>
      <p:sp>
        <p:nvSpPr>
          <p:cNvPr id="22" name="TextBox 21"/>
          <p:cNvSpPr txBox="1"/>
          <p:nvPr/>
        </p:nvSpPr>
        <p:spPr>
          <a:xfrm>
            <a:off x="3033561" y="6173865"/>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2</a:t>
            </a:r>
          </a:p>
        </p:txBody>
      </p:sp>
      <p:sp>
        <p:nvSpPr>
          <p:cNvPr id="23" name="TextBox 22"/>
          <p:cNvSpPr txBox="1"/>
          <p:nvPr/>
        </p:nvSpPr>
        <p:spPr>
          <a:xfrm>
            <a:off x="3044804" y="5144465"/>
            <a:ext cx="327269" cy="400110"/>
          </a:xfrm>
          <a:prstGeom prst="rect">
            <a:avLst/>
          </a:prstGeom>
          <a:noFill/>
        </p:spPr>
        <p:txBody>
          <a:bodyPr wrap="none" rtlCol="0">
            <a:spAutoFit/>
          </a:bodyPr>
          <a:lstStyle/>
          <a:p>
            <a:pPr algn="ctr"/>
            <a:r>
              <a:rPr lang="en-US" sz="2000" b="1" dirty="0">
                <a:solidFill>
                  <a:srgbClr val="ED1C24"/>
                </a:solidFill>
                <a:latin typeface="Optima"/>
                <a:cs typeface="Optima"/>
              </a:rPr>
              <a:t>1</a:t>
            </a:r>
          </a:p>
        </p:txBody>
      </p:sp>
      <p:sp>
        <p:nvSpPr>
          <p:cNvPr id="24" name="TextBox 23"/>
          <p:cNvSpPr txBox="1"/>
          <p:nvPr/>
        </p:nvSpPr>
        <p:spPr>
          <a:xfrm>
            <a:off x="4229111" y="5462371"/>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3</a:t>
            </a:r>
          </a:p>
        </p:txBody>
      </p:sp>
      <p:sp>
        <p:nvSpPr>
          <p:cNvPr id="25" name="TextBox 24"/>
          <p:cNvSpPr txBox="1"/>
          <p:nvPr/>
        </p:nvSpPr>
        <p:spPr>
          <a:xfrm>
            <a:off x="5424757" y="5144465"/>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2</a:t>
            </a:r>
          </a:p>
        </p:txBody>
      </p:sp>
      <p:sp>
        <p:nvSpPr>
          <p:cNvPr id="26" name="TextBox 25"/>
          <p:cNvSpPr txBox="1"/>
          <p:nvPr/>
        </p:nvSpPr>
        <p:spPr>
          <a:xfrm>
            <a:off x="5424757" y="6173865"/>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0</a:t>
            </a:r>
          </a:p>
        </p:txBody>
      </p:sp>
      <p:sp>
        <p:nvSpPr>
          <p:cNvPr id="27" name="Content Placeholder 3"/>
          <p:cNvSpPr txBox="1">
            <a:spLocks/>
          </p:cNvSpPr>
          <p:nvPr/>
        </p:nvSpPr>
        <p:spPr>
          <a:xfrm>
            <a:off x="457200" y="1250010"/>
            <a:ext cx="8229600" cy="1460129"/>
          </a:xfrm>
          <a:prstGeom prst="rect">
            <a:avLst/>
          </a:prstGeom>
          <a:solidFill>
            <a:srgbClr val="CAE2F9"/>
          </a:solidFill>
          <a:ln>
            <a:solidFill>
              <a:srgbClr val="176FC1"/>
            </a:solidFill>
          </a:ln>
          <a:effectLst>
            <a:outerShdw blurRad="50800" dist="38100" dir="5400000" algn="t" rotWithShape="0">
              <a:prstClr val="black">
                <a:alpha val="40000"/>
              </a:prstClr>
            </a:outerShdw>
          </a:effectLst>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b="1" dirty="0">
                <a:latin typeface="Optima"/>
                <a:cs typeface="Optima"/>
              </a:rPr>
              <a:t>Limb Length Theorem: </a:t>
            </a:r>
            <a:r>
              <a:rPr lang="en-US" sz="2800" i="1" dirty="0" err="1">
                <a:latin typeface="Optima"/>
                <a:cs typeface="Optima"/>
              </a:rPr>
              <a:t>LimbLength</a:t>
            </a:r>
            <a:r>
              <a:rPr lang="en-US" sz="2800" dirty="0">
                <a:latin typeface="Optima"/>
                <a:cs typeface="Optima"/>
              </a:rPr>
              <a:t>(chimp)</a:t>
            </a:r>
            <a:r>
              <a:rPr lang="en-US" sz="2800" i="1" dirty="0">
                <a:latin typeface="Optima"/>
                <a:cs typeface="Optima"/>
              </a:rPr>
              <a:t> </a:t>
            </a:r>
            <a:r>
              <a:rPr lang="en-US" sz="2800" dirty="0">
                <a:latin typeface="Optima"/>
                <a:cs typeface="Optima"/>
              </a:rPr>
              <a:t>is equal to the minimum value of (</a:t>
            </a:r>
            <a:r>
              <a:rPr lang="en-US" sz="2800" i="1" dirty="0" err="1">
                <a:latin typeface="Optima"/>
                <a:cs typeface="Optima"/>
              </a:rPr>
              <a:t>D</a:t>
            </a:r>
            <a:r>
              <a:rPr lang="en-US" sz="2800" baseline="-25000" dirty="0" err="1">
                <a:latin typeface="Optima"/>
                <a:cs typeface="Optima"/>
              </a:rPr>
              <a:t>chimp</a:t>
            </a:r>
            <a:r>
              <a:rPr lang="en-US" sz="2800" i="1" baseline="-25000" dirty="0" err="1">
                <a:latin typeface="Optima"/>
                <a:cs typeface="Optima"/>
              </a:rPr>
              <a:t>,k</a:t>
            </a:r>
            <a:r>
              <a:rPr lang="en-US" sz="2800" dirty="0">
                <a:latin typeface="Optima"/>
                <a:cs typeface="Optima"/>
              </a:rPr>
              <a:t> + </a:t>
            </a:r>
            <a:r>
              <a:rPr lang="en-US" sz="2800" i="1" dirty="0" err="1">
                <a:latin typeface="Optima"/>
                <a:cs typeface="Optima"/>
              </a:rPr>
              <a:t>D</a:t>
            </a:r>
            <a:r>
              <a:rPr lang="en-US" sz="2800" baseline="-25000" dirty="0" err="1">
                <a:latin typeface="Optima"/>
                <a:cs typeface="Optima"/>
              </a:rPr>
              <a:t>chimp</a:t>
            </a:r>
            <a:r>
              <a:rPr lang="en-US" sz="2800" i="1" baseline="-25000" dirty="0" err="1">
                <a:latin typeface="Optima"/>
                <a:cs typeface="Optima"/>
              </a:rPr>
              <a:t>,j</a:t>
            </a:r>
            <a:r>
              <a:rPr lang="en-US" sz="2800" dirty="0">
                <a:latin typeface="Optima"/>
                <a:cs typeface="Optima"/>
              </a:rPr>
              <a:t> – </a:t>
            </a:r>
            <a:r>
              <a:rPr lang="en-US" sz="2800" i="1">
                <a:latin typeface="Optima"/>
                <a:cs typeface="Optima"/>
              </a:rPr>
              <a:t>D</a:t>
            </a:r>
            <a:r>
              <a:rPr lang="en-US" sz="2800" i="1" baseline="-25000">
                <a:latin typeface="Optima"/>
                <a:cs typeface="Optima"/>
              </a:rPr>
              <a:t>j,k</a:t>
            </a:r>
            <a:r>
              <a:rPr lang="en-US" sz="2800" dirty="0">
                <a:latin typeface="Optima"/>
                <a:cs typeface="Optima"/>
              </a:rPr>
              <a:t>)/2 over all leaves </a:t>
            </a:r>
            <a:r>
              <a:rPr lang="en-US" sz="2800" i="1" dirty="0">
                <a:latin typeface="Optima"/>
                <a:cs typeface="Optima"/>
              </a:rPr>
              <a:t>j</a:t>
            </a:r>
            <a:r>
              <a:rPr lang="en-US" sz="2800" dirty="0">
                <a:latin typeface="Optima"/>
                <a:cs typeface="Optima"/>
              </a:rPr>
              <a:t> and </a:t>
            </a:r>
            <a:r>
              <a:rPr lang="en-US" sz="2800" i="1" dirty="0">
                <a:latin typeface="Optima"/>
                <a:cs typeface="Optima"/>
              </a:rPr>
              <a:t>k</a:t>
            </a:r>
            <a:r>
              <a:rPr lang="en-US" sz="2800" dirty="0">
                <a:latin typeface="Optima"/>
                <a:cs typeface="Optima"/>
              </a:rPr>
              <a:t>.</a:t>
            </a:r>
            <a:endParaRPr lang="en-US" sz="2800" b="1" dirty="0">
              <a:latin typeface="Optima"/>
              <a:cs typeface="Optima"/>
            </a:endParaRPr>
          </a:p>
        </p:txBody>
      </p:sp>
    </p:spTree>
    <p:extLst>
      <p:ext uri="{BB962C8B-B14F-4D97-AF65-F5344CB8AC3E}">
        <p14:creationId xmlns:p14="http://schemas.microsoft.com/office/powerpoint/2010/main" val="400017152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04870408"/>
              </p:ext>
            </p:extLst>
          </p:nvPr>
        </p:nvGraphicFramePr>
        <p:xfrm>
          <a:off x="914402" y="1981201"/>
          <a:ext cx="2681957" cy="2641719"/>
        </p:xfrm>
        <a:graphic>
          <a:graphicData uri="http://schemas.openxmlformats.org/drawingml/2006/table">
            <a:tbl>
              <a:tblPr firstRow="1" bandRow="1">
                <a:tableStyleId>{5C22544A-7EE6-4342-B048-85BDC9FD1C3A}</a:tableStyleId>
              </a:tblPr>
              <a:tblGrid>
                <a:gridCol w="545022">
                  <a:extLst>
                    <a:ext uri="{9D8B030D-6E8A-4147-A177-3AD203B41FA5}">
                      <a16:colId xmlns:a16="http://schemas.microsoft.com/office/drawing/2014/main" val="20000"/>
                    </a:ext>
                  </a:extLst>
                </a:gridCol>
                <a:gridCol w="545022">
                  <a:extLst>
                    <a:ext uri="{9D8B030D-6E8A-4147-A177-3AD203B41FA5}">
                      <a16:colId xmlns:a16="http://schemas.microsoft.com/office/drawing/2014/main" val="20001"/>
                    </a:ext>
                  </a:extLst>
                </a:gridCol>
                <a:gridCol w="536836">
                  <a:extLst>
                    <a:ext uri="{9D8B030D-6E8A-4147-A177-3AD203B41FA5}">
                      <a16:colId xmlns:a16="http://schemas.microsoft.com/office/drawing/2014/main" val="20002"/>
                    </a:ext>
                  </a:extLst>
                </a:gridCol>
                <a:gridCol w="537308">
                  <a:extLst>
                    <a:ext uri="{9D8B030D-6E8A-4147-A177-3AD203B41FA5}">
                      <a16:colId xmlns:a16="http://schemas.microsoft.com/office/drawing/2014/main" val="20003"/>
                    </a:ext>
                  </a:extLst>
                </a:gridCol>
                <a:gridCol w="517769">
                  <a:extLst>
                    <a:ext uri="{9D8B030D-6E8A-4147-A177-3AD203B41FA5}">
                      <a16:colId xmlns:a16="http://schemas.microsoft.com/office/drawing/2014/main" val="20004"/>
                    </a:ext>
                  </a:extLst>
                </a:gridCol>
              </a:tblGrid>
              <a:tr h="532136">
                <a:tc>
                  <a:txBody>
                    <a:bodyPr/>
                    <a:lstStyle/>
                    <a:p>
                      <a:pPr algn="ctr"/>
                      <a:endParaRPr lang="en-US" sz="2000" b="1" i="1"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13175">
                <a:tc>
                  <a:txBody>
                    <a:bodyPr/>
                    <a:lstStyle/>
                    <a:p>
                      <a:pPr algn="ctr"/>
                      <a:r>
                        <a:rPr lang="en-US" sz="2000" b="1" i="1" dirty="0">
                          <a:solidFill>
                            <a:srgbClr val="262626"/>
                          </a:solidFill>
                          <a:latin typeface="Optima"/>
                          <a:cs typeface="Optima"/>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32136">
                <a:tc>
                  <a:txBody>
                    <a:bodyPr/>
                    <a:lstStyle/>
                    <a:p>
                      <a:pPr algn="ctr"/>
                      <a:r>
                        <a:rPr lang="en-US" sz="2000" b="1" i="1" dirty="0">
                          <a:solidFill>
                            <a:srgbClr val="262626"/>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32136">
                <a:tc>
                  <a:txBody>
                    <a:bodyPr/>
                    <a:lstStyle/>
                    <a:p>
                      <a:pPr algn="ctr"/>
                      <a:r>
                        <a:rPr lang="en-US" sz="2000" b="1" i="1" dirty="0">
                          <a:solidFill>
                            <a:srgbClr val="262626"/>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32136">
                <a:tc>
                  <a:txBody>
                    <a:bodyPr/>
                    <a:lstStyle/>
                    <a:p>
                      <a:pPr algn="ctr"/>
                      <a:r>
                        <a:rPr lang="en-US" sz="2000" b="1" i="1" dirty="0">
                          <a:solidFill>
                            <a:srgbClr val="262626"/>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3" name="Rectangle 2"/>
          <p:cNvSpPr/>
          <p:nvPr/>
        </p:nvSpPr>
        <p:spPr>
          <a:xfrm>
            <a:off x="174397" y="3112867"/>
            <a:ext cx="610461" cy="584776"/>
          </a:xfrm>
          <a:prstGeom prst="rect">
            <a:avLst/>
          </a:prstGeom>
        </p:spPr>
        <p:txBody>
          <a:bodyPr wrap="none">
            <a:spAutoFit/>
          </a:bodyPr>
          <a:lstStyle/>
          <a:p>
            <a:pPr algn="ctr"/>
            <a:r>
              <a:rPr lang="en-US" sz="3200" i="1" dirty="0">
                <a:solidFill>
                  <a:srgbClr val="262626"/>
                </a:solidFill>
                <a:latin typeface="Optima"/>
                <a:cs typeface="Optima"/>
              </a:rPr>
              <a:t>D</a:t>
            </a:r>
          </a:p>
        </p:txBody>
      </p:sp>
      <p:grpSp>
        <p:nvGrpSpPr>
          <p:cNvPr id="4" name="Group 3"/>
          <p:cNvGrpSpPr/>
          <p:nvPr/>
        </p:nvGrpSpPr>
        <p:grpSpPr>
          <a:xfrm>
            <a:off x="4645943" y="2514602"/>
            <a:ext cx="4313109" cy="1770187"/>
            <a:chOff x="2372950" y="50156"/>
            <a:chExt cx="4313109" cy="1770188"/>
          </a:xfrm>
        </p:grpSpPr>
        <p:cxnSp>
          <p:nvCxnSpPr>
            <p:cNvPr id="5" name="Straight Arrow Connector 4"/>
            <p:cNvCxnSpPr/>
            <p:nvPr/>
          </p:nvCxnSpPr>
          <p:spPr>
            <a:xfrm>
              <a:off x="3900731" y="976781"/>
              <a:ext cx="1240321" cy="0"/>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5132680" y="968709"/>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5141052" y="285164"/>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2550780" y="976781"/>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flipV="1">
              <a:off x="2559152" y="293236"/>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0" name="Oval 9"/>
            <p:cNvSpPr>
              <a:spLocks noChangeAspect="1"/>
            </p:cNvSpPr>
            <p:nvPr/>
          </p:nvSpPr>
          <p:spPr>
            <a:xfrm>
              <a:off x="3781260" y="779894"/>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1" name="Oval 10"/>
            <p:cNvSpPr>
              <a:spLocks noChangeAspect="1"/>
            </p:cNvSpPr>
            <p:nvPr/>
          </p:nvSpPr>
          <p:spPr>
            <a:xfrm>
              <a:off x="6290622" y="8968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2" name="Oval 11"/>
            <p:cNvSpPr>
              <a:spLocks noChangeAspect="1"/>
            </p:cNvSpPr>
            <p:nvPr/>
          </p:nvSpPr>
          <p:spPr>
            <a:xfrm>
              <a:off x="6290622" y="1442715"/>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3" name="Oval 12"/>
            <p:cNvSpPr>
              <a:spLocks noChangeAspect="1"/>
            </p:cNvSpPr>
            <p:nvPr/>
          </p:nvSpPr>
          <p:spPr>
            <a:xfrm>
              <a:off x="4876921" y="779894"/>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4" name="Oval 13"/>
            <p:cNvSpPr>
              <a:spLocks noChangeAspect="1"/>
            </p:cNvSpPr>
            <p:nvPr/>
          </p:nvSpPr>
          <p:spPr>
            <a:xfrm>
              <a:off x="2372950" y="144271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5" name="Oval 14"/>
            <p:cNvSpPr>
              <a:spLocks noChangeAspect="1"/>
            </p:cNvSpPr>
            <p:nvPr/>
          </p:nvSpPr>
          <p:spPr>
            <a:xfrm>
              <a:off x="2372950" y="8968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6" name="TextBox 15"/>
            <p:cNvSpPr txBox="1"/>
            <p:nvPr/>
          </p:nvSpPr>
          <p:spPr>
            <a:xfrm>
              <a:off x="2403964" y="1372967"/>
              <a:ext cx="334116" cy="400110"/>
            </a:xfrm>
            <a:prstGeom prst="rect">
              <a:avLst/>
            </a:prstGeom>
            <a:noFill/>
          </p:spPr>
          <p:txBody>
            <a:bodyPr wrap="none" rtlCol="0">
              <a:spAutoFit/>
            </a:bodyPr>
            <a:lstStyle/>
            <a:p>
              <a:pPr algn="ctr"/>
              <a:r>
                <a:rPr lang="en-US" sz="2000" i="1" dirty="0">
                  <a:solidFill>
                    <a:srgbClr val="FFFFFF"/>
                  </a:solidFill>
                  <a:latin typeface="Optima"/>
                  <a:cs typeface="Optima"/>
                </a:rPr>
                <a:t>j</a:t>
              </a:r>
            </a:p>
          </p:txBody>
        </p:sp>
        <p:sp>
          <p:nvSpPr>
            <p:cNvPr id="17" name="TextBox 16"/>
            <p:cNvSpPr txBox="1"/>
            <p:nvPr/>
          </p:nvSpPr>
          <p:spPr>
            <a:xfrm>
              <a:off x="2424088" y="50156"/>
              <a:ext cx="312033" cy="400110"/>
            </a:xfrm>
            <a:prstGeom prst="rect">
              <a:avLst/>
            </a:prstGeom>
            <a:noFill/>
          </p:spPr>
          <p:txBody>
            <a:bodyPr wrap="none" rtlCol="0">
              <a:spAutoFit/>
            </a:bodyPr>
            <a:lstStyle/>
            <a:p>
              <a:pPr algn="ctr"/>
              <a:r>
                <a:rPr lang="en-US" sz="2000" i="1" dirty="0">
                  <a:solidFill>
                    <a:srgbClr val="FFFFFF"/>
                  </a:solidFill>
                  <a:latin typeface="Optima"/>
                  <a:cs typeface="Optima"/>
                </a:rPr>
                <a:t>i</a:t>
              </a:r>
            </a:p>
          </p:txBody>
        </p:sp>
        <p:sp>
          <p:nvSpPr>
            <p:cNvPr id="18" name="TextBox 17"/>
            <p:cNvSpPr txBox="1"/>
            <p:nvPr/>
          </p:nvSpPr>
          <p:spPr>
            <a:xfrm>
              <a:off x="6307597" y="55855"/>
              <a:ext cx="378462" cy="400110"/>
            </a:xfrm>
            <a:prstGeom prst="rect">
              <a:avLst/>
            </a:prstGeom>
            <a:noFill/>
          </p:spPr>
          <p:txBody>
            <a:bodyPr wrap="none" rtlCol="0">
              <a:spAutoFit/>
            </a:bodyPr>
            <a:lstStyle/>
            <a:p>
              <a:pPr algn="ctr"/>
              <a:r>
                <a:rPr lang="en-US" sz="2000" i="1" dirty="0">
                  <a:solidFill>
                    <a:srgbClr val="FFFFFF"/>
                  </a:solidFill>
                  <a:latin typeface="Optima"/>
                  <a:cs typeface="Optima"/>
                </a:rPr>
                <a:t>k</a:t>
              </a:r>
            </a:p>
          </p:txBody>
        </p:sp>
        <p:sp>
          <p:nvSpPr>
            <p:cNvPr id="19" name="TextBox 18"/>
            <p:cNvSpPr txBox="1"/>
            <p:nvPr/>
          </p:nvSpPr>
          <p:spPr>
            <a:xfrm>
              <a:off x="6339489" y="1420234"/>
              <a:ext cx="312033" cy="400110"/>
            </a:xfrm>
            <a:prstGeom prst="rect">
              <a:avLst/>
            </a:prstGeom>
            <a:noFill/>
          </p:spPr>
          <p:txBody>
            <a:bodyPr wrap="none" rtlCol="0">
              <a:spAutoFit/>
            </a:bodyPr>
            <a:lstStyle/>
            <a:p>
              <a:pPr algn="ctr"/>
              <a:r>
                <a:rPr lang="en-US" sz="2000" i="1" dirty="0">
                  <a:solidFill>
                    <a:srgbClr val="FFFFFF"/>
                  </a:solidFill>
                  <a:latin typeface="Optima"/>
                  <a:cs typeface="Optima"/>
                </a:rPr>
                <a:t>l</a:t>
              </a:r>
            </a:p>
          </p:txBody>
        </p:sp>
        <p:sp>
          <p:nvSpPr>
            <p:cNvPr id="20" name="TextBox 19"/>
            <p:cNvSpPr txBox="1"/>
            <p:nvPr/>
          </p:nvSpPr>
          <p:spPr>
            <a:xfrm>
              <a:off x="3120722" y="232225"/>
              <a:ext cx="469872" cy="400110"/>
            </a:xfrm>
            <a:prstGeom prst="rect">
              <a:avLst/>
            </a:prstGeom>
            <a:noFill/>
          </p:spPr>
          <p:txBody>
            <a:bodyPr wrap="none" rtlCol="0">
              <a:spAutoFit/>
            </a:bodyPr>
            <a:lstStyle/>
            <a:p>
              <a:pPr algn="ctr"/>
              <a:r>
                <a:rPr lang="en-US" sz="2000" dirty="0">
                  <a:latin typeface="Optima"/>
                  <a:cs typeface="Optima"/>
                </a:rPr>
                <a:t>11</a:t>
              </a:r>
            </a:p>
          </p:txBody>
        </p:sp>
        <p:sp>
          <p:nvSpPr>
            <p:cNvPr id="21" name="TextBox 20"/>
            <p:cNvSpPr txBox="1"/>
            <p:nvPr/>
          </p:nvSpPr>
          <p:spPr>
            <a:xfrm>
              <a:off x="3203893" y="1232046"/>
              <a:ext cx="327269" cy="400110"/>
            </a:xfrm>
            <a:prstGeom prst="rect">
              <a:avLst/>
            </a:prstGeom>
            <a:noFill/>
          </p:spPr>
          <p:txBody>
            <a:bodyPr wrap="none" rtlCol="0">
              <a:spAutoFit/>
            </a:bodyPr>
            <a:lstStyle/>
            <a:p>
              <a:pPr algn="ctr"/>
              <a:r>
                <a:rPr lang="en-US" sz="2000" dirty="0">
                  <a:latin typeface="Optima"/>
                  <a:cs typeface="Optima"/>
                </a:rPr>
                <a:t>2</a:t>
              </a:r>
            </a:p>
          </p:txBody>
        </p:sp>
        <p:sp>
          <p:nvSpPr>
            <p:cNvPr id="22" name="TextBox 21"/>
            <p:cNvSpPr txBox="1"/>
            <p:nvPr/>
          </p:nvSpPr>
          <p:spPr>
            <a:xfrm>
              <a:off x="4335052" y="600947"/>
              <a:ext cx="340093" cy="400110"/>
            </a:xfrm>
            <a:prstGeom prst="rect">
              <a:avLst/>
            </a:prstGeom>
            <a:noFill/>
          </p:spPr>
          <p:txBody>
            <a:bodyPr wrap="none" rtlCol="0">
              <a:spAutoFit/>
            </a:bodyPr>
            <a:lstStyle/>
            <a:p>
              <a:pPr algn="ctr"/>
              <a:r>
                <a:rPr lang="en-US" sz="2000" dirty="0">
                  <a:latin typeface="Optima"/>
                  <a:cs typeface="Optima"/>
                </a:rPr>
                <a:t>4</a:t>
              </a:r>
            </a:p>
          </p:txBody>
        </p:sp>
        <p:sp>
          <p:nvSpPr>
            <p:cNvPr id="23" name="TextBox 22"/>
            <p:cNvSpPr txBox="1"/>
            <p:nvPr/>
          </p:nvSpPr>
          <p:spPr>
            <a:xfrm>
              <a:off x="5561169" y="250211"/>
              <a:ext cx="327269" cy="400110"/>
            </a:xfrm>
            <a:prstGeom prst="rect">
              <a:avLst/>
            </a:prstGeom>
            <a:noFill/>
          </p:spPr>
          <p:txBody>
            <a:bodyPr wrap="none" rtlCol="0">
              <a:spAutoFit/>
            </a:bodyPr>
            <a:lstStyle/>
            <a:p>
              <a:pPr algn="ctr"/>
              <a:r>
                <a:rPr lang="en-US" sz="2000" dirty="0">
                  <a:latin typeface="Optima"/>
                  <a:cs typeface="Optima"/>
                </a:rPr>
                <a:t>6</a:t>
              </a:r>
            </a:p>
          </p:txBody>
        </p:sp>
        <p:sp>
          <p:nvSpPr>
            <p:cNvPr id="24" name="TextBox 23"/>
            <p:cNvSpPr txBox="1"/>
            <p:nvPr/>
          </p:nvSpPr>
          <p:spPr>
            <a:xfrm>
              <a:off x="5561169" y="1232046"/>
              <a:ext cx="327269" cy="400110"/>
            </a:xfrm>
            <a:prstGeom prst="rect">
              <a:avLst/>
            </a:prstGeom>
            <a:noFill/>
          </p:spPr>
          <p:txBody>
            <a:bodyPr wrap="none" rtlCol="0">
              <a:spAutoFit/>
            </a:bodyPr>
            <a:lstStyle/>
            <a:p>
              <a:pPr algn="ctr"/>
              <a:r>
                <a:rPr lang="en-US" sz="2000" dirty="0">
                  <a:latin typeface="Optima"/>
                  <a:cs typeface="Optima"/>
                </a:rPr>
                <a:t>7</a:t>
              </a:r>
            </a:p>
          </p:txBody>
        </p:sp>
      </p:grpSp>
      <p:sp>
        <p:nvSpPr>
          <p:cNvPr id="25" name="Rectangle 24"/>
          <p:cNvSpPr/>
          <p:nvPr/>
        </p:nvSpPr>
        <p:spPr>
          <a:xfrm>
            <a:off x="6001802" y="2133600"/>
            <a:ext cx="1538033" cy="584776"/>
          </a:xfrm>
          <a:prstGeom prst="rect">
            <a:avLst/>
          </a:prstGeom>
        </p:spPr>
        <p:txBody>
          <a:bodyPr wrap="none">
            <a:spAutoFit/>
          </a:bodyPr>
          <a:lstStyle/>
          <a:p>
            <a:pPr algn="ctr"/>
            <a:r>
              <a:rPr lang="en-US" sz="3200" dirty="0">
                <a:solidFill>
                  <a:srgbClr val="262626"/>
                </a:solidFill>
                <a:latin typeface="Optima"/>
                <a:cs typeface="Optima"/>
              </a:rPr>
              <a:t>T</a:t>
            </a:r>
            <a:r>
              <a:rPr lang="en-US" sz="2400" dirty="0">
                <a:solidFill>
                  <a:srgbClr val="262626"/>
                </a:solidFill>
                <a:latin typeface="Optima"/>
                <a:cs typeface="Optima"/>
              </a:rPr>
              <a:t>REE</a:t>
            </a:r>
            <a:r>
              <a:rPr lang="en-US" sz="3200" dirty="0">
                <a:solidFill>
                  <a:srgbClr val="262626"/>
                </a:solidFill>
                <a:latin typeface="Optima"/>
                <a:cs typeface="Optima"/>
              </a:rPr>
              <a:t>(</a:t>
            </a:r>
            <a:r>
              <a:rPr lang="en-US" sz="3200" i="1" dirty="0">
                <a:solidFill>
                  <a:srgbClr val="262626"/>
                </a:solidFill>
                <a:latin typeface="Optima"/>
                <a:cs typeface="Optima"/>
              </a:rPr>
              <a:t>D</a:t>
            </a:r>
            <a:r>
              <a:rPr lang="en-US" sz="3200" dirty="0">
                <a:solidFill>
                  <a:srgbClr val="262626"/>
                </a:solidFill>
                <a:latin typeface="Optima"/>
                <a:cs typeface="Optima"/>
              </a:rPr>
              <a:t>)</a:t>
            </a:r>
            <a:endParaRPr lang="en-US" sz="3200" i="1" dirty="0">
              <a:solidFill>
                <a:srgbClr val="262626"/>
              </a:solidFill>
              <a:latin typeface="Optima"/>
              <a:cs typeface="Optima"/>
            </a:endParaRPr>
          </a:p>
        </p:txBody>
      </p:sp>
      <p:sp>
        <p:nvSpPr>
          <p:cNvPr id="26" name="Title 1"/>
          <p:cNvSpPr txBox="1">
            <a:spLocks/>
          </p:cNvSpPr>
          <p:nvPr/>
        </p:nvSpPr>
        <p:spPr>
          <a:xfrm>
            <a:off x="218096"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err="1">
                <a:latin typeface="Optima"/>
                <a:cs typeface="Optima"/>
              </a:rPr>
              <a:t>AdditivePhylogeny</a:t>
            </a:r>
            <a:r>
              <a:rPr lang="en-US" b="1" dirty="0">
                <a:latin typeface="Optima"/>
                <a:cs typeface="Optima"/>
              </a:rPr>
              <a:t> In Action</a:t>
            </a:r>
          </a:p>
        </p:txBody>
      </p:sp>
    </p:spTree>
    <p:extLst>
      <p:ext uri="{BB962C8B-B14F-4D97-AF65-F5344CB8AC3E}">
        <p14:creationId xmlns:p14="http://schemas.microsoft.com/office/powerpoint/2010/main" val="328427714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207759117"/>
              </p:ext>
            </p:extLst>
          </p:nvPr>
        </p:nvGraphicFramePr>
        <p:xfrm>
          <a:off x="914402" y="1981201"/>
          <a:ext cx="2681957" cy="2641719"/>
        </p:xfrm>
        <a:graphic>
          <a:graphicData uri="http://schemas.openxmlformats.org/drawingml/2006/table">
            <a:tbl>
              <a:tblPr firstRow="1" bandRow="1">
                <a:tableStyleId>{5C22544A-7EE6-4342-B048-85BDC9FD1C3A}</a:tableStyleId>
              </a:tblPr>
              <a:tblGrid>
                <a:gridCol w="545022">
                  <a:extLst>
                    <a:ext uri="{9D8B030D-6E8A-4147-A177-3AD203B41FA5}">
                      <a16:colId xmlns:a16="http://schemas.microsoft.com/office/drawing/2014/main" val="20000"/>
                    </a:ext>
                  </a:extLst>
                </a:gridCol>
                <a:gridCol w="545022">
                  <a:extLst>
                    <a:ext uri="{9D8B030D-6E8A-4147-A177-3AD203B41FA5}">
                      <a16:colId xmlns:a16="http://schemas.microsoft.com/office/drawing/2014/main" val="20001"/>
                    </a:ext>
                  </a:extLst>
                </a:gridCol>
                <a:gridCol w="536836">
                  <a:extLst>
                    <a:ext uri="{9D8B030D-6E8A-4147-A177-3AD203B41FA5}">
                      <a16:colId xmlns:a16="http://schemas.microsoft.com/office/drawing/2014/main" val="20002"/>
                    </a:ext>
                  </a:extLst>
                </a:gridCol>
                <a:gridCol w="537308">
                  <a:extLst>
                    <a:ext uri="{9D8B030D-6E8A-4147-A177-3AD203B41FA5}">
                      <a16:colId xmlns:a16="http://schemas.microsoft.com/office/drawing/2014/main" val="20003"/>
                    </a:ext>
                  </a:extLst>
                </a:gridCol>
                <a:gridCol w="517769">
                  <a:extLst>
                    <a:ext uri="{9D8B030D-6E8A-4147-A177-3AD203B41FA5}">
                      <a16:colId xmlns:a16="http://schemas.microsoft.com/office/drawing/2014/main" val="20004"/>
                    </a:ext>
                  </a:extLst>
                </a:gridCol>
              </a:tblGrid>
              <a:tr h="532136">
                <a:tc>
                  <a:txBody>
                    <a:bodyPr/>
                    <a:lstStyle/>
                    <a:p>
                      <a:pPr algn="ctr"/>
                      <a:endParaRPr lang="en-US" sz="2000" b="1" i="1"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13175">
                <a:tc>
                  <a:txBody>
                    <a:bodyPr/>
                    <a:lstStyle/>
                    <a:p>
                      <a:pPr algn="ctr"/>
                      <a:r>
                        <a:rPr lang="en-US" sz="2000" b="1" i="1" dirty="0">
                          <a:solidFill>
                            <a:srgbClr val="262626"/>
                          </a:solidFill>
                          <a:latin typeface="Optima"/>
                          <a:cs typeface="Optima"/>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32136">
                <a:tc>
                  <a:txBody>
                    <a:bodyPr/>
                    <a:lstStyle/>
                    <a:p>
                      <a:pPr algn="ctr"/>
                      <a:r>
                        <a:rPr lang="en-US" sz="2000" b="1" i="1" dirty="0">
                          <a:solidFill>
                            <a:srgbClr val="262626"/>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32136">
                <a:tc>
                  <a:txBody>
                    <a:bodyPr/>
                    <a:lstStyle/>
                    <a:p>
                      <a:pPr algn="ctr"/>
                      <a:r>
                        <a:rPr lang="en-US" sz="2000" b="1" i="1" dirty="0">
                          <a:solidFill>
                            <a:srgbClr val="262626"/>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32136">
                <a:tc>
                  <a:txBody>
                    <a:bodyPr/>
                    <a:lstStyle/>
                    <a:p>
                      <a:pPr algn="ctr"/>
                      <a:r>
                        <a:rPr lang="en-US" sz="2000" b="1" i="1" dirty="0">
                          <a:solidFill>
                            <a:srgbClr val="262626"/>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3" name="Rectangle 2"/>
          <p:cNvSpPr/>
          <p:nvPr/>
        </p:nvSpPr>
        <p:spPr>
          <a:xfrm>
            <a:off x="174397" y="3112867"/>
            <a:ext cx="610461" cy="584776"/>
          </a:xfrm>
          <a:prstGeom prst="rect">
            <a:avLst/>
          </a:prstGeom>
        </p:spPr>
        <p:txBody>
          <a:bodyPr wrap="none">
            <a:spAutoFit/>
          </a:bodyPr>
          <a:lstStyle/>
          <a:p>
            <a:pPr algn="ctr"/>
            <a:r>
              <a:rPr lang="en-US" sz="3200" i="1" dirty="0">
                <a:solidFill>
                  <a:srgbClr val="262626"/>
                </a:solidFill>
                <a:latin typeface="Optima"/>
                <a:cs typeface="Optima"/>
              </a:rPr>
              <a:t>D</a:t>
            </a:r>
          </a:p>
        </p:txBody>
      </p:sp>
      <p:sp>
        <p:nvSpPr>
          <p:cNvPr id="26" name="Title 1"/>
          <p:cNvSpPr txBox="1">
            <a:spLocks/>
          </p:cNvSpPr>
          <p:nvPr/>
        </p:nvSpPr>
        <p:spPr>
          <a:xfrm>
            <a:off x="218096"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err="1">
                <a:latin typeface="Optima"/>
                <a:cs typeface="Optima"/>
              </a:rPr>
              <a:t>AdditivePhylogeny</a:t>
            </a:r>
            <a:r>
              <a:rPr lang="en-US" b="1" dirty="0">
                <a:latin typeface="Optima"/>
                <a:cs typeface="Optima"/>
              </a:rPr>
              <a:t> In Action</a:t>
            </a:r>
          </a:p>
        </p:txBody>
      </p:sp>
      <p:sp>
        <p:nvSpPr>
          <p:cNvPr id="5" name="Rectangle 4"/>
          <p:cNvSpPr/>
          <p:nvPr/>
        </p:nvSpPr>
        <p:spPr>
          <a:xfrm>
            <a:off x="491220" y="5634460"/>
            <a:ext cx="8229600" cy="523220"/>
          </a:xfrm>
          <a:prstGeom prst="rect">
            <a:avLst/>
          </a:prstGeom>
          <a:solidFill>
            <a:schemeClr val="bg1">
              <a:lumMod val="85000"/>
            </a:schemeClr>
          </a:solidFill>
          <a:ln>
            <a:solidFill>
              <a:schemeClr val="tx1">
                <a:lumMod val="75000"/>
                <a:lumOff val="25000"/>
              </a:schemeClr>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dirty="0">
                <a:latin typeface="Optima"/>
                <a:cs typeface="Optima"/>
              </a:rPr>
              <a:t>1. Pick an arbitrary leaf </a:t>
            </a:r>
            <a:r>
              <a:rPr lang="en-US" sz="2800" i="1" dirty="0">
                <a:latin typeface="Optima"/>
                <a:cs typeface="Optima"/>
              </a:rPr>
              <a:t>j</a:t>
            </a:r>
            <a:r>
              <a:rPr lang="en-US" sz="2800" dirty="0">
                <a:latin typeface="Optima"/>
                <a:cs typeface="Optima"/>
              </a:rPr>
              <a:t>.</a:t>
            </a:r>
          </a:p>
        </p:txBody>
      </p:sp>
    </p:spTree>
    <p:extLst>
      <p:ext uri="{BB962C8B-B14F-4D97-AF65-F5344CB8AC3E}">
        <p14:creationId xmlns:p14="http://schemas.microsoft.com/office/powerpoint/2010/main" val="167585346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786196315"/>
              </p:ext>
            </p:extLst>
          </p:nvPr>
        </p:nvGraphicFramePr>
        <p:xfrm>
          <a:off x="914402" y="1981201"/>
          <a:ext cx="2681957" cy="2641719"/>
        </p:xfrm>
        <a:graphic>
          <a:graphicData uri="http://schemas.openxmlformats.org/drawingml/2006/table">
            <a:tbl>
              <a:tblPr firstRow="1" bandRow="1">
                <a:tableStyleId>{5C22544A-7EE6-4342-B048-85BDC9FD1C3A}</a:tableStyleId>
              </a:tblPr>
              <a:tblGrid>
                <a:gridCol w="545022">
                  <a:extLst>
                    <a:ext uri="{9D8B030D-6E8A-4147-A177-3AD203B41FA5}">
                      <a16:colId xmlns:a16="http://schemas.microsoft.com/office/drawing/2014/main" val="20000"/>
                    </a:ext>
                  </a:extLst>
                </a:gridCol>
                <a:gridCol w="545022">
                  <a:extLst>
                    <a:ext uri="{9D8B030D-6E8A-4147-A177-3AD203B41FA5}">
                      <a16:colId xmlns:a16="http://schemas.microsoft.com/office/drawing/2014/main" val="20001"/>
                    </a:ext>
                  </a:extLst>
                </a:gridCol>
                <a:gridCol w="536836">
                  <a:extLst>
                    <a:ext uri="{9D8B030D-6E8A-4147-A177-3AD203B41FA5}">
                      <a16:colId xmlns:a16="http://schemas.microsoft.com/office/drawing/2014/main" val="20002"/>
                    </a:ext>
                  </a:extLst>
                </a:gridCol>
                <a:gridCol w="537308">
                  <a:extLst>
                    <a:ext uri="{9D8B030D-6E8A-4147-A177-3AD203B41FA5}">
                      <a16:colId xmlns:a16="http://schemas.microsoft.com/office/drawing/2014/main" val="20003"/>
                    </a:ext>
                  </a:extLst>
                </a:gridCol>
                <a:gridCol w="517769">
                  <a:extLst>
                    <a:ext uri="{9D8B030D-6E8A-4147-A177-3AD203B41FA5}">
                      <a16:colId xmlns:a16="http://schemas.microsoft.com/office/drawing/2014/main" val="20004"/>
                    </a:ext>
                  </a:extLst>
                </a:gridCol>
              </a:tblGrid>
              <a:tr h="532136">
                <a:tc>
                  <a:txBody>
                    <a:bodyPr/>
                    <a:lstStyle/>
                    <a:p>
                      <a:pPr algn="ctr"/>
                      <a:endParaRPr lang="en-US" sz="2000" b="1" i="1"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13175">
                <a:tc>
                  <a:txBody>
                    <a:bodyPr/>
                    <a:lstStyle/>
                    <a:p>
                      <a:pPr algn="ctr"/>
                      <a:r>
                        <a:rPr lang="en-US" sz="2000" b="1" i="1" dirty="0">
                          <a:solidFill>
                            <a:srgbClr val="262626"/>
                          </a:solidFill>
                          <a:latin typeface="Optima"/>
                          <a:cs typeface="Optima"/>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32136">
                <a:tc>
                  <a:txBody>
                    <a:bodyPr/>
                    <a:lstStyle/>
                    <a:p>
                      <a:pPr algn="ctr"/>
                      <a:r>
                        <a:rPr lang="en-US" sz="2000" b="1" i="1" dirty="0">
                          <a:solidFill>
                            <a:srgbClr val="262626"/>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32136">
                <a:tc>
                  <a:txBody>
                    <a:bodyPr/>
                    <a:lstStyle/>
                    <a:p>
                      <a:pPr algn="ctr"/>
                      <a:r>
                        <a:rPr lang="en-US" sz="2000" b="1" i="1" dirty="0">
                          <a:solidFill>
                            <a:srgbClr val="262626"/>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32136">
                <a:tc>
                  <a:txBody>
                    <a:bodyPr/>
                    <a:lstStyle/>
                    <a:p>
                      <a:pPr algn="ctr"/>
                      <a:r>
                        <a:rPr lang="en-US" sz="2000" b="1" i="1" dirty="0">
                          <a:solidFill>
                            <a:srgbClr val="262626"/>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3" name="Rectangle 2"/>
          <p:cNvSpPr/>
          <p:nvPr/>
        </p:nvSpPr>
        <p:spPr>
          <a:xfrm>
            <a:off x="174397" y="3112867"/>
            <a:ext cx="610461" cy="584776"/>
          </a:xfrm>
          <a:prstGeom prst="rect">
            <a:avLst/>
          </a:prstGeom>
        </p:spPr>
        <p:txBody>
          <a:bodyPr wrap="none">
            <a:spAutoFit/>
          </a:bodyPr>
          <a:lstStyle/>
          <a:p>
            <a:pPr algn="ctr"/>
            <a:r>
              <a:rPr lang="en-US" sz="3200" i="1" dirty="0">
                <a:solidFill>
                  <a:srgbClr val="262626"/>
                </a:solidFill>
                <a:latin typeface="Optima"/>
                <a:cs typeface="Optima"/>
              </a:rPr>
              <a:t>D</a:t>
            </a:r>
          </a:p>
        </p:txBody>
      </p:sp>
      <p:sp>
        <p:nvSpPr>
          <p:cNvPr id="26" name="Title 1"/>
          <p:cNvSpPr txBox="1">
            <a:spLocks/>
          </p:cNvSpPr>
          <p:nvPr/>
        </p:nvSpPr>
        <p:spPr>
          <a:xfrm>
            <a:off x="218096"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err="1">
                <a:latin typeface="Optima"/>
                <a:cs typeface="Optima"/>
              </a:rPr>
              <a:t>AdditivePhylogeny</a:t>
            </a:r>
            <a:r>
              <a:rPr lang="en-US" b="1" dirty="0">
                <a:latin typeface="Optima"/>
                <a:cs typeface="Optima"/>
              </a:rPr>
              <a:t> In Action</a:t>
            </a:r>
          </a:p>
        </p:txBody>
      </p:sp>
      <p:sp>
        <p:nvSpPr>
          <p:cNvPr id="27" name="Rectangle 26"/>
          <p:cNvSpPr/>
          <p:nvPr/>
        </p:nvSpPr>
        <p:spPr>
          <a:xfrm>
            <a:off x="1066801" y="4800600"/>
            <a:ext cx="2360059" cy="430887"/>
          </a:xfrm>
          <a:prstGeom prst="rect">
            <a:avLst/>
          </a:prstGeom>
        </p:spPr>
        <p:txBody>
          <a:bodyPr wrap="none">
            <a:spAutoFit/>
          </a:bodyPr>
          <a:lstStyle/>
          <a:p>
            <a:pPr algn="ctr"/>
            <a:r>
              <a:rPr lang="en-US" sz="2200" i="1" dirty="0" err="1">
                <a:solidFill>
                  <a:srgbClr val="262626"/>
                </a:solidFill>
                <a:latin typeface="Optima"/>
                <a:cs typeface="Optima"/>
              </a:rPr>
              <a:t>LimbLength</a:t>
            </a:r>
            <a:r>
              <a:rPr lang="en-US" sz="2200" dirty="0">
                <a:solidFill>
                  <a:srgbClr val="262626"/>
                </a:solidFill>
                <a:latin typeface="Optima"/>
                <a:cs typeface="Optima"/>
              </a:rPr>
              <a:t>(</a:t>
            </a:r>
            <a:r>
              <a:rPr lang="en-US" sz="2200" i="1" dirty="0">
                <a:solidFill>
                  <a:srgbClr val="262626"/>
                </a:solidFill>
                <a:latin typeface="Optima"/>
                <a:cs typeface="Optima"/>
              </a:rPr>
              <a:t>j</a:t>
            </a:r>
            <a:r>
              <a:rPr lang="en-US" sz="2200" dirty="0">
                <a:solidFill>
                  <a:srgbClr val="262626"/>
                </a:solidFill>
                <a:latin typeface="Optima"/>
                <a:cs typeface="Optima"/>
              </a:rPr>
              <a:t>) = 2</a:t>
            </a:r>
            <a:endParaRPr lang="en-US" sz="2200" i="1" dirty="0">
              <a:solidFill>
                <a:srgbClr val="262626"/>
              </a:solidFill>
              <a:latin typeface="Optima"/>
              <a:cs typeface="Optima"/>
            </a:endParaRPr>
          </a:p>
        </p:txBody>
      </p:sp>
      <p:sp>
        <p:nvSpPr>
          <p:cNvPr id="6" name="Rectangle 5"/>
          <p:cNvSpPr/>
          <p:nvPr/>
        </p:nvSpPr>
        <p:spPr>
          <a:xfrm>
            <a:off x="491220" y="5634460"/>
            <a:ext cx="8229600" cy="523220"/>
          </a:xfrm>
          <a:prstGeom prst="rect">
            <a:avLst/>
          </a:prstGeom>
          <a:solidFill>
            <a:schemeClr val="bg1">
              <a:lumMod val="85000"/>
            </a:schemeClr>
          </a:solidFill>
          <a:ln>
            <a:solidFill>
              <a:schemeClr val="tx1">
                <a:lumMod val="75000"/>
                <a:lumOff val="25000"/>
              </a:schemeClr>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dirty="0">
                <a:latin typeface="Optima"/>
                <a:cs typeface="Optima"/>
              </a:rPr>
              <a:t>2. Compute its limb length, </a:t>
            </a:r>
            <a:r>
              <a:rPr lang="en-US" sz="2800" i="1" dirty="0" err="1">
                <a:latin typeface="Optima"/>
                <a:cs typeface="Optima"/>
              </a:rPr>
              <a:t>LimbLength</a:t>
            </a:r>
            <a:r>
              <a:rPr lang="en-US" sz="2800" dirty="0">
                <a:latin typeface="Optima"/>
                <a:cs typeface="Optima"/>
              </a:rPr>
              <a:t>(</a:t>
            </a:r>
            <a:r>
              <a:rPr lang="en-US" sz="2800" i="1" dirty="0">
                <a:latin typeface="Optima"/>
                <a:cs typeface="Optima"/>
              </a:rPr>
              <a:t>j</a:t>
            </a:r>
            <a:r>
              <a:rPr lang="en-US" sz="2800" dirty="0">
                <a:latin typeface="Optima"/>
                <a:cs typeface="Optima"/>
              </a:rPr>
              <a:t>).</a:t>
            </a:r>
          </a:p>
        </p:txBody>
      </p:sp>
    </p:spTree>
    <p:extLst>
      <p:ext uri="{BB962C8B-B14F-4D97-AF65-F5344CB8AC3E}">
        <p14:creationId xmlns:p14="http://schemas.microsoft.com/office/powerpoint/2010/main" val="273386779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36210791"/>
              </p:ext>
            </p:extLst>
          </p:nvPr>
        </p:nvGraphicFramePr>
        <p:xfrm>
          <a:off x="914402" y="1981201"/>
          <a:ext cx="2681957" cy="2641719"/>
        </p:xfrm>
        <a:graphic>
          <a:graphicData uri="http://schemas.openxmlformats.org/drawingml/2006/table">
            <a:tbl>
              <a:tblPr firstRow="1" bandRow="1">
                <a:tableStyleId>{5C22544A-7EE6-4342-B048-85BDC9FD1C3A}</a:tableStyleId>
              </a:tblPr>
              <a:tblGrid>
                <a:gridCol w="545022">
                  <a:extLst>
                    <a:ext uri="{9D8B030D-6E8A-4147-A177-3AD203B41FA5}">
                      <a16:colId xmlns:a16="http://schemas.microsoft.com/office/drawing/2014/main" val="20000"/>
                    </a:ext>
                  </a:extLst>
                </a:gridCol>
                <a:gridCol w="545022">
                  <a:extLst>
                    <a:ext uri="{9D8B030D-6E8A-4147-A177-3AD203B41FA5}">
                      <a16:colId xmlns:a16="http://schemas.microsoft.com/office/drawing/2014/main" val="20001"/>
                    </a:ext>
                  </a:extLst>
                </a:gridCol>
                <a:gridCol w="536836">
                  <a:extLst>
                    <a:ext uri="{9D8B030D-6E8A-4147-A177-3AD203B41FA5}">
                      <a16:colId xmlns:a16="http://schemas.microsoft.com/office/drawing/2014/main" val="20002"/>
                    </a:ext>
                  </a:extLst>
                </a:gridCol>
                <a:gridCol w="537308">
                  <a:extLst>
                    <a:ext uri="{9D8B030D-6E8A-4147-A177-3AD203B41FA5}">
                      <a16:colId xmlns:a16="http://schemas.microsoft.com/office/drawing/2014/main" val="20003"/>
                    </a:ext>
                  </a:extLst>
                </a:gridCol>
                <a:gridCol w="517769">
                  <a:extLst>
                    <a:ext uri="{9D8B030D-6E8A-4147-A177-3AD203B41FA5}">
                      <a16:colId xmlns:a16="http://schemas.microsoft.com/office/drawing/2014/main" val="20004"/>
                    </a:ext>
                  </a:extLst>
                </a:gridCol>
              </a:tblGrid>
              <a:tr h="532136">
                <a:tc>
                  <a:txBody>
                    <a:bodyPr/>
                    <a:lstStyle/>
                    <a:p>
                      <a:pPr algn="ctr"/>
                      <a:endParaRPr lang="en-US" sz="2000" b="1" i="1"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13175">
                <a:tc>
                  <a:txBody>
                    <a:bodyPr/>
                    <a:lstStyle/>
                    <a:p>
                      <a:pPr algn="ctr"/>
                      <a:r>
                        <a:rPr lang="en-US" sz="2000" b="1" i="1" dirty="0">
                          <a:solidFill>
                            <a:srgbClr val="262626"/>
                          </a:solidFill>
                          <a:latin typeface="Optima"/>
                          <a:cs typeface="Optima"/>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ED1C24"/>
                          </a:solidFill>
                          <a:latin typeface="Optima"/>
                          <a:cs typeface="Optima"/>
                        </a:rPr>
                        <a:t>11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32136">
                <a:tc>
                  <a:txBody>
                    <a:bodyPr/>
                    <a:lstStyle/>
                    <a:p>
                      <a:pPr algn="ctr"/>
                      <a:r>
                        <a:rPr lang="en-US" sz="2000" b="1" i="1" dirty="0">
                          <a:solidFill>
                            <a:srgbClr val="262626"/>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2"/>
                          </a:solidFill>
                          <a:latin typeface="Optima"/>
                          <a:cs typeface="Optima"/>
                        </a:rPr>
                        <a:t>11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ED1C24"/>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2"/>
                          </a:solidFill>
                          <a:latin typeface="Optima"/>
                          <a:cs typeface="Optima"/>
                        </a:rPr>
                        <a:t>10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2"/>
                          </a:solidFill>
                          <a:latin typeface="Optima"/>
                          <a:cs typeface="Optima"/>
                        </a:rPr>
                        <a:t>11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32136">
                <a:tc>
                  <a:txBody>
                    <a:bodyPr/>
                    <a:lstStyle/>
                    <a:p>
                      <a:pPr algn="ctr"/>
                      <a:r>
                        <a:rPr lang="en-US" sz="2000" b="1" i="1" dirty="0">
                          <a:solidFill>
                            <a:srgbClr val="262626"/>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ED1C24"/>
                          </a:solidFill>
                          <a:latin typeface="Optima"/>
                          <a:cs typeface="Optima"/>
                        </a:rPr>
                        <a:t>10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32136">
                <a:tc>
                  <a:txBody>
                    <a:bodyPr/>
                    <a:lstStyle/>
                    <a:p>
                      <a:pPr algn="ctr"/>
                      <a:r>
                        <a:rPr lang="en-US" sz="2000" b="1" i="1" dirty="0">
                          <a:solidFill>
                            <a:srgbClr val="262626"/>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ED1C24"/>
                          </a:solidFill>
                          <a:latin typeface="Optima"/>
                          <a:cs typeface="Optima"/>
                        </a:rPr>
                        <a:t>11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3" name="Rectangle 2"/>
          <p:cNvSpPr/>
          <p:nvPr/>
        </p:nvSpPr>
        <p:spPr>
          <a:xfrm>
            <a:off x="-43164" y="3112867"/>
            <a:ext cx="1045580" cy="584776"/>
          </a:xfrm>
          <a:prstGeom prst="rect">
            <a:avLst/>
          </a:prstGeom>
        </p:spPr>
        <p:txBody>
          <a:bodyPr wrap="none">
            <a:spAutoFit/>
          </a:bodyPr>
          <a:lstStyle/>
          <a:p>
            <a:pPr algn="ctr"/>
            <a:r>
              <a:rPr lang="en-US" sz="3200" i="1" dirty="0" err="1">
                <a:solidFill>
                  <a:srgbClr val="262626"/>
                </a:solidFill>
                <a:latin typeface="Optima"/>
                <a:cs typeface="Optima"/>
              </a:rPr>
              <a:t>D</a:t>
            </a:r>
            <a:r>
              <a:rPr lang="en-US" sz="3200" baseline="30000" dirty="0" err="1">
                <a:solidFill>
                  <a:srgbClr val="262626"/>
                </a:solidFill>
                <a:latin typeface="Optima"/>
                <a:cs typeface="Optima"/>
              </a:rPr>
              <a:t>bald</a:t>
            </a:r>
            <a:endParaRPr lang="en-US" sz="3200" dirty="0">
              <a:solidFill>
                <a:srgbClr val="262626"/>
              </a:solidFill>
              <a:latin typeface="Optima"/>
              <a:cs typeface="Optima"/>
            </a:endParaRPr>
          </a:p>
        </p:txBody>
      </p:sp>
      <p:sp>
        <p:nvSpPr>
          <p:cNvPr id="26" name="Title 1"/>
          <p:cNvSpPr txBox="1">
            <a:spLocks/>
          </p:cNvSpPr>
          <p:nvPr/>
        </p:nvSpPr>
        <p:spPr>
          <a:xfrm>
            <a:off x="218096"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err="1">
                <a:latin typeface="Optima"/>
                <a:cs typeface="Optima"/>
              </a:rPr>
              <a:t>AdditivePhylogeny</a:t>
            </a:r>
            <a:r>
              <a:rPr lang="en-US" b="1" dirty="0">
                <a:latin typeface="Optima"/>
                <a:cs typeface="Optima"/>
              </a:rPr>
              <a:t> In Action</a:t>
            </a:r>
          </a:p>
        </p:txBody>
      </p:sp>
      <p:grpSp>
        <p:nvGrpSpPr>
          <p:cNvPr id="50" name="Group 49"/>
          <p:cNvGrpSpPr/>
          <p:nvPr/>
        </p:nvGrpSpPr>
        <p:grpSpPr>
          <a:xfrm>
            <a:off x="4627610" y="2519006"/>
            <a:ext cx="4313109" cy="1770187"/>
            <a:chOff x="2367720" y="2233200"/>
            <a:chExt cx="4313109" cy="1770188"/>
          </a:xfrm>
        </p:grpSpPr>
        <p:cxnSp>
          <p:nvCxnSpPr>
            <p:cNvPr id="51" name="Straight Arrow Connector 50"/>
            <p:cNvCxnSpPr>
              <a:cxnSpLocks noChangeAspect="1"/>
            </p:cNvCxnSpPr>
            <p:nvPr/>
          </p:nvCxnSpPr>
          <p:spPr>
            <a:xfrm flipH="1">
              <a:off x="2723325" y="3228920"/>
              <a:ext cx="1074480" cy="523971"/>
            </a:xfrm>
            <a:prstGeom prst="straightConnector1">
              <a:avLst/>
            </a:prstGeom>
            <a:ln w="12700" cmpd="sng">
              <a:solidFill>
                <a:schemeClr val="tx1">
                  <a:lumMod val="75000"/>
                  <a:lumOff val="25000"/>
                </a:schemeClr>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52" name="Oval 51"/>
            <p:cNvSpPr>
              <a:spLocks noChangeAspect="1"/>
            </p:cNvSpPr>
            <p:nvPr/>
          </p:nvSpPr>
          <p:spPr>
            <a:xfrm>
              <a:off x="2397027" y="3645297"/>
              <a:ext cx="320042" cy="320040"/>
            </a:xfrm>
            <a:prstGeom prst="ellipse">
              <a:avLst/>
            </a:prstGeom>
            <a:noFill/>
            <a:ln w="12700" cmpd="sng">
              <a:solidFill>
                <a:schemeClr val="tx1">
                  <a:lumMod val="85000"/>
                  <a:lumOff val="1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cxnSp>
          <p:nvCxnSpPr>
            <p:cNvPr id="53" name="Straight Arrow Connector 52"/>
            <p:cNvCxnSpPr>
              <a:stCxn id="57" idx="6"/>
            </p:cNvCxnSpPr>
            <p:nvPr/>
          </p:nvCxnSpPr>
          <p:spPr>
            <a:xfrm flipV="1">
              <a:off x="4125379" y="3159825"/>
              <a:ext cx="1010443" cy="2210"/>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5127450" y="3151753"/>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V="1">
              <a:off x="5135822" y="2468208"/>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a:cxnSpLocks noChangeAspect="1"/>
            </p:cNvCxnSpPr>
            <p:nvPr/>
          </p:nvCxnSpPr>
          <p:spPr>
            <a:xfrm flipH="1" flipV="1">
              <a:off x="2553922" y="2476283"/>
              <a:ext cx="1259515" cy="633959"/>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57" name="Oval 56"/>
            <p:cNvSpPr>
              <a:spLocks noChangeAspect="1"/>
            </p:cNvSpPr>
            <p:nvPr/>
          </p:nvSpPr>
          <p:spPr>
            <a:xfrm>
              <a:off x="3805337" y="3002014"/>
              <a:ext cx="320042" cy="320040"/>
            </a:xfrm>
            <a:prstGeom prst="ellipse">
              <a:avLst/>
            </a:prstGeom>
            <a:noFill/>
            <a:ln w="12700" cmpd="sng">
              <a:solidFill>
                <a:srgbClr val="40404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58" name="Oval 57"/>
            <p:cNvSpPr>
              <a:spLocks noChangeAspect="1"/>
            </p:cNvSpPr>
            <p:nvPr/>
          </p:nvSpPr>
          <p:spPr>
            <a:xfrm>
              <a:off x="6285392" y="2272729"/>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59" name="Oval 58"/>
            <p:cNvSpPr>
              <a:spLocks noChangeAspect="1"/>
            </p:cNvSpPr>
            <p:nvPr/>
          </p:nvSpPr>
          <p:spPr>
            <a:xfrm>
              <a:off x="6285392" y="3625759"/>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60" name="Oval 59"/>
            <p:cNvSpPr>
              <a:spLocks noChangeAspect="1"/>
            </p:cNvSpPr>
            <p:nvPr/>
          </p:nvSpPr>
          <p:spPr>
            <a:xfrm>
              <a:off x="4871691" y="2962938"/>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61" name="Oval 60"/>
            <p:cNvSpPr>
              <a:spLocks noChangeAspect="1"/>
            </p:cNvSpPr>
            <p:nvPr/>
          </p:nvSpPr>
          <p:spPr>
            <a:xfrm>
              <a:off x="2367720" y="2272729"/>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62" name="TextBox 61"/>
            <p:cNvSpPr txBox="1"/>
            <p:nvPr/>
          </p:nvSpPr>
          <p:spPr>
            <a:xfrm>
              <a:off x="2398734" y="3556011"/>
              <a:ext cx="334116" cy="400110"/>
            </a:xfrm>
            <a:prstGeom prst="rect">
              <a:avLst/>
            </a:prstGeom>
            <a:noFill/>
          </p:spPr>
          <p:txBody>
            <a:bodyPr wrap="none" rtlCol="0">
              <a:spAutoFit/>
            </a:bodyPr>
            <a:lstStyle/>
            <a:p>
              <a:pPr algn="ctr"/>
              <a:r>
                <a:rPr lang="en-US" sz="2000" i="1" dirty="0">
                  <a:solidFill>
                    <a:schemeClr val="tx1">
                      <a:lumMod val="65000"/>
                      <a:lumOff val="35000"/>
                    </a:schemeClr>
                  </a:solidFill>
                  <a:latin typeface="Optima"/>
                  <a:cs typeface="Optima"/>
                </a:rPr>
                <a:t>j</a:t>
              </a:r>
            </a:p>
          </p:txBody>
        </p:sp>
        <p:sp>
          <p:nvSpPr>
            <p:cNvPr id="63" name="TextBox 62"/>
            <p:cNvSpPr txBox="1"/>
            <p:nvPr/>
          </p:nvSpPr>
          <p:spPr>
            <a:xfrm>
              <a:off x="2418858" y="2233200"/>
              <a:ext cx="312033" cy="400110"/>
            </a:xfrm>
            <a:prstGeom prst="rect">
              <a:avLst/>
            </a:prstGeom>
            <a:noFill/>
          </p:spPr>
          <p:txBody>
            <a:bodyPr wrap="none" rtlCol="0">
              <a:spAutoFit/>
            </a:bodyPr>
            <a:lstStyle/>
            <a:p>
              <a:pPr algn="ctr"/>
              <a:r>
                <a:rPr lang="en-US" sz="2000" i="1" dirty="0">
                  <a:solidFill>
                    <a:srgbClr val="FFFFFF"/>
                  </a:solidFill>
                  <a:latin typeface="Optima"/>
                  <a:cs typeface="Optima"/>
                </a:rPr>
                <a:t>i</a:t>
              </a:r>
            </a:p>
          </p:txBody>
        </p:sp>
        <p:sp>
          <p:nvSpPr>
            <p:cNvPr id="64" name="TextBox 63"/>
            <p:cNvSpPr txBox="1"/>
            <p:nvPr/>
          </p:nvSpPr>
          <p:spPr>
            <a:xfrm>
              <a:off x="6302367" y="2238899"/>
              <a:ext cx="378462" cy="400110"/>
            </a:xfrm>
            <a:prstGeom prst="rect">
              <a:avLst/>
            </a:prstGeom>
            <a:noFill/>
          </p:spPr>
          <p:txBody>
            <a:bodyPr wrap="none" rtlCol="0">
              <a:spAutoFit/>
            </a:bodyPr>
            <a:lstStyle/>
            <a:p>
              <a:pPr algn="ctr"/>
              <a:r>
                <a:rPr lang="en-US" sz="2000" i="1" dirty="0">
                  <a:solidFill>
                    <a:srgbClr val="FFFFFF"/>
                  </a:solidFill>
                  <a:latin typeface="Optima"/>
                  <a:cs typeface="Optima"/>
                </a:rPr>
                <a:t>k</a:t>
              </a:r>
            </a:p>
          </p:txBody>
        </p:sp>
        <p:sp>
          <p:nvSpPr>
            <p:cNvPr id="65" name="TextBox 64"/>
            <p:cNvSpPr txBox="1"/>
            <p:nvPr/>
          </p:nvSpPr>
          <p:spPr>
            <a:xfrm>
              <a:off x="6334259" y="3603278"/>
              <a:ext cx="312033" cy="400110"/>
            </a:xfrm>
            <a:prstGeom prst="rect">
              <a:avLst/>
            </a:prstGeom>
            <a:noFill/>
          </p:spPr>
          <p:txBody>
            <a:bodyPr wrap="none" rtlCol="0">
              <a:spAutoFit/>
            </a:bodyPr>
            <a:lstStyle/>
            <a:p>
              <a:pPr algn="ctr"/>
              <a:r>
                <a:rPr lang="en-US" sz="2000" i="1" dirty="0">
                  <a:solidFill>
                    <a:srgbClr val="FFFFFF"/>
                  </a:solidFill>
                  <a:latin typeface="Optima"/>
                  <a:cs typeface="Optima"/>
                </a:rPr>
                <a:t>l</a:t>
              </a:r>
            </a:p>
          </p:txBody>
        </p:sp>
        <p:sp>
          <p:nvSpPr>
            <p:cNvPr id="66" name="TextBox 65"/>
            <p:cNvSpPr txBox="1"/>
            <p:nvPr/>
          </p:nvSpPr>
          <p:spPr>
            <a:xfrm>
              <a:off x="3115492" y="2415269"/>
              <a:ext cx="469872" cy="400110"/>
            </a:xfrm>
            <a:prstGeom prst="rect">
              <a:avLst/>
            </a:prstGeom>
            <a:noFill/>
          </p:spPr>
          <p:txBody>
            <a:bodyPr wrap="none" rtlCol="0">
              <a:spAutoFit/>
            </a:bodyPr>
            <a:lstStyle/>
            <a:p>
              <a:pPr algn="ctr"/>
              <a:r>
                <a:rPr lang="en-US" sz="2000" dirty="0">
                  <a:latin typeface="Optima"/>
                  <a:cs typeface="Optima"/>
                </a:rPr>
                <a:t>11</a:t>
              </a:r>
            </a:p>
          </p:txBody>
        </p:sp>
        <p:sp>
          <p:nvSpPr>
            <p:cNvPr id="67" name="TextBox 66"/>
            <p:cNvSpPr txBox="1"/>
            <p:nvPr/>
          </p:nvSpPr>
          <p:spPr>
            <a:xfrm>
              <a:off x="4329822" y="2783991"/>
              <a:ext cx="340093" cy="400110"/>
            </a:xfrm>
            <a:prstGeom prst="rect">
              <a:avLst/>
            </a:prstGeom>
            <a:noFill/>
          </p:spPr>
          <p:txBody>
            <a:bodyPr wrap="none" rtlCol="0">
              <a:spAutoFit/>
            </a:bodyPr>
            <a:lstStyle/>
            <a:p>
              <a:pPr algn="ctr"/>
              <a:r>
                <a:rPr lang="en-US" sz="2000" dirty="0">
                  <a:latin typeface="Optima"/>
                  <a:cs typeface="Optima"/>
                </a:rPr>
                <a:t>4</a:t>
              </a:r>
            </a:p>
          </p:txBody>
        </p:sp>
        <p:sp>
          <p:nvSpPr>
            <p:cNvPr id="68" name="TextBox 67"/>
            <p:cNvSpPr txBox="1"/>
            <p:nvPr/>
          </p:nvSpPr>
          <p:spPr>
            <a:xfrm>
              <a:off x="5555939" y="2433255"/>
              <a:ext cx="327269" cy="400110"/>
            </a:xfrm>
            <a:prstGeom prst="rect">
              <a:avLst/>
            </a:prstGeom>
            <a:noFill/>
          </p:spPr>
          <p:txBody>
            <a:bodyPr wrap="none" rtlCol="0">
              <a:spAutoFit/>
            </a:bodyPr>
            <a:lstStyle/>
            <a:p>
              <a:pPr algn="ctr"/>
              <a:r>
                <a:rPr lang="en-US" sz="2000" dirty="0">
                  <a:latin typeface="Optima"/>
                  <a:cs typeface="Optima"/>
                </a:rPr>
                <a:t>6</a:t>
              </a:r>
            </a:p>
          </p:txBody>
        </p:sp>
        <p:sp>
          <p:nvSpPr>
            <p:cNvPr id="69" name="TextBox 68"/>
            <p:cNvSpPr txBox="1"/>
            <p:nvPr/>
          </p:nvSpPr>
          <p:spPr>
            <a:xfrm>
              <a:off x="5555939" y="3415090"/>
              <a:ext cx="327269" cy="400110"/>
            </a:xfrm>
            <a:prstGeom prst="rect">
              <a:avLst/>
            </a:prstGeom>
            <a:noFill/>
          </p:spPr>
          <p:txBody>
            <a:bodyPr wrap="none" rtlCol="0">
              <a:spAutoFit/>
            </a:bodyPr>
            <a:lstStyle/>
            <a:p>
              <a:pPr algn="ctr"/>
              <a:r>
                <a:rPr lang="en-US" sz="2000" dirty="0">
                  <a:latin typeface="Optima"/>
                  <a:cs typeface="Optima"/>
                </a:rPr>
                <a:t>7</a:t>
              </a:r>
            </a:p>
          </p:txBody>
        </p:sp>
        <p:sp>
          <p:nvSpPr>
            <p:cNvPr id="70" name="TextBox 69"/>
            <p:cNvSpPr txBox="1"/>
            <p:nvPr/>
          </p:nvSpPr>
          <p:spPr>
            <a:xfrm>
              <a:off x="3203994" y="3397139"/>
              <a:ext cx="327269" cy="400110"/>
            </a:xfrm>
            <a:prstGeom prst="rect">
              <a:avLst/>
            </a:prstGeom>
            <a:noFill/>
          </p:spPr>
          <p:txBody>
            <a:bodyPr wrap="none" rtlCol="0">
              <a:spAutoFit/>
            </a:bodyPr>
            <a:lstStyle/>
            <a:p>
              <a:pPr algn="ctr"/>
              <a:r>
                <a:rPr lang="en-US" sz="2000" b="1" dirty="0">
                  <a:solidFill>
                    <a:srgbClr val="ED1C24"/>
                  </a:solidFill>
                  <a:latin typeface="Optima"/>
                  <a:cs typeface="Optima"/>
                </a:rPr>
                <a:t>0</a:t>
              </a:r>
            </a:p>
          </p:txBody>
        </p:sp>
      </p:grpSp>
      <p:sp>
        <p:nvSpPr>
          <p:cNvPr id="71" name="Rectangle 70"/>
          <p:cNvSpPr/>
          <p:nvPr/>
        </p:nvSpPr>
        <p:spPr>
          <a:xfrm>
            <a:off x="5743273" y="2133600"/>
            <a:ext cx="2055097" cy="584776"/>
          </a:xfrm>
          <a:prstGeom prst="rect">
            <a:avLst/>
          </a:prstGeom>
        </p:spPr>
        <p:txBody>
          <a:bodyPr wrap="none">
            <a:spAutoFit/>
          </a:bodyPr>
          <a:lstStyle/>
          <a:p>
            <a:pPr algn="ctr"/>
            <a:r>
              <a:rPr lang="en-US" sz="3200" dirty="0">
                <a:solidFill>
                  <a:srgbClr val="262626"/>
                </a:solidFill>
                <a:latin typeface="Optima"/>
                <a:cs typeface="Optima"/>
              </a:rPr>
              <a:t>T</a:t>
            </a:r>
            <a:r>
              <a:rPr lang="en-US" sz="2400" dirty="0">
                <a:solidFill>
                  <a:srgbClr val="262626"/>
                </a:solidFill>
                <a:latin typeface="Optima"/>
                <a:cs typeface="Optima"/>
              </a:rPr>
              <a:t>REE</a:t>
            </a:r>
            <a:r>
              <a:rPr lang="en-US" sz="3200" dirty="0">
                <a:solidFill>
                  <a:srgbClr val="262626"/>
                </a:solidFill>
                <a:latin typeface="Optima"/>
                <a:cs typeface="Optima"/>
              </a:rPr>
              <a:t>(</a:t>
            </a:r>
            <a:r>
              <a:rPr lang="en-US" sz="3200" i="1" dirty="0" err="1">
                <a:solidFill>
                  <a:srgbClr val="262626"/>
                </a:solidFill>
                <a:latin typeface="Optima"/>
                <a:cs typeface="Optima"/>
              </a:rPr>
              <a:t>D</a:t>
            </a:r>
            <a:r>
              <a:rPr lang="en-US" sz="3200" baseline="30000" dirty="0" err="1">
                <a:solidFill>
                  <a:srgbClr val="262626"/>
                </a:solidFill>
                <a:latin typeface="Optima"/>
                <a:cs typeface="Optima"/>
              </a:rPr>
              <a:t>bald</a:t>
            </a:r>
            <a:r>
              <a:rPr lang="en-US" sz="3200" dirty="0">
                <a:solidFill>
                  <a:srgbClr val="262626"/>
                </a:solidFill>
                <a:latin typeface="Optima"/>
                <a:cs typeface="Optima"/>
              </a:rPr>
              <a:t>)</a:t>
            </a:r>
            <a:endParaRPr lang="en-US" sz="3200" i="1" dirty="0">
              <a:solidFill>
                <a:srgbClr val="262626"/>
              </a:solidFill>
              <a:latin typeface="Optima"/>
              <a:cs typeface="Optima"/>
            </a:endParaRPr>
          </a:p>
        </p:txBody>
      </p:sp>
      <p:sp>
        <p:nvSpPr>
          <p:cNvPr id="27" name="Rectangle 26"/>
          <p:cNvSpPr/>
          <p:nvPr/>
        </p:nvSpPr>
        <p:spPr>
          <a:xfrm>
            <a:off x="491220" y="5634460"/>
            <a:ext cx="8229600" cy="954107"/>
          </a:xfrm>
          <a:prstGeom prst="rect">
            <a:avLst/>
          </a:prstGeom>
          <a:solidFill>
            <a:schemeClr val="bg1">
              <a:lumMod val="85000"/>
            </a:schemeClr>
          </a:solidFill>
          <a:ln>
            <a:solidFill>
              <a:schemeClr val="tx1">
                <a:lumMod val="75000"/>
                <a:lumOff val="25000"/>
              </a:schemeClr>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dirty="0">
                <a:latin typeface="Optima"/>
                <a:cs typeface="Optima"/>
              </a:rPr>
              <a:t>3. Subtract </a:t>
            </a:r>
            <a:r>
              <a:rPr lang="en-US" sz="2800" i="1" dirty="0" err="1">
                <a:latin typeface="Optima"/>
                <a:cs typeface="Optima"/>
              </a:rPr>
              <a:t>LimbLength</a:t>
            </a:r>
            <a:r>
              <a:rPr lang="en-US" sz="2800" dirty="0">
                <a:latin typeface="Optima"/>
                <a:cs typeface="Optima"/>
              </a:rPr>
              <a:t>(</a:t>
            </a:r>
            <a:r>
              <a:rPr lang="en-US" sz="2800" i="1" dirty="0">
                <a:latin typeface="Optima"/>
                <a:cs typeface="Optima"/>
              </a:rPr>
              <a:t>j</a:t>
            </a:r>
            <a:r>
              <a:rPr lang="en-US" sz="2800" dirty="0">
                <a:latin typeface="Optima"/>
                <a:cs typeface="Optima"/>
              </a:rPr>
              <a:t>) from each row and column to produce </a:t>
            </a:r>
            <a:r>
              <a:rPr lang="en-US" sz="2800" i="1" dirty="0" err="1">
                <a:latin typeface="Optima"/>
                <a:cs typeface="Optima"/>
              </a:rPr>
              <a:t>D</a:t>
            </a:r>
            <a:r>
              <a:rPr lang="en-US" sz="2800" baseline="30000" dirty="0" err="1">
                <a:latin typeface="Optima"/>
                <a:cs typeface="Optima"/>
              </a:rPr>
              <a:t>bald</a:t>
            </a:r>
            <a:r>
              <a:rPr lang="en-US" sz="2800" dirty="0">
                <a:latin typeface="Optima"/>
                <a:cs typeface="Optima"/>
              </a:rPr>
              <a:t> in which </a:t>
            </a:r>
            <a:r>
              <a:rPr lang="en-US" sz="2800" i="1" dirty="0">
                <a:latin typeface="Optima"/>
                <a:cs typeface="Optima"/>
              </a:rPr>
              <a:t>j</a:t>
            </a:r>
            <a:r>
              <a:rPr lang="en-US" sz="2800" dirty="0">
                <a:latin typeface="Optima"/>
                <a:cs typeface="Optima"/>
              </a:rPr>
              <a:t> is a </a:t>
            </a:r>
            <a:r>
              <a:rPr lang="en-US" sz="2800" b="1" dirty="0">
                <a:latin typeface="Optima"/>
                <a:cs typeface="Optima"/>
              </a:rPr>
              <a:t>bald limb</a:t>
            </a:r>
            <a:r>
              <a:rPr lang="en-US" sz="2800" dirty="0">
                <a:latin typeface="Optima"/>
                <a:cs typeface="Optima"/>
              </a:rPr>
              <a:t> (length 0).</a:t>
            </a:r>
          </a:p>
        </p:txBody>
      </p:sp>
    </p:spTree>
    <p:extLst>
      <p:ext uri="{BB962C8B-B14F-4D97-AF65-F5344CB8AC3E}">
        <p14:creationId xmlns:p14="http://schemas.microsoft.com/office/powerpoint/2010/main" val="71800640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947269137"/>
              </p:ext>
            </p:extLst>
          </p:nvPr>
        </p:nvGraphicFramePr>
        <p:xfrm>
          <a:off x="914402" y="1981201"/>
          <a:ext cx="2681957" cy="2641719"/>
        </p:xfrm>
        <a:graphic>
          <a:graphicData uri="http://schemas.openxmlformats.org/drawingml/2006/table">
            <a:tbl>
              <a:tblPr firstRow="1" bandRow="1">
                <a:tableStyleId>{5C22544A-7EE6-4342-B048-85BDC9FD1C3A}</a:tableStyleId>
              </a:tblPr>
              <a:tblGrid>
                <a:gridCol w="545022">
                  <a:extLst>
                    <a:ext uri="{9D8B030D-6E8A-4147-A177-3AD203B41FA5}">
                      <a16:colId xmlns:a16="http://schemas.microsoft.com/office/drawing/2014/main" val="20000"/>
                    </a:ext>
                  </a:extLst>
                </a:gridCol>
                <a:gridCol w="545022">
                  <a:extLst>
                    <a:ext uri="{9D8B030D-6E8A-4147-A177-3AD203B41FA5}">
                      <a16:colId xmlns:a16="http://schemas.microsoft.com/office/drawing/2014/main" val="20001"/>
                    </a:ext>
                  </a:extLst>
                </a:gridCol>
                <a:gridCol w="536836">
                  <a:extLst>
                    <a:ext uri="{9D8B030D-6E8A-4147-A177-3AD203B41FA5}">
                      <a16:colId xmlns:a16="http://schemas.microsoft.com/office/drawing/2014/main" val="20002"/>
                    </a:ext>
                  </a:extLst>
                </a:gridCol>
                <a:gridCol w="537308">
                  <a:extLst>
                    <a:ext uri="{9D8B030D-6E8A-4147-A177-3AD203B41FA5}">
                      <a16:colId xmlns:a16="http://schemas.microsoft.com/office/drawing/2014/main" val="20003"/>
                    </a:ext>
                  </a:extLst>
                </a:gridCol>
                <a:gridCol w="517769">
                  <a:extLst>
                    <a:ext uri="{9D8B030D-6E8A-4147-A177-3AD203B41FA5}">
                      <a16:colId xmlns:a16="http://schemas.microsoft.com/office/drawing/2014/main" val="20004"/>
                    </a:ext>
                  </a:extLst>
                </a:gridCol>
              </a:tblGrid>
              <a:tr h="532136">
                <a:tc>
                  <a:txBody>
                    <a:bodyPr/>
                    <a:lstStyle/>
                    <a:p>
                      <a:pPr algn="ctr"/>
                      <a:endParaRPr lang="en-US" sz="2000" b="1" i="1"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BFBFBF"/>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13175">
                <a:tc>
                  <a:txBody>
                    <a:bodyPr/>
                    <a:lstStyle/>
                    <a:p>
                      <a:pPr algn="ctr"/>
                      <a:r>
                        <a:rPr lang="en-US" sz="2000" b="1" i="1" dirty="0">
                          <a:solidFill>
                            <a:srgbClr val="262626"/>
                          </a:solidFill>
                          <a:latin typeface="Optima"/>
                          <a:cs typeface="Optima"/>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BFBFBF"/>
                          </a:solidFill>
                          <a:latin typeface="Optima"/>
                          <a:cs typeface="Optima"/>
                        </a:rPr>
                        <a:t>11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32136">
                <a:tc>
                  <a:txBody>
                    <a:bodyPr/>
                    <a:lstStyle/>
                    <a:p>
                      <a:pPr algn="ctr"/>
                      <a:r>
                        <a:rPr lang="en-US" sz="2000" b="1" i="1" dirty="0">
                          <a:solidFill>
                            <a:srgbClr val="BFBFBF"/>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BFBFBF"/>
                          </a:solidFill>
                          <a:latin typeface="Optima"/>
                          <a:cs typeface="Optima"/>
                        </a:rPr>
                        <a:t>11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BFBFBF"/>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BFBFBF"/>
                          </a:solidFill>
                          <a:latin typeface="Optima"/>
                          <a:cs typeface="Optima"/>
                        </a:rPr>
                        <a:t>10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BFBFBF"/>
                          </a:solidFill>
                          <a:latin typeface="Optima"/>
                          <a:cs typeface="Optima"/>
                        </a:rPr>
                        <a:t>11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32136">
                <a:tc>
                  <a:txBody>
                    <a:bodyPr/>
                    <a:lstStyle/>
                    <a:p>
                      <a:pPr algn="ctr"/>
                      <a:r>
                        <a:rPr lang="en-US" sz="2000" b="1" i="1" dirty="0">
                          <a:solidFill>
                            <a:srgbClr val="262626"/>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BFBFBF"/>
                          </a:solidFill>
                          <a:latin typeface="Optima"/>
                          <a:cs typeface="Optima"/>
                        </a:rPr>
                        <a:t>10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32136">
                <a:tc>
                  <a:txBody>
                    <a:bodyPr/>
                    <a:lstStyle/>
                    <a:p>
                      <a:pPr algn="ctr"/>
                      <a:r>
                        <a:rPr lang="en-US" sz="2000" b="1" i="1" dirty="0">
                          <a:solidFill>
                            <a:srgbClr val="262626"/>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BFBFBF"/>
                          </a:solidFill>
                          <a:latin typeface="Optima"/>
                          <a:cs typeface="Optima"/>
                        </a:rPr>
                        <a:t>11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3" name="Rectangle 2"/>
          <p:cNvSpPr/>
          <p:nvPr/>
        </p:nvSpPr>
        <p:spPr>
          <a:xfrm>
            <a:off x="-7851" y="3112867"/>
            <a:ext cx="999615" cy="584776"/>
          </a:xfrm>
          <a:prstGeom prst="rect">
            <a:avLst/>
          </a:prstGeom>
        </p:spPr>
        <p:txBody>
          <a:bodyPr wrap="none">
            <a:spAutoFit/>
          </a:bodyPr>
          <a:lstStyle/>
          <a:p>
            <a:pPr algn="ctr"/>
            <a:r>
              <a:rPr lang="en-US" sz="3200" i="1" dirty="0" err="1">
                <a:solidFill>
                  <a:srgbClr val="262626"/>
                </a:solidFill>
                <a:latin typeface="Optima"/>
                <a:cs typeface="Optima"/>
              </a:rPr>
              <a:t>D</a:t>
            </a:r>
            <a:r>
              <a:rPr lang="en-US" sz="3200" baseline="30000" dirty="0" err="1">
                <a:solidFill>
                  <a:srgbClr val="262626"/>
                </a:solidFill>
                <a:latin typeface="Optima"/>
                <a:cs typeface="Optima"/>
              </a:rPr>
              <a:t>trim</a:t>
            </a:r>
            <a:endParaRPr lang="en-US" sz="3200" dirty="0">
              <a:solidFill>
                <a:srgbClr val="262626"/>
              </a:solidFill>
              <a:latin typeface="Optima"/>
              <a:cs typeface="Optima"/>
            </a:endParaRPr>
          </a:p>
        </p:txBody>
      </p:sp>
      <p:sp>
        <p:nvSpPr>
          <p:cNvPr id="26" name="Title 1"/>
          <p:cNvSpPr txBox="1">
            <a:spLocks/>
          </p:cNvSpPr>
          <p:nvPr/>
        </p:nvSpPr>
        <p:spPr>
          <a:xfrm>
            <a:off x="218096"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err="1">
                <a:latin typeface="Optima"/>
                <a:cs typeface="Optima"/>
              </a:rPr>
              <a:t>AdditivePhylogeny</a:t>
            </a:r>
            <a:r>
              <a:rPr lang="en-US" b="1" dirty="0">
                <a:latin typeface="Optima"/>
                <a:cs typeface="Optima"/>
              </a:rPr>
              <a:t> In Action</a:t>
            </a:r>
          </a:p>
        </p:txBody>
      </p:sp>
      <p:sp>
        <p:nvSpPr>
          <p:cNvPr id="5" name="Rectangle 4"/>
          <p:cNvSpPr/>
          <p:nvPr/>
        </p:nvSpPr>
        <p:spPr>
          <a:xfrm>
            <a:off x="491220" y="5634460"/>
            <a:ext cx="8229600" cy="954107"/>
          </a:xfrm>
          <a:prstGeom prst="rect">
            <a:avLst/>
          </a:prstGeom>
          <a:solidFill>
            <a:schemeClr val="bg1">
              <a:lumMod val="85000"/>
            </a:schemeClr>
          </a:solidFill>
          <a:ln>
            <a:solidFill>
              <a:schemeClr val="tx1">
                <a:lumMod val="75000"/>
                <a:lumOff val="25000"/>
              </a:schemeClr>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dirty="0">
                <a:latin typeface="Optima"/>
                <a:cs typeface="Optima"/>
              </a:rPr>
              <a:t>4. Remove the </a:t>
            </a:r>
            <a:r>
              <a:rPr lang="en-US" sz="2800" i="1" dirty="0">
                <a:latin typeface="Optima"/>
                <a:cs typeface="Optima"/>
              </a:rPr>
              <a:t>j</a:t>
            </a:r>
            <a:r>
              <a:rPr lang="en-US" sz="2800" dirty="0">
                <a:latin typeface="Optima"/>
                <a:cs typeface="Optima"/>
              </a:rPr>
              <a:t>-</a:t>
            </a:r>
            <a:r>
              <a:rPr lang="en-US" sz="2800" dirty="0" err="1">
                <a:latin typeface="Optima"/>
                <a:cs typeface="Optima"/>
              </a:rPr>
              <a:t>th</a:t>
            </a:r>
            <a:r>
              <a:rPr lang="en-US" sz="2800" dirty="0">
                <a:latin typeface="Optima"/>
                <a:cs typeface="Optima"/>
              </a:rPr>
              <a:t> row and column of the matrix to form the (</a:t>
            </a:r>
            <a:r>
              <a:rPr lang="en-US" sz="2800" i="1" dirty="0">
                <a:latin typeface="Optima"/>
                <a:cs typeface="Optima"/>
              </a:rPr>
              <a:t>n</a:t>
            </a:r>
            <a:r>
              <a:rPr lang="en-US" sz="2800" dirty="0">
                <a:latin typeface="Optima"/>
                <a:cs typeface="Optima"/>
              </a:rPr>
              <a:t> – 1) x (</a:t>
            </a:r>
            <a:r>
              <a:rPr lang="en-US" sz="2800" i="1" dirty="0">
                <a:latin typeface="Optima"/>
                <a:cs typeface="Optima"/>
              </a:rPr>
              <a:t>n </a:t>
            </a:r>
            <a:r>
              <a:rPr lang="en-US" sz="2800" dirty="0">
                <a:latin typeface="Optima"/>
                <a:cs typeface="Optima"/>
              </a:rPr>
              <a:t>– 1) matrix </a:t>
            </a:r>
            <a:r>
              <a:rPr lang="en-US" sz="2800" i="1" dirty="0" err="1">
                <a:latin typeface="Optima"/>
                <a:cs typeface="Optima"/>
              </a:rPr>
              <a:t>D</a:t>
            </a:r>
            <a:r>
              <a:rPr lang="en-US" sz="2800" baseline="30000" dirty="0" err="1">
                <a:latin typeface="Optima"/>
                <a:cs typeface="Optima"/>
              </a:rPr>
              <a:t>trim</a:t>
            </a:r>
            <a:r>
              <a:rPr lang="en-US" sz="2800" dirty="0">
                <a:latin typeface="Optima"/>
                <a:cs typeface="Optima"/>
              </a:rPr>
              <a:t>.</a:t>
            </a:r>
          </a:p>
        </p:txBody>
      </p:sp>
    </p:spTree>
    <p:extLst>
      <p:ext uri="{BB962C8B-B14F-4D97-AF65-F5344CB8AC3E}">
        <p14:creationId xmlns:p14="http://schemas.microsoft.com/office/powerpoint/2010/main" val="269968678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78684861"/>
              </p:ext>
            </p:extLst>
          </p:nvPr>
        </p:nvGraphicFramePr>
        <p:xfrm>
          <a:off x="914402" y="1981201"/>
          <a:ext cx="2681957" cy="2641719"/>
        </p:xfrm>
        <a:graphic>
          <a:graphicData uri="http://schemas.openxmlformats.org/drawingml/2006/table">
            <a:tbl>
              <a:tblPr firstRow="1" bandRow="1">
                <a:tableStyleId>{5C22544A-7EE6-4342-B048-85BDC9FD1C3A}</a:tableStyleId>
              </a:tblPr>
              <a:tblGrid>
                <a:gridCol w="545022">
                  <a:extLst>
                    <a:ext uri="{9D8B030D-6E8A-4147-A177-3AD203B41FA5}">
                      <a16:colId xmlns:a16="http://schemas.microsoft.com/office/drawing/2014/main" val="20000"/>
                    </a:ext>
                  </a:extLst>
                </a:gridCol>
                <a:gridCol w="545022">
                  <a:extLst>
                    <a:ext uri="{9D8B030D-6E8A-4147-A177-3AD203B41FA5}">
                      <a16:colId xmlns:a16="http://schemas.microsoft.com/office/drawing/2014/main" val="20001"/>
                    </a:ext>
                  </a:extLst>
                </a:gridCol>
                <a:gridCol w="536836">
                  <a:extLst>
                    <a:ext uri="{9D8B030D-6E8A-4147-A177-3AD203B41FA5}">
                      <a16:colId xmlns:a16="http://schemas.microsoft.com/office/drawing/2014/main" val="20002"/>
                    </a:ext>
                  </a:extLst>
                </a:gridCol>
                <a:gridCol w="537308">
                  <a:extLst>
                    <a:ext uri="{9D8B030D-6E8A-4147-A177-3AD203B41FA5}">
                      <a16:colId xmlns:a16="http://schemas.microsoft.com/office/drawing/2014/main" val="20003"/>
                    </a:ext>
                  </a:extLst>
                </a:gridCol>
                <a:gridCol w="517769">
                  <a:extLst>
                    <a:ext uri="{9D8B030D-6E8A-4147-A177-3AD203B41FA5}">
                      <a16:colId xmlns:a16="http://schemas.microsoft.com/office/drawing/2014/main" val="20004"/>
                    </a:ext>
                  </a:extLst>
                </a:gridCol>
              </a:tblGrid>
              <a:tr h="532136">
                <a:tc>
                  <a:txBody>
                    <a:bodyPr/>
                    <a:lstStyle/>
                    <a:p>
                      <a:pPr algn="ctr"/>
                      <a:endParaRPr lang="en-US" sz="2000" b="1" i="1"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BFBFBF"/>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13175">
                <a:tc>
                  <a:txBody>
                    <a:bodyPr/>
                    <a:lstStyle/>
                    <a:p>
                      <a:pPr algn="ctr"/>
                      <a:r>
                        <a:rPr lang="en-US" sz="2000" b="1" i="1" dirty="0">
                          <a:solidFill>
                            <a:srgbClr val="262626"/>
                          </a:solidFill>
                          <a:latin typeface="Optima"/>
                          <a:cs typeface="Optima"/>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BFBFBF"/>
                          </a:solidFill>
                          <a:latin typeface="Optima"/>
                          <a:cs typeface="Optima"/>
                        </a:rPr>
                        <a:t>11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32136">
                <a:tc>
                  <a:txBody>
                    <a:bodyPr/>
                    <a:lstStyle/>
                    <a:p>
                      <a:pPr algn="ctr"/>
                      <a:r>
                        <a:rPr lang="en-US" sz="2000" b="1" i="1" dirty="0">
                          <a:solidFill>
                            <a:srgbClr val="BFBFBF"/>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BFBFBF"/>
                          </a:solidFill>
                          <a:latin typeface="Optima"/>
                          <a:cs typeface="Optima"/>
                        </a:rPr>
                        <a:t>11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BFBFBF"/>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BFBFBF"/>
                          </a:solidFill>
                          <a:latin typeface="Optima"/>
                          <a:cs typeface="Optima"/>
                        </a:rPr>
                        <a:t>10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BFBFBF"/>
                          </a:solidFill>
                          <a:latin typeface="Optima"/>
                          <a:cs typeface="Optima"/>
                        </a:rPr>
                        <a:t>11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32136">
                <a:tc>
                  <a:txBody>
                    <a:bodyPr/>
                    <a:lstStyle/>
                    <a:p>
                      <a:pPr algn="ctr"/>
                      <a:r>
                        <a:rPr lang="en-US" sz="2000" b="1" i="1" dirty="0">
                          <a:solidFill>
                            <a:srgbClr val="262626"/>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BFBFBF"/>
                          </a:solidFill>
                          <a:latin typeface="Optima"/>
                          <a:cs typeface="Optima"/>
                        </a:rPr>
                        <a:t>10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32136">
                <a:tc>
                  <a:txBody>
                    <a:bodyPr/>
                    <a:lstStyle/>
                    <a:p>
                      <a:pPr algn="ctr"/>
                      <a:r>
                        <a:rPr lang="en-US" sz="2000" b="1" i="1" dirty="0">
                          <a:solidFill>
                            <a:srgbClr val="262626"/>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BFBFBF"/>
                          </a:solidFill>
                          <a:latin typeface="Optima"/>
                          <a:cs typeface="Optima"/>
                        </a:rPr>
                        <a:t>11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3" name="Rectangle 2"/>
          <p:cNvSpPr/>
          <p:nvPr/>
        </p:nvSpPr>
        <p:spPr>
          <a:xfrm>
            <a:off x="-7851" y="3112867"/>
            <a:ext cx="999615" cy="584776"/>
          </a:xfrm>
          <a:prstGeom prst="rect">
            <a:avLst/>
          </a:prstGeom>
        </p:spPr>
        <p:txBody>
          <a:bodyPr wrap="none">
            <a:spAutoFit/>
          </a:bodyPr>
          <a:lstStyle/>
          <a:p>
            <a:pPr algn="ctr"/>
            <a:r>
              <a:rPr lang="en-US" sz="3200" i="1" dirty="0" err="1">
                <a:solidFill>
                  <a:srgbClr val="262626"/>
                </a:solidFill>
                <a:latin typeface="Optima"/>
                <a:cs typeface="Optima"/>
              </a:rPr>
              <a:t>D</a:t>
            </a:r>
            <a:r>
              <a:rPr lang="en-US" sz="3200" baseline="30000" dirty="0" err="1">
                <a:solidFill>
                  <a:srgbClr val="262626"/>
                </a:solidFill>
                <a:latin typeface="Optima"/>
                <a:cs typeface="Optima"/>
              </a:rPr>
              <a:t>trim</a:t>
            </a:r>
            <a:endParaRPr lang="en-US" sz="3200" dirty="0">
              <a:solidFill>
                <a:srgbClr val="262626"/>
              </a:solidFill>
              <a:latin typeface="Optima"/>
              <a:cs typeface="Optima"/>
            </a:endParaRPr>
          </a:p>
        </p:txBody>
      </p:sp>
      <p:sp>
        <p:nvSpPr>
          <p:cNvPr id="26" name="Title 1"/>
          <p:cNvSpPr txBox="1">
            <a:spLocks/>
          </p:cNvSpPr>
          <p:nvPr/>
        </p:nvSpPr>
        <p:spPr>
          <a:xfrm>
            <a:off x="218096"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err="1">
                <a:latin typeface="Optima"/>
                <a:cs typeface="Optima"/>
              </a:rPr>
              <a:t>AdditivePhylogeny</a:t>
            </a:r>
            <a:r>
              <a:rPr lang="en-US" b="1" dirty="0">
                <a:latin typeface="Optima"/>
                <a:cs typeface="Optima"/>
              </a:rPr>
              <a:t> In Action</a:t>
            </a:r>
          </a:p>
        </p:txBody>
      </p:sp>
      <p:sp>
        <p:nvSpPr>
          <p:cNvPr id="6" name="Rectangle 5"/>
          <p:cNvSpPr/>
          <p:nvPr/>
        </p:nvSpPr>
        <p:spPr>
          <a:xfrm>
            <a:off x="491220" y="5634460"/>
            <a:ext cx="8229600" cy="523220"/>
          </a:xfrm>
          <a:prstGeom prst="rect">
            <a:avLst/>
          </a:prstGeom>
          <a:solidFill>
            <a:schemeClr val="bg1">
              <a:lumMod val="85000"/>
            </a:schemeClr>
          </a:solidFill>
          <a:ln>
            <a:solidFill>
              <a:schemeClr val="tx1">
                <a:lumMod val="75000"/>
                <a:lumOff val="25000"/>
              </a:schemeClr>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dirty="0">
                <a:latin typeface="Optima"/>
                <a:cs typeface="Optima"/>
              </a:rPr>
              <a:t>5. Construct </a:t>
            </a:r>
            <a:r>
              <a:rPr lang="en-US" sz="2800" i="1" dirty="0">
                <a:latin typeface="Optima"/>
                <a:cs typeface="Optima"/>
              </a:rPr>
              <a:t>Tree</a:t>
            </a:r>
            <a:r>
              <a:rPr lang="en-US" sz="2800" dirty="0">
                <a:latin typeface="Optima"/>
                <a:cs typeface="Optima"/>
              </a:rPr>
              <a:t>(</a:t>
            </a:r>
            <a:r>
              <a:rPr lang="en-US" sz="2800" i="1" dirty="0" err="1">
                <a:latin typeface="Optima"/>
                <a:cs typeface="Optima"/>
              </a:rPr>
              <a:t>D</a:t>
            </a:r>
            <a:r>
              <a:rPr lang="en-US" sz="2800" baseline="30000" dirty="0" err="1">
                <a:latin typeface="Optima"/>
                <a:cs typeface="Optima"/>
              </a:rPr>
              <a:t>trim</a:t>
            </a:r>
            <a:r>
              <a:rPr lang="en-US" sz="2800" dirty="0">
                <a:latin typeface="Optima"/>
                <a:cs typeface="Optima"/>
              </a:rPr>
              <a:t>).</a:t>
            </a:r>
          </a:p>
        </p:txBody>
      </p:sp>
      <p:grpSp>
        <p:nvGrpSpPr>
          <p:cNvPr id="8" name="Group 7"/>
          <p:cNvGrpSpPr/>
          <p:nvPr/>
        </p:nvGrpSpPr>
        <p:grpSpPr>
          <a:xfrm>
            <a:off x="4724402" y="2519051"/>
            <a:ext cx="3529811" cy="1764489"/>
            <a:chOff x="5132163" y="7015385"/>
            <a:chExt cx="3529811" cy="1764489"/>
          </a:xfrm>
        </p:grpSpPr>
        <p:cxnSp>
          <p:nvCxnSpPr>
            <p:cNvPr id="9" name="Straight Arrow Connector 8"/>
            <p:cNvCxnSpPr/>
            <p:nvPr/>
          </p:nvCxnSpPr>
          <p:spPr>
            <a:xfrm flipH="1">
              <a:off x="5317774" y="7922304"/>
              <a:ext cx="1720673" cy="7825"/>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7108595" y="7928239"/>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7116967" y="7244694"/>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2" name="Oval 11"/>
            <p:cNvSpPr>
              <a:spLocks noChangeAspect="1"/>
            </p:cNvSpPr>
            <p:nvPr/>
          </p:nvSpPr>
          <p:spPr>
            <a:xfrm>
              <a:off x="8266537" y="704921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3" name="Oval 12"/>
            <p:cNvSpPr>
              <a:spLocks noChangeAspect="1"/>
            </p:cNvSpPr>
            <p:nvPr/>
          </p:nvSpPr>
          <p:spPr>
            <a:xfrm>
              <a:off x="8266537" y="8402245"/>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4" name="Oval 13"/>
            <p:cNvSpPr>
              <a:spLocks noChangeAspect="1"/>
            </p:cNvSpPr>
            <p:nvPr/>
          </p:nvSpPr>
          <p:spPr>
            <a:xfrm>
              <a:off x="6852836" y="7739424"/>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5" name="Oval 14"/>
            <p:cNvSpPr>
              <a:spLocks noChangeAspect="1"/>
            </p:cNvSpPr>
            <p:nvPr/>
          </p:nvSpPr>
          <p:spPr>
            <a:xfrm>
              <a:off x="5132163" y="7747249"/>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6" name="TextBox 15"/>
            <p:cNvSpPr txBox="1"/>
            <p:nvPr/>
          </p:nvSpPr>
          <p:spPr>
            <a:xfrm>
              <a:off x="5183301" y="7707720"/>
              <a:ext cx="312033" cy="400110"/>
            </a:xfrm>
            <a:prstGeom prst="rect">
              <a:avLst/>
            </a:prstGeom>
            <a:noFill/>
          </p:spPr>
          <p:txBody>
            <a:bodyPr wrap="none" rtlCol="0">
              <a:spAutoFit/>
            </a:bodyPr>
            <a:lstStyle/>
            <a:p>
              <a:pPr algn="ctr"/>
              <a:r>
                <a:rPr lang="en-US" sz="2000" i="1" dirty="0">
                  <a:solidFill>
                    <a:srgbClr val="FFFFFF"/>
                  </a:solidFill>
                  <a:latin typeface="Optima"/>
                  <a:cs typeface="Optima"/>
                </a:rPr>
                <a:t>i</a:t>
              </a:r>
            </a:p>
          </p:txBody>
        </p:sp>
        <p:sp>
          <p:nvSpPr>
            <p:cNvPr id="17" name="TextBox 16"/>
            <p:cNvSpPr txBox="1"/>
            <p:nvPr/>
          </p:nvSpPr>
          <p:spPr>
            <a:xfrm>
              <a:off x="8283512" y="7015385"/>
              <a:ext cx="378462" cy="400110"/>
            </a:xfrm>
            <a:prstGeom prst="rect">
              <a:avLst/>
            </a:prstGeom>
            <a:noFill/>
          </p:spPr>
          <p:txBody>
            <a:bodyPr wrap="none" rtlCol="0">
              <a:spAutoFit/>
            </a:bodyPr>
            <a:lstStyle/>
            <a:p>
              <a:pPr algn="ctr"/>
              <a:r>
                <a:rPr lang="en-US" sz="2000" i="1" dirty="0">
                  <a:solidFill>
                    <a:srgbClr val="FFFFFF"/>
                  </a:solidFill>
                  <a:latin typeface="Optima"/>
                  <a:cs typeface="Optima"/>
                </a:rPr>
                <a:t>k</a:t>
              </a:r>
            </a:p>
          </p:txBody>
        </p:sp>
        <p:sp>
          <p:nvSpPr>
            <p:cNvPr id="18" name="TextBox 17"/>
            <p:cNvSpPr txBox="1"/>
            <p:nvPr/>
          </p:nvSpPr>
          <p:spPr>
            <a:xfrm>
              <a:off x="8315404" y="8379764"/>
              <a:ext cx="312033" cy="400110"/>
            </a:xfrm>
            <a:prstGeom prst="rect">
              <a:avLst/>
            </a:prstGeom>
            <a:noFill/>
          </p:spPr>
          <p:txBody>
            <a:bodyPr wrap="none" rtlCol="0">
              <a:spAutoFit/>
            </a:bodyPr>
            <a:lstStyle/>
            <a:p>
              <a:pPr algn="ctr"/>
              <a:r>
                <a:rPr lang="en-US" sz="2000" i="1" dirty="0">
                  <a:solidFill>
                    <a:srgbClr val="FFFFFF"/>
                  </a:solidFill>
                  <a:latin typeface="Optima"/>
                  <a:cs typeface="Optima"/>
                </a:rPr>
                <a:t>l</a:t>
              </a:r>
            </a:p>
          </p:txBody>
        </p:sp>
        <p:sp>
          <p:nvSpPr>
            <p:cNvPr id="19" name="TextBox 18"/>
            <p:cNvSpPr txBox="1"/>
            <p:nvPr/>
          </p:nvSpPr>
          <p:spPr>
            <a:xfrm>
              <a:off x="5931610" y="7537733"/>
              <a:ext cx="469872" cy="400110"/>
            </a:xfrm>
            <a:prstGeom prst="rect">
              <a:avLst/>
            </a:prstGeom>
            <a:noFill/>
          </p:spPr>
          <p:txBody>
            <a:bodyPr wrap="none" rtlCol="0">
              <a:spAutoFit/>
            </a:bodyPr>
            <a:lstStyle/>
            <a:p>
              <a:pPr algn="ctr"/>
              <a:r>
                <a:rPr lang="en-US" sz="2000" dirty="0">
                  <a:latin typeface="Optima"/>
                  <a:cs typeface="Optima"/>
                </a:rPr>
                <a:t>15</a:t>
              </a:r>
            </a:p>
          </p:txBody>
        </p:sp>
        <p:sp>
          <p:nvSpPr>
            <p:cNvPr id="20" name="TextBox 19"/>
            <p:cNvSpPr txBox="1"/>
            <p:nvPr/>
          </p:nvSpPr>
          <p:spPr>
            <a:xfrm>
              <a:off x="7537084" y="7209741"/>
              <a:ext cx="327269" cy="400110"/>
            </a:xfrm>
            <a:prstGeom prst="rect">
              <a:avLst/>
            </a:prstGeom>
            <a:noFill/>
          </p:spPr>
          <p:txBody>
            <a:bodyPr wrap="none" rtlCol="0">
              <a:spAutoFit/>
            </a:bodyPr>
            <a:lstStyle/>
            <a:p>
              <a:pPr algn="ctr"/>
              <a:r>
                <a:rPr lang="en-US" sz="2000" dirty="0">
                  <a:latin typeface="Optima"/>
                  <a:cs typeface="Optima"/>
                </a:rPr>
                <a:t>6</a:t>
              </a:r>
            </a:p>
          </p:txBody>
        </p:sp>
        <p:sp>
          <p:nvSpPr>
            <p:cNvPr id="21" name="TextBox 20"/>
            <p:cNvSpPr txBox="1"/>
            <p:nvPr/>
          </p:nvSpPr>
          <p:spPr>
            <a:xfrm>
              <a:off x="7537084" y="8191576"/>
              <a:ext cx="327269" cy="400110"/>
            </a:xfrm>
            <a:prstGeom prst="rect">
              <a:avLst/>
            </a:prstGeom>
            <a:noFill/>
          </p:spPr>
          <p:txBody>
            <a:bodyPr wrap="none" rtlCol="0">
              <a:spAutoFit/>
            </a:bodyPr>
            <a:lstStyle/>
            <a:p>
              <a:pPr algn="ctr"/>
              <a:r>
                <a:rPr lang="en-US" sz="2000" dirty="0">
                  <a:latin typeface="Optima"/>
                  <a:cs typeface="Optima"/>
                </a:rPr>
                <a:t>7</a:t>
              </a:r>
            </a:p>
          </p:txBody>
        </p:sp>
      </p:grpSp>
      <p:sp>
        <p:nvSpPr>
          <p:cNvPr id="22" name="Rectangle 21"/>
          <p:cNvSpPr/>
          <p:nvPr/>
        </p:nvSpPr>
        <p:spPr>
          <a:xfrm>
            <a:off x="5766255" y="2133600"/>
            <a:ext cx="2009131" cy="584776"/>
          </a:xfrm>
          <a:prstGeom prst="rect">
            <a:avLst/>
          </a:prstGeom>
        </p:spPr>
        <p:txBody>
          <a:bodyPr wrap="none">
            <a:spAutoFit/>
          </a:bodyPr>
          <a:lstStyle/>
          <a:p>
            <a:pPr algn="ctr"/>
            <a:r>
              <a:rPr lang="en-US" sz="3200" dirty="0">
                <a:solidFill>
                  <a:srgbClr val="262626"/>
                </a:solidFill>
                <a:latin typeface="Optima"/>
                <a:cs typeface="Optima"/>
              </a:rPr>
              <a:t>T</a:t>
            </a:r>
            <a:r>
              <a:rPr lang="en-US" sz="2400" dirty="0">
                <a:solidFill>
                  <a:srgbClr val="262626"/>
                </a:solidFill>
                <a:latin typeface="Optima"/>
                <a:cs typeface="Optima"/>
              </a:rPr>
              <a:t>REE</a:t>
            </a:r>
            <a:r>
              <a:rPr lang="en-US" sz="3200" dirty="0">
                <a:solidFill>
                  <a:srgbClr val="262626"/>
                </a:solidFill>
                <a:latin typeface="Optima"/>
                <a:cs typeface="Optima"/>
              </a:rPr>
              <a:t>(</a:t>
            </a:r>
            <a:r>
              <a:rPr lang="en-US" sz="3200" i="1" dirty="0" err="1">
                <a:solidFill>
                  <a:srgbClr val="262626"/>
                </a:solidFill>
                <a:latin typeface="Optima"/>
                <a:cs typeface="Optima"/>
              </a:rPr>
              <a:t>D</a:t>
            </a:r>
            <a:r>
              <a:rPr lang="en-US" sz="3200" baseline="30000" dirty="0" err="1">
                <a:solidFill>
                  <a:srgbClr val="262626"/>
                </a:solidFill>
                <a:latin typeface="Optima"/>
                <a:cs typeface="Optima"/>
              </a:rPr>
              <a:t>trim</a:t>
            </a:r>
            <a:r>
              <a:rPr lang="en-US" sz="3200" dirty="0">
                <a:solidFill>
                  <a:srgbClr val="262626"/>
                </a:solidFill>
                <a:latin typeface="Optima"/>
                <a:cs typeface="Optima"/>
              </a:rPr>
              <a:t>)</a:t>
            </a:r>
            <a:endParaRPr lang="en-US" sz="3200" i="1" dirty="0">
              <a:solidFill>
                <a:srgbClr val="262626"/>
              </a:solidFill>
              <a:latin typeface="Optima"/>
              <a:cs typeface="Optima"/>
            </a:endParaRPr>
          </a:p>
        </p:txBody>
      </p:sp>
    </p:spTree>
    <p:extLst>
      <p:ext uri="{BB962C8B-B14F-4D97-AF65-F5344CB8AC3E}">
        <p14:creationId xmlns:p14="http://schemas.microsoft.com/office/powerpoint/2010/main" val="33830331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3672" y="278736"/>
            <a:ext cx="9144000" cy="6247866"/>
          </a:xfrm>
          <a:prstGeom prst="rect">
            <a:avLst/>
          </a:prstGeom>
        </p:spPr>
        <p:txBody>
          <a:bodyPr wrap="square">
            <a:spAutoFit/>
          </a:bodyPr>
          <a:lstStyle/>
          <a:p>
            <a:r>
              <a:rPr lang="en-US" sz="1600" dirty="0">
                <a:solidFill>
                  <a:schemeClr val="bg1">
                    <a:lumMod val="50000"/>
                  </a:schemeClr>
                </a:solidFill>
                <a:latin typeface="Courier"/>
                <a:cs typeface="Courier"/>
              </a:rPr>
              <a:t>28261</a:t>
            </a:r>
            <a:r>
              <a:rPr lang="en-US" sz="1600" dirty="0">
                <a:latin typeface="Courier"/>
                <a:cs typeface="Courier"/>
              </a:rPr>
              <a:t> </a:t>
            </a:r>
            <a:r>
              <a:rPr lang="en-US" sz="1600" dirty="0" err="1">
                <a:latin typeface="Courier"/>
                <a:cs typeface="Courier"/>
              </a:rPr>
              <a:t>aauaauacug</a:t>
            </a:r>
            <a:r>
              <a:rPr lang="en-US" sz="1600" dirty="0">
                <a:latin typeface="Courier"/>
                <a:cs typeface="Courier"/>
              </a:rPr>
              <a:t> </a:t>
            </a:r>
            <a:r>
              <a:rPr lang="en-US" sz="1600" dirty="0" err="1">
                <a:latin typeface="Courier"/>
                <a:cs typeface="Courier"/>
              </a:rPr>
              <a:t>cgucuugguu</a:t>
            </a:r>
            <a:r>
              <a:rPr lang="en-US" sz="1600" dirty="0">
                <a:latin typeface="Courier"/>
                <a:cs typeface="Courier"/>
              </a:rPr>
              <a:t> </a:t>
            </a:r>
            <a:r>
              <a:rPr lang="en-US" sz="1600" dirty="0" err="1">
                <a:latin typeface="Courier"/>
                <a:cs typeface="Courier"/>
              </a:rPr>
              <a:t>cacagcucuc</a:t>
            </a:r>
            <a:r>
              <a:rPr lang="en-US" sz="1600" dirty="0">
                <a:latin typeface="Courier"/>
                <a:cs typeface="Courier"/>
              </a:rPr>
              <a:t> </a:t>
            </a:r>
            <a:r>
              <a:rPr lang="en-US" sz="1600" dirty="0" err="1">
                <a:latin typeface="Courier"/>
                <a:cs typeface="Courier"/>
              </a:rPr>
              <a:t>acucagcaug</a:t>
            </a:r>
            <a:r>
              <a:rPr lang="en-US" sz="1600" dirty="0">
                <a:latin typeface="Courier"/>
                <a:cs typeface="Courier"/>
              </a:rPr>
              <a:t> </a:t>
            </a:r>
            <a:r>
              <a:rPr lang="en-US" sz="1600" dirty="0" err="1">
                <a:latin typeface="Courier"/>
                <a:cs typeface="Courier"/>
              </a:rPr>
              <a:t>gcaaggagga</a:t>
            </a:r>
            <a:r>
              <a:rPr lang="en-US" sz="1600" dirty="0">
                <a:latin typeface="Courier"/>
                <a:cs typeface="Courier"/>
              </a:rPr>
              <a:t> </a:t>
            </a:r>
            <a:r>
              <a:rPr lang="en-US" sz="1600" dirty="0" err="1">
                <a:latin typeface="Courier"/>
                <a:cs typeface="Courier"/>
              </a:rPr>
              <a:t>acuuagauuc</a:t>
            </a:r>
            <a:endParaRPr lang="en-US" sz="1600" dirty="0">
              <a:latin typeface="Courier"/>
              <a:cs typeface="Courier"/>
            </a:endParaRPr>
          </a:p>
          <a:p>
            <a:r>
              <a:rPr lang="en-US" sz="1600" dirty="0">
                <a:solidFill>
                  <a:srgbClr val="7F7F7F"/>
                </a:solidFill>
                <a:latin typeface="Courier"/>
                <a:cs typeface="Courier"/>
              </a:rPr>
              <a:t>28321</a:t>
            </a:r>
            <a:r>
              <a:rPr lang="en-US" sz="1600" dirty="0">
                <a:latin typeface="Courier"/>
                <a:cs typeface="Courier"/>
              </a:rPr>
              <a:t> </a:t>
            </a:r>
            <a:r>
              <a:rPr lang="en-US" sz="1600" dirty="0" err="1">
                <a:latin typeface="Courier"/>
                <a:cs typeface="Courier"/>
              </a:rPr>
              <a:t>ccucgaggcc</a:t>
            </a:r>
            <a:r>
              <a:rPr lang="en-US" sz="1600" dirty="0">
                <a:latin typeface="Courier"/>
                <a:cs typeface="Courier"/>
              </a:rPr>
              <a:t> </a:t>
            </a:r>
            <a:r>
              <a:rPr lang="en-US" sz="1600" dirty="0" err="1">
                <a:latin typeface="Courier"/>
                <a:cs typeface="Courier"/>
              </a:rPr>
              <a:t>agggcguucc</a:t>
            </a:r>
            <a:r>
              <a:rPr lang="en-US" sz="1600" dirty="0">
                <a:latin typeface="Courier"/>
                <a:cs typeface="Courier"/>
              </a:rPr>
              <a:t> </a:t>
            </a:r>
            <a:r>
              <a:rPr lang="en-US" sz="1600" dirty="0" err="1">
                <a:latin typeface="Courier"/>
                <a:cs typeface="Courier"/>
              </a:rPr>
              <a:t>aaucaacacc</a:t>
            </a:r>
            <a:r>
              <a:rPr lang="en-US" sz="1600" dirty="0">
                <a:latin typeface="Courier"/>
                <a:cs typeface="Courier"/>
              </a:rPr>
              <a:t> </a:t>
            </a:r>
            <a:r>
              <a:rPr lang="en-US" sz="1600" dirty="0" err="1">
                <a:latin typeface="Courier"/>
                <a:cs typeface="Courier"/>
              </a:rPr>
              <a:t>aauagugguc</a:t>
            </a:r>
            <a:r>
              <a:rPr lang="en-US" sz="1600" dirty="0">
                <a:latin typeface="Courier"/>
                <a:cs typeface="Courier"/>
              </a:rPr>
              <a:t> </a:t>
            </a:r>
            <a:r>
              <a:rPr lang="en-US" sz="1600" dirty="0" err="1">
                <a:latin typeface="Courier"/>
                <a:cs typeface="Courier"/>
              </a:rPr>
              <a:t>cagaugacca</a:t>
            </a:r>
            <a:r>
              <a:rPr lang="en-US" sz="1600" dirty="0">
                <a:latin typeface="Courier"/>
                <a:cs typeface="Courier"/>
              </a:rPr>
              <a:t> </a:t>
            </a:r>
            <a:r>
              <a:rPr lang="en-US" sz="1600" dirty="0" err="1">
                <a:latin typeface="Courier"/>
                <a:cs typeface="Courier"/>
              </a:rPr>
              <a:t>aauuggcuac</a:t>
            </a:r>
            <a:endParaRPr lang="en-US" sz="1600" dirty="0">
              <a:latin typeface="Courier"/>
              <a:cs typeface="Courier"/>
            </a:endParaRPr>
          </a:p>
          <a:p>
            <a:r>
              <a:rPr lang="en-US" sz="1600" dirty="0">
                <a:solidFill>
                  <a:srgbClr val="7F7F7F"/>
                </a:solidFill>
                <a:latin typeface="Courier"/>
                <a:cs typeface="Courier"/>
              </a:rPr>
              <a:t>28381</a:t>
            </a:r>
            <a:r>
              <a:rPr lang="en-US" sz="1600" dirty="0">
                <a:latin typeface="Courier"/>
                <a:cs typeface="Courier"/>
              </a:rPr>
              <a:t> </a:t>
            </a:r>
            <a:r>
              <a:rPr lang="en-US" sz="1600" dirty="0" err="1">
                <a:latin typeface="Courier"/>
                <a:cs typeface="Courier"/>
              </a:rPr>
              <a:t>uaccgaagag</a:t>
            </a:r>
            <a:r>
              <a:rPr lang="en-US" sz="1600" dirty="0">
                <a:latin typeface="Courier"/>
                <a:cs typeface="Courier"/>
              </a:rPr>
              <a:t> </a:t>
            </a:r>
            <a:r>
              <a:rPr lang="en-US" sz="1600" dirty="0" err="1">
                <a:latin typeface="Courier"/>
                <a:cs typeface="Courier"/>
              </a:rPr>
              <a:t>cuacccgacg</a:t>
            </a:r>
            <a:r>
              <a:rPr lang="en-US" sz="1600" dirty="0">
                <a:latin typeface="Courier"/>
                <a:cs typeface="Courier"/>
              </a:rPr>
              <a:t> </a:t>
            </a:r>
            <a:r>
              <a:rPr lang="en-US" sz="1600" dirty="0" err="1">
                <a:latin typeface="Courier"/>
                <a:cs typeface="Courier"/>
              </a:rPr>
              <a:t>aguucguggu</a:t>
            </a:r>
            <a:r>
              <a:rPr lang="en-US" sz="1600" dirty="0">
                <a:latin typeface="Courier"/>
                <a:cs typeface="Courier"/>
              </a:rPr>
              <a:t> </a:t>
            </a:r>
            <a:r>
              <a:rPr lang="en-US" sz="1600" dirty="0" err="1">
                <a:latin typeface="Courier"/>
                <a:cs typeface="Courier"/>
              </a:rPr>
              <a:t>ggugacggca</a:t>
            </a:r>
            <a:r>
              <a:rPr lang="en-US" sz="1600" dirty="0">
                <a:latin typeface="Courier"/>
                <a:cs typeface="Courier"/>
              </a:rPr>
              <a:t> </a:t>
            </a:r>
            <a:r>
              <a:rPr lang="en-US" sz="1600" dirty="0" err="1">
                <a:latin typeface="Courier"/>
                <a:cs typeface="Courier"/>
              </a:rPr>
              <a:t>aaaugaaaga</a:t>
            </a:r>
            <a:r>
              <a:rPr lang="en-US" sz="1600" dirty="0">
                <a:latin typeface="Courier"/>
                <a:cs typeface="Courier"/>
              </a:rPr>
              <a:t> </a:t>
            </a:r>
            <a:r>
              <a:rPr lang="en-US" sz="1600" dirty="0" err="1">
                <a:latin typeface="Courier"/>
                <a:cs typeface="Courier"/>
              </a:rPr>
              <a:t>gcucagcccc</a:t>
            </a:r>
            <a:endParaRPr lang="en-US" sz="1600" dirty="0">
              <a:latin typeface="Courier"/>
              <a:cs typeface="Courier"/>
            </a:endParaRPr>
          </a:p>
          <a:p>
            <a:r>
              <a:rPr lang="en-US" sz="1600" dirty="0">
                <a:solidFill>
                  <a:srgbClr val="7F7F7F"/>
                </a:solidFill>
                <a:latin typeface="Courier"/>
                <a:cs typeface="Courier"/>
              </a:rPr>
              <a:t>28441</a:t>
            </a:r>
            <a:r>
              <a:rPr lang="en-US" sz="1600" dirty="0">
                <a:latin typeface="Courier"/>
                <a:cs typeface="Courier"/>
              </a:rPr>
              <a:t> </a:t>
            </a:r>
            <a:r>
              <a:rPr lang="en-US" sz="1600" dirty="0" err="1">
                <a:latin typeface="Courier"/>
                <a:cs typeface="Courier"/>
              </a:rPr>
              <a:t>agaugguacu</a:t>
            </a:r>
            <a:r>
              <a:rPr lang="en-US" sz="1600" dirty="0">
                <a:latin typeface="Courier"/>
                <a:cs typeface="Courier"/>
              </a:rPr>
              <a:t> </a:t>
            </a:r>
            <a:r>
              <a:rPr lang="en-US" sz="1600" dirty="0" err="1">
                <a:latin typeface="Courier"/>
                <a:cs typeface="Courier"/>
              </a:rPr>
              <a:t>ucuauuaccu</a:t>
            </a:r>
            <a:r>
              <a:rPr lang="en-US" sz="1600" dirty="0">
                <a:latin typeface="Courier"/>
                <a:cs typeface="Courier"/>
              </a:rPr>
              <a:t> </a:t>
            </a:r>
            <a:r>
              <a:rPr lang="en-US" sz="1600" dirty="0" err="1">
                <a:latin typeface="Courier"/>
                <a:cs typeface="Courier"/>
              </a:rPr>
              <a:t>aggaacuggc</a:t>
            </a:r>
            <a:r>
              <a:rPr lang="en-US" sz="1600" dirty="0">
                <a:latin typeface="Courier"/>
                <a:cs typeface="Courier"/>
              </a:rPr>
              <a:t> </a:t>
            </a:r>
            <a:r>
              <a:rPr lang="en-US" sz="1600" dirty="0" err="1">
                <a:latin typeface="Courier"/>
                <a:cs typeface="Courier"/>
              </a:rPr>
              <a:t>ccagaagcuu</a:t>
            </a:r>
            <a:r>
              <a:rPr lang="en-US" sz="1600" dirty="0">
                <a:latin typeface="Courier"/>
                <a:cs typeface="Courier"/>
              </a:rPr>
              <a:t> </a:t>
            </a:r>
            <a:r>
              <a:rPr lang="en-US" sz="1600" dirty="0" err="1">
                <a:latin typeface="Courier"/>
                <a:cs typeface="Courier"/>
              </a:rPr>
              <a:t>cacuucccua</a:t>
            </a:r>
            <a:r>
              <a:rPr lang="en-US" sz="1600" dirty="0">
                <a:latin typeface="Courier"/>
                <a:cs typeface="Courier"/>
              </a:rPr>
              <a:t> </a:t>
            </a:r>
            <a:r>
              <a:rPr lang="en-US" sz="1600" dirty="0" err="1">
                <a:latin typeface="Courier"/>
                <a:cs typeface="Courier"/>
              </a:rPr>
              <a:t>cggcgcuaac</a:t>
            </a:r>
            <a:endParaRPr lang="en-US" sz="1600" dirty="0">
              <a:latin typeface="Courier"/>
              <a:cs typeface="Courier"/>
            </a:endParaRPr>
          </a:p>
          <a:p>
            <a:r>
              <a:rPr lang="en-US" sz="1600" dirty="0">
                <a:solidFill>
                  <a:srgbClr val="7F7F7F"/>
                </a:solidFill>
                <a:latin typeface="Courier"/>
                <a:cs typeface="Courier"/>
              </a:rPr>
              <a:t>28501</a:t>
            </a:r>
            <a:r>
              <a:rPr lang="en-US" sz="1600" dirty="0">
                <a:latin typeface="Courier"/>
                <a:cs typeface="Courier"/>
              </a:rPr>
              <a:t> </a:t>
            </a:r>
            <a:r>
              <a:rPr lang="en-US" sz="1600" dirty="0" err="1">
                <a:latin typeface="Courier"/>
                <a:cs typeface="Courier"/>
              </a:rPr>
              <a:t>aaagaaggca</a:t>
            </a:r>
            <a:r>
              <a:rPr lang="en-US" sz="1600" dirty="0">
                <a:latin typeface="Courier"/>
                <a:cs typeface="Courier"/>
              </a:rPr>
              <a:t> </a:t>
            </a:r>
            <a:r>
              <a:rPr lang="en-US" sz="1600" dirty="0" err="1">
                <a:latin typeface="Courier"/>
                <a:cs typeface="Courier"/>
              </a:rPr>
              <a:t>ucguaugggu</a:t>
            </a:r>
            <a:r>
              <a:rPr lang="en-US" sz="1600" dirty="0">
                <a:latin typeface="Courier"/>
                <a:cs typeface="Courier"/>
              </a:rPr>
              <a:t> </a:t>
            </a:r>
            <a:r>
              <a:rPr lang="en-US" sz="1600" dirty="0" err="1">
                <a:latin typeface="Courier"/>
                <a:cs typeface="Courier"/>
              </a:rPr>
              <a:t>ugcaacugag</a:t>
            </a:r>
            <a:r>
              <a:rPr lang="en-US" sz="1600" dirty="0">
                <a:latin typeface="Courier"/>
                <a:cs typeface="Courier"/>
              </a:rPr>
              <a:t> </a:t>
            </a:r>
            <a:r>
              <a:rPr lang="en-US" sz="1600" dirty="0" err="1">
                <a:latin typeface="Courier"/>
                <a:cs typeface="Courier"/>
              </a:rPr>
              <a:t>ggagccuuga</a:t>
            </a:r>
            <a:r>
              <a:rPr lang="en-US" sz="1600" dirty="0">
                <a:latin typeface="Courier"/>
                <a:cs typeface="Courier"/>
              </a:rPr>
              <a:t> </a:t>
            </a:r>
            <a:r>
              <a:rPr lang="en-US" sz="1600" dirty="0" err="1">
                <a:latin typeface="Courier"/>
                <a:cs typeface="Courier"/>
              </a:rPr>
              <a:t>auacacccaa</a:t>
            </a:r>
            <a:r>
              <a:rPr lang="en-US" sz="1600" dirty="0">
                <a:latin typeface="Courier"/>
                <a:cs typeface="Courier"/>
              </a:rPr>
              <a:t> </a:t>
            </a:r>
            <a:r>
              <a:rPr lang="en-US" sz="1600" dirty="0" err="1">
                <a:latin typeface="Courier"/>
                <a:cs typeface="Courier"/>
              </a:rPr>
              <a:t>agaccacauu</a:t>
            </a:r>
            <a:endParaRPr lang="en-US" sz="1600" dirty="0">
              <a:latin typeface="Courier"/>
              <a:cs typeface="Courier"/>
            </a:endParaRPr>
          </a:p>
          <a:p>
            <a:r>
              <a:rPr lang="en-US" sz="1600" dirty="0">
                <a:solidFill>
                  <a:srgbClr val="7F7F7F"/>
                </a:solidFill>
                <a:latin typeface="Courier"/>
                <a:cs typeface="Courier"/>
              </a:rPr>
              <a:t>28561</a:t>
            </a:r>
            <a:r>
              <a:rPr lang="en-US" sz="1600" dirty="0">
                <a:latin typeface="Courier"/>
                <a:cs typeface="Courier"/>
              </a:rPr>
              <a:t> </a:t>
            </a:r>
            <a:r>
              <a:rPr lang="en-US" sz="1600" dirty="0" err="1">
                <a:latin typeface="Courier"/>
                <a:cs typeface="Courier"/>
              </a:rPr>
              <a:t>ggcacccgca</a:t>
            </a:r>
            <a:r>
              <a:rPr lang="en-US" sz="1600" dirty="0">
                <a:latin typeface="Courier"/>
                <a:cs typeface="Courier"/>
              </a:rPr>
              <a:t> </a:t>
            </a:r>
            <a:r>
              <a:rPr lang="en-US" sz="1600" dirty="0" err="1">
                <a:latin typeface="Courier"/>
                <a:cs typeface="Courier"/>
              </a:rPr>
              <a:t>auccuaauaa</a:t>
            </a:r>
            <a:r>
              <a:rPr lang="en-US" sz="1600" dirty="0">
                <a:latin typeface="Courier"/>
                <a:cs typeface="Courier"/>
              </a:rPr>
              <a:t> </a:t>
            </a:r>
            <a:r>
              <a:rPr lang="en-US" sz="1600" dirty="0" err="1">
                <a:latin typeface="Courier"/>
                <a:cs typeface="Courier"/>
              </a:rPr>
              <a:t>caaugcugcc</a:t>
            </a:r>
            <a:r>
              <a:rPr lang="en-US" sz="1600" dirty="0">
                <a:latin typeface="Courier"/>
                <a:cs typeface="Courier"/>
              </a:rPr>
              <a:t> </a:t>
            </a:r>
            <a:r>
              <a:rPr lang="en-US" sz="1600" dirty="0" err="1">
                <a:latin typeface="Courier"/>
                <a:cs typeface="Courier"/>
              </a:rPr>
              <a:t>accgugcuac</a:t>
            </a:r>
            <a:r>
              <a:rPr lang="en-US" sz="1600" dirty="0">
                <a:latin typeface="Courier"/>
                <a:cs typeface="Courier"/>
              </a:rPr>
              <a:t> </a:t>
            </a:r>
            <a:r>
              <a:rPr lang="en-US" sz="1600" dirty="0" err="1">
                <a:latin typeface="Courier"/>
                <a:cs typeface="Courier"/>
              </a:rPr>
              <a:t>aacuuccuca</a:t>
            </a:r>
            <a:r>
              <a:rPr lang="en-US" sz="1600" dirty="0">
                <a:latin typeface="Courier"/>
                <a:cs typeface="Courier"/>
              </a:rPr>
              <a:t> </a:t>
            </a:r>
            <a:r>
              <a:rPr lang="en-US" sz="1600" dirty="0" err="1">
                <a:latin typeface="Courier"/>
                <a:cs typeface="Courier"/>
              </a:rPr>
              <a:t>aggaacaaca</a:t>
            </a:r>
            <a:endParaRPr lang="en-US" sz="1600" dirty="0">
              <a:latin typeface="Courier"/>
              <a:cs typeface="Courier"/>
            </a:endParaRPr>
          </a:p>
          <a:p>
            <a:r>
              <a:rPr lang="en-US" sz="1600" dirty="0">
                <a:solidFill>
                  <a:srgbClr val="7F7F7F"/>
                </a:solidFill>
                <a:latin typeface="Courier"/>
                <a:cs typeface="Courier"/>
              </a:rPr>
              <a:t>28621</a:t>
            </a:r>
            <a:r>
              <a:rPr lang="en-US" sz="1600" dirty="0">
                <a:latin typeface="Courier"/>
                <a:cs typeface="Courier"/>
              </a:rPr>
              <a:t> </a:t>
            </a:r>
            <a:r>
              <a:rPr lang="en-US" sz="1600" dirty="0" err="1">
                <a:latin typeface="Courier"/>
                <a:cs typeface="Courier"/>
              </a:rPr>
              <a:t>uugccaaaag</a:t>
            </a:r>
            <a:r>
              <a:rPr lang="en-US" sz="1600" dirty="0">
                <a:latin typeface="Courier"/>
                <a:cs typeface="Courier"/>
              </a:rPr>
              <a:t> </a:t>
            </a:r>
            <a:r>
              <a:rPr lang="en-US" sz="1600" dirty="0" err="1">
                <a:latin typeface="Courier"/>
                <a:cs typeface="Courier"/>
              </a:rPr>
              <a:t>gcuucuacgc</a:t>
            </a:r>
            <a:r>
              <a:rPr lang="en-US" sz="1600" dirty="0">
                <a:latin typeface="Courier"/>
                <a:cs typeface="Courier"/>
              </a:rPr>
              <a:t> </a:t>
            </a:r>
            <a:r>
              <a:rPr lang="en-US" sz="1600" dirty="0" err="1">
                <a:latin typeface="Courier"/>
                <a:cs typeface="Courier"/>
              </a:rPr>
              <a:t>agagggaagc</a:t>
            </a:r>
            <a:r>
              <a:rPr lang="en-US" sz="1600" dirty="0">
                <a:latin typeface="Courier"/>
                <a:cs typeface="Courier"/>
              </a:rPr>
              <a:t> </a:t>
            </a:r>
            <a:r>
              <a:rPr lang="en-US" sz="1600" dirty="0" err="1">
                <a:latin typeface="Courier"/>
                <a:cs typeface="Courier"/>
              </a:rPr>
              <a:t>agaggcggca</a:t>
            </a:r>
            <a:r>
              <a:rPr lang="en-US" sz="1600" dirty="0">
                <a:latin typeface="Courier"/>
                <a:cs typeface="Courier"/>
              </a:rPr>
              <a:t> </a:t>
            </a:r>
            <a:r>
              <a:rPr lang="en-US" sz="1600" dirty="0" err="1">
                <a:latin typeface="Courier"/>
                <a:cs typeface="Courier"/>
              </a:rPr>
              <a:t>gucaagccuc</a:t>
            </a:r>
            <a:r>
              <a:rPr lang="en-US" sz="1600" dirty="0">
                <a:latin typeface="Courier"/>
                <a:cs typeface="Courier"/>
              </a:rPr>
              <a:t> </a:t>
            </a:r>
            <a:r>
              <a:rPr lang="en-US" sz="1600" dirty="0" err="1">
                <a:latin typeface="Courier"/>
                <a:cs typeface="Courier"/>
              </a:rPr>
              <a:t>uucucgcucc</a:t>
            </a:r>
            <a:endParaRPr lang="en-US" sz="1600" dirty="0">
              <a:latin typeface="Courier"/>
              <a:cs typeface="Courier"/>
            </a:endParaRPr>
          </a:p>
          <a:p>
            <a:r>
              <a:rPr lang="en-US" sz="1600" dirty="0">
                <a:solidFill>
                  <a:srgbClr val="7F7F7F"/>
                </a:solidFill>
                <a:latin typeface="Courier"/>
                <a:cs typeface="Courier"/>
              </a:rPr>
              <a:t>28681</a:t>
            </a:r>
            <a:r>
              <a:rPr lang="en-US" sz="1600" dirty="0">
                <a:latin typeface="Courier"/>
                <a:cs typeface="Courier"/>
              </a:rPr>
              <a:t> </a:t>
            </a:r>
            <a:r>
              <a:rPr lang="en-US" sz="1600" dirty="0" err="1">
                <a:latin typeface="Courier"/>
                <a:cs typeface="Courier"/>
              </a:rPr>
              <a:t>ucaucacgua</a:t>
            </a:r>
            <a:r>
              <a:rPr lang="en-US" sz="1600" dirty="0">
                <a:latin typeface="Courier"/>
                <a:cs typeface="Courier"/>
              </a:rPr>
              <a:t> </a:t>
            </a:r>
            <a:r>
              <a:rPr lang="en-US" sz="1600" dirty="0" err="1">
                <a:latin typeface="Courier"/>
                <a:cs typeface="Courier"/>
              </a:rPr>
              <a:t>gucgcgguaa</a:t>
            </a:r>
            <a:r>
              <a:rPr lang="en-US" sz="1600" dirty="0">
                <a:latin typeface="Courier"/>
                <a:cs typeface="Courier"/>
              </a:rPr>
              <a:t> </a:t>
            </a:r>
            <a:r>
              <a:rPr lang="en-US" sz="1600" dirty="0" err="1">
                <a:latin typeface="Courier"/>
                <a:cs typeface="Courier"/>
              </a:rPr>
              <a:t>uucaagaaau</a:t>
            </a:r>
            <a:r>
              <a:rPr lang="en-US" sz="1600" dirty="0">
                <a:latin typeface="Courier"/>
                <a:cs typeface="Courier"/>
              </a:rPr>
              <a:t> </a:t>
            </a:r>
            <a:r>
              <a:rPr lang="en-US" sz="1600" dirty="0" err="1">
                <a:latin typeface="Courier"/>
                <a:cs typeface="Courier"/>
              </a:rPr>
              <a:t>ucaacuccug</a:t>
            </a:r>
            <a:r>
              <a:rPr lang="en-US" sz="1600" dirty="0">
                <a:latin typeface="Courier"/>
                <a:cs typeface="Courier"/>
              </a:rPr>
              <a:t> </a:t>
            </a:r>
            <a:r>
              <a:rPr lang="en-US" sz="1600" dirty="0" err="1">
                <a:latin typeface="Courier"/>
                <a:cs typeface="Courier"/>
              </a:rPr>
              <a:t>gcagcaguag</a:t>
            </a:r>
            <a:r>
              <a:rPr lang="en-US" sz="1600" dirty="0">
                <a:latin typeface="Courier"/>
                <a:cs typeface="Courier"/>
              </a:rPr>
              <a:t> </a:t>
            </a:r>
            <a:r>
              <a:rPr lang="en-US" sz="1600" dirty="0" err="1">
                <a:latin typeface="Courier"/>
                <a:cs typeface="Courier"/>
              </a:rPr>
              <a:t>gggaaauucu</a:t>
            </a:r>
            <a:endParaRPr lang="en-US" sz="1600" dirty="0">
              <a:latin typeface="Courier"/>
              <a:cs typeface="Courier"/>
            </a:endParaRPr>
          </a:p>
          <a:p>
            <a:r>
              <a:rPr lang="en-US" sz="1600" dirty="0">
                <a:solidFill>
                  <a:srgbClr val="7F7F7F"/>
                </a:solidFill>
                <a:latin typeface="Courier"/>
                <a:cs typeface="Courier"/>
              </a:rPr>
              <a:t>28741</a:t>
            </a:r>
            <a:r>
              <a:rPr lang="en-US" sz="1600" dirty="0">
                <a:latin typeface="Courier"/>
                <a:cs typeface="Courier"/>
              </a:rPr>
              <a:t> </a:t>
            </a:r>
            <a:r>
              <a:rPr lang="en-US" sz="1600" dirty="0" err="1">
                <a:latin typeface="Courier"/>
                <a:cs typeface="Courier"/>
              </a:rPr>
              <a:t>ccugcucgaa</a:t>
            </a:r>
            <a:r>
              <a:rPr lang="en-US" sz="1600" dirty="0">
                <a:latin typeface="Courier"/>
                <a:cs typeface="Courier"/>
              </a:rPr>
              <a:t> </a:t>
            </a:r>
            <a:r>
              <a:rPr lang="en-US" sz="1600" dirty="0" err="1">
                <a:latin typeface="Courier"/>
                <a:cs typeface="Courier"/>
              </a:rPr>
              <a:t>uggcuagcgg</a:t>
            </a:r>
            <a:r>
              <a:rPr lang="en-US" sz="1600" dirty="0">
                <a:latin typeface="Courier"/>
                <a:cs typeface="Courier"/>
              </a:rPr>
              <a:t> </a:t>
            </a:r>
            <a:r>
              <a:rPr lang="en-US" sz="1600" dirty="0" err="1">
                <a:latin typeface="Courier"/>
                <a:cs typeface="Courier"/>
              </a:rPr>
              <a:t>agguggugaa</a:t>
            </a:r>
            <a:r>
              <a:rPr lang="en-US" sz="1600" dirty="0">
                <a:latin typeface="Courier"/>
                <a:cs typeface="Courier"/>
              </a:rPr>
              <a:t> </a:t>
            </a:r>
            <a:r>
              <a:rPr lang="en-US" sz="1600" dirty="0" err="1">
                <a:latin typeface="Courier"/>
                <a:cs typeface="Courier"/>
              </a:rPr>
              <a:t>acugcccucg</a:t>
            </a:r>
            <a:r>
              <a:rPr lang="en-US" sz="1600" dirty="0">
                <a:latin typeface="Courier"/>
                <a:cs typeface="Courier"/>
              </a:rPr>
              <a:t> </a:t>
            </a:r>
            <a:r>
              <a:rPr lang="en-US" sz="1600" dirty="0" err="1">
                <a:latin typeface="Courier"/>
                <a:cs typeface="Courier"/>
              </a:rPr>
              <a:t>cgcuauugcu</a:t>
            </a:r>
            <a:r>
              <a:rPr lang="en-US" sz="1600" dirty="0">
                <a:latin typeface="Courier"/>
                <a:cs typeface="Courier"/>
              </a:rPr>
              <a:t> </a:t>
            </a:r>
            <a:r>
              <a:rPr lang="en-US" sz="1600" dirty="0" err="1">
                <a:latin typeface="Courier"/>
                <a:cs typeface="Courier"/>
              </a:rPr>
              <a:t>gcuagacaga</a:t>
            </a:r>
            <a:endParaRPr lang="en-US" sz="1600" dirty="0">
              <a:latin typeface="Courier"/>
              <a:cs typeface="Courier"/>
            </a:endParaRPr>
          </a:p>
          <a:p>
            <a:r>
              <a:rPr lang="en-US" sz="1600" dirty="0">
                <a:solidFill>
                  <a:srgbClr val="7F7F7F"/>
                </a:solidFill>
                <a:latin typeface="Courier"/>
                <a:cs typeface="Courier"/>
              </a:rPr>
              <a:t>28801</a:t>
            </a:r>
            <a:r>
              <a:rPr lang="en-US" sz="1600" dirty="0">
                <a:latin typeface="Courier"/>
                <a:cs typeface="Courier"/>
              </a:rPr>
              <a:t> </a:t>
            </a:r>
            <a:r>
              <a:rPr lang="en-US" sz="1600" dirty="0" err="1">
                <a:latin typeface="Courier"/>
                <a:cs typeface="Courier"/>
              </a:rPr>
              <a:t>uugaaccagc</a:t>
            </a:r>
            <a:r>
              <a:rPr lang="en-US" sz="1600" dirty="0">
                <a:latin typeface="Courier"/>
                <a:cs typeface="Courier"/>
              </a:rPr>
              <a:t> </a:t>
            </a:r>
            <a:r>
              <a:rPr lang="en-US" sz="1600" dirty="0" err="1">
                <a:latin typeface="Courier"/>
                <a:cs typeface="Courier"/>
              </a:rPr>
              <a:t>uugagagcaa</a:t>
            </a:r>
            <a:r>
              <a:rPr lang="en-US" sz="1600" dirty="0">
                <a:latin typeface="Courier"/>
                <a:cs typeface="Courier"/>
              </a:rPr>
              <a:t> </a:t>
            </a:r>
            <a:r>
              <a:rPr lang="en-US" sz="1600" dirty="0" err="1">
                <a:latin typeface="Courier"/>
                <a:cs typeface="Courier"/>
              </a:rPr>
              <a:t>aguuucuggu</a:t>
            </a:r>
            <a:r>
              <a:rPr lang="en-US" sz="1600" dirty="0">
                <a:latin typeface="Courier"/>
                <a:cs typeface="Courier"/>
              </a:rPr>
              <a:t> </a:t>
            </a:r>
            <a:r>
              <a:rPr lang="en-US" sz="1600" dirty="0" err="1">
                <a:latin typeface="Courier"/>
                <a:cs typeface="Courier"/>
              </a:rPr>
              <a:t>aaaggccaac</a:t>
            </a:r>
            <a:r>
              <a:rPr lang="en-US" sz="1600" dirty="0">
                <a:latin typeface="Courier"/>
                <a:cs typeface="Courier"/>
              </a:rPr>
              <a:t> </a:t>
            </a:r>
            <a:r>
              <a:rPr lang="en-US" sz="1600" dirty="0" err="1">
                <a:latin typeface="Courier"/>
                <a:cs typeface="Courier"/>
              </a:rPr>
              <a:t>aacaacaagg</a:t>
            </a:r>
            <a:r>
              <a:rPr lang="en-US" sz="1600" dirty="0">
                <a:latin typeface="Courier"/>
                <a:cs typeface="Courier"/>
              </a:rPr>
              <a:t> </a:t>
            </a:r>
            <a:r>
              <a:rPr lang="en-US" sz="1600" dirty="0" err="1">
                <a:latin typeface="Courier"/>
                <a:cs typeface="Courier"/>
              </a:rPr>
              <a:t>ccaaacuguc</a:t>
            </a:r>
            <a:endParaRPr lang="en-US" sz="1600" dirty="0">
              <a:latin typeface="Courier"/>
              <a:cs typeface="Courier"/>
            </a:endParaRPr>
          </a:p>
          <a:p>
            <a:r>
              <a:rPr lang="en-US" sz="1600" dirty="0">
                <a:solidFill>
                  <a:srgbClr val="7F7F7F"/>
                </a:solidFill>
                <a:latin typeface="Courier"/>
                <a:cs typeface="Courier"/>
              </a:rPr>
              <a:t>28861</a:t>
            </a:r>
            <a:r>
              <a:rPr lang="en-US" sz="1600" dirty="0">
                <a:latin typeface="Courier"/>
                <a:cs typeface="Courier"/>
              </a:rPr>
              <a:t> </a:t>
            </a:r>
            <a:r>
              <a:rPr lang="en-US" sz="1600" dirty="0" err="1">
                <a:latin typeface="Courier"/>
                <a:cs typeface="Courier"/>
              </a:rPr>
              <a:t>acuaagaaau</a:t>
            </a:r>
            <a:r>
              <a:rPr lang="en-US" sz="1600" dirty="0">
                <a:latin typeface="Courier"/>
                <a:cs typeface="Courier"/>
              </a:rPr>
              <a:t> </a:t>
            </a:r>
            <a:r>
              <a:rPr lang="en-US" sz="1600" dirty="0" err="1">
                <a:latin typeface="Courier"/>
                <a:cs typeface="Courier"/>
              </a:rPr>
              <a:t>cugcugcuga</a:t>
            </a:r>
            <a:r>
              <a:rPr lang="en-US" sz="1600" dirty="0">
                <a:latin typeface="Courier"/>
                <a:cs typeface="Courier"/>
              </a:rPr>
              <a:t> </a:t>
            </a:r>
            <a:r>
              <a:rPr lang="en-US" sz="1600" dirty="0" err="1">
                <a:latin typeface="Courier"/>
                <a:cs typeface="Courier"/>
              </a:rPr>
              <a:t>ggcaucuaaa</a:t>
            </a:r>
            <a:r>
              <a:rPr lang="en-US" sz="1600" dirty="0">
                <a:latin typeface="Courier"/>
                <a:cs typeface="Courier"/>
              </a:rPr>
              <a:t> </a:t>
            </a:r>
            <a:r>
              <a:rPr lang="en-US" sz="1600" dirty="0" err="1">
                <a:latin typeface="Courier"/>
                <a:cs typeface="Courier"/>
              </a:rPr>
              <a:t>aagccucgcc</a:t>
            </a:r>
            <a:r>
              <a:rPr lang="en-US" sz="1600" dirty="0">
                <a:latin typeface="Courier"/>
                <a:cs typeface="Courier"/>
              </a:rPr>
              <a:t> </a:t>
            </a:r>
            <a:r>
              <a:rPr lang="en-US" sz="1600" dirty="0" err="1">
                <a:latin typeface="Courier"/>
                <a:cs typeface="Courier"/>
              </a:rPr>
              <a:t>aaaaacguac</a:t>
            </a:r>
            <a:r>
              <a:rPr lang="en-US" sz="1600" dirty="0">
                <a:latin typeface="Courier"/>
                <a:cs typeface="Courier"/>
              </a:rPr>
              <a:t> </a:t>
            </a:r>
            <a:r>
              <a:rPr lang="en-US" sz="1600" dirty="0" err="1">
                <a:latin typeface="Courier"/>
                <a:cs typeface="Courier"/>
              </a:rPr>
              <a:t>ugccacaaaa</a:t>
            </a:r>
            <a:endParaRPr lang="en-US" sz="1600" dirty="0">
              <a:latin typeface="Courier"/>
              <a:cs typeface="Courier"/>
            </a:endParaRPr>
          </a:p>
          <a:p>
            <a:r>
              <a:rPr lang="en-US" sz="1600" dirty="0">
                <a:solidFill>
                  <a:srgbClr val="7F7F7F"/>
                </a:solidFill>
                <a:latin typeface="Courier"/>
                <a:cs typeface="Courier"/>
              </a:rPr>
              <a:t>28921</a:t>
            </a:r>
            <a:r>
              <a:rPr lang="en-US" sz="1600" dirty="0">
                <a:latin typeface="Courier"/>
                <a:cs typeface="Courier"/>
              </a:rPr>
              <a:t> </a:t>
            </a:r>
            <a:r>
              <a:rPr lang="en-US" sz="1600" dirty="0" err="1">
                <a:latin typeface="Courier"/>
                <a:cs typeface="Courier"/>
              </a:rPr>
              <a:t>caguacaacg</a:t>
            </a:r>
            <a:r>
              <a:rPr lang="en-US" sz="1600" dirty="0">
                <a:latin typeface="Courier"/>
                <a:cs typeface="Courier"/>
              </a:rPr>
              <a:t> </a:t>
            </a:r>
            <a:r>
              <a:rPr lang="en-US" sz="1600" dirty="0" err="1">
                <a:latin typeface="Courier"/>
                <a:cs typeface="Courier"/>
              </a:rPr>
              <a:t>ucacucaagc</a:t>
            </a:r>
            <a:r>
              <a:rPr lang="en-US" sz="1600" dirty="0">
                <a:latin typeface="Courier"/>
                <a:cs typeface="Courier"/>
              </a:rPr>
              <a:t> </a:t>
            </a:r>
            <a:r>
              <a:rPr lang="en-US" sz="1600" dirty="0" err="1">
                <a:latin typeface="Courier"/>
                <a:cs typeface="Courier"/>
              </a:rPr>
              <a:t>auuugggaga</a:t>
            </a:r>
            <a:r>
              <a:rPr lang="en-US" sz="1600" dirty="0">
                <a:latin typeface="Courier"/>
                <a:cs typeface="Courier"/>
              </a:rPr>
              <a:t> </a:t>
            </a:r>
            <a:r>
              <a:rPr lang="en-US" sz="1600" dirty="0" err="1">
                <a:latin typeface="Courier"/>
                <a:cs typeface="Courier"/>
              </a:rPr>
              <a:t>cgugguccag</a:t>
            </a:r>
            <a:r>
              <a:rPr lang="en-US" sz="1600" dirty="0">
                <a:latin typeface="Courier"/>
                <a:cs typeface="Courier"/>
              </a:rPr>
              <a:t> </a:t>
            </a:r>
            <a:r>
              <a:rPr lang="en-US" sz="1600" dirty="0" err="1">
                <a:latin typeface="Courier"/>
                <a:cs typeface="Courier"/>
              </a:rPr>
              <a:t>aacaaaccca</a:t>
            </a:r>
            <a:r>
              <a:rPr lang="en-US" sz="1600" dirty="0">
                <a:latin typeface="Courier"/>
                <a:cs typeface="Courier"/>
              </a:rPr>
              <a:t> </a:t>
            </a:r>
            <a:r>
              <a:rPr lang="en-US" sz="1600" dirty="0" err="1">
                <a:latin typeface="Courier"/>
                <a:cs typeface="Courier"/>
              </a:rPr>
              <a:t>aggaaauuuc</a:t>
            </a:r>
            <a:endParaRPr lang="en-US" sz="1600" dirty="0">
              <a:latin typeface="Courier"/>
              <a:cs typeface="Courier"/>
            </a:endParaRPr>
          </a:p>
          <a:p>
            <a:r>
              <a:rPr lang="en-US" sz="1600" dirty="0">
                <a:solidFill>
                  <a:srgbClr val="7F7F7F"/>
                </a:solidFill>
                <a:latin typeface="Courier"/>
                <a:cs typeface="Courier"/>
              </a:rPr>
              <a:t>28981</a:t>
            </a:r>
            <a:r>
              <a:rPr lang="en-US" sz="1600" dirty="0">
                <a:latin typeface="Courier"/>
                <a:cs typeface="Courier"/>
              </a:rPr>
              <a:t> </a:t>
            </a:r>
            <a:r>
              <a:rPr lang="en-US" sz="1600" dirty="0" err="1">
                <a:latin typeface="Courier"/>
                <a:cs typeface="Courier"/>
              </a:rPr>
              <a:t>ggggaccaag</a:t>
            </a:r>
            <a:r>
              <a:rPr lang="en-US" sz="1600" dirty="0">
                <a:latin typeface="Courier"/>
                <a:cs typeface="Courier"/>
              </a:rPr>
              <a:t> </a:t>
            </a:r>
            <a:r>
              <a:rPr lang="en-US" sz="1600" dirty="0" err="1">
                <a:latin typeface="Courier"/>
                <a:cs typeface="Courier"/>
              </a:rPr>
              <a:t>accuaaucag</a:t>
            </a:r>
            <a:r>
              <a:rPr lang="en-US" sz="1600" dirty="0">
                <a:latin typeface="Courier"/>
                <a:cs typeface="Courier"/>
              </a:rPr>
              <a:t> </a:t>
            </a:r>
            <a:r>
              <a:rPr lang="en-US" sz="1600" dirty="0" err="1">
                <a:latin typeface="Courier"/>
                <a:cs typeface="Courier"/>
              </a:rPr>
              <a:t>acaaggaacu</a:t>
            </a:r>
            <a:r>
              <a:rPr lang="en-US" sz="1600" dirty="0">
                <a:latin typeface="Courier"/>
                <a:cs typeface="Courier"/>
              </a:rPr>
              <a:t> </a:t>
            </a:r>
            <a:r>
              <a:rPr lang="en-US" sz="1600" dirty="0" err="1">
                <a:latin typeface="Courier"/>
                <a:cs typeface="Courier"/>
              </a:rPr>
              <a:t>gauuacaaac</a:t>
            </a:r>
            <a:r>
              <a:rPr lang="en-US" sz="1600" dirty="0">
                <a:latin typeface="Courier"/>
                <a:cs typeface="Courier"/>
              </a:rPr>
              <a:t> </a:t>
            </a:r>
            <a:r>
              <a:rPr lang="en-US" sz="1600" dirty="0" err="1">
                <a:latin typeface="Courier"/>
                <a:cs typeface="Courier"/>
              </a:rPr>
              <a:t>auuggccgca</a:t>
            </a:r>
            <a:r>
              <a:rPr lang="en-US" sz="1600" dirty="0">
                <a:latin typeface="Courier"/>
                <a:cs typeface="Courier"/>
              </a:rPr>
              <a:t> </a:t>
            </a:r>
            <a:r>
              <a:rPr lang="en-US" sz="1600" dirty="0" err="1">
                <a:latin typeface="Courier"/>
                <a:cs typeface="Courier"/>
              </a:rPr>
              <a:t>aauugcacaa</a:t>
            </a:r>
            <a:endParaRPr lang="en-US" sz="1600" dirty="0">
              <a:latin typeface="Courier"/>
              <a:cs typeface="Courier"/>
            </a:endParaRPr>
          </a:p>
          <a:p>
            <a:r>
              <a:rPr lang="en-US" sz="1600" dirty="0">
                <a:solidFill>
                  <a:srgbClr val="7F7F7F"/>
                </a:solidFill>
                <a:latin typeface="Courier"/>
                <a:cs typeface="Courier"/>
              </a:rPr>
              <a:t>29041</a:t>
            </a:r>
            <a:r>
              <a:rPr lang="en-US" sz="1600" dirty="0">
                <a:latin typeface="Courier"/>
                <a:cs typeface="Courier"/>
              </a:rPr>
              <a:t> </a:t>
            </a:r>
            <a:r>
              <a:rPr lang="en-US" sz="1600" dirty="0" err="1">
                <a:latin typeface="Courier"/>
                <a:cs typeface="Courier"/>
              </a:rPr>
              <a:t>uuugcuccaa</a:t>
            </a:r>
            <a:r>
              <a:rPr lang="en-US" sz="1600" dirty="0">
                <a:latin typeface="Courier"/>
                <a:cs typeface="Courier"/>
              </a:rPr>
              <a:t> </a:t>
            </a:r>
            <a:r>
              <a:rPr lang="en-US" sz="1600" dirty="0" err="1">
                <a:latin typeface="Courier"/>
                <a:cs typeface="Courier"/>
              </a:rPr>
              <a:t>gugccucugc</a:t>
            </a:r>
            <a:r>
              <a:rPr lang="en-US" sz="1600" dirty="0">
                <a:latin typeface="Courier"/>
                <a:cs typeface="Courier"/>
              </a:rPr>
              <a:t> </a:t>
            </a:r>
            <a:r>
              <a:rPr lang="en-US" sz="1600" dirty="0" err="1">
                <a:latin typeface="Courier"/>
                <a:cs typeface="Courier"/>
              </a:rPr>
              <a:t>auucuuugga</a:t>
            </a:r>
            <a:r>
              <a:rPr lang="en-US" sz="1600" dirty="0">
                <a:latin typeface="Courier"/>
                <a:cs typeface="Courier"/>
              </a:rPr>
              <a:t> </a:t>
            </a:r>
            <a:r>
              <a:rPr lang="en-US" sz="1600" dirty="0" err="1">
                <a:latin typeface="Courier"/>
                <a:cs typeface="Courier"/>
              </a:rPr>
              <a:t>augucacgca</a:t>
            </a:r>
            <a:r>
              <a:rPr lang="en-US" sz="1600" dirty="0">
                <a:latin typeface="Courier"/>
                <a:cs typeface="Courier"/>
              </a:rPr>
              <a:t> </a:t>
            </a:r>
            <a:r>
              <a:rPr lang="en-US" sz="1600" dirty="0" err="1">
                <a:latin typeface="Courier"/>
                <a:cs typeface="Courier"/>
              </a:rPr>
              <a:t>uuggcaugga</a:t>
            </a:r>
            <a:r>
              <a:rPr lang="en-US" sz="1600" dirty="0">
                <a:latin typeface="Courier"/>
                <a:cs typeface="Courier"/>
              </a:rPr>
              <a:t> </a:t>
            </a:r>
            <a:r>
              <a:rPr lang="en-US" sz="1600" dirty="0" err="1">
                <a:latin typeface="Courier"/>
                <a:cs typeface="Courier"/>
              </a:rPr>
              <a:t>agucacaccu</a:t>
            </a:r>
            <a:endParaRPr lang="en-US" sz="1600" dirty="0">
              <a:latin typeface="Courier"/>
              <a:cs typeface="Courier"/>
            </a:endParaRPr>
          </a:p>
          <a:p>
            <a:r>
              <a:rPr lang="en-US" sz="1600" dirty="0">
                <a:solidFill>
                  <a:srgbClr val="7F7F7F"/>
                </a:solidFill>
                <a:latin typeface="Courier"/>
                <a:cs typeface="Courier"/>
              </a:rPr>
              <a:t>29101</a:t>
            </a:r>
            <a:r>
              <a:rPr lang="en-US" sz="1600" dirty="0">
                <a:latin typeface="Courier"/>
                <a:cs typeface="Courier"/>
              </a:rPr>
              <a:t> </a:t>
            </a:r>
            <a:r>
              <a:rPr lang="en-US" sz="1600" dirty="0" err="1">
                <a:latin typeface="Courier"/>
                <a:cs typeface="Courier"/>
              </a:rPr>
              <a:t>ucgggaacau</a:t>
            </a:r>
            <a:r>
              <a:rPr lang="en-US" sz="1600" dirty="0">
                <a:latin typeface="Courier"/>
                <a:cs typeface="Courier"/>
              </a:rPr>
              <a:t> </a:t>
            </a:r>
            <a:r>
              <a:rPr lang="en-US" sz="1600" dirty="0" err="1">
                <a:latin typeface="Courier"/>
                <a:cs typeface="Courier"/>
              </a:rPr>
              <a:t>ggcugacuua</a:t>
            </a:r>
            <a:r>
              <a:rPr lang="en-US" sz="1600" dirty="0">
                <a:latin typeface="Courier"/>
                <a:cs typeface="Courier"/>
              </a:rPr>
              <a:t> </a:t>
            </a:r>
            <a:r>
              <a:rPr lang="en-US" sz="1600" dirty="0" err="1">
                <a:latin typeface="Courier"/>
                <a:cs typeface="Courier"/>
              </a:rPr>
              <a:t>ucauggagcc</a:t>
            </a:r>
            <a:r>
              <a:rPr lang="en-US" sz="1600" dirty="0">
                <a:latin typeface="Courier"/>
                <a:cs typeface="Courier"/>
              </a:rPr>
              <a:t> </a:t>
            </a:r>
            <a:r>
              <a:rPr lang="en-US" sz="1600" dirty="0" err="1">
                <a:latin typeface="Courier"/>
                <a:cs typeface="Courier"/>
              </a:rPr>
              <a:t>auuaaauugg</a:t>
            </a:r>
            <a:r>
              <a:rPr lang="en-US" sz="1600" dirty="0">
                <a:latin typeface="Courier"/>
                <a:cs typeface="Courier"/>
              </a:rPr>
              <a:t> </a:t>
            </a:r>
            <a:r>
              <a:rPr lang="en-US" sz="1600" dirty="0" err="1">
                <a:latin typeface="Courier"/>
                <a:cs typeface="Courier"/>
              </a:rPr>
              <a:t>augacaaaga</a:t>
            </a:r>
            <a:r>
              <a:rPr lang="en-US" sz="1600" dirty="0">
                <a:latin typeface="Courier"/>
                <a:cs typeface="Courier"/>
              </a:rPr>
              <a:t> </a:t>
            </a:r>
            <a:r>
              <a:rPr lang="en-US" sz="1600" dirty="0" err="1">
                <a:latin typeface="Courier"/>
                <a:cs typeface="Courier"/>
              </a:rPr>
              <a:t>uccacaauuc</a:t>
            </a:r>
            <a:endParaRPr lang="en-US" sz="1600" dirty="0">
              <a:latin typeface="Courier"/>
              <a:cs typeface="Courier"/>
            </a:endParaRPr>
          </a:p>
          <a:p>
            <a:r>
              <a:rPr lang="en-US" sz="1600" dirty="0">
                <a:solidFill>
                  <a:srgbClr val="7F7F7F"/>
                </a:solidFill>
                <a:latin typeface="Courier"/>
                <a:cs typeface="Courier"/>
              </a:rPr>
              <a:t>29161</a:t>
            </a:r>
            <a:r>
              <a:rPr lang="en-US" sz="1600" dirty="0">
                <a:latin typeface="Courier"/>
                <a:cs typeface="Courier"/>
              </a:rPr>
              <a:t> </a:t>
            </a:r>
            <a:r>
              <a:rPr lang="en-US" sz="1600" dirty="0" err="1">
                <a:latin typeface="Courier"/>
                <a:cs typeface="Courier"/>
              </a:rPr>
              <a:t>aaagacaacg</a:t>
            </a:r>
            <a:r>
              <a:rPr lang="en-US" sz="1600" dirty="0">
                <a:latin typeface="Courier"/>
                <a:cs typeface="Courier"/>
              </a:rPr>
              <a:t> </a:t>
            </a:r>
            <a:r>
              <a:rPr lang="en-US" sz="1600" dirty="0" err="1">
                <a:latin typeface="Courier"/>
                <a:cs typeface="Courier"/>
              </a:rPr>
              <a:t>ucauacugcu</a:t>
            </a:r>
            <a:r>
              <a:rPr lang="en-US" sz="1600" dirty="0">
                <a:latin typeface="Courier"/>
                <a:cs typeface="Courier"/>
              </a:rPr>
              <a:t> </a:t>
            </a:r>
            <a:r>
              <a:rPr lang="en-US" sz="1600" dirty="0" err="1">
                <a:latin typeface="Courier"/>
                <a:cs typeface="Courier"/>
              </a:rPr>
              <a:t>gaacaagcac</a:t>
            </a:r>
            <a:r>
              <a:rPr lang="en-US" sz="1600" dirty="0">
                <a:latin typeface="Courier"/>
                <a:cs typeface="Courier"/>
              </a:rPr>
              <a:t> </a:t>
            </a:r>
            <a:r>
              <a:rPr lang="en-US" sz="1600" dirty="0" err="1">
                <a:latin typeface="Courier"/>
                <a:cs typeface="Courier"/>
              </a:rPr>
              <a:t>auugacgcau</a:t>
            </a:r>
            <a:r>
              <a:rPr lang="en-US" sz="1600" dirty="0">
                <a:latin typeface="Courier"/>
                <a:cs typeface="Courier"/>
              </a:rPr>
              <a:t> </a:t>
            </a:r>
            <a:r>
              <a:rPr lang="en-US" sz="1600" dirty="0" err="1">
                <a:latin typeface="Courier"/>
                <a:cs typeface="Courier"/>
              </a:rPr>
              <a:t>acaaaacauu</a:t>
            </a:r>
            <a:r>
              <a:rPr lang="en-US" sz="1600" dirty="0">
                <a:latin typeface="Courier"/>
                <a:cs typeface="Courier"/>
              </a:rPr>
              <a:t> </a:t>
            </a:r>
            <a:r>
              <a:rPr lang="en-US" sz="1600" dirty="0" err="1">
                <a:latin typeface="Courier"/>
                <a:cs typeface="Courier"/>
              </a:rPr>
              <a:t>cccaccaaca</a:t>
            </a:r>
            <a:endParaRPr lang="en-US" sz="1600" dirty="0">
              <a:latin typeface="Courier"/>
              <a:cs typeface="Courier"/>
            </a:endParaRPr>
          </a:p>
          <a:p>
            <a:r>
              <a:rPr lang="en-US" sz="1600" dirty="0">
                <a:solidFill>
                  <a:srgbClr val="7F7F7F"/>
                </a:solidFill>
                <a:latin typeface="Courier"/>
                <a:cs typeface="Courier"/>
              </a:rPr>
              <a:t>29221</a:t>
            </a:r>
            <a:r>
              <a:rPr lang="en-US" sz="1600" dirty="0">
                <a:latin typeface="Courier"/>
                <a:cs typeface="Courier"/>
              </a:rPr>
              <a:t> </a:t>
            </a:r>
            <a:r>
              <a:rPr lang="en-US" sz="1600" dirty="0" err="1">
                <a:latin typeface="Courier"/>
                <a:cs typeface="Courier"/>
              </a:rPr>
              <a:t>gagccuaaaa</a:t>
            </a:r>
            <a:r>
              <a:rPr lang="en-US" sz="1600" dirty="0">
                <a:latin typeface="Courier"/>
                <a:cs typeface="Courier"/>
              </a:rPr>
              <a:t> </a:t>
            </a:r>
            <a:r>
              <a:rPr lang="en-US" sz="1600" dirty="0" err="1">
                <a:latin typeface="Courier"/>
                <a:cs typeface="Courier"/>
              </a:rPr>
              <a:t>aggacaaaaa</a:t>
            </a:r>
            <a:r>
              <a:rPr lang="en-US" sz="1600" dirty="0">
                <a:latin typeface="Courier"/>
                <a:cs typeface="Courier"/>
              </a:rPr>
              <a:t> </a:t>
            </a:r>
            <a:r>
              <a:rPr lang="en-US" sz="1600" dirty="0" err="1">
                <a:latin typeface="Courier"/>
                <a:cs typeface="Courier"/>
              </a:rPr>
              <a:t>gaaaaagacu</a:t>
            </a:r>
            <a:r>
              <a:rPr lang="en-US" sz="1600" dirty="0">
                <a:latin typeface="Courier"/>
                <a:cs typeface="Courier"/>
              </a:rPr>
              <a:t> </a:t>
            </a:r>
            <a:r>
              <a:rPr lang="en-US" sz="1600" dirty="0" err="1">
                <a:latin typeface="Courier"/>
                <a:cs typeface="Courier"/>
              </a:rPr>
              <a:t>gaugaagcuc</a:t>
            </a:r>
            <a:r>
              <a:rPr lang="en-US" sz="1600" dirty="0">
                <a:latin typeface="Courier"/>
                <a:cs typeface="Courier"/>
              </a:rPr>
              <a:t> </a:t>
            </a:r>
            <a:r>
              <a:rPr lang="en-US" sz="1600" dirty="0" err="1">
                <a:latin typeface="Courier"/>
                <a:cs typeface="Courier"/>
              </a:rPr>
              <a:t>agccuuugcc</a:t>
            </a:r>
            <a:r>
              <a:rPr lang="en-US" sz="1600" dirty="0">
                <a:latin typeface="Courier"/>
                <a:cs typeface="Courier"/>
              </a:rPr>
              <a:t> </a:t>
            </a:r>
            <a:r>
              <a:rPr lang="en-US" sz="1600" dirty="0" err="1">
                <a:latin typeface="Courier"/>
                <a:cs typeface="Courier"/>
              </a:rPr>
              <a:t>gcagagacaa</a:t>
            </a:r>
            <a:endParaRPr lang="en-US" sz="1600" dirty="0">
              <a:latin typeface="Courier"/>
              <a:cs typeface="Courier"/>
            </a:endParaRPr>
          </a:p>
          <a:p>
            <a:r>
              <a:rPr lang="en-US" sz="1600" dirty="0">
                <a:solidFill>
                  <a:srgbClr val="7F7F7F"/>
                </a:solidFill>
                <a:latin typeface="Courier"/>
                <a:cs typeface="Courier"/>
              </a:rPr>
              <a:t>29281</a:t>
            </a:r>
            <a:r>
              <a:rPr lang="en-US" sz="1600" dirty="0">
                <a:latin typeface="Courier"/>
                <a:cs typeface="Courier"/>
              </a:rPr>
              <a:t> </a:t>
            </a:r>
            <a:r>
              <a:rPr lang="en-US" sz="1600" dirty="0" err="1">
                <a:latin typeface="Courier"/>
                <a:cs typeface="Courier"/>
              </a:rPr>
              <a:t>aagaagcagc</a:t>
            </a:r>
            <a:r>
              <a:rPr lang="en-US" sz="1600" dirty="0">
                <a:latin typeface="Courier"/>
                <a:cs typeface="Courier"/>
              </a:rPr>
              <a:t> </a:t>
            </a:r>
            <a:r>
              <a:rPr lang="en-US" sz="1600" dirty="0" err="1">
                <a:latin typeface="Courier"/>
                <a:cs typeface="Courier"/>
              </a:rPr>
              <a:t>ccacugugac</a:t>
            </a:r>
            <a:r>
              <a:rPr lang="en-US" sz="1600" dirty="0">
                <a:latin typeface="Courier"/>
                <a:cs typeface="Courier"/>
              </a:rPr>
              <a:t> </a:t>
            </a:r>
            <a:r>
              <a:rPr lang="en-US" sz="1600" dirty="0" err="1">
                <a:latin typeface="Courier"/>
                <a:cs typeface="Courier"/>
              </a:rPr>
              <a:t>ucuucuuccu</a:t>
            </a:r>
            <a:r>
              <a:rPr lang="en-US" sz="1600" dirty="0">
                <a:latin typeface="Courier"/>
                <a:cs typeface="Courier"/>
              </a:rPr>
              <a:t> </a:t>
            </a:r>
            <a:r>
              <a:rPr lang="en-US" sz="1600" dirty="0" err="1">
                <a:latin typeface="Courier"/>
                <a:cs typeface="Courier"/>
              </a:rPr>
              <a:t>gcggcugaca</a:t>
            </a:r>
            <a:r>
              <a:rPr lang="en-US" sz="1600" dirty="0">
                <a:latin typeface="Courier"/>
                <a:cs typeface="Courier"/>
              </a:rPr>
              <a:t> </a:t>
            </a:r>
            <a:r>
              <a:rPr lang="en-US" sz="1600" dirty="0" err="1">
                <a:latin typeface="Courier"/>
                <a:cs typeface="Courier"/>
              </a:rPr>
              <a:t>uggaugauuu</a:t>
            </a:r>
            <a:r>
              <a:rPr lang="en-US" sz="1600" dirty="0">
                <a:latin typeface="Courier"/>
                <a:cs typeface="Courier"/>
              </a:rPr>
              <a:t> </a:t>
            </a:r>
            <a:r>
              <a:rPr lang="en-US" sz="1600" dirty="0" err="1">
                <a:latin typeface="Courier"/>
                <a:cs typeface="Courier"/>
              </a:rPr>
              <a:t>cuccagacaa</a:t>
            </a:r>
            <a:endParaRPr lang="en-US" sz="1600" dirty="0">
              <a:latin typeface="Courier"/>
              <a:cs typeface="Courier"/>
            </a:endParaRPr>
          </a:p>
          <a:p>
            <a:r>
              <a:rPr lang="en-US" sz="1600" dirty="0">
                <a:solidFill>
                  <a:srgbClr val="7F7F7F"/>
                </a:solidFill>
                <a:latin typeface="Courier"/>
                <a:cs typeface="Courier"/>
              </a:rPr>
              <a:t>29341 </a:t>
            </a:r>
            <a:r>
              <a:rPr lang="en-US" sz="1600" dirty="0" err="1">
                <a:latin typeface="Courier"/>
                <a:cs typeface="Courier"/>
              </a:rPr>
              <a:t>cuucaaaauu</a:t>
            </a:r>
            <a:r>
              <a:rPr lang="en-US" sz="1600" dirty="0">
                <a:latin typeface="Courier"/>
                <a:cs typeface="Courier"/>
              </a:rPr>
              <a:t> </a:t>
            </a:r>
            <a:r>
              <a:rPr lang="en-US" sz="1600" dirty="0" err="1">
                <a:latin typeface="Courier"/>
                <a:cs typeface="Courier"/>
              </a:rPr>
              <a:t>ccaugagugg</a:t>
            </a:r>
            <a:r>
              <a:rPr lang="en-US" sz="1600" dirty="0">
                <a:latin typeface="Courier"/>
                <a:cs typeface="Courier"/>
              </a:rPr>
              <a:t> </a:t>
            </a:r>
            <a:r>
              <a:rPr lang="en-US" sz="1600" dirty="0" err="1">
                <a:latin typeface="Courier"/>
                <a:cs typeface="Courier"/>
              </a:rPr>
              <a:t>agcuucugcu</a:t>
            </a:r>
            <a:r>
              <a:rPr lang="en-US" sz="1600" dirty="0">
                <a:latin typeface="Courier"/>
                <a:cs typeface="Courier"/>
              </a:rPr>
              <a:t> </a:t>
            </a:r>
            <a:r>
              <a:rPr lang="en-US" sz="1600" dirty="0" err="1">
                <a:latin typeface="Courier"/>
                <a:cs typeface="Courier"/>
              </a:rPr>
              <a:t>gauucaacuc</a:t>
            </a:r>
            <a:r>
              <a:rPr lang="en-US" sz="1600" dirty="0">
                <a:latin typeface="Courier"/>
                <a:cs typeface="Courier"/>
              </a:rPr>
              <a:t> </a:t>
            </a:r>
            <a:r>
              <a:rPr lang="en-US" sz="1600" dirty="0" err="1">
                <a:latin typeface="Courier"/>
                <a:cs typeface="Courier"/>
              </a:rPr>
              <a:t>aggcauaaac</a:t>
            </a:r>
            <a:r>
              <a:rPr lang="en-US" sz="1600" dirty="0">
                <a:latin typeface="Courier"/>
                <a:cs typeface="Courier"/>
              </a:rPr>
              <a:t> </a:t>
            </a:r>
            <a:r>
              <a:rPr lang="en-US" sz="1600" dirty="0" err="1">
                <a:latin typeface="Courier"/>
                <a:cs typeface="Courier"/>
              </a:rPr>
              <a:t>acucaugaug</a:t>
            </a:r>
            <a:endParaRPr lang="en-US" sz="1600" dirty="0">
              <a:latin typeface="Courier"/>
              <a:cs typeface="Courier"/>
            </a:endParaRPr>
          </a:p>
          <a:p>
            <a:r>
              <a:rPr lang="en-US" sz="1600" dirty="0">
                <a:solidFill>
                  <a:srgbClr val="7F7F7F"/>
                </a:solidFill>
                <a:latin typeface="Courier"/>
                <a:cs typeface="Courier"/>
              </a:rPr>
              <a:t>29401</a:t>
            </a:r>
            <a:r>
              <a:rPr lang="en-US" sz="1600" dirty="0">
                <a:latin typeface="Courier"/>
                <a:cs typeface="Courier"/>
              </a:rPr>
              <a:t> </a:t>
            </a:r>
            <a:r>
              <a:rPr lang="en-US" sz="1600" dirty="0" err="1">
                <a:latin typeface="Courier"/>
                <a:cs typeface="Courier"/>
              </a:rPr>
              <a:t>accacacaag</a:t>
            </a:r>
            <a:r>
              <a:rPr lang="en-US" sz="1600" dirty="0">
                <a:latin typeface="Courier"/>
                <a:cs typeface="Courier"/>
              </a:rPr>
              <a:t> </a:t>
            </a:r>
            <a:r>
              <a:rPr lang="en-US" sz="1600" dirty="0" err="1">
                <a:latin typeface="Courier"/>
                <a:cs typeface="Courier"/>
              </a:rPr>
              <a:t>gcagaugggc</a:t>
            </a:r>
            <a:r>
              <a:rPr lang="en-US" sz="1600" dirty="0">
                <a:latin typeface="Courier"/>
                <a:cs typeface="Courier"/>
              </a:rPr>
              <a:t> </a:t>
            </a:r>
            <a:r>
              <a:rPr lang="en-US" sz="1600" dirty="0" err="1">
                <a:latin typeface="Courier"/>
                <a:cs typeface="Courier"/>
              </a:rPr>
              <a:t>uauguaaacg</a:t>
            </a:r>
            <a:r>
              <a:rPr lang="en-US" sz="1600" dirty="0">
                <a:latin typeface="Courier"/>
                <a:cs typeface="Courier"/>
              </a:rPr>
              <a:t> </a:t>
            </a:r>
            <a:r>
              <a:rPr lang="en-US" sz="1600" dirty="0" err="1">
                <a:latin typeface="Courier"/>
                <a:cs typeface="Courier"/>
              </a:rPr>
              <a:t>uuuucgcaau</a:t>
            </a:r>
            <a:r>
              <a:rPr lang="en-US" sz="1600" dirty="0">
                <a:latin typeface="Courier"/>
                <a:cs typeface="Courier"/>
              </a:rPr>
              <a:t> </a:t>
            </a:r>
            <a:r>
              <a:rPr lang="en-US" sz="1600" dirty="0" err="1">
                <a:latin typeface="Courier"/>
                <a:cs typeface="Courier"/>
              </a:rPr>
              <a:t>uccguuuacg</a:t>
            </a:r>
            <a:r>
              <a:rPr lang="en-US" sz="1600" dirty="0">
                <a:latin typeface="Courier"/>
                <a:cs typeface="Courier"/>
              </a:rPr>
              <a:t> </a:t>
            </a:r>
            <a:r>
              <a:rPr lang="en-US" sz="1600" dirty="0" err="1">
                <a:latin typeface="Courier"/>
                <a:cs typeface="Courier"/>
              </a:rPr>
              <a:t>auacauaguc</a:t>
            </a:r>
            <a:endParaRPr lang="en-US" sz="1600" dirty="0">
              <a:latin typeface="Courier"/>
              <a:cs typeface="Courier"/>
            </a:endParaRPr>
          </a:p>
          <a:p>
            <a:r>
              <a:rPr lang="en-US" sz="1600" dirty="0">
                <a:solidFill>
                  <a:srgbClr val="7F7F7F"/>
                </a:solidFill>
                <a:latin typeface="Courier"/>
                <a:cs typeface="Courier"/>
              </a:rPr>
              <a:t>29461</a:t>
            </a:r>
            <a:r>
              <a:rPr lang="en-US" sz="1600" dirty="0">
                <a:latin typeface="Courier"/>
                <a:cs typeface="Courier"/>
              </a:rPr>
              <a:t> </a:t>
            </a:r>
            <a:r>
              <a:rPr lang="en-US" sz="1600" dirty="0" err="1">
                <a:latin typeface="Courier"/>
                <a:cs typeface="Courier"/>
              </a:rPr>
              <a:t>uacucuugug</a:t>
            </a:r>
            <a:r>
              <a:rPr lang="en-US" sz="1600" dirty="0">
                <a:latin typeface="Courier"/>
                <a:cs typeface="Courier"/>
              </a:rPr>
              <a:t> </a:t>
            </a:r>
            <a:r>
              <a:rPr lang="en-US" sz="1600" dirty="0" err="1">
                <a:latin typeface="Courier"/>
                <a:cs typeface="Courier"/>
              </a:rPr>
              <a:t>cagaaugaau</a:t>
            </a:r>
            <a:r>
              <a:rPr lang="en-US" sz="1600" dirty="0">
                <a:latin typeface="Courier"/>
                <a:cs typeface="Courier"/>
              </a:rPr>
              <a:t> </a:t>
            </a:r>
            <a:r>
              <a:rPr lang="en-US" sz="1600" dirty="0" err="1">
                <a:latin typeface="Courier"/>
                <a:cs typeface="Courier"/>
              </a:rPr>
              <a:t>ucucguaacu</a:t>
            </a:r>
            <a:r>
              <a:rPr lang="en-US" sz="1600" dirty="0">
                <a:latin typeface="Courier"/>
                <a:cs typeface="Courier"/>
              </a:rPr>
              <a:t> </a:t>
            </a:r>
            <a:r>
              <a:rPr lang="en-US" sz="1600" dirty="0" err="1">
                <a:latin typeface="Courier"/>
                <a:cs typeface="Courier"/>
              </a:rPr>
              <a:t>aaacagcaca</a:t>
            </a:r>
            <a:r>
              <a:rPr lang="en-US" sz="1600" dirty="0">
                <a:latin typeface="Courier"/>
                <a:cs typeface="Courier"/>
              </a:rPr>
              <a:t> </a:t>
            </a:r>
            <a:r>
              <a:rPr lang="en-US" sz="1600" dirty="0" err="1">
                <a:latin typeface="Courier"/>
                <a:cs typeface="Courier"/>
              </a:rPr>
              <a:t>aguagguuua</a:t>
            </a:r>
            <a:r>
              <a:rPr lang="en-US" sz="1600" dirty="0">
                <a:latin typeface="Courier"/>
                <a:cs typeface="Courier"/>
              </a:rPr>
              <a:t> </a:t>
            </a:r>
            <a:r>
              <a:rPr lang="en-US" sz="1600" dirty="0" err="1">
                <a:latin typeface="Courier"/>
                <a:cs typeface="Courier"/>
              </a:rPr>
              <a:t>guuaacuuua</a:t>
            </a:r>
            <a:endParaRPr lang="en-US" sz="1600" dirty="0">
              <a:latin typeface="Courier"/>
              <a:cs typeface="Courier"/>
            </a:endParaRPr>
          </a:p>
          <a:p>
            <a:r>
              <a:rPr lang="en-US" sz="1600" dirty="0">
                <a:solidFill>
                  <a:srgbClr val="7F7F7F"/>
                </a:solidFill>
                <a:latin typeface="Courier"/>
                <a:cs typeface="Courier"/>
              </a:rPr>
              <a:t>29521</a:t>
            </a:r>
            <a:r>
              <a:rPr lang="en-US" sz="1600" dirty="0">
                <a:latin typeface="Courier"/>
                <a:cs typeface="Courier"/>
              </a:rPr>
              <a:t> </a:t>
            </a:r>
            <a:r>
              <a:rPr lang="en-US" sz="1600" dirty="0" err="1">
                <a:latin typeface="Courier"/>
                <a:cs typeface="Courier"/>
              </a:rPr>
              <a:t>aucucacaua</a:t>
            </a:r>
            <a:r>
              <a:rPr lang="en-US" sz="1600" dirty="0">
                <a:latin typeface="Courier"/>
                <a:cs typeface="Courier"/>
              </a:rPr>
              <a:t> </a:t>
            </a:r>
            <a:r>
              <a:rPr lang="en-US" sz="1600" dirty="0" err="1">
                <a:latin typeface="Courier"/>
                <a:cs typeface="Courier"/>
              </a:rPr>
              <a:t>gcaaucuuua</a:t>
            </a:r>
            <a:r>
              <a:rPr lang="en-US" sz="1600" dirty="0">
                <a:latin typeface="Courier"/>
                <a:cs typeface="Courier"/>
              </a:rPr>
              <a:t> </a:t>
            </a:r>
            <a:r>
              <a:rPr lang="en-US" sz="1600" dirty="0" err="1">
                <a:latin typeface="Courier"/>
                <a:cs typeface="Courier"/>
              </a:rPr>
              <a:t>aucaaugugu</a:t>
            </a:r>
            <a:r>
              <a:rPr lang="en-US" sz="1600" dirty="0">
                <a:latin typeface="Courier"/>
                <a:cs typeface="Courier"/>
              </a:rPr>
              <a:t> </a:t>
            </a:r>
            <a:r>
              <a:rPr lang="en-US" sz="1600" dirty="0" err="1">
                <a:latin typeface="Courier"/>
                <a:cs typeface="Courier"/>
              </a:rPr>
              <a:t>aacauuaggg</a:t>
            </a:r>
            <a:r>
              <a:rPr lang="en-US" sz="1600" dirty="0">
                <a:latin typeface="Courier"/>
                <a:cs typeface="Courier"/>
              </a:rPr>
              <a:t> </a:t>
            </a:r>
            <a:r>
              <a:rPr lang="en-US" sz="1600" dirty="0" err="1">
                <a:latin typeface="Courier"/>
                <a:cs typeface="Courier"/>
              </a:rPr>
              <a:t>aggacuugaa</a:t>
            </a:r>
            <a:r>
              <a:rPr lang="en-US" sz="1600" dirty="0">
                <a:latin typeface="Courier"/>
                <a:cs typeface="Courier"/>
              </a:rPr>
              <a:t> </a:t>
            </a:r>
            <a:r>
              <a:rPr lang="en-US" sz="1600" dirty="0" err="1">
                <a:latin typeface="Courier"/>
                <a:cs typeface="Courier"/>
              </a:rPr>
              <a:t>agagccacca</a:t>
            </a:r>
            <a:endParaRPr lang="en-US" sz="1600" dirty="0">
              <a:latin typeface="Courier"/>
              <a:cs typeface="Courier"/>
            </a:endParaRPr>
          </a:p>
          <a:p>
            <a:r>
              <a:rPr lang="en-US" sz="1600" dirty="0">
                <a:solidFill>
                  <a:srgbClr val="7F7F7F"/>
                </a:solidFill>
                <a:latin typeface="Courier"/>
                <a:cs typeface="Courier"/>
              </a:rPr>
              <a:t>29581</a:t>
            </a:r>
            <a:r>
              <a:rPr lang="en-US" sz="1600" dirty="0">
                <a:latin typeface="Courier"/>
                <a:cs typeface="Courier"/>
              </a:rPr>
              <a:t> </a:t>
            </a:r>
            <a:r>
              <a:rPr lang="en-US" sz="1600" dirty="0" err="1">
                <a:latin typeface="Courier"/>
                <a:cs typeface="Courier"/>
              </a:rPr>
              <a:t>cauuuucauc</a:t>
            </a:r>
            <a:r>
              <a:rPr lang="en-US" sz="1600" dirty="0">
                <a:latin typeface="Courier"/>
                <a:cs typeface="Courier"/>
              </a:rPr>
              <a:t> </a:t>
            </a:r>
            <a:r>
              <a:rPr lang="en-US" sz="1600" dirty="0" err="1">
                <a:latin typeface="Courier"/>
                <a:cs typeface="Courier"/>
              </a:rPr>
              <a:t>gaggccacgc</a:t>
            </a:r>
            <a:r>
              <a:rPr lang="en-US" sz="1600" dirty="0">
                <a:latin typeface="Courier"/>
                <a:cs typeface="Courier"/>
              </a:rPr>
              <a:t> </a:t>
            </a:r>
            <a:r>
              <a:rPr lang="en-US" sz="1600" dirty="0" err="1">
                <a:latin typeface="Courier"/>
                <a:cs typeface="Courier"/>
              </a:rPr>
              <a:t>ggaguacgau</a:t>
            </a:r>
            <a:r>
              <a:rPr lang="en-US" sz="1600" dirty="0">
                <a:latin typeface="Courier"/>
                <a:cs typeface="Courier"/>
              </a:rPr>
              <a:t> </a:t>
            </a:r>
            <a:r>
              <a:rPr lang="en-US" sz="1600" dirty="0" err="1">
                <a:latin typeface="Courier"/>
                <a:cs typeface="Courier"/>
              </a:rPr>
              <a:t>cgaggguaca</a:t>
            </a:r>
            <a:r>
              <a:rPr lang="en-US" sz="1600" dirty="0">
                <a:latin typeface="Courier"/>
                <a:cs typeface="Courier"/>
              </a:rPr>
              <a:t> </a:t>
            </a:r>
            <a:r>
              <a:rPr lang="en-US" sz="1600" dirty="0" err="1">
                <a:latin typeface="Courier"/>
                <a:cs typeface="Courier"/>
              </a:rPr>
              <a:t>gugaauaaug</a:t>
            </a:r>
            <a:r>
              <a:rPr lang="en-US" sz="1600" dirty="0">
                <a:latin typeface="Courier"/>
                <a:cs typeface="Courier"/>
              </a:rPr>
              <a:t> </a:t>
            </a:r>
            <a:r>
              <a:rPr lang="en-US" sz="1600" dirty="0" err="1">
                <a:latin typeface="Courier"/>
                <a:cs typeface="Courier"/>
              </a:rPr>
              <a:t>cuagggagag</a:t>
            </a:r>
            <a:endParaRPr lang="en-US" sz="1600" dirty="0">
              <a:latin typeface="Courier"/>
              <a:cs typeface="Courier"/>
            </a:endParaRPr>
          </a:p>
          <a:p>
            <a:r>
              <a:rPr lang="en-US" sz="1600" dirty="0">
                <a:solidFill>
                  <a:srgbClr val="7F7F7F"/>
                </a:solidFill>
                <a:latin typeface="Courier"/>
                <a:cs typeface="Courier"/>
              </a:rPr>
              <a:t>29641</a:t>
            </a:r>
            <a:r>
              <a:rPr lang="en-US" sz="1600" dirty="0">
                <a:latin typeface="Courier"/>
                <a:cs typeface="Courier"/>
              </a:rPr>
              <a:t> </a:t>
            </a:r>
            <a:r>
              <a:rPr lang="en-US" sz="1600" dirty="0" err="1">
                <a:latin typeface="Courier"/>
                <a:cs typeface="Courier"/>
              </a:rPr>
              <a:t>cugccuauau</a:t>
            </a:r>
            <a:r>
              <a:rPr lang="en-US" sz="1600" dirty="0">
                <a:latin typeface="Courier"/>
                <a:cs typeface="Courier"/>
              </a:rPr>
              <a:t> </a:t>
            </a:r>
            <a:r>
              <a:rPr lang="en-US" sz="1600" dirty="0" err="1">
                <a:latin typeface="Courier"/>
                <a:cs typeface="Courier"/>
              </a:rPr>
              <a:t>ggaagagccc</a:t>
            </a:r>
            <a:r>
              <a:rPr lang="en-US" sz="1600" dirty="0">
                <a:latin typeface="Courier"/>
                <a:cs typeface="Courier"/>
              </a:rPr>
              <a:t> </a:t>
            </a:r>
            <a:r>
              <a:rPr lang="en-US" sz="1600" dirty="0" err="1">
                <a:latin typeface="Courier"/>
                <a:cs typeface="Courier"/>
              </a:rPr>
              <a:t>uaauguguaa</a:t>
            </a:r>
            <a:r>
              <a:rPr lang="en-US" sz="1600" dirty="0">
                <a:latin typeface="Courier"/>
                <a:cs typeface="Courier"/>
              </a:rPr>
              <a:t> </a:t>
            </a:r>
            <a:r>
              <a:rPr lang="en-US" sz="1600" dirty="0" err="1">
                <a:latin typeface="Courier"/>
                <a:cs typeface="Courier"/>
              </a:rPr>
              <a:t>aauuaauuuu</a:t>
            </a:r>
            <a:r>
              <a:rPr lang="en-US" sz="1600" dirty="0">
                <a:latin typeface="Courier"/>
                <a:cs typeface="Courier"/>
              </a:rPr>
              <a:t> </a:t>
            </a:r>
            <a:r>
              <a:rPr lang="en-US" sz="1600" dirty="0" err="1">
                <a:latin typeface="Courier"/>
                <a:cs typeface="Courier"/>
              </a:rPr>
              <a:t>aguagugcua</a:t>
            </a:r>
            <a:r>
              <a:rPr lang="en-US" sz="1600" dirty="0">
                <a:latin typeface="Courier"/>
                <a:cs typeface="Courier"/>
              </a:rPr>
              <a:t> </a:t>
            </a:r>
            <a:r>
              <a:rPr lang="en-US" sz="1600" dirty="0" err="1">
                <a:latin typeface="Courier"/>
                <a:cs typeface="Courier"/>
              </a:rPr>
              <a:t>uccccaugug</a:t>
            </a:r>
            <a:endParaRPr lang="en-US" sz="1600" dirty="0">
              <a:latin typeface="Courier"/>
              <a:cs typeface="Courier"/>
            </a:endParaRPr>
          </a:p>
          <a:p>
            <a:r>
              <a:rPr lang="en-US" sz="1600" dirty="0">
                <a:solidFill>
                  <a:srgbClr val="7F7F7F"/>
                </a:solidFill>
                <a:latin typeface="Courier"/>
                <a:cs typeface="Courier"/>
              </a:rPr>
              <a:t>29701</a:t>
            </a:r>
            <a:r>
              <a:rPr lang="en-US" sz="1600" dirty="0">
                <a:latin typeface="Courier"/>
                <a:cs typeface="Courier"/>
              </a:rPr>
              <a:t> </a:t>
            </a:r>
            <a:r>
              <a:rPr lang="en-US" sz="1600" dirty="0" err="1">
                <a:latin typeface="Courier"/>
                <a:cs typeface="Courier"/>
              </a:rPr>
              <a:t>auuuuaauag</a:t>
            </a:r>
            <a:r>
              <a:rPr lang="en-US" sz="1600" dirty="0">
                <a:latin typeface="Courier"/>
                <a:cs typeface="Courier"/>
              </a:rPr>
              <a:t> </a:t>
            </a:r>
            <a:r>
              <a:rPr lang="en-US" sz="1600" dirty="0" err="1">
                <a:latin typeface="Courier"/>
                <a:cs typeface="Courier"/>
              </a:rPr>
              <a:t>cuucuuagga</a:t>
            </a:r>
            <a:r>
              <a:rPr lang="en-US" sz="1600" dirty="0">
                <a:latin typeface="Courier"/>
                <a:cs typeface="Courier"/>
              </a:rPr>
              <a:t> </a:t>
            </a:r>
            <a:r>
              <a:rPr lang="en-US" sz="1600" dirty="0" err="1">
                <a:latin typeface="Courier"/>
                <a:cs typeface="Courier"/>
              </a:rPr>
              <a:t>gaaugacaaa</a:t>
            </a:r>
            <a:r>
              <a:rPr lang="en-US" sz="1600" dirty="0">
                <a:latin typeface="Courier"/>
                <a:cs typeface="Courier"/>
              </a:rPr>
              <a:t> </a:t>
            </a:r>
            <a:r>
              <a:rPr lang="en-US" sz="1600" dirty="0" err="1">
                <a:latin typeface="Courier"/>
                <a:cs typeface="Courier"/>
              </a:rPr>
              <a:t>aaaaaaaaaa</a:t>
            </a:r>
            <a:r>
              <a:rPr lang="en-US" sz="1600" dirty="0">
                <a:latin typeface="Courier"/>
                <a:cs typeface="Courier"/>
              </a:rPr>
              <a:t> </a:t>
            </a:r>
            <a:r>
              <a:rPr lang="en-US" sz="1600" dirty="0" err="1">
                <a:latin typeface="Courier"/>
                <a:cs typeface="Courier"/>
              </a:rPr>
              <a:t>aaaaaaaaaa</a:t>
            </a:r>
            <a:r>
              <a:rPr lang="en-US" sz="1600" dirty="0">
                <a:latin typeface="Courier"/>
                <a:cs typeface="Courier"/>
              </a:rPr>
              <a:t> a</a:t>
            </a:r>
          </a:p>
        </p:txBody>
      </p:sp>
    </p:spTree>
    <p:extLst>
      <p:ext uri="{BB962C8B-B14F-4D97-AF65-F5344CB8AC3E}">
        <p14:creationId xmlns:p14="http://schemas.microsoft.com/office/powerpoint/2010/main" val="368613507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972520612"/>
              </p:ext>
            </p:extLst>
          </p:nvPr>
        </p:nvGraphicFramePr>
        <p:xfrm>
          <a:off x="914402" y="1981201"/>
          <a:ext cx="2681957" cy="2641719"/>
        </p:xfrm>
        <a:graphic>
          <a:graphicData uri="http://schemas.openxmlformats.org/drawingml/2006/table">
            <a:tbl>
              <a:tblPr firstRow="1" bandRow="1">
                <a:tableStyleId>{5C22544A-7EE6-4342-B048-85BDC9FD1C3A}</a:tableStyleId>
              </a:tblPr>
              <a:tblGrid>
                <a:gridCol w="545022">
                  <a:extLst>
                    <a:ext uri="{9D8B030D-6E8A-4147-A177-3AD203B41FA5}">
                      <a16:colId xmlns:a16="http://schemas.microsoft.com/office/drawing/2014/main" val="20000"/>
                    </a:ext>
                  </a:extLst>
                </a:gridCol>
                <a:gridCol w="545022">
                  <a:extLst>
                    <a:ext uri="{9D8B030D-6E8A-4147-A177-3AD203B41FA5}">
                      <a16:colId xmlns:a16="http://schemas.microsoft.com/office/drawing/2014/main" val="20001"/>
                    </a:ext>
                  </a:extLst>
                </a:gridCol>
                <a:gridCol w="536836">
                  <a:extLst>
                    <a:ext uri="{9D8B030D-6E8A-4147-A177-3AD203B41FA5}">
                      <a16:colId xmlns:a16="http://schemas.microsoft.com/office/drawing/2014/main" val="20002"/>
                    </a:ext>
                  </a:extLst>
                </a:gridCol>
                <a:gridCol w="537308">
                  <a:extLst>
                    <a:ext uri="{9D8B030D-6E8A-4147-A177-3AD203B41FA5}">
                      <a16:colId xmlns:a16="http://schemas.microsoft.com/office/drawing/2014/main" val="20003"/>
                    </a:ext>
                  </a:extLst>
                </a:gridCol>
                <a:gridCol w="517769">
                  <a:extLst>
                    <a:ext uri="{9D8B030D-6E8A-4147-A177-3AD203B41FA5}">
                      <a16:colId xmlns:a16="http://schemas.microsoft.com/office/drawing/2014/main" val="20004"/>
                    </a:ext>
                  </a:extLst>
                </a:gridCol>
              </a:tblGrid>
              <a:tr h="532136">
                <a:tc>
                  <a:txBody>
                    <a:bodyPr/>
                    <a:lstStyle/>
                    <a:p>
                      <a:pPr algn="ctr"/>
                      <a:endParaRPr lang="en-US" sz="2000" b="1" i="1"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chemeClr val="tx1">
                              <a:lumMod val="85000"/>
                              <a:lumOff val="15000"/>
                            </a:schemeClr>
                          </a:solidFill>
                          <a:latin typeface="Optima"/>
                          <a:cs typeface="Optima"/>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chemeClr val="tx1">
                              <a:lumMod val="85000"/>
                              <a:lumOff val="15000"/>
                            </a:schemeClr>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chemeClr val="tx1">
                              <a:lumMod val="85000"/>
                              <a:lumOff val="15000"/>
                            </a:schemeClr>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chemeClr val="tx1">
                              <a:lumMod val="85000"/>
                              <a:lumOff val="15000"/>
                            </a:schemeClr>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13175">
                <a:tc>
                  <a:txBody>
                    <a:bodyPr/>
                    <a:lstStyle/>
                    <a:p>
                      <a:pPr algn="ctr"/>
                      <a:r>
                        <a:rPr lang="en-US" sz="2000" b="1" i="1" dirty="0">
                          <a:solidFill>
                            <a:schemeClr val="tx1">
                              <a:lumMod val="85000"/>
                              <a:lumOff val="15000"/>
                            </a:schemeClr>
                          </a:solidFill>
                          <a:latin typeface="Optima"/>
                          <a:cs typeface="Optima"/>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11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32136">
                <a:tc>
                  <a:txBody>
                    <a:bodyPr/>
                    <a:lstStyle/>
                    <a:p>
                      <a:pPr algn="ctr"/>
                      <a:r>
                        <a:rPr lang="en-US" sz="2000" b="1" i="1" dirty="0">
                          <a:solidFill>
                            <a:schemeClr val="tx1">
                              <a:lumMod val="85000"/>
                              <a:lumOff val="15000"/>
                            </a:schemeClr>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11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10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11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32136">
                <a:tc>
                  <a:txBody>
                    <a:bodyPr/>
                    <a:lstStyle/>
                    <a:p>
                      <a:pPr algn="ctr"/>
                      <a:r>
                        <a:rPr lang="en-US" sz="2000" b="1" i="1" dirty="0">
                          <a:solidFill>
                            <a:schemeClr val="tx1">
                              <a:lumMod val="85000"/>
                              <a:lumOff val="15000"/>
                            </a:schemeClr>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10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32136">
                <a:tc>
                  <a:txBody>
                    <a:bodyPr/>
                    <a:lstStyle/>
                    <a:p>
                      <a:pPr algn="ctr"/>
                      <a:r>
                        <a:rPr lang="en-US" sz="2000" b="1" i="1" dirty="0">
                          <a:solidFill>
                            <a:schemeClr val="tx1">
                              <a:lumMod val="85000"/>
                              <a:lumOff val="15000"/>
                            </a:schemeClr>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11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3" name="Rectangle 2"/>
          <p:cNvSpPr/>
          <p:nvPr/>
        </p:nvSpPr>
        <p:spPr>
          <a:xfrm>
            <a:off x="-43164" y="3112867"/>
            <a:ext cx="1045580" cy="584776"/>
          </a:xfrm>
          <a:prstGeom prst="rect">
            <a:avLst/>
          </a:prstGeom>
        </p:spPr>
        <p:txBody>
          <a:bodyPr wrap="none">
            <a:spAutoFit/>
          </a:bodyPr>
          <a:lstStyle/>
          <a:p>
            <a:pPr algn="ctr"/>
            <a:r>
              <a:rPr lang="en-US" sz="3200" i="1" dirty="0" err="1">
                <a:solidFill>
                  <a:srgbClr val="262626"/>
                </a:solidFill>
                <a:latin typeface="Optima"/>
                <a:cs typeface="Optima"/>
              </a:rPr>
              <a:t>D</a:t>
            </a:r>
            <a:r>
              <a:rPr lang="en-US" sz="3200" baseline="30000" dirty="0" err="1">
                <a:solidFill>
                  <a:srgbClr val="262626"/>
                </a:solidFill>
                <a:latin typeface="Optima"/>
                <a:cs typeface="Optima"/>
              </a:rPr>
              <a:t>bald</a:t>
            </a:r>
            <a:endParaRPr lang="en-US" sz="3200" dirty="0">
              <a:solidFill>
                <a:srgbClr val="262626"/>
              </a:solidFill>
              <a:latin typeface="Optima"/>
              <a:cs typeface="Optima"/>
            </a:endParaRPr>
          </a:p>
        </p:txBody>
      </p:sp>
      <p:sp>
        <p:nvSpPr>
          <p:cNvPr id="26" name="Title 1"/>
          <p:cNvSpPr txBox="1">
            <a:spLocks/>
          </p:cNvSpPr>
          <p:nvPr/>
        </p:nvSpPr>
        <p:spPr>
          <a:xfrm>
            <a:off x="218096"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err="1">
                <a:latin typeface="Optima"/>
                <a:cs typeface="Optima"/>
              </a:rPr>
              <a:t>AdditivePhylogeny</a:t>
            </a:r>
            <a:r>
              <a:rPr lang="en-US" b="1" dirty="0">
                <a:latin typeface="Optima"/>
                <a:cs typeface="Optima"/>
              </a:rPr>
              <a:t> In Action</a:t>
            </a:r>
          </a:p>
        </p:txBody>
      </p:sp>
      <p:sp>
        <p:nvSpPr>
          <p:cNvPr id="27" name="Rectangle 26"/>
          <p:cNvSpPr/>
          <p:nvPr/>
        </p:nvSpPr>
        <p:spPr>
          <a:xfrm>
            <a:off x="491220" y="5634460"/>
            <a:ext cx="8229600" cy="954107"/>
          </a:xfrm>
          <a:prstGeom prst="rect">
            <a:avLst/>
          </a:prstGeom>
          <a:solidFill>
            <a:schemeClr val="bg1">
              <a:lumMod val="85000"/>
            </a:schemeClr>
          </a:solidFill>
          <a:ln>
            <a:solidFill>
              <a:schemeClr val="tx1">
                <a:lumMod val="75000"/>
                <a:lumOff val="25000"/>
              </a:schemeClr>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dirty="0">
                <a:latin typeface="Optima"/>
                <a:cs typeface="Optima"/>
              </a:rPr>
              <a:t>6. Identify the point in </a:t>
            </a:r>
            <a:r>
              <a:rPr lang="en-US" sz="2800" i="1" dirty="0">
                <a:latin typeface="Optima"/>
                <a:cs typeface="Optima"/>
              </a:rPr>
              <a:t>Tree</a:t>
            </a:r>
            <a:r>
              <a:rPr lang="en-US" sz="2800" dirty="0">
                <a:latin typeface="Optima"/>
                <a:cs typeface="Optima"/>
              </a:rPr>
              <a:t>(</a:t>
            </a:r>
            <a:r>
              <a:rPr lang="en-US" sz="2800" i="1" dirty="0" err="1">
                <a:latin typeface="Optima"/>
                <a:cs typeface="Optima"/>
              </a:rPr>
              <a:t>D</a:t>
            </a:r>
            <a:r>
              <a:rPr lang="en-US" sz="2800" baseline="30000" dirty="0" err="1">
                <a:latin typeface="Optima"/>
                <a:cs typeface="Optima"/>
              </a:rPr>
              <a:t>trim</a:t>
            </a:r>
            <a:r>
              <a:rPr lang="en-US" sz="2800" dirty="0">
                <a:latin typeface="Optima"/>
                <a:cs typeface="Optima"/>
              </a:rPr>
              <a:t>) where leaf </a:t>
            </a:r>
            <a:r>
              <a:rPr lang="en-US" sz="2800" i="1" dirty="0">
                <a:latin typeface="Optima"/>
                <a:cs typeface="Optima"/>
              </a:rPr>
              <a:t>j</a:t>
            </a:r>
            <a:r>
              <a:rPr lang="en-US" sz="2800" dirty="0">
                <a:latin typeface="Optima"/>
                <a:cs typeface="Optima"/>
              </a:rPr>
              <a:t> should be attached.</a:t>
            </a:r>
          </a:p>
        </p:txBody>
      </p:sp>
      <p:grpSp>
        <p:nvGrpSpPr>
          <p:cNvPr id="50" name="Group 49"/>
          <p:cNvGrpSpPr/>
          <p:nvPr/>
        </p:nvGrpSpPr>
        <p:grpSpPr>
          <a:xfrm>
            <a:off x="4627610" y="2519006"/>
            <a:ext cx="4313109" cy="1770187"/>
            <a:chOff x="2367720" y="2233200"/>
            <a:chExt cx="4313109" cy="1770188"/>
          </a:xfrm>
        </p:grpSpPr>
        <p:cxnSp>
          <p:nvCxnSpPr>
            <p:cNvPr id="51" name="Straight Arrow Connector 50"/>
            <p:cNvCxnSpPr>
              <a:cxnSpLocks noChangeAspect="1"/>
            </p:cNvCxnSpPr>
            <p:nvPr/>
          </p:nvCxnSpPr>
          <p:spPr>
            <a:xfrm flipH="1">
              <a:off x="2723325" y="3228920"/>
              <a:ext cx="1074480" cy="523971"/>
            </a:xfrm>
            <a:prstGeom prst="straightConnector1">
              <a:avLst/>
            </a:prstGeom>
            <a:ln w="12700" cmpd="sng">
              <a:solidFill>
                <a:schemeClr val="tx1">
                  <a:lumMod val="75000"/>
                  <a:lumOff val="25000"/>
                </a:schemeClr>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52" name="Oval 51"/>
            <p:cNvSpPr>
              <a:spLocks noChangeAspect="1"/>
            </p:cNvSpPr>
            <p:nvPr/>
          </p:nvSpPr>
          <p:spPr>
            <a:xfrm>
              <a:off x="2397027" y="3645297"/>
              <a:ext cx="320042" cy="320040"/>
            </a:xfrm>
            <a:prstGeom prst="ellipse">
              <a:avLst/>
            </a:prstGeom>
            <a:noFill/>
            <a:ln w="12700" cmpd="sng">
              <a:solidFill>
                <a:schemeClr val="tx1">
                  <a:lumMod val="85000"/>
                  <a:lumOff val="1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cxnSp>
          <p:nvCxnSpPr>
            <p:cNvPr id="53" name="Straight Arrow Connector 52"/>
            <p:cNvCxnSpPr>
              <a:stCxn id="57" idx="6"/>
            </p:cNvCxnSpPr>
            <p:nvPr/>
          </p:nvCxnSpPr>
          <p:spPr>
            <a:xfrm flipV="1">
              <a:off x="4125379" y="3159825"/>
              <a:ext cx="1010443" cy="2210"/>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5127450" y="3151753"/>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V="1">
              <a:off x="5135822" y="2468208"/>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a:cxnSpLocks noChangeAspect="1"/>
            </p:cNvCxnSpPr>
            <p:nvPr/>
          </p:nvCxnSpPr>
          <p:spPr>
            <a:xfrm flipH="1" flipV="1">
              <a:off x="2553922" y="2476283"/>
              <a:ext cx="1259515" cy="633959"/>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57" name="Oval 56"/>
            <p:cNvSpPr>
              <a:spLocks noChangeAspect="1"/>
            </p:cNvSpPr>
            <p:nvPr/>
          </p:nvSpPr>
          <p:spPr>
            <a:xfrm>
              <a:off x="3805337" y="3002014"/>
              <a:ext cx="320042" cy="320040"/>
            </a:xfrm>
            <a:prstGeom prst="ellipse">
              <a:avLst/>
            </a:prstGeom>
            <a:noFill/>
            <a:ln w="12700" cmpd="sng">
              <a:solidFill>
                <a:srgbClr val="40404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58" name="Oval 57"/>
            <p:cNvSpPr>
              <a:spLocks noChangeAspect="1"/>
            </p:cNvSpPr>
            <p:nvPr/>
          </p:nvSpPr>
          <p:spPr>
            <a:xfrm>
              <a:off x="6285392" y="2272729"/>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59" name="Oval 58"/>
            <p:cNvSpPr>
              <a:spLocks noChangeAspect="1"/>
            </p:cNvSpPr>
            <p:nvPr/>
          </p:nvSpPr>
          <p:spPr>
            <a:xfrm>
              <a:off x="6285392" y="3625759"/>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60" name="Oval 59"/>
            <p:cNvSpPr>
              <a:spLocks noChangeAspect="1"/>
            </p:cNvSpPr>
            <p:nvPr/>
          </p:nvSpPr>
          <p:spPr>
            <a:xfrm>
              <a:off x="4871691" y="2962938"/>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61" name="Oval 60"/>
            <p:cNvSpPr>
              <a:spLocks noChangeAspect="1"/>
            </p:cNvSpPr>
            <p:nvPr/>
          </p:nvSpPr>
          <p:spPr>
            <a:xfrm>
              <a:off x="2367720" y="2272729"/>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62" name="TextBox 61"/>
            <p:cNvSpPr txBox="1"/>
            <p:nvPr/>
          </p:nvSpPr>
          <p:spPr>
            <a:xfrm>
              <a:off x="2398734" y="3556011"/>
              <a:ext cx="334116" cy="400110"/>
            </a:xfrm>
            <a:prstGeom prst="rect">
              <a:avLst/>
            </a:prstGeom>
            <a:noFill/>
          </p:spPr>
          <p:txBody>
            <a:bodyPr wrap="none" rtlCol="0">
              <a:spAutoFit/>
            </a:bodyPr>
            <a:lstStyle/>
            <a:p>
              <a:pPr algn="ctr"/>
              <a:r>
                <a:rPr lang="en-US" sz="2000" i="1" dirty="0">
                  <a:solidFill>
                    <a:schemeClr val="tx1">
                      <a:lumMod val="65000"/>
                      <a:lumOff val="35000"/>
                    </a:schemeClr>
                  </a:solidFill>
                  <a:latin typeface="Optima"/>
                  <a:cs typeface="Optima"/>
                </a:rPr>
                <a:t>j</a:t>
              </a:r>
            </a:p>
          </p:txBody>
        </p:sp>
        <p:sp>
          <p:nvSpPr>
            <p:cNvPr id="63" name="TextBox 62"/>
            <p:cNvSpPr txBox="1"/>
            <p:nvPr/>
          </p:nvSpPr>
          <p:spPr>
            <a:xfrm>
              <a:off x="2418858" y="2233200"/>
              <a:ext cx="312033" cy="400110"/>
            </a:xfrm>
            <a:prstGeom prst="rect">
              <a:avLst/>
            </a:prstGeom>
            <a:noFill/>
          </p:spPr>
          <p:txBody>
            <a:bodyPr wrap="none" rtlCol="0">
              <a:spAutoFit/>
            </a:bodyPr>
            <a:lstStyle/>
            <a:p>
              <a:pPr algn="ctr"/>
              <a:r>
                <a:rPr lang="en-US" sz="2000" i="1" dirty="0">
                  <a:solidFill>
                    <a:srgbClr val="FFFFFF"/>
                  </a:solidFill>
                  <a:latin typeface="Optima"/>
                  <a:cs typeface="Optima"/>
                </a:rPr>
                <a:t>i</a:t>
              </a:r>
            </a:p>
          </p:txBody>
        </p:sp>
        <p:sp>
          <p:nvSpPr>
            <p:cNvPr id="64" name="TextBox 63"/>
            <p:cNvSpPr txBox="1"/>
            <p:nvPr/>
          </p:nvSpPr>
          <p:spPr>
            <a:xfrm>
              <a:off x="6302367" y="2238899"/>
              <a:ext cx="378462" cy="400110"/>
            </a:xfrm>
            <a:prstGeom prst="rect">
              <a:avLst/>
            </a:prstGeom>
            <a:noFill/>
          </p:spPr>
          <p:txBody>
            <a:bodyPr wrap="none" rtlCol="0">
              <a:spAutoFit/>
            </a:bodyPr>
            <a:lstStyle/>
            <a:p>
              <a:pPr algn="ctr"/>
              <a:r>
                <a:rPr lang="en-US" sz="2000" i="1" dirty="0">
                  <a:solidFill>
                    <a:srgbClr val="FFFFFF"/>
                  </a:solidFill>
                  <a:latin typeface="Optima"/>
                  <a:cs typeface="Optima"/>
                </a:rPr>
                <a:t>k</a:t>
              </a:r>
            </a:p>
          </p:txBody>
        </p:sp>
        <p:sp>
          <p:nvSpPr>
            <p:cNvPr id="65" name="TextBox 64"/>
            <p:cNvSpPr txBox="1"/>
            <p:nvPr/>
          </p:nvSpPr>
          <p:spPr>
            <a:xfrm>
              <a:off x="6334259" y="3603278"/>
              <a:ext cx="312033" cy="400110"/>
            </a:xfrm>
            <a:prstGeom prst="rect">
              <a:avLst/>
            </a:prstGeom>
            <a:noFill/>
          </p:spPr>
          <p:txBody>
            <a:bodyPr wrap="none" rtlCol="0">
              <a:spAutoFit/>
            </a:bodyPr>
            <a:lstStyle/>
            <a:p>
              <a:pPr algn="ctr"/>
              <a:r>
                <a:rPr lang="en-US" sz="2000" i="1" dirty="0">
                  <a:solidFill>
                    <a:srgbClr val="FFFFFF"/>
                  </a:solidFill>
                  <a:latin typeface="Optima"/>
                  <a:cs typeface="Optima"/>
                </a:rPr>
                <a:t>l</a:t>
              </a:r>
            </a:p>
          </p:txBody>
        </p:sp>
        <p:sp>
          <p:nvSpPr>
            <p:cNvPr id="66" name="TextBox 65"/>
            <p:cNvSpPr txBox="1"/>
            <p:nvPr/>
          </p:nvSpPr>
          <p:spPr>
            <a:xfrm>
              <a:off x="3115492" y="2415269"/>
              <a:ext cx="469872" cy="400110"/>
            </a:xfrm>
            <a:prstGeom prst="rect">
              <a:avLst/>
            </a:prstGeom>
            <a:noFill/>
          </p:spPr>
          <p:txBody>
            <a:bodyPr wrap="none" rtlCol="0">
              <a:spAutoFit/>
            </a:bodyPr>
            <a:lstStyle/>
            <a:p>
              <a:pPr algn="ctr"/>
              <a:r>
                <a:rPr lang="en-US" sz="2000" dirty="0">
                  <a:latin typeface="Optima"/>
                  <a:cs typeface="Optima"/>
                </a:rPr>
                <a:t>11</a:t>
              </a:r>
            </a:p>
          </p:txBody>
        </p:sp>
        <p:sp>
          <p:nvSpPr>
            <p:cNvPr id="67" name="TextBox 66"/>
            <p:cNvSpPr txBox="1"/>
            <p:nvPr/>
          </p:nvSpPr>
          <p:spPr>
            <a:xfrm>
              <a:off x="4329822" y="2783991"/>
              <a:ext cx="340093" cy="400110"/>
            </a:xfrm>
            <a:prstGeom prst="rect">
              <a:avLst/>
            </a:prstGeom>
            <a:noFill/>
          </p:spPr>
          <p:txBody>
            <a:bodyPr wrap="none" rtlCol="0">
              <a:spAutoFit/>
            </a:bodyPr>
            <a:lstStyle/>
            <a:p>
              <a:pPr algn="ctr"/>
              <a:r>
                <a:rPr lang="en-US" sz="2000" dirty="0">
                  <a:latin typeface="Optima"/>
                  <a:cs typeface="Optima"/>
                </a:rPr>
                <a:t>4</a:t>
              </a:r>
            </a:p>
          </p:txBody>
        </p:sp>
        <p:sp>
          <p:nvSpPr>
            <p:cNvPr id="68" name="TextBox 67"/>
            <p:cNvSpPr txBox="1"/>
            <p:nvPr/>
          </p:nvSpPr>
          <p:spPr>
            <a:xfrm>
              <a:off x="5555939" y="2433255"/>
              <a:ext cx="327269" cy="400110"/>
            </a:xfrm>
            <a:prstGeom prst="rect">
              <a:avLst/>
            </a:prstGeom>
            <a:noFill/>
          </p:spPr>
          <p:txBody>
            <a:bodyPr wrap="none" rtlCol="0">
              <a:spAutoFit/>
            </a:bodyPr>
            <a:lstStyle/>
            <a:p>
              <a:pPr algn="ctr"/>
              <a:r>
                <a:rPr lang="en-US" sz="2000" dirty="0">
                  <a:latin typeface="Optima"/>
                  <a:cs typeface="Optima"/>
                </a:rPr>
                <a:t>6</a:t>
              </a:r>
            </a:p>
          </p:txBody>
        </p:sp>
        <p:sp>
          <p:nvSpPr>
            <p:cNvPr id="69" name="TextBox 68"/>
            <p:cNvSpPr txBox="1"/>
            <p:nvPr/>
          </p:nvSpPr>
          <p:spPr>
            <a:xfrm>
              <a:off x="5555939" y="3415090"/>
              <a:ext cx="327269" cy="400110"/>
            </a:xfrm>
            <a:prstGeom prst="rect">
              <a:avLst/>
            </a:prstGeom>
            <a:noFill/>
          </p:spPr>
          <p:txBody>
            <a:bodyPr wrap="none" rtlCol="0">
              <a:spAutoFit/>
            </a:bodyPr>
            <a:lstStyle/>
            <a:p>
              <a:pPr algn="ctr"/>
              <a:r>
                <a:rPr lang="en-US" sz="2000" dirty="0">
                  <a:latin typeface="Optima"/>
                  <a:cs typeface="Optima"/>
                </a:rPr>
                <a:t>7</a:t>
              </a:r>
            </a:p>
          </p:txBody>
        </p:sp>
        <p:sp>
          <p:nvSpPr>
            <p:cNvPr id="92" name="TextBox 91"/>
            <p:cNvSpPr txBox="1"/>
            <p:nvPr/>
          </p:nvSpPr>
          <p:spPr>
            <a:xfrm>
              <a:off x="3203994" y="3397139"/>
              <a:ext cx="327269" cy="400110"/>
            </a:xfrm>
            <a:prstGeom prst="rect">
              <a:avLst/>
            </a:prstGeom>
            <a:noFill/>
          </p:spPr>
          <p:txBody>
            <a:bodyPr wrap="none" rtlCol="0">
              <a:spAutoFit/>
            </a:bodyPr>
            <a:lstStyle/>
            <a:p>
              <a:pPr algn="ctr"/>
              <a:r>
                <a:rPr lang="en-US" sz="2000" b="1" dirty="0">
                  <a:solidFill>
                    <a:srgbClr val="ED1C24"/>
                  </a:solidFill>
                  <a:latin typeface="Optima"/>
                  <a:cs typeface="Optima"/>
                </a:rPr>
                <a:t>0</a:t>
              </a:r>
            </a:p>
          </p:txBody>
        </p:sp>
      </p:grpSp>
      <p:sp>
        <p:nvSpPr>
          <p:cNvPr id="93" name="Rectangle 92"/>
          <p:cNvSpPr/>
          <p:nvPr/>
        </p:nvSpPr>
        <p:spPr>
          <a:xfrm>
            <a:off x="5743273" y="2133600"/>
            <a:ext cx="2055097" cy="584776"/>
          </a:xfrm>
          <a:prstGeom prst="rect">
            <a:avLst/>
          </a:prstGeom>
        </p:spPr>
        <p:txBody>
          <a:bodyPr wrap="none">
            <a:spAutoFit/>
          </a:bodyPr>
          <a:lstStyle/>
          <a:p>
            <a:pPr algn="ctr"/>
            <a:r>
              <a:rPr lang="en-US" sz="3200" dirty="0">
                <a:solidFill>
                  <a:srgbClr val="262626"/>
                </a:solidFill>
                <a:latin typeface="Optima"/>
                <a:cs typeface="Optima"/>
              </a:rPr>
              <a:t>T</a:t>
            </a:r>
            <a:r>
              <a:rPr lang="en-US" sz="2400" dirty="0">
                <a:solidFill>
                  <a:srgbClr val="262626"/>
                </a:solidFill>
                <a:latin typeface="Optima"/>
                <a:cs typeface="Optima"/>
              </a:rPr>
              <a:t>REE</a:t>
            </a:r>
            <a:r>
              <a:rPr lang="en-US" sz="3200" dirty="0">
                <a:solidFill>
                  <a:srgbClr val="262626"/>
                </a:solidFill>
                <a:latin typeface="Optima"/>
                <a:cs typeface="Optima"/>
              </a:rPr>
              <a:t>(</a:t>
            </a:r>
            <a:r>
              <a:rPr lang="en-US" sz="3200" i="1" dirty="0" err="1">
                <a:solidFill>
                  <a:srgbClr val="262626"/>
                </a:solidFill>
                <a:latin typeface="Optima"/>
                <a:cs typeface="Optima"/>
              </a:rPr>
              <a:t>D</a:t>
            </a:r>
            <a:r>
              <a:rPr lang="en-US" sz="3200" baseline="30000" dirty="0" err="1">
                <a:solidFill>
                  <a:srgbClr val="262626"/>
                </a:solidFill>
                <a:latin typeface="Optima"/>
                <a:cs typeface="Optima"/>
              </a:rPr>
              <a:t>bald</a:t>
            </a:r>
            <a:r>
              <a:rPr lang="en-US" sz="3200" dirty="0">
                <a:solidFill>
                  <a:srgbClr val="262626"/>
                </a:solidFill>
                <a:latin typeface="Optima"/>
                <a:cs typeface="Optima"/>
              </a:rPr>
              <a:t>)</a:t>
            </a:r>
            <a:endParaRPr lang="en-US" sz="3200" i="1" dirty="0">
              <a:solidFill>
                <a:srgbClr val="262626"/>
              </a:solidFill>
              <a:latin typeface="Optima"/>
              <a:cs typeface="Optima"/>
            </a:endParaRPr>
          </a:p>
        </p:txBody>
      </p:sp>
    </p:spTree>
    <p:extLst>
      <p:ext uri="{BB962C8B-B14F-4D97-AF65-F5344CB8AC3E}">
        <p14:creationId xmlns:p14="http://schemas.microsoft.com/office/powerpoint/2010/main" val="382100274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29376102"/>
              </p:ext>
            </p:extLst>
          </p:nvPr>
        </p:nvGraphicFramePr>
        <p:xfrm>
          <a:off x="914402" y="1981201"/>
          <a:ext cx="2681957" cy="2641719"/>
        </p:xfrm>
        <a:graphic>
          <a:graphicData uri="http://schemas.openxmlformats.org/drawingml/2006/table">
            <a:tbl>
              <a:tblPr firstRow="1" bandRow="1">
                <a:tableStyleId>{5C22544A-7EE6-4342-B048-85BDC9FD1C3A}</a:tableStyleId>
              </a:tblPr>
              <a:tblGrid>
                <a:gridCol w="545022">
                  <a:extLst>
                    <a:ext uri="{9D8B030D-6E8A-4147-A177-3AD203B41FA5}">
                      <a16:colId xmlns:a16="http://schemas.microsoft.com/office/drawing/2014/main" val="20000"/>
                    </a:ext>
                  </a:extLst>
                </a:gridCol>
                <a:gridCol w="545022">
                  <a:extLst>
                    <a:ext uri="{9D8B030D-6E8A-4147-A177-3AD203B41FA5}">
                      <a16:colId xmlns:a16="http://schemas.microsoft.com/office/drawing/2014/main" val="20001"/>
                    </a:ext>
                  </a:extLst>
                </a:gridCol>
                <a:gridCol w="536836">
                  <a:extLst>
                    <a:ext uri="{9D8B030D-6E8A-4147-A177-3AD203B41FA5}">
                      <a16:colId xmlns:a16="http://schemas.microsoft.com/office/drawing/2014/main" val="20002"/>
                    </a:ext>
                  </a:extLst>
                </a:gridCol>
                <a:gridCol w="537308">
                  <a:extLst>
                    <a:ext uri="{9D8B030D-6E8A-4147-A177-3AD203B41FA5}">
                      <a16:colId xmlns:a16="http://schemas.microsoft.com/office/drawing/2014/main" val="20003"/>
                    </a:ext>
                  </a:extLst>
                </a:gridCol>
                <a:gridCol w="517769">
                  <a:extLst>
                    <a:ext uri="{9D8B030D-6E8A-4147-A177-3AD203B41FA5}">
                      <a16:colId xmlns:a16="http://schemas.microsoft.com/office/drawing/2014/main" val="20004"/>
                    </a:ext>
                  </a:extLst>
                </a:gridCol>
              </a:tblGrid>
              <a:tr h="532136">
                <a:tc>
                  <a:txBody>
                    <a:bodyPr/>
                    <a:lstStyle/>
                    <a:p>
                      <a:pPr algn="ctr"/>
                      <a:endParaRPr lang="en-US" sz="2000" b="1" i="1"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13175">
                <a:tc>
                  <a:txBody>
                    <a:bodyPr/>
                    <a:lstStyle/>
                    <a:p>
                      <a:pPr algn="ctr"/>
                      <a:r>
                        <a:rPr lang="en-US" sz="2000" b="1" i="1" dirty="0">
                          <a:solidFill>
                            <a:srgbClr val="262626"/>
                          </a:solidFill>
                          <a:latin typeface="Optima"/>
                          <a:cs typeface="Optima"/>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32136">
                <a:tc>
                  <a:txBody>
                    <a:bodyPr/>
                    <a:lstStyle/>
                    <a:p>
                      <a:pPr algn="ctr"/>
                      <a:r>
                        <a:rPr lang="en-US" sz="2000" b="1" i="1" dirty="0">
                          <a:solidFill>
                            <a:srgbClr val="262626"/>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32136">
                <a:tc>
                  <a:txBody>
                    <a:bodyPr/>
                    <a:lstStyle/>
                    <a:p>
                      <a:pPr algn="ctr"/>
                      <a:r>
                        <a:rPr lang="en-US" sz="2000" b="1" i="1" dirty="0">
                          <a:solidFill>
                            <a:srgbClr val="262626"/>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32136">
                <a:tc>
                  <a:txBody>
                    <a:bodyPr/>
                    <a:lstStyle/>
                    <a:p>
                      <a:pPr algn="ctr"/>
                      <a:r>
                        <a:rPr lang="en-US" sz="2000" b="1" i="1" dirty="0">
                          <a:solidFill>
                            <a:srgbClr val="262626"/>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3" name="Rectangle 2"/>
          <p:cNvSpPr/>
          <p:nvPr/>
        </p:nvSpPr>
        <p:spPr>
          <a:xfrm>
            <a:off x="174397" y="3112867"/>
            <a:ext cx="610461" cy="584776"/>
          </a:xfrm>
          <a:prstGeom prst="rect">
            <a:avLst/>
          </a:prstGeom>
        </p:spPr>
        <p:txBody>
          <a:bodyPr wrap="none">
            <a:spAutoFit/>
          </a:bodyPr>
          <a:lstStyle/>
          <a:p>
            <a:pPr algn="ctr"/>
            <a:r>
              <a:rPr lang="en-US" sz="3200" i="1" dirty="0">
                <a:solidFill>
                  <a:srgbClr val="262626"/>
                </a:solidFill>
                <a:latin typeface="Optima"/>
                <a:cs typeface="Optima"/>
              </a:rPr>
              <a:t>D</a:t>
            </a:r>
          </a:p>
        </p:txBody>
      </p:sp>
      <p:sp>
        <p:nvSpPr>
          <p:cNvPr id="26" name="Title 1"/>
          <p:cNvSpPr txBox="1">
            <a:spLocks/>
          </p:cNvSpPr>
          <p:nvPr/>
        </p:nvSpPr>
        <p:spPr>
          <a:xfrm>
            <a:off x="218096"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err="1">
                <a:latin typeface="Optima"/>
                <a:cs typeface="Optima"/>
              </a:rPr>
              <a:t>AdditivePhylogeny</a:t>
            </a:r>
            <a:r>
              <a:rPr lang="en-US" b="1" dirty="0">
                <a:latin typeface="Optima"/>
                <a:cs typeface="Optima"/>
              </a:rPr>
              <a:t> In Action</a:t>
            </a:r>
          </a:p>
        </p:txBody>
      </p:sp>
      <p:sp>
        <p:nvSpPr>
          <p:cNvPr id="27" name="Rectangle 26"/>
          <p:cNvSpPr/>
          <p:nvPr/>
        </p:nvSpPr>
        <p:spPr>
          <a:xfrm>
            <a:off x="1066801" y="4800600"/>
            <a:ext cx="2360059" cy="430887"/>
          </a:xfrm>
          <a:prstGeom prst="rect">
            <a:avLst/>
          </a:prstGeom>
        </p:spPr>
        <p:txBody>
          <a:bodyPr wrap="none">
            <a:spAutoFit/>
          </a:bodyPr>
          <a:lstStyle/>
          <a:p>
            <a:pPr algn="ctr"/>
            <a:r>
              <a:rPr lang="en-US" sz="2200" i="1" dirty="0" err="1">
                <a:solidFill>
                  <a:srgbClr val="262626"/>
                </a:solidFill>
                <a:latin typeface="Optima"/>
                <a:cs typeface="Optima"/>
              </a:rPr>
              <a:t>LimbLength</a:t>
            </a:r>
            <a:r>
              <a:rPr lang="en-US" sz="2200" dirty="0">
                <a:solidFill>
                  <a:srgbClr val="262626"/>
                </a:solidFill>
                <a:latin typeface="Optima"/>
                <a:cs typeface="Optima"/>
              </a:rPr>
              <a:t>(</a:t>
            </a:r>
            <a:r>
              <a:rPr lang="en-US" sz="2200" i="1" dirty="0">
                <a:solidFill>
                  <a:srgbClr val="262626"/>
                </a:solidFill>
                <a:latin typeface="Optima"/>
                <a:cs typeface="Optima"/>
              </a:rPr>
              <a:t>j</a:t>
            </a:r>
            <a:r>
              <a:rPr lang="en-US" sz="2200" dirty="0">
                <a:solidFill>
                  <a:srgbClr val="262626"/>
                </a:solidFill>
                <a:latin typeface="Optima"/>
                <a:cs typeface="Optima"/>
              </a:rPr>
              <a:t>) = 2</a:t>
            </a:r>
            <a:endParaRPr lang="en-US" sz="2200" i="1" dirty="0">
              <a:solidFill>
                <a:srgbClr val="262626"/>
              </a:solidFill>
              <a:latin typeface="Optima"/>
              <a:cs typeface="Optima"/>
            </a:endParaRPr>
          </a:p>
        </p:txBody>
      </p:sp>
      <p:grpSp>
        <p:nvGrpSpPr>
          <p:cNvPr id="6" name="Group 5"/>
          <p:cNvGrpSpPr/>
          <p:nvPr/>
        </p:nvGrpSpPr>
        <p:grpSpPr>
          <a:xfrm>
            <a:off x="4645943" y="2514602"/>
            <a:ext cx="4313109" cy="1770187"/>
            <a:chOff x="2372950" y="50156"/>
            <a:chExt cx="4313109" cy="1770188"/>
          </a:xfrm>
        </p:grpSpPr>
        <p:cxnSp>
          <p:nvCxnSpPr>
            <p:cNvPr id="7" name="Straight Arrow Connector 6"/>
            <p:cNvCxnSpPr/>
            <p:nvPr/>
          </p:nvCxnSpPr>
          <p:spPr>
            <a:xfrm>
              <a:off x="3900731" y="976781"/>
              <a:ext cx="1240321" cy="0"/>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5132680" y="968709"/>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5141052" y="285164"/>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2550780" y="976781"/>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flipV="1">
              <a:off x="2559152" y="293236"/>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2" name="Oval 11"/>
            <p:cNvSpPr>
              <a:spLocks noChangeAspect="1"/>
            </p:cNvSpPr>
            <p:nvPr/>
          </p:nvSpPr>
          <p:spPr>
            <a:xfrm>
              <a:off x="3781260" y="779894"/>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3" name="Oval 12"/>
            <p:cNvSpPr>
              <a:spLocks noChangeAspect="1"/>
            </p:cNvSpPr>
            <p:nvPr/>
          </p:nvSpPr>
          <p:spPr>
            <a:xfrm>
              <a:off x="6290622" y="8968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4" name="Oval 13"/>
            <p:cNvSpPr>
              <a:spLocks noChangeAspect="1"/>
            </p:cNvSpPr>
            <p:nvPr/>
          </p:nvSpPr>
          <p:spPr>
            <a:xfrm>
              <a:off x="6290622" y="1442715"/>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5" name="Oval 14"/>
            <p:cNvSpPr>
              <a:spLocks noChangeAspect="1"/>
            </p:cNvSpPr>
            <p:nvPr/>
          </p:nvSpPr>
          <p:spPr>
            <a:xfrm>
              <a:off x="4876921" y="779894"/>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6" name="Oval 15"/>
            <p:cNvSpPr>
              <a:spLocks noChangeAspect="1"/>
            </p:cNvSpPr>
            <p:nvPr/>
          </p:nvSpPr>
          <p:spPr>
            <a:xfrm>
              <a:off x="2372950" y="144271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7" name="Oval 16"/>
            <p:cNvSpPr>
              <a:spLocks noChangeAspect="1"/>
            </p:cNvSpPr>
            <p:nvPr/>
          </p:nvSpPr>
          <p:spPr>
            <a:xfrm>
              <a:off x="2372950" y="8968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8" name="TextBox 17"/>
            <p:cNvSpPr txBox="1"/>
            <p:nvPr/>
          </p:nvSpPr>
          <p:spPr>
            <a:xfrm>
              <a:off x="2403964" y="1372967"/>
              <a:ext cx="334116" cy="400110"/>
            </a:xfrm>
            <a:prstGeom prst="rect">
              <a:avLst/>
            </a:prstGeom>
            <a:noFill/>
          </p:spPr>
          <p:txBody>
            <a:bodyPr wrap="none" rtlCol="0">
              <a:spAutoFit/>
            </a:bodyPr>
            <a:lstStyle/>
            <a:p>
              <a:pPr algn="ctr"/>
              <a:r>
                <a:rPr lang="en-US" sz="2000" i="1" dirty="0">
                  <a:solidFill>
                    <a:srgbClr val="FFFFFF"/>
                  </a:solidFill>
                  <a:latin typeface="Optima"/>
                  <a:cs typeface="Optima"/>
                </a:rPr>
                <a:t>j</a:t>
              </a:r>
            </a:p>
          </p:txBody>
        </p:sp>
        <p:sp>
          <p:nvSpPr>
            <p:cNvPr id="19" name="TextBox 18"/>
            <p:cNvSpPr txBox="1"/>
            <p:nvPr/>
          </p:nvSpPr>
          <p:spPr>
            <a:xfrm>
              <a:off x="2424088" y="50156"/>
              <a:ext cx="312033" cy="400110"/>
            </a:xfrm>
            <a:prstGeom prst="rect">
              <a:avLst/>
            </a:prstGeom>
            <a:noFill/>
          </p:spPr>
          <p:txBody>
            <a:bodyPr wrap="none" rtlCol="0">
              <a:spAutoFit/>
            </a:bodyPr>
            <a:lstStyle/>
            <a:p>
              <a:pPr algn="ctr"/>
              <a:r>
                <a:rPr lang="en-US" sz="2000" i="1" dirty="0">
                  <a:solidFill>
                    <a:srgbClr val="FFFFFF"/>
                  </a:solidFill>
                  <a:latin typeface="Optima"/>
                  <a:cs typeface="Optima"/>
                </a:rPr>
                <a:t>i</a:t>
              </a:r>
            </a:p>
          </p:txBody>
        </p:sp>
        <p:sp>
          <p:nvSpPr>
            <p:cNvPr id="20" name="TextBox 19"/>
            <p:cNvSpPr txBox="1"/>
            <p:nvPr/>
          </p:nvSpPr>
          <p:spPr>
            <a:xfrm>
              <a:off x="6307597" y="55855"/>
              <a:ext cx="378462" cy="400110"/>
            </a:xfrm>
            <a:prstGeom prst="rect">
              <a:avLst/>
            </a:prstGeom>
            <a:noFill/>
          </p:spPr>
          <p:txBody>
            <a:bodyPr wrap="none" rtlCol="0">
              <a:spAutoFit/>
            </a:bodyPr>
            <a:lstStyle/>
            <a:p>
              <a:pPr algn="ctr"/>
              <a:r>
                <a:rPr lang="en-US" sz="2000" i="1" dirty="0">
                  <a:solidFill>
                    <a:srgbClr val="FFFFFF"/>
                  </a:solidFill>
                  <a:latin typeface="Optima"/>
                  <a:cs typeface="Optima"/>
                </a:rPr>
                <a:t>k</a:t>
              </a:r>
            </a:p>
          </p:txBody>
        </p:sp>
        <p:sp>
          <p:nvSpPr>
            <p:cNvPr id="21" name="TextBox 20"/>
            <p:cNvSpPr txBox="1"/>
            <p:nvPr/>
          </p:nvSpPr>
          <p:spPr>
            <a:xfrm>
              <a:off x="6339489" y="1420234"/>
              <a:ext cx="312033" cy="400110"/>
            </a:xfrm>
            <a:prstGeom prst="rect">
              <a:avLst/>
            </a:prstGeom>
            <a:noFill/>
          </p:spPr>
          <p:txBody>
            <a:bodyPr wrap="none" rtlCol="0">
              <a:spAutoFit/>
            </a:bodyPr>
            <a:lstStyle/>
            <a:p>
              <a:pPr algn="ctr"/>
              <a:r>
                <a:rPr lang="en-US" sz="2000" i="1" dirty="0">
                  <a:solidFill>
                    <a:srgbClr val="FFFFFF"/>
                  </a:solidFill>
                  <a:latin typeface="Optima"/>
                  <a:cs typeface="Optima"/>
                </a:rPr>
                <a:t>l</a:t>
              </a:r>
            </a:p>
          </p:txBody>
        </p:sp>
        <p:sp>
          <p:nvSpPr>
            <p:cNvPr id="22" name="TextBox 21"/>
            <p:cNvSpPr txBox="1"/>
            <p:nvPr/>
          </p:nvSpPr>
          <p:spPr>
            <a:xfrm>
              <a:off x="3120722" y="232225"/>
              <a:ext cx="469872" cy="400110"/>
            </a:xfrm>
            <a:prstGeom prst="rect">
              <a:avLst/>
            </a:prstGeom>
            <a:noFill/>
          </p:spPr>
          <p:txBody>
            <a:bodyPr wrap="none" rtlCol="0">
              <a:spAutoFit/>
            </a:bodyPr>
            <a:lstStyle/>
            <a:p>
              <a:pPr algn="ctr"/>
              <a:r>
                <a:rPr lang="en-US" sz="2000" dirty="0">
                  <a:latin typeface="Optima"/>
                  <a:cs typeface="Optima"/>
                </a:rPr>
                <a:t>11</a:t>
              </a:r>
            </a:p>
          </p:txBody>
        </p:sp>
        <p:sp>
          <p:nvSpPr>
            <p:cNvPr id="23" name="TextBox 22"/>
            <p:cNvSpPr txBox="1"/>
            <p:nvPr/>
          </p:nvSpPr>
          <p:spPr>
            <a:xfrm>
              <a:off x="3203893" y="1232046"/>
              <a:ext cx="327269" cy="400110"/>
            </a:xfrm>
            <a:prstGeom prst="rect">
              <a:avLst/>
            </a:prstGeom>
            <a:noFill/>
          </p:spPr>
          <p:txBody>
            <a:bodyPr wrap="none" rtlCol="0">
              <a:spAutoFit/>
            </a:bodyPr>
            <a:lstStyle/>
            <a:p>
              <a:pPr algn="ctr"/>
              <a:r>
                <a:rPr lang="en-US" sz="2000" dirty="0">
                  <a:latin typeface="Optima"/>
                  <a:cs typeface="Optima"/>
                </a:rPr>
                <a:t>2</a:t>
              </a:r>
            </a:p>
          </p:txBody>
        </p:sp>
        <p:sp>
          <p:nvSpPr>
            <p:cNvPr id="24" name="TextBox 23"/>
            <p:cNvSpPr txBox="1"/>
            <p:nvPr/>
          </p:nvSpPr>
          <p:spPr>
            <a:xfrm>
              <a:off x="4335052" y="600947"/>
              <a:ext cx="340093" cy="400110"/>
            </a:xfrm>
            <a:prstGeom prst="rect">
              <a:avLst/>
            </a:prstGeom>
            <a:noFill/>
          </p:spPr>
          <p:txBody>
            <a:bodyPr wrap="none" rtlCol="0">
              <a:spAutoFit/>
            </a:bodyPr>
            <a:lstStyle/>
            <a:p>
              <a:pPr algn="ctr"/>
              <a:r>
                <a:rPr lang="en-US" sz="2000" dirty="0">
                  <a:latin typeface="Optima"/>
                  <a:cs typeface="Optima"/>
                </a:rPr>
                <a:t>4</a:t>
              </a:r>
            </a:p>
          </p:txBody>
        </p:sp>
        <p:sp>
          <p:nvSpPr>
            <p:cNvPr id="25" name="TextBox 24"/>
            <p:cNvSpPr txBox="1"/>
            <p:nvPr/>
          </p:nvSpPr>
          <p:spPr>
            <a:xfrm>
              <a:off x="5561169" y="250211"/>
              <a:ext cx="327269" cy="400110"/>
            </a:xfrm>
            <a:prstGeom prst="rect">
              <a:avLst/>
            </a:prstGeom>
            <a:noFill/>
          </p:spPr>
          <p:txBody>
            <a:bodyPr wrap="none" rtlCol="0">
              <a:spAutoFit/>
            </a:bodyPr>
            <a:lstStyle/>
            <a:p>
              <a:pPr algn="ctr"/>
              <a:r>
                <a:rPr lang="en-US" sz="2000" dirty="0">
                  <a:latin typeface="Optima"/>
                  <a:cs typeface="Optima"/>
                </a:rPr>
                <a:t>6</a:t>
              </a:r>
            </a:p>
          </p:txBody>
        </p:sp>
        <p:sp>
          <p:nvSpPr>
            <p:cNvPr id="28" name="TextBox 27"/>
            <p:cNvSpPr txBox="1"/>
            <p:nvPr/>
          </p:nvSpPr>
          <p:spPr>
            <a:xfrm>
              <a:off x="5561169" y="1232046"/>
              <a:ext cx="327269" cy="400110"/>
            </a:xfrm>
            <a:prstGeom prst="rect">
              <a:avLst/>
            </a:prstGeom>
            <a:noFill/>
          </p:spPr>
          <p:txBody>
            <a:bodyPr wrap="none" rtlCol="0">
              <a:spAutoFit/>
            </a:bodyPr>
            <a:lstStyle/>
            <a:p>
              <a:pPr algn="ctr"/>
              <a:r>
                <a:rPr lang="en-US" sz="2000" dirty="0">
                  <a:latin typeface="Optima"/>
                  <a:cs typeface="Optima"/>
                </a:rPr>
                <a:t>7</a:t>
              </a:r>
            </a:p>
          </p:txBody>
        </p:sp>
      </p:grpSp>
      <p:sp>
        <p:nvSpPr>
          <p:cNvPr id="29" name="Rectangle 28"/>
          <p:cNvSpPr/>
          <p:nvPr/>
        </p:nvSpPr>
        <p:spPr>
          <a:xfrm>
            <a:off x="6001802" y="2133600"/>
            <a:ext cx="1538033" cy="584776"/>
          </a:xfrm>
          <a:prstGeom prst="rect">
            <a:avLst/>
          </a:prstGeom>
        </p:spPr>
        <p:txBody>
          <a:bodyPr wrap="none">
            <a:spAutoFit/>
          </a:bodyPr>
          <a:lstStyle/>
          <a:p>
            <a:pPr algn="ctr"/>
            <a:r>
              <a:rPr lang="en-US" sz="3200" dirty="0">
                <a:solidFill>
                  <a:srgbClr val="262626"/>
                </a:solidFill>
                <a:latin typeface="Optima"/>
                <a:cs typeface="Optima"/>
              </a:rPr>
              <a:t>T</a:t>
            </a:r>
            <a:r>
              <a:rPr lang="en-US" sz="2400" dirty="0">
                <a:solidFill>
                  <a:srgbClr val="262626"/>
                </a:solidFill>
                <a:latin typeface="Optima"/>
                <a:cs typeface="Optima"/>
              </a:rPr>
              <a:t>REE</a:t>
            </a:r>
            <a:r>
              <a:rPr lang="en-US" sz="3200" dirty="0">
                <a:solidFill>
                  <a:srgbClr val="262626"/>
                </a:solidFill>
                <a:latin typeface="Optima"/>
                <a:cs typeface="Optima"/>
              </a:rPr>
              <a:t>(</a:t>
            </a:r>
            <a:r>
              <a:rPr lang="en-US" sz="3200" i="1" dirty="0">
                <a:solidFill>
                  <a:srgbClr val="262626"/>
                </a:solidFill>
                <a:latin typeface="Optima"/>
                <a:cs typeface="Optima"/>
              </a:rPr>
              <a:t>D</a:t>
            </a:r>
            <a:r>
              <a:rPr lang="en-US" sz="3200" dirty="0">
                <a:solidFill>
                  <a:srgbClr val="262626"/>
                </a:solidFill>
                <a:latin typeface="Optima"/>
                <a:cs typeface="Optima"/>
              </a:rPr>
              <a:t>)</a:t>
            </a:r>
            <a:endParaRPr lang="en-US" sz="3200" i="1" dirty="0">
              <a:solidFill>
                <a:srgbClr val="262626"/>
              </a:solidFill>
              <a:latin typeface="Optima"/>
              <a:cs typeface="Optima"/>
            </a:endParaRPr>
          </a:p>
        </p:txBody>
      </p:sp>
      <p:sp>
        <p:nvSpPr>
          <p:cNvPr id="31" name="Rectangle 30"/>
          <p:cNvSpPr/>
          <p:nvPr/>
        </p:nvSpPr>
        <p:spPr>
          <a:xfrm>
            <a:off x="491220" y="5634460"/>
            <a:ext cx="8229600" cy="954107"/>
          </a:xfrm>
          <a:prstGeom prst="rect">
            <a:avLst/>
          </a:prstGeom>
          <a:solidFill>
            <a:schemeClr val="bg1">
              <a:lumMod val="85000"/>
            </a:schemeClr>
          </a:solidFill>
          <a:ln>
            <a:solidFill>
              <a:schemeClr val="tx1">
                <a:lumMod val="75000"/>
                <a:lumOff val="25000"/>
              </a:schemeClr>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dirty="0">
                <a:latin typeface="Optima"/>
                <a:cs typeface="Optima"/>
              </a:rPr>
              <a:t>7. Attach </a:t>
            </a:r>
            <a:r>
              <a:rPr lang="en-US" sz="2800" i="1" dirty="0">
                <a:latin typeface="Optima"/>
                <a:cs typeface="Optima"/>
              </a:rPr>
              <a:t>j</a:t>
            </a:r>
            <a:r>
              <a:rPr lang="en-US" sz="2800" dirty="0">
                <a:latin typeface="Optima"/>
                <a:cs typeface="Optima"/>
              </a:rPr>
              <a:t> by an edge of length </a:t>
            </a:r>
            <a:r>
              <a:rPr lang="en-US" sz="2800" i="1" dirty="0" err="1">
                <a:latin typeface="Optima"/>
                <a:cs typeface="Optima"/>
              </a:rPr>
              <a:t>LimbLength</a:t>
            </a:r>
            <a:r>
              <a:rPr lang="en-US" sz="2800" dirty="0">
                <a:latin typeface="Optima"/>
                <a:cs typeface="Optima"/>
              </a:rPr>
              <a:t>(</a:t>
            </a:r>
            <a:r>
              <a:rPr lang="en-US" sz="2800" i="1" dirty="0">
                <a:latin typeface="Optima"/>
                <a:cs typeface="Optima"/>
              </a:rPr>
              <a:t>j</a:t>
            </a:r>
            <a:r>
              <a:rPr lang="en-US" sz="2800" dirty="0">
                <a:latin typeface="Optima"/>
                <a:cs typeface="Optima"/>
              </a:rPr>
              <a:t>) in order to form </a:t>
            </a:r>
            <a:r>
              <a:rPr lang="en-US" sz="2800" i="1" dirty="0">
                <a:latin typeface="Optima"/>
                <a:cs typeface="Optima"/>
              </a:rPr>
              <a:t>Tree</a:t>
            </a:r>
            <a:r>
              <a:rPr lang="en-US" sz="2800" dirty="0">
                <a:latin typeface="Optima"/>
                <a:cs typeface="Optima"/>
              </a:rPr>
              <a:t>(</a:t>
            </a:r>
            <a:r>
              <a:rPr lang="en-US" sz="2800" i="1" dirty="0">
                <a:latin typeface="Optima"/>
                <a:cs typeface="Optima"/>
              </a:rPr>
              <a:t>D</a:t>
            </a:r>
            <a:r>
              <a:rPr lang="en-US" sz="2800" dirty="0">
                <a:latin typeface="Optima"/>
                <a:cs typeface="Optima"/>
              </a:rPr>
              <a:t>).</a:t>
            </a:r>
          </a:p>
        </p:txBody>
      </p:sp>
    </p:spTree>
    <p:extLst>
      <p:ext uri="{BB962C8B-B14F-4D97-AF65-F5344CB8AC3E}">
        <p14:creationId xmlns:p14="http://schemas.microsoft.com/office/powerpoint/2010/main" val="325558654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318930"/>
            <a:ext cx="8229600" cy="4893648"/>
          </a:xfrm>
          <a:prstGeom prst="rect">
            <a:avLst/>
          </a:prstGeom>
          <a:solidFill>
            <a:schemeClr val="bg1">
              <a:lumMod val="85000"/>
            </a:schemeClr>
          </a:solidFill>
          <a:ln>
            <a:solidFill>
              <a:schemeClr val="tx1">
                <a:lumMod val="75000"/>
                <a:lumOff val="25000"/>
              </a:schemeClr>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600" b="1" dirty="0" err="1">
                <a:latin typeface="Optima"/>
                <a:cs typeface="Optima"/>
              </a:rPr>
              <a:t>AdditivePhylogeny</a:t>
            </a:r>
            <a:r>
              <a:rPr lang="en-US" sz="2600" b="1" dirty="0">
                <a:latin typeface="Optima"/>
                <a:cs typeface="Optima"/>
              </a:rPr>
              <a:t>(</a:t>
            </a:r>
            <a:r>
              <a:rPr lang="en-US" sz="2600" b="1" i="1" dirty="0">
                <a:latin typeface="Optima"/>
                <a:cs typeface="Optima"/>
              </a:rPr>
              <a:t>D</a:t>
            </a:r>
            <a:r>
              <a:rPr lang="en-US" sz="2600" b="1" dirty="0">
                <a:latin typeface="Optima"/>
                <a:cs typeface="Optima"/>
              </a:rPr>
              <a:t>):</a:t>
            </a:r>
            <a:endParaRPr lang="en-US" sz="2600" dirty="0">
              <a:latin typeface="Optima"/>
              <a:cs typeface="Optima"/>
            </a:endParaRPr>
          </a:p>
          <a:p>
            <a:pPr marL="514350" indent="-514350">
              <a:buFont typeface="+mj-lt"/>
              <a:buAutoNum type="arabicPeriod"/>
            </a:pPr>
            <a:r>
              <a:rPr lang="en-US" sz="2600" dirty="0">
                <a:latin typeface="Optima"/>
                <a:cs typeface="Optima"/>
              </a:rPr>
              <a:t>Pick an arbitrary leaf </a:t>
            </a:r>
            <a:r>
              <a:rPr lang="en-US" sz="2600" i="1" dirty="0">
                <a:latin typeface="Optima"/>
                <a:cs typeface="Optima"/>
              </a:rPr>
              <a:t>j</a:t>
            </a:r>
            <a:r>
              <a:rPr lang="en-US" sz="2600" dirty="0">
                <a:latin typeface="Optima"/>
                <a:cs typeface="Optima"/>
              </a:rPr>
              <a:t>.</a:t>
            </a:r>
          </a:p>
          <a:p>
            <a:pPr marL="514350" indent="-514350">
              <a:buFont typeface="+mj-lt"/>
              <a:buAutoNum type="arabicPeriod"/>
            </a:pPr>
            <a:r>
              <a:rPr lang="en-US" sz="2600" dirty="0">
                <a:latin typeface="Optima"/>
                <a:cs typeface="Optima"/>
              </a:rPr>
              <a:t>Compute its limb length, </a:t>
            </a:r>
            <a:r>
              <a:rPr lang="en-US" sz="2600" i="1" dirty="0" err="1">
                <a:latin typeface="Optima"/>
                <a:cs typeface="Optima"/>
              </a:rPr>
              <a:t>LimbLength</a:t>
            </a:r>
            <a:r>
              <a:rPr lang="en-US" sz="2600" dirty="0">
                <a:latin typeface="Optima"/>
                <a:cs typeface="Optima"/>
              </a:rPr>
              <a:t>(</a:t>
            </a:r>
            <a:r>
              <a:rPr lang="en-US" sz="2600" i="1" dirty="0">
                <a:latin typeface="Optima"/>
                <a:cs typeface="Optima"/>
              </a:rPr>
              <a:t>j</a:t>
            </a:r>
            <a:r>
              <a:rPr lang="en-US" sz="2600" dirty="0">
                <a:latin typeface="Optima"/>
                <a:cs typeface="Optima"/>
              </a:rPr>
              <a:t>).</a:t>
            </a:r>
          </a:p>
          <a:p>
            <a:pPr marL="514350" indent="-514350">
              <a:buFont typeface="+mj-lt"/>
              <a:buAutoNum type="arabicPeriod"/>
            </a:pPr>
            <a:r>
              <a:rPr lang="en-US" sz="2600" dirty="0">
                <a:latin typeface="Optima"/>
                <a:cs typeface="Optima"/>
              </a:rPr>
              <a:t>Subtract </a:t>
            </a:r>
            <a:r>
              <a:rPr lang="en-US" sz="2600" i="1" dirty="0" err="1">
                <a:latin typeface="Optima"/>
                <a:cs typeface="Optima"/>
              </a:rPr>
              <a:t>LimbLength</a:t>
            </a:r>
            <a:r>
              <a:rPr lang="en-US" sz="2600" dirty="0">
                <a:latin typeface="Optima"/>
                <a:cs typeface="Optima"/>
              </a:rPr>
              <a:t>(</a:t>
            </a:r>
            <a:r>
              <a:rPr lang="en-US" sz="2600" i="1" dirty="0">
                <a:latin typeface="Optima"/>
                <a:cs typeface="Optima"/>
              </a:rPr>
              <a:t>j</a:t>
            </a:r>
            <a:r>
              <a:rPr lang="en-US" sz="2600" dirty="0">
                <a:latin typeface="Optima"/>
                <a:cs typeface="Optima"/>
              </a:rPr>
              <a:t>) from each row and column to produce </a:t>
            </a:r>
            <a:r>
              <a:rPr lang="en-US" sz="2600" i="1" dirty="0" err="1">
                <a:latin typeface="Optima"/>
                <a:cs typeface="Optima"/>
              </a:rPr>
              <a:t>D</a:t>
            </a:r>
            <a:r>
              <a:rPr lang="en-US" sz="2600" baseline="30000" dirty="0" err="1">
                <a:latin typeface="Optima"/>
                <a:cs typeface="Optima"/>
              </a:rPr>
              <a:t>bald</a:t>
            </a:r>
            <a:r>
              <a:rPr lang="en-US" sz="2600" dirty="0">
                <a:latin typeface="Optima"/>
                <a:cs typeface="Optima"/>
              </a:rPr>
              <a:t> in which </a:t>
            </a:r>
            <a:r>
              <a:rPr lang="en-US" sz="2600" i="1" dirty="0">
                <a:latin typeface="Optima"/>
                <a:cs typeface="Optima"/>
              </a:rPr>
              <a:t>j</a:t>
            </a:r>
            <a:r>
              <a:rPr lang="en-US" sz="2600" dirty="0">
                <a:latin typeface="Optima"/>
                <a:cs typeface="Optima"/>
              </a:rPr>
              <a:t> is a bald limb (length 0).</a:t>
            </a:r>
          </a:p>
          <a:p>
            <a:pPr marL="514350" indent="-514350">
              <a:buFont typeface="+mj-lt"/>
              <a:buAutoNum type="arabicPeriod"/>
            </a:pPr>
            <a:r>
              <a:rPr lang="en-US" sz="2600" dirty="0">
                <a:latin typeface="Optima"/>
                <a:cs typeface="Optima"/>
              </a:rPr>
              <a:t>Remove the </a:t>
            </a:r>
            <a:r>
              <a:rPr lang="en-US" sz="2600" i="1" dirty="0">
                <a:latin typeface="Optima"/>
                <a:cs typeface="Optima"/>
              </a:rPr>
              <a:t>j</a:t>
            </a:r>
            <a:r>
              <a:rPr lang="en-US" sz="2600" dirty="0">
                <a:latin typeface="Optima"/>
                <a:cs typeface="Optima"/>
              </a:rPr>
              <a:t>-</a:t>
            </a:r>
            <a:r>
              <a:rPr lang="en-US" sz="2600" dirty="0" err="1">
                <a:latin typeface="Optima"/>
                <a:cs typeface="Optima"/>
              </a:rPr>
              <a:t>th</a:t>
            </a:r>
            <a:r>
              <a:rPr lang="en-US" sz="2600" dirty="0">
                <a:latin typeface="Optima"/>
                <a:cs typeface="Optima"/>
              </a:rPr>
              <a:t> row and column of the matrix to form the (</a:t>
            </a:r>
            <a:r>
              <a:rPr lang="en-US" sz="2600" i="1" dirty="0">
                <a:latin typeface="Optima"/>
                <a:cs typeface="Optima"/>
              </a:rPr>
              <a:t>n</a:t>
            </a:r>
            <a:r>
              <a:rPr lang="en-US" sz="2600" dirty="0">
                <a:latin typeface="Optima"/>
                <a:cs typeface="Optima"/>
              </a:rPr>
              <a:t> – 1) x (</a:t>
            </a:r>
            <a:r>
              <a:rPr lang="en-US" sz="2600" i="1" dirty="0">
                <a:latin typeface="Optima"/>
                <a:cs typeface="Optima"/>
              </a:rPr>
              <a:t>n </a:t>
            </a:r>
            <a:r>
              <a:rPr lang="en-US" sz="2600" dirty="0">
                <a:latin typeface="Optima"/>
                <a:cs typeface="Optima"/>
              </a:rPr>
              <a:t>– 1) matrix </a:t>
            </a:r>
            <a:r>
              <a:rPr lang="en-US" sz="2600" i="1" dirty="0" err="1">
                <a:latin typeface="Optima"/>
                <a:cs typeface="Optima"/>
              </a:rPr>
              <a:t>D</a:t>
            </a:r>
            <a:r>
              <a:rPr lang="en-US" sz="2600" baseline="30000" dirty="0" err="1">
                <a:latin typeface="Optima"/>
                <a:cs typeface="Optima"/>
              </a:rPr>
              <a:t>trim</a:t>
            </a:r>
            <a:r>
              <a:rPr lang="en-US" sz="2600" dirty="0">
                <a:latin typeface="Optima"/>
                <a:cs typeface="Optima"/>
              </a:rPr>
              <a:t>.</a:t>
            </a:r>
          </a:p>
          <a:p>
            <a:pPr marL="514350" indent="-514350">
              <a:buFont typeface="+mj-lt"/>
              <a:buAutoNum type="arabicPeriod"/>
            </a:pPr>
            <a:r>
              <a:rPr lang="en-US" sz="2600" dirty="0">
                <a:latin typeface="Optima"/>
                <a:cs typeface="Optima"/>
              </a:rPr>
              <a:t>Construct </a:t>
            </a:r>
            <a:r>
              <a:rPr lang="en-US" sz="2600" i="1" dirty="0">
                <a:latin typeface="Optima"/>
                <a:cs typeface="Optima"/>
              </a:rPr>
              <a:t>Tree</a:t>
            </a:r>
            <a:r>
              <a:rPr lang="en-US" sz="2600" dirty="0">
                <a:latin typeface="Optima"/>
                <a:cs typeface="Optima"/>
              </a:rPr>
              <a:t>(</a:t>
            </a:r>
            <a:r>
              <a:rPr lang="en-US" sz="2600" i="1" dirty="0" err="1">
                <a:latin typeface="Optima"/>
                <a:cs typeface="Optima"/>
              </a:rPr>
              <a:t>D</a:t>
            </a:r>
            <a:r>
              <a:rPr lang="en-US" sz="2600" baseline="30000" dirty="0" err="1">
                <a:latin typeface="Optima"/>
                <a:cs typeface="Optima"/>
              </a:rPr>
              <a:t>trim</a:t>
            </a:r>
            <a:r>
              <a:rPr lang="en-US" sz="2600" dirty="0">
                <a:latin typeface="Optima"/>
                <a:cs typeface="Optima"/>
              </a:rPr>
              <a:t>).</a:t>
            </a:r>
          </a:p>
          <a:p>
            <a:pPr marL="514350" indent="-514350">
              <a:buFont typeface="+mj-lt"/>
              <a:buAutoNum type="arabicPeriod"/>
            </a:pPr>
            <a:r>
              <a:rPr lang="en-US" sz="2600" dirty="0">
                <a:latin typeface="Optima"/>
                <a:cs typeface="Optima"/>
              </a:rPr>
              <a:t>Identify the point in </a:t>
            </a:r>
            <a:r>
              <a:rPr lang="en-US" sz="2600" i="1" dirty="0">
                <a:latin typeface="Optima"/>
                <a:cs typeface="Optima"/>
              </a:rPr>
              <a:t>Tree</a:t>
            </a:r>
            <a:r>
              <a:rPr lang="en-US" sz="2600" dirty="0">
                <a:latin typeface="Optima"/>
                <a:cs typeface="Optima"/>
              </a:rPr>
              <a:t>(</a:t>
            </a:r>
            <a:r>
              <a:rPr lang="en-US" sz="2600" i="1" dirty="0" err="1">
                <a:latin typeface="Optima"/>
                <a:cs typeface="Optima"/>
              </a:rPr>
              <a:t>D</a:t>
            </a:r>
            <a:r>
              <a:rPr lang="en-US" sz="2600" baseline="30000" dirty="0" err="1">
                <a:latin typeface="Optima"/>
                <a:cs typeface="Optima"/>
              </a:rPr>
              <a:t>trim</a:t>
            </a:r>
            <a:r>
              <a:rPr lang="en-US" sz="2600" dirty="0">
                <a:latin typeface="Optima"/>
                <a:cs typeface="Optima"/>
              </a:rPr>
              <a:t>) where leaf </a:t>
            </a:r>
            <a:r>
              <a:rPr lang="en-US" sz="2600" i="1" dirty="0">
                <a:latin typeface="Optima"/>
                <a:cs typeface="Optima"/>
              </a:rPr>
              <a:t>j</a:t>
            </a:r>
            <a:r>
              <a:rPr lang="en-US" sz="2600" dirty="0">
                <a:latin typeface="Optima"/>
                <a:cs typeface="Optima"/>
              </a:rPr>
              <a:t> should be attached.</a:t>
            </a:r>
          </a:p>
          <a:p>
            <a:pPr marL="514350" indent="-514350">
              <a:buFont typeface="+mj-lt"/>
              <a:buAutoNum type="arabicPeriod"/>
            </a:pPr>
            <a:r>
              <a:rPr lang="en-US" sz="2600" dirty="0">
                <a:latin typeface="Optima"/>
                <a:cs typeface="Optima"/>
              </a:rPr>
              <a:t>Attach </a:t>
            </a:r>
            <a:r>
              <a:rPr lang="en-US" sz="2600" i="1" dirty="0">
                <a:latin typeface="Optima"/>
                <a:cs typeface="Optima"/>
              </a:rPr>
              <a:t>j</a:t>
            </a:r>
            <a:r>
              <a:rPr lang="en-US" sz="2600" dirty="0">
                <a:latin typeface="Optima"/>
                <a:cs typeface="Optima"/>
              </a:rPr>
              <a:t> by an edge of length </a:t>
            </a:r>
            <a:r>
              <a:rPr lang="en-US" sz="2600" i="1" dirty="0" err="1">
                <a:latin typeface="Optima"/>
                <a:cs typeface="Optima"/>
              </a:rPr>
              <a:t>LimbLength</a:t>
            </a:r>
            <a:r>
              <a:rPr lang="en-US" sz="2600" dirty="0">
                <a:latin typeface="Optima"/>
                <a:cs typeface="Optima"/>
              </a:rPr>
              <a:t>(</a:t>
            </a:r>
            <a:r>
              <a:rPr lang="en-US" sz="2600" i="1" dirty="0">
                <a:latin typeface="Optima"/>
                <a:cs typeface="Optima"/>
              </a:rPr>
              <a:t>j</a:t>
            </a:r>
            <a:r>
              <a:rPr lang="en-US" sz="2600" dirty="0">
                <a:latin typeface="Optima"/>
                <a:cs typeface="Optima"/>
              </a:rPr>
              <a:t>) in order to form </a:t>
            </a:r>
            <a:r>
              <a:rPr lang="en-US" sz="2600" i="1" dirty="0">
                <a:latin typeface="Optima"/>
                <a:cs typeface="Optima"/>
              </a:rPr>
              <a:t>Tree</a:t>
            </a:r>
            <a:r>
              <a:rPr lang="en-US" sz="2600" dirty="0">
                <a:latin typeface="Optima"/>
                <a:cs typeface="Optima"/>
              </a:rPr>
              <a:t>(</a:t>
            </a:r>
            <a:r>
              <a:rPr lang="en-US" sz="2600" i="1" dirty="0">
                <a:latin typeface="Optima"/>
                <a:cs typeface="Optima"/>
              </a:rPr>
              <a:t>D</a:t>
            </a:r>
            <a:r>
              <a:rPr lang="en-US" sz="2600" dirty="0">
                <a:latin typeface="Optima"/>
                <a:cs typeface="Optima"/>
              </a:rPr>
              <a:t>).</a:t>
            </a:r>
          </a:p>
        </p:txBody>
      </p:sp>
      <p:sp>
        <p:nvSpPr>
          <p:cNvPr id="3" name="Title 1"/>
          <p:cNvSpPr txBox="1">
            <a:spLocks/>
          </p:cNvSpPr>
          <p:nvPr/>
        </p:nvSpPr>
        <p:spPr>
          <a:xfrm>
            <a:off x="218096"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err="1">
                <a:latin typeface="Optima"/>
                <a:cs typeface="Optima"/>
              </a:rPr>
              <a:t>AdditivePhylogeny</a:t>
            </a:r>
            <a:endParaRPr lang="en-US" b="1" dirty="0">
              <a:latin typeface="Optima"/>
              <a:cs typeface="Optima"/>
            </a:endParaRPr>
          </a:p>
        </p:txBody>
      </p:sp>
    </p:spTree>
    <p:extLst>
      <p:ext uri="{BB962C8B-B14F-4D97-AF65-F5344CB8AC3E}">
        <p14:creationId xmlns:p14="http://schemas.microsoft.com/office/powerpoint/2010/main" val="4862798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318930"/>
            <a:ext cx="8229600" cy="4893648"/>
          </a:xfrm>
          <a:prstGeom prst="rect">
            <a:avLst/>
          </a:prstGeom>
          <a:solidFill>
            <a:schemeClr val="bg1">
              <a:lumMod val="85000"/>
            </a:schemeClr>
          </a:solidFill>
          <a:ln>
            <a:solidFill>
              <a:schemeClr val="tx1">
                <a:lumMod val="75000"/>
                <a:lumOff val="25000"/>
              </a:schemeClr>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600" b="1" dirty="0" err="1">
                <a:latin typeface="Optima"/>
                <a:cs typeface="Optima"/>
              </a:rPr>
              <a:t>AdditivePhylogeny</a:t>
            </a:r>
            <a:r>
              <a:rPr lang="en-US" sz="2600" b="1" dirty="0">
                <a:latin typeface="Optima"/>
                <a:cs typeface="Optima"/>
              </a:rPr>
              <a:t>(</a:t>
            </a:r>
            <a:r>
              <a:rPr lang="en-US" sz="2600" b="1" i="1" dirty="0">
                <a:latin typeface="Optima"/>
                <a:cs typeface="Optima"/>
              </a:rPr>
              <a:t>D</a:t>
            </a:r>
            <a:r>
              <a:rPr lang="en-US" sz="2600" b="1" dirty="0">
                <a:latin typeface="Optima"/>
                <a:cs typeface="Optima"/>
              </a:rPr>
              <a:t>):</a:t>
            </a:r>
            <a:endParaRPr lang="en-US" sz="2600" dirty="0">
              <a:latin typeface="Optima"/>
              <a:cs typeface="Optima"/>
            </a:endParaRPr>
          </a:p>
          <a:p>
            <a:pPr marL="514350" indent="-514350">
              <a:buFont typeface="+mj-lt"/>
              <a:buAutoNum type="arabicPeriod"/>
            </a:pPr>
            <a:r>
              <a:rPr lang="en-US" sz="2600" dirty="0">
                <a:latin typeface="Optima"/>
                <a:cs typeface="Optima"/>
              </a:rPr>
              <a:t>Pick an arbitrary leaf </a:t>
            </a:r>
            <a:r>
              <a:rPr lang="en-US" sz="2600" i="1" dirty="0">
                <a:latin typeface="Optima"/>
                <a:cs typeface="Optima"/>
              </a:rPr>
              <a:t>j</a:t>
            </a:r>
            <a:r>
              <a:rPr lang="en-US" sz="2600" dirty="0">
                <a:latin typeface="Optima"/>
                <a:cs typeface="Optima"/>
              </a:rPr>
              <a:t>.</a:t>
            </a:r>
          </a:p>
          <a:p>
            <a:pPr marL="514350" indent="-514350">
              <a:buFont typeface="+mj-lt"/>
              <a:buAutoNum type="arabicPeriod"/>
            </a:pPr>
            <a:r>
              <a:rPr lang="en-US" sz="2600" dirty="0">
                <a:latin typeface="Optima"/>
                <a:cs typeface="Optima"/>
              </a:rPr>
              <a:t>Compute its limb length, </a:t>
            </a:r>
            <a:r>
              <a:rPr lang="en-US" sz="2600" i="1" dirty="0" err="1">
                <a:latin typeface="Optima"/>
                <a:cs typeface="Optima"/>
              </a:rPr>
              <a:t>LimbLength</a:t>
            </a:r>
            <a:r>
              <a:rPr lang="en-US" sz="2600" dirty="0">
                <a:latin typeface="Optima"/>
                <a:cs typeface="Optima"/>
              </a:rPr>
              <a:t>(</a:t>
            </a:r>
            <a:r>
              <a:rPr lang="en-US" sz="2600" i="1" dirty="0">
                <a:latin typeface="Optima"/>
                <a:cs typeface="Optima"/>
              </a:rPr>
              <a:t>j</a:t>
            </a:r>
            <a:r>
              <a:rPr lang="en-US" sz="2600" dirty="0">
                <a:latin typeface="Optima"/>
                <a:cs typeface="Optima"/>
              </a:rPr>
              <a:t>).</a:t>
            </a:r>
          </a:p>
          <a:p>
            <a:pPr marL="514350" indent="-514350">
              <a:buFont typeface="+mj-lt"/>
              <a:buAutoNum type="arabicPeriod"/>
            </a:pPr>
            <a:r>
              <a:rPr lang="en-US" sz="2600" dirty="0">
                <a:latin typeface="Optima"/>
                <a:cs typeface="Optima"/>
              </a:rPr>
              <a:t>Subtract </a:t>
            </a:r>
            <a:r>
              <a:rPr lang="en-US" sz="2600" i="1" dirty="0" err="1">
                <a:latin typeface="Optima"/>
                <a:cs typeface="Optima"/>
              </a:rPr>
              <a:t>LimbLength</a:t>
            </a:r>
            <a:r>
              <a:rPr lang="en-US" sz="2600" dirty="0">
                <a:latin typeface="Optima"/>
                <a:cs typeface="Optima"/>
              </a:rPr>
              <a:t>(</a:t>
            </a:r>
            <a:r>
              <a:rPr lang="en-US" sz="2600" i="1" dirty="0">
                <a:latin typeface="Optima"/>
                <a:cs typeface="Optima"/>
              </a:rPr>
              <a:t>j</a:t>
            </a:r>
            <a:r>
              <a:rPr lang="en-US" sz="2600" dirty="0">
                <a:latin typeface="Optima"/>
                <a:cs typeface="Optima"/>
              </a:rPr>
              <a:t>) from each row and column to produce </a:t>
            </a:r>
            <a:r>
              <a:rPr lang="en-US" sz="2600" i="1" dirty="0" err="1">
                <a:latin typeface="Optima"/>
                <a:cs typeface="Optima"/>
              </a:rPr>
              <a:t>D</a:t>
            </a:r>
            <a:r>
              <a:rPr lang="en-US" sz="2600" baseline="30000" dirty="0" err="1">
                <a:latin typeface="Optima"/>
                <a:cs typeface="Optima"/>
              </a:rPr>
              <a:t>bald</a:t>
            </a:r>
            <a:r>
              <a:rPr lang="en-US" sz="2600" dirty="0">
                <a:latin typeface="Optima"/>
                <a:cs typeface="Optima"/>
              </a:rPr>
              <a:t> in which </a:t>
            </a:r>
            <a:r>
              <a:rPr lang="en-US" sz="2600" i="1" dirty="0">
                <a:latin typeface="Optima"/>
                <a:cs typeface="Optima"/>
              </a:rPr>
              <a:t>j</a:t>
            </a:r>
            <a:r>
              <a:rPr lang="en-US" sz="2600" dirty="0">
                <a:latin typeface="Optima"/>
                <a:cs typeface="Optima"/>
              </a:rPr>
              <a:t> is a bald limb (length 0).</a:t>
            </a:r>
          </a:p>
          <a:p>
            <a:pPr marL="514350" indent="-514350">
              <a:buFont typeface="+mj-lt"/>
              <a:buAutoNum type="arabicPeriod"/>
            </a:pPr>
            <a:r>
              <a:rPr lang="en-US" sz="2600" dirty="0">
                <a:latin typeface="Optima"/>
                <a:cs typeface="Optima"/>
              </a:rPr>
              <a:t>Remove the </a:t>
            </a:r>
            <a:r>
              <a:rPr lang="en-US" sz="2600" i="1" dirty="0">
                <a:latin typeface="Optima"/>
                <a:cs typeface="Optima"/>
              </a:rPr>
              <a:t>j</a:t>
            </a:r>
            <a:r>
              <a:rPr lang="en-US" sz="2600" dirty="0">
                <a:latin typeface="Optima"/>
                <a:cs typeface="Optima"/>
              </a:rPr>
              <a:t>-</a:t>
            </a:r>
            <a:r>
              <a:rPr lang="en-US" sz="2600" dirty="0" err="1">
                <a:latin typeface="Optima"/>
                <a:cs typeface="Optima"/>
              </a:rPr>
              <a:t>th</a:t>
            </a:r>
            <a:r>
              <a:rPr lang="en-US" sz="2600" dirty="0">
                <a:latin typeface="Optima"/>
                <a:cs typeface="Optima"/>
              </a:rPr>
              <a:t> row and column of the matrix to form the (</a:t>
            </a:r>
            <a:r>
              <a:rPr lang="en-US" sz="2600" i="1" dirty="0">
                <a:latin typeface="Optima"/>
                <a:cs typeface="Optima"/>
              </a:rPr>
              <a:t>n</a:t>
            </a:r>
            <a:r>
              <a:rPr lang="en-US" sz="2600" dirty="0">
                <a:latin typeface="Optima"/>
                <a:cs typeface="Optima"/>
              </a:rPr>
              <a:t> – 1) x (</a:t>
            </a:r>
            <a:r>
              <a:rPr lang="en-US" sz="2600" i="1" dirty="0">
                <a:latin typeface="Optima"/>
                <a:cs typeface="Optima"/>
              </a:rPr>
              <a:t>n </a:t>
            </a:r>
            <a:r>
              <a:rPr lang="en-US" sz="2600" dirty="0">
                <a:latin typeface="Optima"/>
                <a:cs typeface="Optima"/>
              </a:rPr>
              <a:t>– 1) matrix </a:t>
            </a:r>
            <a:r>
              <a:rPr lang="en-US" sz="2600" i="1" dirty="0" err="1">
                <a:latin typeface="Optima"/>
                <a:cs typeface="Optima"/>
              </a:rPr>
              <a:t>D</a:t>
            </a:r>
            <a:r>
              <a:rPr lang="en-US" sz="2600" baseline="30000" dirty="0" err="1">
                <a:latin typeface="Optima"/>
                <a:cs typeface="Optima"/>
              </a:rPr>
              <a:t>trim</a:t>
            </a:r>
            <a:r>
              <a:rPr lang="en-US" sz="2600" dirty="0">
                <a:latin typeface="Optima"/>
                <a:cs typeface="Optima"/>
              </a:rPr>
              <a:t>.</a:t>
            </a:r>
          </a:p>
          <a:p>
            <a:pPr marL="514350" indent="-514350">
              <a:buFont typeface="+mj-lt"/>
              <a:buAutoNum type="arabicPeriod"/>
            </a:pPr>
            <a:r>
              <a:rPr lang="en-US" sz="2600" dirty="0">
                <a:latin typeface="Optima"/>
                <a:cs typeface="Optima"/>
              </a:rPr>
              <a:t>Construct </a:t>
            </a:r>
            <a:r>
              <a:rPr lang="en-US" sz="2600" i="1" dirty="0">
                <a:latin typeface="Optima"/>
                <a:cs typeface="Optima"/>
              </a:rPr>
              <a:t>Tree</a:t>
            </a:r>
            <a:r>
              <a:rPr lang="en-US" sz="2600" dirty="0">
                <a:latin typeface="Optima"/>
                <a:cs typeface="Optima"/>
              </a:rPr>
              <a:t>(</a:t>
            </a:r>
            <a:r>
              <a:rPr lang="en-US" sz="2600" i="1" dirty="0" err="1">
                <a:latin typeface="Optima"/>
                <a:cs typeface="Optima"/>
              </a:rPr>
              <a:t>D</a:t>
            </a:r>
            <a:r>
              <a:rPr lang="en-US" sz="2600" baseline="30000" dirty="0" err="1">
                <a:latin typeface="Optima"/>
                <a:cs typeface="Optima"/>
              </a:rPr>
              <a:t>trim</a:t>
            </a:r>
            <a:r>
              <a:rPr lang="en-US" sz="2600" dirty="0">
                <a:latin typeface="Optima"/>
                <a:cs typeface="Optima"/>
              </a:rPr>
              <a:t>).</a:t>
            </a:r>
          </a:p>
          <a:p>
            <a:pPr marL="514350" indent="-514350">
              <a:buFont typeface="+mj-lt"/>
              <a:buAutoNum type="arabicPeriod"/>
            </a:pPr>
            <a:r>
              <a:rPr lang="en-US" sz="2600" b="1" dirty="0">
                <a:solidFill>
                  <a:srgbClr val="ED1C24"/>
                </a:solidFill>
                <a:latin typeface="Optima"/>
                <a:cs typeface="Optima"/>
              </a:rPr>
              <a:t>Identify the point in </a:t>
            </a:r>
            <a:r>
              <a:rPr lang="en-US" sz="2600" b="1" i="1" dirty="0">
                <a:solidFill>
                  <a:srgbClr val="ED1C24"/>
                </a:solidFill>
                <a:latin typeface="Optima"/>
                <a:cs typeface="Optima"/>
              </a:rPr>
              <a:t>Tree</a:t>
            </a:r>
            <a:r>
              <a:rPr lang="en-US" sz="2600" b="1" dirty="0">
                <a:solidFill>
                  <a:srgbClr val="ED1C24"/>
                </a:solidFill>
                <a:latin typeface="Optima"/>
                <a:cs typeface="Optima"/>
              </a:rPr>
              <a:t>(</a:t>
            </a:r>
            <a:r>
              <a:rPr lang="en-US" sz="2600" b="1" i="1" dirty="0" err="1">
                <a:solidFill>
                  <a:srgbClr val="ED1C24"/>
                </a:solidFill>
                <a:latin typeface="Optima"/>
                <a:cs typeface="Optima"/>
              </a:rPr>
              <a:t>D</a:t>
            </a:r>
            <a:r>
              <a:rPr lang="en-US" sz="2600" b="1" baseline="30000" dirty="0" err="1">
                <a:solidFill>
                  <a:srgbClr val="ED1C24"/>
                </a:solidFill>
                <a:latin typeface="Optima"/>
                <a:cs typeface="Optima"/>
              </a:rPr>
              <a:t>trim</a:t>
            </a:r>
            <a:r>
              <a:rPr lang="en-US" sz="2600" b="1" dirty="0">
                <a:solidFill>
                  <a:srgbClr val="ED1C24"/>
                </a:solidFill>
                <a:latin typeface="Optima"/>
                <a:cs typeface="Optima"/>
              </a:rPr>
              <a:t>) where leaf </a:t>
            </a:r>
            <a:r>
              <a:rPr lang="en-US" sz="2600" b="1" i="1" dirty="0">
                <a:solidFill>
                  <a:srgbClr val="ED1C24"/>
                </a:solidFill>
                <a:latin typeface="Optima"/>
                <a:cs typeface="Optima"/>
              </a:rPr>
              <a:t>j</a:t>
            </a:r>
            <a:r>
              <a:rPr lang="en-US" sz="2600" b="1" dirty="0">
                <a:solidFill>
                  <a:srgbClr val="ED1C24"/>
                </a:solidFill>
                <a:latin typeface="Optima"/>
                <a:cs typeface="Optima"/>
              </a:rPr>
              <a:t> should be attached.</a:t>
            </a:r>
          </a:p>
          <a:p>
            <a:pPr marL="514350" indent="-514350">
              <a:buFont typeface="+mj-lt"/>
              <a:buAutoNum type="arabicPeriod"/>
            </a:pPr>
            <a:r>
              <a:rPr lang="en-US" sz="2600" dirty="0">
                <a:latin typeface="Optima"/>
                <a:cs typeface="Optima"/>
              </a:rPr>
              <a:t>Attach </a:t>
            </a:r>
            <a:r>
              <a:rPr lang="en-US" sz="2600" i="1" dirty="0">
                <a:latin typeface="Optima"/>
                <a:cs typeface="Optima"/>
              </a:rPr>
              <a:t>j</a:t>
            </a:r>
            <a:r>
              <a:rPr lang="en-US" sz="2600" dirty="0">
                <a:latin typeface="Optima"/>
                <a:cs typeface="Optima"/>
              </a:rPr>
              <a:t> by an edge of length </a:t>
            </a:r>
            <a:r>
              <a:rPr lang="en-US" sz="2600" i="1" dirty="0" err="1">
                <a:latin typeface="Optima"/>
                <a:cs typeface="Optima"/>
              </a:rPr>
              <a:t>LimbLength</a:t>
            </a:r>
            <a:r>
              <a:rPr lang="en-US" sz="2600" dirty="0">
                <a:latin typeface="Optima"/>
                <a:cs typeface="Optima"/>
              </a:rPr>
              <a:t>(</a:t>
            </a:r>
            <a:r>
              <a:rPr lang="en-US" sz="2600" i="1" dirty="0">
                <a:latin typeface="Optima"/>
                <a:cs typeface="Optima"/>
              </a:rPr>
              <a:t>j</a:t>
            </a:r>
            <a:r>
              <a:rPr lang="en-US" sz="2600" dirty="0">
                <a:latin typeface="Optima"/>
                <a:cs typeface="Optima"/>
              </a:rPr>
              <a:t>) in order to form </a:t>
            </a:r>
            <a:r>
              <a:rPr lang="en-US" sz="2600" i="1" dirty="0">
                <a:latin typeface="Optima"/>
                <a:cs typeface="Optima"/>
              </a:rPr>
              <a:t>Tree</a:t>
            </a:r>
            <a:r>
              <a:rPr lang="en-US" sz="2600" dirty="0">
                <a:latin typeface="Optima"/>
                <a:cs typeface="Optima"/>
              </a:rPr>
              <a:t>(</a:t>
            </a:r>
            <a:r>
              <a:rPr lang="en-US" sz="2600" i="1" dirty="0">
                <a:latin typeface="Optima"/>
                <a:cs typeface="Optima"/>
              </a:rPr>
              <a:t>D</a:t>
            </a:r>
            <a:r>
              <a:rPr lang="en-US" sz="2600" dirty="0">
                <a:latin typeface="Optima"/>
                <a:cs typeface="Optima"/>
              </a:rPr>
              <a:t>).</a:t>
            </a:r>
          </a:p>
        </p:txBody>
      </p:sp>
      <p:sp>
        <p:nvSpPr>
          <p:cNvPr id="3" name="Title 1"/>
          <p:cNvSpPr txBox="1">
            <a:spLocks/>
          </p:cNvSpPr>
          <p:nvPr/>
        </p:nvSpPr>
        <p:spPr>
          <a:xfrm>
            <a:off x="218096"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err="1">
                <a:latin typeface="Optima"/>
                <a:cs typeface="Optima"/>
              </a:rPr>
              <a:t>AdditivePhylogeny</a:t>
            </a:r>
            <a:endParaRPr lang="en-US" b="1" dirty="0">
              <a:latin typeface="Optima"/>
              <a:cs typeface="Optima"/>
            </a:endParaRPr>
          </a:p>
        </p:txBody>
      </p:sp>
    </p:spTree>
    <p:extLst>
      <p:ext uri="{BB962C8B-B14F-4D97-AF65-F5344CB8AC3E}">
        <p14:creationId xmlns:p14="http://schemas.microsoft.com/office/powerpoint/2010/main" val="48580763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18096"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Attaching a Limb</a:t>
            </a:r>
          </a:p>
        </p:txBody>
      </p:sp>
      <p:graphicFrame>
        <p:nvGraphicFramePr>
          <p:cNvPr id="4" name="Table 3"/>
          <p:cNvGraphicFramePr>
            <a:graphicFrameLocks noGrp="1"/>
          </p:cNvGraphicFramePr>
          <p:nvPr>
            <p:extLst>
              <p:ext uri="{D42A27DB-BD31-4B8C-83A1-F6EECF244321}">
                <p14:modId xmlns:p14="http://schemas.microsoft.com/office/powerpoint/2010/main" val="2347549110"/>
              </p:ext>
            </p:extLst>
          </p:nvPr>
        </p:nvGraphicFramePr>
        <p:xfrm>
          <a:off x="914402" y="1423142"/>
          <a:ext cx="2681957" cy="2641719"/>
        </p:xfrm>
        <a:graphic>
          <a:graphicData uri="http://schemas.openxmlformats.org/drawingml/2006/table">
            <a:tbl>
              <a:tblPr firstRow="1" bandRow="1">
                <a:tableStyleId>{5C22544A-7EE6-4342-B048-85BDC9FD1C3A}</a:tableStyleId>
              </a:tblPr>
              <a:tblGrid>
                <a:gridCol w="545022">
                  <a:extLst>
                    <a:ext uri="{9D8B030D-6E8A-4147-A177-3AD203B41FA5}">
                      <a16:colId xmlns:a16="http://schemas.microsoft.com/office/drawing/2014/main" val="20000"/>
                    </a:ext>
                  </a:extLst>
                </a:gridCol>
                <a:gridCol w="545022">
                  <a:extLst>
                    <a:ext uri="{9D8B030D-6E8A-4147-A177-3AD203B41FA5}">
                      <a16:colId xmlns:a16="http://schemas.microsoft.com/office/drawing/2014/main" val="20001"/>
                    </a:ext>
                  </a:extLst>
                </a:gridCol>
                <a:gridCol w="536836">
                  <a:extLst>
                    <a:ext uri="{9D8B030D-6E8A-4147-A177-3AD203B41FA5}">
                      <a16:colId xmlns:a16="http://schemas.microsoft.com/office/drawing/2014/main" val="20002"/>
                    </a:ext>
                  </a:extLst>
                </a:gridCol>
                <a:gridCol w="537308">
                  <a:extLst>
                    <a:ext uri="{9D8B030D-6E8A-4147-A177-3AD203B41FA5}">
                      <a16:colId xmlns:a16="http://schemas.microsoft.com/office/drawing/2014/main" val="20003"/>
                    </a:ext>
                  </a:extLst>
                </a:gridCol>
                <a:gridCol w="517769">
                  <a:extLst>
                    <a:ext uri="{9D8B030D-6E8A-4147-A177-3AD203B41FA5}">
                      <a16:colId xmlns:a16="http://schemas.microsoft.com/office/drawing/2014/main" val="20004"/>
                    </a:ext>
                  </a:extLst>
                </a:gridCol>
              </a:tblGrid>
              <a:tr h="532136">
                <a:tc>
                  <a:txBody>
                    <a:bodyPr/>
                    <a:lstStyle/>
                    <a:p>
                      <a:pPr algn="ctr"/>
                      <a:endParaRPr lang="en-US" sz="2000" b="1" i="1"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13175">
                <a:tc>
                  <a:txBody>
                    <a:bodyPr/>
                    <a:lstStyle/>
                    <a:p>
                      <a:pPr algn="ctr"/>
                      <a:r>
                        <a:rPr lang="en-US" sz="2000" b="1" i="1" dirty="0">
                          <a:solidFill>
                            <a:srgbClr val="262626"/>
                          </a:solidFill>
                          <a:latin typeface="Optima"/>
                          <a:cs typeface="Optima"/>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11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32136">
                <a:tc>
                  <a:txBody>
                    <a:bodyPr/>
                    <a:lstStyle/>
                    <a:p>
                      <a:pPr algn="ctr"/>
                      <a:r>
                        <a:rPr lang="en-US" sz="2000" b="1" i="1" dirty="0">
                          <a:solidFill>
                            <a:srgbClr val="262626"/>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11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10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11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32136">
                <a:tc>
                  <a:txBody>
                    <a:bodyPr/>
                    <a:lstStyle/>
                    <a:p>
                      <a:pPr algn="ctr"/>
                      <a:r>
                        <a:rPr lang="en-US" sz="2000" b="1" i="1" dirty="0">
                          <a:solidFill>
                            <a:srgbClr val="262626"/>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10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32136">
                <a:tc>
                  <a:txBody>
                    <a:bodyPr/>
                    <a:lstStyle/>
                    <a:p>
                      <a:pPr algn="ctr"/>
                      <a:r>
                        <a:rPr lang="en-US" sz="2000" b="1" i="1" dirty="0">
                          <a:solidFill>
                            <a:srgbClr val="262626"/>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11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5" name="Rectangle 4"/>
          <p:cNvSpPr/>
          <p:nvPr/>
        </p:nvSpPr>
        <p:spPr>
          <a:xfrm>
            <a:off x="-43164" y="2554810"/>
            <a:ext cx="1045580" cy="584776"/>
          </a:xfrm>
          <a:prstGeom prst="rect">
            <a:avLst/>
          </a:prstGeom>
        </p:spPr>
        <p:txBody>
          <a:bodyPr wrap="none">
            <a:spAutoFit/>
          </a:bodyPr>
          <a:lstStyle/>
          <a:p>
            <a:pPr algn="ctr"/>
            <a:r>
              <a:rPr lang="en-US" sz="3200" i="1" dirty="0" err="1">
                <a:solidFill>
                  <a:srgbClr val="262626"/>
                </a:solidFill>
                <a:latin typeface="Optima"/>
                <a:cs typeface="Optima"/>
              </a:rPr>
              <a:t>D</a:t>
            </a:r>
            <a:r>
              <a:rPr lang="en-US" sz="3200" baseline="30000" dirty="0" err="1">
                <a:solidFill>
                  <a:srgbClr val="262626"/>
                </a:solidFill>
                <a:latin typeface="Optima"/>
                <a:cs typeface="Optima"/>
              </a:rPr>
              <a:t>bald</a:t>
            </a:r>
            <a:endParaRPr lang="en-US" sz="3200" dirty="0">
              <a:solidFill>
                <a:srgbClr val="262626"/>
              </a:solidFill>
              <a:latin typeface="Optima"/>
              <a:cs typeface="Optima"/>
            </a:endParaRPr>
          </a:p>
        </p:txBody>
      </p:sp>
      <p:grpSp>
        <p:nvGrpSpPr>
          <p:cNvPr id="29" name="Group 28"/>
          <p:cNvGrpSpPr/>
          <p:nvPr/>
        </p:nvGrpSpPr>
        <p:grpSpPr>
          <a:xfrm>
            <a:off x="4761392" y="1988904"/>
            <a:ext cx="3529811" cy="1764489"/>
            <a:chOff x="5132163" y="7015385"/>
            <a:chExt cx="3529811" cy="1764489"/>
          </a:xfrm>
        </p:grpSpPr>
        <p:cxnSp>
          <p:nvCxnSpPr>
            <p:cNvPr id="30" name="Straight Arrow Connector 29"/>
            <p:cNvCxnSpPr/>
            <p:nvPr/>
          </p:nvCxnSpPr>
          <p:spPr>
            <a:xfrm flipH="1">
              <a:off x="5317774" y="7922304"/>
              <a:ext cx="1720673" cy="7825"/>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7108595" y="7928239"/>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7116967" y="7244694"/>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3" name="Oval 32"/>
            <p:cNvSpPr>
              <a:spLocks noChangeAspect="1"/>
            </p:cNvSpPr>
            <p:nvPr/>
          </p:nvSpPr>
          <p:spPr>
            <a:xfrm>
              <a:off x="8266537" y="704921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34" name="Oval 33"/>
            <p:cNvSpPr>
              <a:spLocks noChangeAspect="1"/>
            </p:cNvSpPr>
            <p:nvPr/>
          </p:nvSpPr>
          <p:spPr>
            <a:xfrm>
              <a:off x="8266537" y="8402245"/>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35" name="Oval 34"/>
            <p:cNvSpPr>
              <a:spLocks noChangeAspect="1"/>
            </p:cNvSpPr>
            <p:nvPr/>
          </p:nvSpPr>
          <p:spPr>
            <a:xfrm>
              <a:off x="6852836" y="7739424"/>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6" name="Oval 35"/>
            <p:cNvSpPr>
              <a:spLocks noChangeAspect="1"/>
            </p:cNvSpPr>
            <p:nvPr/>
          </p:nvSpPr>
          <p:spPr>
            <a:xfrm>
              <a:off x="5132163" y="7747249"/>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37" name="TextBox 36"/>
            <p:cNvSpPr txBox="1"/>
            <p:nvPr/>
          </p:nvSpPr>
          <p:spPr>
            <a:xfrm>
              <a:off x="5183301" y="7707720"/>
              <a:ext cx="312033" cy="400110"/>
            </a:xfrm>
            <a:prstGeom prst="rect">
              <a:avLst/>
            </a:prstGeom>
            <a:noFill/>
          </p:spPr>
          <p:txBody>
            <a:bodyPr wrap="none" rtlCol="0">
              <a:spAutoFit/>
            </a:bodyPr>
            <a:lstStyle/>
            <a:p>
              <a:pPr algn="ctr"/>
              <a:r>
                <a:rPr lang="en-US" sz="2000" i="1" dirty="0">
                  <a:solidFill>
                    <a:srgbClr val="FFFFFF"/>
                  </a:solidFill>
                  <a:latin typeface="Optima"/>
                  <a:cs typeface="Optima"/>
                </a:rPr>
                <a:t>i</a:t>
              </a:r>
            </a:p>
          </p:txBody>
        </p:sp>
        <p:sp>
          <p:nvSpPr>
            <p:cNvPr id="38" name="TextBox 37"/>
            <p:cNvSpPr txBox="1"/>
            <p:nvPr/>
          </p:nvSpPr>
          <p:spPr>
            <a:xfrm>
              <a:off x="8283512" y="7015385"/>
              <a:ext cx="378462" cy="400110"/>
            </a:xfrm>
            <a:prstGeom prst="rect">
              <a:avLst/>
            </a:prstGeom>
            <a:noFill/>
          </p:spPr>
          <p:txBody>
            <a:bodyPr wrap="none" rtlCol="0">
              <a:spAutoFit/>
            </a:bodyPr>
            <a:lstStyle/>
            <a:p>
              <a:pPr algn="ctr"/>
              <a:r>
                <a:rPr lang="en-US" sz="2000" i="1" dirty="0">
                  <a:solidFill>
                    <a:srgbClr val="FFFFFF"/>
                  </a:solidFill>
                  <a:latin typeface="Optima"/>
                  <a:cs typeface="Optima"/>
                </a:rPr>
                <a:t>k</a:t>
              </a:r>
            </a:p>
          </p:txBody>
        </p:sp>
        <p:sp>
          <p:nvSpPr>
            <p:cNvPr id="39" name="TextBox 38"/>
            <p:cNvSpPr txBox="1"/>
            <p:nvPr/>
          </p:nvSpPr>
          <p:spPr>
            <a:xfrm>
              <a:off x="8315404" y="8379764"/>
              <a:ext cx="312033" cy="400110"/>
            </a:xfrm>
            <a:prstGeom prst="rect">
              <a:avLst/>
            </a:prstGeom>
            <a:noFill/>
          </p:spPr>
          <p:txBody>
            <a:bodyPr wrap="none" rtlCol="0">
              <a:spAutoFit/>
            </a:bodyPr>
            <a:lstStyle/>
            <a:p>
              <a:pPr algn="ctr"/>
              <a:r>
                <a:rPr lang="en-US" sz="2000" i="1" dirty="0">
                  <a:solidFill>
                    <a:srgbClr val="FFFFFF"/>
                  </a:solidFill>
                  <a:latin typeface="Optima"/>
                  <a:cs typeface="Optima"/>
                </a:rPr>
                <a:t>l</a:t>
              </a:r>
            </a:p>
          </p:txBody>
        </p:sp>
        <p:sp>
          <p:nvSpPr>
            <p:cNvPr id="40" name="TextBox 39"/>
            <p:cNvSpPr txBox="1"/>
            <p:nvPr/>
          </p:nvSpPr>
          <p:spPr>
            <a:xfrm>
              <a:off x="5931610" y="7537733"/>
              <a:ext cx="469872" cy="400110"/>
            </a:xfrm>
            <a:prstGeom prst="rect">
              <a:avLst/>
            </a:prstGeom>
            <a:noFill/>
          </p:spPr>
          <p:txBody>
            <a:bodyPr wrap="none" rtlCol="0">
              <a:spAutoFit/>
            </a:bodyPr>
            <a:lstStyle/>
            <a:p>
              <a:pPr algn="ctr"/>
              <a:r>
                <a:rPr lang="en-US" sz="2000" dirty="0">
                  <a:latin typeface="Optima"/>
                  <a:cs typeface="Optima"/>
                </a:rPr>
                <a:t>15</a:t>
              </a:r>
            </a:p>
          </p:txBody>
        </p:sp>
        <p:sp>
          <p:nvSpPr>
            <p:cNvPr id="41" name="TextBox 40"/>
            <p:cNvSpPr txBox="1"/>
            <p:nvPr/>
          </p:nvSpPr>
          <p:spPr>
            <a:xfrm>
              <a:off x="7537084" y="7209741"/>
              <a:ext cx="327269" cy="400110"/>
            </a:xfrm>
            <a:prstGeom prst="rect">
              <a:avLst/>
            </a:prstGeom>
            <a:noFill/>
          </p:spPr>
          <p:txBody>
            <a:bodyPr wrap="none" rtlCol="0">
              <a:spAutoFit/>
            </a:bodyPr>
            <a:lstStyle/>
            <a:p>
              <a:pPr algn="ctr"/>
              <a:r>
                <a:rPr lang="en-US" sz="2000" dirty="0">
                  <a:latin typeface="Optima"/>
                  <a:cs typeface="Optima"/>
                </a:rPr>
                <a:t>6</a:t>
              </a:r>
            </a:p>
          </p:txBody>
        </p:sp>
        <p:sp>
          <p:nvSpPr>
            <p:cNvPr id="42" name="TextBox 41"/>
            <p:cNvSpPr txBox="1"/>
            <p:nvPr/>
          </p:nvSpPr>
          <p:spPr>
            <a:xfrm>
              <a:off x="7537084" y="8191576"/>
              <a:ext cx="327269" cy="400110"/>
            </a:xfrm>
            <a:prstGeom prst="rect">
              <a:avLst/>
            </a:prstGeom>
            <a:noFill/>
          </p:spPr>
          <p:txBody>
            <a:bodyPr wrap="none" rtlCol="0">
              <a:spAutoFit/>
            </a:bodyPr>
            <a:lstStyle/>
            <a:p>
              <a:pPr algn="ctr"/>
              <a:r>
                <a:rPr lang="en-US" sz="2000" dirty="0">
                  <a:latin typeface="Optima"/>
                  <a:cs typeface="Optima"/>
                </a:rPr>
                <a:t>7</a:t>
              </a:r>
            </a:p>
          </p:txBody>
        </p:sp>
      </p:grpSp>
      <p:sp>
        <p:nvSpPr>
          <p:cNvPr id="43" name="Rectangle 42"/>
          <p:cNvSpPr/>
          <p:nvPr/>
        </p:nvSpPr>
        <p:spPr>
          <a:xfrm>
            <a:off x="5803245" y="1603454"/>
            <a:ext cx="2009131" cy="584776"/>
          </a:xfrm>
          <a:prstGeom prst="rect">
            <a:avLst/>
          </a:prstGeom>
        </p:spPr>
        <p:txBody>
          <a:bodyPr wrap="none">
            <a:spAutoFit/>
          </a:bodyPr>
          <a:lstStyle/>
          <a:p>
            <a:pPr algn="ctr"/>
            <a:r>
              <a:rPr lang="en-US" sz="3200" dirty="0">
                <a:solidFill>
                  <a:srgbClr val="262626"/>
                </a:solidFill>
                <a:latin typeface="Optima"/>
                <a:cs typeface="Optima"/>
              </a:rPr>
              <a:t>T</a:t>
            </a:r>
            <a:r>
              <a:rPr lang="en-US" sz="2400" dirty="0">
                <a:solidFill>
                  <a:srgbClr val="262626"/>
                </a:solidFill>
                <a:latin typeface="Optima"/>
                <a:cs typeface="Optima"/>
              </a:rPr>
              <a:t>REE</a:t>
            </a:r>
            <a:r>
              <a:rPr lang="en-US" sz="3200" dirty="0">
                <a:solidFill>
                  <a:srgbClr val="262626"/>
                </a:solidFill>
                <a:latin typeface="Optima"/>
                <a:cs typeface="Optima"/>
              </a:rPr>
              <a:t>(</a:t>
            </a:r>
            <a:r>
              <a:rPr lang="en-US" sz="3200" i="1" dirty="0" err="1">
                <a:solidFill>
                  <a:srgbClr val="262626"/>
                </a:solidFill>
                <a:latin typeface="Optima"/>
                <a:cs typeface="Optima"/>
              </a:rPr>
              <a:t>D</a:t>
            </a:r>
            <a:r>
              <a:rPr lang="en-US" sz="3200" baseline="30000" dirty="0" err="1">
                <a:solidFill>
                  <a:srgbClr val="262626"/>
                </a:solidFill>
                <a:latin typeface="Optima"/>
                <a:cs typeface="Optima"/>
              </a:rPr>
              <a:t>trim</a:t>
            </a:r>
            <a:r>
              <a:rPr lang="en-US" sz="3200" dirty="0">
                <a:solidFill>
                  <a:srgbClr val="262626"/>
                </a:solidFill>
                <a:latin typeface="Optima"/>
                <a:cs typeface="Optima"/>
              </a:rPr>
              <a:t>)</a:t>
            </a:r>
            <a:endParaRPr lang="en-US" sz="3200" i="1" dirty="0">
              <a:solidFill>
                <a:srgbClr val="262626"/>
              </a:solidFill>
              <a:latin typeface="Optima"/>
              <a:cs typeface="Optima"/>
            </a:endParaRPr>
          </a:p>
        </p:txBody>
      </p:sp>
      <p:sp>
        <p:nvSpPr>
          <p:cNvPr id="21" name="Content Placeholder 3"/>
          <p:cNvSpPr txBox="1">
            <a:spLocks/>
          </p:cNvSpPr>
          <p:nvPr/>
        </p:nvSpPr>
        <p:spPr>
          <a:xfrm>
            <a:off x="416665" y="4292885"/>
            <a:ext cx="8382000" cy="1422115"/>
          </a:xfrm>
          <a:prstGeom prst="rect">
            <a:avLst/>
          </a:prstGeom>
          <a:solidFill>
            <a:srgbClr val="CAE2F9"/>
          </a:solidFill>
          <a:ln>
            <a:solidFill>
              <a:srgbClr val="176FC1"/>
            </a:solidFill>
          </a:ln>
          <a:effectLst>
            <a:outerShdw blurRad="50800" dist="38100" dir="5400000" algn="t" rotWithShape="0">
              <a:prstClr val="black">
                <a:alpha val="40000"/>
              </a:prstClr>
            </a:outerShdw>
          </a:effectLst>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a:latin typeface="Optima"/>
                <a:cs typeface="Optima"/>
              </a:rPr>
              <a:t>Limb Length Theorem: the length of the limb of </a:t>
            </a:r>
            <a:r>
              <a:rPr lang="en-US" sz="2800" i="1" dirty="0">
                <a:latin typeface="Optima"/>
                <a:cs typeface="Optima"/>
              </a:rPr>
              <a:t>j </a:t>
            </a:r>
            <a:r>
              <a:rPr lang="en-US" sz="2800" dirty="0">
                <a:latin typeface="Optima"/>
                <a:cs typeface="Optima"/>
              </a:rPr>
              <a:t>is equal to the minimum value of (</a:t>
            </a:r>
            <a:r>
              <a:rPr lang="en-US" sz="2800" i="1" dirty="0" err="1">
                <a:latin typeface="Optima"/>
                <a:cs typeface="Optima"/>
              </a:rPr>
              <a:t>D</a:t>
            </a:r>
            <a:r>
              <a:rPr lang="en-US" sz="2800" baseline="30000" dirty="0" err="1">
                <a:latin typeface="Optima"/>
                <a:cs typeface="Optima"/>
              </a:rPr>
              <a:t>bald</a:t>
            </a:r>
            <a:r>
              <a:rPr lang="en-US" sz="2800" i="1" baseline="-25000" dirty="0" err="1">
                <a:latin typeface="Optima"/>
                <a:cs typeface="Optima"/>
              </a:rPr>
              <a:t>i,j</a:t>
            </a:r>
            <a:r>
              <a:rPr lang="en-US" sz="2800" dirty="0">
                <a:latin typeface="Optima"/>
                <a:cs typeface="Optima"/>
              </a:rPr>
              <a:t> + </a:t>
            </a:r>
            <a:r>
              <a:rPr lang="en-US" sz="2800" i="1" dirty="0" err="1">
                <a:latin typeface="Optima"/>
                <a:cs typeface="Optima"/>
              </a:rPr>
              <a:t>D</a:t>
            </a:r>
            <a:r>
              <a:rPr lang="en-US" sz="2800" baseline="30000" dirty="0" err="1">
                <a:latin typeface="Optima"/>
                <a:cs typeface="Optima"/>
              </a:rPr>
              <a:t>bald</a:t>
            </a:r>
            <a:r>
              <a:rPr lang="en-US" sz="2800" i="1" baseline="-25000" dirty="0" err="1">
                <a:latin typeface="Optima"/>
                <a:cs typeface="Optima"/>
              </a:rPr>
              <a:t>j,k</a:t>
            </a:r>
            <a:r>
              <a:rPr lang="en-US" sz="2800" dirty="0">
                <a:latin typeface="Optima"/>
                <a:cs typeface="Optima"/>
              </a:rPr>
              <a:t> – </a:t>
            </a:r>
            <a:r>
              <a:rPr lang="en-US" sz="2800" i="1" dirty="0" err="1">
                <a:latin typeface="Optima"/>
                <a:cs typeface="Optima"/>
              </a:rPr>
              <a:t>D</a:t>
            </a:r>
            <a:r>
              <a:rPr lang="en-US" sz="2800" baseline="30000" dirty="0" err="1">
                <a:latin typeface="Optima"/>
                <a:cs typeface="Optima"/>
              </a:rPr>
              <a:t>bald</a:t>
            </a:r>
            <a:r>
              <a:rPr lang="en-US" sz="2800" i="1" baseline="-25000" dirty="0" err="1">
                <a:latin typeface="Optima"/>
                <a:cs typeface="Optima"/>
              </a:rPr>
              <a:t>i,k</a:t>
            </a:r>
            <a:r>
              <a:rPr lang="en-US" sz="2800" dirty="0">
                <a:latin typeface="Optima"/>
                <a:cs typeface="Optima"/>
              </a:rPr>
              <a:t>)/2 over all leaves </a:t>
            </a:r>
            <a:r>
              <a:rPr lang="en-US" sz="2800" i="1" dirty="0" err="1">
                <a:latin typeface="Optima"/>
                <a:cs typeface="Optima"/>
              </a:rPr>
              <a:t>i</a:t>
            </a:r>
            <a:r>
              <a:rPr lang="en-US" sz="2800" dirty="0">
                <a:latin typeface="Optima"/>
                <a:cs typeface="Optima"/>
              </a:rPr>
              <a:t> and </a:t>
            </a:r>
            <a:r>
              <a:rPr lang="en-US" sz="2800" i="1" dirty="0">
                <a:latin typeface="Optima"/>
                <a:cs typeface="Optima"/>
              </a:rPr>
              <a:t>k</a:t>
            </a:r>
            <a:r>
              <a:rPr lang="en-US" sz="2800" dirty="0">
                <a:latin typeface="Optima"/>
                <a:cs typeface="Optima"/>
              </a:rPr>
              <a:t>.</a:t>
            </a:r>
            <a:endParaRPr lang="en-US" sz="2800" b="1" dirty="0">
              <a:latin typeface="Optima"/>
              <a:cs typeface="Optima"/>
            </a:endParaRPr>
          </a:p>
        </p:txBody>
      </p:sp>
    </p:spTree>
    <p:extLst>
      <p:ext uri="{BB962C8B-B14F-4D97-AF65-F5344CB8AC3E}">
        <p14:creationId xmlns:p14="http://schemas.microsoft.com/office/powerpoint/2010/main" val="223076312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18096"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Attaching a Limb</a:t>
            </a:r>
          </a:p>
        </p:txBody>
      </p:sp>
      <p:graphicFrame>
        <p:nvGraphicFramePr>
          <p:cNvPr id="4" name="Table 3"/>
          <p:cNvGraphicFramePr>
            <a:graphicFrameLocks noGrp="1"/>
          </p:cNvGraphicFramePr>
          <p:nvPr>
            <p:extLst>
              <p:ext uri="{D42A27DB-BD31-4B8C-83A1-F6EECF244321}">
                <p14:modId xmlns:p14="http://schemas.microsoft.com/office/powerpoint/2010/main" val="367090180"/>
              </p:ext>
            </p:extLst>
          </p:nvPr>
        </p:nvGraphicFramePr>
        <p:xfrm>
          <a:off x="914402" y="1423142"/>
          <a:ext cx="2681957" cy="2641719"/>
        </p:xfrm>
        <a:graphic>
          <a:graphicData uri="http://schemas.openxmlformats.org/drawingml/2006/table">
            <a:tbl>
              <a:tblPr firstRow="1" bandRow="1">
                <a:tableStyleId>{5C22544A-7EE6-4342-B048-85BDC9FD1C3A}</a:tableStyleId>
              </a:tblPr>
              <a:tblGrid>
                <a:gridCol w="545022">
                  <a:extLst>
                    <a:ext uri="{9D8B030D-6E8A-4147-A177-3AD203B41FA5}">
                      <a16:colId xmlns:a16="http://schemas.microsoft.com/office/drawing/2014/main" val="20000"/>
                    </a:ext>
                  </a:extLst>
                </a:gridCol>
                <a:gridCol w="545022">
                  <a:extLst>
                    <a:ext uri="{9D8B030D-6E8A-4147-A177-3AD203B41FA5}">
                      <a16:colId xmlns:a16="http://schemas.microsoft.com/office/drawing/2014/main" val="20001"/>
                    </a:ext>
                  </a:extLst>
                </a:gridCol>
                <a:gridCol w="536836">
                  <a:extLst>
                    <a:ext uri="{9D8B030D-6E8A-4147-A177-3AD203B41FA5}">
                      <a16:colId xmlns:a16="http://schemas.microsoft.com/office/drawing/2014/main" val="20002"/>
                    </a:ext>
                  </a:extLst>
                </a:gridCol>
                <a:gridCol w="537308">
                  <a:extLst>
                    <a:ext uri="{9D8B030D-6E8A-4147-A177-3AD203B41FA5}">
                      <a16:colId xmlns:a16="http://schemas.microsoft.com/office/drawing/2014/main" val="20003"/>
                    </a:ext>
                  </a:extLst>
                </a:gridCol>
                <a:gridCol w="517769">
                  <a:extLst>
                    <a:ext uri="{9D8B030D-6E8A-4147-A177-3AD203B41FA5}">
                      <a16:colId xmlns:a16="http://schemas.microsoft.com/office/drawing/2014/main" val="20004"/>
                    </a:ext>
                  </a:extLst>
                </a:gridCol>
              </a:tblGrid>
              <a:tr h="532136">
                <a:tc>
                  <a:txBody>
                    <a:bodyPr/>
                    <a:lstStyle/>
                    <a:p>
                      <a:pPr algn="ctr"/>
                      <a:endParaRPr lang="en-US" sz="2000" b="1" i="1"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13175">
                <a:tc>
                  <a:txBody>
                    <a:bodyPr/>
                    <a:lstStyle/>
                    <a:p>
                      <a:pPr algn="ctr"/>
                      <a:r>
                        <a:rPr lang="en-US" sz="2000" b="1" i="1" dirty="0">
                          <a:solidFill>
                            <a:srgbClr val="262626"/>
                          </a:solidFill>
                          <a:latin typeface="Optima"/>
                          <a:cs typeface="Optima"/>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chemeClr val="accent1"/>
                          </a:solidFill>
                          <a:latin typeface="Optima"/>
                          <a:cs typeface="Optima"/>
                        </a:rPr>
                        <a:t>11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chemeClr val="bg2"/>
                          </a:solidFill>
                          <a:latin typeface="Optima"/>
                          <a:cs typeface="Optima"/>
                        </a:rPr>
                        <a:t>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32136">
                <a:tc>
                  <a:txBody>
                    <a:bodyPr/>
                    <a:lstStyle/>
                    <a:p>
                      <a:pPr algn="ctr"/>
                      <a:r>
                        <a:rPr lang="en-US" sz="2000" b="1" i="1" dirty="0">
                          <a:solidFill>
                            <a:srgbClr val="262626"/>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11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chemeClr val="accent4"/>
                          </a:solidFill>
                          <a:latin typeface="Optima"/>
                          <a:cs typeface="Optima"/>
                        </a:rPr>
                        <a:t>10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11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32136">
                <a:tc>
                  <a:txBody>
                    <a:bodyPr/>
                    <a:lstStyle/>
                    <a:p>
                      <a:pPr algn="ctr"/>
                      <a:r>
                        <a:rPr lang="en-US" sz="2000" b="1" i="1" dirty="0">
                          <a:solidFill>
                            <a:srgbClr val="262626"/>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10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32136">
                <a:tc>
                  <a:txBody>
                    <a:bodyPr/>
                    <a:lstStyle/>
                    <a:p>
                      <a:pPr algn="ctr"/>
                      <a:r>
                        <a:rPr lang="en-US" sz="2000" b="1" i="1" dirty="0">
                          <a:solidFill>
                            <a:srgbClr val="262626"/>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11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5" name="Rectangle 4"/>
          <p:cNvSpPr/>
          <p:nvPr/>
        </p:nvSpPr>
        <p:spPr>
          <a:xfrm>
            <a:off x="-43164" y="2554810"/>
            <a:ext cx="1045580" cy="584776"/>
          </a:xfrm>
          <a:prstGeom prst="rect">
            <a:avLst/>
          </a:prstGeom>
        </p:spPr>
        <p:txBody>
          <a:bodyPr wrap="none">
            <a:spAutoFit/>
          </a:bodyPr>
          <a:lstStyle/>
          <a:p>
            <a:pPr algn="ctr"/>
            <a:r>
              <a:rPr lang="en-US" sz="3200" i="1" dirty="0" err="1">
                <a:solidFill>
                  <a:srgbClr val="262626"/>
                </a:solidFill>
                <a:latin typeface="Optima"/>
                <a:cs typeface="Optima"/>
              </a:rPr>
              <a:t>D</a:t>
            </a:r>
            <a:r>
              <a:rPr lang="en-US" sz="3200" baseline="30000" dirty="0" err="1">
                <a:solidFill>
                  <a:srgbClr val="262626"/>
                </a:solidFill>
                <a:latin typeface="Optima"/>
                <a:cs typeface="Optima"/>
              </a:rPr>
              <a:t>bald</a:t>
            </a:r>
            <a:endParaRPr lang="en-US" sz="3200" dirty="0">
              <a:solidFill>
                <a:srgbClr val="262626"/>
              </a:solidFill>
              <a:latin typeface="Optima"/>
              <a:cs typeface="Optima"/>
            </a:endParaRPr>
          </a:p>
        </p:txBody>
      </p:sp>
      <p:sp>
        <p:nvSpPr>
          <p:cNvPr id="29" name="Rectangle 28"/>
          <p:cNvSpPr/>
          <p:nvPr/>
        </p:nvSpPr>
        <p:spPr>
          <a:xfrm>
            <a:off x="2125710" y="5670136"/>
            <a:ext cx="5105400" cy="1112099"/>
          </a:xfrm>
          <a:prstGeom prst="rect">
            <a:avLst/>
          </a:prstGeom>
        </p:spPr>
        <p:txBody>
          <a:bodyPr wrap="square">
            <a:spAutoFit/>
          </a:bodyPr>
          <a:lstStyle/>
          <a:p>
            <a:pPr>
              <a:lnSpc>
                <a:spcPct val="120000"/>
              </a:lnSpc>
            </a:pPr>
            <a:r>
              <a:rPr lang="en-US" sz="2800" dirty="0">
                <a:latin typeface="Optima"/>
                <a:cs typeface="Optima"/>
              </a:rPr>
              <a:t>(</a:t>
            </a:r>
            <a:r>
              <a:rPr lang="en-US" sz="2800" i="1" dirty="0" err="1">
                <a:solidFill>
                  <a:schemeClr val="accent1"/>
                </a:solidFill>
                <a:latin typeface="Optima"/>
                <a:cs typeface="Optima"/>
              </a:rPr>
              <a:t>D</a:t>
            </a:r>
            <a:r>
              <a:rPr lang="en-US" sz="2800" baseline="30000" dirty="0" err="1">
                <a:solidFill>
                  <a:schemeClr val="accent1"/>
                </a:solidFill>
                <a:latin typeface="Optima"/>
                <a:cs typeface="Optima"/>
              </a:rPr>
              <a:t>bald</a:t>
            </a:r>
            <a:r>
              <a:rPr lang="en-US" sz="2800" i="1" baseline="-25000" dirty="0" err="1">
                <a:solidFill>
                  <a:schemeClr val="accent1"/>
                </a:solidFill>
                <a:latin typeface="Optima"/>
                <a:cs typeface="Optima"/>
              </a:rPr>
              <a:t>i,j</a:t>
            </a:r>
            <a:r>
              <a:rPr lang="en-US" sz="2800" dirty="0">
                <a:solidFill>
                  <a:schemeClr val="accent1"/>
                </a:solidFill>
                <a:latin typeface="Optima"/>
                <a:cs typeface="Optima"/>
              </a:rPr>
              <a:t> </a:t>
            </a:r>
            <a:r>
              <a:rPr lang="en-US" sz="2800" dirty="0">
                <a:latin typeface="Optima"/>
                <a:cs typeface="Optima"/>
              </a:rPr>
              <a:t>+ </a:t>
            </a:r>
            <a:r>
              <a:rPr lang="en-US" sz="2800" i="1" dirty="0" err="1">
                <a:solidFill>
                  <a:schemeClr val="accent4"/>
                </a:solidFill>
                <a:latin typeface="Optima"/>
                <a:cs typeface="Optima"/>
              </a:rPr>
              <a:t>D</a:t>
            </a:r>
            <a:r>
              <a:rPr lang="en-US" sz="2800" baseline="30000" dirty="0" err="1">
                <a:solidFill>
                  <a:schemeClr val="accent4"/>
                </a:solidFill>
                <a:latin typeface="Optima"/>
                <a:cs typeface="Optima"/>
              </a:rPr>
              <a:t>bald</a:t>
            </a:r>
            <a:r>
              <a:rPr lang="en-US" sz="2800" i="1" baseline="-25000" dirty="0" err="1">
                <a:solidFill>
                  <a:schemeClr val="accent4"/>
                </a:solidFill>
                <a:latin typeface="Optima"/>
                <a:cs typeface="Optima"/>
              </a:rPr>
              <a:t>j,k</a:t>
            </a:r>
            <a:r>
              <a:rPr lang="en-US" sz="2800" dirty="0">
                <a:solidFill>
                  <a:schemeClr val="accent4"/>
                </a:solidFill>
                <a:latin typeface="Optima"/>
                <a:cs typeface="Optima"/>
              </a:rPr>
              <a:t> </a:t>
            </a:r>
            <a:r>
              <a:rPr lang="en-US" sz="2800" dirty="0">
                <a:latin typeface="Optima"/>
                <a:cs typeface="Optima"/>
              </a:rPr>
              <a:t>– </a:t>
            </a:r>
            <a:r>
              <a:rPr lang="en-US" sz="2800" i="1" dirty="0" err="1">
                <a:solidFill>
                  <a:schemeClr val="bg2"/>
                </a:solidFill>
                <a:latin typeface="Optima"/>
                <a:cs typeface="Optima"/>
              </a:rPr>
              <a:t>D</a:t>
            </a:r>
            <a:r>
              <a:rPr lang="en-US" sz="2800" baseline="30000" dirty="0" err="1">
                <a:solidFill>
                  <a:schemeClr val="bg2"/>
                </a:solidFill>
                <a:latin typeface="Optima"/>
                <a:cs typeface="Optima"/>
              </a:rPr>
              <a:t>bald</a:t>
            </a:r>
            <a:r>
              <a:rPr lang="en-US" sz="2800" i="1" baseline="-25000" dirty="0" err="1">
                <a:solidFill>
                  <a:schemeClr val="bg2"/>
                </a:solidFill>
                <a:latin typeface="Optima"/>
                <a:cs typeface="Optima"/>
              </a:rPr>
              <a:t>i,k</a:t>
            </a:r>
            <a:r>
              <a:rPr lang="en-US" sz="2800" dirty="0">
                <a:latin typeface="Optima"/>
                <a:cs typeface="Optima"/>
              </a:rPr>
              <a:t>)/2 = </a:t>
            </a:r>
            <a:r>
              <a:rPr lang="en-US" sz="2800" b="1" dirty="0">
                <a:solidFill>
                  <a:schemeClr val="tx2"/>
                </a:solidFill>
                <a:latin typeface="Optima"/>
                <a:cs typeface="Optima"/>
              </a:rPr>
              <a:t>0</a:t>
            </a:r>
          </a:p>
          <a:p>
            <a:pPr>
              <a:lnSpc>
                <a:spcPct val="120000"/>
              </a:lnSpc>
            </a:pPr>
            <a:endParaRPr lang="en-US" sz="2800" dirty="0">
              <a:latin typeface="Optima"/>
              <a:cs typeface="Optima"/>
            </a:endParaRPr>
          </a:p>
        </p:txBody>
      </p:sp>
      <p:grpSp>
        <p:nvGrpSpPr>
          <p:cNvPr id="30" name="Group 29"/>
          <p:cNvGrpSpPr/>
          <p:nvPr/>
        </p:nvGrpSpPr>
        <p:grpSpPr>
          <a:xfrm>
            <a:off x="4761392" y="1988904"/>
            <a:ext cx="3529811" cy="1764489"/>
            <a:chOff x="5132163" y="7015385"/>
            <a:chExt cx="3529811" cy="1764489"/>
          </a:xfrm>
        </p:grpSpPr>
        <p:cxnSp>
          <p:nvCxnSpPr>
            <p:cNvPr id="31" name="Straight Arrow Connector 30"/>
            <p:cNvCxnSpPr/>
            <p:nvPr/>
          </p:nvCxnSpPr>
          <p:spPr>
            <a:xfrm flipH="1">
              <a:off x="5317774" y="7922304"/>
              <a:ext cx="1720673" cy="7825"/>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7108595" y="7928239"/>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7116967" y="7244694"/>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4" name="Oval 33"/>
            <p:cNvSpPr>
              <a:spLocks noChangeAspect="1"/>
            </p:cNvSpPr>
            <p:nvPr/>
          </p:nvSpPr>
          <p:spPr>
            <a:xfrm>
              <a:off x="8266537" y="704921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35" name="Oval 34"/>
            <p:cNvSpPr>
              <a:spLocks noChangeAspect="1"/>
            </p:cNvSpPr>
            <p:nvPr/>
          </p:nvSpPr>
          <p:spPr>
            <a:xfrm>
              <a:off x="8266537" y="8402245"/>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36" name="Oval 35"/>
            <p:cNvSpPr>
              <a:spLocks noChangeAspect="1"/>
            </p:cNvSpPr>
            <p:nvPr/>
          </p:nvSpPr>
          <p:spPr>
            <a:xfrm>
              <a:off x="6852836" y="7739424"/>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7" name="Oval 36"/>
            <p:cNvSpPr>
              <a:spLocks noChangeAspect="1"/>
            </p:cNvSpPr>
            <p:nvPr/>
          </p:nvSpPr>
          <p:spPr>
            <a:xfrm>
              <a:off x="5132163" y="7747249"/>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38" name="TextBox 37"/>
            <p:cNvSpPr txBox="1"/>
            <p:nvPr/>
          </p:nvSpPr>
          <p:spPr>
            <a:xfrm>
              <a:off x="5183301" y="7707720"/>
              <a:ext cx="312033" cy="400110"/>
            </a:xfrm>
            <a:prstGeom prst="rect">
              <a:avLst/>
            </a:prstGeom>
            <a:noFill/>
          </p:spPr>
          <p:txBody>
            <a:bodyPr wrap="none" rtlCol="0">
              <a:spAutoFit/>
            </a:bodyPr>
            <a:lstStyle/>
            <a:p>
              <a:pPr algn="ctr"/>
              <a:r>
                <a:rPr lang="en-US" sz="2000" i="1" dirty="0">
                  <a:solidFill>
                    <a:srgbClr val="FFFFFF"/>
                  </a:solidFill>
                  <a:latin typeface="Optima"/>
                  <a:cs typeface="Optima"/>
                </a:rPr>
                <a:t>i</a:t>
              </a:r>
            </a:p>
          </p:txBody>
        </p:sp>
        <p:sp>
          <p:nvSpPr>
            <p:cNvPr id="39" name="TextBox 38"/>
            <p:cNvSpPr txBox="1"/>
            <p:nvPr/>
          </p:nvSpPr>
          <p:spPr>
            <a:xfrm>
              <a:off x="8283512" y="7015385"/>
              <a:ext cx="378462" cy="400110"/>
            </a:xfrm>
            <a:prstGeom prst="rect">
              <a:avLst/>
            </a:prstGeom>
            <a:noFill/>
          </p:spPr>
          <p:txBody>
            <a:bodyPr wrap="none" rtlCol="0">
              <a:spAutoFit/>
            </a:bodyPr>
            <a:lstStyle/>
            <a:p>
              <a:pPr algn="ctr"/>
              <a:r>
                <a:rPr lang="en-US" sz="2000" i="1" dirty="0">
                  <a:solidFill>
                    <a:srgbClr val="FFFFFF"/>
                  </a:solidFill>
                  <a:latin typeface="Optima"/>
                  <a:cs typeface="Optima"/>
                </a:rPr>
                <a:t>k</a:t>
              </a:r>
            </a:p>
          </p:txBody>
        </p:sp>
        <p:sp>
          <p:nvSpPr>
            <p:cNvPr id="40" name="TextBox 39"/>
            <p:cNvSpPr txBox="1"/>
            <p:nvPr/>
          </p:nvSpPr>
          <p:spPr>
            <a:xfrm>
              <a:off x="8315404" y="8379764"/>
              <a:ext cx="312033" cy="400110"/>
            </a:xfrm>
            <a:prstGeom prst="rect">
              <a:avLst/>
            </a:prstGeom>
            <a:noFill/>
          </p:spPr>
          <p:txBody>
            <a:bodyPr wrap="none" rtlCol="0">
              <a:spAutoFit/>
            </a:bodyPr>
            <a:lstStyle/>
            <a:p>
              <a:pPr algn="ctr"/>
              <a:r>
                <a:rPr lang="en-US" sz="2000" i="1" dirty="0">
                  <a:solidFill>
                    <a:srgbClr val="FFFFFF"/>
                  </a:solidFill>
                  <a:latin typeface="Optima"/>
                  <a:cs typeface="Optima"/>
                </a:rPr>
                <a:t>l</a:t>
              </a:r>
            </a:p>
          </p:txBody>
        </p:sp>
        <p:sp>
          <p:nvSpPr>
            <p:cNvPr id="41" name="TextBox 40"/>
            <p:cNvSpPr txBox="1"/>
            <p:nvPr/>
          </p:nvSpPr>
          <p:spPr>
            <a:xfrm>
              <a:off x="5931610" y="7537733"/>
              <a:ext cx="469872" cy="400110"/>
            </a:xfrm>
            <a:prstGeom prst="rect">
              <a:avLst/>
            </a:prstGeom>
            <a:noFill/>
          </p:spPr>
          <p:txBody>
            <a:bodyPr wrap="none" rtlCol="0">
              <a:spAutoFit/>
            </a:bodyPr>
            <a:lstStyle/>
            <a:p>
              <a:pPr algn="ctr"/>
              <a:r>
                <a:rPr lang="en-US" sz="2000" dirty="0">
                  <a:latin typeface="Optima"/>
                  <a:cs typeface="Optima"/>
                </a:rPr>
                <a:t>15</a:t>
              </a:r>
            </a:p>
          </p:txBody>
        </p:sp>
        <p:sp>
          <p:nvSpPr>
            <p:cNvPr id="42" name="TextBox 41"/>
            <p:cNvSpPr txBox="1"/>
            <p:nvPr/>
          </p:nvSpPr>
          <p:spPr>
            <a:xfrm>
              <a:off x="7537084" y="7209741"/>
              <a:ext cx="327269" cy="400110"/>
            </a:xfrm>
            <a:prstGeom prst="rect">
              <a:avLst/>
            </a:prstGeom>
            <a:noFill/>
          </p:spPr>
          <p:txBody>
            <a:bodyPr wrap="none" rtlCol="0">
              <a:spAutoFit/>
            </a:bodyPr>
            <a:lstStyle/>
            <a:p>
              <a:pPr algn="ctr"/>
              <a:r>
                <a:rPr lang="en-US" sz="2000" dirty="0">
                  <a:latin typeface="Optima"/>
                  <a:cs typeface="Optima"/>
                </a:rPr>
                <a:t>6</a:t>
              </a:r>
            </a:p>
          </p:txBody>
        </p:sp>
        <p:sp>
          <p:nvSpPr>
            <p:cNvPr id="43" name="TextBox 42"/>
            <p:cNvSpPr txBox="1"/>
            <p:nvPr/>
          </p:nvSpPr>
          <p:spPr>
            <a:xfrm>
              <a:off x="7537084" y="8191576"/>
              <a:ext cx="327269" cy="400110"/>
            </a:xfrm>
            <a:prstGeom prst="rect">
              <a:avLst/>
            </a:prstGeom>
            <a:noFill/>
          </p:spPr>
          <p:txBody>
            <a:bodyPr wrap="none" rtlCol="0">
              <a:spAutoFit/>
            </a:bodyPr>
            <a:lstStyle/>
            <a:p>
              <a:pPr algn="ctr"/>
              <a:r>
                <a:rPr lang="en-US" sz="2000" dirty="0">
                  <a:latin typeface="Optima"/>
                  <a:cs typeface="Optima"/>
                </a:rPr>
                <a:t>7</a:t>
              </a:r>
            </a:p>
          </p:txBody>
        </p:sp>
      </p:grpSp>
      <p:sp>
        <p:nvSpPr>
          <p:cNvPr id="44" name="Rectangle 43"/>
          <p:cNvSpPr/>
          <p:nvPr/>
        </p:nvSpPr>
        <p:spPr>
          <a:xfrm>
            <a:off x="5803245" y="1603454"/>
            <a:ext cx="2009131" cy="584776"/>
          </a:xfrm>
          <a:prstGeom prst="rect">
            <a:avLst/>
          </a:prstGeom>
        </p:spPr>
        <p:txBody>
          <a:bodyPr wrap="none">
            <a:spAutoFit/>
          </a:bodyPr>
          <a:lstStyle/>
          <a:p>
            <a:pPr algn="ctr"/>
            <a:r>
              <a:rPr lang="en-US" sz="3200" dirty="0">
                <a:solidFill>
                  <a:srgbClr val="262626"/>
                </a:solidFill>
                <a:latin typeface="Optima"/>
                <a:cs typeface="Optima"/>
              </a:rPr>
              <a:t>T</a:t>
            </a:r>
            <a:r>
              <a:rPr lang="en-US" sz="2400" dirty="0">
                <a:solidFill>
                  <a:srgbClr val="262626"/>
                </a:solidFill>
                <a:latin typeface="Optima"/>
                <a:cs typeface="Optima"/>
              </a:rPr>
              <a:t>REE</a:t>
            </a:r>
            <a:r>
              <a:rPr lang="en-US" sz="3200" dirty="0">
                <a:solidFill>
                  <a:srgbClr val="262626"/>
                </a:solidFill>
                <a:latin typeface="Optima"/>
                <a:cs typeface="Optima"/>
              </a:rPr>
              <a:t>(</a:t>
            </a:r>
            <a:r>
              <a:rPr lang="en-US" sz="3200" i="1" dirty="0" err="1">
                <a:solidFill>
                  <a:srgbClr val="262626"/>
                </a:solidFill>
                <a:latin typeface="Optima"/>
                <a:cs typeface="Optima"/>
              </a:rPr>
              <a:t>D</a:t>
            </a:r>
            <a:r>
              <a:rPr lang="en-US" sz="3200" baseline="30000" dirty="0" err="1">
                <a:solidFill>
                  <a:srgbClr val="262626"/>
                </a:solidFill>
                <a:latin typeface="Optima"/>
                <a:cs typeface="Optima"/>
              </a:rPr>
              <a:t>trim</a:t>
            </a:r>
            <a:r>
              <a:rPr lang="en-US" sz="3200" dirty="0">
                <a:solidFill>
                  <a:srgbClr val="262626"/>
                </a:solidFill>
                <a:latin typeface="Optima"/>
                <a:cs typeface="Optima"/>
              </a:rPr>
              <a:t>)</a:t>
            </a:r>
            <a:endParaRPr lang="en-US" sz="3200" i="1" dirty="0">
              <a:solidFill>
                <a:srgbClr val="262626"/>
              </a:solidFill>
              <a:latin typeface="Optima"/>
              <a:cs typeface="Optima"/>
            </a:endParaRPr>
          </a:p>
        </p:txBody>
      </p:sp>
      <p:sp>
        <p:nvSpPr>
          <p:cNvPr id="21" name="Content Placeholder 3"/>
          <p:cNvSpPr txBox="1">
            <a:spLocks/>
          </p:cNvSpPr>
          <p:nvPr/>
        </p:nvSpPr>
        <p:spPr>
          <a:xfrm>
            <a:off x="416665" y="4292885"/>
            <a:ext cx="8382000" cy="1422115"/>
          </a:xfrm>
          <a:prstGeom prst="rect">
            <a:avLst/>
          </a:prstGeom>
          <a:solidFill>
            <a:srgbClr val="CAE2F9"/>
          </a:solidFill>
          <a:ln>
            <a:solidFill>
              <a:srgbClr val="176FC1"/>
            </a:solidFill>
          </a:ln>
          <a:effectLst>
            <a:outerShdw blurRad="50800" dist="38100" dir="5400000" algn="t" rotWithShape="0">
              <a:prstClr val="black">
                <a:alpha val="40000"/>
              </a:prstClr>
            </a:outerShdw>
          </a:effectLst>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a:latin typeface="Optima"/>
                <a:cs typeface="Optima"/>
              </a:rPr>
              <a:t>Limb Length Theorem: the length of the limb of </a:t>
            </a:r>
            <a:r>
              <a:rPr lang="en-US" sz="2800" i="1" dirty="0">
                <a:latin typeface="Optima"/>
                <a:cs typeface="Optima"/>
              </a:rPr>
              <a:t>j </a:t>
            </a:r>
            <a:r>
              <a:rPr lang="en-US" sz="2800" dirty="0">
                <a:latin typeface="Optima"/>
                <a:cs typeface="Optima"/>
              </a:rPr>
              <a:t>is equal to the minimum value of (</a:t>
            </a:r>
            <a:r>
              <a:rPr lang="en-US" sz="2800" i="1" dirty="0" err="1">
                <a:latin typeface="Optima"/>
                <a:cs typeface="Optima"/>
              </a:rPr>
              <a:t>D</a:t>
            </a:r>
            <a:r>
              <a:rPr lang="en-US" sz="2800" baseline="30000" dirty="0" err="1">
                <a:latin typeface="Optima"/>
                <a:cs typeface="Optima"/>
              </a:rPr>
              <a:t>bald</a:t>
            </a:r>
            <a:r>
              <a:rPr lang="en-US" sz="2800" i="1" baseline="-25000" dirty="0" err="1">
                <a:latin typeface="Optima"/>
                <a:cs typeface="Optima"/>
              </a:rPr>
              <a:t>i,j</a:t>
            </a:r>
            <a:r>
              <a:rPr lang="en-US" sz="2800" dirty="0">
                <a:latin typeface="Optima"/>
                <a:cs typeface="Optima"/>
              </a:rPr>
              <a:t> + </a:t>
            </a:r>
            <a:r>
              <a:rPr lang="en-US" sz="2800" i="1" dirty="0" err="1">
                <a:latin typeface="Optima"/>
                <a:cs typeface="Optima"/>
              </a:rPr>
              <a:t>D</a:t>
            </a:r>
            <a:r>
              <a:rPr lang="en-US" sz="2800" baseline="30000" dirty="0" err="1">
                <a:latin typeface="Optima"/>
                <a:cs typeface="Optima"/>
              </a:rPr>
              <a:t>bald</a:t>
            </a:r>
            <a:r>
              <a:rPr lang="en-US" sz="2800" i="1" baseline="-25000" dirty="0" err="1">
                <a:latin typeface="Optima"/>
                <a:cs typeface="Optima"/>
              </a:rPr>
              <a:t>j,k</a:t>
            </a:r>
            <a:r>
              <a:rPr lang="en-US" sz="2800" dirty="0">
                <a:latin typeface="Optima"/>
                <a:cs typeface="Optima"/>
              </a:rPr>
              <a:t> – </a:t>
            </a:r>
            <a:r>
              <a:rPr lang="en-US" sz="2800" i="1" dirty="0" err="1">
                <a:latin typeface="Optima"/>
                <a:cs typeface="Optima"/>
              </a:rPr>
              <a:t>D</a:t>
            </a:r>
            <a:r>
              <a:rPr lang="en-US" sz="2800" baseline="30000" dirty="0" err="1">
                <a:latin typeface="Optima"/>
                <a:cs typeface="Optima"/>
              </a:rPr>
              <a:t>bald</a:t>
            </a:r>
            <a:r>
              <a:rPr lang="en-US" sz="2800" i="1" baseline="-25000" dirty="0" err="1">
                <a:latin typeface="Optima"/>
                <a:cs typeface="Optima"/>
              </a:rPr>
              <a:t>i,k</a:t>
            </a:r>
            <a:r>
              <a:rPr lang="en-US" sz="2800" dirty="0">
                <a:latin typeface="Optima"/>
                <a:cs typeface="Optima"/>
              </a:rPr>
              <a:t>)/2 over all leaves </a:t>
            </a:r>
            <a:r>
              <a:rPr lang="en-US" sz="2800" i="1" dirty="0" err="1">
                <a:latin typeface="Optima"/>
                <a:cs typeface="Optima"/>
              </a:rPr>
              <a:t>i</a:t>
            </a:r>
            <a:r>
              <a:rPr lang="en-US" sz="2800" dirty="0">
                <a:latin typeface="Optima"/>
                <a:cs typeface="Optima"/>
              </a:rPr>
              <a:t> and </a:t>
            </a:r>
            <a:r>
              <a:rPr lang="en-US" sz="2800" i="1" dirty="0">
                <a:latin typeface="Optima"/>
                <a:cs typeface="Optima"/>
              </a:rPr>
              <a:t>k</a:t>
            </a:r>
            <a:r>
              <a:rPr lang="en-US" sz="2800" dirty="0">
                <a:latin typeface="Optima"/>
                <a:cs typeface="Optima"/>
              </a:rPr>
              <a:t>.</a:t>
            </a:r>
            <a:endParaRPr lang="en-US" sz="2800" b="1" dirty="0">
              <a:latin typeface="Optima"/>
              <a:cs typeface="Optima"/>
            </a:endParaRPr>
          </a:p>
        </p:txBody>
      </p:sp>
    </p:spTree>
    <p:extLst>
      <p:ext uri="{BB962C8B-B14F-4D97-AF65-F5344CB8AC3E}">
        <p14:creationId xmlns:p14="http://schemas.microsoft.com/office/powerpoint/2010/main" val="427964670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18096"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Attaching a Limb</a:t>
            </a:r>
          </a:p>
        </p:txBody>
      </p:sp>
      <p:graphicFrame>
        <p:nvGraphicFramePr>
          <p:cNvPr id="4" name="Table 3"/>
          <p:cNvGraphicFramePr>
            <a:graphicFrameLocks noGrp="1"/>
          </p:cNvGraphicFramePr>
          <p:nvPr>
            <p:extLst>
              <p:ext uri="{D42A27DB-BD31-4B8C-83A1-F6EECF244321}">
                <p14:modId xmlns:p14="http://schemas.microsoft.com/office/powerpoint/2010/main" val="2227714230"/>
              </p:ext>
            </p:extLst>
          </p:nvPr>
        </p:nvGraphicFramePr>
        <p:xfrm>
          <a:off x="914402" y="1423142"/>
          <a:ext cx="2681957" cy="2641719"/>
        </p:xfrm>
        <a:graphic>
          <a:graphicData uri="http://schemas.openxmlformats.org/drawingml/2006/table">
            <a:tbl>
              <a:tblPr firstRow="1" bandRow="1">
                <a:tableStyleId>{5C22544A-7EE6-4342-B048-85BDC9FD1C3A}</a:tableStyleId>
              </a:tblPr>
              <a:tblGrid>
                <a:gridCol w="545022">
                  <a:extLst>
                    <a:ext uri="{9D8B030D-6E8A-4147-A177-3AD203B41FA5}">
                      <a16:colId xmlns:a16="http://schemas.microsoft.com/office/drawing/2014/main" val="20000"/>
                    </a:ext>
                  </a:extLst>
                </a:gridCol>
                <a:gridCol w="545022">
                  <a:extLst>
                    <a:ext uri="{9D8B030D-6E8A-4147-A177-3AD203B41FA5}">
                      <a16:colId xmlns:a16="http://schemas.microsoft.com/office/drawing/2014/main" val="20001"/>
                    </a:ext>
                  </a:extLst>
                </a:gridCol>
                <a:gridCol w="536836">
                  <a:extLst>
                    <a:ext uri="{9D8B030D-6E8A-4147-A177-3AD203B41FA5}">
                      <a16:colId xmlns:a16="http://schemas.microsoft.com/office/drawing/2014/main" val="20002"/>
                    </a:ext>
                  </a:extLst>
                </a:gridCol>
                <a:gridCol w="537308">
                  <a:extLst>
                    <a:ext uri="{9D8B030D-6E8A-4147-A177-3AD203B41FA5}">
                      <a16:colId xmlns:a16="http://schemas.microsoft.com/office/drawing/2014/main" val="20003"/>
                    </a:ext>
                  </a:extLst>
                </a:gridCol>
                <a:gridCol w="517769">
                  <a:extLst>
                    <a:ext uri="{9D8B030D-6E8A-4147-A177-3AD203B41FA5}">
                      <a16:colId xmlns:a16="http://schemas.microsoft.com/office/drawing/2014/main" val="20004"/>
                    </a:ext>
                  </a:extLst>
                </a:gridCol>
              </a:tblGrid>
              <a:tr h="532136">
                <a:tc>
                  <a:txBody>
                    <a:bodyPr/>
                    <a:lstStyle/>
                    <a:p>
                      <a:pPr algn="ctr"/>
                      <a:endParaRPr lang="en-US" sz="2000" b="1" i="1"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13175">
                <a:tc>
                  <a:txBody>
                    <a:bodyPr/>
                    <a:lstStyle/>
                    <a:p>
                      <a:pPr algn="ctr"/>
                      <a:r>
                        <a:rPr lang="en-US" sz="2000" b="1" i="1" dirty="0">
                          <a:solidFill>
                            <a:srgbClr val="262626"/>
                          </a:solidFill>
                          <a:latin typeface="Optima"/>
                          <a:cs typeface="Optima"/>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chemeClr val="accent1"/>
                          </a:solidFill>
                          <a:latin typeface="Optima"/>
                          <a:cs typeface="Optima"/>
                        </a:rPr>
                        <a:t>11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chemeClr val="bg2"/>
                          </a:solidFill>
                          <a:latin typeface="Optima"/>
                          <a:cs typeface="Optima"/>
                        </a:rPr>
                        <a:t>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32136">
                <a:tc>
                  <a:txBody>
                    <a:bodyPr/>
                    <a:lstStyle/>
                    <a:p>
                      <a:pPr algn="ctr"/>
                      <a:r>
                        <a:rPr lang="en-US" sz="2000" b="1" i="1" dirty="0">
                          <a:solidFill>
                            <a:srgbClr val="262626"/>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11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chemeClr val="accent4"/>
                          </a:solidFill>
                          <a:latin typeface="Optima"/>
                          <a:cs typeface="Optima"/>
                        </a:rPr>
                        <a:t>10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11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32136">
                <a:tc>
                  <a:txBody>
                    <a:bodyPr/>
                    <a:lstStyle/>
                    <a:p>
                      <a:pPr algn="ctr"/>
                      <a:r>
                        <a:rPr lang="en-US" sz="2000" b="1" i="1" dirty="0">
                          <a:solidFill>
                            <a:srgbClr val="262626"/>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10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32136">
                <a:tc>
                  <a:txBody>
                    <a:bodyPr/>
                    <a:lstStyle/>
                    <a:p>
                      <a:pPr algn="ctr"/>
                      <a:r>
                        <a:rPr lang="en-US" sz="2000" b="1" i="1" dirty="0">
                          <a:solidFill>
                            <a:srgbClr val="262626"/>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11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5" name="Rectangle 4"/>
          <p:cNvSpPr/>
          <p:nvPr/>
        </p:nvSpPr>
        <p:spPr>
          <a:xfrm>
            <a:off x="-43164" y="2554810"/>
            <a:ext cx="1045580" cy="584776"/>
          </a:xfrm>
          <a:prstGeom prst="rect">
            <a:avLst/>
          </a:prstGeom>
        </p:spPr>
        <p:txBody>
          <a:bodyPr wrap="none">
            <a:spAutoFit/>
          </a:bodyPr>
          <a:lstStyle/>
          <a:p>
            <a:pPr algn="ctr"/>
            <a:r>
              <a:rPr lang="en-US" sz="3200" i="1" dirty="0" err="1">
                <a:solidFill>
                  <a:srgbClr val="262626"/>
                </a:solidFill>
                <a:latin typeface="Optima"/>
                <a:cs typeface="Optima"/>
              </a:rPr>
              <a:t>D</a:t>
            </a:r>
            <a:r>
              <a:rPr lang="en-US" sz="3200" baseline="30000" dirty="0" err="1">
                <a:solidFill>
                  <a:srgbClr val="262626"/>
                </a:solidFill>
                <a:latin typeface="Optima"/>
                <a:cs typeface="Optima"/>
              </a:rPr>
              <a:t>bald</a:t>
            </a:r>
            <a:endParaRPr lang="en-US" sz="3200" dirty="0">
              <a:solidFill>
                <a:srgbClr val="262626"/>
              </a:solidFill>
              <a:latin typeface="Optima"/>
              <a:cs typeface="Optima"/>
            </a:endParaRPr>
          </a:p>
        </p:txBody>
      </p:sp>
      <p:sp>
        <p:nvSpPr>
          <p:cNvPr id="29" name="Rectangle 28"/>
          <p:cNvSpPr/>
          <p:nvPr/>
        </p:nvSpPr>
        <p:spPr>
          <a:xfrm>
            <a:off x="2125710" y="5670136"/>
            <a:ext cx="5105400" cy="1629164"/>
          </a:xfrm>
          <a:prstGeom prst="rect">
            <a:avLst/>
          </a:prstGeom>
        </p:spPr>
        <p:txBody>
          <a:bodyPr wrap="square">
            <a:spAutoFit/>
          </a:bodyPr>
          <a:lstStyle/>
          <a:p>
            <a:pPr>
              <a:lnSpc>
                <a:spcPct val="120000"/>
              </a:lnSpc>
            </a:pPr>
            <a:r>
              <a:rPr lang="en-US" sz="2800" dirty="0">
                <a:latin typeface="Optima"/>
                <a:cs typeface="Optima"/>
              </a:rPr>
              <a:t>(</a:t>
            </a:r>
            <a:r>
              <a:rPr lang="en-US" sz="2800" i="1" dirty="0" err="1">
                <a:solidFill>
                  <a:schemeClr val="accent1"/>
                </a:solidFill>
                <a:latin typeface="Optima"/>
                <a:cs typeface="Optima"/>
              </a:rPr>
              <a:t>D</a:t>
            </a:r>
            <a:r>
              <a:rPr lang="en-US" sz="2800" baseline="30000" dirty="0" err="1">
                <a:solidFill>
                  <a:schemeClr val="accent1"/>
                </a:solidFill>
                <a:latin typeface="Optima"/>
                <a:cs typeface="Optima"/>
              </a:rPr>
              <a:t>bald</a:t>
            </a:r>
            <a:r>
              <a:rPr lang="en-US" sz="2800" i="1" baseline="-25000" dirty="0" err="1">
                <a:solidFill>
                  <a:schemeClr val="accent1"/>
                </a:solidFill>
                <a:latin typeface="Optima"/>
                <a:cs typeface="Optima"/>
              </a:rPr>
              <a:t>i,j</a:t>
            </a:r>
            <a:r>
              <a:rPr lang="en-US" sz="2800" dirty="0">
                <a:solidFill>
                  <a:schemeClr val="accent1"/>
                </a:solidFill>
                <a:latin typeface="Optima"/>
                <a:cs typeface="Optima"/>
              </a:rPr>
              <a:t> </a:t>
            </a:r>
            <a:r>
              <a:rPr lang="en-US" sz="2800" dirty="0">
                <a:latin typeface="Optima"/>
                <a:cs typeface="Optima"/>
              </a:rPr>
              <a:t>+ </a:t>
            </a:r>
            <a:r>
              <a:rPr lang="en-US" sz="2800" i="1" dirty="0" err="1">
                <a:solidFill>
                  <a:schemeClr val="accent4"/>
                </a:solidFill>
                <a:latin typeface="Optima"/>
                <a:cs typeface="Optima"/>
              </a:rPr>
              <a:t>D</a:t>
            </a:r>
            <a:r>
              <a:rPr lang="en-US" sz="2800" baseline="30000" dirty="0" err="1">
                <a:solidFill>
                  <a:schemeClr val="accent4"/>
                </a:solidFill>
                <a:latin typeface="Optima"/>
                <a:cs typeface="Optima"/>
              </a:rPr>
              <a:t>bald</a:t>
            </a:r>
            <a:r>
              <a:rPr lang="en-US" sz="2800" i="1" baseline="-25000" dirty="0" err="1">
                <a:solidFill>
                  <a:schemeClr val="accent4"/>
                </a:solidFill>
                <a:latin typeface="Optima"/>
                <a:cs typeface="Optima"/>
              </a:rPr>
              <a:t>j,k</a:t>
            </a:r>
            <a:r>
              <a:rPr lang="en-US" sz="2800" dirty="0">
                <a:solidFill>
                  <a:schemeClr val="accent4"/>
                </a:solidFill>
                <a:latin typeface="Optima"/>
                <a:cs typeface="Optima"/>
              </a:rPr>
              <a:t> </a:t>
            </a:r>
            <a:r>
              <a:rPr lang="en-US" sz="2800" dirty="0">
                <a:latin typeface="Optima"/>
                <a:cs typeface="Optima"/>
              </a:rPr>
              <a:t>– </a:t>
            </a:r>
            <a:r>
              <a:rPr lang="en-US" sz="2800" i="1" dirty="0" err="1">
                <a:solidFill>
                  <a:schemeClr val="bg2"/>
                </a:solidFill>
                <a:latin typeface="Optima"/>
                <a:cs typeface="Optima"/>
              </a:rPr>
              <a:t>D</a:t>
            </a:r>
            <a:r>
              <a:rPr lang="en-US" sz="2800" baseline="30000" dirty="0" err="1">
                <a:solidFill>
                  <a:schemeClr val="bg2"/>
                </a:solidFill>
                <a:latin typeface="Optima"/>
                <a:cs typeface="Optima"/>
              </a:rPr>
              <a:t>bald</a:t>
            </a:r>
            <a:r>
              <a:rPr lang="en-US" sz="2800" i="1" baseline="-25000" dirty="0" err="1">
                <a:solidFill>
                  <a:schemeClr val="bg2"/>
                </a:solidFill>
                <a:latin typeface="Optima"/>
                <a:cs typeface="Optima"/>
              </a:rPr>
              <a:t>i,k</a:t>
            </a:r>
            <a:r>
              <a:rPr lang="en-US" sz="2800" dirty="0">
                <a:latin typeface="Optima"/>
                <a:cs typeface="Optima"/>
              </a:rPr>
              <a:t>)/2 = </a:t>
            </a:r>
            <a:r>
              <a:rPr lang="en-US" sz="2800" b="1" dirty="0">
                <a:solidFill>
                  <a:schemeClr val="tx2"/>
                </a:solidFill>
                <a:latin typeface="Optima"/>
                <a:cs typeface="Optima"/>
              </a:rPr>
              <a:t>0</a:t>
            </a:r>
          </a:p>
          <a:p>
            <a:pPr>
              <a:lnSpc>
                <a:spcPct val="120000"/>
              </a:lnSpc>
            </a:pPr>
            <a:r>
              <a:rPr lang="en-US" sz="2800" i="1" dirty="0" err="1">
                <a:solidFill>
                  <a:schemeClr val="accent1"/>
                </a:solidFill>
                <a:latin typeface="Optima"/>
                <a:cs typeface="Optima"/>
              </a:rPr>
              <a:t>D</a:t>
            </a:r>
            <a:r>
              <a:rPr lang="en-US" sz="2800" baseline="30000" dirty="0" err="1">
                <a:solidFill>
                  <a:schemeClr val="accent1"/>
                </a:solidFill>
                <a:latin typeface="Optima"/>
                <a:cs typeface="Optima"/>
              </a:rPr>
              <a:t>bald</a:t>
            </a:r>
            <a:r>
              <a:rPr lang="en-US" sz="2800" i="1" baseline="-25000" dirty="0" err="1">
                <a:solidFill>
                  <a:schemeClr val="accent1"/>
                </a:solidFill>
                <a:latin typeface="Optima"/>
                <a:cs typeface="Optima"/>
              </a:rPr>
              <a:t>i,j</a:t>
            </a:r>
            <a:r>
              <a:rPr lang="en-US" sz="2800" dirty="0">
                <a:solidFill>
                  <a:schemeClr val="accent1"/>
                </a:solidFill>
                <a:latin typeface="Optima"/>
                <a:cs typeface="Optima"/>
              </a:rPr>
              <a:t> </a:t>
            </a:r>
            <a:r>
              <a:rPr lang="en-US" sz="2800" dirty="0">
                <a:latin typeface="Optima"/>
                <a:cs typeface="Optima"/>
              </a:rPr>
              <a:t>+ </a:t>
            </a:r>
            <a:r>
              <a:rPr lang="en-US" sz="2800" i="1" dirty="0" err="1">
                <a:solidFill>
                  <a:schemeClr val="accent4"/>
                </a:solidFill>
                <a:latin typeface="Optima"/>
                <a:cs typeface="Optima"/>
              </a:rPr>
              <a:t>D</a:t>
            </a:r>
            <a:r>
              <a:rPr lang="en-US" sz="2800" baseline="30000" dirty="0" err="1">
                <a:solidFill>
                  <a:schemeClr val="accent4"/>
                </a:solidFill>
                <a:latin typeface="Optima"/>
                <a:cs typeface="Optima"/>
              </a:rPr>
              <a:t>bald</a:t>
            </a:r>
            <a:r>
              <a:rPr lang="en-US" sz="2800" i="1" baseline="-25000" dirty="0" err="1">
                <a:solidFill>
                  <a:schemeClr val="accent4"/>
                </a:solidFill>
                <a:latin typeface="Optima"/>
                <a:cs typeface="Optima"/>
              </a:rPr>
              <a:t>j,k</a:t>
            </a:r>
            <a:r>
              <a:rPr lang="en-US" sz="2800" dirty="0">
                <a:solidFill>
                  <a:schemeClr val="accent4"/>
                </a:solidFill>
                <a:latin typeface="Optima"/>
                <a:cs typeface="Optima"/>
              </a:rPr>
              <a:t> </a:t>
            </a:r>
            <a:r>
              <a:rPr lang="en-US" sz="2800" dirty="0">
                <a:latin typeface="Optima"/>
                <a:cs typeface="Optima"/>
              </a:rPr>
              <a:t>= </a:t>
            </a:r>
            <a:r>
              <a:rPr lang="en-US" sz="2800" i="1" dirty="0" err="1">
                <a:solidFill>
                  <a:schemeClr val="bg2"/>
                </a:solidFill>
                <a:latin typeface="Optima"/>
                <a:cs typeface="Optima"/>
              </a:rPr>
              <a:t>D</a:t>
            </a:r>
            <a:r>
              <a:rPr lang="en-US" sz="2800" baseline="30000" dirty="0" err="1">
                <a:solidFill>
                  <a:schemeClr val="bg2"/>
                </a:solidFill>
                <a:latin typeface="Optima"/>
                <a:cs typeface="Optima"/>
              </a:rPr>
              <a:t>bald</a:t>
            </a:r>
            <a:r>
              <a:rPr lang="en-US" sz="2800" i="1" baseline="-25000" dirty="0" err="1">
                <a:solidFill>
                  <a:schemeClr val="bg2"/>
                </a:solidFill>
                <a:latin typeface="Optima"/>
                <a:cs typeface="Optima"/>
              </a:rPr>
              <a:t>i,k</a:t>
            </a:r>
            <a:endParaRPr lang="en-US" sz="2800" dirty="0">
              <a:solidFill>
                <a:schemeClr val="bg2"/>
              </a:solidFill>
            </a:endParaRPr>
          </a:p>
          <a:p>
            <a:pPr>
              <a:lnSpc>
                <a:spcPct val="120000"/>
              </a:lnSpc>
            </a:pPr>
            <a:endParaRPr lang="en-US" sz="2800" dirty="0">
              <a:latin typeface="Optima"/>
              <a:cs typeface="Optima"/>
            </a:endParaRPr>
          </a:p>
        </p:txBody>
      </p:sp>
      <p:grpSp>
        <p:nvGrpSpPr>
          <p:cNvPr id="30" name="Group 29"/>
          <p:cNvGrpSpPr/>
          <p:nvPr/>
        </p:nvGrpSpPr>
        <p:grpSpPr>
          <a:xfrm>
            <a:off x="4761392" y="1988904"/>
            <a:ext cx="3529811" cy="1764489"/>
            <a:chOff x="5132163" y="7015385"/>
            <a:chExt cx="3529811" cy="1764489"/>
          </a:xfrm>
        </p:grpSpPr>
        <p:cxnSp>
          <p:nvCxnSpPr>
            <p:cNvPr id="31" name="Straight Arrow Connector 30"/>
            <p:cNvCxnSpPr/>
            <p:nvPr/>
          </p:nvCxnSpPr>
          <p:spPr>
            <a:xfrm flipH="1">
              <a:off x="5317774" y="7922304"/>
              <a:ext cx="1720673" cy="7825"/>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7108595" y="7928239"/>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7116967" y="7244694"/>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4" name="Oval 33"/>
            <p:cNvSpPr>
              <a:spLocks noChangeAspect="1"/>
            </p:cNvSpPr>
            <p:nvPr/>
          </p:nvSpPr>
          <p:spPr>
            <a:xfrm>
              <a:off x="8266537" y="704921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35" name="Oval 34"/>
            <p:cNvSpPr>
              <a:spLocks noChangeAspect="1"/>
            </p:cNvSpPr>
            <p:nvPr/>
          </p:nvSpPr>
          <p:spPr>
            <a:xfrm>
              <a:off x="8266537" y="8402245"/>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36" name="Oval 35"/>
            <p:cNvSpPr>
              <a:spLocks noChangeAspect="1"/>
            </p:cNvSpPr>
            <p:nvPr/>
          </p:nvSpPr>
          <p:spPr>
            <a:xfrm>
              <a:off x="6852836" y="7739424"/>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7" name="Oval 36"/>
            <p:cNvSpPr>
              <a:spLocks noChangeAspect="1"/>
            </p:cNvSpPr>
            <p:nvPr/>
          </p:nvSpPr>
          <p:spPr>
            <a:xfrm>
              <a:off x="5132163" y="7747249"/>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38" name="TextBox 37"/>
            <p:cNvSpPr txBox="1"/>
            <p:nvPr/>
          </p:nvSpPr>
          <p:spPr>
            <a:xfrm>
              <a:off x="5183301" y="7707720"/>
              <a:ext cx="312033" cy="400110"/>
            </a:xfrm>
            <a:prstGeom prst="rect">
              <a:avLst/>
            </a:prstGeom>
            <a:noFill/>
          </p:spPr>
          <p:txBody>
            <a:bodyPr wrap="none" rtlCol="0">
              <a:spAutoFit/>
            </a:bodyPr>
            <a:lstStyle/>
            <a:p>
              <a:pPr algn="ctr"/>
              <a:r>
                <a:rPr lang="en-US" sz="2000" i="1" dirty="0">
                  <a:solidFill>
                    <a:srgbClr val="FFFFFF"/>
                  </a:solidFill>
                  <a:latin typeface="Optima"/>
                  <a:cs typeface="Optima"/>
                </a:rPr>
                <a:t>i</a:t>
              </a:r>
            </a:p>
          </p:txBody>
        </p:sp>
        <p:sp>
          <p:nvSpPr>
            <p:cNvPr id="39" name="TextBox 38"/>
            <p:cNvSpPr txBox="1"/>
            <p:nvPr/>
          </p:nvSpPr>
          <p:spPr>
            <a:xfrm>
              <a:off x="8283512" y="7015385"/>
              <a:ext cx="378462" cy="400110"/>
            </a:xfrm>
            <a:prstGeom prst="rect">
              <a:avLst/>
            </a:prstGeom>
            <a:noFill/>
          </p:spPr>
          <p:txBody>
            <a:bodyPr wrap="none" rtlCol="0">
              <a:spAutoFit/>
            </a:bodyPr>
            <a:lstStyle/>
            <a:p>
              <a:pPr algn="ctr"/>
              <a:r>
                <a:rPr lang="en-US" sz="2000" i="1" dirty="0">
                  <a:solidFill>
                    <a:srgbClr val="FFFFFF"/>
                  </a:solidFill>
                  <a:latin typeface="Optima"/>
                  <a:cs typeface="Optima"/>
                </a:rPr>
                <a:t>k</a:t>
              </a:r>
            </a:p>
          </p:txBody>
        </p:sp>
        <p:sp>
          <p:nvSpPr>
            <p:cNvPr id="40" name="TextBox 39"/>
            <p:cNvSpPr txBox="1"/>
            <p:nvPr/>
          </p:nvSpPr>
          <p:spPr>
            <a:xfrm>
              <a:off x="8315404" y="8379764"/>
              <a:ext cx="312033" cy="400110"/>
            </a:xfrm>
            <a:prstGeom prst="rect">
              <a:avLst/>
            </a:prstGeom>
            <a:noFill/>
          </p:spPr>
          <p:txBody>
            <a:bodyPr wrap="none" rtlCol="0">
              <a:spAutoFit/>
            </a:bodyPr>
            <a:lstStyle/>
            <a:p>
              <a:pPr algn="ctr"/>
              <a:r>
                <a:rPr lang="en-US" sz="2000" i="1" dirty="0">
                  <a:solidFill>
                    <a:srgbClr val="FFFFFF"/>
                  </a:solidFill>
                  <a:latin typeface="Optima"/>
                  <a:cs typeface="Optima"/>
                </a:rPr>
                <a:t>l</a:t>
              </a:r>
            </a:p>
          </p:txBody>
        </p:sp>
        <p:sp>
          <p:nvSpPr>
            <p:cNvPr id="41" name="TextBox 40"/>
            <p:cNvSpPr txBox="1"/>
            <p:nvPr/>
          </p:nvSpPr>
          <p:spPr>
            <a:xfrm>
              <a:off x="5931610" y="7537733"/>
              <a:ext cx="469872" cy="400110"/>
            </a:xfrm>
            <a:prstGeom prst="rect">
              <a:avLst/>
            </a:prstGeom>
            <a:noFill/>
          </p:spPr>
          <p:txBody>
            <a:bodyPr wrap="none" rtlCol="0">
              <a:spAutoFit/>
            </a:bodyPr>
            <a:lstStyle/>
            <a:p>
              <a:pPr algn="ctr"/>
              <a:r>
                <a:rPr lang="en-US" sz="2000" dirty="0">
                  <a:latin typeface="Optima"/>
                  <a:cs typeface="Optima"/>
                </a:rPr>
                <a:t>15</a:t>
              </a:r>
            </a:p>
          </p:txBody>
        </p:sp>
        <p:sp>
          <p:nvSpPr>
            <p:cNvPr id="42" name="TextBox 41"/>
            <p:cNvSpPr txBox="1"/>
            <p:nvPr/>
          </p:nvSpPr>
          <p:spPr>
            <a:xfrm>
              <a:off x="7537084" y="7209741"/>
              <a:ext cx="327269" cy="400110"/>
            </a:xfrm>
            <a:prstGeom prst="rect">
              <a:avLst/>
            </a:prstGeom>
            <a:noFill/>
          </p:spPr>
          <p:txBody>
            <a:bodyPr wrap="none" rtlCol="0">
              <a:spAutoFit/>
            </a:bodyPr>
            <a:lstStyle/>
            <a:p>
              <a:pPr algn="ctr"/>
              <a:r>
                <a:rPr lang="en-US" sz="2000" dirty="0">
                  <a:latin typeface="Optima"/>
                  <a:cs typeface="Optima"/>
                </a:rPr>
                <a:t>6</a:t>
              </a:r>
            </a:p>
          </p:txBody>
        </p:sp>
        <p:sp>
          <p:nvSpPr>
            <p:cNvPr id="43" name="TextBox 42"/>
            <p:cNvSpPr txBox="1"/>
            <p:nvPr/>
          </p:nvSpPr>
          <p:spPr>
            <a:xfrm>
              <a:off x="7537084" y="8191576"/>
              <a:ext cx="327269" cy="400110"/>
            </a:xfrm>
            <a:prstGeom prst="rect">
              <a:avLst/>
            </a:prstGeom>
            <a:noFill/>
          </p:spPr>
          <p:txBody>
            <a:bodyPr wrap="none" rtlCol="0">
              <a:spAutoFit/>
            </a:bodyPr>
            <a:lstStyle/>
            <a:p>
              <a:pPr algn="ctr"/>
              <a:r>
                <a:rPr lang="en-US" sz="2000" dirty="0">
                  <a:latin typeface="Optima"/>
                  <a:cs typeface="Optima"/>
                </a:rPr>
                <a:t>7</a:t>
              </a:r>
            </a:p>
          </p:txBody>
        </p:sp>
      </p:grpSp>
      <p:sp>
        <p:nvSpPr>
          <p:cNvPr id="44" name="Rectangle 43"/>
          <p:cNvSpPr/>
          <p:nvPr/>
        </p:nvSpPr>
        <p:spPr>
          <a:xfrm>
            <a:off x="5803245" y="1603454"/>
            <a:ext cx="2009131" cy="584776"/>
          </a:xfrm>
          <a:prstGeom prst="rect">
            <a:avLst/>
          </a:prstGeom>
        </p:spPr>
        <p:txBody>
          <a:bodyPr wrap="none">
            <a:spAutoFit/>
          </a:bodyPr>
          <a:lstStyle/>
          <a:p>
            <a:pPr algn="ctr"/>
            <a:r>
              <a:rPr lang="en-US" sz="3200" dirty="0">
                <a:solidFill>
                  <a:srgbClr val="262626"/>
                </a:solidFill>
                <a:latin typeface="Optima"/>
                <a:cs typeface="Optima"/>
              </a:rPr>
              <a:t>T</a:t>
            </a:r>
            <a:r>
              <a:rPr lang="en-US" sz="2400" dirty="0">
                <a:solidFill>
                  <a:srgbClr val="262626"/>
                </a:solidFill>
                <a:latin typeface="Optima"/>
                <a:cs typeface="Optima"/>
              </a:rPr>
              <a:t>REE</a:t>
            </a:r>
            <a:r>
              <a:rPr lang="en-US" sz="3200" dirty="0">
                <a:solidFill>
                  <a:srgbClr val="262626"/>
                </a:solidFill>
                <a:latin typeface="Optima"/>
                <a:cs typeface="Optima"/>
              </a:rPr>
              <a:t>(</a:t>
            </a:r>
            <a:r>
              <a:rPr lang="en-US" sz="3200" i="1" dirty="0" err="1">
                <a:solidFill>
                  <a:srgbClr val="262626"/>
                </a:solidFill>
                <a:latin typeface="Optima"/>
                <a:cs typeface="Optima"/>
              </a:rPr>
              <a:t>D</a:t>
            </a:r>
            <a:r>
              <a:rPr lang="en-US" sz="3200" baseline="30000" dirty="0" err="1">
                <a:solidFill>
                  <a:srgbClr val="262626"/>
                </a:solidFill>
                <a:latin typeface="Optima"/>
                <a:cs typeface="Optima"/>
              </a:rPr>
              <a:t>trim</a:t>
            </a:r>
            <a:r>
              <a:rPr lang="en-US" sz="3200" dirty="0">
                <a:solidFill>
                  <a:srgbClr val="262626"/>
                </a:solidFill>
                <a:latin typeface="Optima"/>
                <a:cs typeface="Optima"/>
              </a:rPr>
              <a:t>)</a:t>
            </a:r>
            <a:endParaRPr lang="en-US" sz="3200" i="1" dirty="0">
              <a:solidFill>
                <a:srgbClr val="262626"/>
              </a:solidFill>
              <a:latin typeface="Optima"/>
              <a:cs typeface="Optima"/>
            </a:endParaRPr>
          </a:p>
        </p:txBody>
      </p:sp>
    </p:spTree>
    <p:extLst>
      <p:ext uri="{BB962C8B-B14F-4D97-AF65-F5344CB8AC3E}">
        <p14:creationId xmlns:p14="http://schemas.microsoft.com/office/powerpoint/2010/main" val="401688955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18096"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Attaching a Limb</a:t>
            </a:r>
          </a:p>
        </p:txBody>
      </p:sp>
      <p:graphicFrame>
        <p:nvGraphicFramePr>
          <p:cNvPr id="4" name="Table 3"/>
          <p:cNvGraphicFramePr>
            <a:graphicFrameLocks noGrp="1"/>
          </p:cNvGraphicFramePr>
          <p:nvPr>
            <p:extLst>
              <p:ext uri="{D42A27DB-BD31-4B8C-83A1-F6EECF244321}">
                <p14:modId xmlns:p14="http://schemas.microsoft.com/office/powerpoint/2010/main" val="3974256313"/>
              </p:ext>
            </p:extLst>
          </p:nvPr>
        </p:nvGraphicFramePr>
        <p:xfrm>
          <a:off x="914402" y="1423142"/>
          <a:ext cx="2681957" cy="2641719"/>
        </p:xfrm>
        <a:graphic>
          <a:graphicData uri="http://schemas.openxmlformats.org/drawingml/2006/table">
            <a:tbl>
              <a:tblPr firstRow="1" bandRow="1">
                <a:tableStyleId>{5C22544A-7EE6-4342-B048-85BDC9FD1C3A}</a:tableStyleId>
              </a:tblPr>
              <a:tblGrid>
                <a:gridCol w="545022">
                  <a:extLst>
                    <a:ext uri="{9D8B030D-6E8A-4147-A177-3AD203B41FA5}">
                      <a16:colId xmlns:a16="http://schemas.microsoft.com/office/drawing/2014/main" val="20000"/>
                    </a:ext>
                  </a:extLst>
                </a:gridCol>
                <a:gridCol w="545022">
                  <a:extLst>
                    <a:ext uri="{9D8B030D-6E8A-4147-A177-3AD203B41FA5}">
                      <a16:colId xmlns:a16="http://schemas.microsoft.com/office/drawing/2014/main" val="20001"/>
                    </a:ext>
                  </a:extLst>
                </a:gridCol>
                <a:gridCol w="536836">
                  <a:extLst>
                    <a:ext uri="{9D8B030D-6E8A-4147-A177-3AD203B41FA5}">
                      <a16:colId xmlns:a16="http://schemas.microsoft.com/office/drawing/2014/main" val="20002"/>
                    </a:ext>
                  </a:extLst>
                </a:gridCol>
                <a:gridCol w="537308">
                  <a:extLst>
                    <a:ext uri="{9D8B030D-6E8A-4147-A177-3AD203B41FA5}">
                      <a16:colId xmlns:a16="http://schemas.microsoft.com/office/drawing/2014/main" val="20003"/>
                    </a:ext>
                  </a:extLst>
                </a:gridCol>
                <a:gridCol w="517769">
                  <a:extLst>
                    <a:ext uri="{9D8B030D-6E8A-4147-A177-3AD203B41FA5}">
                      <a16:colId xmlns:a16="http://schemas.microsoft.com/office/drawing/2014/main" val="20004"/>
                    </a:ext>
                  </a:extLst>
                </a:gridCol>
              </a:tblGrid>
              <a:tr h="532136">
                <a:tc>
                  <a:txBody>
                    <a:bodyPr/>
                    <a:lstStyle/>
                    <a:p>
                      <a:pPr algn="ctr"/>
                      <a:endParaRPr lang="en-US" sz="2000" b="1" i="1"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13175">
                <a:tc>
                  <a:txBody>
                    <a:bodyPr/>
                    <a:lstStyle/>
                    <a:p>
                      <a:pPr algn="ctr"/>
                      <a:r>
                        <a:rPr lang="en-US" sz="2000" b="1" i="1" dirty="0">
                          <a:solidFill>
                            <a:srgbClr val="262626"/>
                          </a:solidFill>
                          <a:latin typeface="Optima"/>
                          <a:cs typeface="Optima"/>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chemeClr val="accent1"/>
                          </a:solidFill>
                          <a:latin typeface="Optima"/>
                          <a:cs typeface="Optima"/>
                        </a:rPr>
                        <a:t>11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chemeClr val="bg2"/>
                          </a:solidFill>
                          <a:latin typeface="Optima"/>
                          <a:cs typeface="Optima"/>
                        </a:rPr>
                        <a:t>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32136">
                <a:tc>
                  <a:txBody>
                    <a:bodyPr/>
                    <a:lstStyle/>
                    <a:p>
                      <a:pPr algn="ctr"/>
                      <a:r>
                        <a:rPr lang="en-US" sz="2000" b="1" i="1" dirty="0">
                          <a:solidFill>
                            <a:srgbClr val="262626"/>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11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chemeClr val="accent4"/>
                          </a:solidFill>
                          <a:latin typeface="Optima"/>
                          <a:cs typeface="Optima"/>
                        </a:rPr>
                        <a:t>10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11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32136">
                <a:tc>
                  <a:txBody>
                    <a:bodyPr/>
                    <a:lstStyle/>
                    <a:p>
                      <a:pPr algn="ctr"/>
                      <a:r>
                        <a:rPr lang="en-US" sz="2000" b="1" i="1" dirty="0">
                          <a:solidFill>
                            <a:srgbClr val="262626"/>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10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32136">
                <a:tc>
                  <a:txBody>
                    <a:bodyPr/>
                    <a:lstStyle/>
                    <a:p>
                      <a:pPr algn="ctr"/>
                      <a:r>
                        <a:rPr lang="en-US" sz="2000" b="1" i="1" dirty="0">
                          <a:solidFill>
                            <a:srgbClr val="262626"/>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11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5" name="Rectangle 4"/>
          <p:cNvSpPr/>
          <p:nvPr/>
        </p:nvSpPr>
        <p:spPr>
          <a:xfrm>
            <a:off x="-43164" y="2554810"/>
            <a:ext cx="1045580" cy="584776"/>
          </a:xfrm>
          <a:prstGeom prst="rect">
            <a:avLst/>
          </a:prstGeom>
        </p:spPr>
        <p:txBody>
          <a:bodyPr wrap="none">
            <a:spAutoFit/>
          </a:bodyPr>
          <a:lstStyle/>
          <a:p>
            <a:pPr algn="ctr"/>
            <a:r>
              <a:rPr lang="en-US" sz="3200" i="1" dirty="0" err="1">
                <a:solidFill>
                  <a:srgbClr val="262626"/>
                </a:solidFill>
                <a:latin typeface="Optima"/>
                <a:cs typeface="Optima"/>
              </a:rPr>
              <a:t>D</a:t>
            </a:r>
            <a:r>
              <a:rPr lang="en-US" sz="3200" baseline="30000" dirty="0" err="1">
                <a:solidFill>
                  <a:srgbClr val="262626"/>
                </a:solidFill>
                <a:latin typeface="Optima"/>
                <a:cs typeface="Optima"/>
              </a:rPr>
              <a:t>bald</a:t>
            </a:r>
            <a:endParaRPr lang="en-US" sz="3200" dirty="0">
              <a:solidFill>
                <a:srgbClr val="262626"/>
              </a:solidFill>
              <a:latin typeface="Optima"/>
              <a:cs typeface="Optima"/>
            </a:endParaRPr>
          </a:p>
        </p:txBody>
      </p:sp>
      <p:grpSp>
        <p:nvGrpSpPr>
          <p:cNvPr id="6" name="Group 5"/>
          <p:cNvGrpSpPr/>
          <p:nvPr/>
        </p:nvGrpSpPr>
        <p:grpSpPr>
          <a:xfrm>
            <a:off x="4627610" y="1960948"/>
            <a:ext cx="4313109" cy="1770187"/>
            <a:chOff x="2367720" y="2233200"/>
            <a:chExt cx="4313109" cy="1770188"/>
          </a:xfrm>
        </p:grpSpPr>
        <p:cxnSp>
          <p:nvCxnSpPr>
            <p:cNvPr id="7" name="Straight Arrow Connector 6"/>
            <p:cNvCxnSpPr>
              <a:cxnSpLocks noChangeAspect="1"/>
            </p:cNvCxnSpPr>
            <p:nvPr/>
          </p:nvCxnSpPr>
          <p:spPr>
            <a:xfrm flipH="1">
              <a:off x="2711341" y="3250129"/>
              <a:ext cx="1077647" cy="504998"/>
            </a:xfrm>
            <a:prstGeom prst="straightConnector1">
              <a:avLst/>
            </a:prstGeom>
            <a:ln w="12700" cmpd="sng">
              <a:solidFill>
                <a:schemeClr val="tx1">
                  <a:lumMod val="75000"/>
                  <a:lumOff val="25000"/>
                </a:schemeClr>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8" name="Oval 7"/>
            <p:cNvSpPr>
              <a:spLocks noChangeAspect="1"/>
            </p:cNvSpPr>
            <p:nvPr/>
          </p:nvSpPr>
          <p:spPr>
            <a:xfrm>
              <a:off x="2397027" y="3645297"/>
              <a:ext cx="320042" cy="320040"/>
            </a:xfrm>
            <a:prstGeom prst="ellipse">
              <a:avLst/>
            </a:prstGeom>
            <a:noFill/>
            <a:ln w="12700" cmpd="sng">
              <a:solidFill>
                <a:schemeClr val="tx1">
                  <a:lumMod val="85000"/>
                  <a:lumOff val="1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cxnSp>
          <p:nvCxnSpPr>
            <p:cNvPr id="9" name="Straight Arrow Connector 8"/>
            <p:cNvCxnSpPr>
              <a:stCxn id="13" idx="6"/>
            </p:cNvCxnSpPr>
            <p:nvPr/>
          </p:nvCxnSpPr>
          <p:spPr>
            <a:xfrm flipV="1">
              <a:off x="4125379" y="3159825"/>
              <a:ext cx="1010443" cy="2210"/>
            </a:xfrm>
            <a:prstGeom prst="straightConnector1">
              <a:avLst/>
            </a:prstGeom>
            <a:ln w="38100" cmpd="sng">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5127450" y="3151753"/>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5135822" y="2468208"/>
              <a:ext cx="1350955" cy="679984"/>
            </a:xfrm>
            <a:prstGeom prst="straightConnector1">
              <a:avLst/>
            </a:prstGeom>
            <a:ln w="38100" cmpd="sng">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noChangeAspect="1"/>
            </p:cNvCxnSpPr>
            <p:nvPr/>
          </p:nvCxnSpPr>
          <p:spPr>
            <a:xfrm flipH="1" flipV="1">
              <a:off x="2553924" y="2476280"/>
              <a:ext cx="1260120" cy="634264"/>
            </a:xfrm>
            <a:prstGeom prst="straightConnector1">
              <a:avLst/>
            </a:prstGeom>
            <a:ln w="38100" cmpd="sng">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3" name="Oval 12"/>
            <p:cNvSpPr>
              <a:spLocks noChangeAspect="1"/>
            </p:cNvSpPr>
            <p:nvPr/>
          </p:nvSpPr>
          <p:spPr>
            <a:xfrm>
              <a:off x="3805337" y="3002014"/>
              <a:ext cx="320042" cy="320040"/>
            </a:xfrm>
            <a:prstGeom prst="ellipse">
              <a:avLst/>
            </a:prstGeom>
            <a:noFill/>
            <a:ln w="12700" cmpd="sng">
              <a:solidFill>
                <a:srgbClr val="40404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4" name="Oval 13"/>
            <p:cNvSpPr>
              <a:spLocks noChangeAspect="1"/>
            </p:cNvSpPr>
            <p:nvPr/>
          </p:nvSpPr>
          <p:spPr>
            <a:xfrm>
              <a:off x="6285392" y="2272729"/>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5" name="Oval 14"/>
            <p:cNvSpPr>
              <a:spLocks noChangeAspect="1"/>
            </p:cNvSpPr>
            <p:nvPr/>
          </p:nvSpPr>
          <p:spPr>
            <a:xfrm>
              <a:off x="6285392" y="3625759"/>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6" name="Oval 15"/>
            <p:cNvSpPr>
              <a:spLocks noChangeAspect="1"/>
            </p:cNvSpPr>
            <p:nvPr/>
          </p:nvSpPr>
          <p:spPr>
            <a:xfrm>
              <a:off x="4871691" y="2962938"/>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7" name="Oval 16"/>
            <p:cNvSpPr>
              <a:spLocks noChangeAspect="1"/>
            </p:cNvSpPr>
            <p:nvPr/>
          </p:nvSpPr>
          <p:spPr>
            <a:xfrm>
              <a:off x="2367720" y="2272729"/>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8" name="TextBox 17"/>
            <p:cNvSpPr txBox="1"/>
            <p:nvPr/>
          </p:nvSpPr>
          <p:spPr>
            <a:xfrm>
              <a:off x="2398734" y="3556011"/>
              <a:ext cx="334116" cy="400110"/>
            </a:xfrm>
            <a:prstGeom prst="rect">
              <a:avLst/>
            </a:prstGeom>
            <a:noFill/>
          </p:spPr>
          <p:txBody>
            <a:bodyPr wrap="none" rtlCol="0">
              <a:spAutoFit/>
            </a:bodyPr>
            <a:lstStyle/>
            <a:p>
              <a:pPr algn="ctr"/>
              <a:r>
                <a:rPr lang="en-US" sz="2000" i="1" dirty="0">
                  <a:solidFill>
                    <a:schemeClr val="tx1">
                      <a:lumMod val="65000"/>
                      <a:lumOff val="35000"/>
                    </a:schemeClr>
                  </a:solidFill>
                  <a:latin typeface="Optima"/>
                  <a:cs typeface="Optima"/>
                </a:rPr>
                <a:t>j</a:t>
              </a:r>
            </a:p>
          </p:txBody>
        </p:sp>
        <p:sp>
          <p:nvSpPr>
            <p:cNvPr id="19" name="TextBox 18"/>
            <p:cNvSpPr txBox="1"/>
            <p:nvPr/>
          </p:nvSpPr>
          <p:spPr>
            <a:xfrm>
              <a:off x="2418858" y="2233200"/>
              <a:ext cx="312033" cy="400110"/>
            </a:xfrm>
            <a:prstGeom prst="rect">
              <a:avLst/>
            </a:prstGeom>
            <a:noFill/>
          </p:spPr>
          <p:txBody>
            <a:bodyPr wrap="none" rtlCol="0">
              <a:spAutoFit/>
            </a:bodyPr>
            <a:lstStyle/>
            <a:p>
              <a:pPr algn="ctr"/>
              <a:r>
                <a:rPr lang="en-US" sz="2000" i="1" dirty="0">
                  <a:solidFill>
                    <a:srgbClr val="FFFFFF"/>
                  </a:solidFill>
                  <a:latin typeface="Optima"/>
                  <a:cs typeface="Optima"/>
                </a:rPr>
                <a:t>i</a:t>
              </a:r>
            </a:p>
          </p:txBody>
        </p:sp>
        <p:sp>
          <p:nvSpPr>
            <p:cNvPr id="20" name="TextBox 19"/>
            <p:cNvSpPr txBox="1"/>
            <p:nvPr/>
          </p:nvSpPr>
          <p:spPr>
            <a:xfrm>
              <a:off x="6302367" y="2238899"/>
              <a:ext cx="378462" cy="400110"/>
            </a:xfrm>
            <a:prstGeom prst="rect">
              <a:avLst/>
            </a:prstGeom>
            <a:noFill/>
          </p:spPr>
          <p:txBody>
            <a:bodyPr wrap="none" rtlCol="0">
              <a:spAutoFit/>
            </a:bodyPr>
            <a:lstStyle/>
            <a:p>
              <a:pPr algn="ctr"/>
              <a:r>
                <a:rPr lang="en-US" sz="2000" i="1" dirty="0">
                  <a:solidFill>
                    <a:srgbClr val="FFFFFF"/>
                  </a:solidFill>
                  <a:latin typeface="Optima"/>
                  <a:cs typeface="Optima"/>
                </a:rPr>
                <a:t>k</a:t>
              </a:r>
            </a:p>
          </p:txBody>
        </p:sp>
        <p:sp>
          <p:nvSpPr>
            <p:cNvPr id="21" name="TextBox 20"/>
            <p:cNvSpPr txBox="1"/>
            <p:nvPr/>
          </p:nvSpPr>
          <p:spPr>
            <a:xfrm>
              <a:off x="6334259" y="3603278"/>
              <a:ext cx="312033" cy="400110"/>
            </a:xfrm>
            <a:prstGeom prst="rect">
              <a:avLst/>
            </a:prstGeom>
            <a:noFill/>
          </p:spPr>
          <p:txBody>
            <a:bodyPr wrap="none" rtlCol="0">
              <a:spAutoFit/>
            </a:bodyPr>
            <a:lstStyle/>
            <a:p>
              <a:pPr algn="ctr"/>
              <a:r>
                <a:rPr lang="en-US" sz="2000" i="1" dirty="0">
                  <a:solidFill>
                    <a:srgbClr val="FFFFFF"/>
                  </a:solidFill>
                  <a:latin typeface="Optima"/>
                  <a:cs typeface="Optima"/>
                </a:rPr>
                <a:t>l</a:t>
              </a:r>
            </a:p>
          </p:txBody>
        </p:sp>
        <p:sp>
          <p:nvSpPr>
            <p:cNvPr id="22" name="TextBox 21"/>
            <p:cNvSpPr txBox="1"/>
            <p:nvPr/>
          </p:nvSpPr>
          <p:spPr>
            <a:xfrm>
              <a:off x="3115492" y="2415269"/>
              <a:ext cx="469872" cy="400110"/>
            </a:xfrm>
            <a:prstGeom prst="rect">
              <a:avLst/>
            </a:prstGeom>
            <a:noFill/>
          </p:spPr>
          <p:txBody>
            <a:bodyPr wrap="none" rtlCol="0">
              <a:spAutoFit/>
            </a:bodyPr>
            <a:lstStyle/>
            <a:p>
              <a:pPr algn="ctr"/>
              <a:r>
                <a:rPr lang="en-US" sz="2000" b="1" dirty="0">
                  <a:solidFill>
                    <a:schemeClr val="accent1"/>
                  </a:solidFill>
                  <a:latin typeface="Optima"/>
                  <a:cs typeface="Optima"/>
                </a:rPr>
                <a:t>11</a:t>
              </a:r>
            </a:p>
          </p:txBody>
        </p:sp>
        <p:sp>
          <p:nvSpPr>
            <p:cNvPr id="23" name="TextBox 22"/>
            <p:cNvSpPr txBox="1"/>
            <p:nvPr/>
          </p:nvSpPr>
          <p:spPr>
            <a:xfrm>
              <a:off x="4329822" y="2783991"/>
              <a:ext cx="340093" cy="400110"/>
            </a:xfrm>
            <a:prstGeom prst="rect">
              <a:avLst/>
            </a:prstGeom>
            <a:noFill/>
          </p:spPr>
          <p:txBody>
            <a:bodyPr wrap="none" rtlCol="0">
              <a:spAutoFit/>
            </a:bodyPr>
            <a:lstStyle/>
            <a:p>
              <a:pPr algn="ctr"/>
              <a:r>
                <a:rPr lang="en-US" sz="2000" b="1" dirty="0">
                  <a:solidFill>
                    <a:schemeClr val="accent4"/>
                  </a:solidFill>
                  <a:latin typeface="Optima"/>
                  <a:cs typeface="Optima"/>
                </a:rPr>
                <a:t>4</a:t>
              </a:r>
            </a:p>
          </p:txBody>
        </p:sp>
        <p:sp>
          <p:nvSpPr>
            <p:cNvPr id="24" name="TextBox 23"/>
            <p:cNvSpPr txBox="1"/>
            <p:nvPr/>
          </p:nvSpPr>
          <p:spPr>
            <a:xfrm>
              <a:off x="5555939" y="2433255"/>
              <a:ext cx="327269" cy="400110"/>
            </a:xfrm>
            <a:prstGeom prst="rect">
              <a:avLst/>
            </a:prstGeom>
            <a:noFill/>
          </p:spPr>
          <p:txBody>
            <a:bodyPr wrap="none" rtlCol="0">
              <a:spAutoFit/>
            </a:bodyPr>
            <a:lstStyle/>
            <a:p>
              <a:pPr algn="ctr"/>
              <a:r>
                <a:rPr lang="en-US" sz="2000" b="1" dirty="0">
                  <a:solidFill>
                    <a:schemeClr val="accent4"/>
                  </a:solidFill>
                  <a:latin typeface="Optima"/>
                  <a:cs typeface="Optima"/>
                </a:rPr>
                <a:t>6</a:t>
              </a:r>
            </a:p>
          </p:txBody>
        </p:sp>
        <p:sp>
          <p:nvSpPr>
            <p:cNvPr id="25" name="TextBox 24"/>
            <p:cNvSpPr txBox="1"/>
            <p:nvPr/>
          </p:nvSpPr>
          <p:spPr>
            <a:xfrm>
              <a:off x="5555939" y="3415090"/>
              <a:ext cx="327269" cy="400110"/>
            </a:xfrm>
            <a:prstGeom prst="rect">
              <a:avLst/>
            </a:prstGeom>
            <a:noFill/>
          </p:spPr>
          <p:txBody>
            <a:bodyPr wrap="none" rtlCol="0">
              <a:spAutoFit/>
            </a:bodyPr>
            <a:lstStyle/>
            <a:p>
              <a:pPr algn="ctr"/>
              <a:r>
                <a:rPr lang="en-US" sz="2000" dirty="0">
                  <a:latin typeface="Optima"/>
                  <a:cs typeface="Optima"/>
                </a:rPr>
                <a:t>7</a:t>
              </a:r>
            </a:p>
          </p:txBody>
        </p:sp>
        <p:sp>
          <p:nvSpPr>
            <p:cNvPr id="26" name="TextBox 25"/>
            <p:cNvSpPr txBox="1"/>
            <p:nvPr/>
          </p:nvSpPr>
          <p:spPr>
            <a:xfrm>
              <a:off x="3203994" y="3397139"/>
              <a:ext cx="327269" cy="400110"/>
            </a:xfrm>
            <a:prstGeom prst="rect">
              <a:avLst/>
            </a:prstGeom>
            <a:noFill/>
          </p:spPr>
          <p:txBody>
            <a:bodyPr wrap="none" rtlCol="0">
              <a:spAutoFit/>
            </a:bodyPr>
            <a:lstStyle/>
            <a:p>
              <a:pPr algn="ctr"/>
              <a:r>
                <a:rPr lang="en-US" sz="2000" b="1" dirty="0">
                  <a:solidFill>
                    <a:srgbClr val="ED1C24"/>
                  </a:solidFill>
                  <a:latin typeface="Optima"/>
                  <a:cs typeface="Optima"/>
                </a:rPr>
                <a:t>0</a:t>
              </a:r>
            </a:p>
          </p:txBody>
        </p:sp>
      </p:grpSp>
      <p:sp>
        <p:nvSpPr>
          <p:cNvPr id="27" name="Rectangle 26"/>
          <p:cNvSpPr/>
          <p:nvPr/>
        </p:nvSpPr>
        <p:spPr>
          <a:xfrm>
            <a:off x="5743273" y="1575543"/>
            <a:ext cx="2055097" cy="584776"/>
          </a:xfrm>
          <a:prstGeom prst="rect">
            <a:avLst/>
          </a:prstGeom>
        </p:spPr>
        <p:txBody>
          <a:bodyPr wrap="none">
            <a:spAutoFit/>
          </a:bodyPr>
          <a:lstStyle/>
          <a:p>
            <a:pPr algn="ctr"/>
            <a:r>
              <a:rPr lang="en-US" sz="3200" dirty="0">
                <a:solidFill>
                  <a:srgbClr val="262626"/>
                </a:solidFill>
                <a:latin typeface="Optima"/>
                <a:cs typeface="Optima"/>
              </a:rPr>
              <a:t>T</a:t>
            </a:r>
            <a:r>
              <a:rPr lang="en-US" sz="2400" dirty="0">
                <a:solidFill>
                  <a:srgbClr val="262626"/>
                </a:solidFill>
                <a:latin typeface="Optima"/>
                <a:cs typeface="Optima"/>
              </a:rPr>
              <a:t>REE</a:t>
            </a:r>
            <a:r>
              <a:rPr lang="en-US" sz="3200" dirty="0">
                <a:solidFill>
                  <a:srgbClr val="262626"/>
                </a:solidFill>
                <a:latin typeface="Optima"/>
                <a:cs typeface="Optima"/>
              </a:rPr>
              <a:t>(</a:t>
            </a:r>
            <a:r>
              <a:rPr lang="en-US" sz="3200" i="1" dirty="0" err="1">
                <a:solidFill>
                  <a:srgbClr val="262626"/>
                </a:solidFill>
                <a:latin typeface="Optima"/>
                <a:cs typeface="Optima"/>
              </a:rPr>
              <a:t>D</a:t>
            </a:r>
            <a:r>
              <a:rPr lang="en-US" sz="3200" baseline="30000" dirty="0" err="1">
                <a:solidFill>
                  <a:srgbClr val="262626"/>
                </a:solidFill>
                <a:latin typeface="Optima"/>
                <a:cs typeface="Optima"/>
              </a:rPr>
              <a:t>bald</a:t>
            </a:r>
            <a:r>
              <a:rPr lang="en-US" sz="3200" dirty="0">
                <a:solidFill>
                  <a:srgbClr val="262626"/>
                </a:solidFill>
                <a:latin typeface="Optima"/>
                <a:cs typeface="Optima"/>
              </a:rPr>
              <a:t>)</a:t>
            </a:r>
            <a:endParaRPr lang="en-US" sz="3200" i="1" dirty="0">
              <a:solidFill>
                <a:srgbClr val="262626"/>
              </a:solidFill>
              <a:latin typeface="Optima"/>
              <a:cs typeface="Optima"/>
            </a:endParaRPr>
          </a:p>
        </p:txBody>
      </p:sp>
      <p:sp>
        <p:nvSpPr>
          <p:cNvPr id="28" name="Content Placeholder 3"/>
          <p:cNvSpPr txBox="1">
            <a:spLocks/>
          </p:cNvSpPr>
          <p:nvPr/>
        </p:nvSpPr>
        <p:spPr>
          <a:xfrm>
            <a:off x="277920" y="4379189"/>
            <a:ext cx="8689020" cy="1031011"/>
          </a:xfrm>
          <a:prstGeom prst="rect">
            <a:avLst/>
          </a:prstGeom>
          <a:solidFill>
            <a:srgbClr val="CAE2F9"/>
          </a:solidFill>
          <a:ln>
            <a:solidFill>
              <a:srgbClr val="176FC1"/>
            </a:solidFill>
          </a:ln>
          <a:effectLst>
            <a:outerShdw blurRad="50800" dist="38100" dir="5400000" algn="t" rotWithShape="0">
              <a:prstClr val="black">
                <a:alpha val="40000"/>
              </a:prstClr>
            </a:outerShdw>
          </a:effectLst>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a:latin typeface="Optima"/>
                <a:cs typeface="Optima"/>
              </a:rPr>
              <a:t>The attachment point for </a:t>
            </a:r>
            <a:r>
              <a:rPr lang="en-US" sz="2800" i="1" dirty="0">
                <a:latin typeface="Optima"/>
                <a:cs typeface="Optima"/>
              </a:rPr>
              <a:t>j</a:t>
            </a:r>
            <a:r>
              <a:rPr lang="en-US" sz="2800" dirty="0">
                <a:latin typeface="Optima"/>
                <a:cs typeface="Optima"/>
              </a:rPr>
              <a:t> is found on the path between leaves </a:t>
            </a:r>
            <a:r>
              <a:rPr lang="en-US" sz="2800" i="1" dirty="0" err="1">
                <a:latin typeface="Optima"/>
                <a:cs typeface="Optima"/>
              </a:rPr>
              <a:t>i</a:t>
            </a:r>
            <a:r>
              <a:rPr lang="en-US" sz="2800" dirty="0">
                <a:latin typeface="Optima"/>
                <a:cs typeface="Optima"/>
              </a:rPr>
              <a:t> and </a:t>
            </a:r>
            <a:r>
              <a:rPr lang="en-US" sz="2800" i="1" dirty="0">
                <a:latin typeface="Optima"/>
                <a:cs typeface="Optima"/>
              </a:rPr>
              <a:t>k</a:t>
            </a:r>
            <a:r>
              <a:rPr lang="en-US" sz="2800" dirty="0">
                <a:latin typeface="Optima"/>
                <a:cs typeface="Optima"/>
              </a:rPr>
              <a:t> at distance </a:t>
            </a:r>
            <a:r>
              <a:rPr lang="en-US" sz="2800" i="1" dirty="0" err="1">
                <a:solidFill>
                  <a:schemeClr val="accent1"/>
                </a:solidFill>
                <a:latin typeface="Optima"/>
                <a:cs typeface="Optima"/>
              </a:rPr>
              <a:t>D</a:t>
            </a:r>
            <a:r>
              <a:rPr lang="en-US" sz="2800" baseline="30000" dirty="0" err="1">
                <a:solidFill>
                  <a:schemeClr val="accent1"/>
                </a:solidFill>
                <a:latin typeface="Optima"/>
                <a:cs typeface="Optima"/>
              </a:rPr>
              <a:t>bald</a:t>
            </a:r>
            <a:r>
              <a:rPr lang="en-US" sz="2800" i="1" baseline="-25000" dirty="0" err="1">
                <a:solidFill>
                  <a:schemeClr val="accent1"/>
                </a:solidFill>
                <a:latin typeface="Optima"/>
                <a:cs typeface="Optima"/>
              </a:rPr>
              <a:t>i,j</a:t>
            </a:r>
            <a:r>
              <a:rPr lang="en-US" sz="2800" dirty="0">
                <a:latin typeface="Optima"/>
                <a:cs typeface="Optima"/>
              </a:rPr>
              <a:t> from </a:t>
            </a:r>
            <a:r>
              <a:rPr lang="en-US" sz="2800" i="1" dirty="0" err="1">
                <a:latin typeface="Optima"/>
                <a:cs typeface="Optima"/>
              </a:rPr>
              <a:t>i</a:t>
            </a:r>
            <a:r>
              <a:rPr lang="en-US" sz="2800" dirty="0">
                <a:latin typeface="Optima"/>
                <a:cs typeface="Optima"/>
              </a:rPr>
              <a:t>.</a:t>
            </a:r>
            <a:endParaRPr lang="en-US" sz="2800" b="1" dirty="0">
              <a:solidFill>
                <a:schemeClr val="tx1">
                  <a:alpha val="0"/>
                </a:schemeClr>
              </a:solidFill>
              <a:latin typeface="Optima"/>
              <a:cs typeface="Optima"/>
            </a:endParaRPr>
          </a:p>
        </p:txBody>
      </p:sp>
      <p:sp>
        <p:nvSpPr>
          <p:cNvPr id="29" name="Rectangle 28"/>
          <p:cNvSpPr/>
          <p:nvPr/>
        </p:nvSpPr>
        <p:spPr>
          <a:xfrm>
            <a:off x="2125710" y="5670136"/>
            <a:ext cx="5105400" cy="1629164"/>
          </a:xfrm>
          <a:prstGeom prst="rect">
            <a:avLst/>
          </a:prstGeom>
        </p:spPr>
        <p:txBody>
          <a:bodyPr wrap="square">
            <a:spAutoFit/>
          </a:bodyPr>
          <a:lstStyle/>
          <a:p>
            <a:pPr>
              <a:lnSpc>
                <a:spcPct val="120000"/>
              </a:lnSpc>
            </a:pPr>
            <a:endParaRPr lang="en-US" sz="2800" i="1" dirty="0">
              <a:solidFill>
                <a:schemeClr val="accent1"/>
              </a:solidFill>
              <a:latin typeface="Optima"/>
              <a:cs typeface="Optima"/>
            </a:endParaRPr>
          </a:p>
          <a:p>
            <a:pPr>
              <a:lnSpc>
                <a:spcPct val="120000"/>
              </a:lnSpc>
            </a:pPr>
            <a:r>
              <a:rPr lang="en-US" sz="2800" i="1" dirty="0" err="1">
                <a:solidFill>
                  <a:schemeClr val="accent1"/>
                </a:solidFill>
                <a:latin typeface="Optima"/>
                <a:cs typeface="Optima"/>
              </a:rPr>
              <a:t>D</a:t>
            </a:r>
            <a:r>
              <a:rPr lang="en-US" sz="2800" baseline="30000" dirty="0" err="1">
                <a:solidFill>
                  <a:schemeClr val="accent1"/>
                </a:solidFill>
                <a:latin typeface="Optima"/>
                <a:cs typeface="Optima"/>
              </a:rPr>
              <a:t>bald</a:t>
            </a:r>
            <a:r>
              <a:rPr lang="en-US" sz="2800" i="1" baseline="-25000" dirty="0" err="1">
                <a:solidFill>
                  <a:schemeClr val="accent1"/>
                </a:solidFill>
                <a:latin typeface="Optima"/>
                <a:cs typeface="Optima"/>
              </a:rPr>
              <a:t>i,j</a:t>
            </a:r>
            <a:r>
              <a:rPr lang="en-US" sz="2800" dirty="0">
                <a:solidFill>
                  <a:schemeClr val="accent1"/>
                </a:solidFill>
                <a:latin typeface="Optima"/>
                <a:cs typeface="Optima"/>
              </a:rPr>
              <a:t> </a:t>
            </a:r>
            <a:r>
              <a:rPr lang="en-US" sz="2800" dirty="0">
                <a:latin typeface="Optima"/>
                <a:cs typeface="Optima"/>
              </a:rPr>
              <a:t>+ </a:t>
            </a:r>
            <a:r>
              <a:rPr lang="en-US" sz="2800" i="1" dirty="0" err="1">
                <a:solidFill>
                  <a:schemeClr val="accent4"/>
                </a:solidFill>
                <a:latin typeface="Optima"/>
                <a:cs typeface="Optima"/>
              </a:rPr>
              <a:t>D</a:t>
            </a:r>
            <a:r>
              <a:rPr lang="en-US" sz="2800" baseline="30000" dirty="0" err="1">
                <a:solidFill>
                  <a:schemeClr val="accent4"/>
                </a:solidFill>
                <a:latin typeface="Optima"/>
                <a:cs typeface="Optima"/>
              </a:rPr>
              <a:t>bald</a:t>
            </a:r>
            <a:r>
              <a:rPr lang="en-US" sz="2800" i="1" baseline="-25000" dirty="0" err="1">
                <a:solidFill>
                  <a:schemeClr val="accent4"/>
                </a:solidFill>
                <a:latin typeface="Optima"/>
                <a:cs typeface="Optima"/>
              </a:rPr>
              <a:t>j,k</a:t>
            </a:r>
            <a:r>
              <a:rPr lang="en-US" sz="2800" dirty="0">
                <a:solidFill>
                  <a:schemeClr val="accent4"/>
                </a:solidFill>
                <a:latin typeface="Optima"/>
                <a:cs typeface="Optima"/>
              </a:rPr>
              <a:t> </a:t>
            </a:r>
            <a:r>
              <a:rPr lang="en-US" sz="2800" dirty="0">
                <a:latin typeface="Optima"/>
                <a:cs typeface="Optima"/>
              </a:rPr>
              <a:t>= </a:t>
            </a:r>
            <a:r>
              <a:rPr lang="en-US" sz="2800" i="1" dirty="0" err="1">
                <a:solidFill>
                  <a:schemeClr val="bg2"/>
                </a:solidFill>
                <a:latin typeface="Optima"/>
                <a:cs typeface="Optima"/>
              </a:rPr>
              <a:t>D</a:t>
            </a:r>
            <a:r>
              <a:rPr lang="en-US" sz="2800" baseline="30000" dirty="0" err="1">
                <a:solidFill>
                  <a:schemeClr val="bg2"/>
                </a:solidFill>
                <a:latin typeface="Optima"/>
                <a:cs typeface="Optima"/>
              </a:rPr>
              <a:t>bald</a:t>
            </a:r>
            <a:r>
              <a:rPr lang="en-US" sz="2800" i="1" baseline="-25000" dirty="0" err="1">
                <a:solidFill>
                  <a:schemeClr val="bg2"/>
                </a:solidFill>
                <a:latin typeface="Optima"/>
                <a:cs typeface="Optima"/>
              </a:rPr>
              <a:t>i,k</a:t>
            </a:r>
            <a:endParaRPr lang="en-US" sz="2800" dirty="0">
              <a:solidFill>
                <a:schemeClr val="bg2"/>
              </a:solidFill>
            </a:endParaRPr>
          </a:p>
          <a:p>
            <a:pPr>
              <a:lnSpc>
                <a:spcPct val="120000"/>
              </a:lnSpc>
            </a:pPr>
            <a:endParaRPr lang="en-US" sz="2800" dirty="0">
              <a:latin typeface="Optima"/>
              <a:cs typeface="Optima"/>
            </a:endParaRPr>
          </a:p>
        </p:txBody>
      </p:sp>
    </p:spTree>
    <p:extLst>
      <p:ext uri="{BB962C8B-B14F-4D97-AF65-F5344CB8AC3E}">
        <p14:creationId xmlns:p14="http://schemas.microsoft.com/office/powerpoint/2010/main" val="399167695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18096"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err="1">
                <a:latin typeface="Optima"/>
                <a:cs typeface="Optima"/>
              </a:rPr>
              <a:t>AdditivePhylogeny</a:t>
            </a:r>
            <a:endParaRPr lang="en-US" b="1" dirty="0">
              <a:latin typeface="Optima"/>
              <a:cs typeface="Optima"/>
            </a:endParaRPr>
          </a:p>
        </p:txBody>
      </p:sp>
      <p:sp>
        <p:nvSpPr>
          <p:cNvPr id="4" name="Rectangle 3"/>
          <p:cNvSpPr/>
          <p:nvPr/>
        </p:nvSpPr>
        <p:spPr>
          <a:xfrm>
            <a:off x="447090" y="6172200"/>
            <a:ext cx="8229600" cy="523220"/>
          </a:xfrm>
          <a:prstGeom prst="rect">
            <a:avLst/>
          </a:prstGeom>
          <a:solidFill>
            <a:schemeClr val="bg2">
              <a:lumMod val="20000"/>
              <a:lumOff val="80000"/>
            </a:schemeClr>
          </a:solidFill>
          <a:ln>
            <a:solidFill>
              <a:schemeClr val="bg2"/>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b="1" dirty="0">
                <a:solidFill>
                  <a:schemeClr val="bg2"/>
                </a:solidFill>
                <a:latin typeface="Optima"/>
                <a:cs typeface="Optima"/>
              </a:rPr>
              <a:t>Code Challenge: </a:t>
            </a:r>
            <a:r>
              <a:rPr lang="en-US" sz="2800" dirty="0">
                <a:latin typeface="Optima"/>
                <a:cs typeface="Optima"/>
              </a:rPr>
              <a:t>Implement </a:t>
            </a:r>
            <a:r>
              <a:rPr lang="en-US" sz="2800" b="1" dirty="0" err="1">
                <a:latin typeface="Optima"/>
                <a:cs typeface="Optima"/>
              </a:rPr>
              <a:t>AdditivePhylogeny</a:t>
            </a:r>
            <a:r>
              <a:rPr lang="en-US" sz="2800" dirty="0">
                <a:latin typeface="Optima"/>
                <a:cs typeface="Optima"/>
              </a:rPr>
              <a:t>.</a:t>
            </a:r>
            <a:endParaRPr lang="en-US" i="1" dirty="0">
              <a:latin typeface="Optima"/>
              <a:cs typeface="Optima"/>
            </a:endParaRPr>
          </a:p>
        </p:txBody>
      </p:sp>
      <p:sp>
        <p:nvSpPr>
          <p:cNvPr id="5" name="Rectangle 4"/>
          <p:cNvSpPr/>
          <p:nvPr/>
        </p:nvSpPr>
        <p:spPr>
          <a:xfrm>
            <a:off x="457200" y="1143000"/>
            <a:ext cx="8229600" cy="4893648"/>
          </a:xfrm>
          <a:prstGeom prst="rect">
            <a:avLst/>
          </a:prstGeom>
          <a:solidFill>
            <a:schemeClr val="bg1">
              <a:lumMod val="85000"/>
            </a:schemeClr>
          </a:solidFill>
          <a:ln>
            <a:solidFill>
              <a:schemeClr val="tx1">
                <a:lumMod val="75000"/>
                <a:lumOff val="25000"/>
              </a:schemeClr>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600" b="1" dirty="0" err="1">
                <a:latin typeface="Optima"/>
                <a:cs typeface="Optima"/>
              </a:rPr>
              <a:t>AdditivePhylogeny</a:t>
            </a:r>
            <a:r>
              <a:rPr lang="en-US" sz="2600" b="1" dirty="0">
                <a:latin typeface="Optima"/>
                <a:cs typeface="Optima"/>
              </a:rPr>
              <a:t>(</a:t>
            </a:r>
            <a:r>
              <a:rPr lang="en-US" sz="2600" b="1" i="1" dirty="0">
                <a:latin typeface="Optima"/>
                <a:cs typeface="Optima"/>
              </a:rPr>
              <a:t>D</a:t>
            </a:r>
            <a:r>
              <a:rPr lang="en-US" sz="2600" b="1" dirty="0">
                <a:latin typeface="Optima"/>
                <a:cs typeface="Optima"/>
              </a:rPr>
              <a:t>):</a:t>
            </a:r>
            <a:endParaRPr lang="en-US" sz="2600" dirty="0">
              <a:latin typeface="Optima"/>
              <a:cs typeface="Optima"/>
            </a:endParaRPr>
          </a:p>
          <a:p>
            <a:pPr marL="514350" indent="-514350">
              <a:buFont typeface="+mj-lt"/>
              <a:buAutoNum type="arabicPeriod"/>
            </a:pPr>
            <a:r>
              <a:rPr lang="en-US" sz="2600" dirty="0">
                <a:latin typeface="Optima"/>
                <a:cs typeface="Optima"/>
              </a:rPr>
              <a:t>Pick an arbitrary leaf </a:t>
            </a:r>
            <a:r>
              <a:rPr lang="en-US" sz="2600" i="1" dirty="0">
                <a:latin typeface="Optima"/>
                <a:cs typeface="Optima"/>
              </a:rPr>
              <a:t>j</a:t>
            </a:r>
            <a:r>
              <a:rPr lang="en-US" sz="2600" dirty="0">
                <a:latin typeface="Optima"/>
                <a:cs typeface="Optima"/>
              </a:rPr>
              <a:t>.</a:t>
            </a:r>
          </a:p>
          <a:p>
            <a:pPr marL="514350" indent="-514350">
              <a:buFont typeface="+mj-lt"/>
              <a:buAutoNum type="arabicPeriod"/>
            </a:pPr>
            <a:r>
              <a:rPr lang="en-US" sz="2600" dirty="0">
                <a:latin typeface="Optima"/>
                <a:cs typeface="Optima"/>
              </a:rPr>
              <a:t>Compute its limb length, </a:t>
            </a:r>
            <a:r>
              <a:rPr lang="en-US" sz="2600" i="1" dirty="0" err="1">
                <a:latin typeface="Optima"/>
                <a:cs typeface="Optima"/>
              </a:rPr>
              <a:t>LimbLength</a:t>
            </a:r>
            <a:r>
              <a:rPr lang="en-US" sz="2600" dirty="0">
                <a:latin typeface="Optima"/>
                <a:cs typeface="Optima"/>
              </a:rPr>
              <a:t>(</a:t>
            </a:r>
            <a:r>
              <a:rPr lang="en-US" sz="2600" i="1" dirty="0">
                <a:latin typeface="Optima"/>
                <a:cs typeface="Optima"/>
              </a:rPr>
              <a:t>j</a:t>
            </a:r>
            <a:r>
              <a:rPr lang="en-US" sz="2600" dirty="0">
                <a:latin typeface="Optima"/>
                <a:cs typeface="Optima"/>
              </a:rPr>
              <a:t>).</a:t>
            </a:r>
          </a:p>
          <a:p>
            <a:pPr marL="514350" indent="-514350">
              <a:buFont typeface="+mj-lt"/>
              <a:buAutoNum type="arabicPeriod"/>
            </a:pPr>
            <a:r>
              <a:rPr lang="en-US" sz="2600" dirty="0">
                <a:latin typeface="Optima"/>
                <a:cs typeface="Optima"/>
              </a:rPr>
              <a:t>Subtract </a:t>
            </a:r>
            <a:r>
              <a:rPr lang="en-US" sz="2600" i="1" dirty="0" err="1">
                <a:latin typeface="Optima"/>
                <a:cs typeface="Optima"/>
              </a:rPr>
              <a:t>LimbLength</a:t>
            </a:r>
            <a:r>
              <a:rPr lang="en-US" sz="2600" dirty="0">
                <a:latin typeface="Optima"/>
                <a:cs typeface="Optima"/>
              </a:rPr>
              <a:t>(</a:t>
            </a:r>
            <a:r>
              <a:rPr lang="en-US" sz="2600" i="1" dirty="0">
                <a:latin typeface="Optima"/>
                <a:cs typeface="Optima"/>
              </a:rPr>
              <a:t>j</a:t>
            </a:r>
            <a:r>
              <a:rPr lang="en-US" sz="2600" dirty="0">
                <a:latin typeface="Optima"/>
                <a:cs typeface="Optima"/>
              </a:rPr>
              <a:t>) from each row and column to produce </a:t>
            </a:r>
            <a:r>
              <a:rPr lang="en-US" sz="2600" i="1" dirty="0" err="1">
                <a:latin typeface="Optima"/>
                <a:cs typeface="Optima"/>
              </a:rPr>
              <a:t>D</a:t>
            </a:r>
            <a:r>
              <a:rPr lang="en-US" sz="2600" baseline="30000" dirty="0" err="1">
                <a:latin typeface="Optima"/>
                <a:cs typeface="Optima"/>
              </a:rPr>
              <a:t>bald</a:t>
            </a:r>
            <a:r>
              <a:rPr lang="en-US" sz="2600" dirty="0">
                <a:latin typeface="Optima"/>
                <a:cs typeface="Optima"/>
              </a:rPr>
              <a:t> in which </a:t>
            </a:r>
            <a:r>
              <a:rPr lang="en-US" sz="2600" i="1" dirty="0">
                <a:latin typeface="Optima"/>
                <a:cs typeface="Optima"/>
              </a:rPr>
              <a:t>j</a:t>
            </a:r>
            <a:r>
              <a:rPr lang="en-US" sz="2600" dirty="0">
                <a:latin typeface="Optima"/>
                <a:cs typeface="Optima"/>
              </a:rPr>
              <a:t> is a bald limb (length 0).</a:t>
            </a:r>
          </a:p>
          <a:p>
            <a:pPr marL="514350" indent="-514350">
              <a:buFont typeface="+mj-lt"/>
              <a:buAutoNum type="arabicPeriod"/>
            </a:pPr>
            <a:r>
              <a:rPr lang="en-US" sz="2600" dirty="0">
                <a:latin typeface="Optima"/>
                <a:cs typeface="Optima"/>
              </a:rPr>
              <a:t>Remove the </a:t>
            </a:r>
            <a:r>
              <a:rPr lang="en-US" sz="2600" i="1" dirty="0">
                <a:latin typeface="Optima"/>
                <a:cs typeface="Optima"/>
              </a:rPr>
              <a:t>j</a:t>
            </a:r>
            <a:r>
              <a:rPr lang="en-US" sz="2600" dirty="0">
                <a:latin typeface="Optima"/>
                <a:cs typeface="Optima"/>
              </a:rPr>
              <a:t>-</a:t>
            </a:r>
            <a:r>
              <a:rPr lang="en-US" sz="2600" dirty="0" err="1">
                <a:latin typeface="Optima"/>
                <a:cs typeface="Optima"/>
              </a:rPr>
              <a:t>th</a:t>
            </a:r>
            <a:r>
              <a:rPr lang="en-US" sz="2600" dirty="0">
                <a:latin typeface="Optima"/>
                <a:cs typeface="Optima"/>
              </a:rPr>
              <a:t> row and column of the matrix to form the (</a:t>
            </a:r>
            <a:r>
              <a:rPr lang="en-US" sz="2600" i="1" dirty="0">
                <a:latin typeface="Optima"/>
                <a:cs typeface="Optima"/>
              </a:rPr>
              <a:t>n</a:t>
            </a:r>
            <a:r>
              <a:rPr lang="en-US" sz="2600" dirty="0">
                <a:latin typeface="Optima"/>
                <a:cs typeface="Optima"/>
              </a:rPr>
              <a:t> – 1) x (</a:t>
            </a:r>
            <a:r>
              <a:rPr lang="en-US" sz="2600" i="1" dirty="0">
                <a:latin typeface="Optima"/>
                <a:cs typeface="Optima"/>
              </a:rPr>
              <a:t>n </a:t>
            </a:r>
            <a:r>
              <a:rPr lang="en-US" sz="2600" dirty="0">
                <a:latin typeface="Optima"/>
                <a:cs typeface="Optima"/>
              </a:rPr>
              <a:t>– 1) matrix </a:t>
            </a:r>
            <a:r>
              <a:rPr lang="en-US" sz="2600" i="1" dirty="0" err="1">
                <a:latin typeface="Optima"/>
                <a:cs typeface="Optima"/>
              </a:rPr>
              <a:t>D</a:t>
            </a:r>
            <a:r>
              <a:rPr lang="en-US" sz="2600" baseline="30000" dirty="0" err="1">
                <a:latin typeface="Optima"/>
                <a:cs typeface="Optima"/>
              </a:rPr>
              <a:t>trim</a:t>
            </a:r>
            <a:r>
              <a:rPr lang="en-US" sz="2600" dirty="0">
                <a:latin typeface="Optima"/>
                <a:cs typeface="Optima"/>
              </a:rPr>
              <a:t>.</a:t>
            </a:r>
          </a:p>
          <a:p>
            <a:pPr marL="514350" indent="-514350">
              <a:buFont typeface="+mj-lt"/>
              <a:buAutoNum type="arabicPeriod"/>
            </a:pPr>
            <a:r>
              <a:rPr lang="en-US" sz="2600" dirty="0">
                <a:latin typeface="Optima"/>
                <a:cs typeface="Optima"/>
              </a:rPr>
              <a:t>Construct </a:t>
            </a:r>
            <a:r>
              <a:rPr lang="en-US" sz="2600" i="1" dirty="0">
                <a:latin typeface="Optima"/>
                <a:cs typeface="Optima"/>
              </a:rPr>
              <a:t>Tree</a:t>
            </a:r>
            <a:r>
              <a:rPr lang="en-US" sz="2600" dirty="0">
                <a:latin typeface="Optima"/>
                <a:cs typeface="Optima"/>
              </a:rPr>
              <a:t>(</a:t>
            </a:r>
            <a:r>
              <a:rPr lang="en-US" sz="2600" i="1" dirty="0" err="1">
                <a:latin typeface="Optima"/>
                <a:cs typeface="Optima"/>
              </a:rPr>
              <a:t>D</a:t>
            </a:r>
            <a:r>
              <a:rPr lang="en-US" sz="2600" baseline="30000" dirty="0" err="1">
                <a:latin typeface="Optima"/>
                <a:cs typeface="Optima"/>
              </a:rPr>
              <a:t>trim</a:t>
            </a:r>
            <a:r>
              <a:rPr lang="en-US" sz="2600" dirty="0">
                <a:latin typeface="Optima"/>
                <a:cs typeface="Optima"/>
              </a:rPr>
              <a:t>).</a:t>
            </a:r>
          </a:p>
          <a:p>
            <a:pPr marL="514350" indent="-514350">
              <a:buFont typeface="+mj-lt"/>
              <a:buAutoNum type="arabicPeriod"/>
            </a:pPr>
            <a:r>
              <a:rPr lang="en-US" sz="2600" dirty="0">
                <a:latin typeface="Optima"/>
                <a:cs typeface="Optima"/>
              </a:rPr>
              <a:t>Identify the point in </a:t>
            </a:r>
            <a:r>
              <a:rPr lang="en-US" sz="2600" i="1" dirty="0">
                <a:latin typeface="Optima"/>
                <a:cs typeface="Optima"/>
              </a:rPr>
              <a:t>Tree</a:t>
            </a:r>
            <a:r>
              <a:rPr lang="en-US" sz="2600" dirty="0">
                <a:latin typeface="Optima"/>
                <a:cs typeface="Optima"/>
              </a:rPr>
              <a:t>(</a:t>
            </a:r>
            <a:r>
              <a:rPr lang="en-US" sz="2600" i="1" dirty="0" err="1">
                <a:latin typeface="Optima"/>
                <a:cs typeface="Optima"/>
              </a:rPr>
              <a:t>D</a:t>
            </a:r>
            <a:r>
              <a:rPr lang="en-US" sz="2600" baseline="30000" dirty="0" err="1">
                <a:latin typeface="Optima"/>
                <a:cs typeface="Optima"/>
              </a:rPr>
              <a:t>trim</a:t>
            </a:r>
            <a:r>
              <a:rPr lang="en-US" sz="2600" dirty="0">
                <a:latin typeface="Optima"/>
                <a:cs typeface="Optima"/>
              </a:rPr>
              <a:t>) where leaf </a:t>
            </a:r>
            <a:r>
              <a:rPr lang="en-US" sz="2600" i="1" dirty="0">
                <a:latin typeface="Optima"/>
                <a:cs typeface="Optima"/>
              </a:rPr>
              <a:t>j</a:t>
            </a:r>
            <a:r>
              <a:rPr lang="en-US" sz="2600" dirty="0">
                <a:latin typeface="Optima"/>
                <a:cs typeface="Optima"/>
              </a:rPr>
              <a:t> should be attached.</a:t>
            </a:r>
          </a:p>
          <a:p>
            <a:pPr marL="514350" indent="-514350">
              <a:buFont typeface="+mj-lt"/>
              <a:buAutoNum type="arabicPeriod"/>
            </a:pPr>
            <a:r>
              <a:rPr lang="en-US" sz="2600" dirty="0">
                <a:latin typeface="Optima"/>
                <a:cs typeface="Optima"/>
              </a:rPr>
              <a:t>Attach </a:t>
            </a:r>
            <a:r>
              <a:rPr lang="en-US" sz="2600" i="1" dirty="0">
                <a:latin typeface="Optima"/>
                <a:cs typeface="Optima"/>
              </a:rPr>
              <a:t>j</a:t>
            </a:r>
            <a:r>
              <a:rPr lang="en-US" sz="2600" dirty="0">
                <a:latin typeface="Optima"/>
                <a:cs typeface="Optima"/>
              </a:rPr>
              <a:t> by an edge of length </a:t>
            </a:r>
            <a:r>
              <a:rPr lang="en-US" sz="2600" i="1" dirty="0" err="1">
                <a:latin typeface="Optima"/>
                <a:cs typeface="Optima"/>
              </a:rPr>
              <a:t>LimbLength</a:t>
            </a:r>
            <a:r>
              <a:rPr lang="en-US" sz="2600" dirty="0">
                <a:latin typeface="Optima"/>
                <a:cs typeface="Optima"/>
              </a:rPr>
              <a:t>(</a:t>
            </a:r>
            <a:r>
              <a:rPr lang="en-US" sz="2600" i="1" dirty="0">
                <a:latin typeface="Optima"/>
                <a:cs typeface="Optima"/>
              </a:rPr>
              <a:t>j</a:t>
            </a:r>
            <a:r>
              <a:rPr lang="en-US" sz="2600" dirty="0">
                <a:latin typeface="Optima"/>
                <a:cs typeface="Optima"/>
              </a:rPr>
              <a:t>) in order to form </a:t>
            </a:r>
            <a:r>
              <a:rPr lang="en-US" sz="2600" i="1" dirty="0">
                <a:latin typeface="Optima"/>
                <a:cs typeface="Optima"/>
              </a:rPr>
              <a:t>Tree</a:t>
            </a:r>
            <a:r>
              <a:rPr lang="en-US" sz="2600" dirty="0">
                <a:latin typeface="Optima"/>
                <a:cs typeface="Optima"/>
              </a:rPr>
              <a:t>(</a:t>
            </a:r>
            <a:r>
              <a:rPr lang="en-US" sz="2600" i="1" dirty="0">
                <a:latin typeface="Optima"/>
                <a:cs typeface="Optima"/>
              </a:rPr>
              <a:t>D</a:t>
            </a:r>
            <a:r>
              <a:rPr lang="en-US" sz="2600" dirty="0">
                <a:latin typeface="Optima"/>
                <a:cs typeface="Optima"/>
              </a:rPr>
              <a:t>).</a:t>
            </a:r>
          </a:p>
        </p:txBody>
      </p:sp>
    </p:spTree>
    <p:extLst>
      <p:ext uri="{BB962C8B-B14F-4D97-AF65-F5344CB8AC3E}">
        <p14:creationId xmlns:p14="http://schemas.microsoft.com/office/powerpoint/2010/main" val="283537843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81000"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Spike Protein Distance Matrix</a:t>
            </a:r>
          </a:p>
        </p:txBody>
      </p:sp>
      <p:sp>
        <p:nvSpPr>
          <p:cNvPr id="5" name="Rectangle 4"/>
          <p:cNvSpPr/>
          <p:nvPr/>
        </p:nvSpPr>
        <p:spPr>
          <a:xfrm>
            <a:off x="-2822" y="1371602"/>
            <a:ext cx="9144000" cy="3523015"/>
          </a:xfrm>
          <a:prstGeom prst="rect">
            <a:avLst/>
          </a:prstGeom>
        </p:spPr>
        <p:txBody>
          <a:bodyPr wrap="square">
            <a:spAutoFit/>
          </a:bodyPr>
          <a:lstStyle/>
          <a:p>
            <a:pPr>
              <a:lnSpc>
                <a:spcPct val="140000"/>
              </a:lnSpc>
            </a:pPr>
            <a:r>
              <a:rPr lang="en-US" sz="1600" dirty="0">
                <a:latin typeface="Optima"/>
                <a:cs typeface="Optima"/>
              </a:rPr>
              <a:t>	</a:t>
            </a:r>
            <a:r>
              <a:rPr lang="en-US" sz="1600" b="1" dirty="0">
                <a:latin typeface="Optima"/>
                <a:cs typeface="Optima"/>
              </a:rPr>
              <a:t>Cow	  Pig	Horse	Mouse	Dog	 Cat	Turkey	Civet	Human</a:t>
            </a:r>
          </a:p>
          <a:p>
            <a:pPr>
              <a:lnSpc>
                <a:spcPct val="140000"/>
              </a:lnSpc>
            </a:pPr>
            <a:r>
              <a:rPr lang="pl-PL" sz="1600" b="1" dirty="0">
                <a:latin typeface="Optima"/>
                <a:cs typeface="Optima"/>
              </a:rPr>
              <a:t>   </a:t>
            </a:r>
            <a:r>
              <a:rPr lang="pl-PL" sz="1600" b="1" dirty="0" err="1">
                <a:latin typeface="Optima"/>
                <a:cs typeface="Optima"/>
              </a:rPr>
              <a:t>Cow</a:t>
            </a:r>
            <a:r>
              <a:rPr lang="pl-PL" sz="1600" b="1" dirty="0">
                <a:latin typeface="Optima"/>
                <a:cs typeface="Optima"/>
              </a:rPr>
              <a:t>	      </a:t>
            </a:r>
            <a:r>
              <a:rPr lang="pl-PL" sz="1600" dirty="0">
                <a:latin typeface="Optima"/>
                <a:cs typeface="Optima"/>
              </a:rPr>
              <a:t>0	  226	  249	  436	 958	 916	  730	 787	   785</a:t>
            </a:r>
          </a:p>
          <a:p>
            <a:pPr>
              <a:lnSpc>
                <a:spcPct val="140000"/>
              </a:lnSpc>
            </a:pPr>
            <a:r>
              <a:rPr lang="pl-PL" sz="1600" b="1" dirty="0">
                <a:latin typeface="Optima"/>
                <a:cs typeface="Optima"/>
              </a:rPr>
              <a:t>     </a:t>
            </a:r>
            <a:r>
              <a:rPr lang="pl-PL" sz="1600" b="1" dirty="0" err="1">
                <a:latin typeface="Optima"/>
                <a:cs typeface="Optima"/>
              </a:rPr>
              <a:t>Pig</a:t>
            </a:r>
            <a:r>
              <a:rPr lang="pl-PL" sz="1600" b="1" dirty="0">
                <a:latin typeface="Optima"/>
                <a:cs typeface="Optima"/>
              </a:rPr>
              <a:t>	  </a:t>
            </a:r>
            <a:r>
              <a:rPr lang="pl-PL" sz="1600" dirty="0">
                <a:latin typeface="Optima"/>
                <a:cs typeface="Optima"/>
              </a:rPr>
              <a:t>226	      0	  292	  436	 903	 905	  744	 802	   813</a:t>
            </a:r>
          </a:p>
          <a:p>
            <a:pPr>
              <a:lnSpc>
                <a:spcPct val="140000"/>
              </a:lnSpc>
            </a:pPr>
            <a:r>
              <a:rPr lang="pl-PL" sz="1600" b="1" dirty="0">
                <a:latin typeface="Optima"/>
                <a:cs typeface="Optima"/>
              </a:rPr>
              <a:t> </a:t>
            </a:r>
            <a:r>
              <a:rPr lang="pl-PL" sz="1600" b="1" dirty="0" err="1">
                <a:latin typeface="Optima"/>
                <a:cs typeface="Optima"/>
              </a:rPr>
              <a:t>Horse</a:t>
            </a:r>
            <a:r>
              <a:rPr lang="pl-PL" sz="1600" b="1" dirty="0">
                <a:latin typeface="Optima"/>
                <a:cs typeface="Optima"/>
              </a:rPr>
              <a:t>	  </a:t>
            </a:r>
            <a:r>
              <a:rPr lang="pl-PL" sz="1600" dirty="0">
                <a:latin typeface="Optima"/>
                <a:cs typeface="Optima"/>
              </a:rPr>
              <a:t>249	  292	      0	  426	 927	 907	  735	 795	   791</a:t>
            </a:r>
          </a:p>
          <a:p>
            <a:pPr>
              <a:lnSpc>
                <a:spcPct val="140000"/>
              </a:lnSpc>
            </a:pPr>
            <a:r>
              <a:rPr lang="pl-PL" sz="1600" b="1" dirty="0">
                <a:latin typeface="Optima"/>
                <a:cs typeface="Optima"/>
              </a:rPr>
              <a:t>Mouse	  </a:t>
            </a:r>
            <a:r>
              <a:rPr lang="pl-PL" sz="1600" dirty="0">
                <a:latin typeface="Optima"/>
                <a:cs typeface="Optima"/>
              </a:rPr>
              <a:t>436	  436	  426	      0	 917	 946	  725	 767	   782</a:t>
            </a:r>
          </a:p>
          <a:p>
            <a:pPr>
              <a:lnSpc>
                <a:spcPct val="140000"/>
              </a:lnSpc>
            </a:pPr>
            <a:r>
              <a:rPr lang="pl-PL" sz="1600" b="1" dirty="0">
                <a:latin typeface="Optima"/>
                <a:cs typeface="Optima"/>
              </a:rPr>
              <a:t>    Dog	  </a:t>
            </a:r>
            <a:r>
              <a:rPr lang="pl-PL" sz="1600" dirty="0">
                <a:latin typeface="Optima"/>
                <a:cs typeface="Optima"/>
              </a:rPr>
              <a:t>958	  903	  927	  917	     0	 706	  730	 844	   846</a:t>
            </a:r>
          </a:p>
          <a:p>
            <a:pPr>
              <a:lnSpc>
                <a:spcPct val="140000"/>
              </a:lnSpc>
            </a:pPr>
            <a:r>
              <a:rPr lang="pl-PL" sz="1600" b="1" dirty="0">
                <a:latin typeface="Optima"/>
                <a:cs typeface="Optima"/>
              </a:rPr>
              <a:t>     </a:t>
            </a:r>
            <a:r>
              <a:rPr lang="pl-PL" sz="1600" b="1" dirty="0" err="1">
                <a:latin typeface="Optima"/>
                <a:cs typeface="Optima"/>
              </a:rPr>
              <a:t>Cat</a:t>
            </a:r>
            <a:r>
              <a:rPr lang="pl-PL" sz="1600" b="1" dirty="0">
                <a:latin typeface="Optima"/>
                <a:cs typeface="Optima"/>
              </a:rPr>
              <a:t>	  </a:t>
            </a:r>
            <a:r>
              <a:rPr lang="pl-PL" sz="1600" dirty="0">
                <a:latin typeface="Optima"/>
                <a:cs typeface="Optima"/>
              </a:rPr>
              <a:t>916	  905	  907	  946	 706	     0	  736	 840 	   836</a:t>
            </a:r>
          </a:p>
          <a:p>
            <a:pPr>
              <a:lnSpc>
                <a:spcPct val="140000"/>
              </a:lnSpc>
            </a:pPr>
            <a:r>
              <a:rPr lang="pl-PL" sz="1600" b="1" dirty="0">
                <a:latin typeface="Optima"/>
                <a:cs typeface="Optima"/>
              </a:rPr>
              <a:t> Turkey	  </a:t>
            </a:r>
            <a:r>
              <a:rPr lang="pl-PL" sz="1600" dirty="0">
                <a:latin typeface="Optima"/>
                <a:cs typeface="Optima"/>
              </a:rPr>
              <a:t>730	  744	  735	  725	 730	 736	      0	 763	   760</a:t>
            </a:r>
          </a:p>
          <a:p>
            <a:pPr>
              <a:lnSpc>
                <a:spcPct val="140000"/>
              </a:lnSpc>
            </a:pPr>
            <a:r>
              <a:rPr lang="da-DK" sz="1600" b="1" dirty="0">
                <a:latin typeface="Optima"/>
                <a:cs typeface="Optima"/>
              </a:rPr>
              <a:t>   </a:t>
            </a:r>
            <a:r>
              <a:rPr lang="da-DK" sz="1600" b="1" dirty="0" err="1">
                <a:latin typeface="Optima"/>
                <a:cs typeface="Optima"/>
              </a:rPr>
              <a:t>Civet</a:t>
            </a:r>
            <a:r>
              <a:rPr lang="da-DK" sz="1600" b="1" dirty="0">
                <a:latin typeface="Optima"/>
                <a:cs typeface="Optima"/>
              </a:rPr>
              <a:t>	  </a:t>
            </a:r>
            <a:r>
              <a:rPr lang="da-DK" sz="1600" dirty="0">
                <a:latin typeface="Optima"/>
                <a:cs typeface="Optima"/>
              </a:rPr>
              <a:t>787	  802	  795	  767	 844	 840	  763	     0	     16</a:t>
            </a:r>
          </a:p>
          <a:p>
            <a:pPr>
              <a:lnSpc>
                <a:spcPct val="140000"/>
              </a:lnSpc>
            </a:pPr>
            <a:r>
              <a:rPr lang="pt-BR" sz="1600" b="1" dirty="0" err="1">
                <a:latin typeface="Optima"/>
                <a:cs typeface="Optima"/>
              </a:rPr>
              <a:t>Human</a:t>
            </a:r>
            <a:r>
              <a:rPr lang="pt-BR" sz="1600" b="1" dirty="0">
                <a:latin typeface="Optima"/>
                <a:cs typeface="Optima"/>
              </a:rPr>
              <a:t>	  </a:t>
            </a:r>
            <a:r>
              <a:rPr lang="pt-BR" sz="1600" dirty="0">
                <a:latin typeface="Optima"/>
                <a:cs typeface="Optima"/>
              </a:rPr>
              <a:t>785	  813	  791	  782	 846	 836	  760	   16	       0</a:t>
            </a:r>
          </a:p>
        </p:txBody>
      </p:sp>
      <p:sp>
        <p:nvSpPr>
          <p:cNvPr id="6" name="Content Placeholder 3"/>
          <p:cNvSpPr txBox="1">
            <a:spLocks/>
          </p:cNvSpPr>
          <p:nvPr/>
        </p:nvSpPr>
        <p:spPr>
          <a:xfrm>
            <a:off x="914400" y="5257800"/>
            <a:ext cx="7467600" cy="533400"/>
          </a:xfrm>
          <a:prstGeom prst="rect">
            <a:avLst/>
          </a:prstGeom>
          <a:solidFill>
            <a:schemeClr val="tx2">
              <a:lumMod val="20000"/>
              <a:lumOff val="80000"/>
            </a:schemeClr>
          </a:solidFill>
          <a:ln>
            <a:solidFill>
              <a:schemeClr val="tx2"/>
            </a:solidFill>
          </a:ln>
          <a:effectLst>
            <a:outerShdw blurRad="50800" dist="38100" dir="5400000" algn="t" rotWithShape="0">
              <a:prstClr val="black">
                <a:alpha val="40000"/>
              </a:prstClr>
            </a:outerShdw>
          </a:effectLst>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a:latin typeface="Optima"/>
                <a:cs typeface="Optima"/>
              </a:rPr>
              <a:t>This matrix isn’t additive!  Let’s fudge it a little...</a:t>
            </a:r>
          </a:p>
        </p:txBody>
      </p:sp>
    </p:spTree>
    <p:extLst>
      <p:ext uri="{BB962C8B-B14F-4D97-AF65-F5344CB8AC3E}">
        <p14:creationId xmlns:p14="http://schemas.microsoft.com/office/powerpoint/2010/main" val="29105545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3672" y="278736"/>
            <a:ext cx="9144000" cy="6247866"/>
          </a:xfrm>
          <a:prstGeom prst="rect">
            <a:avLst/>
          </a:prstGeom>
        </p:spPr>
        <p:txBody>
          <a:bodyPr wrap="square">
            <a:spAutoFit/>
          </a:bodyPr>
          <a:lstStyle/>
          <a:p>
            <a:r>
              <a:rPr lang="en-US" sz="1600" dirty="0">
                <a:solidFill>
                  <a:schemeClr val="bg1">
                    <a:lumMod val="50000"/>
                  </a:schemeClr>
                </a:solidFill>
                <a:latin typeface="Courier"/>
                <a:cs typeface="Courier"/>
              </a:rPr>
              <a:t>28261</a:t>
            </a:r>
            <a:r>
              <a:rPr lang="en-US" sz="1600" dirty="0">
                <a:latin typeface="Courier"/>
                <a:cs typeface="Courier"/>
              </a:rPr>
              <a:t> </a:t>
            </a:r>
            <a:r>
              <a:rPr lang="en-US" sz="1600" dirty="0" err="1">
                <a:latin typeface="Courier"/>
                <a:cs typeface="Courier"/>
              </a:rPr>
              <a:t>aauaauacug</a:t>
            </a:r>
            <a:r>
              <a:rPr lang="en-US" sz="1600" dirty="0">
                <a:latin typeface="Courier"/>
                <a:cs typeface="Courier"/>
              </a:rPr>
              <a:t> </a:t>
            </a:r>
            <a:r>
              <a:rPr lang="en-US" sz="1600" dirty="0" err="1">
                <a:latin typeface="Courier"/>
                <a:cs typeface="Courier"/>
              </a:rPr>
              <a:t>cgucuugguu</a:t>
            </a:r>
            <a:r>
              <a:rPr lang="en-US" sz="1600" dirty="0">
                <a:latin typeface="Courier"/>
                <a:cs typeface="Courier"/>
              </a:rPr>
              <a:t> </a:t>
            </a:r>
            <a:r>
              <a:rPr lang="en-US" sz="1600" dirty="0" err="1">
                <a:latin typeface="Courier"/>
                <a:cs typeface="Courier"/>
              </a:rPr>
              <a:t>cacagcucuc</a:t>
            </a:r>
            <a:r>
              <a:rPr lang="en-US" sz="1600" dirty="0">
                <a:latin typeface="Courier"/>
                <a:cs typeface="Courier"/>
              </a:rPr>
              <a:t> </a:t>
            </a:r>
            <a:r>
              <a:rPr lang="en-US" sz="1600" dirty="0" err="1">
                <a:latin typeface="Courier"/>
                <a:cs typeface="Courier"/>
              </a:rPr>
              <a:t>acucagcaug</a:t>
            </a:r>
            <a:r>
              <a:rPr lang="en-US" sz="1600" dirty="0">
                <a:latin typeface="Courier"/>
                <a:cs typeface="Courier"/>
              </a:rPr>
              <a:t> </a:t>
            </a:r>
            <a:r>
              <a:rPr lang="en-US" sz="1600" dirty="0" err="1">
                <a:latin typeface="Courier"/>
                <a:cs typeface="Courier"/>
              </a:rPr>
              <a:t>gcaaggagga</a:t>
            </a:r>
            <a:r>
              <a:rPr lang="en-US" sz="1600" dirty="0">
                <a:latin typeface="Courier"/>
                <a:cs typeface="Courier"/>
              </a:rPr>
              <a:t> </a:t>
            </a:r>
            <a:r>
              <a:rPr lang="en-US" sz="1600" dirty="0" err="1">
                <a:latin typeface="Courier"/>
                <a:cs typeface="Courier"/>
              </a:rPr>
              <a:t>acuuagauuc</a:t>
            </a:r>
            <a:endParaRPr lang="en-US" sz="1600" dirty="0">
              <a:latin typeface="Courier"/>
              <a:cs typeface="Courier"/>
            </a:endParaRPr>
          </a:p>
          <a:p>
            <a:r>
              <a:rPr lang="en-US" sz="1600" dirty="0">
                <a:solidFill>
                  <a:srgbClr val="7F7F7F"/>
                </a:solidFill>
                <a:latin typeface="Courier"/>
                <a:cs typeface="Courier"/>
              </a:rPr>
              <a:t>28321</a:t>
            </a:r>
            <a:r>
              <a:rPr lang="en-US" sz="1600" dirty="0">
                <a:latin typeface="Courier"/>
                <a:cs typeface="Courier"/>
              </a:rPr>
              <a:t> </a:t>
            </a:r>
            <a:r>
              <a:rPr lang="en-US" sz="1600" dirty="0" err="1">
                <a:latin typeface="Courier"/>
                <a:cs typeface="Courier"/>
              </a:rPr>
              <a:t>ccucgaggcc</a:t>
            </a:r>
            <a:r>
              <a:rPr lang="en-US" sz="1600" dirty="0">
                <a:latin typeface="Courier"/>
                <a:cs typeface="Courier"/>
              </a:rPr>
              <a:t> </a:t>
            </a:r>
            <a:r>
              <a:rPr lang="en-US" sz="1600" dirty="0" err="1">
                <a:latin typeface="Courier"/>
                <a:cs typeface="Courier"/>
              </a:rPr>
              <a:t>agggcguucc</a:t>
            </a:r>
            <a:r>
              <a:rPr lang="en-US" sz="1600" dirty="0">
                <a:latin typeface="Courier"/>
                <a:cs typeface="Courier"/>
              </a:rPr>
              <a:t> </a:t>
            </a:r>
            <a:r>
              <a:rPr lang="en-US" sz="1600" dirty="0" err="1">
                <a:latin typeface="Courier"/>
                <a:cs typeface="Courier"/>
              </a:rPr>
              <a:t>aaucaacacc</a:t>
            </a:r>
            <a:r>
              <a:rPr lang="en-US" sz="1600" dirty="0">
                <a:latin typeface="Courier"/>
                <a:cs typeface="Courier"/>
              </a:rPr>
              <a:t> </a:t>
            </a:r>
            <a:r>
              <a:rPr lang="en-US" sz="1600" dirty="0" err="1">
                <a:latin typeface="Courier"/>
                <a:cs typeface="Courier"/>
              </a:rPr>
              <a:t>aa</a:t>
            </a:r>
            <a:r>
              <a:rPr lang="en-US" sz="1600" b="1" dirty="0" err="1">
                <a:solidFill>
                  <a:srgbClr val="FF0000"/>
                </a:solidFill>
                <a:latin typeface="Courier"/>
                <a:cs typeface="Courier"/>
              </a:rPr>
              <a:t>C</a:t>
            </a:r>
            <a:r>
              <a:rPr lang="en-US" sz="1600" dirty="0" err="1">
                <a:latin typeface="Courier"/>
                <a:cs typeface="Courier"/>
              </a:rPr>
              <a:t>agugguc</a:t>
            </a:r>
            <a:r>
              <a:rPr lang="en-US" sz="1600" dirty="0">
                <a:latin typeface="Courier"/>
                <a:cs typeface="Courier"/>
              </a:rPr>
              <a:t> </a:t>
            </a:r>
            <a:r>
              <a:rPr lang="en-US" sz="1600" dirty="0" err="1">
                <a:latin typeface="Courier"/>
                <a:cs typeface="Courier"/>
              </a:rPr>
              <a:t>cagaugacca</a:t>
            </a:r>
            <a:r>
              <a:rPr lang="en-US" sz="1600" dirty="0">
                <a:latin typeface="Courier"/>
                <a:cs typeface="Courier"/>
              </a:rPr>
              <a:t> </a:t>
            </a:r>
            <a:r>
              <a:rPr lang="en-US" sz="1600" dirty="0" err="1">
                <a:latin typeface="Courier"/>
                <a:cs typeface="Courier"/>
              </a:rPr>
              <a:t>aauuggcuac</a:t>
            </a:r>
            <a:endParaRPr lang="en-US" sz="1600" dirty="0">
              <a:latin typeface="Courier"/>
              <a:cs typeface="Courier"/>
            </a:endParaRPr>
          </a:p>
          <a:p>
            <a:r>
              <a:rPr lang="en-US" sz="1600" dirty="0">
                <a:solidFill>
                  <a:srgbClr val="7F7F7F"/>
                </a:solidFill>
                <a:latin typeface="Courier"/>
                <a:cs typeface="Courier"/>
              </a:rPr>
              <a:t>28381</a:t>
            </a:r>
            <a:r>
              <a:rPr lang="en-US" sz="1600" dirty="0">
                <a:latin typeface="Courier"/>
                <a:cs typeface="Courier"/>
              </a:rPr>
              <a:t> </a:t>
            </a:r>
            <a:r>
              <a:rPr lang="en-US" sz="1600" dirty="0" err="1">
                <a:latin typeface="Courier"/>
                <a:cs typeface="Courier"/>
              </a:rPr>
              <a:t>uac</a:t>
            </a:r>
            <a:r>
              <a:rPr lang="en-US" sz="1600" b="1" dirty="0" err="1">
                <a:solidFill>
                  <a:srgbClr val="FF0000"/>
                </a:solidFill>
                <a:latin typeface="Courier"/>
                <a:cs typeface="Courier"/>
              </a:rPr>
              <a:t>A</a:t>
            </a:r>
            <a:r>
              <a:rPr lang="en-US" sz="1600" dirty="0" err="1">
                <a:latin typeface="Courier"/>
                <a:cs typeface="Courier"/>
              </a:rPr>
              <a:t>gaagag</a:t>
            </a:r>
            <a:r>
              <a:rPr lang="en-US" sz="1600" dirty="0">
                <a:latin typeface="Courier"/>
                <a:cs typeface="Courier"/>
              </a:rPr>
              <a:t> </a:t>
            </a:r>
            <a:r>
              <a:rPr lang="en-US" sz="1600" dirty="0" err="1">
                <a:latin typeface="Courier"/>
                <a:cs typeface="Courier"/>
              </a:rPr>
              <a:t>cuacccgacg</a:t>
            </a:r>
            <a:r>
              <a:rPr lang="en-US" sz="1600" dirty="0">
                <a:latin typeface="Courier"/>
                <a:cs typeface="Courier"/>
              </a:rPr>
              <a:t> </a:t>
            </a:r>
            <a:r>
              <a:rPr lang="en-US" sz="1600" dirty="0" err="1">
                <a:latin typeface="Courier"/>
                <a:cs typeface="Courier"/>
              </a:rPr>
              <a:t>aguucguggu</a:t>
            </a:r>
            <a:r>
              <a:rPr lang="en-US" sz="1600" dirty="0">
                <a:latin typeface="Courier"/>
                <a:cs typeface="Courier"/>
              </a:rPr>
              <a:t> </a:t>
            </a:r>
            <a:r>
              <a:rPr lang="en-US" sz="1600" dirty="0" err="1">
                <a:latin typeface="Courier"/>
                <a:cs typeface="Courier"/>
              </a:rPr>
              <a:t>ggugacggca</a:t>
            </a:r>
            <a:r>
              <a:rPr lang="en-US" sz="1600" dirty="0">
                <a:latin typeface="Courier"/>
                <a:cs typeface="Courier"/>
              </a:rPr>
              <a:t> </a:t>
            </a:r>
            <a:r>
              <a:rPr lang="en-US" sz="1600" dirty="0" err="1">
                <a:latin typeface="Courier"/>
                <a:cs typeface="Courier"/>
              </a:rPr>
              <a:t>aaaugaaaga</a:t>
            </a:r>
            <a:r>
              <a:rPr lang="en-US" sz="1600" dirty="0">
                <a:latin typeface="Courier"/>
                <a:cs typeface="Courier"/>
              </a:rPr>
              <a:t> </a:t>
            </a:r>
            <a:r>
              <a:rPr lang="en-US" sz="1600" dirty="0" err="1">
                <a:latin typeface="Courier"/>
                <a:cs typeface="Courier"/>
              </a:rPr>
              <a:t>gcucagcccc</a:t>
            </a:r>
            <a:endParaRPr lang="en-US" sz="1600" dirty="0">
              <a:latin typeface="Courier"/>
              <a:cs typeface="Courier"/>
            </a:endParaRPr>
          </a:p>
          <a:p>
            <a:r>
              <a:rPr lang="en-US" sz="1600" dirty="0">
                <a:solidFill>
                  <a:srgbClr val="7F7F7F"/>
                </a:solidFill>
                <a:latin typeface="Courier"/>
                <a:cs typeface="Courier"/>
              </a:rPr>
              <a:t>28441</a:t>
            </a:r>
            <a:r>
              <a:rPr lang="en-US" sz="1600" dirty="0">
                <a:latin typeface="Courier"/>
                <a:cs typeface="Courier"/>
              </a:rPr>
              <a:t> </a:t>
            </a:r>
            <a:r>
              <a:rPr lang="en-US" sz="1600" dirty="0" err="1">
                <a:latin typeface="Courier"/>
                <a:cs typeface="Courier"/>
              </a:rPr>
              <a:t>agaugguacu</a:t>
            </a:r>
            <a:r>
              <a:rPr lang="en-US" sz="1600" dirty="0">
                <a:latin typeface="Courier"/>
                <a:cs typeface="Courier"/>
              </a:rPr>
              <a:t> </a:t>
            </a:r>
            <a:r>
              <a:rPr lang="en-US" sz="1600" dirty="0" err="1">
                <a:latin typeface="Courier"/>
                <a:cs typeface="Courier"/>
              </a:rPr>
              <a:t>ucuauuaccu</a:t>
            </a:r>
            <a:r>
              <a:rPr lang="en-US" sz="1600" dirty="0">
                <a:latin typeface="Courier"/>
                <a:cs typeface="Courier"/>
              </a:rPr>
              <a:t> </a:t>
            </a:r>
            <a:r>
              <a:rPr lang="en-US" sz="1600" dirty="0" err="1">
                <a:latin typeface="Courier"/>
                <a:cs typeface="Courier"/>
              </a:rPr>
              <a:t>aggaacuggc</a:t>
            </a:r>
            <a:r>
              <a:rPr lang="en-US" sz="1600" dirty="0">
                <a:latin typeface="Courier"/>
                <a:cs typeface="Courier"/>
              </a:rPr>
              <a:t> </a:t>
            </a:r>
            <a:r>
              <a:rPr lang="en-US" sz="1600" dirty="0" err="1">
                <a:latin typeface="Courier"/>
                <a:cs typeface="Courier"/>
              </a:rPr>
              <a:t>ccagaagcuu</a:t>
            </a:r>
            <a:r>
              <a:rPr lang="en-US" sz="1600" dirty="0">
                <a:latin typeface="Courier"/>
                <a:cs typeface="Courier"/>
              </a:rPr>
              <a:t> </a:t>
            </a:r>
            <a:r>
              <a:rPr lang="en-US" sz="1600" dirty="0" err="1">
                <a:latin typeface="Courier"/>
                <a:cs typeface="Courier"/>
              </a:rPr>
              <a:t>cacuucccua</a:t>
            </a:r>
            <a:r>
              <a:rPr lang="en-US" sz="1600" dirty="0">
                <a:latin typeface="Courier"/>
                <a:cs typeface="Courier"/>
              </a:rPr>
              <a:t> </a:t>
            </a:r>
            <a:r>
              <a:rPr lang="en-US" sz="1600" dirty="0" err="1">
                <a:latin typeface="Courier"/>
                <a:cs typeface="Courier"/>
              </a:rPr>
              <a:t>cggcgcuaac</a:t>
            </a:r>
            <a:endParaRPr lang="en-US" sz="1600" dirty="0">
              <a:latin typeface="Courier"/>
              <a:cs typeface="Courier"/>
            </a:endParaRPr>
          </a:p>
          <a:p>
            <a:r>
              <a:rPr lang="en-US" sz="1600" dirty="0">
                <a:solidFill>
                  <a:srgbClr val="7F7F7F"/>
                </a:solidFill>
                <a:latin typeface="Courier"/>
                <a:cs typeface="Courier"/>
              </a:rPr>
              <a:t>28501</a:t>
            </a:r>
            <a:r>
              <a:rPr lang="en-US" sz="1600" dirty="0">
                <a:latin typeface="Courier"/>
                <a:cs typeface="Courier"/>
              </a:rPr>
              <a:t> </a:t>
            </a:r>
            <a:r>
              <a:rPr lang="en-US" sz="1600" dirty="0" err="1">
                <a:latin typeface="Courier"/>
                <a:cs typeface="Courier"/>
              </a:rPr>
              <a:t>aaagaaggca</a:t>
            </a:r>
            <a:r>
              <a:rPr lang="en-US" sz="1600" dirty="0">
                <a:latin typeface="Courier"/>
                <a:cs typeface="Courier"/>
              </a:rPr>
              <a:t> </a:t>
            </a:r>
            <a:r>
              <a:rPr lang="en-US" sz="1600" dirty="0" err="1">
                <a:latin typeface="Courier"/>
                <a:cs typeface="Courier"/>
              </a:rPr>
              <a:t>ucguaugggu</a:t>
            </a:r>
            <a:r>
              <a:rPr lang="en-US" sz="1600" dirty="0">
                <a:latin typeface="Courier"/>
                <a:cs typeface="Courier"/>
              </a:rPr>
              <a:t> </a:t>
            </a:r>
            <a:r>
              <a:rPr lang="en-US" sz="1600" dirty="0" err="1">
                <a:latin typeface="Courier"/>
                <a:cs typeface="Courier"/>
              </a:rPr>
              <a:t>ugcaacugag</a:t>
            </a:r>
            <a:r>
              <a:rPr lang="en-US" sz="1600" dirty="0">
                <a:latin typeface="Courier"/>
                <a:cs typeface="Courier"/>
              </a:rPr>
              <a:t> </a:t>
            </a:r>
            <a:r>
              <a:rPr lang="en-US" sz="1600" dirty="0" err="1">
                <a:latin typeface="Courier"/>
                <a:cs typeface="Courier"/>
              </a:rPr>
              <a:t>ggagccuuga</a:t>
            </a:r>
            <a:r>
              <a:rPr lang="en-US" sz="1600" dirty="0">
                <a:latin typeface="Courier"/>
                <a:cs typeface="Courier"/>
              </a:rPr>
              <a:t> </a:t>
            </a:r>
            <a:r>
              <a:rPr lang="en-US" sz="1600" dirty="0" err="1">
                <a:latin typeface="Courier"/>
                <a:cs typeface="Courier"/>
              </a:rPr>
              <a:t>auac</a:t>
            </a:r>
            <a:r>
              <a:rPr lang="en-US" sz="1600" b="1" dirty="0" err="1">
                <a:solidFill>
                  <a:srgbClr val="FF0000"/>
                </a:solidFill>
                <a:latin typeface="Courier"/>
                <a:cs typeface="Courier"/>
              </a:rPr>
              <a:t>C</a:t>
            </a:r>
            <a:r>
              <a:rPr lang="en-US" sz="1600" dirty="0" err="1">
                <a:latin typeface="Courier"/>
                <a:cs typeface="Courier"/>
              </a:rPr>
              <a:t>cccaa</a:t>
            </a:r>
            <a:r>
              <a:rPr lang="en-US" sz="1600" dirty="0">
                <a:latin typeface="Courier"/>
                <a:cs typeface="Courier"/>
              </a:rPr>
              <a:t> </a:t>
            </a:r>
            <a:r>
              <a:rPr lang="en-US" sz="1600" dirty="0" err="1">
                <a:latin typeface="Courier"/>
                <a:cs typeface="Courier"/>
              </a:rPr>
              <a:t>agaccacauu</a:t>
            </a:r>
            <a:endParaRPr lang="en-US" sz="1600" dirty="0">
              <a:latin typeface="Courier"/>
              <a:cs typeface="Courier"/>
            </a:endParaRPr>
          </a:p>
          <a:p>
            <a:r>
              <a:rPr lang="en-US" sz="1600" dirty="0">
                <a:solidFill>
                  <a:srgbClr val="7F7F7F"/>
                </a:solidFill>
                <a:latin typeface="Courier"/>
                <a:cs typeface="Courier"/>
              </a:rPr>
              <a:t>28561</a:t>
            </a:r>
            <a:r>
              <a:rPr lang="en-US" sz="1600" dirty="0">
                <a:latin typeface="Courier"/>
                <a:cs typeface="Courier"/>
              </a:rPr>
              <a:t> </a:t>
            </a:r>
            <a:r>
              <a:rPr lang="en-US" sz="1600" dirty="0" err="1">
                <a:latin typeface="Courier"/>
                <a:cs typeface="Courier"/>
              </a:rPr>
              <a:t>ggcacccgca</a:t>
            </a:r>
            <a:r>
              <a:rPr lang="en-US" sz="1600" dirty="0">
                <a:latin typeface="Courier"/>
                <a:cs typeface="Courier"/>
              </a:rPr>
              <a:t> </a:t>
            </a:r>
            <a:r>
              <a:rPr lang="en-US" sz="1600" dirty="0" err="1">
                <a:latin typeface="Courier"/>
                <a:cs typeface="Courier"/>
              </a:rPr>
              <a:t>auccuaauaa</a:t>
            </a:r>
            <a:r>
              <a:rPr lang="en-US" sz="1600" dirty="0">
                <a:latin typeface="Courier"/>
                <a:cs typeface="Courier"/>
              </a:rPr>
              <a:t> </a:t>
            </a:r>
            <a:r>
              <a:rPr lang="en-US" sz="1600" dirty="0" err="1">
                <a:latin typeface="Courier"/>
                <a:cs typeface="Courier"/>
              </a:rPr>
              <a:t>caaugcugcc</a:t>
            </a:r>
            <a:r>
              <a:rPr lang="en-US" sz="1600" dirty="0">
                <a:latin typeface="Courier"/>
                <a:cs typeface="Courier"/>
              </a:rPr>
              <a:t> </a:t>
            </a:r>
            <a:r>
              <a:rPr lang="en-US" sz="1600" dirty="0" err="1">
                <a:latin typeface="Courier"/>
                <a:cs typeface="Courier"/>
              </a:rPr>
              <a:t>accgugcuac</a:t>
            </a:r>
            <a:r>
              <a:rPr lang="en-US" sz="1600" dirty="0">
                <a:latin typeface="Courier"/>
                <a:cs typeface="Courier"/>
              </a:rPr>
              <a:t> </a:t>
            </a:r>
            <a:r>
              <a:rPr lang="en-US" sz="1600" dirty="0" err="1">
                <a:latin typeface="Courier"/>
                <a:cs typeface="Courier"/>
              </a:rPr>
              <a:t>aacuuccuca</a:t>
            </a:r>
            <a:r>
              <a:rPr lang="en-US" sz="1600" dirty="0">
                <a:latin typeface="Courier"/>
                <a:cs typeface="Courier"/>
              </a:rPr>
              <a:t> </a:t>
            </a:r>
            <a:r>
              <a:rPr lang="en-US" sz="1600" dirty="0" err="1">
                <a:latin typeface="Courier"/>
                <a:cs typeface="Courier"/>
              </a:rPr>
              <a:t>aggaacaaca</a:t>
            </a:r>
            <a:endParaRPr lang="en-US" sz="1600" dirty="0">
              <a:latin typeface="Courier"/>
              <a:cs typeface="Courier"/>
            </a:endParaRPr>
          </a:p>
          <a:p>
            <a:r>
              <a:rPr lang="en-US" sz="1600" dirty="0">
                <a:solidFill>
                  <a:srgbClr val="7F7F7F"/>
                </a:solidFill>
                <a:latin typeface="Courier"/>
                <a:cs typeface="Courier"/>
              </a:rPr>
              <a:t>28621</a:t>
            </a:r>
            <a:r>
              <a:rPr lang="en-US" sz="1600" dirty="0">
                <a:latin typeface="Courier"/>
                <a:cs typeface="Courier"/>
              </a:rPr>
              <a:t> </a:t>
            </a:r>
            <a:r>
              <a:rPr lang="en-US" sz="1600" dirty="0" err="1">
                <a:latin typeface="Courier"/>
                <a:cs typeface="Courier"/>
              </a:rPr>
              <a:t>uugccaaaag</a:t>
            </a:r>
            <a:r>
              <a:rPr lang="en-US" sz="1600" dirty="0">
                <a:latin typeface="Courier"/>
                <a:cs typeface="Courier"/>
              </a:rPr>
              <a:t> </a:t>
            </a:r>
            <a:r>
              <a:rPr lang="en-US" sz="1600" dirty="0" err="1">
                <a:latin typeface="Courier"/>
                <a:cs typeface="Courier"/>
              </a:rPr>
              <a:t>gcuucuacgc</a:t>
            </a:r>
            <a:r>
              <a:rPr lang="en-US" sz="1600" dirty="0">
                <a:latin typeface="Courier"/>
                <a:cs typeface="Courier"/>
              </a:rPr>
              <a:t> </a:t>
            </a:r>
            <a:r>
              <a:rPr lang="en-US" sz="1600" dirty="0" err="1">
                <a:latin typeface="Courier"/>
                <a:cs typeface="Courier"/>
              </a:rPr>
              <a:t>agagggaagc</a:t>
            </a:r>
            <a:r>
              <a:rPr lang="en-US" sz="1600" dirty="0">
                <a:latin typeface="Courier"/>
                <a:cs typeface="Courier"/>
              </a:rPr>
              <a:t> </a:t>
            </a:r>
            <a:r>
              <a:rPr lang="en-US" sz="1600" dirty="0" err="1">
                <a:latin typeface="Courier"/>
                <a:cs typeface="Courier"/>
              </a:rPr>
              <a:t>agaggcggca</a:t>
            </a:r>
            <a:r>
              <a:rPr lang="en-US" sz="1600" dirty="0">
                <a:latin typeface="Courier"/>
                <a:cs typeface="Courier"/>
              </a:rPr>
              <a:t> </a:t>
            </a:r>
            <a:r>
              <a:rPr lang="en-US" sz="1600" dirty="0" err="1">
                <a:latin typeface="Courier"/>
                <a:cs typeface="Courier"/>
              </a:rPr>
              <a:t>gucaagccuc</a:t>
            </a:r>
            <a:r>
              <a:rPr lang="en-US" sz="1600" dirty="0">
                <a:latin typeface="Courier"/>
                <a:cs typeface="Courier"/>
              </a:rPr>
              <a:t> </a:t>
            </a:r>
            <a:r>
              <a:rPr lang="en-US" sz="1600" dirty="0" err="1">
                <a:latin typeface="Courier"/>
                <a:cs typeface="Courier"/>
              </a:rPr>
              <a:t>uucucgcucc</a:t>
            </a:r>
            <a:endParaRPr lang="en-US" sz="1600" dirty="0">
              <a:latin typeface="Courier"/>
              <a:cs typeface="Courier"/>
            </a:endParaRPr>
          </a:p>
          <a:p>
            <a:r>
              <a:rPr lang="en-US" sz="1600" dirty="0">
                <a:solidFill>
                  <a:srgbClr val="7F7F7F"/>
                </a:solidFill>
                <a:latin typeface="Courier"/>
                <a:cs typeface="Courier"/>
              </a:rPr>
              <a:t>28681</a:t>
            </a:r>
            <a:r>
              <a:rPr lang="en-US" sz="1600" dirty="0">
                <a:latin typeface="Courier"/>
                <a:cs typeface="Courier"/>
              </a:rPr>
              <a:t> </a:t>
            </a:r>
            <a:r>
              <a:rPr lang="en-US" sz="1600" dirty="0" err="1">
                <a:latin typeface="Courier"/>
                <a:cs typeface="Courier"/>
              </a:rPr>
              <a:t>ucaucacgua</a:t>
            </a:r>
            <a:r>
              <a:rPr lang="en-US" sz="1600" dirty="0">
                <a:latin typeface="Courier"/>
                <a:cs typeface="Courier"/>
              </a:rPr>
              <a:t> </a:t>
            </a:r>
            <a:r>
              <a:rPr lang="en-US" sz="1600" dirty="0" err="1">
                <a:latin typeface="Courier"/>
                <a:cs typeface="Courier"/>
              </a:rPr>
              <a:t>gucgcgguaa</a:t>
            </a:r>
            <a:r>
              <a:rPr lang="en-US" sz="1600" dirty="0">
                <a:latin typeface="Courier"/>
                <a:cs typeface="Courier"/>
              </a:rPr>
              <a:t> </a:t>
            </a:r>
            <a:r>
              <a:rPr lang="en-US" sz="1600" dirty="0" err="1">
                <a:latin typeface="Courier"/>
                <a:cs typeface="Courier"/>
              </a:rPr>
              <a:t>uucaagaaau</a:t>
            </a:r>
            <a:r>
              <a:rPr lang="en-US" sz="1600" dirty="0">
                <a:latin typeface="Courier"/>
                <a:cs typeface="Courier"/>
              </a:rPr>
              <a:t> </a:t>
            </a:r>
            <a:r>
              <a:rPr lang="en-US" sz="1600" dirty="0" err="1">
                <a:latin typeface="Courier"/>
                <a:cs typeface="Courier"/>
              </a:rPr>
              <a:t>ucaacuccug</a:t>
            </a:r>
            <a:r>
              <a:rPr lang="en-US" sz="1600" dirty="0">
                <a:latin typeface="Courier"/>
                <a:cs typeface="Courier"/>
              </a:rPr>
              <a:t> </a:t>
            </a:r>
            <a:r>
              <a:rPr lang="en-US" sz="1600" dirty="0" err="1">
                <a:latin typeface="Courier"/>
                <a:cs typeface="Courier"/>
              </a:rPr>
              <a:t>gcagcaguag</a:t>
            </a:r>
            <a:r>
              <a:rPr lang="en-US" sz="1600" dirty="0">
                <a:latin typeface="Courier"/>
                <a:cs typeface="Courier"/>
              </a:rPr>
              <a:t> </a:t>
            </a:r>
            <a:r>
              <a:rPr lang="en-US" sz="1600" dirty="0" err="1">
                <a:latin typeface="Courier"/>
                <a:cs typeface="Courier"/>
              </a:rPr>
              <a:t>gggaaauucu</a:t>
            </a:r>
            <a:endParaRPr lang="en-US" sz="1600" dirty="0">
              <a:latin typeface="Courier"/>
              <a:cs typeface="Courier"/>
            </a:endParaRPr>
          </a:p>
          <a:p>
            <a:r>
              <a:rPr lang="en-US" sz="1600" dirty="0">
                <a:solidFill>
                  <a:srgbClr val="7F7F7F"/>
                </a:solidFill>
                <a:latin typeface="Courier"/>
                <a:cs typeface="Courier"/>
              </a:rPr>
              <a:t>28741</a:t>
            </a:r>
            <a:r>
              <a:rPr lang="en-US" sz="1600" dirty="0">
                <a:latin typeface="Courier"/>
                <a:cs typeface="Courier"/>
              </a:rPr>
              <a:t> </a:t>
            </a:r>
            <a:r>
              <a:rPr lang="en-US" sz="1600" dirty="0" err="1">
                <a:latin typeface="Courier"/>
                <a:cs typeface="Courier"/>
              </a:rPr>
              <a:t>ccugcucgaa</a:t>
            </a:r>
            <a:r>
              <a:rPr lang="en-US" sz="1600" dirty="0">
                <a:latin typeface="Courier"/>
                <a:cs typeface="Courier"/>
              </a:rPr>
              <a:t> </a:t>
            </a:r>
            <a:r>
              <a:rPr lang="en-US" sz="1600" dirty="0" err="1">
                <a:latin typeface="Courier"/>
                <a:cs typeface="Courier"/>
              </a:rPr>
              <a:t>uggcuagcgg</a:t>
            </a:r>
            <a:r>
              <a:rPr lang="en-US" sz="1600" dirty="0">
                <a:latin typeface="Courier"/>
                <a:cs typeface="Courier"/>
              </a:rPr>
              <a:t> </a:t>
            </a:r>
            <a:r>
              <a:rPr lang="en-US" sz="1600" dirty="0" err="1">
                <a:latin typeface="Courier"/>
                <a:cs typeface="Courier"/>
              </a:rPr>
              <a:t>agguggugaa</a:t>
            </a:r>
            <a:r>
              <a:rPr lang="en-US" sz="1600" dirty="0">
                <a:latin typeface="Courier"/>
                <a:cs typeface="Courier"/>
              </a:rPr>
              <a:t> </a:t>
            </a:r>
            <a:r>
              <a:rPr lang="en-US" sz="1600" dirty="0" err="1">
                <a:latin typeface="Courier"/>
                <a:cs typeface="Courier"/>
              </a:rPr>
              <a:t>acugcccucg</a:t>
            </a:r>
            <a:r>
              <a:rPr lang="en-US" sz="1600" dirty="0">
                <a:latin typeface="Courier"/>
                <a:cs typeface="Courier"/>
              </a:rPr>
              <a:t> </a:t>
            </a:r>
            <a:r>
              <a:rPr lang="en-US" sz="1600" dirty="0" err="1">
                <a:latin typeface="Courier"/>
                <a:cs typeface="Courier"/>
              </a:rPr>
              <a:t>cgcuauugcu</a:t>
            </a:r>
            <a:r>
              <a:rPr lang="en-US" sz="1600" dirty="0">
                <a:latin typeface="Courier"/>
                <a:cs typeface="Courier"/>
              </a:rPr>
              <a:t> </a:t>
            </a:r>
            <a:r>
              <a:rPr lang="en-US" sz="1600" dirty="0" err="1">
                <a:latin typeface="Courier"/>
                <a:cs typeface="Courier"/>
              </a:rPr>
              <a:t>gcuagacaga</a:t>
            </a:r>
            <a:endParaRPr lang="en-US" sz="1600" dirty="0">
              <a:latin typeface="Courier"/>
              <a:cs typeface="Courier"/>
            </a:endParaRPr>
          </a:p>
          <a:p>
            <a:r>
              <a:rPr lang="en-US" sz="1600" dirty="0">
                <a:solidFill>
                  <a:srgbClr val="7F7F7F"/>
                </a:solidFill>
                <a:latin typeface="Courier"/>
                <a:cs typeface="Courier"/>
              </a:rPr>
              <a:t>28801</a:t>
            </a:r>
            <a:r>
              <a:rPr lang="en-US" sz="1600" dirty="0">
                <a:latin typeface="Courier"/>
                <a:cs typeface="Courier"/>
              </a:rPr>
              <a:t> </a:t>
            </a:r>
            <a:r>
              <a:rPr lang="en-US" sz="1600" dirty="0" err="1">
                <a:latin typeface="Courier"/>
                <a:cs typeface="Courier"/>
              </a:rPr>
              <a:t>uugaaccagc</a:t>
            </a:r>
            <a:r>
              <a:rPr lang="en-US" sz="1600" dirty="0">
                <a:latin typeface="Courier"/>
                <a:cs typeface="Courier"/>
              </a:rPr>
              <a:t> </a:t>
            </a:r>
            <a:r>
              <a:rPr lang="en-US" sz="1600" dirty="0" err="1">
                <a:latin typeface="Courier"/>
                <a:cs typeface="Courier"/>
              </a:rPr>
              <a:t>uugagagcaa</a:t>
            </a:r>
            <a:r>
              <a:rPr lang="en-US" sz="1600" dirty="0">
                <a:latin typeface="Courier"/>
                <a:cs typeface="Courier"/>
              </a:rPr>
              <a:t> </a:t>
            </a:r>
            <a:r>
              <a:rPr lang="en-US" sz="1600" dirty="0" err="1">
                <a:latin typeface="Courier"/>
                <a:cs typeface="Courier"/>
              </a:rPr>
              <a:t>aguuucuggu</a:t>
            </a:r>
            <a:r>
              <a:rPr lang="en-US" sz="1600" dirty="0">
                <a:latin typeface="Courier"/>
                <a:cs typeface="Courier"/>
              </a:rPr>
              <a:t> </a:t>
            </a:r>
            <a:r>
              <a:rPr lang="en-US" sz="1600" dirty="0" err="1">
                <a:latin typeface="Courier"/>
                <a:cs typeface="Courier"/>
              </a:rPr>
              <a:t>aaaggccaac</a:t>
            </a:r>
            <a:r>
              <a:rPr lang="en-US" sz="1600" dirty="0">
                <a:latin typeface="Courier"/>
                <a:cs typeface="Courier"/>
              </a:rPr>
              <a:t> </a:t>
            </a:r>
            <a:r>
              <a:rPr lang="en-US" sz="1600" dirty="0" err="1">
                <a:latin typeface="Courier"/>
                <a:cs typeface="Courier"/>
              </a:rPr>
              <a:t>aacaacaagg</a:t>
            </a:r>
            <a:r>
              <a:rPr lang="en-US" sz="1600" dirty="0">
                <a:latin typeface="Courier"/>
                <a:cs typeface="Courier"/>
              </a:rPr>
              <a:t> </a:t>
            </a:r>
            <a:r>
              <a:rPr lang="en-US" sz="1600" dirty="0" err="1">
                <a:latin typeface="Courier"/>
                <a:cs typeface="Courier"/>
              </a:rPr>
              <a:t>ccaaacuguc</a:t>
            </a:r>
            <a:endParaRPr lang="en-US" sz="1600" dirty="0">
              <a:latin typeface="Courier"/>
              <a:cs typeface="Courier"/>
            </a:endParaRPr>
          </a:p>
          <a:p>
            <a:r>
              <a:rPr lang="en-US" sz="1600" dirty="0">
                <a:solidFill>
                  <a:srgbClr val="7F7F7F"/>
                </a:solidFill>
                <a:latin typeface="Courier"/>
                <a:cs typeface="Courier"/>
              </a:rPr>
              <a:t>28861</a:t>
            </a:r>
            <a:r>
              <a:rPr lang="en-US" sz="1600" dirty="0">
                <a:latin typeface="Courier"/>
                <a:cs typeface="Courier"/>
              </a:rPr>
              <a:t> </a:t>
            </a:r>
            <a:r>
              <a:rPr lang="en-US" sz="1600" dirty="0" err="1">
                <a:latin typeface="Courier"/>
                <a:cs typeface="Courier"/>
              </a:rPr>
              <a:t>acuaagaaau</a:t>
            </a:r>
            <a:r>
              <a:rPr lang="en-US" sz="1600" dirty="0">
                <a:latin typeface="Courier"/>
                <a:cs typeface="Courier"/>
              </a:rPr>
              <a:t> </a:t>
            </a:r>
            <a:r>
              <a:rPr lang="en-US" sz="1600" dirty="0" err="1">
                <a:latin typeface="Courier"/>
                <a:cs typeface="Courier"/>
              </a:rPr>
              <a:t>cugcugcuga</a:t>
            </a:r>
            <a:r>
              <a:rPr lang="en-US" sz="1600" dirty="0">
                <a:latin typeface="Courier"/>
                <a:cs typeface="Courier"/>
              </a:rPr>
              <a:t> </a:t>
            </a:r>
            <a:r>
              <a:rPr lang="en-US" sz="1600" dirty="0" err="1">
                <a:latin typeface="Courier"/>
                <a:cs typeface="Courier"/>
              </a:rPr>
              <a:t>ggcaucuaaa</a:t>
            </a:r>
            <a:r>
              <a:rPr lang="en-US" sz="1600" dirty="0">
                <a:latin typeface="Courier"/>
                <a:cs typeface="Courier"/>
              </a:rPr>
              <a:t> </a:t>
            </a:r>
            <a:r>
              <a:rPr lang="en-US" sz="1600" dirty="0" err="1">
                <a:latin typeface="Courier"/>
                <a:cs typeface="Courier"/>
              </a:rPr>
              <a:t>aagccucgcc</a:t>
            </a:r>
            <a:r>
              <a:rPr lang="en-US" sz="1600" dirty="0">
                <a:latin typeface="Courier"/>
                <a:cs typeface="Courier"/>
              </a:rPr>
              <a:t> </a:t>
            </a:r>
            <a:r>
              <a:rPr lang="en-US" sz="1600" dirty="0" err="1">
                <a:latin typeface="Courier"/>
                <a:cs typeface="Courier"/>
              </a:rPr>
              <a:t>aaaaacguac</a:t>
            </a:r>
            <a:r>
              <a:rPr lang="en-US" sz="1600" dirty="0">
                <a:latin typeface="Courier"/>
                <a:cs typeface="Courier"/>
              </a:rPr>
              <a:t> </a:t>
            </a:r>
            <a:r>
              <a:rPr lang="en-US" sz="1600" dirty="0" err="1">
                <a:latin typeface="Courier"/>
                <a:cs typeface="Courier"/>
              </a:rPr>
              <a:t>ugccacaaaa</a:t>
            </a:r>
            <a:endParaRPr lang="en-US" sz="1600" dirty="0">
              <a:latin typeface="Courier"/>
              <a:cs typeface="Courier"/>
            </a:endParaRPr>
          </a:p>
          <a:p>
            <a:r>
              <a:rPr lang="en-US" sz="1600" dirty="0">
                <a:solidFill>
                  <a:srgbClr val="7F7F7F"/>
                </a:solidFill>
                <a:latin typeface="Courier"/>
                <a:cs typeface="Courier"/>
              </a:rPr>
              <a:t>28921</a:t>
            </a:r>
            <a:r>
              <a:rPr lang="en-US" sz="1600" dirty="0">
                <a:latin typeface="Courier"/>
                <a:cs typeface="Courier"/>
              </a:rPr>
              <a:t> </a:t>
            </a:r>
            <a:r>
              <a:rPr lang="en-US" sz="1600" dirty="0" err="1">
                <a:latin typeface="Courier"/>
                <a:cs typeface="Courier"/>
              </a:rPr>
              <a:t>caguacaacg</a:t>
            </a:r>
            <a:r>
              <a:rPr lang="en-US" sz="1600" dirty="0">
                <a:latin typeface="Courier"/>
                <a:cs typeface="Courier"/>
              </a:rPr>
              <a:t> </a:t>
            </a:r>
            <a:r>
              <a:rPr lang="en-US" sz="1600" dirty="0" err="1">
                <a:latin typeface="Courier"/>
                <a:cs typeface="Courier"/>
              </a:rPr>
              <a:t>ucacucaagc</a:t>
            </a:r>
            <a:r>
              <a:rPr lang="en-US" sz="1600" dirty="0">
                <a:latin typeface="Courier"/>
                <a:cs typeface="Courier"/>
              </a:rPr>
              <a:t> </a:t>
            </a:r>
            <a:r>
              <a:rPr lang="en-US" sz="1600" dirty="0" err="1">
                <a:latin typeface="Courier"/>
                <a:cs typeface="Courier"/>
              </a:rPr>
              <a:t>auuugggaga</a:t>
            </a:r>
            <a:r>
              <a:rPr lang="en-US" sz="1600" dirty="0">
                <a:latin typeface="Courier"/>
                <a:cs typeface="Courier"/>
              </a:rPr>
              <a:t> </a:t>
            </a:r>
            <a:r>
              <a:rPr lang="en-US" sz="1600" dirty="0" err="1">
                <a:latin typeface="Courier"/>
                <a:cs typeface="Courier"/>
              </a:rPr>
              <a:t>cgugguccag</a:t>
            </a:r>
            <a:r>
              <a:rPr lang="en-US" sz="1600" dirty="0">
                <a:latin typeface="Courier"/>
                <a:cs typeface="Courier"/>
              </a:rPr>
              <a:t> </a:t>
            </a:r>
            <a:r>
              <a:rPr lang="en-US" sz="1600" dirty="0" err="1">
                <a:latin typeface="Courier"/>
                <a:cs typeface="Courier"/>
              </a:rPr>
              <a:t>aacaaaccca</a:t>
            </a:r>
            <a:r>
              <a:rPr lang="en-US" sz="1600" dirty="0">
                <a:latin typeface="Courier"/>
                <a:cs typeface="Courier"/>
              </a:rPr>
              <a:t> </a:t>
            </a:r>
            <a:r>
              <a:rPr lang="en-US" sz="1600" dirty="0" err="1">
                <a:latin typeface="Courier"/>
                <a:cs typeface="Courier"/>
              </a:rPr>
              <a:t>aggaaauuuc</a:t>
            </a:r>
            <a:endParaRPr lang="en-US" sz="1600" dirty="0">
              <a:latin typeface="Courier"/>
              <a:cs typeface="Courier"/>
            </a:endParaRPr>
          </a:p>
          <a:p>
            <a:r>
              <a:rPr lang="en-US" sz="1600" dirty="0">
                <a:solidFill>
                  <a:srgbClr val="7F7F7F"/>
                </a:solidFill>
                <a:latin typeface="Courier"/>
                <a:cs typeface="Courier"/>
              </a:rPr>
              <a:t>28981</a:t>
            </a:r>
            <a:r>
              <a:rPr lang="en-US" sz="1600" dirty="0">
                <a:latin typeface="Courier"/>
                <a:cs typeface="Courier"/>
              </a:rPr>
              <a:t> </a:t>
            </a:r>
            <a:r>
              <a:rPr lang="en-US" sz="1600" dirty="0" err="1">
                <a:latin typeface="Courier"/>
                <a:cs typeface="Courier"/>
              </a:rPr>
              <a:t>ggggaccaag</a:t>
            </a:r>
            <a:r>
              <a:rPr lang="en-US" sz="1600" dirty="0">
                <a:latin typeface="Courier"/>
                <a:cs typeface="Courier"/>
              </a:rPr>
              <a:t> </a:t>
            </a:r>
            <a:r>
              <a:rPr lang="en-US" sz="1600" dirty="0" err="1">
                <a:latin typeface="Courier"/>
                <a:cs typeface="Courier"/>
              </a:rPr>
              <a:t>ac</a:t>
            </a:r>
            <a:r>
              <a:rPr lang="en-US" sz="1600" b="1" dirty="0" err="1">
                <a:solidFill>
                  <a:srgbClr val="FF0000"/>
                </a:solidFill>
                <a:latin typeface="Courier"/>
                <a:cs typeface="Courier"/>
              </a:rPr>
              <a:t>U</a:t>
            </a:r>
            <a:r>
              <a:rPr lang="en-US" sz="1600" dirty="0" err="1">
                <a:latin typeface="Courier"/>
                <a:cs typeface="Courier"/>
              </a:rPr>
              <a:t>uaaucag</a:t>
            </a:r>
            <a:r>
              <a:rPr lang="en-US" sz="1600" dirty="0">
                <a:latin typeface="Courier"/>
                <a:cs typeface="Courier"/>
              </a:rPr>
              <a:t> </a:t>
            </a:r>
            <a:r>
              <a:rPr lang="en-US" sz="1600" dirty="0" err="1">
                <a:latin typeface="Courier"/>
                <a:cs typeface="Courier"/>
              </a:rPr>
              <a:t>acaaggaacu</a:t>
            </a:r>
            <a:r>
              <a:rPr lang="en-US" sz="1600" dirty="0">
                <a:latin typeface="Courier"/>
                <a:cs typeface="Courier"/>
              </a:rPr>
              <a:t> </a:t>
            </a:r>
            <a:r>
              <a:rPr lang="en-US" sz="1600" dirty="0" err="1">
                <a:latin typeface="Courier"/>
                <a:cs typeface="Courier"/>
              </a:rPr>
              <a:t>gauuacaaac</a:t>
            </a:r>
            <a:r>
              <a:rPr lang="en-US" sz="1600" dirty="0">
                <a:latin typeface="Courier"/>
                <a:cs typeface="Courier"/>
              </a:rPr>
              <a:t> </a:t>
            </a:r>
            <a:r>
              <a:rPr lang="en-US" sz="1600" dirty="0" err="1">
                <a:latin typeface="Courier"/>
                <a:cs typeface="Courier"/>
              </a:rPr>
              <a:t>auuggccgca</a:t>
            </a:r>
            <a:r>
              <a:rPr lang="en-US" sz="1600" dirty="0">
                <a:latin typeface="Courier"/>
                <a:cs typeface="Courier"/>
              </a:rPr>
              <a:t> </a:t>
            </a:r>
            <a:r>
              <a:rPr lang="en-US" sz="1600" dirty="0" err="1">
                <a:latin typeface="Courier"/>
                <a:cs typeface="Courier"/>
              </a:rPr>
              <a:t>aauugcacaa</a:t>
            </a:r>
            <a:endParaRPr lang="en-US" sz="1600" dirty="0">
              <a:latin typeface="Courier"/>
              <a:cs typeface="Courier"/>
            </a:endParaRPr>
          </a:p>
          <a:p>
            <a:r>
              <a:rPr lang="en-US" sz="1600" dirty="0">
                <a:solidFill>
                  <a:srgbClr val="7F7F7F"/>
                </a:solidFill>
                <a:latin typeface="Courier"/>
                <a:cs typeface="Courier"/>
              </a:rPr>
              <a:t>29041</a:t>
            </a:r>
            <a:r>
              <a:rPr lang="en-US" sz="1600" dirty="0">
                <a:latin typeface="Courier"/>
                <a:cs typeface="Courier"/>
              </a:rPr>
              <a:t> </a:t>
            </a:r>
            <a:r>
              <a:rPr lang="en-US" sz="1600" dirty="0" err="1">
                <a:latin typeface="Courier"/>
                <a:cs typeface="Courier"/>
              </a:rPr>
              <a:t>uuugcuccaa</a:t>
            </a:r>
            <a:r>
              <a:rPr lang="en-US" sz="1600" dirty="0">
                <a:latin typeface="Courier"/>
                <a:cs typeface="Courier"/>
              </a:rPr>
              <a:t> </a:t>
            </a:r>
            <a:r>
              <a:rPr lang="en-US" sz="1600" dirty="0" err="1">
                <a:latin typeface="Courier"/>
                <a:cs typeface="Courier"/>
              </a:rPr>
              <a:t>gugccucugc</a:t>
            </a:r>
            <a:r>
              <a:rPr lang="en-US" sz="1600" dirty="0">
                <a:latin typeface="Courier"/>
                <a:cs typeface="Courier"/>
              </a:rPr>
              <a:t> </a:t>
            </a:r>
            <a:r>
              <a:rPr lang="en-US" sz="1600" dirty="0" err="1">
                <a:latin typeface="Courier"/>
                <a:cs typeface="Courier"/>
              </a:rPr>
              <a:t>auucuuugga</a:t>
            </a:r>
            <a:r>
              <a:rPr lang="en-US" sz="1600" dirty="0">
                <a:latin typeface="Courier"/>
                <a:cs typeface="Courier"/>
              </a:rPr>
              <a:t> </a:t>
            </a:r>
            <a:r>
              <a:rPr lang="en-US" sz="1600" dirty="0" err="1">
                <a:latin typeface="Courier"/>
                <a:cs typeface="Courier"/>
              </a:rPr>
              <a:t>augucacgca</a:t>
            </a:r>
            <a:r>
              <a:rPr lang="en-US" sz="1600" dirty="0">
                <a:latin typeface="Courier"/>
                <a:cs typeface="Courier"/>
              </a:rPr>
              <a:t> </a:t>
            </a:r>
            <a:r>
              <a:rPr lang="en-US" sz="1600" dirty="0" err="1">
                <a:latin typeface="Courier"/>
                <a:cs typeface="Courier"/>
              </a:rPr>
              <a:t>uuggcaugga</a:t>
            </a:r>
            <a:r>
              <a:rPr lang="en-US" sz="1600" dirty="0">
                <a:latin typeface="Courier"/>
                <a:cs typeface="Courier"/>
              </a:rPr>
              <a:t> </a:t>
            </a:r>
            <a:r>
              <a:rPr lang="en-US" sz="1600" dirty="0" err="1">
                <a:latin typeface="Courier"/>
                <a:cs typeface="Courier"/>
              </a:rPr>
              <a:t>agucacaccu</a:t>
            </a:r>
            <a:endParaRPr lang="en-US" sz="1600" dirty="0">
              <a:latin typeface="Courier"/>
              <a:cs typeface="Courier"/>
            </a:endParaRPr>
          </a:p>
          <a:p>
            <a:r>
              <a:rPr lang="en-US" sz="1600" dirty="0">
                <a:solidFill>
                  <a:srgbClr val="7F7F7F"/>
                </a:solidFill>
                <a:latin typeface="Courier"/>
                <a:cs typeface="Courier"/>
              </a:rPr>
              <a:t>29101</a:t>
            </a:r>
            <a:r>
              <a:rPr lang="en-US" sz="1600" dirty="0">
                <a:latin typeface="Courier"/>
                <a:cs typeface="Courier"/>
              </a:rPr>
              <a:t> </a:t>
            </a:r>
            <a:r>
              <a:rPr lang="en-US" sz="1600" dirty="0" err="1">
                <a:latin typeface="Courier"/>
                <a:cs typeface="Courier"/>
              </a:rPr>
              <a:t>ucgggaacau</a:t>
            </a:r>
            <a:r>
              <a:rPr lang="en-US" sz="1600" dirty="0">
                <a:latin typeface="Courier"/>
                <a:cs typeface="Courier"/>
              </a:rPr>
              <a:t> </a:t>
            </a:r>
            <a:r>
              <a:rPr lang="en-US" sz="1600" dirty="0" err="1">
                <a:latin typeface="Courier"/>
                <a:cs typeface="Courier"/>
              </a:rPr>
              <a:t>ggcugacuua</a:t>
            </a:r>
            <a:r>
              <a:rPr lang="en-US" sz="1600" dirty="0">
                <a:latin typeface="Courier"/>
                <a:cs typeface="Courier"/>
              </a:rPr>
              <a:t> </a:t>
            </a:r>
            <a:r>
              <a:rPr lang="en-US" sz="1600" dirty="0" err="1">
                <a:latin typeface="Courier"/>
                <a:cs typeface="Courier"/>
              </a:rPr>
              <a:t>ucauggagcc</a:t>
            </a:r>
            <a:r>
              <a:rPr lang="en-US" sz="1600" dirty="0">
                <a:latin typeface="Courier"/>
                <a:cs typeface="Courier"/>
              </a:rPr>
              <a:t> </a:t>
            </a:r>
            <a:r>
              <a:rPr lang="en-US" sz="1600" dirty="0" err="1">
                <a:latin typeface="Courier"/>
                <a:cs typeface="Courier"/>
              </a:rPr>
              <a:t>auuaaauugg</a:t>
            </a:r>
            <a:r>
              <a:rPr lang="en-US" sz="1600" dirty="0">
                <a:latin typeface="Courier"/>
                <a:cs typeface="Courier"/>
              </a:rPr>
              <a:t> </a:t>
            </a:r>
            <a:r>
              <a:rPr lang="en-US" sz="1600" dirty="0" err="1">
                <a:latin typeface="Courier"/>
                <a:cs typeface="Courier"/>
              </a:rPr>
              <a:t>augacaaaga</a:t>
            </a:r>
            <a:r>
              <a:rPr lang="en-US" sz="1600" dirty="0">
                <a:latin typeface="Courier"/>
                <a:cs typeface="Courier"/>
              </a:rPr>
              <a:t> </a:t>
            </a:r>
            <a:r>
              <a:rPr lang="en-US" sz="1600" dirty="0" err="1">
                <a:latin typeface="Courier"/>
                <a:cs typeface="Courier"/>
              </a:rPr>
              <a:t>uccacaauuc</a:t>
            </a:r>
            <a:endParaRPr lang="en-US" sz="1600" dirty="0">
              <a:latin typeface="Courier"/>
              <a:cs typeface="Courier"/>
            </a:endParaRPr>
          </a:p>
          <a:p>
            <a:r>
              <a:rPr lang="en-US" sz="1600" dirty="0">
                <a:solidFill>
                  <a:srgbClr val="7F7F7F"/>
                </a:solidFill>
                <a:latin typeface="Courier"/>
                <a:cs typeface="Courier"/>
              </a:rPr>
              <a:t>29161</a:t>
            </a:r>
            <a:r>
              <a:rPr lang="en-US" sz="1600" dirty="0">
                <a:latin typeface="Courier"/>
                <a:cs typeface="Courier"/>
              </a:rPr>
              <a:t> </a:t>
            </a:r>
            <a:r>
              <a:rPr lang="en-US" sz="1600" dirty="0" err="1">
                <a:latin typeface="Courier"/>
                <a:cs typeface="Courier"/>
              </a:rPr>
              <a:t>aaagacaacg</a:t>
            </a:r>
            <a:r>
              <a:rPr lang="en-US" sz="1600" dirty="0">
                <a:latin typeface="Courier"/>
                <a:cs typeface="Courier"/>
              </a:rPr>
              <a:t> </a:t>
            </a:r>
            <a:r>
              <a:rPr lang="en-US" sz="1600" dirty="0" err="1">
                <a:latin typeface="Courier"/>
                <a:cs typeface="Courier"/>
              </a:rPr>
              <a:t>ucauacugcu</a:t>
            </a:r>
            <a:r>
              <a:rPr lang="en-US" sz="1600" dirty="0">
                <a:latin typeface="Courier"/>
                <a:cs typeface="Courier"/>
              </a:rPr>
              <a:t> </a:t>
            </a:r>
            <a:r>
              <a:rPr lang="en-US" sz="1600" dirty="0" err="1">
                <a:latin typeface="Courier"/>
                <a:cs typeface="Courier"/>
              </a:rPr>
              <a:t>gaacaagcac</a:t>
            </a:r>
            <a:r>
              <a:rPr lang="en-US" sz="1600" dirty="0">
                <a:latin typeface="Courier"/>
                <a:cs typeface="Courier"/>
              </a:rPr>
              <a:t> </a:t>
            </a:r>
            <a:r>
              <a:rPr lang="en-US" sz="1600" dirty="0" err="1">
                <a:latin typeface="Courier"/>
                <a:cs typeface="Courier"/>
              </a:rPr>
              <a:t>auugacgcau</a:t>
            </a:r>
            <a:r>
              <a:rPr lang="en-US" sz="1600" dirty="0">
                <a:latin typeface="Courier"/>
                <a:cs typeface="Courier"/>
              </a:rPr>
              <a:t> </a:t>
            </a:r>
            <a:r>
              <a:rPr lang="en-US" sz="1600" dirty="0" err="1">
                <a:latin typeface="Courier"/>
                <a:cs typeface="Courier"/>
              </a:rPr>
              <a:t>aca</a:t>
            </a:r>
            <a:r>
              <a:rPr lang="en-US" sz="1600" b="1" dirty="0" err="1">
                <a:solidFill>
                  <a:srgbClr val="FF0000"/>
                </a:solidFill>
                <a:latin typeface="Courier"/>
                <a:cs typeface="Courier"/>
              </a:rPr>
              <a:t>U</a:t>
            </a:r>
            <a:r>
              <a:rPr lang="en-US" sz="1600" dirty="0" err="1">
                <a:latin typeface="Courier"/>
                <a:cs typeface="Courier"/>
              </a:rPr>
              <a:t>aacauu</a:t>
            </a:r>
            <a:r>
              <a:rPr lang="en-US" sz="1600" dirty="0">
                <a:latin typeface="Courier"/>
                <a:cs typeface="Courier"/>
              </a:rPr>
              <a:t> </a:t>
            </a:r>
            <a:r>
              <a:rPr lang="en-US" sz="1600" dirty="0" err="1">
                <a:latin typeface="Courier"/>
                <a:cs typeface="Courier"/>
              </a:rPr>
              <a:t>cccaccaaca</a:t>
            </a:r>
            <a:endParaRPr lang="en-US" sz="1600" dirty="0">
              <a:latin typeface="Courier"/>
              <a:cs typeface="Courier"/>
            </a:endParaRPr>
          </a:p>
          <a:p>
            <a:r>
              <a:rPr lang="en-US" sz="1600" dirty="0">
                <a:solidFill>
                  <a:srgbClr val="7F7F7F"/>
                </a:solidFill>
                <a:latin typeface="Courier"/>
                <a:cs typeface="Courier"/>
              </a:rPr>
              <a:t>29221</a:t>
            </a:r>
            <a:r>
              <a:rPr lang="en-US" sz="1600" dirty="0">
                <a:latin typeface="Courier"/>
                <a:cs typeface="Courier"/>
              </a:rPr>
              <a:t> </a:t>
            </a:r>
            <a:r>
              <a:rPr lang="en-US" sz="1600" dirty="0" err="1">
                <a:latin typeface="Courier"/>
                <a:cs typeface="Courier"/>
              </a:rPr>
              <a:t>ga</a:t>
            </a:r>
            <a:r>
              <a:rPr lang="en-US" sz="1600" b="1" dirty="0" err="1">
                <a:solidFill>
                  <a:srgbClr val="FF0000"/>
                </a:solidFill>
                <a:latin typeface="Courier"/>
                <a:cs typeface="Courier"/>
              </a:rPr>
              <a:t>U</a:t>
            </a:r>
            <a:r>
              <a:rPr lang="en-US" sz="1600" dirty="0" err="1">
                <a:latin typeface="Courier"/>
                <a:cs typeface="Courier"/>
              </a:rPr>
              <a:t>ccuaaaa</a:t>
            </a:r>
            <a:r>
              <a:rPr lang="en-US" sz="1600" dirty="0">
                <a:latin typeface="Courier"/>
                <a:cs typeface="Courier"/>
              </a:rPr>
              <a:t> </a:t>
            </a:r>
            <a:r>
              <a:rPr lang="en-US" sz="1600" dirty="0" err="1">
                <a:latin typeface="Courier"/>
                <a:cs typeface="Courier"/>
              </a:rPr>
              <a:t>aggacaaaaa</a:t>
            </a:r>
            <a:r>
              <a:rPr lang="en-US" sz="1600" dirty="0">
                <a:latin typeface="Courier"/>
                <a:cs typeface="Courier"/>
              </a:rPr>
              <a:t> </a:t>
            </a:r>
            <a:r>
              <a:rPr lang="en-US" sz="1600" dirty="0" err="1">
                <a:latin typeface="Courier"/>
                <a:cs typeface="Courier"/>
              </a:rPr>
              <a:t>gaaaaagacu</a:t>
            </a:r>
            <a:r>
              <a:rPr lang="en-US" sz="1600" dirty="0">
                <a:latin typeface="Courier"/>
                <a:cs typeface="Courier"/>
              </a:rPr>
              <a:t> </a:t>
            </a:r>
            <a:r>
              <a:rPr lang="en-US" sz="1600" dirty="0" err="1">
                <a:latin typeface="Courier"/>
                <a:cs typeface="Courier"/>
              </a:rPr>
              <a:t>gaugaagcuc</a:t>
            </a:r>
            <a:r>
              <a:rPr lang="en-US" sz="1600" dirty="0">
                <a:latin typeface="Courier"/>
                <a:cs typeface="Courier"/>
              </a:rPr>
              <a:t> </a:t>
            </a:r>
            <a:r>
              <a:rPr lang="en-US" sz="1600" dirty="0" err="1">
                <a:latin typeface="Courier"/>
                <a:cs typeface="Courier"/>
              </a:rPr>
              <a:t>agccuuugcc</a:t>
            </a:r>
            <a:r>
              <a:rPr lang="en-US" sz="1600" dirty="0">
                <a:latin typeface="Courier"/>
                <a:cs typeface="Courier"/>
              </a:rPr>
              <a:t> </a:t>
            </a:r>
            <a:r>
              <a:rPr lang="en-US" sz="1600" dirty="0" err="1">
                <a:latin typeface="Courier"/>
                <a:cs typeface="Courier"/>
              </a:rPr>
              <a:t>gcagagacaa</a:t>
            </a:r>
            <a:endParaRPr lang="en-US" sz="1600" dirty="0">
              <a:latin typeface="Courier"/>
              <a:cs typeface="Courier"/>
            </a:endParaRPr>
          </a:p>
          <a:p>
            <a:r>
              <a:rPr lang="en-US" sz="1600" dirty="0">
                <a:solidFill>
                  <a:srgbClr val="7F7F7F"/>
                </a:solidFill>
                <a:latin typeface="Courier"/>
                <a:cs typeface="Courier"/>
              </a:rPr>
              <a:t>29281</a:t>
            </a:r>
            <a:r>
              <a:rPr lang="en-US" sz="1600" dirty="0">
                <a:latin typeface="Courier"/>
                <a:cs typeface="Courier"/>
              </a:rPr>
              <a:t> </a:t>
            </a:r>
            <a:r>
              <a:rPr lang="en-US" sz="1600" dirty="0" err="1">
                <a:latin typeface="Courier"/>
                <a:cs typeface="Courier"/>
              </a:rPr>
              <a:t>aagaagcagc</a:t>
            </a:r>
            <a:r>
              <a:rPr lang="en-US" sz="1600" dirty="0">
                <a:latin typeface="Courier"/>
                <a:cs typeface="Courier"/>
              </a:rPr>
              <a:t> </a:t>
            </a:r>
            <a:r>
              <a:rPr lang="en-US" sz="1600" dirty="0" err="1">
                <a:latin typeface="Courier"/>
                <a:cs typeface="Courier"/>
              </a:rPr>
              <a:t>ccacugugac</a:t>
            </a:r>
            <a:r>
              <a:rPr lang="en-US" sz="1600" dirty="0">
                <a:latin typeface="Courier"/>
                <a:cs typeface="Courier"/>
              </a:rPr>
              <a:t> </a:t>
            </a:r>
            <a:r>
              <a:rPr lang="en-US" sz="1600" dirty="0" err="1">
                <a:latin typeface="Courier"/>
                <a:cs typeface="Courier"/>
              </a:rPr>
              <a:t>ucuucuuccu</a:t>
            </a:r>
            <a:r>
              <a:rPr lang="en-US" sz="1600" dirty="0">
                <a:latin typeface="Courier"/>
                <a:cs typeface="Courier"/>
              </a:rPr>
              <a:t> </a:t>
            </a:r>
            <a:r>
              <a:rPr lang="en-US" sz="1600" dirty="0" err="1">
                <a:latin typeface="Courier"/>
                <a:cs typeface="Courier"/>
              </a:rPr>
              <a:t>gcggcugaca</a:t>
            </a:r>
            <a:r>
              <a:rPr lang="en-US" sz="1600" dirty="0">
                <a:latin typeface="Courier"/>
                <a:cs typeface="Courier"/>
              </a:rPr>
              <a:t> </a:t>
            </a:r>
            <a:r>
              <a:rPr lang="en-US" sz="1600" dirty="0" err="1">
                <a:latin typeface="Courier"/>
                <a:cs typeface="Courier"/>
              </a:rPr>
              <a:t>uggaugauuu</a:t>
            </a:r>
            <a:r>
              <a:rPr lang="en-US" sz="1600" dirty="0">
                <a:latin typeface="Courier"/>
                <a:cs typeface="Courier"/>
              </a:rPr>
              <a:t> </a:t>
            </a:r>
            <a:r>
              <a:rPr lang="en-US" sz="1600" dirty="0" err="1">
                <a:latin typeface="Courier"/>
                <a:cs typeface="Courier"/>
              </a:rPr>
              <a:t>cuccagacaa</a:t>
            </a:r>
            <a:endParaRPr lang="en-US" sz="1600" dirty="0">
              <a:latin typeface="Courier"/>
              <a:cs typeface="Courier"/>
            </a:endParaRPr>
          </a:p>
          <a:p>
            <a:r>
              <a:rPr lang="en-US" sz="1600" dirty="0">
                <a:solidFill>
                  <a:srgbClr val="7F7F7F"/>
                </a:solidFill>
                <a:latin typeface="Courier"/>
                <a:cs typeface="Courier"/>
              </a:rPr>
              <a:t>29341 </a:t>
            </a:r>
            <a:r>
              <a:rPr lang="en-US" sz="1600" dirty="0" err="1">
                <a:latin typeface="Courier"/>
                <a:cs typeface="Courier"/>
              </a:rPr>
              <a:t>cuucaaaauu</a:t>
            </a:r>
            <a:r>
              <a:rPr lang="en-US" sz="1600" dirty="0">
                <a:latin typeface="Courier"/>
                <a:cs typeface="Courier"/>
              </a:rPr>
              <a:t> </a:t>
            </a:r>
            <a:r>
              <a:rPr lang="en-US" sz="1600" dirty="0" err="1">
                <a:latin typeface="Courier"/>
                <a:cs typeface="Courier"/>
              </a:rPr>
              <a:t>ccaugagugg</a:t>
            </a:r>
            <a:r>
              <a:rPr lang="en-US" sz="1600" dirty="0">
                <a:latin typeface="Courier"/>
                <a:cs typeface="Courier"/>
              </a:rPr>
              <a:t> </a:t>
            </a:r>
            <a:r>
              <a:rPr lang="en-US" sz="1600" dirty="0" err="1">
                <a:latin typeface="Courier"/>
                <a:cs typeface="Courier"/>
              </a:rPr>
              <a:t>agcuucugcu</a:t>
            </a:r>
            <a:r>
              <a:rPr lang="en-US" sz="1600" dirty="0">
                <a:latin typeface="Courier"/>
                <a:cs typeface="Courier"/>
              </a:rPr>
              <a:t> </a:t>
            </a:r>
            <a:r>
              <a:rPr lang="en-US" sz="1600" dirty="0" err="1">
                <a:latin typeface="Courier"/>
                <a:cs typeface="Courier"/>
              </a:rPr>
              <a:t>gauucaacuc</a:t>
            </a:r>
            <a:r>
              <a:rPr lang="en-US" sz="1600" dirty="0">
                <a:latin typeface="Courier"/>
                <a:cs typeface="Courier"/>
              </a:rPr>
              <a:t> </a:t>
            </a:r>
            <a:r>
              <a:rPr lang="en-US" sz="1600" dirty="0" err="1">
                <a:latin typeface="Courier"/>
                <a:cs typeface="Courier"/>
              </a:rPr>
              <a:t>aggcauaaac</a:t>
            </a:r>
            <a:r>
              <a:rPr lang="en-US" sz="1600" dirty="0">
                <a:latin typeface="Courier"/>
                <a:cs typeface="Courier"/>
              </a:rPr>
              <a:t> </a:t>
            </a:r>
            <a:r>
              <a:rPr lang="en-US" sz="1600" dirty="0" err="1">
                <a:latin typeface="Courier"/>
                <a:cs typeface="Courier"/>
              </a:rPr>
              <a:t>acucaugaug</a:t>
            </a:r>
            <a:endParaRPr lang="en-US" sz="1600" dirty="0">
              <a:latin typeface="Courier"/>
              <a:cs typeface="Courier"/>
            </a:endParaRPr>
          </a:p>
          <a:p>
            <a:r>
              <a:rPr lang="en-US" sz="1600" dirty="0">
                <a:solidFill>
                  <a:srgbClr val="7F7F7F"/>
                </a:solidFill>
                <a:latin typeface="Courier"/>
                <a:cs typeface="Courier"/>
              </a:rPr>
              <a:t>29401</a:t>
            </a:r>
            <a:r>
              <a:rPr lang="en-US" sz="1600" dirty="0">
                <a:latin typeface="Courier"/>
                <a:cs typeface="Courier"/>
              </a:rPr>
              <a:t> </a:t>
            </a:r>
            <a:r>
              <a:rPr lang="en-US" sz="1600" dirty="0" err="1">
                <a:latin typeface="Courier"/>
                <a:cs typeface="Courier"/>
              </a:rPr>
              <a:t>accacacaag</a:t>
            </a:r>
            <a:r>
              <a:rPr lang="en-US" sz="1600" dirty="0">
                <a:latin typeface="Courier"/>
                <a:cs typeface="Courier"/>
              </a:rPr>
              <a:t> </a:t>
            </a:r>
            <a:r>
              <a:rPr lang="en-US" sz="1600" dirty="0" err="1">
                <a:latin typeface="Courier"/>
                <a:cs typeface="Courier"/>
              </a:rPr>
              <a:t>gcagaugggc</a:t>
            </a:r>
            <a:r>
              <a:rPr lang="en-US" sz="1600" dirty="0">
                <a:latin typeface="Courier"/>
                <a:cs typeface="Courier"/>
              </a:rPr>
              <a:t> </a:t>
            </a:r>
            <a:r>
              <a:rPr lang="en-US" sz="1600" dirty="0" err="1">
                <a:latin typeface="Courier"/>
                <a:cs typeface="Courier"/>
              </a:rPr>
              <a:t>uauguaaacg</a:t>
            </a:r>
            <a:r>
              <a:rPr lang="en-US" sz="1600" dirty="0">
                <a:latin typeface="Courier"/>
                <a:cs typeface="Courier"/>
              </a:rPr>
              <a:t> </a:t>
            </a:r>
            <a:r>
              <a:rPr lang="en-US" sz="1600" dirty="0" err="1">
                <a:latin typeface="Courier"/>
                <a:cs typeface="Courier"/>
              </a:rPr>
              <a:t>uuuucgcaau</a:t>
            </a:r>
            <a:r>
              <a:rPr lang="en-US" sz="1600" dirty="0">
                <a:latin typeface="Courier"/>
                <a:cs typeface="Courier"/>
              </a:rPr>
              <a:t> </a:t>
            </a:r>
            <a:r>
              <a:rPr lang="en-US" sz="1600" dirty="0" err="1">
                <a:latin typeface="Courier"/>
                <a:cs typeface="Courier"/>
              </a:rPr>
              <a:t>uccguuuacg</a:t>
            </a:r>
            <a:r>
              <a:rPr lang="en-US" sz="1600" dirty="0">
                <a:latin typeface="Courier"/>
                <a:cs typeface="Courier"/>
              </a:rPr>
              <a:t> </a:t>
            </a:r>
            <a:r>
              <a:rPr lang="en-US" sz="1600" dirty="0" err="1">
                <a:latin typeface="Courier"/>
                <a:cs typeface="Courier"/>
              </a:rPr>
              <a:t>auacauaguc</a:t>
            </a:r>
            <a:endParaRPr lang="en-US" sz="1600" dirty="0">
              <a:latin typeface="Courier"/>
              <a:cs typeface="Courier"/>
            </a:endParaRPr>
          </a:p>
          <a:p>
            <a:r>
              <a:rPr lang="en-US" sz="1600" dirty="0">
                <a:solidFill>
                  <a:srgbClr val="7F7F7F"/>
                </a:solidFill>
                <a:latin typeface="Courier"/>
                <a:cs typeface="Courier"/>
              </a:rPr>
              <a:t>29461</a:t>
            </a:r>
            <a:r>
              <a:rPr lang="en-US" sz="1600" dirty="0">
                <a:latin typeface="Courier"/>
                <a:cs typeface="Courier"/>
              </a:rPr>
              <a:t> </a:t>
            </a:r>
            <a:r>
              <a:rPr lang="en-US" sz="1600" dirty="0" err="1">
                <a:latin typeface="Courier"/>
                <a:cs typeface="Courier"/>
              </a:rPr>
              <a:t>uacucuugug</a:t>
            </a:r>
            <a:r>
              <a:rPr lang="en-US" sz="1600" dirty="0">
                <a:latin typeface="Courier"/>
                <a:cs typeface="Courier"/>
              </a:rPr>
              <a:t> </a:t>
            </a:r>
            <a:r>
              <a:rPr lang="en-US" sz="1600" dirty="0" err="1">
                <a:latin typeface="Courier"/>
                <a:cs typeface="Courier"/>
              </a:rPr>
              <a:t>cagaaugaau</a:t>
            </a:r>
            <a:r>
              <a:rPr lang="en-US" sz="1600" dirty="0">
                <a:latin typeface="Courier"/>
                <a:cs typeface="Courier"/>
              </a:rPr>
              <a:t> </a:t>
            </a:r>
            <a:r>
              <a:rPr lang="en-US" sz="1600" dirty="0" err="1">
                <a:latin typeface="Courier"/>
                <a:cs typeface="Courier"/>
              </a:rPr>
              <a:t>ucucguaacu</a:t>
            </a:r>
            <a:r>
              <a:rPr lang="en-US" sz="1600" dirty="0">
                <a:latin typeface="Courier"/>
                <a:cs typeface="Courier"/>
              </a:rPr>
              <a:t> </a:t>
            </a:r>
            <a:r>
              <a:rPr lang="en-US" sz="1600" dirty="0" err="1">
                <a:latin typeface="Courier"/>
                <a:cs typeface="Courier"/>
              </a:rPr>
              <a:t>aaacagcaca</a:t>
            </a:r>
            <a:r>
              <a:rPr lang="en-US" sz="1600" dirty="0">
                <a:latin typeface="Courier"/>
                <a:cs typeface="Courier"/>
              </a:rPr>
              <a:t> </a:t>
            </a:r>
            <a:r>
              <a:rPr lang="en-US" sz="1600" dirty="0" err="1">
                <a:latin typeface="Courier"/>
                <a:cs typeface="Courier"/>
              </a:rPr>
              <a:t>aguagguuua</a:t>
            </a:r>
            <a:r>
              <a:rPr lang="en-US" sz="1600" dirty="0">
                <a:latin typeface="Courier"/>
                <a:cs typeface="Courier"/>
              </a:rPr>
              <a:t> </a:t>
            </a:r>
            <a:r>
              <a:rPr lang="en-US" sz="1600" dirty="0" err="1">
                <a:latin typeface="Courier"/>
                <a:cs typeface="Courier"/>
              </a:rPr>
              <a:t>guuaacuuua</a:t>
            </a:r>
            <a:endParaRPr lang="en-US" sz="1600" dirty="0">
              <a:latin typeface="Courier"/>
              <a:cs typeface="Courier"/>
            </a:endParaRPr>
          </a:p>
          <a:p>
            <a:r>
              <a:rPr lang="en-US" sz="1600" dirty="0">
                <a:solidFill>
                  <a:srgbClr val="7F7F7F"/>
                </a:solidFill>
                <a:latin typeface="Courier"/>
                <a:cs typeface="Courier"/>
              </a:rPr>
              <a:t>29521</a:t>
            </a:r>
            <a:r>
              <a:rPr lang="en-US" sz="1600" dirty="0">
                <a:latin typeface="Courier"/>
                <a:cs typeface="Courier"/>
              </a:rPr>
              <a:t> </a:t>
            </a:r>
            <a:r>
              <a:rPr lang="en-US" sz="1600" dirty="0" err="1">
                <a:latin typeface="Courier"/>
                <a:cs typeface="Courier"/>
              </a:rPr>
              <a:t>aucucacaua</a:t>
            </a:r>
            <a:r>
              <a:rPr lang="en-US" sz="1600" dirty="0">
                <a:latin typeface="Courier"/>
                <a:cs typeface="Courier"/>
              </a:rPr>
              <a:t> </a:t>
            </a:r>
            <a:r>
              <a:rPr lang="en-US" sz="1600" dirty="0" err="1">
                <a:latin typeface="Courier"/>
                <a:cs typeface="Courier"/>
              </a:rPr>
              <a:t>gcaaucuuua</a:t>
            </a:r>
            <a:r>
              <a:rPr lang="en-US" sz="1600" dirty="0">
                <a:latin typeface="Courier"/>
                <a:cs typeface="Courier"/>
              </a:rPr>
              <a:t> </a:t>
            </a:r>
            <a:r>
              <a:rPr lang="en-US" sz="1600" dirty="0" err="1">
                <a:latin typeface="Courier"/>
                <a:cs typeface="Courier"/>
              </a:rPr>
              <a:t>aucaa</a:t>
            </a:r>
            <a:r>
              <a:rPr lang="en-US" sz="1600" b="1" dirty="0" err="1">
                <a:solidFill>
                  <a:srgbClr val="FF0000"/>
                </a:solidFill>
                <a:latin typeface="Courier"/>
                <a:cs typeface="Courier"/>
              </a:rPr>
              <a:t>G</a:t>
            </a:r>
            <a:r>
              <a:rPr lang="en-US" sz="1600" dirty="0" err="1">
                <a:latin typeface="Courier"/>
                <a:cs typeface="Courier"/>
              </a:rPr>
              <a:t>gugu</a:t>
            </a:r>
            <a:r>
              <a:rPr lang="en-US" sz="1600" dirty="0">
                <a:latin typeface="Courier"/>
                <a:cs typeface="Courier"/>
              </a:rPr>
              <a:t> </a:t>
            </a:r>
            <a:r>
              <a:rPr lang="en-US" sz="1600" dirty="0" err="1">
                <a:latin typeface="Courier"/>
                <a:cs typeface="Courier"/>
              </a:rPr>
              <a:t>aacauuaggg</a:t>
            </a:r>
            <a:r>
              <a:rPr lang="en-US" sz="1600" dirty="0">
                <a:latin typeface="Courier"/>
                <a:cs typeface="Courier"/>
              </a:rPr>
              <a:t> </a:t>
            </a:r>
            <a:r>
              <a:rPr lang="en-US" sz="1600" dirty="0" err="1">
                <a:latin typeface="Courier"/>
                <a:cs typeface="Courier"/>
              </a:rPr>
              <a:t>aggacuugaa</a:t>
            </a:r>
            <a:r>
              <a:rPr lang="en-US" sz="1600" dirty="0">
                <a:latin typeface="Courier"/>
                <a:cs typeface="Courier"/>
              </a:rPr>
              <a:t> </a:t>
            </a:r>
            <a:r>
              <a:rPr lang="en-US" sz="1600" dirty="0" err="1">
                <a:latin typeface="Courier"/>
                <a:cs typeface="Courier"/>
              </a:rPr>
              <a:t>agagccacca</a:t>
            </a:r>
            <a:endParaRPr lang="en-US" sz="1600" dirty="0">
              <a:latin typeface="Courier"/>
              <a:cs typeface="Courier"/>
            </a:endParaRPr>
          </a:p>
          <a:p>
            <a:r>
              <a:rPr lang="en-US" sz="1600" dirty="0">
                <a:solidFill>
                  <a:srgbClr val="7F7F7F"/>
                </a:solidFill>
                <a:latin typeface="Courier"/>
                <a:cs typeface="Courier"/>
              </a:rPr>
              <a:t>29581</a:t>
            </a:r>
            <a:r>
              <a:rPr lang="en-US" sz="1600" dirty="0">
                <a:latin typeface="Courier"/>
                <a:cs typeface="Courier"/>
              </a:rPr>
              <a:t> </a:t>
            </a:r>
            <a:r>
              <a:rPr lang="en-US" sz="1600" dirty="0" err="1">
                <a:latin typeface="Courier"/>
                <a:cs typeface="Courier"/>
              </a:rPr>
              <a:t>cauu</a:t>
            </a:r>
            <a:r>
              <a:rPr lang="en-US" sz="1600" b="1" dirty="0" err="1">
                <a:solidFill>
                  <a:srgbClr val="FF0000"/>
                </a:solidFill>
                <a:latin typeface="Courier"/>
                <a:cs typeface="Courier"/>
              </a:rPr>
              <a:t>A</a:t>
            </a:r>
            <a:r>
              <a:rPr lang="en-US" sz="1600" dirty="0" err="1">
                <a:latin typeface="Courier"/>
                <a:cs typeface="Courier"/>
              </a:rPr>
              <a:t>ucauc</a:t>
            </a:r>
            <a:r>
              <a:rPr lang="en-US" sz="1600" dirty="0">
                <a:latin typeface="Courier"/>
                <a:cs typeface="Courier"/>
              </a:rPr>
              <a:t> </a:t>
            </a:r>
            <a:r>
              <a:rPr lang="en-US" sz="1600" dirty="0" err="1">
                <a:latin typeface="Courier"/>
                <a:cs typeface="Courier"/>
              </a:rPr>
              <a:t>gaggccacgc</a:t>
            </a:r>
            <a:r>
              <a:rPr lang="en-US" sz="1600" dirty="0">
                <a:latin typeface="Courier"/>
                <a:cs typeface="Courier"/>
              </a:rPr>
              <a:t> </a:t>
            </a:r>
            <a:r>
              <a:rPr lang="en-US" sz="1600" dirty="0" err="1">
                <a:latin typeface="Courier"/>
                <a:cs typeface="Courier"/>
              </a:rPr>
              <a:t>ggaguacgau</a:t>
            </a:r>
            <a:r>
              <a:rPr lang="en-US" sz="1600" dirty="0">
                <a:latin typeface="Courier"/>
                <a:cs typeface="Courier"/>
              </a:rPr>
              <a:t> </a:t>
            </a:r>
            <a:r>
              <a:rPr lang="en-US" sz="1600" dirty="0" err="1">
                <a:latin typeface="Courier"/>
                <a:cs typeface="Courier"/>
              </a:rPr>
              <a:t>cgaggguaca</a:t>
            </a:r>
            <a:r>
              <a:rPr lang="en-US" sz="1600" dirty="0">
                <a:latin typeface="Courier"/>
                <a:cs typeface="Courier"/>
              </a:rPr>
              <a:t> </a:t>
            </a:r>
            <a:r>
              <a:rPr lang="en-US" sz="1600" dirty="0" err="1">
                <a:latin typeface="Courier"/>
                <a:cs typeface="Courier"/>
              </a:rPr>
              <a:t>gugaauaaug</a:t>
            </a:r>
            <a:r>
              <a:rPr lang="en-US" sz="1600" dirty="0">
                <a:latin typeface="Courier"/>
                <a:cs typeface="Courier"/>
              </a:rPr>
              <a:t> </a:t>
            </a:r>
            <a:r>
              <a:rPr lang="en-US" sz="1600" dirty="0" err="1">
                <a:latin typeface="Courier"/>
                <a:cs typeface="Courier"/>
              </a:rPr>
              <a:t>cuagggagag</a:t>
            </a:r>
            <a:endParaRPr lang="en-US" sz="1600" dirty="0">
              <a:latin typeface="Courier"/>
              <a:cs typeface="Courier"/>
            </a:endParaRPr>
          </a:p>
          <a:p>
            <a:r>
              <a:rPr lang="en-US" sz="1600" dirty="0">
                <a:solidFill>
                  <a:srgbClr val="7F7F7F"/>
                </a:solidFill>
                <a:latin typeface="Courier"/>
                <a:cs typeface="Courier"/>
              </a:rPr>
              <a:t>29641</a:t>
            </a:r>
            <a:r>
              <a:rPr lang="en-US" sz="1600" dirty="0">
                <a:latin typeface="Courier"/>
                <a:cs typeface="Courier"/>
              </a:rPr>
              <a:t> </a:t>
            </a:r>
            <a:r>
              <a:rPr lang="en-US" sz="1600" dirty="0" err="1">
                <a:latin typeface="Courier"/>
                <a:cs typeface="Courier"/>
              </a:rPr>
              <a:t>cugccuauau</a:t>
            </a:r>
            <a:r>
              <a:rPr lang="en-US" sz="1600" dirty="0">
                <a:latin typeface="Courier"/>
                <a:cs typeface="Courier"/>
              </a:rPr>
              <a:t> </a:t>
            </a:r>
            <a:r>
              <a:rPr lang="en-US" sz="1600" dirty="0" err="1">
                <a:latin typeface="Courier"/>
                <a:cs typeface="Courier"/>
              </a:rPr>
              <a:t>ggaagagccc</a:t>
            </a:r>
            <a:r>
              <a:rPr lang="en-US" sz="1600" dirty="0">
                <a:latin typeface="Courier"/>
                <a:cs typeface="Courier"/>
              </a:rPr>
              <a:t> </a:t>
            </a:r>
            <a:r>
              <a:rPr lang="en-US" sz="1600" dirty="0" err="1">
                <a:latin typeface="Courier"/>
                <a:cs typeface="Courier"/>
              </a:rPr>
              <a:t>uaauguguaa</a:t>
            </a:r>
            <a:r>
              <a:rPr lang="en-US" sz="1600" dirty="0">
                <a:latin typeface="Courier"/>
                <a:cs typeface="Courier"/>
              </a:rPr>
              <a:t> </a:t>
            </a:r>
            <a:r>
              <a:rPr lang="en-US" sz="1600" dirty="0" err="1">
                <a:latin typeface="Courier"/>
                <a:cs typeface="Courier"/>
              </a:rPr>
              <a:t>aauuaauuuu</a:t>
            </a:r>
            <a:r>
              <a:rPr lang="en-US" sz="1600" dirty="0">
                <a:latin typeface="Courier"/>
                <a:cs typeface="Courier"/>
              </a:rPr>
              <a:t> </a:t>
            </a:r>
            <a:r>
              <a:rPr lang="en-US" sz="1600" dirty="0" err="1">
                <a:latin typeface="Courier"/>
                <a:cs typeface="Courier"/>
              </a:rPr>
              <a:t>aguagugcua</a:t>
            </a:r>
            <a:r>
              <a:rPr lang="en-US" sz="1600" dirty="0">
                <a:latin typeface="Courier"/>
                <a:cs typeface="Courier"/>
              </a:rPr>
              <a:t> </a:t>
            </a:r>
            <a:r>
              <a:rPr lang="en-US" sz="1600" dirty="0" err="1">
                <a:latin typeface="Courier"/>
                <a:cs typeface="Courier"/>
              </a:rPr>
              <a:t>uccccaugug</a:t>
            </a:r>
            <a:endParaRPr lang="en-US" sz="1600" dirty="0">
              <a:latin typeface="Courier"/>
              <a:cs typeface="Courier"/>
            </a:endParaRPr>
          </a:p>
          <a:p>
            <a:r>
              <a:rPr lang="en-US" sz="1600" dirty="0">
                <a:solidFill>
                  <a:srgbClr val="7F7F7F"/>
                </a:solidFill>
                <a:latin typeface="Courier"/>
                <a:cs typeface="Courier"/>
              </a:rPr>
              <a:t>29701</a:t>
            </a:r>
            <a:r>
              <a:rPr lang="en-US" sz="1600" dirty="0">
                <a:latin typeface="Courier"/>
                <a:cs typeface="Courier"/>
              </a:rPr>
              <a:t> </a:t>
            </a:r>
            <a:r>
              <a:rPr lang="en-US" sz="1600" dirty="0" err="1">
                <a:latin typeface="Courier"/>
                <a:cs typeface="Courier"/>
              </a:rPr>
              <a:t>auuuuaauag</a:t>
            </a:r>
            <a:r>
              <a:rPr lang="en-US" sz="1600" dirty="0">
                <a:latin typeface="Courier"/>
                <a:cs typeface="Courier"/>
              </a:rPr>
              <a:t> </a:t>
            </a:r>
            <a:r>
              <a:rPr lang="en-US" sz="1600" dirty="0" err="1">
                <a:latin typeface="Courier"/>
                <a:cs typeface="Courier"/>
              </a:rPr>
              <a:t>cuucuuagga</a:t>
            </a:r>
            <a:r>
              <a:rPr lang="en-US" sz="1600" dirty="0">
                <a:latin typeface="Courier"/>
                <a:cs typeface="Courier"/>
              </a:rPr>
              <a:t> </a:t>
            </a:r>
            <a:r>
              <a:rPr lang="en-US" sz="1600" dirty="0" err="1">
                <a:latin typeface="Courier"/>
                <a:cs typeface="Courier"/>
              </a:rPr>
              <a:t>gaaugacaaa</a:t>
            </a:r>
            <a:r>
              <a:rPr lang="en-US" sz="1600" dirty="0">
                <a:latin typeface="Courier"/>
                <a:cs typeface="Courier"/>
              </a:rPr>
              <a:t> </a:t>
            </a:r>
            <a:r>
              <a:rPr lang="en-US" sz="1600" dirty="0" err="1">
                <a:latin typeface="Courier"/>
                <a:cs typeface="Courier"/>
              </a:rPr>
              <a:t>aaaaaaaaaa</a:t>
            </a:r>
            <a:r>
              <a:rPr lang="en-US" sz="1600" dirty="0">
                <a:latin typeface="Courier"/>
                <a:cs typeface="Courier"/>
              </a:rPr>
              <a:t> </a:t>
            </a:r>
            <a:r>
              <a:rPr lang="en-US" sz="1600" dirty="0" err="1">
                <a:latin typeface="Courier"/>
                <a:cs typeface="Courier"/>
              </a:rPr>
              <a:t>aaaaaaaaaa</a:t>
            </a:r>
            <a:r>
              <a:rPr lang="en-US" sz="1600" dirty="0">
                <a:latin typeface="Courier"/>
                <a:cs typeface="Courier"/>
              </a:rPr>
              <a:t> a</a:t>
            </a:r>
          </a:p>
        </p:txBody>
      </p:sp>
    </p:spTree>
    <p:extLst>
      <p:ext uri="{BB962C8B-B14F-4D97-AF65-F5344CB8AC3E}">
        <p14:creationId xmlns:p14="http://schemas.microsoft.com/office/powerpoint/2010/main" val="111719977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371602"/>
            <a:ext cx="9144000" cy="3523015"/>
          </a:xfrm>
          <a:prstGeom prst="rect">
            <a:avLst/>
          </a:prstGeom>
        </p:spPr>
        <p:txBody>
          <a:bodyPr wrap="square">
            <a:spAutoFit/>
          </a:bodyPr>
          <a:lstStyle/>
          <a:p>
            <a:pPr>
              <a:lnSpc>
                <a:spcPct val="140000"/>
              </a:lnSpc>
            </a:pPr>
            <a:r>
              <a:rPr lang="en-US" sz="1600" b="1" dirty="0">
                <a:latin typeface="Optima"/>
                <a:cs typeface="Optima"/>
              </a:rPr>
              <a:t>	Cow	  Pig	Horse	Mouse	Dog	 Cat	Turkey	Civet	Human</a:t>
            </a:r>
            <a:endParaRPr lang="en-US" sz="1600" dirty="0">
              <a:latin typeface="Optima"/>
              <a:cs typeface="Optima"/>
            </a:endParaRPr>
          </a:p>
          <a:p>
            <a:pPr>
              <a:lnSpc>
                <a:spcPct val="140000"/>
              </a:lnSpc>
            </a:pPr>
            <a:r>
              <a:rPr lang="pl-PL" sz="1600" b="1" dirty="0">
                <a:latin typeface="Optima"/>
                <a:cs typeface="Optima"/>
              </a:rPr>
              <a:t>   </a:t>
            </a:r>
            <a:r>
              <a:rPr lang="pl-PL" sz="1600" b="1" dirty="0" err="1">
                <a:latin typeface="Optima"/>
                <a:cs typeface="Optima"/>
              </a:rPr>
              <a:t>Cow</a:t>
            </a:r>
            <a:r>
              <a:rPr lang="pl-PL" sz="1600" b="1" dirty="0">
                <a:latin typeface="Optima"/>
                <a:cs typeface="Optima"/>
              </a:rPr>
              <a:t>	      </a:t>
            </a:r>
            <a:r>
              <a:rPr lang="pl-PL" sz="1600" dirty="0">
                <a:latin typeface="Optima"/>
                <a:cs typeface="Optima"/>
              </a:rPr>
              <a:t>0	  295	  306	  497	1081	1091	 1003	  956	   954</a:t>
            </a:r>
          </a:p>
          <a:p>
            <a:pPr>
              <a:lnSpc>
                <a:spcPct val="140000"/>
              </a:lnSpc>
            </a:pPr>
            <a:r>
              <a:rPr lang="pl-PL" sz="1600" b="1" dirty="0">
                <a:latin typeface="Optima"/>
                <a:cs typeface="Optima"/>
              </a:rPr>
              <a:t>     </a:t>
            </a:r>
            <a:r>
              <a:rPr lang="pl-PL" sz="1600" b="1" dirty="0" err="1">
                <a:latin typeface="Optima"/>
                <a:cs typeface="Optima"/>
              </a:rPr>
              <a:t>Pig</a:t>
            </a:r>
            <a:r>
              <a:rPr lang="pl-PL" sz="1600" b="1" dirty="0">
                <a:latin typeface="Optima"/>
                <a:cs typeface="Optima"/>
              </a:rPr>
              <a:t>	  </a:t>
            </a:r>
            <a:r>
              <a:rPr lang="pl-PL" sz="1600" dirty="0">
                <a:latin typeface="Optima"/>
                <a:cs typeface="Optima"/>
              </a:rPr>
              <a:t>295	      0	  309	  500	1084	1094	 1006	  959	   957</a:t>
            </a:r>
          </a:p>
          <a:p>
            <a:pPr>
              <a:lnSpc>
                <a:spcPct val="140000"/>
              </a:lnSpc>
            </a:pPr>
            <a:r>
              <a:rPr lang="pl-PL" sz="1600" b="1" dirty="0">
                <a:latin typeface="Optima"/>
                <a:cs typeface="Optima"/>
              </a:rPr>
              <a:t> </a:t>
            </a:r>
            <a:r>
              <a:rPr lang="pl-PL" sz="1600" b="1" dirty="0" err="1">
                <a:latin typeface="Optima"/>
                <a:cs typeface="Optima"/>
              </a:rPr>
              <a:t>Horse</a:t>
            </a:r>
            <a:r>
              <a:rPr lang="pl-PL" sz="1600" b="1" dirty="0">
                <a:latin typeface="Optima"/>
                <a:cs typeface="Optima"/>
              </a:rPr>
              <a:t>	  </a:t>
            </a:r>
            <a:r>
              <a:rPr lang="pl-PL" sz="1600" dirty="0">
                <a:latin typeface="Optima"/>
                <a:cs typeface="Optima"/>
              </a:rPr>
              <a:t>306	  309	      0	  489	1073	1083	   995	  948	   946</a:t>
            </a:r>
          </a:p>
          <a:p>
            <a:pPr>
              <a:lnSpc>
                <a:spcPct val="140000"/>
              </a:lnSpc>
            </a:pPr>
            <a:r>
              <a:rPr lang="pl-PL" sz="1600" b="1" dirty="0">
                <a:latin typeface="Optima"/>
                <a:cs typeface="Optima"/>
              </a:rPr>
              <a:t>Mouse	  </a:t>
            </a:r>
            <a:r>
              <a:rPr lang="pl-PL" sz="1600" dirty="0">
                <a:latin typeface="Optima"/>
                <a:cs typeface="Optima"/>
              </a:rPr>
              <a:t>497	  500	  489	      0	1092	1102	 1014	  967	   965</a:t>
            </a:r>
          </a:p>
          <a:p>
            <a:pPr>
              <a:lnSpc>
                <a:spcPct val="140000"/>
              </a:lnSpc>
            </a:pPr>
            <a:r>
              <a:rPr lang="pl-PL" sz="1600" b="1" dirty="0">
                <a:latin typeface="Optima"/>
                <a:cs typeface="Optima"/>
              </a:rPr>
              <a:t>    Dog	</a:t>
            </a:r>
            <a:r>
              <a:rPr lang="pl-PL" sz="1600" dirty="0">
                <a:latin typeface="Optima"/>
                <a:cs typeface="Optima"/>
              </a:rPr>
              <a:t>1081	1084	1073	1092	      0	  818	 1056	1053	 1051</a:t>
            </a:r>
          </a:p>
          <a:p>
            <a:pPr>
              <a:lnSpc>
                <a:spcPct val="140000"/>
              </a:lnSpc>
            </a:pPr>
            <a:r>
              <a:rPr lang="pl-PL" sz="1600" b="1" dirty="0">
                <a:latin typeface="Optima"/>
                <a:cs typeface="Optima"/>
              </a:rPr>
              <a:t>     </a:t>
            </a:r>
            <a:r>
              <a:rPr lang="pl-PL" sz="1600" b="1" dirty="0" err="1">
                <a:latin typeface="Optima"/>
                <a:cs typeface="Optima"/>
              </a:rPr>
              <a:t>Cat</a:t>
            </a:r>
            <a:r>
              <a:rPr lang="pl-PL" sz="1600" b="1" dirty="0">
                <a:latin typeface="Optima"/>
                <a:cs typeface="Optima"/>
              </a:rPr>
              <a:t>	</a:t>
            </a:r>
            <a:r>
              <a:rPr lang="pl-PL" sz="1600" dirty="0">
                <a:latin typeface="Optima"/>
                <a:cs typeface="Optima"/>
              </a:rPr>
              <a:t>1091	1094	1083	1102	  818	      0	 1066	1063 	 1061</a:t>
            </a:r>
          </a:p>
          <a:p>
            <a:pPr>
              <a:lnSpc>
                <a:spcPct val="140000"/>
              </a:lnSpc>
            </a:pPr>
            <a:r>
              <a:rPr lang="pl-PL" sz="1600" b="1" dirty="0">
                <a:latin typeface="Optima"/>
                <a:cs typeface="Optima"/>
              </a:rPr>
              <a:t> Turkey	</a:t>
            </a:r>
            <a:r>
              <a:rPr lang="pl-PL" sz="1600" dirty="0">
                <a:latin typeface="Optima"/>
                <a:cs typeface="Optima"/>
              </a:rPr>
              <a:t>1003	1006	  995	1014	1056	1066	       0	  975	   973</a:t>
            </a:r>
          </a:p>
          <a:p>
            <a:pPr>
              <a:lnSpc>
                <a:spcPct val="140000"/>
              </a:lnSpc>
            </a:pPr>
            <a:r>
              <a:rPr lang="da-DK" sz="1600" b="1" dirty="0">
                <a:latin typeface="Optima"/>
                <a:cs typeface="Optima"/>
              </a:rPr>
              <a:t>   </a:t>
            </a:r>
            <a:r>
              <a:rPr lang="da-DK" sz="1600" b="1" dirty="0" err="1">
                <a:latin typeface="Optima"/>
                <a:cs typeface="Optima"/>
              </a:rPr>
              <a:t>Civet</a:t>
            </a:r>
            <a:r>
              <a:rPr lang="da-DK" sz="1600" b="1" dirty="0">
                <a:latin typeface="Optima"/>
                <a:cs typeface="Optima"/>
              </a:rPr>
              <a:t>	  </a:t>
            </a:r>
            <a:r>
              <a:rPr lang="da-DK" sz="1600" dirty="0">
                <a:latin typeface="Optima"/>
                <a:cs typeface="Optima"/>
              </a:rPr>
              <a:t>956	  959	  948	  967	1053	1063	   975	      0	     16</a:t>
            </a:r>
          </a:p>
          <a:p>
            <a:pPr>
              <a:lnSpc>
                <a:spcPct val="140000"/>
              </a:lnSpc>
            </a:pPr>
            <a:r>
              <a:rPr lang="pt-BR" sz="1600" b="1" dirty="0" err="1">
                <a:latin typeface="Optima"/>
                <a:cs typeface="Optima"/>
              </a:rPr>
              <a:t>Human</a:t>
            </a:r>
            <a:r>
              <a:rPr lang="pt-BR" sz="1600" b="1" dirty="0">
                <a:latin typeface="Optima"/>
                <a:cs typeface="Optima"/>
              </a:rPr>
              <a:t>	  </a:t>
            </a:r>
            <a:r>
              <a:rPr lang="pt-BR" sz="1600" dirty="0">
                <a:latin typeface="Optima"/>
                <a:cs typeface="Optima"/>
              </a:rPr>
              <a:t>954	  957	  946	  965	1051	1061	   973	    16	       0</a:t>
            </a:r>
          </a:p>
        </p:txBody>
      </p:sp>
      <p:sp>
        <p:nvSpPr>
          <p:cNvPr id="4" name="Rectangle 3"/>
          <p:cNvSpPr/>
          <p:nvPr/>
        </p:nvSpPr>
        <p:spPr>
          <a:xfrm>
            <a:off x="533400" y="5562600"/>
            <a:ext cx="8229600" cy="523220"/>
          </a:xfrm>
          <a:prstGeom prst="rect">
            <a:avLst/>
          </a:prstGeom>
          <a:solidFill>
            <a:schemeClr val="tx2">
              <a:lumMod val="20000"/>
              <a:lumOff val="80000"/>
            </a:schemeClr>
          </a:solidFill>
          <a:ln>
            <a:solidFill>
              <a:schemeClr val="tx2"/>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b="1" dirty="0">
                <a:solidFill>
                  <a:srgbClr val="FF0000"/>
                </a:solidFill>
                <a:latin typeface="Optima"/>
                <a:cs typeface="Optima"/>
              </a:rPr>
              <a:t>STOP and Think: </a:t>
            </a:r>
            <a:r>
              <a:rPr lang="en-US" sz="2800" dirty="0">
                <a:latin typeface="Optima"/>
                <a:cs typeface="Optima"/>
              </a:rPr>
              <a:t>Which animal gave us SARS?</a:t>
            </a:r>
            <a:endParaRPr lang="en-US" i="1" dirty="0">
              <a:latin typeface="Optima"/>
              <a:cs typeface="Optima"/>
            </a:endParaRPr>
          </a:p>
        </p:txBody>
      </p:sp>
      <p:sp>
        <p:nvSpPr>
          <p:cNvPr id="5" name="Title 1"/>
          <p:cNvSpPr txBox="1">
            <a:spLocks/>
          </p:cNvSpPr>
          <p:nvPr/>
        </p:nvSpPr>
        <p:spPr>
          <a:xfrm>
            <a:off x="381000"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Spike Protein Distance Matrix</a:t>
            </a:r>
          </a:p>
        </p:txBody>
      </p:sp>
    </p:spTree>
    <p:extLst>
      <p:ext uri="{BB962C8B-B14F-4D97-AF65-F5344CB8AC3E}">
        <p14:creationId xmlns:p14="http://schemas.microsoft.com/office/powerpoint/2010/main" val="47951051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371602"/>
            <a:ext cx="9144000" cy="3523015"/>
          </a:xfrm>
          <a:prstGeom prst="rect">
            <a:avLst/>
          </a:prstGeom>
        </p:spPr>
        <p:txBody>
          <a:bodyPr wrap="square">
            <a:spAutoFit/>
          </a:bodyPr>
          <a:lstStyle/>
          <a:p>
            <a:pPr>
              <a:lnSpc>
                <a:spcPct val="140000"/>
              </a:lnSpc>
            </a:pPr>
            <a:r>
              <a:rPr lang="en-US" sz="1600" b="1" dirty="0">
                <a:latin typeface="Optima"/>
                <a:cs typeface="Optima"/>
              </a:rPr>
              <a:t>	Cow	  Pig	Horse	Mouse	Dog	 Cat	Turkey	Civet	</a:t>
            </a:r>
            <a:r>
              <a:rPr lang="en-US" sz="1600" b="1" dirty="0">
                <a:solidFill>
                  <a:srgbClr val="ED1C24"/>
                </a:solidFill>
                <a:latin typeface="Optima"/>
                <a:cs typeface="Optima"/>
              </a:rPr>
              <a:t>Human</a:t>
            </a:r>
            <a:endParaRPr lang="en-US" sz="1600" dirty="0">
              <a:solidFill>
                <a:srgbClr val="ED1C24"/>
              </a:solidFill>
              <a:latin typeface="Optima"/>
              <a:cs typeface="Optima"/>
            </a:endParaRPr>
          </a:p>
          <a:p>
            <a:pPr>
              <a:lnSpc>
                <a:spcPct val="140000"/>
              </a:lnSpc>
            </a:pPr>
            <a:r>
              <a:rPr lang="pl-PL" sz="1600" b="1" dirty="0">
                <a:latin typeface="Optima"/>
                <a:cs typeface="Optima"/>
              </a:rPr>
              <a:t>   </a:t>
            </a:r>
            <a:r>
              <a:rPr lang="pl-PL" sz="1600" b="1" dirty="0" err="1">
                <a:latin typeface="Optima"/>
                <a:cs typeface="Optima"/>
              </a:rPr>
              <a:t>Cow</a:t>
            </a:r>
            <a:r>
              <a:rPr lang="pl-PL" sz="1600" b="1" dirty="0">
                <a:latin typeface="Optima"/>
                <a:cs typeface="Optima"/>
              </a:rPr>
              <a:t>	      </a:t>
            </a:r>
            <a:r>
              <a:rPr lang="pl-PL" sz="1600" dirty="0">
                <a:latin typeface="Optima"/>
                <a:cs typeface="Optima"/>
              </a:rPr>
              <a:t>0	  295	  306	  497	1081	1091	 1003	  956	   954</a:t>
            </a:r>
          </a:p>
          <a:p>
            <a:pPr>
              <a:lnSpc>
                <a:spcPct val="140000"/>
              </a:lnSpc>
            </a:pPr>
            <a:r>
              <a:rPr lang="pl-PL" sz="1600" b="1" dirty="0">
                <a:latin typeface="Optima"/>
                <a:cs typeface="Optima"/>
              </a:rPr>
              <a:t>     </a:t>
            </a:r>
            <a:r>
              <a:rPr lang="pl-PL" sz="1600" b="1" dirty="0" err="1">
                <a:latin typeface="Optima"/>
                <a:cs typeface="Optima"/>
              </a:rPr>
              <a:t>Pig</a:t>
            </a:r>
            <a:r>
              <a:rPr lang="pl-PL" sz="1600" b="1" dirty="0">
                <a:latin typeface="Optima"/>
                <a:cs typeface="Optima"/>
              </a:rPr>
              <a:t>	  </a:t>
            </a:r>
            <a:r>
              <a:rPr lang="pl-PL" sz="1600" dirty="0">
                <a:latin typeface="Optima"/>
                <a:cs typeface="Optima"/>
              </a:rPr>
              <a:t>295	      0	  309	  500	1084	1094	 1006	  959	   957</a:t>
            </a:r>
          </a:p>
          <a:p>
            <a:pPr>
              <a:lnSpc>
                <a:spcPct val="140000"/>
              </a:lnSpc>
            </a:pPr>
            <a:r>
              <a:rPr lang="pl-PL" sz="1600" b="1" dirty="0">
                <a:latin typeface="Optima"/>
                <a:cs typeface="Optima"/>
              </a:rPr>
              <a:t> </a:t>
            </a:r>
            <a:r>
              <a:rPr lang="pl-PL" sz="1600" b="1" dirty="0" err="1">
                <a:latin typeface="Optima"/>
                <a:cs typeface="Optima"/>
              </a:rPr>
              <a:t>Horse</a:t>
            </a:r>
            <a:r>
              <a:rPr lang="pl-PL" sz="1600" b="1" dirty="0">
                <a:latin typeface="Optima"/>
                <a:cs typeface="Optima"/>
              </a:rPr>
              <a:t>	  </a:t>
            </a:r>
            <a:r>
              <a:rPr lang="pl-PL" sz="1600" dirty="0">
                <a:latin typeface="Optima"/>
                <a:cs typeface="Optima"/>
              </a:rPr>
              <a:t>306	  309	      0	  489	1073	1083	   995	  948	   946</a:t>
            </a:r>
          </a:p>
          <a:p>
            <a:pPr>
              <a:lnSpc>
                <a:spcPct val="140000"/>
              </a:lnSpc>
            </a:pPr>
            <a:r>
              <a:rPr lang="pl-PL" sz="1600" b="1" dirty="0">
                <a:latin typeface="Optima"/>
                <a:cs typeface="Optima"/>
              </a:rPr>
              <a:t>Mouse	  </a:t>
            </a:r>
            <a:r>
              <a:rPr lang="pl-PL" sz="1600" dirty="0">
                <a:latin typeface="Optima"/>
                <a:cs typeface="Optima"/>
              </a:rPr>
              <a:t>497	  500	  489	      0	1092	1102	 1014	  967	   965</a:t>
            </a:r>
          </a:p>
          <a:p>
            <a:pPr>
              <a:lnSpc>
                <a:spcPct val="140000"/>
              </a:lnSpc>
            </a:pPr>
            <a:r>
              <a:rPr lang="pl-PL" sz="1600" b="1" dirty="0">
                <a:latin typeface="Optima"/>
                <a:cs typeface="Optima"/>
              </a:rPr>
              <a:t>    Dog	</a:t>
            </a:r>
            <a:r>
              <a:rPr lang="pl-PL" sz="1600" dirty="0">
                <a:latin typeface="Optima"/>
                <a:cs typeface="Optima"/>
              </a:rPr>
              <a:t>1081	1084	1073	1092	      0	  818	 1056	1053	 1051</a:t>
            </a:r>
          </a:p>
          <a:p>
            <a:pPr>
              <a:lnSpc>
                <a:spcPct val="140000"/>
              </a:lnSpc>
            </a:pPr>
            <a:r>
              <a:rPr lang="pl-PL" sz="1600" b="1" dirty="0">
                <a:latin typeface="Optima"/>
                <a:cs typeface="Optima"/>
              </a:rPr>
              <a:t>     </a:t>
            </a:r>
            <a:r>
              <a:rPr lang="pl-PL" sz="1600" b="1" dirty="0" err="1">
                <a:latin typeface="Optima"/>
                <a:cs typeface="Optima"/>
              </a:rPr>
              <a:t>Cat</a:t>
            </a:r>
            <a:r>
              <a:rPr lang="pl-PL" sz="1600" b="1" dirty="0">
                <a:latin typeface="Optima"/>
                <a:cs typeface="Optima"/>
              </a:rPr>
              <a:t>	</a:t>
            </a:r>
            <a:r>
              <a:rPr lang="pl-PL" sz="1600" dirty="0">
                <a:latin typeface="Optima"/>
                <a:cs typeface="Optima"/>
              </a:rPr>
              <a:t>1091	1094	1083	1102	  818	      0	 1066	1063 	 1061</a:t>
            </a:r>
          </a:p>
          <a:p>
            <a:pPr>
              <a:lnSpc>
                <a:spcPct val="140000"/>
              </a:lnSpc>
            </a:pPr>
            <a:r>
              <a:rPr lang="pl-PL" sz="1600" b="1" dirty="0">
                <a:latin typeface="Optima"/>
                <a:cs typeface="Optima"/>
              </a:rPr>
              <a:t> Turkey	</a:t>
            </a:r>
            <a:r>
              <a:rPr lang="pl-PL" sz="1600" dirty="0">
                <a:latin typeface="Optima"/>
                <a:cs typeface="Optima"/>
              </a:rPr>
              <a:t>1003	1006	  995	1014	1056	1066	       0	  975	   973</a:t>
            </a:r>
          </a:p>
          <a:p>
            <a:pPr>
              <a:lnSpc>
                <a:spcPct val="140000"/>
              </a:lnSpc>
            </a:pPr>
            <a:r>
              <a:rPr lang="da-DK" sz="1600" b="1" dirty="0">
                <a:latin typeface="Optima"/>
                <a:cs typeface="Optima"/>
              </a:rPr>
              <a:t>   </a:t>
            </a:r>
            <a:r>
              <a:rPr lang="da-DK" sz="1600" b="1" dirty="0" err="1">
                <a:solidFill>
                  <a:srgbClr val="ED1C24"/>
                </a:solidFill>
                <a:latin typeface="Optima"/>
                <a:cs typeface="Optima"/>
              </a:rPr>
              <a:t>Civet</a:t>
            </a:r>
            <a:r>
              <a:rPr lang="da-DK" sz="1600" b="1" dirty="0">
                <a:latin typeface="Optima"/>
                <a:cs typeface="Optima"/>
              </a:rPr>
              <a:t>	  </a:t>
            </a:r>
            <a:r>
              <a:rPr lang="da-DK" sz="1600" dirty="0">
                <a:latin typeface="Optima"/>
                <a:cs typeface="Optima"/>
              </a:rPr>
              <a:t>956	  959	  948	  967	1053	1063	   975	      0	     </a:t>
            </a:r>
            <a:r>
              <a:rPr lang="da-DK" sz="1600" b="1" dirty="0">
                <a:solidFill>
                  <a:srgbClr val="ED1C24"/>
                </a:solidFill>
                <a:latin typeface="Optima"/>
                <a:cs typeface="Optima"/>
              </a:rPr>
              <a:t>16</a:t>
            </a:r>
          </a:p>
          <a:p>
            <a:pPr>
              <a:lnSpc>
                <a:spcPct val="140000"/>
              </a:lnSpc>
            </a:pPr>
            <a:r>
              <a:rPr lang="pt-BR" sz="1600" b="1" dirty="0" err="1">
                <a:latin typeface="Optima"/>
                <a:cs typeface="Optima"/>
              </a:rPr>
              <a:t>Human</a:t>
            </a:r>
            <a:r>
              <a:rPr lang="pt-BR" sz="1600" b="1" dirty="0">
                <a:latin typeface="Optima"/>
                <a:cs typeface="Optima"/>
              </a:rPr>
              <a:t>	  </a:t>
            </a:r>
            <a:r>
              <a:rPr lang="pt-BR" sz="1600" dirty="0">
                <a:latin typeface="Optima"/>
                <a:cs typeface="Optima"/>
              </a:rPr>
              <a:t>954	  957	  946	  965	1051	1061	   973	    16	       0</a:t>
            </a:r>
          </a:p>
        </p:txBody>
      </p:sp>
      <p:sp>
        <p:nvSpPr>
          <p:cNvPr id="4" name="Rectangle 3"/>
          <p:cNvSpPr/>
          <p:nvPr/>
        </p:nvSpPr>
        <p:spPr>
          <a:xfrm>
            <a:off x="533400" y="5562600"/>
            <a:ext cx="8229600" cy="523220"/>
          </a:xfrm>
          <a:prstGeom prst="rect">
            <a:avLst/>
          </a:prstGeom>
          <a:solidFill>
            <a:schemeClr val="tx2">
              <a:lumMod val="20000"/>
              <a:lumOff val="80000"/>
            </a:schemeClr>
          </a:solidFill>
          <a:ln>
            <a:solidFill>
              <a:schemeClr val="tx2"/>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b="1" dirty="0">
                <a:solidFill>
                  <a:srgbClr val="FF0000"/>
                </a:solidFill>
                <a:latin typeface="Optima"/>
                <a:cs typeface="Optima"/>
              </a:rPr>
              <a:t>STOP and Think: </a:t>
            </a:r>
            <a:r>
              <a:rPr lang="en-US" sz="2800" dirty="0">
                <a:latin typeface="Optima"/>
                <a:cs typeface="Optima"/>
              </a:rPr>
              <a:t>Which animal gave us SARS?</a:t>
            </a:r>
            <a:endParaRPr lang="en-US" i="1" dirty="0">
              <a:latin typeface="Optima"/>
              <a:cs typeface="Optima"/>
            </a:endParaRPr>
          </a:p>
        </p:txBody>
      </p:sp>
      <p:sp>
        <p:nvSpPr>
          <p:cNvPr id="5" name="Title 1"/>
          <p:cNvSpPr txBox="1">
            <a:spLocks/>
          </p:cNvSpPr>
          <p:nvPr/>
        </p:nvSpPr>
        <p:spPr>
          <a:xfrm>
            <a:off x="381000"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Spike Protein Distance Matrix</a:t>
            </a:r>
          </a:p>
        </p:txBody>
      </p:sp>
    </p:spTree>
    <p:extLst>
      <p:ext uri="{BB962C8B-B14F-4D97-AF65-F5344CB8AC3E}">
        <p14:creationId xmlns:p14="http://schemas.microsoft.com/office/powerpoint/2010/main" val="273632944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893159" y="1370775"/>
            <a:ext cx="646331" cy="369332"/>
          </a:xfrm>
          <a:prstGeom prst="rect">
            <a:avLst/>
          </a:prstGeom>
        </p:spPr>
        <p:txBody>
          <a:bodyPr wrap="none">
            <a:spAutoFit/>
          </a:bodyPr>
          <a:lstStyle/>
          <a:p>
            <a:pPr algn="ctr"/>
            <a:r>
              <a:rPr lang="en-US" b="1" dirty="0">
                <a:solidFill>
                  <a:schemeClr val="tx1">
                    <a:lumMod val="85000"/>
                    <a:lumOff val="15000"/>
                  </a:schemeClr>
                </a:solidFill>
                <a:latin typeface="Optima"/>
                <a:cs typeface="Optima"/>
              </a:rPr>
              <a:t>Cow</a:t>
            </a:r>
            <a:endParaRPr lang="en-US" b="1" dirty="0">
              <a:solidFill>
                <a:schemeClr val="tx1">
                  <a:lumMod val="85000"/>
                  <a:lumOff val="15000"/>
                </a:schemeClr>
              </a:solidFill>
            </a:endParaRPr>
          </a:p>
        </p:txBody>
      </p:sp>
      <p:sp>
        <p:nvSpPr>
          <p:cNvPr id="4" name="Rectangle 3"/>
          <p:cNvSpPr/>
          <p:nvPr/>
        </p:nvSpPr>
        <p:spPr>
          <a:xfrm>
            <a:off x="7895365" y="1935637"/>
            <a:ext cx="505267" cy="369332"/>
          </a:xfrm>
          <a:prstGeom prst="rect">
            <a:avLst/>
          </a:prstGeom>
        </p:spPr>
        <p:txBody>
          <a:bodyPr wrap="none">
            <a:spAutoFit/>
          </a:bodyPr>
          <a:lstStyle/>
          <a:p>
            <a:pPr algn="ctr"/>
            <a:r>
              <a:rPr lang="en-US" b="1" dirty="0">
                <a:solidFill>
                  <a:schemeClr val="tx1">
                    <a:lumMod val="85000"/>
                    <a:lumOff val="15000"/>
                  </a:schemeClr>
                </a:solidFill>
                <a:latin typeface="Optima"/>
                <a:cs typeface="Optima"/>
              </a:rPr>
              <a:t>Pig</a:t>
            </a:r>
            <a:endParaRPr lang="en-US" b="1" dirty="0">
              <a:solidFill>
                <a:schemeClr val="tx1">
                  <a:lumMod val="85000"/>
                  <a:lumOff val="15000"/>
                </a:schemeClr>
              </a:solidFill>
            </a:endParaRPr>
          </a:p>
        </p:txBody>
      </p:sp>
      <p:sp>
        <p:nvSpPr>
          <p:cNvPr id="5" name="Rectangle 4"/>
          <p:cNvSpPr/>
          <p:nvPr/>
        </p:nvSpPr>
        <p:spPr>
          <a:xfrm>
            <a:off x="7886645" y="2521569"/>
            <a:ext cx="787596" cy="369332"/>
          </a:xfrm>
          <a:prstGeom prst="rect">
            <a:avLst/>
          </a:prstGeom>
        </p:spPr>
        <p:txBody>
          <a:bodyPr wrap="none">
            <a:spAutoFit/>
          </a:bodyPr>
          <a:lstStyle/>
          <a:p>
            <a:pPr algn="ctr"/>
            <a:r>
              <a:rPr lang="en-US" b="1" dirty="0">
                <a:solidFill>
                  <a:schemeClr val="tx1">
                    <a:lumMod val="85000"/>
                    <a:lumOff val="15000"/>
                  </a:schemeClr>
                </a:solidFill>
                <a:latin typeface="Optima"/>
                <a:cs typeface="Optima"/>
              </a:rPr>
              <a:t>Horse</a:t>
            </a:r>
            <a:endParaRPr lang="en-US" b="1" dirty="0">
              <a:solidFill>
                <a:schemeClr val="tx1">
                  <a:lumMod val="85000"/>
                  <a:lumOff val="15000"/>
                </a:schemeClr>
              </a:solidFill>
            </a:endParaRPr>
          </a:p>
        </p:txBody>
      </p:sp>
      <p:sp>
        <p:nvSpPr>
          <p:cNvPr id="6" name="Rectangle 5"/>
          <p:cNvSpPr/>
          <p:nvPr/>
        </p:nvSpPr>
        <p:spPr>
          <a:xfrm>
            <a:off x="7881744" y="3111064"/>
            <a:ext cx="851768" cy="369332"/>
          </a:xfrm>
          <a:prstGeom prst="rect">
            <a:avLst/>
          </a:prstGeom>
        </p:spPr>
        <p:txBody>
          <a:bodyPr wrap="none">
            <a:spAutoFit/>
          </a:bodyPr>
          <a:lstStyle/>
          <a:p>
            <a:pPr algn="ctr"/>
            <a:r>
              <a:rPr lang="en-US" b="1" dirty="0">
                <a:solidFill>
                  <a:schemeClr val="tx1">
                    <a:lumMod val="85000"/>
                    <a:lumOff val="15000"/>
                  </a:schemeClr>
                </a:solidFill>
                <a:latin typeface="Optima"/>
                <a:cs typeface="Optima"/>
              </a:rPr>
              <a:t>Mouse</a:t>
            </a:r>
            <a:endParaRPr lang="en-US" b="1" dirty="0">
              <a:solidFill>
                <a:schemeClr val="tx1">
                  <a:lumMod val="85000"/>
                  <a:lumOff val="15000"/>
                </a:schemeClr>
              </a:solidFill>
            </a:endParaRPr>
          </a:p>
        </p:txBody>
      </p:sp>
      <p:sp>
        <p:nvSpPr>
          <p:cNvPr id="7" name="Rectangle 6"/>
          <p:cNvSpPr/>
          <p:nvPr/>
        </p:nvSpPr>
        <p:spPr>
          <a:xfrm>
            <a:off x="7858633" y="3690464"/>
            <a:ext cx="1249060" cy="369332"/>
          </a:xfrm>
          <a:prstGeom prst="rect">
            <a:avLst/>
          </a:prstGeom>
        </p:spPr>
        <p:txBody>
          <a:bodyPr wrap="none">
            <a:spAutoFit/>
          </a:bodyPr>
          <a:lstStyle/>
          <a:p>
            <a:pPr algn="ctr"/>
            <a:r>
              <a:rPr lang="en-US" b="1" dirty="0">
                <a:solidFill>
                  <a:srgbClr val="ED1C24"/>
                </a:solidFill>
                <a:latin typeface="Optima"/>
                <a:cs typeface="Optima"/>
              </a:rPr>
              <a:t>Palm Civet</a:t>
            </a:r>
            <a:endParaRPr lang="en-US" b="1" dirty="0">
              <a:solidFill>
                <a:srgbClr val="ED1C24"/>
              </a:solidFill>
            </a:endParaRPr>
          </a:p>
        </p:txBody>
      </p:sp>
      <p:sp>
        <p:nvSpPr>
          <p:cNvPr id="8" name="Rectangle 7"/>
          <p:cNvSpPr/>
          <p:nvPr/>
        </p:nvSpPr>
        <p:spPr>
          <a:xfrm>
            <a:off x="7877475" y="4279340"/>
            <a:ext cx="928637" cy="369332"/>
          </a:xfrm>
          <a:prstGeom prst="rect">
            <a:avLst/>
          </a:prstGeom>
        </p:spPr>
        <p:txBody>
          <a:bodyPr wrap="none">
            <a:spAutoFit/>
          </a:bodyPr>
          <a:lstStyle/>
          <a:p>
            <a:pPr algn="ctr"/>
            <a:r>
              <a:rPr lang="en-US" b="1" dirty="0">
                <a:solidFill>
                  <a:srgbClr val="ED1C24"/>
                </a:solidFill>
                <a:latin typeface="Optima"/>
                <a:cs typeface="Optima"/>
              </a:rPr>
              <a:t>Human</a:t>
            </a:r>
            <a:endParaRPr lang="en-US" b="1" dirty="0">
              <a:solidFill>
                <a:srgbClr val="ED1C24"/>
              </a:solidFill>
            </a:endParaRPr>
          </a:p>
        </p:txBody>
      </p:sp>
      <p:sp>
        <p:nvSpPr>
          <p:cNvPr id="9" name="Rectangle 8"/>
          <p:cNvSpPr/>
          <p:nvPr/>
        </p:nvSpPr>
        <p:spPr>
          <a:xfrm>
            <a:off x="7881605" y="4860212"/>
            <a:ext cx="854309" cy="369332"/>
          </a:xfrm>
          <a:prstGeom prst="rect">
            <a:avLst/>
          </a:prstGeom>
        </p:spPr>
        <p:txBody>
          <a:bodyPr wrap="none">
            <a:spAutoFit/>
          </a:bodyPr>
          <a:lstStyle/>
          <a:p>
            <a:pPr algn="ctr"/>
            <a:r>
              <a:rPr lang="en-US" b="1" dirty="0">
                <a:solidFill>
                  <a:schemeClr val="tx1">
                    <a:lumMod val="85000"/>
                    <a:lumOff val="15000"/>
                  </a:schemeClr>
                </a:solidFill>
                <a:latin typeface="Optima"/>
                <a:cs typeface="Optima"/>
              </a:rPr>
              <a:t>Turkey</a:t>
            </a:r>
            <a:endParaRPr lang="en-US" b="1" dirty="0">
              <a:solidFill>
                <a:schemeClr val="tx1">
                  <a:lumMod val="85000"/>
                  <a:lumOff val="15000"/>
                </a:schemeClr>
              </a:solidFill>
            </a:endParaRPr>
          </a:p>
        </p:txBody>
      </p:sp>
      <p:sp>
        <p:nvSpPr>
          <p:cNvPr id="10" name="Rectangle 9"/>
          <p:cNvSpPr/>
          <p:nvPr/>
        </p:nvSpPr>
        <p:spPr>
          <a:xfrm>
            <a:off x="7888953" y="5430135"/>
            <a:ext cx="620683" cy="369332"/>
          </a:xfrm>
          <a:prstGeom prst="rect">
            <a:avLst/>
          </a:prstGeom>
        </p:spPr>
        <p:txBody>
          <a:bodyPr wrap="none">
            <a:spAutoFit/>
          </a:bodyPr>
          <a:lstStyle/>
          <a:p>
            <a:pPr algn="ctr"/>
            <a:r>
              <a:rPr lang="en-US" b="1" dirty="0">
                <a:solidFill>
                  <a:schemeClr val="tx1">
                    <a:lumMod val="85000"/>
                    <a:lumOff val="15000"/>
                  </a:schemeClr>
                </a:solidFill>
                <a:latin typeface="Optima"/>
                <a:cs typeface="Optima"/>
              </a:rPr>
              <a:t>Dog</a:t>
            </a:r>
            <a:endParaRPr lang="en-US" b="1" dirty="0">
              <a:solidFill>
                <a:schemeClr val="tx1">
                  <a:lumMod val="85000"/>
                  <a:lumOff val="15000"/>
                </a:schemeClr>
              </a:solidFill>
            </a:endParaRPr>
          </a:p>
        </p:txBody>
      </p:sp>
      <p:sp>
        <p:nvSpPr>
          <p:cNvPr id="11" name="Rectangle 10"/>
          <p:cNvSpPr/>
          <p:nvPr/>
        </p:nvSpPr>
        <p:spPr>
          <a:xfrm>
            <a:off x="7899571" y="6031187"/>
            <a:ext cx="530915" cy="369332"/>
          </a:xfrm>
          <a:prstGeom prst="rect">
            <a:avLst/>
          </a:prstGeom>
        </p:spPr>
        <p:txBody>
          <a:bodyPr wrap="none">
            <a:spAutoFit/>
          </a:bodyPr>
          <a:lstStyle/>
          <a:p>
            <a:pPr algn="ctr"/>
            <a:r>
              <a:rPr lang="en-US" b="1" dirty="0">
                <a:solidFill>
                  <a:schemeClr val="tx1">
                    <a:lumMod val="85000"/>
                    <a:lumOff val="15000"/>
                  </a:schemeClr>
                </a:solidFill>
                <a:latin typeface="Optima"/>
                <a:cs typeface="Optima"/>
              </a:rPr>
              <a:t>Cat</a:t>
            </a:r>
            <a:endParaRPr lang="en-US" b="1" dirty="0">
              <a:solidFill>
                <a:schemeClr val="tx1">
                  <a:lumMod val="85000"/>
                  <a:lumOff val="15000"/>
                </a:schemeClr>
              </a:solidFill>
            </a:endParaRPr>
          </a:p>
        </p:txBody>
      </p:sp>
      <p:cxnSp>
        <p:nvCxnSpPr>
          <p:cNvPr id="12" name="Straight Arrow Connector 11"/>
          <p:cNvCxnSpPr/>
          <p:nvPr/>
        </p:nvCxnSpPr>
        <p:spPr>
          <a:xfrm flipH="1">
            <a:off x="5897056" y="1574495"/>
            <a:ext cx="1896265"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5900769" y="2164651"/>
            <a:ext cx="1892551"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5813186" y="2736815"/>
            <a:ext cx="1980133"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4587053" y="3327163"/>
            <a:ext cx="3206266"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7657690" y="3906563"/>
            <a:ext cx="97142"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7657690" y="4475013"/>
            <a:ext cx="97142"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1346557" y="5065363"/>
            <a:ext cx="6446762"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2485112" y="5644763"/>
            <a:ext cx="5308209"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2485112" y="6224163"/>
            <a:ext cx="5308209"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a:off x="809261" y="5928548"/>
            <a:ext cx="1675851"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H="1">
            <a:off x="1575590" y="4192641"/>
            <a:ext cx="6093154"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H="1">
            <a:off x="4587053" y="2310627"/>
            <a:ext cx="1226134"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a:off x="1575589" y="2804487"/>
            <a:ext cx="3022412"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H="1">
            <a:off x="1346557" y="3504563"/>
            <a:ext cx="239980"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H="1">
            <a:off x="809259" y="4288817"/>
            <a:ext cx="546514"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H="1">
            <a:off x="5809475" y="1875311"/>
            <a:ext cx="87581"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7657691" y="3892232"/>
            <a:ext cx="1" cy="595483"/>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5899053" y="1559643"/>
            <a:ext cx="1" cy="613771"/>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V="1">
            <a:off x="5809475" y="1860941"/>
            <a:ext cx="1" cy="890987"/>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flipV="1">
            <a:off x="4587053" y="2294497"/>
            <a:ext cx="0" cy="1047779"/>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1586537" y="2793750"/>
            <a:ext cx="0" cy="1408036"/>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flipV="1">
            <a:off x="2488285" y="5630461"/>
            <a:ext cx="0" cy="608435"/>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flipV="1">
            <a:off x="1355773" y="3500997"/>
            <a:ext cx="0" cy="1572628"/>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flipV="1">
            <a:off x="802125" y="4275483"/>
            <a:ext cx="0" cy="1664067"/>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44" name="Title 1"/>
          <p:cNvSpPr txBox="1">
            <a:spLocks/>
          </p:cNvSpPr>
          <p:nvPr/>
        </p:nvSpPr>
        <p:spPr>
          <a:xfrm>
            <a:off x="381000"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Coronavirus Phylogeny</a:t>
            </a:r>
          </a:p>
        </p:txBody>
      </p:sp>
    </p:spTree>
    <p:extLst>
      <p:ext uri="{BB962C8B-B14F-4D97-AF65-F5344CB8AC3E}">
        <p14:creationId xmlns:p14="http://schemas.microsoft.com/office/powerpoint/2010/main" val="122249845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17679"/>
          <a:stretch/>
        </p:blipFill>
        <p:spPr>
          <a:xfrm>
            <a:off x="-31044" y="-16933"/>
            <a:ext cx="9403644" cy="6939201"/>
          </a:xfrm>
          <a:prstGeom prst="rect">
            <a:avLst/>
          </a:prstGeom>
        </p:spPr>
      </p:pic>
    </p:spTree>
    <p:extLst>
      <p:ext uri="{BB962C8B-B14F-4D97-AF65-F5344CB8AC3E}">
        <p14:creationId xmlns:p14="http://schemas.microsoft.com/office/powerpoint/2010/main" val="336331177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8468"/>
            <a:ext cx="10363201" cy="6908800"/>
          </a:xfrm>
          <a:prstGeom prst="rect">
            <a:avLst/>
          </a:prstGeom>
        </p:spPr>
      </p:pic>
    </p:spTree>
    <p:extLst>
      <p:ext uri="{BB962C8B-B14F-4D97-AF65-F5344CB8AC3E}">
        <p14:creationId xmlns:p14="http://schemas.microsoft.com/office/powerpoint/2010/main" val="161235882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19199" y="-31642"/>
            <a:ext cx="10391422" cy="6920687"/>
          </a:xfrm>
          <a:prstGeom prst="rect">
            <a:avLst/>
          </a:prstGeom>
        </p:spPr>
      </p:pic>
    </p:spTree>
    <p:extLst>
      <p:ext uri="{BB962C8B-B14F-4D97-AF65-F5344CB8AC3E}">
        <p14:creationId xmlns:p14="http://schemas.microsoft.com/office/powerpoint/2010/main" val="279980246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38579" y="-39510"/>
            <a:ext cx="10380133" cy="6920089"/>
          </a:xfrm>
          <a:prstGeom prst="rect">
            <a:avLst/>
          </a:prstGeom>
        </p:spPr>
      </p:pic>
    </p:spTree>
    <p:extLst>
      <p:ext uri="{BB962C8B-B14F-4D97-AF65-F5344CB8AC3E}">
        <p14:creationId xmlns:p14="http://schemas.microsoft.com/office/powerpoint/2010/main" val="392203155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81000"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Spike Protein Distance Matrix</a:t>
            </a:r>
          </a:p>
        </p:txBody>
      </p:sp>
      <p:sp>
        <p:nvSpPr>
          <p:cNvPr id="5" name="Rectangle 4"/>
          <p:cNvSpPr/>
          <p:nvPr/>
        </p:nvSpPr>
        <p:spPr>
          <a:xfrm>
            <a:off x="-2822" y="1371602"/>
            <a:ext cx="9144000" cy="3523015"/>
          </a:xfrm>
          <a:prstGeom prst="rect">
            <a:avLst/>
          </a:prstGeom>
        </p:spPr>
        <p:txBody>
          <a:bodyPr wrap="square">
            <a:spAutoFit/>
          </a:bodyPr>
          <a:lstStyle/>
          <a:p>
            <a:pPr>
              <a:lnSpc>
                <a:spcPct val="140000"/>
              </a:lnSpc>
            </a:pPr>
            <a:r>
              <a:rPr lang="en-US" sz="1600" dirty="0">
                <a:latin typeface="Optima"/>
                <a:cs typeface="Optima"/>
              </a:rPr>
              <a:t>	</a:t>
            </a:r>
            <a:r>
              <a:rPr lang="en-US" sz="1600" b="1" dirty="0">
                <a:latin typeface="Optima"/>
                <a:cs typeface="Optima"/>
              </a:rPr>
              <a:t>Cow	  Pig	Horse	Mouse	Dog	 Cat	Turkey	Civet	Human</a:t>
            </a:r>
          </a:p>
          <a:p>
            <a:pPr>
              <a:lnSpc>
                <a:spcPct val="140000"/>
              </a:lnSpc>
            </a:pPr>
            <a:r>
              <a:rPr lang="pl-PL" sz="1600" b="1" dirty="0">
                <a:latin typeface="Optima"/>
                <a:cs typeface="Optima"/>
              </a:rPr>
              <a:t>   </a:t>
            </a:r>
            <a:r>
              <a:rPr lang="pl-PL" sz="1600" b="1" dirty="0" err="1">
                <a:latin typeface="Optima"/>
                <a:cs typeface="Optima"/>
              </a:rPr>
              <a:t>Cow</a:t>
            </a:r>
            <a:r>
              <a:rPr lang="pl-PL" sz="1600" b="1" dirty="0">
                <a:latin typeface="Optima"/>
                <a:cs typeface="Optima"/>
              </a:rPr>
              <a:t>	      </a:t>
            </a:r>
            <a:r>
              <a:rPr lang="pl-PL" sz="1600" dirty="0">
                <a:latin typeface="Optima"/>
                <a:cs typeface="Optima"/>
              </a:rPr>
              <a:t>0	  226	  249	  436	 958	 916	  730	 787	   785</a:t>
            </a:r>
          </a:p>
          <a:p>
            <a:pPr>
              <a:lnSpc>
                <a:spcPct val="140000"/>
              </a:lnSpc>
            </a:pPr>
            <a:r>
              <a:rPr lang="pl-PL" sz="1600" b="1" dirty="0">
                <a:latin typeface="Optima"/>
                <a:cs typeface="Optima"/>
              </a:rPr>
              <a:t>     </a:t>
            </a:r>
            <a:r>
              <a:rPr lang="pl-PL" sz="1600" b="1" dirty="0" err="1">
                <a:latin typeface="Optima"/>
                <a:cs typeface="Optima"/>
              </a:rPr>
              <a:t>Pig</a:t>
            </a:r>
            <a:r>
              <a:rPr lang="pl-PL" sz="1600" b="1" dirty="0">
                <a:latin typeface="Optima"/>
                <a:cs typeface="Optima"/>
              </a:rPr>
              <a:t>	  </a:t>
            </a:r>
            <a:r>
              <a:rPr lang="pl-PL" sz="1600" dirty="0">
                <a:latin typeface="Optima"/>
                <a:cs typeface="Optima"/>
              </a:rPr>
              <a:t>226	      0	  292	  436	 903	 905	  744	 802	   813</a:t>
            </a:r>
          </a:p>
          <a:p>
            <a:pPr>
              <a:lnSpc>
                <a:spcPct val="140000"/>
              </a:lnSpc>
            </a:pPr>
            <a:r>
              <a:rPr lang="pl-PL" sz="1600" b="1" dirty="0">
                <a:latin typeface="Optima"/>
                <a:cs typeface="Optima"/>
              </a:rPr>
              <a:t> </a:t>
            </a:r>
            <a:r>
              <a:rPr lang="pl-PL" sz="1600" b="1" dirty="0" err="1">
                <a:latin typeface="Optima"/>
                <a:cs typeface="Optima"/>
              </a:rPr>
              <a:t>Horse</a:t>
            </a:r>
            <a:r>
              <a:rPr lang="pl-PL" sz="1600" b="1" dirty="0">
                <a:latin typeface="Optima"/>
                <a:cs typeface="Optima"/>
              </a:rPr>
              <a:t>	  </a:t>
            </a:r>
            <a:r>
              <a:rPr lang="pl-PL" sz="1600" dirty="0">
                <a:latin typeface="Optima"/>
                <a:cs typeface="Optima"/>
              </a:rPr>
              <a:t>249	  292	      0	  426	 927	 907	  735	 795	   791</a:t>
            </a:r>
          </a:p>
          <a:p>
            <a:pPr>
              <a:lnSpc>
                <a:spcPct val="140000"/>
              </a:lnSpc>
            </a:pPr>
            <a:r>
              <a:rPr lang="pl-PL" sz="1600" b="1" dirty="0">
                <a:latin typeface="Optima"/>
                <a:cs typeface="Optima"/>
              </a:rPr>
              <a:t>Mouse	  </a:t>
            </a:r>
            <a:r>
              <a:rPr lang="pl-PL" sz="1600" dirty="0">
                <a:latin typeface="Optima"/>
                <a:cs typeface="Optima"/>
              </a:rPr>
              <a:t>436	  436	  426	      0	 917	 946	  725	 767	   782</a:t>
            </a:r>
          </a:p>
          <a:p>
            <a:pPr>
              <a:lnSpc>
                <a:spcPct val="140000"/>
              </a:lnSpc>
            </a:pPr>
            <a:r>
              <a:rPr lang="pl-PL" sz="1600" b="1" dirty="0">
                <a:latin typeface="Optima"/>
                <a:cs typeface="Optima"/>
              </a:rPr>
              <a:t>    Dog	  </a:t>
            </a:r>
            <a:r>
              <a:rPr lang="pl-PL" sz="1600" dirty="0">
                <a:latin typeface="Optima"/>
                <a:cs typeface="Optima"/>
              </a:rPr>
              <a:t>958	  903	  927	  917	     0	 706	  730	 844	   846</a:t>
            </a:r>
          </a:p>
          <a:p>
            <a:pPr>
              <a:lnSpc>
                <a:spcPct val="140000"/>
              </a:lnSpc>
            </a:pPr>
            <a:r>
              <a:rPr lang="pl-PL" sz="1600" b="1" dirty="0">
                <a:latin typeface="Optima"/>
                <a:cs typeface="Optima"/>
              </a:rPr>
              <a:t>     </a:t>
            </a:r>
            <a:r>
              <a:rPr lang="pl-PL" sz="1600" b="1" dirty="0" err="1">
                <a:latin typeface="Optima"/>
                <a:cs typeface="Optima"/>
              </a:rPr>
              <a:t>Cat</a:t>
            </a:r>
            <a:r>
              <a:rPr lang="pl-PL" sz="1600" b="1" dirty="0">
                <a:latin typeface="Optima"/>
                <a:cs typeface="Optima"/>
              </a:rPr>
              <a:t>	  </a:t>
            </a:r>
            <a:r>
              <a:rPr lang="pl-PL" sz="1600" dirty="0">
                <a:latin typeface="Optima"/>
                <a:cs typeface="Optima"/>
              </a:rPr>
              <a:t>916	  905	  907	  946	 706	     0	  736	 840 	   836</a:t>
            </a:r>
          </a:p>
          <a:p>
            <a:pPr>
              <a:lnSpc>
                <a:spcPct val="140000"/>
              </a:lnSpc>
            </a:pPr>
            <a:r>
              <a:rPr lang="pl-PL" sz="1600" b="1" dirty="0">
                <a:latin typeface="Optima"/>
                <a:cs typeface="Optima"/>
              </a:rPr>
              <a:t> Turkey	  </a:t>
            </a:r>
            <a:r>
              <a:rPr lang="pl-PL" sz="1600" dirty="0">
                <a:latin typeface="Optima"/>
                <a:cs typeface="Optima"/>
              </a:rPr>
              <a:t>730	  744	  735	  725	 730	 736	      0	 763	   760</a:t>
            </a:r>
          </a:p>
          <a:p>
            <a:pPr>
              <a:lnSpc>
                <a:spcPct val="140000"/>
              </a:lnSpc>
            </a:pPr>
            <a:r>
              <a:rPr lang="da-DK" sz="1600" b="1" dirty="0">
                <a:latin typeface="Optima"/>
                <a:cs typeface="Optima"/>
              </a:rPr>
              <a:t>   </a:t>
            </a:r>
            <a:r>
              <a:rPr lang="da-DK" sz="1600" b="1" dirty="0" err="1">
                <a:latin typeface="Optima"/>
                <a:cs typeface="Optima"/>
              </a:rPr>
              <a:t>Civet</a:t>
            </a:r>
            <a:r>
              <a:rPr lang="da-DK" sz="1600" b="1" dirty="0">
                <a:latin typeface="Optima"/>
                <a:cs typeface="Optima"/>
              </a:rPr>
              <a:t>	  </a:t>
            </a:r>
            <a:r>
              <a:rPr lang="da-DK" sz="1600" dirty="0">
                <a:latin typeface="Optima"/>
                <a:cs typeface="Optima"/>
              </a:rPr>
              <a:t>787	  802	  795	  767	 844	 840	  763	     0	     16</a:t>
            </a:r>
          </a:p>
          <a:p>
            <a:pPr>
              <a:lnSpc>
                <a:spcPct val="140000"/>
              </a:lnSpc>
            </a:pPr>
            <a:r>
              <a:rPr lang="pt-BR" sz="1600" b="1" dirty="0" err="1">
                <a:latin typeface="Optima"/>
                <a:cs typeface="Optima"/>
              </a:rPr>
              <a:t>Human</a:t>
            </a:r>
            <a:r>
              <a:rPr lang="pt-BR" sz="1600" b="1" dirty="0">
                <a:latin typeface="Optima"/>
                <a:cs typeface="Optima"/>
              </a:rPr>
              <a:t>	  </a:t>
            </a:r>
            <a:r>
              <a:rPr lang="pt-BR" sz="1600" dirty="0">
                <a:latin typeface="Optima"/>
                <a:cs typeface="Optima"/>
              </a:rPr>
              <a:t>785	  813	  791	  782	 846	 836	  760	   16	       0</a:t>
            </a:r>
          </a:p>
        </p:txBody>
      </p:sp>
      <p:sp>
        <p:nvSpPr>
          <p:cNvPr id="6" name="Content Placeholder 3"/>
          <p:cNvSpPr txBox="1">
            <a:spLocks/>
          </p:cNvSpPr>
          <p:nvPr/>
        </p:nvSpPr>
        <p:spPr>
          <a:xfrm>
            <a:off x="457200" y="5257800"/>
            <a:ext cx="8229598" cy="533400"/>
          </a:xfrm>
          <a:prstGeom prst="rect">
            <a:avLst/>
          </a:prstGeom>
          <a:solidFill>
            <a:schemeClr val="tx2">
              <a:lumMod val="20000"/>
              <a:lumOff val="80000"/>
            </a:schemeClr>
          </a:solidFill>
          <a:ln>
            <a:solidFill>
              <a:schemeClr val="tx2"/>
            </a:solidFill>
          </a:ln>
          <a:effectLst>
            <a:outerShdw blurRad="50800" dist="38100" dir="5400000" algn="t" rotWithShape="0">
              <a:prstClr val="black">
                <a:alpha val="40000"/>
              </a:prstClr>
            </a:outerShdw>
          </a:effectLst>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a:latin typeface="Optima"/>
                <a:cs typeface="Optima"/>
              </a:rPr>
              <a:t>But what should we do about </a:t>
            </a:r>
            <a:r>
              <a:rPr lang="en-US" sz="2800" i="1" dirty="0">
                <a:latin typeface="Optima"/>
                <a:cs typeface="Optima"/>
              </a:rPr>
              <a:t>non-additive </a:t>
            </a:r>
            <a:r>
              <a:rPr lang="en-US" sz="2800" dirty="0">
                <a:latin typeface="Optima"/>
                <a:cs typeface="Optima"/>
              </a:rPr>
              <a:t>matrices?</a:t>
            </a:r>
          </a:p>
        </p:txBody>
      </p:sp>
    </p:spTree>
    <p:extLst>
      <p:ext uri="{BB962C8B-B14F-4D97-AF65-F5344CB8AC3E}">
        <p14:creationId xmlns:p14="http://schemas.microsoft.com/office/powerpoint/2010/main" val="256252440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000"/>
                </a:solidFill>
                <a:latin typeface="Optima"/>
                <a:cs typeface="Optima"/>
              </a:rPr>
              <a:t>Outline</a:t>
            </a:r>
          </a:p>
        </p:txBody>
      </p:sp>
      <p:sp>
        <p:nvSpPr>
          <p:cNvPr id="3" name="Content Placeholder 2"/>
          <p:cNvSpPr>
            <a:spLocks noGrp="1"/>
          </p:cNvSpPr>
          <p:nvPr>
            <p:ph idx="1"/>
          </p:nvPr>
        </p:nvSpPr>
        <p:spPr>
          <a:xfrm>
            <a:off x="457200" y="1371601"/>
            <a:ext cx="8458200" cy="5334001"/>
          </a:xfrm>
        </p:spPr>
        <p:txBody>
          <a:bodyPr>
            <a:noAutofit/>
          </a:bodyPr>
          <a:lstStyle/>
          <a:p>
            <a:pPr>
              <a:lnSpc>
                <a:spcPct val="120000"/>
              </a:lnSpc>
            </a:pPr>
            <a:r>
              <a:rPr lang="en-US" sz="2200" dirty="0">
                <a:solidFill>
                  <a:schemeClr val="bg1">
                    <a:lumMod val="50000"/>
                  </a:schemeClr>
                </a:solidFill>
                <a:latin typeface="Optima"/>
                <a:cs typeface="Optima"/>
              </a:rPr>
              <a:t>The Fastest Outbreak</a:t>
            </a:r>
          </a:p>
          <a:p>
            <a:pPr>
              <a:lnSpc>
                <a:spcPct val="120000"/>
              </a:lnSpc>
            </a:pPr>
            <a:r>
              <a:rPr lang="en-US" sz="2200" dirty="0">
                <a:solidFill>
                  <a:schemeClr val="bg1">
                    <a:lumMod val="50000"/>
                  </a:schemeClr>
                </a:solidFill>
                <a:latin typeface="Optima"/>
                <a:cs typeface="Optima"/>
              </a:rPr>
              <a:t>Transforming Distance Matrices into Evolutionary Trees</a:t>
            </a:r>
          </a:p>
          <a:p>
            <a:pPr>
              <a:lnSpc>
                <a:spcPct val="120000"/>
              </a:lnSpc>
            </a:pPr>
            <a:r>
              <a:rPr lang="en-US" sz="2200" dirty="0">
                <a:solidFill>
                  <a:schemeClr val="bg1">
                    <a:lumMod val="50000"/>
                  </a:schemeClr>
                </a:solidFill>
                <a:latin typeface="Optima"/>
                <a:cs typeface="Optima"/>
              </a:rPr>
              <a:t>Toward an Algorithm for Distance-Based Phylogeny Construction</a:t>
            </a:r>
          </a:p>
          <a:p>
            <a:pPr>
              <a:lnSpc>
                <a:spcPct val="120000"/>
              </a:lnSpc>
            </a:pPr>
            <a:r>
              <a:rPr lang="en-US" sz="2200" dirty="0">
                <a:solidFill>
                  <a:schemeClr val="bg1">
                    <a:lumMod val="50000"/>
                  </a:schemeClr>
                </a:solidFill>
                <a:latin typeface="Optima"/>
                <a:cs typeface="Optima"/>
              </a:rPr>
              <a:t>Additive Phylogeny</a:t>
            </a:r>
          </a:p>
          <a:p>
            <a:pPr>
              <a:lnSpc>
                <a:spcPct val="120000"/>
              </a:lnSpc>
            </a:pPr>
            <a:r>
              <a:rPr lang="en-US" sz="2200" b="1" dirty="0">
                <a:solidFill>
                  <a:srgbClr val="000000"/>
                </a:solidFill>
                <a:latin typeface="Optima"/>
                <a:cs typeface="Optima"/>
              </a:rPr>
              <a:t>Using Least-Squares to Construct Distance-Based Phylogenies</a:t>
            </a:r>
          </a:p>
          <a:p>
            <a:pPr>
              <a:lnSpc>
                <a:spcPct val="120000"/>
              </a:lnSpc>
            </a:pPr>
            <a:r>
              <a:rPr lang="en-US" sz="2200" dirty="0" err="1">
                <a:solidFill>
                  <a:schemeClr val="bg1">
                    <a:lumMod val="50000"/>
                  </a:schemeClr>
                </a:solidFill>
                <a:latin typeface="Optima"/>
                <a:cs typeface="Optima"/>
              </a:rPr>
              <a:t>Ultrametric</a:t>
            </a:r>
            <a:r>
              <a:rPr lang="en-US" sz="2200" dirty="0">
                <a:solidFill>
                  <a:schemeClr val="bg1">
                    <a:lumMod val="50000"/>
                  </a:schemeClr>
                </a:solidFill>
                <a:latin typeface="Optima"/>
                <a:cs typeface="Optima"/>
              </a:rPr>
              <a:t> Evolutionary Trees</a:t>
            </a:r>
          </a:p>
          <a:p>
            <a:pPr>
              <a:lnSpc>
                <a:spcPct val="120000"/>
              </a:lnSpc>
            </a:pPr>
            <a:r>
              <a:rPr lang="en-US" sz="2200" dirty="0">
                <a:solidFill>
                  <a:schemeClr val="bg1">
                    <a:lumMod val="50000"/>
                  </a:schemeClr>
                </a:solidFill>
                <a:latin typeface="Optima"/>
                <a:cs typeface="Optima"/>
              </a:rPr>
              <a:t>The Neighbor-Joining Algorithm</a:t>
            </a:r>
          </a:p>
          <a:p>
            <a:pPr>
              <a:lnSpc>
                <a:spcPct val="120000"/>
              </a:lnSpc>
            </a:pPr>
            <a:r>
              <a:rPr lang="en-US" sz="2200" dirty="0">
                <a:solidFill>
                  <a:schemeClr val="bg1">
                    <a:lumMod val="50000"/>
                  </a:schemeClr>
                </a:solidFill>
                <a:latin typeface="Optima"/>
                <a:cs typeface="Optima"/>
              </a:rPr>
              <a:t>Character-Based Tree Reconstruction</a:t>
            </a:r>
          </a:p>
          <a:p>
            <a:pPr>
              <a:lnSpc>
                <a:spcPct val="120000"/>
              </a:lnSpc>
            </a:pPr>
            <a:r>
              <a:rPr lang="en-US" sz="2200" dirty="0">
                <a:solidFill>
                  <a:schemeClr val="bg1">
                    <a:lumMod val="50000"/>
                  </a:schemeClr>
                </a:solidFill>
                <a:latin typeface="Optima"/>
                <a:cs typeface="Optima"/>
              </a:rPr>
              <a:t>The Small Parsimony Problem</a:t>
            </a:r>
          </a:p>
          <a:p>
            <a:pPr>
              <a:lnSpc>
                <a:spcPct val="120000"/>
              </a:lnSpc>
            </a:pPr>
            <a:r>
              <a:rPr lang="en-US" sz="2200" dirty="0">
                <a:solidFill>
                  <a:schemeClr val="bg1">
                    <a:lumMod val="50000"/>
                  </a:schemeClr>
                </a:solidFill>
                <a:latin typeface="Optima"/>
                <a:cs typeface="Optima"/>
              </a:rPr>
              <a:t>The Large Parsimony Problem</a:t>
            </a:r>
          </a:p>
          <a:p>
            <a:pPr>
              <a:lnSpc>
                <a:spcPct val="120000"/>
              </a:lnSpc>
            </a:pPr>
            <a:r>
              <a:rPr lang="en-US" sz="2200" dirty="0">
                <a:solidFill>
                  <a:schemeClr val="bg1">
                    <a:lumMod val="50000"/>
                  </a:schemeClr>
                </a:solidFill>
                <a:latin typeface="Optima"/>
                <a:cs typeface="Optima"/>
              </a:rPr>
              <a:t>Evolutionary Tree Reconstruction in the Modern Era</a:t>
            </a:r>
          </a:p>
        </p:txBody>
      </p:sp>
      <p:sp>
        <p:nvSpPr>
          <p:cNvPr id="5" name="Footer Placeholder 4">
            <a:extLst>
              <a:ext uri="{FF2B5EF4-FFF2-40B4-BE49-F238E27FC236}">
                <a16:creationId xmlns:a16="http://schemas.microsoft.com/office/drawing/2014/main" id="{2247F211-2D22-014C-9273-234FE209281E}"/>
              </a:ext>
            </a:extLst>
          </p:cNvPr>
          <p:cNvSpPr>
            <a:spLocks noGrp="1"/>
          </p:cNvSpPr>
          <p:nvPr>
            <p:ph type="ftr" sz="quarter" idx="11"/>
          </p:nvPr>
        </p:nvSpPr>
        <p:spPr/>
        <p:txBody>
          <a:bodyPr/>
          <a:lstStyle/>
          <a:p>
            <a:r>
              <a:rPr lang="en-US"/>
              <a:t>Bioinformatics Algorithms: An Active Learning Approach. Copyright 2018 Compeau and Pevzner.</a:t>
            </a:r>
          </a:p>
        </p:txBody>
      </p:sp>
    </p:spTree>
    <p:extLst>
      <p:ext uri="{BB962C8B-B14F-4D97-AF65-F5344CB8AC3E}">
        <p14:creationId xmlns:p14="http://schemas.microsoft.com/office/powerpoint/2010/main" val="370807057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28713" y="2390002"/>
            <a:ext cx="4313109" cy="1770187"/>
            <a:chOff x="2117070" y="4491647"/>
            <a:chExt cx="4313109" cy="1770188"/>
          </a:xfrm>
        </p:grpSpPr>
        <p:cxnSp>
          <p:nvCxnSpPr>
            <p:cNvPr id="6" name="Straight Arrow Connector 5"/>
            <p:cNvCxnSpPr/>
            <p:nvPr/>
          </p:nvCxnSpPr>
          <p:spPr>
            <a:xfrm>
              <a:off x="3644851" y="5418272"/>
              <a:ext cx="1240321" cy="0"/>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4876800" y="5410200"/>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4885172" y="4726655"/>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2294900" y="5418272"/>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flipV="1">
              <a:off x="2303272" y="4734727"/>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1" name="Oval 10"/>
            <p:cNvSpPr>
              <a:spLocks noChangeAspect="1"/>
            </p:cNvSpPr>
            <p:nvPr/>
          </p:nvSpPr>
          <p:spPr>
            <a:xfrm>
              <a:off x="3525380" y="5221385"/>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2" name="Oval 11"/>
            <p:cNvSpPr>
              <a:spLocks noChangeAspect="1"/>
            </p:cNvSpPr>
            <p:nvPr/>
          </p:nvSpPr>
          <p:spPr>
            <a:xfrm>
              <a:off x="6034742" y="4531176"/>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3" name="Oval 12"/>
            <p:cNvSpPr>
              <a:spLocks noChangeAspect="1"/>
            </p:cNvSpPr>
            <p:nvPr/>
          </p:nvSpPr>
          <p:spPr>
            <a:xfrm>
              <a:off x="6034742" y="5884206"/>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4" name="Oval 13"/>
            <p:cNvSpPr>
              <a:spLocks noChangeAspect="1"/>
            </p:cNvSpPr>
            <p:nvPr/>
          </p:nvSpPr>
          <p:spPr>
            <a:xfrm>
              <a:off x="4621041" y="5221385"/>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5" name="Oval 14"/>
            <p:cNvSpPr>
              <a:spLocks noChangeAspect="1"/>
            </p:cNvSpPr>
            <p:nvPr/>
          </p:nvSpPr>
          <p:spPr>
            <a:xfrm>
              <a:off x="2117070" y="5884206"/>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ED1C24"/>
                </a:solidFill>
                <a:latin typeface="Optima"/>
                <a:cs typeface="Optima"/>
              </a:endParaRPr>
            </a:p>
          </p:txBody>
        </p:sp>
        <p:sp>
          <p:nvSpPr>
            <p:cNvPr id="16" name="Oval 15"/>
            <p:cNvSpPr>
              <a:spLocks noChangeAspect="1"/>
            </p:cNvSpPr>
            <p:nvPr/>
          </p:nvSpPr>
          <p:spPr>
            <a:xfrm>
              <a:off x="2117070" y="4531176"/>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7" name="TextBox 16"/>
            <p:cNvSpPr txBox="1"/>
            <p:nvPr/>
          </p:nvSpPr>
          <p:spPr>
            <a:xfrm>
              <a:off x="2148084" y="5814458"/>
              <a:ext cx="334116" cy="400110"/>
            </a:xfrm>
            <a:prstGeom prst="rect">
              <a:avLst/>
            </a:prstGeom>
            <a:noFill/>
          </p:spPr>
          <p:txBody>
            <a:bodyPr wrap="none" rtlCol="0">
              <a:spAutoFit/>
            </a:bodyPr>
            <a:lstStyle/>
            <a:p>
              <a:pPr algn="ctr"/>
              <a:r>
                <a:rPr lang="en-US" sz="2000" i="1" dirty="0">
                  <a:solidFill>
                    <a:srgbClr val="FFFFFF"/>
                  </a:solidFill>
                  <a:latin typeface="Optima"/>
                  <a:cs typeface="Optima"/>
                </a:rPr>
                <a:t>j</a:t>
              </a:r>
            </a:p>
          </p:txBody>
        </p:sp>
        <p:sp>
          <p:nvSpPr>
            <p:cNvPr id="18" name="TextBox 17"/>
            <p:cNvSpPr txBox="1"/>
            <p:nvPr/>
          </p:nvSpPr>
          <p:spPr>
            <a:xfrm>
              <a:off x="2168208" y="4491647"/>
              <a:ext cx="312033" cy="400110"/>
            </a:xfrm>
            <a:prstGeom prst="rect">
              <a:avLst/>
            </a:prstGeom>
            <a:noFill/>
          </p:spPr>
          <p:txBody>
            <a:bodyPr wrap="none" rtlCol="0">
              <a:spAutoFit/>
            </a:bodyPr>
            <a:lstStyle/>
            <a:p>
              <a:pPr algn="ctr"/>
              <a:r>
                <a:rPr lang="en-US" sz="2000" i="1" dirty="0">
                  <a:solidFill>
                    <a:srgbClr val="FFFFFF"/>
                  </a:solidFill>
                  <a:latin typeface="Optima"/>
                  <a:cs typeface="Optima"/>
                </a:rPr>
                <a:t>i</a:t>
              </a:r>
            </a:p>
          </p:txBody>
        </p:sp>
        <p:sp>
          <p:nvSpPr>
            <p:cNvPr id="19" name="TextBox 18"/>
            <p:cNvSpPr txBox="1"/>
            <p:nvPr/>
          </p:nvSpPr>
          <p:spPr>
            <a:xfrm>
              <a:off x="6051717" y="4497346"/>
              <a:ext cx="378462" cy="400110"/>
            </a:xfrm>
            <a:prstGeom prst="rect">
              <a:avLst/>
            </a:prstGeom>
            <a:noFill/>
          </p:spPr>
          <p:txBody>
            <a:bodyPr wrap="none" rtlCol="0">
              <a:spAutoFit/>
            </a:bodyPr>
            <a:lstStyle/>
            <a:p>
              <a:pPr algn="ctr"/>
              <a:r>
                <a:rPr lang="en-US" sz="2000" i="1" dirty="0">
                  <a:solidFill>
                    <a:srgbClr val="FFFFFF"/>
                  </a:solidFill>
                  <a:latin typeface="Optima"/>
                  <a:cs typeface="Optima"/>
                </a:rPr>
                <a:t>k</a:t>
              </a:r>
            </a:p>
          </p:txBody>
        </p:sp>
        <p:sp>
          <p:nvSpPr>
            <p:cNvPr id="20" name="TextBox 19"/>
            <p:cNvSpPr txBox="1"/>
            <p:nvPr/>
          </p:nvSpPr>
          <p:spPr>
            <a:xfrm>
              <a:off x="6083609" y="5861725"/>
              <a:ext cx="312033" cy="400110"/>
            </a:xfrm>
            <a:prstGeom prst="rect">
              <a:avLst/>
            </a:prstGeom>
            <a:noFill/>
          </p:spPr>
          <p:txBody>
            <a:bodyPr wrap="none" rtlCol="0">
              <a:spAutoFit/>
            </a:bodyPr>
            <a:lstStyle/>
            <a:p>
              <a:pPr algn="ctr"/>
              <a:r>
                <a:rPr lang="en-US" sz="2000" i="1" dirty="0">
                  <a:solidFill>
                    <a:srgbClr val="FFFFFF"/>
                  </a:solidFill>
                  <a:latin typeface="Optima"/>
                  <a:cs typeface="Optima"/>
                </a:rPr>
                <a:t>l</a:t>
              </a:r>
            </a:p>
          </p:txBody>
        </p:sp>
      </p:grpSp>
      <p:sp>
        <p:nvSpPr>
          <p:cNvPr id="21" name="Rectangle 20"/>
          <p:cNvSpPr/>
          <p:nvPr/>
        </p:nvSpPr>
        <p:spPr>
          <a:xfrm>
            <a:off x="1942065" y="2961423"/>
            <a:ext cx="452906" cy="553998"/>
          </a:xfrm>
          <a:prstGeom prst="rect">
            <a:avLst/>
          </a:prstGeom>
        </p:spPr>
        <p:txBody>
          <a:bodyPr wrap="none">
            <a:spAutoFit/>
          </a:bodyPr>
          <a:lstStyle/>
          <a:p>
            <a:r>
              <a:rPr lang="en-US" sz="3000" i="1" dirty="0">
                <a:latin typeface="Optima"/>
                <a:cs typeface="Optima"/>
              </a:rPr>
              <a:t>T</a:t>
            </a:r>
            <a:endParaRPr lang="en-US" sz="3000" dirty="0"/>
          </a:p>
        </p:txBody>
      </p:sp>
      <p:sp>
        <p:nvSpPr>
          <p:cNvPr id="22" name="Rectangle 21"/>
          <p:cNvSpPr/>
          <p:nvPr/>
        </p:nvSpPr>
        <p:spPr>
          <a:xfrm>
            <a:off x="807922" y="5484008"/>
            <a:ext cx="508562" cy="553998"/>
          </a:xfrm>
          <a:prstGeom prst="rect">
            <a:avLst/>
          </a:prstGeom>
        </p:spPr>
        <p:txBody>
          <a:bodyPr wrap="none">
            <a:spAutoFit/>
          </a:bodyPr>
          <a:lstStyle/>
          <a:p>
            <a:r>
              <a:rPr lang="en-US" sz="3000" i="1" dirty="0">
                <a:latin typeface="Optima"/>
                <a:cs typeface="Optima"/>
              </a:rPr>
              <a:t>D</a:t>
            </a:r>
            <a:endParaRPr lang="en-US" sz="3000" dirty="0"/>
          </a:p>
        </p:txBody>
      </p:sp>
      <p:graphicFrame>
        <p:nvGraphicFramePr>
          <p:cNvPr id="25" name="Table 24"/>
          <p:cNvGraphicFramePr>
            <a:graphicFrameLocks noGrp="1"/>
          </p:cNvGraphicFramePr>
          <p:nvPr>
            <p:extLst>
              <p:ext uri="{D42A27DB-BD31-4B8C-83A1-F6EECF244321}">
                <p14:modId xmlns:p14="http://schemas.microsoft.com/office/powerpoint/2010/main" val="2311461684"/>
              </p:ext>
            </p:extLst>
          </p:nvPr>
        </p:nvGraphicFramePr>
        <p:xfrm>
          <a:off x="1501423" y="4456720"/>
          <a:ext cx="2310726" cy="2325080"/>
        </p:xfrm>
        <a:graphic>
          <a:graphicData uri="http://schemas.openxmlformats.org/drawingml/2006/table">
            <a:tbl>
              <a:tblPr firstRow="1" bandRow="1">
                <a:tableStyleId>{5C22544A-7EE6-4342-B048-85BDC9FD1C3A}</a:tableStyleId>
              </a:tblPr>
              <a:tblGrid>
                <a:gridCol w="449915">
                  <a:extLst>
                    <a:ext uri="{9D8B030D-6E8A-4147-A177-3AD203B41FA5}">
                      <a16:colId xmlns:a16="http://schemas.microsoft.com/office/drawing/2014/main" val="20000"/>
                    </a:ext>
                  </a:extLst>
                </a:gridCol>
                <a:gridCol w="449915">
                  <a:extLst>
                    <a:ext uri="{9D8B030D-6E8A-4147-A177-3AD203B41FA5}">
                      <a16:colId xmlns:a16="http://schemas.microsoft.com/office/drawing/2014/main" val="20001"/>
                    </a:ext>
                  </a:extLst>
                </a:gridCol>
                <a:gridCol w="511068">
                  <a:extLst>
                    <a:ext uri="{9D8B030D-6E8A-4147-A177-3AD203B41FA5}">
                      <a16:colId xmlns:a16="http://schemas.microsoft.com/office/drawing/2014/main" val="20002"/>
                    </a:ext>
                  </a:extLst>
                </a:gridCol>
                <a:gridCol w="428073">
                  <a:extLst>
                    <a:ext uri="{9D8B030D-6E8A-4147-A177-3AD203B41FA5}">
                      <a16:colId xmlns:a16="http://schemas.microsoft.com/office/drawing/2014/main" val="20003"/>
                    </a:ext>
                  </a:extLst>
                </a:gridCol>
                <a:gridCol w="471755">
                  <a:extLst>
                    <a:ext uri="{9D8B030D-6E8A-4147-A177-3AD203B41FA5}">
                      <a16:colId xmlns:a16="http://schemas.microsoft.com/office/drawing/2014/main" val="20004"/>
                    </a:ext>
                  </a:extLst>
                </a:gridCol>
              </a:tblGrid>
              <a:tr h="465016">
                <a:tc>
                  <a:txBody>
                    <a:bodyPr/>
                    <a:lstStyle/>
                    <a:p>
                      <a:pPr algn="ctr"/>
                      <a:endParaRPr lang="en-US" sz="2000" b="1" i="1"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65016">
                <a:tc>
                  <a:txBody>
                    <a:bodyPr/>
                    <a:lstStyle/>
                    <a:p>
                      <a:pPr algn="ctr"/>
                      <a:r>
                        <a:rPr lang="en-US" sz="2000" b="1" i="1" dirty="0">
                          <a:solidFill>
                            <a:srgbClr val="262626"/>
                          </a:solidFill>
                          <a:latin typeface="Optima"/>
                          <a:cs typeface="Optima"/>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5016">
                <a:tc>
                  <a:txBody>
                    <a:bodyPr/>
                    <a:lstStyle/>
                    <a:p>
                      <a:pPr algn="ctr"/>
                      <a:r>
                        <a:rPr lang="en-US" sz="2000" b="1" i="1" dirty="0">
                          <a:solidFill>
                            <a:srgbClr val="262626"/>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65016">
                <a:tc>
                  <a:txBody>
                    <a:bodyPr/>
                    <a:lstStyle/>
                    <a:p>
                      <a:pPr algn="ctr"/>
                      <a:r>
                        <a:rPr lang="en-US" sz="2000" b="1" i="1" dirty="0">
                          <a:solidFill>
                            <a:srgbClr val="262626"/>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65016">
                <a:tc>
                  <a:txBody>
                    <a:bodyPr/>
                    <a:lstStyle/>
                    <a:p>
                      <a:pPr algn="ctr"/>
                      <a:r>
                        <a:rPr lang="en-US" sz="2000" b="1" i="1" dirty="0">
                          <a:solidFill>
                            <a:srgbClr val="262626"/>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27" name="TextBox 26"/>
          <p:cNvSpPr txBox="1"/>
          <p:nvPr/>
        </p:nvSpPr>
        <p:spPr>
          <a:xfrm>
            <a:off x="3249935" y="2553690"/>
            <a:ext cx="541174" cy="400110"/>
          </a:xfrm>
          <a:prstGeom prst="rect">
            <a:avLst/>
          </a:prstGeom>
          <a:noFill/>
        </p:spPr>
        <p:txBody>
          <a:bodyPr wrap="none" rtlCol="0">
            <a:spAutoFit/>
          </a:bodyPr>
          <a:lstStyle/>
          <a:p>
            <a:pPr algn="ctr"/>
            <a:r>
              <a:rPr lang="en-US" sz="2000" dirty="0">
                <a:solidFill>
                  <a:srgbClr val="404040"/>
                </a:solidFill>
                <a:latin typeface="Optima"/>
                <a:cs typeface="Optima"/>
              </a:rPr>
              <a:t>1.5</a:t>
            </a:r>
          </a:p>
        </p:txBody>
      </p:sp>
      <p:sp>
        <p:nvSpPr>
          <p:cNvPr id="28" name="TextBox 27"/>
          <p:cNvSpPr txBox="1"/>
          <p:nvPr/>
        </p:nvSpPr>
        <p:spPr>
          <a:xfrm>
            <a:off x="3249935" y="3600734"/>
            <a:ext cx="541174" cy="400110"/>
          </a:xfrm>
          <a:prstGeom prst="rect">
            <a:avLst/>
          </a:prstGeom>
          <a:noFill/>
        </p:spPr>
        <p:txBody>
          <a:bodyPr wrap="none" rtlCol="0">
            <a:spAutoFit/>
          </a:bodyPr>
          <a:lstStyle/>
          <a:p>
            <a:pPr algn="ctr"/>
            <a:r>
              <a:rPr lang="en-US" sz="2000" dirty="0">
                <a:solidFill>
                  <a:srgbClr val="404040"/>
                </a:solidFill>
                <a:latin typeface="Optima"/>
                <a:cs typeface="Optima"/>
              </a:rPr>
              <a:t>1.5</a:t>
            </a:r>
          </a:p>
        </p:txBody>
      </p:sp>
      <p:sp>
        <p:nvSpPr>
          <p:cNvPr id="29" name="TextBox 28"/>
          <p:cNvSpPr txBox="1"/>
          <p:nvPr/>
        </p:nvSpPr>
        <p:spPr>
          <a:xfrm>
            <a:off x="5734611" y="2581911"/>
            <a:ext cx="327269" cy="400110"/>
          </a:xfrm>
          <a:prstGeom prst="rect">
            <a:avLst/>
          </a:prstGeom>
          <a:noFill/>
        </p:spPr>
        <p:txBody>
          <a:bodyPr wrap="none" rtlCol="0">
            <a:spAutoFit/>
          </a:bodyPr>
          <a:lstStyle/>
          <a:p>
            <a:pPr algn="ctr"/>
            <a:r>
              <a:rPr lang="en-US" sz="2000" dirty="0">
                <a:solidFill>
                  <a:srgbClr val="404040"/>
                </a:solidFill>
                <a:latin typeface="Optima"/>
                <a:cs typeface="Optima"/>
              </a:rPr>
              <a:t>1</a:t>
            </a:r>
          </a:p>
        </p:txBody>
      </p:sp>
      <p:sp>
        <p:nvSpPr>
          <p:cNvPr id="30" name="TextBox 29"/>
          <p:cNvSpPr txBox="1"/>
          <p:nvPr/>
        </p:nvSpPr>
        <p:spPr>
          <a:xfrm>
            <a:off x="5734611" y="3643067"/>
            <a:ext cx="327269" cy="400110"/>
          </a:xfrm>
          <a:prstGeom prst="rect">
            <a:avLst/>
          </a:prstGeom>
          <a:noFill/>
        </p:spPr>
        <p:txBody>
          <a:bodyPr wrap="none" rtlCol="0">
            <a:spAutoFit/>
          </a:bodyPr>
          <a:lstStyle/>
          <a:p>
            <a:pPr algn="ctr"/>
            <a:r>
              <a:rPr lang="en-US" sz="2000" dirty="0">
                <a:solidFill>
                  <a:srgbClr val="404040"/>
                </a:solidFill>
                <a:latin typeface="Optima"/>
                <a:cs typeface="Optima"/>
              </a:rPr>
              <a:t>1</a:t>
            </a:r>
          </a:p>
        </p:txBody>
      </p:sp>
      <p:sp>
        <p:nvSpPr>
          <p:cNvPr id="32" name="TextBox 31"/>
          <p:cNvSpPr txBox="1"/>
          <p:nvPr/>
        </p:nvSpPr>
        <p:spPr>
          <a:xfrm>
            <a:off x="4371622" y="2886711"/>
            <a:ext cx="541174" cy="400110"/>
          </a:xfrm>
          <a:prstGeom prst="rect">
            <a:avLst/>
          </a:prstGeom>
          <a:noFill/>
        </p:spPr>
        <p:txBody>
          <a:bodyPr wrap="none" rtlCol="0">
            <a:spAutoFit/>
          </a:bodyPr>
          <a:lstStyle/>
          <a:p>
            <a:pPr algn="ctr"/>
            <a:r>
              <a:rPr lang="en-US" sz="2000" dirty="0">
                <a:solidFill>
                  <a:srgbClr val="404040"/>
                </a:solidFill>
                <a:latin typeface="Optima"/>
                <a:cs typeface="Optima"/>
              </a:rPr>
              <a:t>1.5</a:t>
            </a:r>
          </a:p>
        </p:txBody>
      </p:sp>
      <p:sp>
        <p:nvSpPr>
          <p:cNvPr id="33" name="Title 1"/>
          <p:cNvSpPr txBox="1">
            <a:spLocks/>
          </p:cNvSpPr>
          <p:nvPr/>
        </p:nvSpPr>
        <p:spPr>
          <a:xfrm>
            <a:off x="228600" y="1597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Sum of Squared Errors</a:t>
            </a:r>
          </a:p>
        </p:txBody>
      </p:sp>
    </p:spTree>
    <p:extLst>
      <p:ext uri="{BB962C8B-B14F-4D97-AF65-F5344CB8AC3E}">
        <p14:creationId xmlns:p14="http://schemas.microsoft.com/office/powerpoint/2010/main" val="3867482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3672" y="278736"/>
            <a:ext cx="9144000" cy="6247866"/>
          </a:xfrm>
          <a:prstGeom prst="rect">
            <a:avLst/>
          </a:prstGeom>
        </p:spPr>
        <p:txBody>
          <a:bodyPr wrap="square">
            <a:spAutoFit/>
          </a:bodyPr>
          <a:lstStyle/>
          <a:p>
            <a:r>
              <a:rPr lang="en-US" sz="1600" dirty="0">
                <a:solidFill>
                  <a:schemeClr val="bg1">
                    <a:lumMod val="50000"/>
                  </a:schemeClr>
                </a:solidFill>
                <a:latin typeface="Courier"/>
                <a:cs typeface="Courier"/>
              </a:rPr>
              <a:t>28261</a:t>
            </a:r>
            <a:r>
              <a:rPr lang="en-US" sz="1600" dirty="0">
                <a:latin typeface="Courier"/>
                <a:cs typeface="Courier"/>
              </a:rPr>
              <a:t> </a:t>
            </a:r>
            <a:r>
              <a:rPr lang="en-US" sz="1600" dirty="0" err="1">
                <a:latin typeface="Courier"/>
                <a:cs typeface="Courier"/>
              </a:rPr>
              <a:t>aauaauacug</a:t>
            </a:r>
            <a:r>
              <a:rPr lang="en-US" sz="1600" dirty="0">
                <a:latin typeface="Courier"/>
                <a:cs typeface="Courier"/>
              </a:rPr>
              <a:t> </a:t>
            </a:r>
            <a:r>
              <a:rPr lang="en-US" sz="1600" dirty="0" err="1">
                <a:latin typeface="Courier"/>
                <a:cs typeface="Courier"/>
              </a:rPr>
              <a:t>cgucuugguu</a:t>
            </a:r>
            <a:r>
              <a:rPr lang="en-US" sz="1600" dirty="0">
                <a:latin typeface="Courier"/>
                <a:cs typeface="Courier"/>
              </a:rPr>
              <a:t> </a:t>
            </a:r>
            <a:r>
              <a:rPr lang="en-US" sz="1600" dirty="0" err="1">
                <a:latin typeface="Courier"/>
                <a:cs typeface="Courier"/>
              </a:rPr>
              <a:t>cacagcucuc</a:t>
            </a:r>
            <a:r>
              <a:rPr lang="en-US" sz="1600" dirty="0">
                <a:latin typeface="Courier"/>
                <a:cs typeface="Courier"/>
              </a:rPr>
              <a:t> </a:t>
            </a:r>
            <a:r>
              <a:rPr lang="en-US" sz="1600" dirty="0" err="1">
                <a:latin typeface="Courier"/>
                <a:cs typeface="Courier"/>
              </a:rPr>
              <a:t>acucagcaug</a:t>
            </a:r>
            <a:r>
              <a:rPr lang="en-US" sz="1600" dirty="0">
                <a:latin typeface="Courier"/>
                <a:cs typeface="Courier"/>
              </a:rPr>
              <a:t> </a:t>
            </a:r>
            <a:r>
              <a:rPr lang="en-US" sz="1600" dirty="0" err="1">
                <a:latin typeface="Courier"/>
                <a:cs typeface="Courier"/>
              </a:rPr>
              <a:t>gcaaggagga</a:t>
            </a:r>
            <a:r>
              <a:rPr lang="en-US" sz="1600" dirty="0">
                <a:latin typeface="Courier"/>
                <a:cs typeface="Courier"/>
              </a:rPr>
              <a:t> </a:t>
            </a:r>
            <a:r>
              <a:rPr lang="en-US" sz="1600" dirty="0" err="1">
                <a:latin typeface="Courier"/>
                <a:cs typeface="Courier"/>
              </a:rPr>
              <a:t>acuuagauuc</a:t>
            </a:r>
            <a:endParaRPr lang="en-US" sz="1600" dirty="0">
              <a:latin typeface="Courier"/>
              <a:cs typeface="Courier"/>
            </a:endParaRPr>
          </a:p>
          <a:p>
            <a:r>
              <a:rPr lang="en-US" sz="1600" dirty="0">
                <a:solidFill>
                  <a:srgbClr val="7F7F7F"/>
                </a:solidFill>
                <a:latin typeface="Courier"/>
                <a:cs typeface="Courier"/>
              </a:rPr>
              <a:t>28321</a:t>
            </a:r>
            <a:r>
              <a:rPr lang="en-US" sz="1600" dirty="0">
                <a:latin typeface="Courier"/>
                <a:cs typeface="Courier"/>
              </a:rPr>
              <a:t> </a:t>
            </a:r>
            <a:r>
              <a:rPr lang="en-US" sz="1600" dirty="0" err="1">
                <a:latin typeface="Courier"/>
                <a:cs typeface="Courier"/>
              </a:rPr>
              <a:t>ccucgaggcc</a:t>
            </a:r>
            <a:r>
              <a:rPr lang="en-US" sz="1600" dirty="0">
                <a:latin typeface="Courier"/>
                <a:cs typeface="Courier"/>
              </a:rPr>
              <a:t> </a:t>
            </a:r>
            <a:r>
              <a:rPr lang="en-US" sz="1600" dirty="0" err="1">
                <a:latin typeface="Courier"/>
                <a:cs typeface="Courier"/>
              </a:rPr>
              <a:t>agggcguucc</a:t>
            </a:r>
            <a:r>
              <a:rPr lang="en-US" sz="1600" dirty="0">
                <a:latin typeface="Courier"/>
                <a:cs typeface="Courier"/>
              </a:rPr>
              <a:t> </a:t>
            </a:r>
            <a:r>
              <a:rPr lang="en-US" sz="1600" dirty="0" err="1">
                <a:latin typeface="Courier"/>
                <a:cs typeface="Courier"/>
              </a:rPr>
              <a:t>aaucaacacc</a:t>
            </a:r>
            <a:r>
              <a:rPr lang="en-US" sz="1600" dirty="0">
                <a:latin typeface="Courier"/>
                <a:cs typeface="Courier"/>
              </a:rPr>
              <a:t> </a:t>
            </a:r>
            <a:r>
              <a:rPr lang="en-US" sz="1600" dirty="0" err="1">
                <a:latin typeface="Courier"/>
                <a:cs typeface="Courier"/>
              </a:rPr>
              <a:t>aa</a:t>
            </a:r>
            <a:r>
              <a:rPr lang="en-US" sz="1600" b="1" dirty="0" err="1">
                <a:solidFill>
                  <a:srgbClr val="FF0000"/>
                </a:solidFill>
                <a:latin typeface="Courier"/>
                <a:cs typeface="Courier"/>
              </a:rPr>
              <a:t>C</a:t>
            </a:r>
            <a:r>
              <a:rPr lang="en-US" sz="1600" dirty="0" err="1">
                <a:latin typeface="Courier"/>
                <a:cs typeface="Courier"/>
              </a:rPr>
              <a:t>agugguc</a:t>
            </a:r>
            <a:r>
              <a:rPr lang="en-US" sz="1600" dirty="0">
                <a:latin typeface="Courier"/>
                <a:cs typeface="Courier"/>
              </a:rPr>
              <a:t> </a:t>
            </a:r>
            <a:r>
              <a:rPr lang="en-US" sz="1600" dirty="0" err="1">
                <a:latin typeface="Courier"/>
                <a:cs typeface="Courier"/>
              </a:rPr>
              <a:t>cagaugacca</a:t>
            </a:r>
            <a:r>
              <a:rPr lang="en-US" sz="1600" dirty="0">
                <a:latin typeface="Courier"/>
                <a:cs typeface="Courier"/>
              </a:rPr>
              <a:t> </a:t>
            </a:r>
            <a:r>
              <a:rPr lang="en-US" sz="1600" dirty="0" err="1">
                <a:latin typeface="Courier"/>
                <a:cs typeface="Courier"/>
              </a:rPr>
              <a:t>aauuggcuac</a:t>
            </a:r>
            <a:endParaRPr lang="en-US" sz="1600" dirty="0">
              <a:latin typeface="Courier"/>
              <a:cs typeface="Courier"/>
            </a:endParaRPr>
          </a:p>
          <a:p>
            <a:r>
              <a:rPr lang="en-US" sz="1600" dirty="0">
                <a:solidFill>
                  <a:srgbClr val="7F7F7F"/>
                </a:solidFill>
                <a:latin typeface="Courier"/>
                <a:cs typeface="Courier"/>
              </a:rPr>
              <a:t>28381</a:t>
            </a:r>
            <a:r>
              <a:rPr lang="en-US" sz="1600" dirty="0">
                <a:latin typeface="Courier"/>
                <a:cs typeface="Courier"/>
              </a:rPr>
              <a:t> </a:t>
            </a:r>
            <a:r>
              <a:rPr lang="en-US" sz="1600" dirty="0" err="1">
                <a:latin typeface="Courier"/>
                <a:cs typeface="Courier"/>
              </a:rPr>
              <a:t>uac</a:t>
            </a:r>
            <a:r>
              <a:rPr lang="en-US" sz="1600" b="1" dirty="0" err="1">
                <a:solidFill>
                  <a:srgbClr val="FF0000"/>
                </a:solidFill>
                <a:latin typeface="Courier"/>
                <a:cs typeface="Courier"/>
              </a:rPr>
              <a:t>A</a:t>
            </a:r>
            <a:r>
              <a:rPr lang="en-US" sz="1600" dirty="0" err="1">
                <a:latin typeface="Courier"/>
                <a:cs typeface="Courier"/>
              </a:rPr>
              <a:t>gaagag</a:t>
            </a:r>
            <a:r>
              <a:rPr lang="en-US" sz="1600" dirty="0">
                <a:latin typeface="Courier"/>
                <a:cs typeface="Courier"/>
              </a:rPr>
              <a:t> </a:t>
            </a:r>
            <a:r>
              <a:rPr lang="en-US" sz="1600" dirty="0" err="1">
                <a:latin typeface="Courier"/>
                <a:cs typeface="Courier"/>
              </a:rPr>
              <a:t>cuacccgacg</a:t>
            </a:r>
            <a:r>
              <a:rPr lang="en-US" sz="1600" dirty="0">
                <a:latin typeface="Courier"/>
                <a:cs typeface="Courier"/>
              </a:rPr>
              <a:t> </a:t>
            </a:r>
            <a:r>
              <a:rPr lang="en-US" sz="1600" dirty="0" err="1">
                <a:latin typeface="Courier"/>
                <a:cs typeface="Courier"/>
              </a:rPr>
              <a:t>aguucguggu</a:t>
            </a:r>
            <a:r>
              <a:rPr lang="en-US" sz="1600" dirty="0">
                <a:latin typeface="Courier"/>
                <a:cs typeface="Courier"/>
              </a:rPr>
              <a:t> </a:t>
            </a:r>
            <a:r>
              <a:rPr lang="en-US" sz="1600" dirty="0" err="1">
                <a:latin typeface="Courier"/>
                <a:cs typeface="Courier"/>
              </a:rPr>
              <a:t>ggugacggca</a:t>
            </a:r>
            <a:r>
              <a:rPr lang="en-US" sz="1600" dirty="0">
                <a:latin typeface="Courier"/>
                <a:cs typeface="Courier"/>
              </a:rPr>
              <a:t> </a:t>
            </a:r>
            <a:r>
              <a:rPr lang="en-US" sz="1600" dirty="0" err="1">
                <a:latin typeface="Courier"/>
                <a:cs typeface="Courier"/>
              </a:rPr>
              <a:t>aaaugaaaga</a:t>
            </a:r>
            <a:r>
              <a:rPr lang="en-US" sz="1600" dirty="0">
                <a:latin typeface="Courier"/>
                <a:cs typeface="Courier"/>
              </a:rPr>
              <a:t> </a:t>
            </a:r>
            <a:r>
              <a:rPr lang="en-US" sz="1600" dirty="0" err="1">
                <a:latin typeface="Courier"/>
                <a:cs typeface="Courier"/>
              </a:rPr>
              <a:t>gcu</a:t>
            </a:r>
            <a:r>
              <a:rPr lang="en-US" sz="1600" b="1" dirty="0" err="1">
                <a:solidFill>
                  <a:srgbClr val="ED1C24"/>
                </a:solidFill>
                <a:latin typeface="Courier"/>
                <a:cs typeface="Courier"/>
              </a:rPr>
              <a:t>G</a:t>
            </a:r>
            <a:r>
              <a:rPr lang="en-US" sz="1600" dirty="0" err="1">
                <a:latin typeface="Courier"/>
                <a:cs typeface="Courier"/>
              </a:rPr>
              <a:t>agcccc</a:t>
            </a:r>
            <a:endParaRPr lang="en-US" sz="1600" dirty="0">
              <a:latin typeface="Courier"/>
              <a:cs typeface="Courier"/>
            </a:endParaRPr>
          </a:p>
          <a:p>
            <a:r>
              <a:rPr lang="en-US" sz="1600" dirty="0">
                <a:solidFill>
                  <a:srgbClr val="7F7F7F"/>
                </a:solidFill>
                <a:latin typeface="Courier"/>
                <a:cs typeface="Courier"/>
              </a:rPr>
              <a:t>28441</a:t>
            </a:r>
            <a:r>
              <a:rPr lang="en-US" sz="1600" dirty="0">
                <a:latin typeface="Courier"/>
                <a:cs typeface="Courier"/>
              </a:rPr>
              <a:t> </a:t>
            </a:r>
            <a:r>
              <a:rPr lang="en-US" sz="1600" dirty="0" err="1">
                <a:latin typeface="Courier"/>
                <a:cs typeface="Courier"/>
              </a:rPr>
              <a:t>agaugguacu</a:t>
            </a:r>
            <a:r>
              <a:rPr lang="en-US" sz="1600" dirty="0">
                <a:latin typeface="Courier"/>
                <a:cs typeface="Courier"/>
              </a:rPr>
              <a:t> </a:t>
            </a:r>
            <a:r>
              <a:rPr lang="en-US" sz="1600" dirty="0" err="1">
                <a:latin typeface="Courier"/>
                <a:cs typeface="Courier"/>
              </a:rPr>
              <a:t>ucuauuaccu</a:t>
            </a:r>
            <a:r>
              <a:rPr lang="en-US" sz="1600" dirty="0">
                <a:latin typeface="Courier"/>
                <a:cs typeface="Courier"/>
              </a:rPr>
              <a:t> </a:t>
            </a:r>
            <a:r>
              <a:rPr lang="en-US" sz="1600" dirty="0" err="1">
                <a:latin typeface="Courier"/>
                <a:cs typeface="Courier"/>
              </a:rPr>
              <a:t>aggaacuggc</a:t>
            </a:r>
            <a:r>
              <a:rPr lang="en-US" sz="1600" dirty="0">
                <a:latin typeface="Courier"/>
                <a:cs typeface="Courier"/>
              </a:rPr>
              <a:t> </a:t>
            </a:r>
            <a:r>
              <a:rPr lang="en-US" sz="1600" dirty="0" err="1">
                <a:latin typeface="Courier"/>
                <a:cs typeface="Courier"/>
              </a:rPr>
              <a:t>ccagaagcuu</a:t>
            </a:r>
            <a:r>
              <a:rPr lang="en-US" sz="1600" dirty="0">
                <a:latin typeface="Courier"/>
                <a:cs typeface="Courier"/>
              </a:rPr>
              <a:t> </a:t>
            </a:r>
            <a:r>
              <a:rPr lang="en-US" sz="1600" dirty="0" err="1">
                <a:latin typeface="Courier"/>
                <a:cs typeface="Courier"/>
              </a:rPr>
              <a:t>cacuucccua</a:t>
            </a:r>
            <a:r>
              <a:rPr lang="en-US" sz="1600" dirty="0">
                <a:latin typeface="Courier"/>
                <a:cs typeface="Courier"/>
              </a:rPr>
              <a:t> </a:t>
            </a:r>
            <a:r>
              <a:rPr lang="en-US" sz="1600" dirty="0" err="1">
                <a:latin typeface="Courier"/>
                <a:cs typeface="Courier"/>
              </a:rPr>
              <a:t>cggcgcuaac</a:t>
            </a:r>
            <a:endParaRPr lang="en-US" sz="1600" dirty="0">
              <a:latin typeface="Courier"/>
              <a:cs typeface="Courier"/>
            </a:endParaRPr>
          </a:p>
          <a:p>
            <a:r>
              <a:rPr lang="en-US" sz="1600" dirty="0">
                <a:solidFill>
                  <a:srgbClr val="7F7F7F"/>
                </a:solidFill>
                <a:latin typeface="Courier"/>
                <a:cs typeface="Courier"/>
              </a:rPr>
              <a:t>28501</a:t>
            </a:r>
            <a:r>
              <a:rPr lang="en-US" sz="1600" dirty="0">
                <a:latin typeface="Courier"/>
                <a:cs typeface="Courier"/>
              </a:rPr>
              <a:t> </a:t>
            </a:r>
            <a:r>
              <a:rPr lang="en-US" sz="1600" dirty="0" err="1">
                <a:latin typeface="Courier"/>
                <a:cs typeface="Courier"/>
              </a:rPr>
              <a:t>aaagaaggca</a:t>
            </a:r>
            <a:r>
              <a:rPr lang="en-US" sz="1600" dirty="0">
                <a:latin typeface="Courier"/>
                <a:cs typeface="Courier"/>
              </a:rPr>
              <a:t> </a:t>
            </a:r>
            <a:r>
              <a:rPr lang="en-US" sz="1600" dirty="0" err="1">
                <a:latin typeface="Courier"/>
                <a:cs typeface="Courier"/>
              </a:rPr>
              <a:t>ucguau</a:t>
            </a:r>
            <a:r>
              <a:rPr lang="en-US" sz="1600" b="1" dirty="0" err="1">
                <a:solidFill>
                  <a:schemeClr val="tx2"/>
                </a:solidFill>
                <a:latin typeface="Courier"/>
                <a:cs typeface="Courier"/>
              </a:rPr>
              <a:t>U</a:t>
            </a:r>
            <a:r>
              <a:rPr lang="en-US" sz="1600" dirty="0" err="1">
                <a:latin typeface="Courier"/>
                <a:cs typeface="Courier"/>
              </a:rPr>
              <a:t>ggu</a:t>
            </a:r>
            <a:r>
              <a:rPr lang="en-US" sz="1600" dirty="0">
                <a:latin typeface="Courier"/>
                <a:cs typeface="Courier"/>
              </a:rPr>
              <a:t> </a:t>
            </a:r>
            <a:r>
              <a:rPr lang="en-US" sz="1600" dirty="0" err="1">
                <a:latin typeface="Courier"/>
                <a:cs typeface="Courier"/>
              </a:rPr>
              <a:t>ugcaacugag</a:t>
            </a:r>
            <a:r>
              <a:rPr lang="en-US" sz="1600" dirty="0">
                <a:latin typeface="Courier"/>
                <a:cs typeface="Courier"/>
              </a:rPr>
              <a:t> </a:t>
            </a:r>
            <a:r>
              <a:rPr lang="en-US" sz="1600" dirty="0" err="1">
                <a:latin typeface="Courier"/>
                <a:cs typeface="Courier"/>
              </a:rPr>
              <a:t>ggagccuuga</a:t>
            </a:r>
            <a:r>
              <a:rPr lang="en-US" sz="1600" dirty="0">
                <a:latin typeface="Courier"/>
                <a:cs typeface="Courier"/>
              </a:rPr>
              <a:t> </a:t>
            </a:r>
            <a:r>
              <a:rPr lang="en-US" sz="1600" dirty="0" err="1">
                <a:latin typeface="Courier"/>
                <a:cs typeface="Courier"/>
              </a:rPr>
              <a:t>auac</a:t>
            </a:r>
            <a:r>
              <a:rPr lang="en-US" sz="1600" b="1" dirty="0" err="1">
                <a:solidFill>
                  <a:srgbClr val="FF0000"/>
                </a:solidFill>
                <a:latin typeface="Courier"/>
                <a:cs typeface="Courier"/>
              </a:rPr>
              <a:t>C</a:t>
            </a:r>
            <a:r>
              <a:rPr lang="en-US" sz="1600" dirty="0" err="1">
                <a:latin typeface="Courier"/>
                <a:cs typeface="Courier"/>
              </a:rPr>
              <a:t>cccaa</a:t>
            </a:r>
            <a:r>
              <a:rPr lang="en-US" sz="1600" dirty="0">
                <a:latin typeface="Courier"/>
                <a:cs typeface="Courier"/>
              </a:rPr>
              <a:t> </a:t>
            </a:r>
            <a:r>
              <a:rPr lang="en-US" sz="1600" dirty="0" err="1">
                <a:latin typeface="Courier"/>
                <a:cs typeface="Courier"/>
              </a:rPr>
              <a:t>agaccacauu</a:t>
            </a:r>
            <a:endParaRPr lang="en-US" sz="1600" dirty="0">
              <a:latin typeface="Courier"/>
              <a:cs typeface="Courier"/>
            </a:endParaRPr>
          </a:p>
          <a:p>
            <a:r>
              <a:rPr lang="en-US" sz="1600" dirty="0">
                <a:solidFill>
                  <a:srgbClr val="7F7F7F"/>
                </a:solidFill>
                <a:latin typeface="Courier"/>
                <a:cs typeface="Courier"/>
              </a:rPr>
              <a:t>28561</a:t>
            </a:r>
            <a:r>
              <a:rPr lang="en-US" sz="1600" dirty="0">
                <a:latin typeface="Courier"/>
                <a:cs typeface="Courier"/>
              </a:rPr>
              <a:t> </a:t>
            </a:r>
            <a:r>
              <a:rPr lang="en-US" sz="1600" dirty="0" err="1">
                <a:latin typeface="Courier"/>
                <a:cs typeface="Courier"/>
              </a:rPr>
              <a:t>ggcacccgca</a:t>
            </a:r>
            <a:r>
              <a:rPr lang="en-US" sz="1600" dirty="0">
                <a:latin typeface="Courier"/>
                <a:cs typeface="Courier"/>
              </a:rPr>
              <a:t> </a:t>
            </a:r>
            <a:r>
              <a:rPr lang="en-US" sz="1600" dirty="0" err="1">
                <a:latin typeface="Courier"/>
                <a:cs typeface="Courier"/>
              </a:rPr>
              <a:t>auccuaauaa</a:t>
            </a:r>
            <a:r>
              <a:rPr lang="en-US" sz="1600" dirty="0">
                <a:latin typeface="Courier"/>
                <a:cs typeface="Courier"/>
              </a:rPr>
              <a:t> </a:t>
            </a:r>
            <a:r>
              <a:rPr lang="en-US" sz="1600" dirty="0" err="1">
                <a:latin typeface="Courier"/>
                <a:cs typeface="Courier"/>
              </a:rPr>
              <a:t>caaugcugcc</a:t>
            </a:r>
            <a:r>
              <a:rPr lang="en-US" sz="1600" dirty="0">
                <a:latin typeface="Courier"/>
                <a:cs typeface="Courier"/>
              </a:rPr>
              <a:t> </a:t>
            </a:r>
            <a:r>
              <a:rPr lang="en-US" sz="1600" dirty="0" err="1">
                <a:latin typeface="Courier"/>
                <a:cs typeface="Courier"/>
              </a:rPr>
              <a:t>accgugcuac</a:t>
            </a:r>
            <a:r>
              <a:rPr lang="en-US" sz="1600" dirty="0">
                <a:latin typeface="Courier"/>
                <a:cs typeface="Courier"/>
              </a:rPr>
              <a:t> </a:t>
            </a:r>
            <a:r>
              <a:rPr lang="en-US" sz="1600" dirty="0" err="1">
                <a:latin typeface="Courier"/>
                <a:cs typeface="Courier"/>
              </a:rPr>
              <a:t>aacuuccuca</a:t>
            </a:r>
            <a:r>
              <a:rPr lang="en-US" sz="1600" dirty="0">
                <a:latin typeface="Courier"/>
                <a:cs typeface="Courier"/>
              </a:rPr>
              <a:t> </a:t>
            </a:r>
            <a:r>
              <a:rPr lang="en-US" sz="1600" dirty="0" err="1">
                <a:latin typeface="Courier"/>
                <a:cs typeface="Courier"/>
              </a:rPr>
              <a:t>aggaacaaca</a:t>
            </a:r>
            <a:endParaRPr lang="en-US" sz="1600" dirty="0">
              <a:latin typeface="Courier"/>
              <a:cs typeface="Courier"/>
            </a:endParaRPr>
          </a:p>
          <a:p>
            <a:r>
              <a:rPr lang="en-US" sz="1600" dirty="0">
                <a:solidFill>
                  <a:srgbClr val="7F7F7F"/>
                </a:solidFill>
                <a:latin typeface="Courier"/>
                <a:cs typeface="Courier"/>
              </a:rPr>
              <a:t>28621</a:t>
            </a:r>
            <a:r>
              <a:rPr lang="en-US" sz="1600" dirty="0">
                <a:latin typeface="Courier"/>
                <a:cs typeface="Courier"/>
              </a:rPr>
              <a:t> </a:t>
            </a:r>
            <a:r>
              <a:rPr lang="en-US" sz="1600" dirty="0" err="1">
                <a:latin typeface="Courier"/>
                <a:cs typeface="Courier"/>
              </a:rPr>
              <a:t>uugccaaaag</a:t>
            </a:r>
            <a:r>
              <a:rPr lang="en-US" sz="1600" dirty="0">
                <a:latin typeface="Courier"/>
                <a:cs typeface="Courier"/>
              </a:rPr>
              <a:t> </a:t>
            </a:r>
            <a:r>
              <a:rPr lang="en-US" sz="1600" dirty="0" err="1">
                <a:latin typeface="Courier"/>
                <a:cs typeface="Courier"/>
              </a:rPr>
              <a:t>gcuuc</a:t>
            </a:r>
            <a:r>
              <a:rPr lang="en-US" sz="1600" b="1" dirty="0" err="1">
                <a:solidFill>
                  <a:srgbClr val="ED1C24"/>
                </a:solidFill>
                <a:latin typeface="Courier"/>
                <a:cs typeface="Courier"/>
              </a:rPr>
              <a:t>A</a:t>
            </a:r>
            <a:r>
              <a:rPr lang="en-US" sz="1600" dirty="0" err="1">
                <a:latin typeface="Courier"/>
                <a:cs typeface="Courier"/>
              </a:rPr>
              <a:t>acgc</a:t>
            </a:r>
            <a:r>
              <a:rPr lang="en-US" sz="1600" dirty="0">
                <a:latin typeface="Courier"/>
                <a:cs typeface="Courier"/>
              </a:rPr>
              <a:t> </a:t>
            </a:r>
            <a:r>
              <a:rPr lang="en-US" sz="1600" dirty="0" err="1">
                <a:latin typeface="Courier"/>
                <a:cs typeface="Courier"/>
              </a:rPr>
              <a:t>agagggaagc</a:t>
            </a:r>
            <a:r>
              <a:rPr lang="en-US" sz="1600" dirty="0">
                <a:latin typeface="Courier"/>
                <a:cs typeface="Courier"/>
              </a:rPr>
              <a:t> </a:t>
            </a:r>
            <a:r>
              <a:rPr lang="en-US" sz="1600" dirty="0" err="1">
                <a:latin typeface="Courier"/>
                <a:cs typeface="Courier"/>
              </a:rPr>
              <a:t>agaggcggca</a:t>
            </a:r>
            <a:r>
              <a:rPr lang="en-US" sz="1600" dirty="0">
                <a:latin typeface="Courier"/>
                <a:cs typeface="Courier"/>
              </a:rPr>
              <a:t> </a:t>
            </a:r>
            <a:r>
              <a:rPr lang="en-US" sz="1600" dirty="0" err="1">
                <a:latin typeface="Courier"/>
                <a:cs typeface="Courier"/>
              </a:rPr>
              <a:t>gucaagccuc</a:t>
            </a:r>
            <a:r>
              <a:rPr lang="en-US" sz="1600" dirty="0">
                <a:latin typeface="Courier"/>
                <a:cs typeface="Courier"/>
              </a:rPr>
              <a:t> </a:t>
            </a:r>
            <a:r>
              <a:rPr lang="en-US" sz="1600" dirty="0" err="1">
                <a:latin typeface="Courier"/>
                <a:cs typeface="Courier"/>
              </a:rPr>
              <a:t>uucucgcucc</a:t>
            </a:r>
            <a:endParaRPr lang="en-US" sz="1600" dirty="0">
              <a:latin typeface="Courier"/>
              <a:cs typeface="Courier"/>
            </a:endParaRPr>
          </a:p>
          <a:p>
            <a:r>
              <a:rPr lang="en-US" sz="1600" dirty="0">
                <a:solidFill>
                  <a:srgbClr val="7F7F7F"/>
                </a:solidFill>
                <a:latin typeface="Courier"/>
                <a:cs typeface="Courier"/>
              </a:rPr>
              <a:t>28681</a:t>
            </a:r>
            <a:r>
              <a:rPr lang="en-US" sz="1600" dirty="0">
                <a:latin typeface="Courier"/>
                <a:cs typeface="Courier"/>
              </a:rPr>
              <a:t> </a:t>
            </a:r>
            <a:r>
              <a:rPr lang="en-US" sz="1600" dirty="0" err="1">
                <a:latin typeface="Courier"/>
                <a:cs typeface="Courier"/>
              </a:rPr>
              <a:t>ucaucacgua</a:t>
            </a:r>
            <a:r>
              <a:rPr lang="en-US" sz="1600" dirty="0">
                <a:latin typeface="Courier"/>
                <a:cs typeface="Courier"/>
              </a:rPr>
              <a:t> </a:t>
            </a:r>
            <a:r>
              <a:rPr lang="en-US" sz="1600" dirty="0" err="1">
                <a:latin typeface="Courier"/>
                <a:cs typeface="Courier"/>
              </a:rPr>
              <a:t>gucgcgguaa</a:t>
            </a:r>
            <a:r>
              <a:rPr lang="en-US" sz="1600" dirty="0">
                <a:latin typeface="Courier"/>
                <a:cs typeface="Courier"/>
              </a:rPr>
              <a:t> </a:t>
            </a:r>
            <a:r>
              <a:rPr lang="en-US" sz="1600" dirty="0" err="1">
                <a:latin typeface="Courier"/>
                <a:cs typeface="Courier"/>
              </a:rPr>
              <a:t>uucaagaaau</a:t>
            </a:r>
            <a:r>
              <a:rPr lang="en-US" sz="1600" dirty="0">
                <a:latin typeface="Courier"/>
                <a:cs typeface="Courier"/>
              </a:rPr>
              <a:t> </a:t>
            </a:r>
            <a:r>
              <a:rPr lang="en-US" sz="1600" dirty="0" err="1">
                <a:latin typeface="Courier"/>
                <a:cs typeface="Courier"/>
              </a:rPr>
              <a:t>ucaacuccug</a:t>
            </a:r>
            <a:r>
              <a:rPr lang="en-US" sz="1600" dirty="0">
                <a:latin typeface="Courier"/>
                <a:cs typeface="Courier"/>
              </a:rPr>
              <a:t> </a:t>
            </a:r>
            <a:r>
              <a:rPr lang="en-US" sz="1600" dirty="0" err="1">
                <a:latin typeface="Courier"/>
                <a:cs typeface="Courier"/>
              </a:rPr>
              <a:t>gcagcaguag</a:t>
            </a:r>
            <a:r>
              <a:rPr lang="en-US" sz="1600" dirty="0">
                <a:latin typeface="Courier"/>
                <a:cs typeface="Courier"/>
              </a:rPr>
              <a:t> </a:t>
            </a:r>
            <a:r>
              <a:rPr lang="en-US" sz="1600" dirty="0" err="1">
                <a:latin typeface="Courier"/>
                <a:cs typeface="Courier"/>
              </a:rPr>
              <a:t>gggaaauucu</a:t>
            </a:r>
            <a:endParaRPr lang="en-US" sz="1600" dirty="0">
              <a:latin typeface="Courier"/>
              <a:cs typeface="Courier"/>
            </a:endParaRPr>
          </a:p>
          <a:p>
            <a:r>
              <a:rPr lang="en-US" sz="1600" dirty="0">
                <a:solidFill>
                  <a:srgbClr val="7F7F7F"/>
                </a:solidFill>
                <a:latin typeface="Courier"/>
                <a:cs typeface="Courier"/>
              </a:rPr>
              <a:t>28741</a:t>
            </a:r>
            <a:r>
              <a:rPr lang="en-US" sz="1600" dirty="0">
                <a:latin typeface="Courier"/>
                <a:cs typeface="Courier"/>
              </a:rPr>
              <a:t> </a:t>
            </a:r>
            <a:r>
              <a:rPr lang="en-US" sz="1600" dirty="0" err="1">
                <a:latin typeface="Courier"/>
                <a:cs typeface="Courier"/>
              </a:rPr>
              <a:t>c</a:t>
            </a:r>
            <a:r>
              <a:rPr lang="en-US" sz="1600" b="1" dirty="0" err="1">
                <a:solidFill>
                  <a:srgbClr val="ED1C24"/>
                </a:solidFill>
                <a:latin typeface="Courier"/>
                <a:cs typeface="Courier"/>
              </a:rPr>
              <a:t>G</a:t>
            </a:r>
            <a:r>
              <a:rPr lang="en-US" sz="1600" dirty="0" err="1">
                <a:latin typeface="Courier"/>
                <a:cs typeface="Courier"/>
              </a:rPr>
              <a:t>ugcucgaa</a:t>
            </a:r>
            <a:r>
              <a:rPr lang="en-US" sz="1600" dirty="0">
                <a:latin typeface="Courier"/>
                <a:cs typeface="Courier"/>
              </a:rPr>
              <a:t> </a:t>
            </a:r>
            <a:r>
              <a:rPr lang="en-US" sz="1600" dirty="0" err="1">
                <a:latin typeface="Courier"/>
                <a:cs typeface="Courier"/>
              </a:rPr>
              <a:t>uggcuagcgg</a:t>
            </a:r>
            <a:r>
              <a:rPr lang="en-US" sz="1600" dirty="0">
                <a:latin typeface="Courier"/>
                <a:cs typeface="Courier"/>
              </a:rPr>
              <a:t> </a:t>
            </a:r>
            <a:r>
              <a:rPr lang="en-US" sz="1600" dirty="0" err="1">
                <a:latin typeface="Courier"/>
                <a:cs typeface="Courier"/>
              </a:rPr>
              <a:t>agguggugaa</a:t>
            </a:r>
            <a:r>
              <a:rPr lang="en-US" sz="1600" dirty="0">
                <a:latin typeface="Courier"/>
                <a:cs typeface="Courier"/>
              </a:rPr>
              <a:t> </a:t>
            </a:r>
            <a:r>
              <a:rPr lang="en-US" sz="1600" dirty="0" err="1">
                <a:latin typeface="Courier"/>
                <a:cs typeface="Courier"/>
              </a:rPr>
              <a:t>acugcccucg</a:t>
            </a:r>
            <a:r>
              <a:rPr lang="en-US" sz="1600" dirty="0">
                <a:latin typeface="Courier"/>
                <a:cs typeface="Courier"/>
              </a:rPr>
              <a:t> </a:t>
            </a:r>
            <a:r>
              <a:rPr lang="en-US" sz="1600" dirty="0" err="1">
                <a:latin typeface="Courier"/>
                <a:cs typeface="Courier"/>
              </a:rPr>
              <a:t>cgcuauugcu</a:t>
            </a:r>
            <a:r>
              <a:rPr lang="en-US" sz="1600" dirty="0">
                <a:latin typeface="Courier"/>
                <a:cs typeface="Courier"/>
              </a:rPr>
              <a:t> </a:t>
            </a:r>
            <a:r>
              <a:rPr lang="en-US" sz="1600" dirty="0" err="1">
                <a:latin typeface="Courier"/>
                <a:cs typeface="Courier"/>
              </a:rPr>
              <a:t>gcuagacaga</a:t>
            </a:r>
            <a:endParaRPr lang="en-US" sz="1600" dirty="0">
              <a:latin typeface="Courier"/>
              <a:cs typeface="Courier"/>
            </a:endParaRPr>
          </a:p>
          <a:p>
            <a:r>
              <a:rPr lang="en-US" sz="1600" dirty="0">
                <a:solidFill>
                  <a:srgbClr val="7F7F7F"/>
                </a:solidFill>
                <a:latin typeface="Courier"/>
                <a:cs typeface="Courier"/>
              </a:rPr>
              <a:t>28801</a:t>
            </a:r>
            <a:r>
              <a:rPr lang="en-US" sz="1600" dirty="0">
                <a:latin typeface="Courier"/>
                <a:cs typeface="Courier"/>
              </a:rPr>
              <a:t> </a:t>
            </a:r>
            <a:r>
              <a:rPr lang="en-US" sz="1600" dirty="0" err="1">
                <a:latin typeface="Courier"/>
                <a:cs typeface="Courier"/>
              </a:rPr>
              <a:t>uugaaccagc</a:t>
            </a:r>
            <a:r>
              <a:rPr lang="en-US" sz="1600" dirty="0">
                <a:latin typeface="Courier"/>
                <a:cs typeface="Courier"/>
              </a:rPr>
              <a:t> </a:t>
            </a:r>
            <a:r>
              <a:rPr lang="en-US" sz="1600" dirty="0" err="1">
                <a:latin typeface="Courier"/>
                <a:cs typeface="Courier"/>
              </a:rPr>
              <a:t>uugagagcaa</a:t>
            </a:r>
            <a:r>
              <a:rPr lang="en-US" sz="1600" dirty="0">
                <a:latin typeface="Courier"/>
                <a:cs typeface="Courier"/>
              </a:rPr>
              <a:t> </a:t>
            </a:r>
            <a:r>
              <a:rPr lang="en-US" sz="1600" dirty="0" err="1">
                <a:latin typeface="Courier"/>
                <a:cs typeface="Courier"/>
              </a:rPr>
              <a:t>aguuucuggu</a:t>
            </a:r>
            <a:r>
              <a:rPr lang="en-US" sz="1600" dirty="0">
                <a:latin typeface="Courier"/>
                <a:cs typeface="Courier"/>
              </a:rPr>
              <a:t> </a:t>
            </a:r>
            <a:r>
              <a:rPr lang="en-US" sz="1600" dirty="0" err="1">
                <a:latin typeface="Courier"/>
                <a:cs typeface="Courier"/>
              </a:rPr>
              <a:t>aaaggccaac</a:t>
            </a:r>
            <a:r>
              <a:rPr lang="en-US" sz="1600" dirty="0">
                <a:latin typeface="Courier"/>
                <a:cs typeface="Courier"/>
              </a:rPr>
              <a:t> </a:t>
            </a:r>
            <a:r>
              <a:rPr lang="en-US" sz="1600" dirty="0" err="1">
                <a:latin typeface="Courier"/>
                <a:cs typeface="Courier"/>
              </a:rPr>
              <a:t>aacaacaagg</a:t>
            </a:r>
            <a:r>
              <a:rPr lang="en-US" sz="1600" dirty="0">
                <a:latin typeface="Courier"/>
                <a:cs typeface="Courier"/>
              </a:rPr>
              <a:t> </a:t>
            </a:r>
            <a:r>
              <a:rPr lang="en-US" sz="1600" dirty="0" err="1">
                <a:latin typeface="Courier"/>
                <a:cs typeface="Courier"/>
              </a:rPr>
              <a:t>cca</a:t>
            </a:r>
            <a:r>
              <a:rPr lang="en-US" sz="1600" b="1" dirty="0" err="1">
                <a:solidFill>
                  <a:srgbClr val="ED1C24"/>
                </a:solidFill>
                <a:latin typeface="Courier"/>
                <a:cs typeface="Courier"/>
              </a:rPr>
              <a:t>G</a:t>
            </a:r>
            <a:r>
              <a:rPr lang="en-US" sz="1600" dirty="0" err="1">
                <a:latin typeface="Courier"/>
                <a:cs typeface="Courier"/>
              </a:rPr>
              <a:t>acuguc</a:t>
            </a:r>
            <a:endParaRPr lang="en-US" sz="1600" dirty="0">
              <a:latin typeface="Courier"/>
              <a:cs typeface="Courier"/>
            </a:endParaRPr>
          </a:p>
          <a:p>
            <a:r>
              <a:rPr lang="en-US" sz="1600" dirty="0">
                <a:solidFill>
                  <a:srgbClr val="7F7F7F"/>
                </a:solidFill>
                <a:latin typeface="Courier"/>
                <a:cs typeface="Courier"/>
              </a:rPr>
              <a:t>28861</a:t>
            </a:r>
            <a:r>
              <a:rPr lang="en-US" sz="1600" dirty="0">
                <a:latin typeface="Courier"/>
                <a:cs typeface="Courier"/>
              </a:rPr>
              <a:t> </a:t>
            </a:r>
            <a:r>
              <a:rPr lang="en-US" sz="1600" dirty="0" err="1">
                <a:latin typeface="Courier"/>
                <a:cs typeface="Courier"/>
              </a:rPr>
              <a:t>acuaagaaau</a:t>
            </a:r>
            <a:r>
              <a:rPr lang="en-US" sz="1600" dirty="0">
                <a:latin typeface="Courier"/>
                <a:cs typeface="Courier"/>
              </a:rPr>
              <a:t> </a:t>
            </a:r>
            <a:r>
              <a:rPr lang="en-US" sz="1600" dirty="0" err="1">
                <a:latin typeface="Courier"/>
                <a:cs typeface="Courier"/>
              </a:rPr>
              <a:t>cugcugcuga</a:t>
            </a:r>
            <a:r>
              <a:rPr lang="en-US" sz="1600" dirty="0">
                <a:latin typeface="Courier"/>
                <a:cs typeface="Courier"/>
              </a:rPr>
              <a:t> </a:t>
            </a:r>
            <a:r>
              <a:rPr lang="en-US" sz="1600" dirty="0" err="1">
                <a:latin typeface="Courier"/>
                <a:cs typeface="Courier"/>
              </a:rPr>
              <a:t>ggcaucu</a:t>
            </a:r>
            <a:r>
              <a:rPr lang="en-US" sz="1600" b="1" dirty="0" err="1">
                <a:solidFill>
                  <a:srgbClr val="ED1C24"/>
                </a:solidFill>
                <a:latin typeface="Courier"/>
                <a:cs typeface="Courier"/>
              </a:rPr>
              <a:t>C</a:t>
            </a:r>
            <a:r>
              <a:rPr lang="en-US" sz="1600" dirty="0" err="1">
                <a:latin typeface="Courier"/>
                <a:cs typeface="Courier"/>
              </a:rPr>
              <a:t>aa</a:t>
            </a:r>
            <a:r>
              <a:rPr lang="en-US" sz="1600" dirty="0">
                <a:latin typeface="Courier"/>
                <a:cs typeface="Courier"/>
              </a:rPr>
              <a:t> </a:t>
            </a:r>
            <a:r>
              <a:rPr lang="en-US" sz="1600" dirty="0" err="1">
                <a:latin typeface="Courier"/>
                <a:cs typeface="Courier"/>
              </a:rPr>
              <a:t>aagccucgcc</a:t>
            </a:r>
            <a:r>
              <a:rPr lang="en-US" sz="1600" dirty="0">
                <a:latin typeface="Courier"/>
                <a:cs typeface="Courier"/>
              </a:rPr>
              <a:t> </a:t>
            </a:r>
            <a:r>
              <a:rPr lang="en-US" sz="1600" dirty="0" err="1">
                <a:latin typeface="Courier"/>
                <a:cs typeface="Courier"/>
              </a:rPr>
              <a:t>aaaaacguac</a:t>
            </a:r>
            <a:r>
              <a:rPr lang="en-US" sz="1600" dirty="0">
                <a:latin typeface="Courier"/>
                <a:cs typeface="Courier"/>
              </a:rPr>
              <a:t> </a:t>
            </a:r>
            <a:r>
              <a:rPr lang="en-US" sz="1600" dirty="0" err="1">
                <a:latin typeface="Courier"/>
                <a:cs typeface="Courier"/>
              </a:rPr>
              <a:t>ugccacaaaa</a:t>
            </a:r>
            <a:endParaRPr lang="en-US" sz="1600" dirty="0">
              <a:latin typeface="Courier"/>
              <a:cs typeface="Courier"/>
            </a:endParaRPr>
          </a:p>
          <a:p>
            <a:r>
              <a:rPr lang="en-US" sz="1600" dirty="0">
                <a:solidFill>
                  <a:srgbClr val="7F7F7F"/>
                </a:solidFill>
                <a:latin typeface="Courier"/>
                <a:cs typeface="Courier"/>
              </a:rPr>
              <a:t>28921</a:t>
            </a:r>
            <a:r>
              <a:rPr lang="en-US" sz="1600" dirty="0">
                <a:latin typeface="Courier"/>
                <a:cs typeface="Courier"/>
              </a:rPr>
              <a:t> </a:t>
            </a:r>
            <a:r>
              <a:rPr lang="en-US" sz="1600" dirty="0" err="1">
                <a:latin typeface="Courier"/>
                <a:cs typeface="Courier"/>
              </a:rPr>
              <a:t>caguacaacg</a:t>
            </a:r>
            <a:r>
              <a:rPr lang="en-US" sz="1600" dirty="0">
                <a:latin typeface="Courier"/>
                <a:cs typeface="Courier"/>
              </a:rPr>
              <a:t> </a:t>
            </a:r>
            <a:r>
              <a:rPr lang="en-US" sz="1600" dirty="0" err="1">
                <a:latin typeface="Courier"/>
                <a:cs typeface="Courier"/>
              </a:rPr>
              <a:t>ucacucaagc</a:t>
            </a:r>
            <a:r>
              <a:rPr lang="en-US" sz="1600" dirty="0">
                <a:latin typeface="Courier"/>
                <a:cs typeface="Courier"/>
              </a:rPr>
              <a:t> </a:t>
            </a:r>
            <a:r>
              <a:rPr lang="en-US" sz="1600" dirty="0" err="1">
                <a:latin typeface="Courier"/>
                <a:cs typeface="Courier"/>
              </a:rPr>
              <a:t>auuugggaga</a:t>
            </a:r>
            <a:r>
              <a:rPr lang="en-US" sz="1600" dirty="0">
                <a:latin typeface="Courier"/>
                <a:cs typeface="Courier"/>
              </a:rPr>
              <a:t> </a:t>
            </a:r>
            <a:r>
              <a:rPr lang="en-US" sz="1600" dirty="0" err="1">
                <a:latin typeface="Courier"/>
                <a:cs typeface="Courier"/>
              </a:rPr>
              <a:t>cgugguccag</a:t>
            </a:r>
            <a:r>
              <a:rPr lang="en-US" sz="1600" dirty="0">
                <a:latin typeface="Courier"/>
                <a:cs typeface="Courier"/>
              </a:rPr>
              <a:t> </a:t>
            </a:r>
            <a:r>
              <a:rPr lang="en-US" sz="1600" dirty="0" err="1">
                <a:latin typeface="Courier"/>
                <a:cs typeface="Courier"/>
              </a:rPr>
              <a:t>aacaaaccca</a:t>
            </a:r>
            <a:r>
              <a:rPr lang="en-US" sz="1600" dirty="0">
                <a:latin typeface="Courier"/>
                <a:cs typeface="Courier"/>
              </a:rPr>
              <a:t> </a:t>
            </a:r>
            <a:r>
              <a:rPr lang="en-US" sz="1600" dirty="0" err="1">
                <a:latin typeface="Courier"/>
                <a:cs typeface="Courier"/>
              </a:rPr>
              <a:t>aggaaauuuc</a:t>
            </a:r>
            <a:endParaRPr lang="en-US" sz="1600" dirty="0">
              <a:latin typeface="Courier"/>
              <a:cs typeface="Courier"/>
            </a:endParaRPr>
          </a:p>
          <a:p>
            <a:r>
              <a:rPr lang="en-US" sz="1600" dirty="0">
                <a:solidFill>
                  <a:srgbClr val="7F7F7F"/>
                </a:solidFill>
                <a:latin typeface="Courier"/>
                <a:cs typeface="Courier"/>
              </a:rPr>
              <a:t>28981</a:t>
            </a:r>
            <a:r>
              <a:rPr lang="en-US" sz="1600" dirty="0">
                <a:latin typeface="Courier"/>
                <a:cs typeface="Courier"/>
              </a:rPr>
              <a:t> </a:t>
            </a:r>
            <a:r>
              <a:rPr lang="en-US" sz="1600" dirty="0" err="1">
                <a:latin typeface="Courier"/>
                <a:cs typeface="Courier"/>
              </a:rPr>
              <a:t>ggggaccaag</a:t>
            </a:r>
            <a:r>
              <a:rPr lang="en-US" sz="1600" dirty="0">
                <a:latin typeface="Courier"/>
                <a:cs typeface="Courier"/>
              </a:rPr>
              <a:t> </a:t>
            </a:r>
            <a:r>
              <a:rPr lang="en-US" sz="1600" dirty="0" err="1">
                <a:latin typeface="Courier"/>
                <a:cs typeface="Courier"/>
              </a:rPr>
              <a:t>ac</a:t>
            </a:r>
            <a:r>
              <a:rPr lang="en-US" sz="1600" b="1" dirty="0" err="1">
                <a:solidFill>
                  <a:srgbClr val="FF0000"/>
                </a:solidFill>
                <a:latin typeface="Courier"/>
                <a:cs typeface="Courier"/>
              </a:rPr>
              <a:t>U</a:t>
            </a:r>
            <a:r>
              <a:rPr lang="en-US" sz="1600" dirty="0" err="1">
                <a:latin typeface="Courier"/>
                <a:cs typeface="Courier"/>
              </a:rPr>
              <a:t>uaaucag</a:t>
            </a:r>
            <a:r>
              <a:rPr lang="en-US" sz="1600" dirty="0">
                <a:latin typeface="Courier"/>
                <a:cs typeface="Courier"/>
              </a:rPr>
              <a:t> </a:t>
            </a:r>
            <a:r>
              <a:rPr lang="en-US" sz="1600" dirty="0" err="1">
                <a:latin typeface="Courier"/>
                <a:cs typeface="Courier"/>
              </a:rPr>
              <a:t>acaaggaacu</a:t>
            </a:r>
            <a:r>
              <a:rPr lang="en-US" sz="1600" dirty="0">
                <a:latin typeface="Courier"/>
                <a:cs typeface="Courier"/>
              </a:rPr>
              <a:t> </a:t>
            </a:r>
            <a:r>
              <a:rPr lang="en-US" sz="1600" dirty="0" err="1">
                <a:latin typeface="Courier"/>
                <a:cs typeface="Courier"/>
              </a:rPr>
              <a:t>gauuacaaac</a:t>
            </a:r>
            <a:r>
              <a:rPr lang="en-US" sz="1600" dirty="0">
                <a:latin typeface="Courier"/>
                <a:cs typeface="Courier"/>
              </a:rPr>
              <a:t> </a:t>
            </a:r>
            <a:r>
              <a:rPr lang="en-US" sz="1600" dirty="0" err="1">
                <a:latin typeface="Courier"/>
                <a:cs typeface="Courier"/>
              </a:rPr>
              <a:t>auuggccgca</a:t>
            </a:r>
            <a:r>
              <a:rPr lang="en-US" sz="1600" dirty="0">
                <a:latin typeface="Courier"/>
                <a:cs typeface="Courier"/>
              </a:rPr>
              <a:t> </a:t>
            </a:r>
            <a:r>
              <a:rPr lang="en-US" sz="1600" dirty="0" err="1">
                <a:latin typeface="Courier"/>
                <a:cs typeface="Courier"/>
              </a:rPr>
              <a:t>aauugcacaa</a:t>
            </a:r>
            <a:endParaRPr lang="en-US" sz="1600" dirty="0">
              <a:latin typeface="Courier"/>
              <a:cs typeface="Courier"/>
            </a:endParaRPr>
          </a:p>
          <a:p>
            <a:r>
              <a:rPr lang="en-US" sz="1600" dirty="0">
                <a:solidFill>
                  <a:srgbClr val="7F7F7F"/>
                </a:solidFill>
                <a:latin typeface="Courier"/>
                <a:cs typeface="Courier"/>
              </a:rPr>
              <a:t>29041</a:t>
            </a:r>
            <a:r>
              <a:rPr lang="en-US" sz="1600" dirty="0">
                <a:latin typeface="Courier"/>
                <a:cs typeface="Courier"/>
              </a:rPr>
              <a:t> </a:t>
            </a:r>
            <a:r>
              <a:rPr lang="en-US" sz="1600" dirty="0" err="1">
                <a:latin typeface="Courier"/>
                <a:cs typeface="Courier"/>
              </a:rPr>
              <a:t>uuugcuccaa</a:t>
            </a:r>
            <a:r>
              <a:rPr lang="en-US" sz="1600" dirty="0">
                <a:latin typeface="Courier"/>
                <a:cs typeface="Courier"/>
              </a:rPr>
              <a:t> </a:t>
            </a:r>
            <a:r>
              <a:rPr lang="en-US" sz="1600" dirty="0" err="1">
                <a:latin typeface="Courier"/>
                <a:cs typeface="Courier"/>
              </a:rPr>
              <a:t>gugccucugc</a:t>
            </a:r>
            <a:r>
              <a:rPr lang="en-US" sz="1600" dirty="0">
                <a:latin typeface="Courier"/>
                <a:cs typeface="Courier"/>
              </a:rPr>
              <a:t> </a:t>
            </a:r>
            <a:r>
              <a:rPr lang="en-US" sz="1600" dirty="0" err="1">
                <a:latin typeface="Courier"/>
                <a:cs typeface="Courier"/>
              </a:rPr>
              <a:t>auucuuugga</a:t>
            </a:r>
            <a:r>
              <a:rPr lang="en-US" sz="1600" dirty="0">
                <a:latin typeface="Courier"/>
                <a:cs typeface="Courier"/>
              </a:rPr>
              <a:t> </a:t>
            </a:r>
            <a:r>
              <a:rPr lang="en-US" sz="1600" dirty="0" err="1">
                <a:latin typeface="Courier"/>
                <a:cs typeface="Courier"/>
              </a:rPr>
              <a:t>augu</a:t>
            </a:r>
            <a:r>
              <a:rPr lang="en-US" sz="1600" b="1" dirty="0" err="1">
                <a:solidFill>
                  <a:srgbClr val="ED1C24"/>
                </a:solidFill>
                <a:latin typeface="Courier"/>
                <a:cs typeface="Courier"/>
              </a:rPr>
              <a:t>U</a:t>
            </a:r>
            <a:r>
              <a:rPr lang="en-US" sz="1600" dirty="0" err="1">
                <a:latin typeface="Courier"/>
                <a:cs typeface="Courier"/>
              </a:rPr>
              <a:t>acgca</a:t>
            </a:r>
            <a:r>
              <a:rPr lang="en-US" sz="1600" dirty="0">
                <a:latin typeface="Courier"/>
                <a:cs typeface="Courier"/>
              </a:rPr>
              <a:t> </a:t>
            </a:r>
            <a:r>
              <a:rPr lang="en-US" sz="1600" dirty="0" err="1">
                <a:latin typeface="Courier"/>
                <a:cs typeface="Courier"/>
              </a:rPr>
              <a:t>uuggcaugga</a:t>
            </a:r>
            <a:r>
              <a:rPr lang="en-US" sz="1600" dirty="0">
                <a:latin typeface="Courier"/>
                <a:cs typeface="Courier"/>
              </a:rPr>
              <a:t> </a:t>
            </a:r>
            <a:r>
              <a:rPr lang="en-US" sz="1600" dirty="0" err="1">
                <a:latin typeface="Courier"/>
                <a:cs typeface="Courier"/>
              </a:rPr>
              <a:t>agucacaccu</a:t>
            </a:r>
            <a:endParaRPr lang="en-US" sz="1600" dirty="0">
              <a:latin typeface="Courier"/>
              <a:cs typeface="Courier"/>
            </a:endParaRPr>
          </a:p>
          <a:p>
            <a:r>
              <a:rPr lang="en-US" sz="1600" dirty="0">
                <a:solidFill>
                  <a:srgbClr val="7F7F7F"/>
                </a:solidFill>
                <a:latin typeface="Courier"/>
                <a:cs typeface="Courier"/>
              </a:rPr>
              <a:t>29101</a:t>
            </a:r>
            <a:r>
              <a:rPr lang="en-US" sz="1600" dirty="0">
                <a:latin typeface="Courier"/>
                <a:cs typeface="Courier"/>
              </a:rPr>
              <a:t> </a:t>
            </a:r>
            <a:r>
              <a:rPr lang="en-US" sz="1600" dirty="0" err="1">
                <a:latin typeface="Courier"/>
                <a:cs typeface="Courier"/>
              </a:rPr>
              <a:t>ucgggaacau</a:t>
            </a:r>
            <a:r>
              <a:rPr lang="en-US" sz="1600" dirty="0">
                <a:latin typeface="Courier"/>
                <a:cs typeface="Courier"/>
              </a:rPr>
              <a:t> </a:t>
            </a:r>
            <a:r>
              <a:rPr lang="en-US" sz="1600" dirty="0" err="1">
                <a:latin typeface="Courier"/>
                <a:cs typeface="Courier"/>
              </a:rPr>
              <a:t>ggcugacuua</a:t>
            </a:r>
            <a:r>
              <a:rPr lang="en-US" sz="1600" dirty="0">
                <a:latin typeface="Courier"/>
                <a:cs typeface="Courier"/>
              </a:rPr>
              <a:t> </a:t>
            </a:r>
            <a:r>
              <a:rPr lang="en-US" sz="1600" dirty="0" err="1">
                <a:latin typeface="Courier"/>
                <a:cs typeface="Courier"/>
              </a:rPr>
              <a:t>ucauggagcc</a:t>
            </a:r>
            <a:r>
              <a:rPr lang="en-US" sz="1600" dirty="0">
                <a:latin typeface="Courier"/>
                <a:cs typeface="Courier"/>
              </a:rPr>
              <a:t> </a:t>
            </a:r>
            <a:r>
              <a:rPr lang="en-US" sz="1600" dirty="0" err="1">
                <a:latin typeface="Courier"/>
                <a:cs typeface="Courier"/>
              </a:rPr>
              <a:t>auuaaauugg</a:t>
            </a:r>
            <a:r>
              <a:rPr lang="en-US" sz="1600" dirty="0">
                <a:latin typeface="Courier"/>
                <a:cs typeface="Courier"/>
              </a:rPr>
              <a:t> </a:t>
            </a:r>
            <a:r>
              <a:rPr lang="en-US" sz="1600" dirty="0" err="1">
                <a:latin typeface="Courier"/>
                <a:cs typeface="Courier"/>
              </a:rPr>
              <a:t>augacaaaga</a:t>
            </a:r>
            <a:r>
              <a:rPr lang="en-US" sz="1600" dirty="0">
                <a:latin typeface="Courier"/>
                <a:cs typeface="Courier"/>
              </a:rPr>
              <a:t> </a:t>
            </a:r>
            <a:r>
              <a:rPr lang="en-US" sz="1600" dirty="0" err="1">
                <a:latin typeface="Courier"/>
                <a:cs typeface="Courier"/>
              </a:rPr>
              <a:t>uccacaauuc</a:t>
            </a:r>
            <a:endParaRPr lang="en-US" sz="1600" dirty="0">
              <a:latin typeface="Courier"/>
              <a:cs typeface="Courier"/>
            </a:endParaRPr>
          </a:p>
          <a:p>
            <a:r>
              <a:rPr lang="en-US" sz="1600" dirty="0">
                <a:solidFill>
                  <a:srgbClr val="7F7F7F"/>
                </a:solidFill>
                <a:latin typeface="Courier"/>
                <a:cs typeface="Courier"/>
              </a:rPr>
              <a:t>29161</a:t>
            </a:r>
            <a:r>
              <a:rPr lang="en-US" sz="1600" dirty="0">
                <a:latin typeface="Courier"/>
                <a:cs typeface="Courier"/>
              </a:rPr>
              <a:t> </a:t>
            </a:r>
            <a:r>
              <a:rPr lang="en-US" sz="1600" dirty="0" err="1">
                <a:latin typeface="Courier"/>
                <a:cs typeface="Courier"/>
              </a:rPr>
              <a:t>aaagacaacg</a:t>
            </a:r>
            <a:r>
              <a:rPr lang="en-US" sz="1600" dirty="0">
                <a:latin typeface="Courier"/>
                <a:cs typeface="Courier"/>
              </a:rPr>
              <a:t> </a:t>
            </a:r>
            <a:r>
              <a:rPr lang="en-US" sz="1600" dirty="0" err="1">
                <a:latin typeface="Courier"/>
                <a:cs typeface="Courier"/>
              </a:rPr>
              <a:t>ucauacugcu</a:t>
            </a:r>
            <a:r>
              <a:rPr lang="en-US" sz="1600" dirty="0">
                <a:latin typeface="Courier"/>
                <a:cs typeface="Courier"/>
              </a:rPr>
              <a:t> </a:t>
            </a:r>
            <a:r>
              <a:rPr lang="en-US" sz="1600" dirty="0" err="1">
                <a:latin typeface="Courier"/>
                <a:cs typeface="Courier"/>
              </a:rPr>
              <a:t>gaacaagcac</a:t>
            </a:r>
            <a:r>
              <a:rPr lang="en-US" sz="1600" dirty="0">
                <a:latin typeface="Courier"/>
                <a:cs typeface="Courier"/>
              </a:rPr>
              <a:t> </a:t>
            </a:r>
            <a:r>
              <a:rPr lang="en-US" sz="1600" dirty="0" err="1">
                <a:latin typeface="Courier"/>
                <a:cs typeface="Courier"/>
              </a:rPr>
              <a:t>auugacgcau</a:t>
            </a:r>
            <a:r>
              <a:rPr lang="en-US" sz="1600" dirty="0">
                <a:latin typeface="Courier"/>
                <a:cs typeface="Courier"/>
              </a:rPr>
              <a:t> </a:t>
            </a:r>
            <a:r>
              <a:rPr lang="en-US" sz="1600" dirty="0" err="1">
                <a:latin typeface="Courier"/>
                <a:cs typeface="Courier"/>
              </a:rPr>
              <a:t>aca</a:t>
            </a:r>
            <a:r>
              <a:rPr lang="en-US" sz="1600" b="1" dirty="0" err="1">
                <a:solidFill>
                  <a:srgbClr val="FF0000"/>
                </a:solidFill>
                <a:latin typeface="Courier"/>
                <a:cs typeface="Courier"/>
              </a:rPr>
              <a:t>U</a:t>
            </a:r>
            <a:r>
              <a:rPr lang="en-US" sz="1600" dirty="0" err="1">
                <a:latin typeface="Courier"/>
                <a:cs typeface="Courier"/>
              </a:rPr>
              <a:t>aacauu</a:t>
            </a:r>
            <a:r>
              <a:rPr lang="en-US" sz="1600" dirty="0">
                <a:latin typeface="Courier"/>
                <a:cs typeface="Courier"/>
              </a:rPr>
              <a:t> </a:t>
            </a:r>
            <a:r>
              <a:rPr lang="en-US" sz="1600" dirty="0" err="1">
                <a:latin typeface="Courier"/>
                <a:cs typeface="Courier"/>
              </a:rPr>
              <a:t>cccaccaaca</a:t>
            </a:r>
            <a:endParaRPr lang="en-US" sz="1600" dirty="0">
              <a:latin typeface="Courier"/>
              <a:cs typeface="Courier"/>
            </a:endParaRPr>
          </a:p>
          <a:p>
            <a:r>
              <a:rPr lang="en-US" sz="1600" dirty="0">
                <a:solidFill>
                  <a:srgbClr val="7F7F7F"/>
                </a:solidFill>
                <a:latin typeface="Courier"/>
                <a:cs typeface="Courier"/>
              </a:rPr>
              <a:t>29221</a:t>
            </a:r>
            <a:r>
              <a:rPr lang="en-US" sz="1600" dirty="0">
                <a:latin typeface="Courier"/>
                <a:cs typeface="Courier"/>
              </a:rPr>
              <a:t> </a:t>
            </a:r>
            <a:r>
              <a:rPr lang="en-US" sz="1600" dirty="0" err="1">
                <a:latin typeface="Courier"/>
                <a:cs typeface="Courier"/>
              </a:rPr>
              <a:t>ga</a:t>
            </a:r>
            <a:r>
              <a:rPr lang="en-US" sz="1600" b="1" dirty="0" err="1">
                <a:solidFill>
                  <a:srgbClr val="FF0000"/>
                </a:solidFill>
                <a:latin typeface="Courier"/>
                <a:cs typeface="Courier"/>
              </a:rPr>
              <a:t>U</a:t>
            </a:r>
            <a:r>
              <a:rPr lang="en-US" sz="1600" dirty="0" err="1">
                <a:latin typeface="Courier"/>
                <a:cs typeface="Courier"/>
              </a:rPr>
              <a:t>ccuaaaa</a:t>
            </a:r>
            <a:r>
              <a:rPr lang="en-US" sz="1600" dirty="0">
                <a:latin typeface="Courier"/>
                <a:cs typeface="Courier"/>
              </a:rPr>
              <a:t> </a:t>
            </a:r>
            <a:r>
              <a:rPr lang="en-US" sz="1600" dirty="0" err="1">
                <a:latin typeface="Courier"/>
                <a:cs typeface="Courier"/>
              </a:rPr>
              <a:t>aggacaaaaa</a:t>
            </a:r>
            <a:r>
              <a:rPr lang="en-US" sz="1600" dirty="0">
                <a:latin typeface="Courier"/>
                <a:cs typeface="Courier"/>
              </a:rPr>
              <a:t> </a:t>
            </a:r>
            <a:r>
              <a:rPr lang="en-US" sz="1600" dirty="0" err="1">
                <a:latin typeface="Courier"/>
                <a:cs typeface="Courier"/>
              </a:rPr>
              <a:t>gaaaaagacu</a:t>
            </a:r>
            <a:r>
              <a:rPr lang="en-US" sz="1600" dirty="0">
                <a:latin typeface="Courier"/>
                <a:cs typeface="Courier"/>
              </a:rPr>
              <a:t> </a:t>
            </a:r>
            <a:r>
              <a:rPr lang="en-US" sz="1600" dirty="0" err="1">
                <a:latin typeface="Courier"/>
                <a:cs typeface="Courier"/>
              </a:rPr>
              <a:t>gaugaagcuc</a:t>
            </a:r>
            <a:r>
              <a:rPr lang="en-US" sz="1600" dirty="0">
                <a:latin typeface="Courier"/>
                <a:cs typeface="Courier"/>
              </a:rPr>
              <a:t> </a:t>
            </a:r>
            <a:r>
              <a:rPr lang="en-US" sz="1600" dirty="0" err="1">
                <a:latin typeface="Courier"/>
                <a:cs typeface="Courier"/>
              </a:rPr>
              <a:t>agccuuugcc</a:t>
            </a:r>
            <a:r>
              <a:rPr lang="en-US" sz="1600" dirty="0">
                <a:latin typeface="Courier"/>
                <a:cs typeface="Courier"/>
              </a:rPr>
              <a:t> </a:t>
            </a:r>
            <a:r>
              <a:rPr lang="en-US" sz="1600" dirty="0" err="1">
                <a:latin typeface="Courier"/>
                <a:cs typeface="Courier"/>
              </a:rPr>
              <a:t>gcagagacaa</a:t>
            </a:r>
            <a:endParaRPr lang="en-US" sz="1600" dirty="0">
              <a:latin typeface="Courier"/>
              <a:cs typeface="Courier"/>
            </a:endParaRPr>
          </a:p>
          <a:p>
            <a:r>
              <a:rPr lang="en-US" sz="1600" dirty="0">
                <a:solidFill>
                  <a:srgbClr val="7F7F7F"/>
                </a:solidFill>
                <a:latin typeface="Courier"/>
                <a:cs typeface="Courier"/>
              </a:rPr>
              <a:t>29281</a:t>
            </a:r>
            <a:r>
              <a:rPr lang="en-US" sz="1600" dirty="0">
                <a:latin typeface="Courier"/>
                <a:cs typeface="Courier"/>
              </a:rPr>
              <a:t> </a:t>
            </a:r>
            <a:r>
              <a:rPr lang="en-US" sz="1600" dirty="0" err="1">
                <a:latin typeface="Courier"/>
                <a:cs typeface="Courier"/>
              </a:rPr>
              <a:t>aagaagcagc</a:t>
            </a:r>
            <a:r>
              <a:rPr lang="en-US" sz="1600" dirty="0">
                <a:latin typeface="Courier"/>
                <a:cs typeface="Courier"/>
              </a:rPr>
              <a:t> </a:t>
            </a:r>
            <a:r>
              <a:rPr lang="en-US" sz="1600" dirty="0" err="1">
                <a:latin typeface="Courier"/>
                <a:cs typeface="Courier"/>
              </a:rPr>
              <a:t>ccacugugac</a:t>
            </a:r>
            <a:r>
              <a:rPr lang="en-US" sz="1600" dirty="0">
                <a:latin typeface="Courier"/>
                <a:cs typeface="Courier"/>
              </a:rPr>
              <a:t> </a:t>
            </a:r>
            <a:r>
              <a:rPr lang="en-US" sz="1600" dirty="0" err="1">
                <a:latin typeface="Courier"/>
                <a:cs typeface="Courier"/>
              </a:rPr>
              <a:t>ucuucuuccu</a:t>
            </a:r>
            <a:r>
              <a:rPr lang="en-US" sz="1600" dirty="0">
                <a:latin typeface="Courier"/>
                <a:cs typeface="Courier"/>
              </a:rPr>
              <a:t> </a:t>
            </a:r>
            <a:r>
              <a:rPr lang="en-US" sz="1600" dirty="0" err="1">
                <a:latin typeface="Courier"/>
                <a:cs typeface="Courier"/>
              </a:rPr>
              <a:t>gcggcugaca</a:t>
            </a:r>
            <a:r>
              <a:rPr lang="en-US" sz="1600" dirty="0">
                <a:latin typeface="Courier"/>
                <a:cs typeface="Courier"/>
              </a:rPr>
              <a:t> </a:t>
            </a:r>
            <a:r>
              <a:rPr lang="en-US" sz="1600" dirty="0" err="1">
                <a:latin typeface="Courier"/>
                <a:cs typeface="Courier"/>
              </a:rPr>
              <a:t>uggaugauuu</a:t>
            </a:r>
            <a:r>
              <a:rPr lang="en-US" sz="1600" dirty="0">
                <a:latin typeface="Courier"/>
                <a:cs typeface="Courier"/>
              </a:rPr>
              <a:t> </a:t>
            </a:r>
            <a:r>
              <a:rPr lang="en-US" sz="1600" dirty="0" err="1">
                <a:latin typeface="Courier"/>
                <a:cs typeface="Courier"/>
              </a:rPr>
              <a:t>cuccagacaa</a:t>
            </a:r>
            <a:endParaRPr lang="en-US" sz="1600" dirty="0">
              <a:latin typeface="Courier"/>
              <a:cs typeface="Courier"/>
            </a:endParaRPr>
          </a:p>
          <a:p>
            <a:r>
              <a:rPr lang="en-US" sz="1600" dirty="0">
                <a:solidFill>
                  <a:srgbClr val="7F7F7F"/>
                </a:solidFill>
                <a:latin typeface="Courier"/>
                <a:cs typeface="Courier"/>
              </a:rPr>
              <a:t>29341 </a:t>
            </a:r>
            <a:r>
              <a:rPr lang="en-US" sz="1600" dirty="0" err="1">
                <a:latin typeface="Courier"/>
                <a:cs typeface="Courier"/>
              </a:rPr>
              <a:t>cuucaaaauu</a:t>
            </a:r>
            <a:r>
              <a:rPr lang="en-US" sz="1600" dirty="0">
                <a:latin typeface="Courier"/>
                <a:cs typeface="Courier"/>
              </a:rPr>
              <a:t> </a:t>
            </a:r>
            <a:r>
              <a:rPr lang="en-US" sz="1600" dirty="0" err="1">
                <a:latin typeface="Courier"/>
                <a:cs typeface="Courier"/>
              </a:rPr>
              <a:t>ccaugagugg</a:t>
            </a:r>
            <a:r>
              <a:rPr lang="en-US" sz="1600" dirty="0">
                <a:latin typeface="Courier"/>
                <a:cs typeface="Courier"/>
              </a:rPr>
              <a:t> </a:t>
            </a:r>
            <a:r>
              <a:rPr lang="en-US" sz="1600" dirty="0" err="1">
                <a:latin typeface="Courier"/>
                <a:cs typeface="Courier"/>
              </a:rPr>
              <a:t>a</a:t>
            </a:r>
            <a:r>
              <a:rPr lang="en-US" sz="1600" b="1" dirty="0" err="1">
                <a:solidFill>
                  <a:srgbClr val="ED1C24"/>
                </a:solidFill>
                <a:latin typeface="Courier"/>
                <a:cs typeface="Courier"/>
              </a:rPr>
              <a:t>A</a:t>
            </a:r>
            <a:r>
              <a:rPr lang="en-US" sz="1600" dirty="0" err="1">
                <a:latin typeface="Courier"/>
                <a:cs typeface="Courier"/>
              </a:rPr>
              <a:t>cuucugcu</a:t>
            </a:r>
            <a:r>
              <a:rPr lang="en-US" sz="1600" dirty="0">
                <a:latin typeface="Courier"/>
                <a:cs typeface="Courier"/>
              </a:rPr>
              <a:t> </a:t>
            </a:r>
            <a:r>
              <a:rPr lang="en-US" sz="1600" dirty="0" err="1">
                <a:latin typeface="Courier"/>
                <a:cs typeface="Courier"/>
              </a:rPr>
              <a:t>gauucaacuc</a:t>
            </a:r>
            <a:r>
              <a:rPr lang="en-US" sz="1600" dirty="0">
                <a:latin typeface="Courier"/>
                <a:cs typeface="Courier"/>
              </a:rPr>
              <a:t> </a:t>
            </a:r>
            <a:r>
              <a:rPr lang="en-US" sz="1600" dirty="0" err="1">
                <a:latin typeface="Courier"/>
                <a:cs typeface="Courier"/>
              </a:rPr>
              <a:t>ag</a:t>
            </a:r>
            <a:r>
              <a:rPr lang="en-US" sz="1600" b="1" dirty="0" err="1">
                <a:solidFill>
                  <a:srgbClr val="ED1C24"/>
                </a:solidFill>
                <a:latin typeface="Courier"/>
                <a:cs typeface="Courier"/>
              </a:rPr>
              <a:t>U</a:t>
            </a:r>
            <a:r>
              <a:rPr lang="en-US" sz="1600" dirty="0" err="1">
                <a:latin typeface="Courier"/>
                <a:cs typeface="Courier"/>
              </a:rPr>
              <a:t>cauaaac</a:t>
            </a:r>
            <a:r>
              <a:rPr lang="en-US" sz="1600" dirty="0">
                <a:latin typeface="Courier"/>
                <a:cs typeface="Courier"/>
              </a:rPr>
              <a:t> </a:t>
            </a:r>
            <a:r>
              <a:rPr lang="en-US" sz="1600" dirty="0" err="1">
                <a:latin typeface="Courier"/>
                <a:cs typeface="Courier"/>
              </a:rPr>
              <a:t>acucaugaug</a:t>
            </a:r>
            <a:endParaRPr lang="en-US" sz="1600" dirty="0">
              <a:latin typeface="Courier"/>
              <a:cs typeface="Courier"/>
            </a:endParaRPr>
          </a:p>
          <a:p>
            <a:r>
              <a:rPr lang="en-US" sz="1600" dirty="0">
                <a:solidFill>
                  <a:srgbClr val="7F7F7F"/>
                </a:solidFill>
                <a:latin typeface="Courier"/>
                <a:cs typeface="Courier"/>
              </a:rPr>
              <a:t>29401</a:t>
            </a:r>
            <a:r>
              <a:rPr lang="en-US" sz="1600" dirty="0">
                <a:latin typeface="Courier"/>
                <a:cs typeface="Courier"/>
              </a:rPr>
              <a:t> </a:t>
            </a:r>
            <a:r>
              <a:rPr lang="en-US" sz="1600" dirty="0" err="1">
                <a:latin typeface="Courier"/>
                <a:cs typeface="Courier"/>
              </a:rPr>
              <a:t>acca</a:t>
            </a:r>
            <a:r>
              <a:rPr lang="en-US" sz="1600" b="1" dirty="0" err="1">
                <a:solidFill>
                  <a:srgbClr val="ED1C24"/>
                </a:solidFill>
                <a:latin typeface="Courier"/>
                <a:cs typeface="Courier"/>
              </a:rPr>
              <a:t>A</a:t>
            </a:r>
            <a:r>
              <a:rPr lang="en-US" sz="1600" dirty="0" err="1">
                <a:latin typeface="Courier"/>
                <a:cs typeface="Courier"/>
              </a:rPr>
              <a:t>acaag</a:t>
            </a:r>
            <a:r>
              <a:rPr lang="en-US" sz="1600" dirty="0">
                <a:latin typeface="Courier"/>
                <a:cs typeface="Courier"/>
              </a:rPr>
              <a:t> </a:t>
            </a:r>
            <a:r>
              <a:rPr lang="en-US" sz="1600" dirty="0" err="1">
                <a:latin typeface="Courier"/>
                <a:cs typeface="Courier"/>
              </a:rPr>
              <a:t>gcagaugggc</a:t>
            </a:r>
            <a:r>
              <a:rPr lang="en-US" sz="1600" dirty="0">
                <a:latin typeface="Courier"/>
                <a:cs typeface="Courier"/>
              </a:rPr>
              <a:t> </a:t>
            </a:r>
            <a:r>
              <a:rPr lang="en-US" sz="1600" dirty="0" err="1">
                <a:latin typeface="Courier"/>
                <a:cs typeface="Courier"/>
              </a:rPr>
              <a:t>uauguaaacg</a:t>
            </a:r>
            <a:r>
              <a:rPr lang="en-US" sz="1600" dirty="0">
                <a:latin typeface="Courier"/>
                <a:cs typeface="Courier"/>
              </a:rPr>
              <a:t> </a:t>
            </a:r>
            <a:r>
              <a:rPr lang="en-US" sz="1600" dirty="0" err="1">
                <a:latin typeface="Courier"/>
                <a:cs typeface="Courier"/>
              </a:rPr>
              <a:t>uuuucgcaau</a:t>
            </a:r>
            <a:r>
              <a:rPr lang="en-US" sz="1600" dirty="0">
                <a:latin typeface="Courier"/>
                <a:cs typeface="Courier"/>
              </a:rPr>
              <a:t> </a:t>
            </a:r>
            <a:r>
              <a:rPr lang="en-US" sz="1600" dirty="0" err="1">
                <a:latin typeface="Courier"/>
                <a:cs typeface="Courier"/>
              </a:rPr>
              <a:t>uccguuuacg</a:t>
            </a:r>
            <a:r>
              <a:rPr lang="en-US" sz="1600" dirty="0">
                <a:latin typeface="Courier"/>
                <a:cs typeface="Courier"/>
              </a:rPr>
              <a:t> </a:t>
            </a:r>
            <a:r>
              <a:rPr lang="en-US" sz="1600" dirty="0" err="1">
                <a:latin typeface="Courier"/>
                <a:cs typeface="Courier"/>
              </a:rPr>
              <a:t>auacauaguc</a:t>
            </a:r>
            <a:endParaRPr lang="en-US" sz="1600" dirty="0">
              <a:latin typeface="Courier"/>
              <a:cs typeface="Courier"/>
            </a:endParaRPr>
          </a:p>
          <a:p>
            <a:r>
              <a:rPr lang="en-US" sz="1600" dirty="0">
                <a:solidFill>
                  <a:srgbClr val="7F7F7F"/>
                </a:solidFill>
                <a:latin typeface="Courier"/>
                <a:cs typeface="Courier"/>
              </a:rPr>
              <a:t>29461</a:t>
            </a:r>
            <a:r>
              <a:rPr lang="en-US" sz="1600" dirty="0">
                <a:latin typeface="Courier"/>
                <a:cs typeface="Courier"/>
              </a:rPr>
              <a:t> </a:t>
            </a:r>
            <a:r>
              <a:rPr lang="en-US" sz="1600" dirty="0" err="1">
                <a:latin typeface="Courier"/>
                <a:cs typeface="Courier"/>
              </a:rPr>
              <a:t>uacucuugug</a:t>
            </a:r>
            <a:r>
              <a:rPr lang="en-US" sz="1600" dirty="0">
                <a:latin typeface="Courier"/>
                <a:cs typeface="Courier"/>
              </a:rPr>
              <a:t> </a:t>
            </a:r>
            <a:r>
              <a:rPr lang="en-US" sz="1600" dirty="0" err="1">
                <a:latin typeface="Courier"/>
                <a:cs typeface="Courier"/>
              </a:rPr>
              <a:t>cagaaugaau</a:t>
            </a:r>
            <a:r>
              <a:rPr lang="en-US" sz="1600" dirty="0">
                <a:latin typeface="Courier"/>
                <a:cs typeface="Courier"/>
              </a:rPr>
              <a:t> </a:t>
            </a:r>
            <a:r>
              <a:rPr lang="en-US" sz="1600" dirty="0" err="1">
                <a:latin typeface="Courier"/>
                <a:cs typeface="Courier"/>
              </a:rPr>
              <a:t>ucucguaacu</a:t>
            </a:r>
            <a:r>
              <a:rPr lang="en-US" sz="1600" dirty="0">
                <a:latin typeface="Courier"/>
                <a:cs typeface="Courier"/>
              </a:rPr>
              <a:t> </a:t>
            </a:r>
            <a:r>
              <a:rPr lang="en-US" sz="1600" dirty="0" err="1">
                <a:latin typeface="Courier"/>
                <a:cs typeface="Courier"/>
              </a:rPr>
              <a:t>aaacagcaca</a:t>
            </a:r>
            <a:r>
              <a:rPr lang="en-US" sz="1600" dirty="0">
                <a:latin typeface="Courier"/>
                <a:cs typeface="Courier"/>
              </a:rPr>
              <a:t> </a:t>
            </a:r>
            <a:r>
              <a:rPr lang="en-US" sz="1600" dirty="0" err="1">
                <a:latin typeface="Courier"/>
                <a:cs typeface="Courier"/>
              </a:rPr>
              <a:t>aguagguuua</a:t>
            </a:r>
            <a:r>
              <a:rPr lang="en-US" sz="1600" dirty="0">
                <a:latin typeface="Courier"/>
                <a:cs typeface="Courier"/>
              </a:rPr>
              <a:t> </a:t>
            </a:r>
            <a:r>
              <a:rPr lang="en-US" sz="1600" dirty="0" err="1">
                <a:latin typeface="Courier"/>
                <a:cs typeface="Courier"/>
              </a:rPr>
              <a:t>guuaac</a:t>
            </a:r>
            <a:r>
              <a:rPr lang="en-US" sz="1600" b="1" dirty="0" err="1">
                <a:solidFill>
                  <a:srgbClr val="ED1C24"/>
                </a:solidFill>
                <a:latin typeface="Courier"/>
                <a:cs typeface="Courier"/>
              </a:rPr>
              <a:t>A</a:t>
            </a:r>
            <a:r>
              <a:rPr lang="en-US" sz="1600" dirty="0" err="1">
                <a:latin typeface="Courier"/>
                <a:cs typeface="Courier"/>
              </a:rPr>
              <a:t>uua</a:t>
            </a:r>
            <a:endParaRPr lang="en-US" sz="1600" dirty="0">
              <a:latin typeface="Courier"/>
              <a:cs typeface="Courier"/>
            </a:endParaRPr>
          </a:p>
          <a:p>
            <a:r>
              <a:rPr lang="en-US" sz="1600" dirty="0">
                <a:solidFill>
                  <a:srgbClr val="7F7F7F"/>
                </a:solidFill>
                <a:latin typeface="Courier"/>
                <a:cs typeface="Courier"/>
              </a:rPr>
              <a:t>29521</a:t>
            </a:r>
            <a:r>
              <a:rPr lang="en-US" sz="1600" dirty="0">
                <a:latin typeface="Courier"/>
                <a:cs typeface="Courier"/>
              </a:rPr>
              <a:t> </a:t>
            </a:r>
            <a:r>
              <a:rPr lang="en-US" sz="1600" dirty="0" err="1">
                <a:latin typeface="Courier"/>
                <a:cs typeface="Courier"/>
              </a:rPr>
              <a:t>aucucacaua</a:t>
            </a:r>
            <a:r>
              <a:rPr lang="en-US" sz="1600" dirty="0">
                <a:latin typeface="Courier"/>
                <a:cs typeface="Courier"/>
              </a:rPr>
              <a:t> </a:t>
            </a:r>
            <a:r>
              <a:rPr lang="en-US" sz="1600" dirty="0" err="1">
                <a:latin typeface="Courier"/>
                <a:cs typeface="Courier"/>
              </a:rPr>
              <a:t>gcaaucuuua</a:t>
            </a:r>
            <a:r>
              <a:rPr lang="en-US" sz="1600" dirty="0">
                <a:latin typeface="Courier"/>
                <a:cs typeface="Courier"/>
              </a:rPr>
              <a:t> </a:t>
            </a:r>
            <a:r>
              <a:rPr lang="en-US" sz="1600" dirty="0" err="1">
                <a:latin typeface="Courier"/>
                <a:cs typeface="Courier"/>
              </a:rPr>
              <a:t>aucaa</a:t>
            </a:r>
            <a:r>
              <a:rPr lang="en-US" sz="1600" b="1" dirty="0" err="1">
                <a:solidFill>
                  <a:srgbClr val="FF0000"/>
                </a:solidFill>
                <a:latin typeface="Courier"/>
                <a:cs typeface="Courier"/>
              </a:rPr>
              <a:t>G</a:t>
            </a:r>
            <a:r>
              <a:rPr lang="en-US" sz="1600" dirty="0" err="1">
                <a:latin typeface="Courier"/>
                <a:cs typeface="Courier"/>
              </a:rPr>
              <a:t>gugu</a:t>
            </a:r>
            <a:r>
              <a:rPr lang="en-US" sz="1600" dirty="0">
                <a:latin typeface="Courier"/>
                <a:cs typeface="Courier"/>
              </a:rPr>
              <a:t> </a:t>
            </a:r>
            <a:r>
              <a:rPr lang="en-US" sz="1600" dirty="0" err="1">
                <a:latin typeface="Courier"/>
                <a:cs typeface="Courier"/>
              </a:rPr>
              <a:t>aacauuaggg</a:t>
            </a:r>
            <a:r>
              <a:rPr lang="en-US" sz="1600" dirty="0">
                <a:latin typeface="Courier"/>
                <a:cs typeface="Courier"/>
              </a:rPr>
              <a:t> </a:t>
            </a:r>
            <a:r>
              <a:rPr lang="en-US" sz="1600" dirty="0" err="1">
                <a:latin typeface="Courier"/>
                <a:cs typeface="Courier"/>
              </a:rPr>
              <a:t>aggacuugaa</a:t>
            </a:r>
            <a:r>
              <a:rPr lang="en-US" sz="1600" dirty="0">
                <a:latin typeface="Courier"/>
                <a:cs typeface="Courier"/>
              </a:rPr>
              <a:t> </a:t>
            </a:r>
            <a:r>
              <a:rPr lang="en-US" sz="1600" dirty="0" err="1">
                <a:latin typeface="Courier"/>
                <a:cs typeface="Courier"/>
              </a:rPr>
              <a:t>agagccacca</a:t>
            </a:r>
            <a:endParaRPr lang="en-US" sz="1600" dirty="0">
              <a:latin typeface="Courier"/>
              <a:cs typeface="Courier"/>
            </a:endParaRPr>
          </a:p>
          <a:p>
            <a:r>
              <a:rPr lang="en-US" sz="1600" dirty="0">
                <a:solidFill>
                  <a:srgbClr val="7F7F7F"/>
                </a:solidFill>
                <a:latin typeface="Courier"/>
                <a:cs typeface="Courier"/>
              </a:rPr>
              <a:t>29581</a:t>
            </a:r>
            <a:r>
              <a:rPr lang="en-US" sz="1600" dirty="0">
                <a:latin typeface="Courier"/>
                <a:cs typeface="Courier"/>
              </a:rPr>
              <a:t> </a:t>
            </a:r>
            <a:r>
              <a:rPr lang="en-US" sz="1600" dirty="0" err="1">
                <a:latin typeface="Courier"/>
                <a:cs typeface="Courier"/>
              </a:rPr>
              <a:t>cauu</a:t>
            </a:r>
            <a:r>
              <a:rPr lang="en-US" sz="1600" b="1" dirty="0" err="1">
                <a:solidFill>
                  <a:srgbClr val="FF0000"/>
                </a:solidFill>
                <a:latin typeface="Courier"/>
                <a:cs typeface="Courier"/>
              </a:rPr>
              <a:t>A</a:t>
            </a:r>
            <a:r>
              <a:rPr lang="en-US" sz="1600" dirty="0" err="1">
                <a:latin typeface="Courier"/>
                <a:cs typeface="Courier"/>
              </a:rPr>
              <a:t>ucauc</a:t>
            </a:r>
            <a:r>
              <a:rPr lang="en-US" sz="1600" dirty="0">
                <a:latin typeface="Courier"/>
                <a:cs typeface="Courier"/>
              </a:rPr>
              <a:t> </a:t>
            </a:r>
            <a:r>
              <a:rPr lang="en-US" sz="1600" dirty="0" err="1">
                <a:latin typeface="Courier"/>
                <a:cs typeface="Courier"/>
              </a:rPr>
              <a:t>gaggccacgc</a:t>
            </a:r>
            <a:r>
              <a:rPr lang="en-US" sz="1600" dirty="0">
                <a:latin typeface="Courier"/>
                <a:cs typeface="Courier"/>
              </a:rPr>
              <a:t> </a:t>
            </a:r>
            <a:r>
              <a:rPr lang="en-US" sz="1600" dirty="0" err="1">
                <a:latin typeface="Courier"/>
                <a:cs typeface="Courier"/>
              </a:rPr>
              <a:t>ggaguacgau</a:t>
            </a:r>
            <a:r>
              <a:rPr lang="en-US" sz="1600" dirty="0">
                <a:latin typeface="Courier"/>
                <a:cs typeface="Courier"/>
              </a:rPr>
              <a:t> </a:t>
            </a:r>
            <a:r>
              <a:rPr lang="en-US" sz="1600" dirty="0" err="1">
                <a:latin typeface="Courier"/>
                <a:cs typeface="Courier"/>
              </a:rPr>
              <a:t>cgaggguaca</a:t>
            </a:r>
            <a:r>
              <a:rPr lang="en-US" sz="1600" dirty="0">
                <a:latin typeface="Courier"/>
                <a:cs typeface="Courier"/>
              </a:rPr>
              <a:t> </a:t>
            </a:r>
            <a:r>
              <a:rPr lang="en-US" sz="1600" dirty="0" err="1">
                <a:latin typeface="Courier"/>
                <a:cs typeface="Courier"/>
              </a:rPr>
              <a:t>gugaauaaug</a:t>
            </a:r>
            <a:r>
              <a:rPr lang="en-US" sz="1600" dirty="0">
                <a:latin typeface="Courier"/>
                <a:cs typeface="Courier"/>
              </a:rPr>
              <a:t> </a:t>
            </a:r>
            <a:r>
              <a:rPr lang="en-US" sz="1600" dirty="0" err="1">
                <a:latin typeface="Courier"/>
                <a:cs typeface="Courier"/>
              </a:rPr>
              <a:t>cuagggagag</a:t>
            </a:r>
            <a:endParaRPr lang="en-US" sz="1600" dirty="0">
              <a:latin typeface="Courier"/>
              <a:cs typeface="Courier"/>
            </a:endParaRPr>
          </a:p>
          <a:p>
            <a:r>
              <a:rPr lang="en-US" sz="1600" dirty="0">
                <a:solidFill>
                  <a:srgbClr val="7F7F7F"/>
                </a:solidFill>
                <a:latin typeface="Courier"/>
                <a:cs typeface="Courier"/>
              </a:rPr>
              <a:t>29641</a:t>
            </a:r>
            <a:r>
              <a:rPr lang="en-US" sz="1600" dirty="0">
                <a:latin typeface="Courier"/>
                <a:cs typeface="Courier"/>
              </a:rPr>
              <a:t> </a:t>
            </a:r>
            <a:r>
              <a:rPr lang="en-US" sz="1600" dirty="0" err="1">
                <a:latin typeface="Courier"/>
                <a:cs typeface="Courier"/>
              </a:rPr>
              <a:t>cugccuauau</a:t>
            </a:r>
            <a:r>
              <a:rPr lang="en-US" sz="1600" dirty="0">
                <a:latin typeface="Courier"/>
                <a:cs typeface="Courier"/>
              </a:rPr>
              <a:t> </a:t>
            </a:r>
            <a:r>
              <a:rPr lang="en-US" sz="1600" dirty="0" err="1">
                <a:latin typeface="Courier"/>
                <a:cs typeface="Courier"/>
              </a:rPr>
              <a:t>ggaagagccc</a:t>
            </a:r>
            <a:r>
              <a:rPr lang="en-US" sz="1600" dirty="0">
                <a:latin typeface="Courier"/>
                <a:cs typeface="Courier"/>
              </a:rPr>
              <a:t> </a:t>
            </a:r>
            <a:r>
              <a:rPr lang="en-US" sz="1600" dirty="0" err="1">
                <a:latin typeface="Courier"/>
                <a:cs typeface="Courier"/>
              </a:rPr>
              <a:t>uaauguguaa</a:t>
            </a:r>
            <a:r>
              <a:rPr lang="en-US" sz="1600" dirty="0">
                <a:latin typeface="Courier"/>
                <a:cs typeface="Courier"/>
              </a:rPr>
              <a:t> </a:t>
            </a:r>
            <a:r>
              <a:rPr lang="en-US" sz="1600" dirty="0" err="1">
                <a:latin typeface="Courier"/>
                <a:cs typeface="Courier"/>
              </a:rPr>
              <a:t>aauuaauuuu</a:t>
            </a:r>
            <a:r>
              <a:rPr lang="en-US" sz="1600" dirty="0">
                <a:latin typeface="Courier"/>
                <a:cs typeface="Courier"/>
              </a:rPr>
              <a:t> </a:t>
            </a:r>
            <a:r>
              <a:rPr lang="en-US" sz="1600" dirty="0" err="1">
                <a:latin typeface="Courier"/>
                <a:cs typeface="Courier"/>
              </a:rPr>
              <a:t>aguagugcua</a:t>
            </a:r>
            <a:r>
              <a:rPr lang="en-US" sz="1600" dirty="0">
                <a:latin typeface="Courier"/>
                <a:cs typeface="Courier"/>
              </a:rPr>
              <a:t> </a:t>
            </a:r>
            <a:r>
              <a:rPr lang="en-US" sz="1600" dirty="0" err="1">
                <a:latin typeface="Courier"/>
                <a:cs typeface="Courier"/>
              </a:rPr>
              <a:t>uccccaugug</a:t>
            </a:r>
            <a:endParaRPr lang="en-US" sz="1600" dirty="0">
              <a:latin typeface="Courier"/>
              <a:cs typeface="Courier"/>
            </a:endParaRPr>
          </a:p>
          <a:p>
            <a:r>
              <a:rPr lang="en-US" sz="1600" dirty="0">
                <a:solidFill>
                  <a:srgbClr val="7F7F7F"/>
                </a:solidFill>
                <a:latin typeface="Courier"/>
                <a:cs typeface="Courier"/>
              </a:rPr>
              <a:t>29701</a:t>
            </a:r>
            <a:r>
              <a:rPr lang="en-US" sz="1600" dirty="0">
                <a:latin typeface="Courier"/>
                <a:cs typeface="Courier"/>
              </a:rPr>
              <a:t> </a:t>
            </a:r>
            <a:r>
              <a:rPr lang="en-US" sz="1600" dirty="0" err="1">
                <a:latin typeface="Courier"/>
                <a:cs typeface="Courier"/>
              </a:rPr>
              <a:t>auuuuaauag</a:t>
            </a:r>
            <a:r>
              <a:rPr lang="en-US" sz="1600" dirty="0">
                <a:latin typeface="Courier"/>
                <a:cs typeface="Courier"/>
              </a:rPr>
              <a:t> </a:t>
            </a:r>
            <a:r>
              <a:rPr lang="en-US" sz="1600" dirty="0" err="1">
                <a:latin typeface="Courier"/>
                <a:cs typeface="Courier"/>
              </a:rPr>
              <a:t>cuucuuagga</a:t>
            </a:r>
            <a:r>
              <a:rPr lang="en-US" sz="1600" dirty="0">
                <a:latin typeface="Courier"/>
                <a:cs typeface="Courier"/>
              </a:rPr>
              <a:t> </a:t>
            </a:r>
            <a:r>
              <a:rPr lang="en-US" sz="1600" dirty="0" err="1">
                <a:latin typeface="Courier"/>
                <a:cs typeface="Courier"/>
              </a:rPr>
              <a:t>gaaugacaaa</a:t>
            </a:r>
            <a:r>
              <a:rPr lang="en-US" sz="1600" dirty="0">
                <a:latin typeface="Courier"/>
                <a:cs typeface="Courier"/>
              </a:rPr>
              <a:t> </a:t>
            </a:r>
            <a:r>
              <a:rPr lang="en-US" sz="1600" dirty="0" err="1">
                <a:latin typeface="Courier"/>
                <a:cs typeface="Courier"/>
              </a:rPr>
              <a:t>aaaaaaaaaa</a:t>
            </a:r>
            <a:r>
              <a:rPr lang="en-US" sz="1600" dirty="0">
                <a:latin typeface="Courier"/>
                <a:cs typeface="Courier"/>
              </a:rPr>
              <a:t> </a:t>
            </a:r>
            <a:r>
              <a:rPr lang="en-US" sz="1600" dirty="0" err="1">
                <a:latin typeface="Courier"/>
                <a:cs typeface="Courier"/>
              </a:rPr>
              <a:t>aaaaaaaaaa</a:t>
            </a:r>
            <a:r>
              <a:rPr lang="en-US" sz="1600" dirty="0">
                <a:latin typeface="Courier"/>
                <a:cs typeface="Courier"/>
              </a:rPr>
              <a:t> a</a:t>
            </a:r>
          </a:p>
        </p:txBody>
      </p:sp>
    </p:spTree>
    <p:extLst>
      <p:ext uri="{BB962C8B-B14F-4D97-AF65-F5344CB8AC3E}">
        <p14:creationId xmlns:p14="http://schemas.microsoft.com/office/powerpoint/2010/main" val="394013171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28713" y="2390002"/>
            <a:ext cx="4313109" cy="1770187"/>
            <a:chOff x="2117070" y="4491647"/>
            <a:chExt cx="4313109" cy="1770188"/>
          </a:xfrm>
        </p:grpSpPr>
        <p:cxnSp>
          <p:nvCxnSpPr>
            <p:cNvPr id="6" name="Straight Arrow Connector 5"/>
            <p:cNvCxnSpPr/>
            <p:nvPr/>
          </p:nvCxnSpPr>
          <p:spPr>
            <a:xfrm>
              <a:off x="3644851" y="5418272"/>
              <a:ext cx="1240321" cy="0"/>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4876800" y="5410200"/>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4885172" y="4726655"/>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2294900" y="5418272"/>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flipV="1">
              <a:off x="2303272" y="4734727"/>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1" name="Oval 10"/>
            <p:cNvSpPr>
              <a:spLocks noChangeAspect="1"/>
            </p:cNvSpPr>
            <p:nvPr/>
          </p:nvSpPr>
          <p:spPr>
            <a:xfrm>
              <a:off x="3525380" y="5221385"/>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2" name="Oval 11"/>
            <p:cNvSpPr>
              <a:spLocks noChangeAspect="1"/>
            </p:cNvSpPr>
            <p:nvPr/>
          </p:nvSpPr>
          <p:spPr>
            <a:xfrm>
              <a:off x="6034742" y="4531176"/>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3" name="Oval 12"/>
            <p:cNvSpPr>
              <a:spLocks noChangeAspect="1"/>
            </p:cNvSpPr>
            <p:nvPr/>
          </p:nvSpPr>
          <p:spPr>
            <a:xfrm>
              <a:off x="6034742" y="5884206"/>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4" name="Oval 13"/>
            <p:cNvSpPr>
              <a:spLocks noChangeAspect="1"/>
            </p:cNvSpPr>
            <p:nvPr/>
          </p:nvSpPr>
          <p:spPr>
            <a:xfrm>
              <a:off x="4621041" y="5221385"/>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5" name="Oval 14"/>
            <p:cNvSpPr>
              <a:spLocks noChangeAspect="1"/>
            </p:cNvSpPr>
            <p:nvPr/>
          </p:nvSpPr>
          <p:spPr>
            <a:xfrm>
              <a:off x="2117070" y="5884206"/>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ED1C24"/>
                </a:solidFill>
                <a:latin typeface="Optima"/>
                <a:cs typeface="Optima"/>
              </a:endParaRPr>
            </a:p>
          </p:txBody>
        </p:sp>
        <p:sp>
          <p:nvSpPr>
            <p:cNvPr id="16" name="Oval 15"/>
            <p:cNvSpPr>
              <a:spLocks noChangeAspect="1"/>
            </p:cNvSpPr>
            <p:nvPr/>
          </p:nvSpPr>
          <p:spPr>
            <a:xfrm>
              <a:off x="2117070" y="4531176"/>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7" name="TextBox 16"/>
            <p:cNvSpPr txBox="1"/>
            <p:nvPr/>
          </p:nvSpPr>
          <p:spPr>
            <a:xfrm>
              <a:off x="2148084" y="5814458"/>
              <a:ext cx="334116" cy="400110"/>
            </a:xfrm>
            <a:prstGeom prst="rect">
              <a:avLst/>
            </a:prstGeom>
            <a:noFill/>
          </p:spPr>
          <p:txBody>
            <a:bodyPr wrap="none" rtlCol="0">
              <a:spAutoFit/>
            </a:bodyPr>
            <a:lstStyle/>
            <a:p>
              <a:pPr algn="ctr"/>
              <a:r>
                <a:rPr lang="en-US" sz="2000" i="1" dirty="0">
                  <a:solidFill>
                    <a:srgbClr val="FFFFFF"/>
                  </a:solidFill>
                  <a:latin typeface="Optima"/>
                  <a:cs typeface="Optima"/>
                </a:rPr>
                <a:t>j</a:t>
              </a:r>
            </a:p>
          </p:txBody>
        </p:sp>
        <p:sp>
          <p:nvSpPr>
            <p:cNvPr id="18" name="TextBox 17"/>
            <p:cNvSpPr txBox="1"/>
            <p:nvPr/>
          </p:nvSpPr>
          <p:spPr>
            <a:xfrm>
              <a:off x="2168208" y="4491647"/>
              <a:ext cx="312033" cy="400110"/>
            </a:xfrm>
            <a:prstGeom prst="rect">
              <a:avLst/>
            </a:prstGeom>
            <a:noFill/>
          </p:spPr>
          <p:txBody>
            <a:bodyPr wrap="none" rtlCol="0">
              <a:spAutoFit/>
            </a:bodyPr>
            <a:lstStyle/>
            <a:p>
              <a:pPr algn="ctr"/>
              <a:r>
                <a:rPr lang="en-US" sz="2000" i="1" dirty="0">
                  <a:solidFill>
                    <a:srgbClr val="FFFFFF"/>
                  </a:solidFill>
                  <a:latin typeface="Optima"/>
                  <a:cs typeface="Optima"/>
                </a:rPr>
                <a:t>i</a:t>
              </a:r>
            </a:p>
          </p:txBody>
        </p:sp>
        <p:sp>
          <p:nvSpPr>
            <p:cNvPr id="19" name="TextBox 18"/>
            <p:cNvSpPr txBox="1"/>
            <p:nvPr/>
          </p:nvSpPr>
          <p:spPr>
            <a:xfrm>
              <a:off x="6051717" y="4497346"/>
              <a:ext cx="378462" cy="400110"/>
            </a:xfrm>
            <a:prstGeom prst="rect">
              <a:avLst/>
            </a:prstGeom>
            <a:noFill/>
          </p:spPr>
          <p:txBody>
            <a:bodyPr wrap="none" rtlCol="0">
              <a:spAutoFit/>
            </a:bodyPr>
            <a:lstStyle/>
            <a:p>
              <a:pPr algn="ctr"/>
              <a:r>
                <a:rPr lang="en-US" sz="2000" i="1" dirty="0">
                  <a:solidFill>
                    <a:srgbClr val="FFFFFF"/>
                  </a:solidFill>
                  <a:latin typeface="Optima"/>
                  <a:cs typeface="Optima"/>
                </a:rPr>
                <a:t>k</a:t>
              </a:r>
            </a:p>
          </p:txBody>
        </p:sp>
        <p:sp>
          <p:nvSpPr>
            <p:cNvPr id="20" name="TextBox 19"/>
            <p:cNvSpPr txBox="1"/>
            <p:nvPr/>
          </p:nvSpPr>
          <p:spPr>
            <a:xfrm>
              <a:off x="6083609" y="5861725"/>
              <a:ext cx="312033" cy="400110"/>
            </a:xfrm>
            <a:prstGeom prst="rect">
              <a:avLst/>
            </a:prstGeom>
            <a:noFill/>
          </p:spPr>
          <p:txBody>
            <a:bodyPr wrap="none" rtlCol="0">
              <a:spAutoFit/>
            </a:bodyPr>
            <a:lstStyle/>
            <a:p>
              <a:pPr algn="ctr"/>
              <a:r>
                <a:rPr lang="en-US" sz="2000" i="1" dirty="0">
                  <a:solidFill>
                    <a:srgbClr val="FFFFFF"/>
                  </a:solidFill>
                  <a:latin typeface="Optima"/>
                  <a:cs typeface="Optima"/>
                </a:rPr>
                <a:t>l</a:t>
              </a:r>
            </a:p>
          </p:txBody>
        </p:sp>
      </p:grpSp>
      <p:sp>
        <p:nvSpPr>
          <p:cNvPr id="21" name="Rectangle 20"/>
          <p:cNvSpPr/>
          <p:nvPr/>
        </p:nvSpPr>
        <p:spPr>
          <a:xfrm>
            <a:off x="1942065" y="2961423"/>
            <a:ext cx="452906" cy="553998"/>
          </a:xfrm>
          <a:prstGeom prst="rect">
            <a:avLst/>
          </a:prstGeom>
        </p:spPr>
        <p:txBody>
          <a:bodyPr wrap="none">
            <a:spAutoFit/>
          </a:bodyPr>
          <a:lstStyle/>
          <a:p>
            <a:r>
              <a:rPr lang="en-US" sz="3000" i="1" dirty="0">
                <a:latin typeface="Optima"/>
                <a:cs typeface="Optima"/>
              </a:rPr>
              <a:t>T</a:t>
            </a:r>
            <a:endParaRPr lang="en-US" sz="3000" dirty="0"/>
          </a:p>
        </p:txBody>
      </p:sp>
      <p:sp>
        <p:nvSpPr>
          <p:cNvPr id="22" name="Rectangle 21"/>
          <p:cNvSpPr/>
          <p:nvPr/>
        </p:nvSpPr>
        <p:spPr>
          <a:xfrm>
            <a:off x="807922" y="5484008"/>
            <a:ext cx="508562" cy="553998"/>
          </a:xfrm>
          <a:prstGeom prst="rect">
            <a:avLst/>
          </a:prstGeom>
        </p:spPr>
        <p:txBody>
          <a:bodyPr wrap="none">
            <a:spAutoFit/>
          </a:bodyPr>
          <a:lstStyle/>
          <a:p>
            <a:r>
              <a:rPr lang="en-US" sz="3000" i="1" dirty="0">
                <a:latin typeface="Optima"/>
                <a:cs typeface="Optima"/>
              </a:rPr>
              <a:t>D</a:t>
            </a:r>
            <a:endParaRPr lang="en-US" sz="3000" dirty="0"/>
          </a:p>
        </p:txBody>
      </p:sp>
      <p:graphicFrame>
        <p:nvGraphicFramePr>
          <p:cNvPr id="25" name="Table 24"/>
          <p:cNvGraphicFramePr>
            <a:graphicFrameLocks noGrp="1"/>
          </p:cNvGraphicFramePr>
          <p:nvPr>
            <p:extLst>
              <p:ext uri="{D42A27DB-BD31-4B8C-83A1-F6EECF244321}">
                <p14:modId xmlns:p14="http://schemas.microsoft.com/office/powerpoint/2010/main" val="1447013890"/>
              </p:ext>
            </p:extLst>
          </p:nvPr>
        </p:nvGraphicFramePr>
        <p:xfrm>
          <a:off x="1501423" y="4456720"/>
          <a:ext cx="2310726" cy="2325080"/>
        </p:xfrm>
        <a:graphic>
          <a:graphicData uri="http://schemas.openxmlformats.org/drawingml/2006/table">
            <a:tbl>
              <a:tblPr firstRow="1" bandRow="1">
                <a:tableStyleId>{5C22544A-7EE6-4342-B048-85BDC9FD1C3A}</a:tableStyleId>
              </a:tblPr>
              <a:tblGrid>
                <a:gridCol w="449915">
                  <a:extLst>
                    <a:ext uri="{9D8B030D-6E8A-4147-A177-3AD203B41FA5}">
                      <a16:colId xmlns:a16="http://schemas.microsoft.com/office/drawing/2014/main" val="20000"/>
                    </a:ext>
                  </a:extLst>
                </a:gridCol>
                <a:gridCol w="449915">
                  <a:extLst>
                    <a:ext uri="{9D8B030D-6E8A-4147-A177-3AD203B41FA5}">
                      <a16:colId xmlns:a16="http://schemas.microsoft.com/office/drawing/2014/main" val="20001"/>
                    </a:ext>
                  </a:extLst>
                </a:gridCol>
                <a:gridCol w="511068">
                  <a:extLst>
                    <a:ext uri="{9D8B030D-6E8A-4147-A177-3AD203B41FA5}">
                      <a16:colId xmlns:a16="http://schemas.microsoft.com/office/drawing/2014/main" val="20002"/>
                    </a:ext>
                  </a:extLst>
                </a:gridCol>
                <a:gridCol w="428073">
                  <a:extLst>
                    <a:ext uri="{9D8B030D-6E8A-4147-A177-3AD203B41FA5}">
                      <a16:colId xmlns:a16="http://schemas.microsoft.com/office/drawing/2014/main" val="20003"/>
                    </a:ext>
                  </a:extLst>
                </a:gridCol>
                <a:gridCol w="471755">
                  <a:extLst>
                    <a:ext uri="{9D8B030D-6E8A-4147-A177-3AD203B41FA5}">
                      <a16:colId xmlns:a16="http://schemas.microsoft.com/office/drawing/2014/main" val="20004"/>
                    </a:ext>
                  </a:extLst>
                </a:gridCol>
              </a:tblGrid>
              <a:tr h="465016">
                <a:tc>
                  <a:txBody>
                    <a:bodyPr/>
                    <a:lstStyle/>
                    <a:p>
                      <a:pPr algn="ctr"/>
                      <a:endParaRPr lang="en-US" sz="2000" b="1" i="1"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65016">
                <a:tc>
                  <a:txBody>
                    <a:bodyPr/>
                    <a:lstStyle/>
                    <a:p>
                      <a:pPr algn="ctr"/>
                      <a:r>
                        <a:rPr lang="en-US" sz="2000" b="1" i="1" dirty="0">
                          <a:solidFill>
                            <a:srgbClr val="262626"/>
                          </a:solidFill>
                          <a:latin typeface="Optima"/>
                          <a:cs typeface="Optima"/>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5016">
                <a:tc>
                  <a:txBody>
                    <a:bodyPr/>
                    <a:lstStyle/>
                    <a:p>
                      <a:pPr algn="ctr"/>
                      <a:r>
                        <a:rPr lang="en-US" sz="2000" b="1" i="1" dirty="0">
                          <a:solidFill>
                            <a:srgbClr val="262626"/>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65016">
                <a:tc>
                  <a:txBody>
                    <a:bodyPr/>
                    <a:lstStyle/>
                    <a:p>
                      <a:pPr algn="ctr"/>
                      <a:r>
                        <a:rPr lang="en-US" sz="2000" b="1" i="1" dirty="0">
                          <a:solidFill>
                            <a:srgbClr val="262626"/>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65016">
                <a:tc>
                  <a:txBody>
                    <a:bodyPr/>
                    <a:lstStyle/>
                    <a:p>
                      <a:pPr algn="ctr"/>
                      <a:r>
                        <a:rPr lang="en-US" sz="2000" b="1" i="1" dirty="0">
                          <a:solidFill>
                            <a:srgbClr val="262626"/>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27" name="TextBox 26"/>
          <p:cNvSpPr txBox="1"/>
          <p:nvPr/>
        </p:nvSpPr>
        <p:spPr>
          <a:xfrm>
            <a:off x="3249935" y="2553690"/>
            <a:ext cx="541174" cy="400110"/>
          </a:xfrm>
          <a:prstGeom prst="rect">
            <a:avLst/>
          </a:prstGeom>
          <a:noFill/>
        </p:spPr>
        <p:txBody>
          <a:bodyPr wrap="none" rtlCol="0">
            <a:spAutoFit/>
          </a:bodyPr>
          <a:lstStyle/>
          <a:p>
            <a:pPr algn="ctr"/>
            <a:r>
              <a:rPr lang="en-US" sz="2000" dirty="0">
                <a:solidFill>
                  <a:srgbClr val="404040"/>
                </a:solidFill>
                <a:latin typeface="Optima"/>
                <a:cs typeface="Optima"/>
              </a:rPr>
              <a:t>1.5</a:t>
            </a:r>
          </a:p>
        </p:txBody>
      </p:sp>
      <p:sp>
        <p:nvSpPr>
          <p:cNvPr id="28" name="TextBox 27"/>
          <p:cNvSpPr txBox="1"/>
          <p:nvPr/>
        </p:nvSpPr>
        <p:spPr>
          <a:xfrm>
            <a:off x="3249935" y="3600734"/>
            <a:ext cx="541174" cy="400110"/>
          </a:xfrm>
          <a:prstGeom prst="rect">
            <a:avLst/>
          </a:prstGeom>
          <a:noFill/>
        </p:spPr>
        <p:txBody>
          <a:bodyPr wrap="none" rtlCol="0">
            <a:spAutoFit/>
          </a:bodyPr>
          <a:lstStyle/>
          <a:p>
            <a:pPr algn="ctr"/>
            <a:r>
              <a:rPr lang="en-US" sz="2000" dirty="0">
                <a:solidFill>
                  <a:srgbClr val="404040"/>
                </a:solidFill>
                <a:latin typeface="Optima"/>
                <a:cs typeface="Optima"/>
              </a:rPr>
              <a:t>1.5</a:t>
            </a:r>
          </a:p>
        </p:txBody>
      </p:sp>
      <p:sp>
        <p:nvSpPr>
          <p:cNvPr id="29" name="TextBox 28"/>
          <p:cNvSpPr txBox="1"/>
          <p:nvPr/>
        </p:nvSpPr>
        <p:spPr>
          <a:xfrm>
            <a:off x="5734611" y="2581911"/>
            <a:ext cx="327269" cy="400110"/>
          </a:xfrm>
          <a:prstGeom prst="rect">
            <a:avLst/>
          </a:prstGeom>
          <a:noFill/>
        </p:spPr>
        <p:txBody>
          <a:bodyPr wrap="none" rtlCol="0">
            <a:spAutoFit/>
          </a:bodyPr>
          <a:lstStyle/>
          <a:p>
            <a:pPr algn="ctr"/>
            <a:r>
              <a:rPr lang="en-US" sz="2000" dirty="0">
                <a:solidFill>
                  <a:srgbClr val="404040"/>
                </a:solidFill>
                <a:latin typeface="Optima"/>
                <a:cs typeface="Optima"/>
              </a:rPr>
              <a:t>1</a:t>
            </a:r>
          </a:p>
        </p:txBody>
      </p:sp>
      <p:sp>
        <p:nvSpPr>
          <p:cNvPr id="30" name="TextBox 29"/>
          <p:cNvSpPr txBox="1"/>
          <p:nvPr/>
        </p:nvSpPr>
        <p:spPr>
          <a:xfrm>
            <a:off x="5734611" y="3643067"/>
            <a:ext cx="327269" cy="400110"/>
          </a:xfrm>
          <a:prstGeom prst="rect">
            <a:avLst/>
          </a:prstGeom>
          <a:noFill/>
        </p:spPr>
        <p:txBody>
          <a:bodyPr wrap="none" rtlCol="0">
            <a:spAutoFit/>
          </a:bodyPr>
          <a:lstStyle/>
          <a:p>
            <a:pPr algn="ctr"/>
            <a:r>
              <a:rPr lang="en-US" sz="2000" dirty="0">
                <a:solidFill>
                  <a:srgbClr val="404040"/>
                </a:solidFill>
                <a:latin typeface="Optima"/>
                <a:cs typeface="Optima"/>
              </a:rPr>
              <a:t>1</a:t>
            </a:r>
          </a:p>
        </p:txBody>
      </p:sp>
      <p:sp>
        <p:nvSpPr>
          <p:cNvPr id="32" name="TextBox 31"/>
          <p:cNvSpPr txBox="1"/>
          <p:nvPr/>
        </p:nvSpPr>
        <p:spPr>
          <a:xfrm>
            <a:off x="4371622" y="2886711"/>
            <a:ext cx="541174" cy="400110"/>
          </a:xfrm>
          <a:prstGeom prst="rect">
            <a:avLst/>
          </a:prstGeom>
          <a:noFill/>
        </p:spPr>
        <p:txBody>
          <a:bodyPr wrap="none" rtlCol="0">
            <a:spAutoFit/>
          </a:bodyPr>
          <a:lstStyle/>
          <a:p>
            <a:pPr algn="ctr"/>
            <a:r>
              <a:rPr lang="en-US" sz="2000" dirty="0">
                <a:solidFill>
                  <a:srgbClr val="404040"/>
                </a:solidFill>
                <a:latin typeface="Optima"/>
                <a:cs typeface="Optima"/>
              </a:rPr>
              <a:t>1.5</a:t>
            </a:r>
          </a:p>
        </p:txBody>
      </p:sp>
      <p:sp>
        <p:nvSpPr>
          <p:cNvPr id="33" name="Title 1"/>
          <p:cNvSpPr txBox="1">
            <a:spLocks/>
          </p:cNvSpPr>
          <p:nvPr/>
        </p:nvSpPr>
        <p:spPr>
          <a:xfrm>
            <a:off x="228600" y="1597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Sum of Squared Errors</a:t>
            </a:r>
          </a:p>
        </p:txBody>
      </p:sp>
      <p:graphicFrame>
        <p:nvGraphicFramePr>
          <p:cNvPr id="34" name="Table 33"/>
          <p:cNvGraphicFramePr>
            <a:graphicFrameLocks noGrp="1"/>
          </p:cNvGraphicFramePr>
          <p:nvPr>
            <p:extLst>
              <p:ext uri="{D42A27DB-BD31-4B8C-83A1-F6EECF244321}">
                <p14:modId xmlns:p14="http://schemas.microsoft.com/office/powerpoint/2010/main" val="524253758"/>
              </p:ext>
            </p:extLst>
          </p:nvPr>
        </p:nvGraphicFramePr>
        <p:xfrm>
          <a:off x="6172200" y="4436964"/>
          <a:ext cx="2310726" cy="2325080"/>
        </p:xfrm>
        <a:graphic>
          <a:graphicData uri="http://schemas.openxmlformats.org/drawingml/2006/table">
            <a:tbl>
              <a:tblPr firstRow="1" bandRow="1">
                <a:tableStyleId>{5C22544A-7EE6-4342-B048-85BDC9FD1C3A}</a:tableStyleId>
              </a:tblPr>
              <a:tblGrid>
                <a:gridCol w="449915">
                  <a:extLst>
                    <a:ext uri="{9D8B030D-6E8A-4147-A177-3AD203B41FA5}">
                      <a16:colId xmlns:a16="http://schemas.microsoft.com/office/drawing/2014/main" val="20000"/>
                    </a:ext>
                  </a:extLst>
                </a:gridCol>
                <a:gridCol w="449915">
                  <a:extLst>
                    <a:ext uri="{9D8B030D-6E8A-4147-A177-3AD203B41FA5}">
                      <a16:colId xmlns:a16="http://schemas.microsoft.com/office/drawing/2014/main" val="20001"/>
                    </a:ext>
                  </a:extLst>
                </a:gridCol>
                <a:gridCol w="511068">
                  <a:extLst>
                    <a:ext uri="{9D8B030D-6E8A-4147-A177-3AD203B41FA5}">
                      <a16:colId xmlns:a16="http://schemas.microsoft.com/office/drawing/2014/main" val="20002"/>
                    </a:ext>
                  </a:extLst>
                </a:gridCol>
                <a:gridCol w="428073">
                  <a:extLst>
                    <a:ext uri="{9D8B030D-6E8A-4147-A177-3AD203B41FA5}">
                      <a16:colId xmlns:a16="http://schemas.microsoft.com/office/drawing/2014/main" val="20003"/>
                    </a:ext>
                  </a:extLst>
                </a:gridCol>
                <a:gridCol w="471755">
                  <a:extLst>
                    <a:ext uri="{9D8B030D-6E8A-4147-A177-3AD203B41FA5}">
                      <a16:colId xmlns:a16="http://schemas.microsoft.com/office/drawing/2014/main" val="20004"/>
                    </a:ext>
                  </a:extLst>
                </a:gridCol>
              </a:tblGrid>
              <a:tr h="465016">
                <a:tc>
                  <a:txBody>
                    <a:bodyPr/>
                    <a:lstStyle/>
                    <a:p>
                      <a:pPr algn="ctr"/>
                      <a:endParaRPr lang="en-US" sz="2000" b="1" i="1"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65016">
                <a:tc>
                  <a:txBody>
                    <a:bodyPr/>
                    <a:lstStyle/>
                    <a:p>
                      <a:pPr algn="ctr"/>
                      <a:r>
                        <a:rPr lang="en-US" sz="2000" b="1" i="1" dirty="0">
                          <a:solidFill>
                            <a:srgbClr val="262626"/>
                          </a:solidFill>
                          <a:latin typeface="Optima"/>
                          <a:cs typeface="Optima"/>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5016">
                <a:tc>
                  <a:txBody>
                    <a:bodyPr/>
                    <a:lstStyle/>
                    <a:p>
                      <a:pPr algn="ctr"/>
                      <a:r>
                        <a:rPr lang="en-US" sz="2000" b="1" i="1" dirty="0">
                          <a:solidFill>
                            <a:srgbClr val="262626"/>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65016">
                <a:tc>
                  <a:txBody>
                    <a:bodyPr/>
                    <a:lstStyle/>
                    <a:p>
                      <a:pPr algn="ctr"/>
                      <a:r>
                        <a:rPr lang="en-US" sz="2000" b="1" i="1" dirty="0">
                          <a:solidFill>
                            <a:srgbClr val="262626"/>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65016">
                <a:tc>
                  <a:txBody>
                    <a:bodyPr/>
                    <a:lstStyle/>
                    <a:p>
                      <a:pPr algn="ctr"/>
                      <a:r>
                        <a:rPr lang="en-US" sz="2000" b="1" i="1" dirty="0">
                          <a:solidFill>
                            <a:srgbClr val="262626"/>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35" name="Rectangle 34"/>
          <p:cNvSpPr/>
          <p:nvPr/>
        </p:nvSpPr>
        <p:spPr>
          <a:xfrm>
            <a:off x="5562600" y="5441675"/>
            <a:ext cx="501960" cy="553998"/>
          </a:xfrm>
          <a:prstGeom prst="rect">
            <a:avLst/>
          </a:prstGeom>
        </p:spPr>
        <p:txBody>
          <a:bodyPr wrap="none">
            <a:spAutoFit/>
          </a:bodyPr>
          <a:lstStyle/>
          <a:p>
            <a:r>
              <a:rPr lang="en-US" sz="3000" i="1" dirty="0">
                <a:latin typeface="Optima"/>
                <a:cs typeface="Optima"/>
              </a:rPr>
              <a:t>d</a:t>
            </a:r>
            <a:endParaRPr lang="en-US" sz="3000" i="1" dirty="0"/>
          </a:p>
        </p:txBody>
      </p:sp>
    </p:spTree>
    <p:extLst>
      <p:ext uri="{BB962C8B-B14F-4D97-AF65-F5344CB8AC3E}">
        <p14:creationId xmlns:p14="http://schemas.microsoft.com/office/powerpoint/2010/main" val="274744484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28713" y="2390002"/>
            <a:ext cx="4313109" cy="1770187"/>
            <a:chOff x="2117070" y="4491647"/>
            <a:chExt cx="4313109" cy="1770188"/>
          </a:xfrm>
        </p:grpSpPr>
        <p:cxnSp>
          <p:nvCxnSpPr>
            <p:cNvPr id="6" name="Straight Arrow Connector 5"/>
            <p:cNvCxnSpPr/>
            <p:nvPr/>
          </p:nvCxnSpPr>
          <p:spPr>
            <a:xfrm>
              <a:off x="3644851" y="5418272"/>
              <a:ext cx="1240321" cy="0"/>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4876800" y="5410200"/>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4885172" y="4726655"/>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2294900" y="5418272"/>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flipV="1">
              <a:off x="2303272" y="4734727"/>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1" name="Oval 10"/>
            <p:cNvSpPr>
              <a:spLocks noChangeAspect="1"/>
            </p:cNvSpPr>
            <p:nvPr/>
          </p:nvSpPr>
          <p:spPr>
            <a:xfrm>
              <a:off x="3525380" y="5221385"/>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2" name="Oval 11"/>
            <p:cNvSpPr>
              <a:spLocks noChangeAspect="1"/>
            </p:cNvSpPr>
            <p:nvPr/>
          </p:nvSpPr>
          <p:spPr>
            <a:xfrm>
              <a:off x="6034742" y="4531176"/>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3" name="Oval 12"/>
            <p:cNvSpPr>
              <a:spLocks noChangeAspect="1"/>
            </p:cNvSpPr>
            <p:nvPr/>
          </p:nvSpPr>
          <p:spPr>
            <a:xfrm>
              <a:off x="6034742" y="5884206"/>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4" name="Oval 13"/>
            <p:cNvSpPr>
              <a:spLocks noChangeAspect="1"/>
            </p:cNvSpPr>
            <p:nvPr/>
          </p:nvSpPr>
          <p:spPr>
            <a:xfrm>
              <a:off x="4621041" y="5221385"/>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5" name="Oval 14"/>
            <p:cNvSpPr>
              <a:spLocks noChangeAspect="1"/>
            </p:cNvSpPr>
            <p:nvPr/>
          </p:nvSpPr>
          <p:spPr>
            <a:xfrm>
              <a:off x="2117070" y="5884206"/>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ED1C24"/>
                </a:solidFill>
                <a:latin typeface="Optima"/>
                <a:cs typeface="Optima"/>
              </a:endParaRPr>
            </a:p>
          </p:txBody>
        </p:sp>
        <p:sp>
          <p:nvSpPr>
            <p:cNvPr id="16" name="Oval 15"/>
            <p:cNvSpPr>
              <a:spLocks noChangeAspect="1"/>
            </p:cNvSpPr>
            <p:nvPr/>
          </p:nvSpPr>
          <p:spPr>
            <a:xfrm>
              <a:off x="2117070" y="4531176"/>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7" name="TextBox 16"/>
            <p:cNvSpPr txBox="1"/>
            <p:nvPr/>
          </p:nvSpPr>
          <p:spPr>
            <a:xfrm>
              <a:off x="2148084" y="5814458"/>
              <a:ext cx="334116" cy="400110"/>
            </a:xfrm>
            <a:prstGeom prst="rect">
              <a:avLst/>
            </a:prstGeom>
            <a:noFill/>
          </p:spPr>
          <p:txBody>
            <a:bodyPr wrap="none" rtlCol="0">
              <a:spAutoFit/>
            </a:bodyPr>
            <a:lstStyle/>
            <a:p>
              <a:pPr algn="ctr"/>
              <a:r>
                <a:rPr lang="en-US" sz="2000" i="1" dirty="0">
                  <a:solidFill>
                    <a:srgbClr val="FFFFFF"/>
                  </a:solidFill>
                  <a:latin typeface="Optima"/>
                  <a:cs typeface="Optima"/>
                </a:rPr>
                <a:t>j</a:t>
              </a:r>
            </a:p>
          </p:txBody>
        </p:sp>
        <p:sp>
          <p:nvSpPr>
            <p:cNvPr id="18" name="TextBox 17"/>
            <p:cNvSpPr txBox="1"/>
            <p:nvPr/>
          </p:nvSpPr>
          <p:spPr>
            <a:xfrm>
              <a:off x="2168208" y="4491647"/>
              <a:ext cx="312033" cy="400110"/>
            </a:xfrm>
            <a:prstGeom prst="rect">
              <a:avLst/>
            </a:prstGeom>
            <a:noFill/>
          </p:spPr>
          <p:txBody>
            <a:bodyPr wrap="none" rtlCol="0">
              <a:spAutoFit/>
            </a:bodyPr>
            <a:lstStyle/>
            <a:p>
              <a:pPr algn="ctr"/>
              <a:r>
                <a:rPr lang="en-US" sz="2000" i="1" dirty="0">
                  <a:solidFill>
                    <a:srgbClr val="FFFFFF"/>
                  </a:solidFill>
                  <a:latin typeface="Optima"/>
                  <a:cs typeface="Optima"/>
                </a:rPr>
                <a:t>i</a:t>
              </a:r>
            </a:p>
          </p:txBody>
        </p:sp>
        <p:sp>
          <p:nvSpPr>
            <p:cNvPr id="19" name="TextBox 18"/>
            <p:cNvSpPr txBox="1"/>
            <p:nvPr/>
          </p:nvSpPr>
          <p:spPr>
            <a:xfrm>
              <a:off x="6051717" y="4497346"/>
              <a:ext cx="378462" cy="400110"/>
            </a:xfrm>
            <a:prstGeom prst="rect">
              <a:avLst/>
            </a:prstGeom>
            <a:noFill/>
          </p:spPr>
          <p:txBody>
            <a:bodyPr wrap="none" rtlCol="0">
              <a:spAutoFit/>
            </a:bodyPr>
            <a:lstStyle/>
            <a:p>
              <a:pPr algn="ctr"/>
              <a:r>
                <a:rPr lang="en-US" sz="2000" i="1" dirty="0">
                  <a:solidFill>
                    <a:srgbClr val="FFFFFF"/>
                  </a:solidFill>
                  <a:latin typeface="Optima"/>
                  <a:cs typeface="Optima"/>
                </a:rPr>
                <a:t>k</a:t>
              </a:r>
            </a:p>
          </p:txBody>
        </p:sp>
        <p:sp>
          <p:nvSpPr>
            <p:cNvPr id="20" name="TextBox 19"/>
            <p:cNvSpPr txBox="1"/>
            <p:nvPr/>
          </p:nvSpPr>
          <p:spPr>
            <a:xfrm>
              <a:off x="6083609" y="5861725"/>
              <a:ext cx="312033" cy="400110"/>
            </a:xfrm>
            <a:prstGeom prst="rect">
              <a:avLst/>
            </a:prstGeom>
            <a:noFill/>
          </p:spPr>
          <p:txBody>
            <a:bodyPr wrap="none" rtlCol="0">
              <a:spAutoFit/>
            </a:bodyPr>
            <a:lstStyle/>
            <a:p>
              <a:pPr algn="ctr"/>
              <a:r>
                <a:rPr lang="en-US" sz="2000" i="1" dirty="0">
                  <a:solidFill>
                    <a:srgbClr val="FFFFFF"/>
                  </a:solidFill>
                  <a:latin typeface="Optima"/>
                  <a:cs typeface="Optima"/>
                </a:rPr>
                <a:t>l</a:t>
              </a:r>
            </a:p>
          </p:txBody>
        </p:sp>
      </p:grpSp>
      <p:sp>
        <p:nvSpPr>
          <p:cNvPr id="21" name="Rectangle 20"/>
          <p:cNvSpPr/>
          <p:nvPr/>
        </p:nvSpPr>
        <p:spPr>
          <a:xfrm>
            <a:off x="1942065" y="2961423"/>
            <a:ext cx="452906" cy="553998"/>
          </a:xfrm>
          <a:prstGeom prst="rect">
            <a:avLst/>
          </a:prstGeom>
        </p:spPr>
        <p:txBody>
          <a:bodyPr wrap="none">
            <a:spAutoFit/>
          </a:bodyPr>
          <a:lstStyle/>
          <a:p>
            <a:r>
              <a:rPr lang="en-US" sz="3000" i="1" dirty="0">
                <a:latin typeface="Optima"/>
                <a:cs typeface="Optima"/>
              </a:rPr>
              <a:t>T</a:t>
            </a:r>
            <a:endParaRPr lang="en-US" sz="3000" dirty="0"/>
          </a:p>
        </p:txBody>
      </p:sp>
      <p:sp>
        <p:nvSpPr>
          <p:cNvPr id="27" name="TextBox 26"/>
          <p:cNvSpPr txBox="1"/>
          <p:nvPr/>
        </p:nvSpPr>
        <p:spPr>
          <a:xfrm>
            <a:off x="3249935" y="2553690"/>
            <a:ext cx="541174" cy="400110"/>
          </a:xfrm>
          <a:prstGeom prst="rect">
            <a:avLst/>
          </a:prstGeom>
          <a:noFill/>
        </p:spPr>
        <p:txBody>
          <a:bodyPr wrap="none" rtlCol="0">
            <a:spAutoFit/>
          </a:bodyPr>
          <a:lstStyle/>
          <a:p>
            <a:pPr algn="ctr"/>
            <a:r>
              <a:rPr lang="en-US" sz="2000" dirty="0">
                <a:solidFill>
                  <a:srgbClr val="404040"/>
                </a:solidFill>
                <a:latin typeface="Optima"/>
                <a:cs typeface="Optima"/>
              </a:rPr>
              <a:t>1.5</a:t>
            </a:r>
          </a:p>
        </p:txBody>
      </p:sp>
      <p:sp>
        <p:nvSpPr>
          <p:cNvPr id="28" name="TextBox 27"/>
          <p:cNvSpPr txBox="1"/>
          <p:nvPr/>
        </p:nvSpPr>
        <p:spPr>
          <a:xfrm>
            <a:off x="3249935" y="3600734"/>
            <a:ext cx="541174" cy="400110"/>
          </a:xfrm>
          <a:prstGeom prst="rect">
            <a:avLst/>
          </a:prstGeom>
          <a:noFill/>
        </p:spPr>
        <p:txBody>
          <a:bodyPr wrap="none" rtlCol="0">
            <a:spAutoFit/>
          </a:bodyPr>
          <a:lstStyle/>
          <a:p>
            <a:pPr algn="ctr"/>
            <a:r>
              <a:rPr lang="en-US" sz="2000" dirty="0">
                <a:solidFill>
                  <a:srgbClr val="404040"/>
                </a:solidFill>
                <a:latin typeface="Optima"/>
                <a:cs typeface="Optima"/>
              </a:rPr>
              <a:t>1.5</a:t>
            </a:r>
          </a:p>
        </p:txBody>
      </p:sp>
      <p:sp>
        <p:nvSpPr>
          <p:cNvPr id="29" name="TextBox 28"/>
          <p:cNvSpPr txBox="1"/>
          <p:nvPr/>
        </p:nvSpPr>
        <p:spPr>
          <a:xfrm>
            <a:off x="5734611" y="2581911"/>
            <a:ext cx="327269" cy="400110"/>
          </a:xfrm>
          <a:prstGeom prst="rect">
            <a:avLst/>
          </a:prstGeom>
          <a:noFill/>
        </p:spPr>
        <p:txBody>
          <a:bodyPr wrap="none" rtlCol="0">
            <a:spAutoFit/>
          </a:bodyPr>
          <a:lstStyle/>
          <a:p>
            <a:pPr algn="ctr"/>
            <a:r>
              <a:rPr lang="en-US" sz="2000" dirty="0">
                <a:solidFill>
                  <a:srgbClr val="404040"/>
                </a:solidFill>
                <a:latin typeface="Optima"/>
                <a:cs typeface="Optima"/>
              </a:rPr>
              <a:t>1</a:t>
            </a:r>
          </a:p>
        </p:txBody>
      </p:sp>
      <p:sp>
        <p:nvSpPr>
          <p:cNvPr id="30" name="TextBox 29"/>
          <p:cNvSpPr txBox="1"/>
          <p:nvPr/>
        </p:nvSpPr>
        <p:spPr>
          <a:xfrm>
            <a:off x="5734611" y="3643067"/>
            <a:ext cx="327269" cy="400110"/>
          </a:xfrm>
          <a:prstGeom prst="rect">
            <a:avLst/>
          </a:prstGeom>
          <a:noFill/>
        </p:spPr>
        <p:txBody>
          <a:bodyPr wrap="none" rtlCol="0">
            <a:spAutoFit/>
          </a:bodyPr>
          <a:lstStyle/>
          <a:p>
            <a:pPr algn="ctr"/>
            <a:r>
              <a:rPr lang="en-US" sz="2000" dirty="0">
                <a:solidFill>
                  <a:srgbClr val="404040"/>
                </a:solidFill>
                <a:latin typeface="Optima"/>
                <a:cs typeface="Optima"/>
              </a:rPr>
              <a:t>1</a:t>
            </a:r>
          </a:p>
        </p:txBody>
      </p:sp>
      <p:sp>
        <p:nvSpPr>
          <p:cNvPr id="32" name="TextBox 31"/>
          <p:cNvSpPr txBox="1"/>
          <p:nvPr/>
        </p:nvSpPr>
        <p:spPr>
          <a:xfrm>
            <a:off x="4371622" y="2886711"/>
            <a:ext cx="541174" cy="400110"/>
          </a:xfrm>
          <a:prstGeom prst="rect">
            <a:avLst/>
          </a:prstGeom>
          <a:noFill/>
        </p:spPr>
        <p:txBody>
          <a:bodyPr wrap="none" rtlCol="0">
            <a:spAutoFit/>
          </a:bodyPr>
          <a:lstStyle/>
          <a:p>
            <a:pPr algn="ctr"/>
            <a:r>
              <a:rPr lang="en-US" sz="2000" dirty="0">
                <a:solidFill>
                  <a:srgbClr val="404040"/>
                </a:solidFill>
                <a:latin typeface="Optima"/>
                <a:cs typeface="Optima"/>
              </a:rPr>
              <a:t>1.5</a:t>
            </a:r>
          </a:p>
        </p:txBody>
      </p:sp>
      <p:sp>
        <p:nvSpPr>
          <p:cNvPr id="33" name="Title 1"/>
          <p:cNvSpPr txBox="1">
            <a:spLocks/>
          </p:cNvSpPr>
          <p:nvPr/>
        </p:nvSpPr>
        <p:spPr>
          <a:xfrm>
            <a:off x="228600" y="1597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Sum of Squared Errors</a:t>
            </a:r>
          </a:p>
        </p:txBody>
      </p:sp>
      <p:sp>
        <p:nvSpPr>
          <p:cNvPr id="31" name="Rectangle 30"/>
          <p:cNvSpPr/>
          <p:nvPr/>
        </p:nvSpPr>
        <p:spPr>
          <a:xfrm>
            <a:off x="807922" y="5484008"/>
            <a:ext cx="508562" cy="553998"/>
          </a:xfrm>
          <a:prstGeom prst="rect">
            <a:avLst/>
          </a:prstGeom>
        </p:spPr>
        <p:txBody>
          <a:bodyPr wrap="none">
            <a:spAutoFit/>
          </a:bodyPr>
          <a:lstStyle/>
          <a:p>
            <a:r>
              <a:rPr lang="en-US" sz="3000" i="1" dirty="0">
                <a:latin typeface="Optima"/>
                <a:cs typeface="Optima"/>
              </a:rPr>
              <a:t>D</a:t>
            </a:r>
            <a:endParaRPr lang="en-US" sz="3000" dirty="0"/>
          </a:p>
        </p:txBody>
      </p:sp>
      <p:sp>
        <p:nvSpPr>
          <p:cNvPr id="36" name="Rectangle 35"/>
          <p:cNvSpPr/>
          <p:nvPr/>
        </p:nvSpPr>
        <p:spPr>
          <a:xfrm>
            <a:off x="5562600" y="5441675"/>
            <a:ext cx="501960" cy="553998"/>
          </a:xfrm>
          <a:prstGeom prst="rect">
            <a:avLst/>
          </a:prstGeom>
        </p:spPr>
        <p:txBody>
          <a:bodyPr wrap="none">
            <a:spAutoFit/>
          </a:bodyPr>
          <a:lstStyle/>
          <a:p>
            <a:r>
              <a:rPr lang="en-US" sz="3000" i="1" dirty="0">
                <a:latin typeface="Optima"/>
                <a:cs typeface="Optima"/>
              </a:rPr>
              <a:t>d</a:t>
            </a:r>
            <a:endParaRPr lang="en-US" sz="3000" i="1" dirty="0"/>
          </a:p>
        </p:txBody>
      </p:sp>
      <p:graphicFrame>
        <p:nvGraphicFramePr>
          <p:cNvPr id="37" name="Table 36"/>
          <p:cNvGraphicFramePr>
            <a:graphicFrameLocks noGrp="1"/>
          </p:cNvGraphicFramePr>
          <p:nvPr>
            <p:extLst>
              <p:ext uri="{D42A27DB-BD31-4B8C-83A1-F6EECF244321}">
                <p14:modId xmlns:p14="http://schemas.microsoft.com/office/powerpoint/2010/main" val="1694766408"/>
              </p:ext>
            </p:extLst>
          </p:nvPr>
        </p:nvGraphicFramePr>
        <p:xfrm>
          <a:off x="1501423" y="4456720"/>
          <a:ext cx="2310726" cy="2325080"/>
        </p:xfrm>
        <a:graphic>
          <a:graphicData uri="http://schemas.openxmlformats.org/drawingml/2006/table">
            <a:tbl>
              <a:tblPr firstRow="1" bandRow="1">
                <a:tableStyleId>{5C22544A-7EE6-4342-B048-85BDC9FD1C3A}</a:tableStyleId>
              </a:tblPr>
              <a:tblGrid>
                <a:gridCol w="449915">
                  <a:extLst>
                    <a:ext uri="{9D8B030D-6E8A-4147-A177-3AD203B41FA5}">
                      <a16:colId xmlns:a16="http://schemas.microsoft.com/office/drawing/2014/main" val="20000"/>
                    </a:ext>
                  </a:extLst>
                </a:gridCol>
                <a:gridCol w="449915">
                  <a:extLst>
                    <a:ext uri="{9D8B030D-6E8A-4147-A177-3AD203B41FA5}">
                      <a16:colId xmlns:a16="http://schemas.microsoft.com/office/drawing/2014/main" val="20001"/>
                    </a:ext>
                  </a:extLst>
                </a:gridCol>
                <a:gridCol w="511068">
                  <a:extLst>
                    <a:ext uri="{9D8B030D-6E8A-4147-A177-3AD203B41FA5}">
                      <a16:colId xmlns:a16="http://schemas.microsoft.com/office/drawing/2014/main" val="20002"/>
                    </a:ext>
                  </a:extLst>
                </a:gridCol>
                <a:gridCol w="428073">
                  <a:extLst>
                    <a:ext uri="{9D8B030D-6E8A-4147-A177-3AD203B41FA5}">
                      <a16:colId xmlns:a16="http://schemas.microsoft.com/office/drawing/2014/main" val="20003"/>
                    </a:ext>
                  </a:extLst>
                </a:gridCol>
                <a:gridCol w="471755">
                  <a:extLst>
                    <a:ext uri="{9D8B030D-6E8A-4147-A177-3AD203B41FA5}">
                      <a16:colId xmlns:a16="http://schemas.microsoft.com/office/drawing/2014/main" val="20004"/>
                    </a:ext>
                  </a:extLst>
                </a:gridCol>
              </a:tblGrid>
              <a:tr h="465016">
                <a:tc>
                  <a:txBody>
                    <a:bodyPr/>
                    <a:lstStyle/>
                    <a:p>
                      <a:pPr algn="ctr"/>
                      <a:endParaRPr lang="en-US" sz="2000" b="1" i="1"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65016">
                <a:tc>
                  <a:txBody>
                    <a:bodyPr/>
                    <a:lstStyle/>
                    <a:p>
                      <a:pPr algn="ctr"/>
                      <a:r>
                        <a:rPr lang="en-US" sz="2000" b="1" i="1" dirty="0">
                          <a:solidFill>
                            <a:srgbClr val="262626"/>
                          </a:solidFill>
                          <a:latin typeface="Optima"/>
                          <a:cs typeface="Optima"/>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A6A6A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rgbClr val="FF0000"/>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5016">
                <a:tc>
                  <a:txBody>
                    <a:bodyPr/>
                    <a:lstStyle/>
                    <a:p>
                      <a:pPr algn="ctr"/>
                      <a:r>
                        <a:rPr lang="en-US" sz="2000" b="1" i="1" dirty="0">
                          <a:solidFill>
                            <a:srgbClr val="262626"/>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A6A6A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A6A6A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rgbClr val="FF0000"/>
                          </a:solidFill>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65016">
                <a:tc>
                  <a:txBody>
                    <a:bodyPr/>
                    <a:lstStyle/>
                    <a:p>
                      <a:pPr algn="ctr"/>
                      <a:r>
                        <a:rPr lang="en-US" sz="2000" b="1" i="1" dirty="0">
                          <a:solidFill>
                            <a:srgbClr val="262626"/>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A6A6A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A6A6A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A6A6A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65016">
                <a:tc>
                  <a:txBody>
                    <a:bodyPr/>
                    <a:lstStyle/>
                    <a:p>
                      <a:pPr algn="ctr"/>
                      <a:r>
                        <a:rPr lang="en-US" sz="2000" b="1" i="1" dirty="0">
                          <a:solidFill>
                            <a:srgbClr val="262626"/>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bg1">
                              <a:lumMod val="65000"/>
                            </a:schemeClr>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bg1">
                              <a:lumMod val="65000"/>
                            </a:schemeClr>
                          </a:solidFill>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bg1">
                              <a:lumMod val="65000"/>
                            </a:schemeClr>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A6A6A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graphicFrame>
        <p:nvGraphicFramePr>
          <p:cNvPr id="38" name="Table 37"/>
          <p:cNvGraphicFramePr>
            <a:graphicFrameLocks noGrp="1"/>
          </p:cNvGraphicFramePr>
          <p:nvPr>
            <p:extLst>
              <p:ext uri="{D42A27DB-BD31-4B8C-83A1-F6EECF244321}">
                <p14:modId xmlns:p14="http://schemas.microsoft.com/office/powerpoint/2010/main" val="567595322"/>
              </p:ext>
            </p:extLst>
          </p:nvPr>
        </p:nvGraphicFramePr>
        <p:xfrm>
          <a:off x="6172200" y="4436964"/>
          <a:ext cx="2310726" cy="2325080"/>
        </p:xfrm>
        <a:graphic>
          <a:graphicData uri="http://schemas.openxmlformats.org/drawingml/2006/table">
            <a:tbl>
              <a:tblPr firstRow="1" bandRow="1">
                <a:tableStyleId>{5C22544A-7EE6-4342-B048-85BDC9FD1C3A}</a:tableStyleId>
              </a:tblPr>
              <a:tblGrid>
                <a:gridCol w="449915">
                  <a:extLst>
                    <a:ext uri="{9D8B030D-6E8A-4147-A177-3AD203B41FA5}">
                      <a16:colId xmlns:a16="http://schemas.microsoft.com/office/drawing/2014/main" val="20000"/>
                    </a:ext>
                  </a:extLst>
                </a:gridCol>
                <a:gridCol w="449915">
                  <a:extLst>
                    <a:ext uri="{9D8B030D-6E8A-4147-A177-3AD203B41FA5}">
                      <a16:colId xmlns:a16="http://schemas.microsoft.com/office/drawing/2014/main" val="20001"/>
                    </a:ext>
                  </a:extLst>
                </a:gridCol>
                <a:gridCol w="511068">
                  <a:extLst>
                    <a:ext uri="{9D8B030D-6E8A-4147-A177-3AD203B41FA5}">
                      <a16:colId xmlns:a16="http://schemas.microsoft.com/office/drawing/2014/main" val="20002"/>
                    </a:ext>
                  </a:extLst>
                </a:gridCol>
                <a:gridCol w="428073">
                  <a:extLst>
                    <a:ext uri="{9D8B030D-6E8A-4147-A177-3AD203B41FA5}">
                      <a16:colId xmlns:a16="http://schemas.microsoft.com/office/drawing/2014/main" val="20003"/>
                    </a:ext>
                  </a:extLst>
                </a:gridCol>
                <a:gridCol w="471755">
                  <a:extLst>
                    <a:ext uri="{9D8B030D-6E8A-4147-A177-3AD203B41FA5}">
                      <a16:colId xmlns:a16="http://schemas.microsoft.com/office/drawing/2014/main" val="20004"/>
                    </a:ext>
                  </a:extLst>
                </a:gridCol>
              </a:tblGrid>
              <a:tr h="465016">
                <a:tc>
                  <a:txBody>
                    <a:bodyPr/>
                    <a:lstStyle/>
                    <a:p>
                      <a:pPr algn="ctr"/>
                      <a:endParaRPr lang="en-US" sz="2000" b="1" i="1"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65016">
                <a:tc>
                  <a:txBody>
                    <a:bodyPr/>
                    <a:lstStyle/>
                    <a:p>
                      <a:pPr algn="ctr"/>
                      <a:r>
                        <a:rPr lang="en-US" sz="2000" b="1" i="1" dirty="0">
                          <a:solidFill>
                            <a:srgbClr val="262626"/>
                          </a:solidFill>
                          <a:latin typeface="Optima"/>
                          <a:cs typeface="Optima"/>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A6A6A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rgbClr val="FF0000"/>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5016">
                <a:tc>
                  <a:txBody>
                    <a:bodyPr/>
                    <a:lstStyle/>
                    <a:p>
                      <a:pPr algn="ctr"/>
                      <a:r>
                        <a:rPr lang="en-US" sz="2000" b="1" i="1" dirty="0">
                          <a:solidFill>
                            <a:srgbClr val="262626"/>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A6A6A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A6A6A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rgbClr val="FF0000"/>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65016">
                <a:tc>
                  <a:txBody>
                    <a:bodyPr/>
                    <a:lstStyle/>
                    <a:p>
                      <a:pPr algn="ctr"/>
                      <a:r>
                        <a:rPr lang="en-US" sz="2000" b="1" i="1" dirty="0">
                          <a:solidFill>
                            <a:srgbClr val="262626"/>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A6A6A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A6A6A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A6A6A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65016">
                <a:tc>
                  <a:txBody>
                    <a:bodyPr/>
                    <a:lstStyle/>
                    <a:p>
                      <a:pPr algn="ctr"/>
                      <a:r>
                        <a:rPr lang="en-US" sz="2000" b="1" i="1" dirty="0">
                          <a:solidFill>
                            <a:srgbClr val="262626"/>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A6A6A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A6A6A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A6A6A6"/>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A6A6A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23956099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28713" y="2390002"/>
            <a:ext cx="4313109" cy="1770187"/>
            <a:chOff x="2117070" y="4491647"/>
            <a:chExt cx="4313109" cy="1770188"/>
          </a:xfrm>
        </p:grpSpPr>
        <p:cxnSp>
          <p:nvCxnSpPr>
            <p:cNvPr id="6" name="Straight Arrow Connector 5"/>
            <p:cNvCxnSpPr/>
            <p:nvPr/>
          </p:nvCxnSpPr>
          <p:spPr>
            <a:xfrm>
              <a:off x="3644851" y="5418272"/>
              <a:ext cx="1240321" cy="0"/>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4876800" y="5410200"/>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4885172" y="4726655"/>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2294900" y="5418272"/>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flipV="1">
              <a:off x="2303272" y="4734727"/>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1" name="Oval 10"/>
            <p:cNvSpPr>
              <a:spLocks noChangeAspect="1"/>
            </p:cNvSpPr>
            <p:nvPr/>
          </p:nvSpPr>
          <p:spPr>
            <a:xfrm>
              <a:off x="3525380" y="5221385"/>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2" name="Oval 11"/>
            <p:cNvSpPr>
              <a:spLocks noChangeAspect="1"/>
            </p:cNvSpPr>
            <p:nvPr/>
          </p:nvSpPr>
          <p:spPr>
            <a:xfrm>
              <a:off x="6034742" y="4531176"/>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3" name="Oval 12"/>
            <p:cNvSpPr>
              <a:spLocks noChangeAspect="1"/>
            </p:cNvSpPr>
            <p:nvPr/>
          </p:nvSpPr>
          <p:spPr>
            <a:xfrm>
              <a:off x="6034742" y="5884206"/>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4" name="Oval 13"/>
            <p:cNvSpPr>
              <a:spLocks noChangeAspect="1"/>
            </p:cNvSpPr>
            <p:nvPr/>
          </p:nvSpPr>
          <p:spPr>
            <a:xfrm>
              <a:off x="4621041" y="5221385"/>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5" name="Oval 14"/>
            <p:cNvSpPr>
              <a:spLocks noChangeAspect="1"/>
            </p:cNvSpPr>
            <p:nvPr/>
          </p:nvSpPr>
          <p:spPr>
            <a:xfrm>
              <a:off x="2117070" y="5884206"/>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ED1C24"/>
                </a:solidFill>
                <a:latin typeface="Optima"/>
                <a:cs typeface="Optima"/>
              </a:endParaRPr>
            </a:p>
          </p:txBody>
        </p:sp>
        <p:sp>
          <p:nvSpPr>
            <p:cNvPr id="16" name="Oval 15"/>
            <p:cNvSpPr>
              <a:spLocks noChangeAspect="1"/>
            </p:cNvSpPr>
            <p:nvPr/>
          </p:nvSpPr>
          <p:spPr>
            <a:xfrm>
              <a:off x="2117070" y="4531176"/>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7" name="TextBox 16"/>
            <p:cNvSpPr txBox="1"/>
            <p:nvPr/>
          </p:nvSpPr>
          <p:spPr>
            <a:xfrm>
              <a:off x="2148084" y="5814458"/>
              <a:ext cx="334116" cy="400110"/>
            </a:xfrm>
            <a:prstGeom prst="rect">
              <a:avLst/>
            </a:prstGeom>
            <a:noFill/>
          </p:spPr>
          <p:txBody>
            <a:bodyPr wrap="none" rtlCol="0">
              <a:spAutoFit/>
            </a:bodyPr>
            <a:lstStyle/>
            <a:p>
              <a:pPr algn="ctr"/>
              <a:r>
                <a:rPr lang="en-US" sz="2000" i="1" dirty="0">
                  <a:solidFill>
                    <a:srgbClr val="FFFFFF"/>
                  </a:solidFill>
                  <a:latin typeface="Optima"/>
                  <a:cs typeface="Optima"/>
                </a:rPr>
                <a:t>j</a:t>
              </a:r>
            </a:p>
          </p:txBody>
        </p:sp>
        <p:sp>
          <p:nvSpPr>
            <p:cNvPr id="18" name="TextBox 17"/>
            <p:cNvSpPr txBox="1"/>
            <p:nvPr/>
          </p:nvSpPr>
          <p:spPr>
            <a:xfrm>
              <a:off x="2168208" y="4491647"/>
              <a:ext cx="312033" cy="400110"/>
            </a:xfrm>
            <a:prstGeom prst="rect">
              <a:avLst/>
            </a:prstGeom>
            <a:noFill/>
          </p:spPr>
          <p:txBody>
            <a:bodyPr wrap="none" rtlCol="0">
              <a:spAutoFit/>
            </a:bodyPr>
            <a:lstStyle/>
            <a:p>
              <a:pPr algn="ctr"/>
              <a:r>
                <a:rPr lang="en-US" sz="2000" i="1" dirty="0">
                  <a:solidFill>
                    <a:srgbClr val="FFFFFF"/>
                  </a:solidFill>
                  <a:latin typeface="Optima"/>
                  <a:cs typeface="Optima"/>
                </a:rPr>
                <a:t>i</a:t>
              </a:r>
            </a:p>
          </p:txBody>
        </p:sp>
        <p:sp>
          <p:nvSpPr>
            <p:cNvPr id="19" name="TextBox 18"/>
            <p:cNvSpPr txBox="1"/>
            <p:nvPr/>
          </p:nvSpPr>
          <p:spPr>
            <a:xfrm>
              <a:off x="6051717" y="4497346"/>
              <a:ext cx="378462" cy="400110"/>
            </a:xfrm>
            <a:prstGeom prst="rect">
              <a:avLst/>
            </a:prstGeom>
            <a:noFill/>
          </p:spPr>
          <p:txBody>
            <a:bodyPr wrap="none" rtlCol="0">
              <a:spAutoFit/>
            </a:bodyPr>
            <a:lstStyle/>
            <a:p>
              <a:pPr algn="ctr"/>
              <a:r>
                <a:rPr lang="en-US" sz="2000" i="1" dirty="0">
                  <a:solidFill>
                    <a:srgbClr val="FFFFFF"/>
                  </a:solidFill>
                  <a:latin typeface="Optima"/>
                  <a:cs typeface="Optima"/>
                </a:rPr>
                <a:t>k</a:t>
              </a:r>
            </a:p>
          </p:txBody>
        </p:sp>
        <p:sp>
          <p:nvSpPr>
            <p:cNvPr id="20" name="TextBox 19"/>
            <p:cNvSpPr txBox="1"/>
            <p:nvPr/>
          </p:nvSpPr>
          <p:spPr>
            <a:xfrm>
              <a:off x="6083609" y="5861725"/>
              <a:ext cx="312033" cy="400110"/>
            </a:xfrm>
            <a:prstGeom prst="rect">
              <a:avLst/>
            </a:prstGeom>
            <a:noFill/>
          </p:spPr>
          <p:txBody>
            <a:bodyPr wrap="none" rtlCol="0">
              <a:spAutoFit/>
            </a:bodyPr>
            <a:lstStyle/>
            <a:p>
              <a:pPr algn="ctr"/>
              <a:r>
                <a:rPr lang="en-US" sz="2000" i="1" dirty="0">
                  <a:solidFill>
                    <a:srgbClr val="FFFFFF"/>
                  </a:solidFill>
                  <a:latin typeface="Optima"/>
                  <a:cs typeface="Optima"/>
                </a:rPr>
                <a:t>l</a:t>
              </a:r>
            </a:p>
          </p:txBody>
        </p:sp>
      </p:grpSp>
      <p:sp>
        <p:nvSpPr>
          <p:cNvPr id="21" name="Rectangle 20"/>
          <p:cNvSpPr/>
          <p:nvPr/>
        </p:nvSpPr>
        <p:spPr>
          <a:xfrm>
            <a:off x="1942065" y="2961423"/>
            <a:ext cx="452906" cy="553998"/>
          </a:xfrm>
          <a:prstGeom prst="rect">
            <a:avLst/>
          </a:prstGeom>
        </p:spPr>
        <p:txBody>
          <a:bodyPr wrap="none">
            <a:spAutoFit/>
          </a:bodyPr>
          <a:lstStyle/>
          <a:p>
            <a:r>
              <a:rPr lang="en-US" sz="3000" i="1" dirty="0">
                <a:latin typeface="Optima"/>
                <a:cs typeface="Optima"/>
              </a:rPr>
              <a:t>T</a:t>
            </a:r>
            <a:endParaRPr lang="en-US" sz="3000" dirty="0"/>
          </a:p>
        </p:txBody>
      </p:sp>
      <p:sp>
        <p:nvSpPr>
          <p:cNvPr id="27" name="TextBox 26"/>
          <p:cNvSpPr txBox="1"/>
          <p:nvPr/>
        </p:nvSpPr>
        <p:spPr>
          <a:xfrm>
            <a:off x="3249935" y="2553690"/>
            <a:ext cx="541174" cy="400110"/>
          </a:xfrm>
          <a:prstGeom prst="rect">
            <a:avLst/>
          </a:prstGeom>
          <a:noFill/>
        </p:spPr>
        <p:txBody>
          <a:bodyPr wrap="none" rtlCol="0">
            <a:spAutoFit/>
          </a:bodyPr>
          <a:lstStyle/>
          <a:p>
            <a:pPr algn="ctr"/>
            <a:r>
              <a:rPr lang="en-US" sz="2000" dirty="0">
                <a:solidFill>
                  <a:srgbClr val="404040"/>
                </a:solidFill>
                <a:latin typeface="Optima"/>
                <a:cs typeface="Optima"/>
              </a:rPr>
              <a:t>1.5</a:t>
            </a:r>
          </a:p>
        </p:txBody>
      </p:sp>
      <p:sp>
        <p:nvSpPr>
          <p:cNvPr id="28" name="TextBox 27"/>
          <p:cNvSpPr txBox="1"/>
          <p:nvPr/>
        </p:nvSpPr>
        <p:spPr>
          <a:xfrm>
            <a:off x="3249935" y="3600734"/>
            <a:ext cx="541174" cy="400110"/>
          </a:xfrm>
          <a:prstGeom prst="rect">
            <a:avLst/>
          </a:prstGeom>
          <a:noFill/>
        </p:spPr>
        <p:txBody>
          <a:bodyPr wrap="none" rtlCol="0">
            <a:spAutoFit/>
          </a:bodyPr>
          <a:lstStyle/>
          <a:p>
            <a:pPr algn="ctr"/>
            <a:r>
              <a:rPr lang="en-US" sz="2000" dirty="0">
                <a:solidFill>
                  <a:srgbClr val="404040"/>
                </a:solidFill>
                <a:latin typeface="Optima"/>
                <a:cs typeface="Optima"/>
              </a:rPr>
              <a:t>1.5</a:t>
            </a:r>
          </a:p>
        </p:txBody>
      </p:sp>
      <p:sp>
        <p:nvSpPr>
          <p:cNvPr id="29" name="TextBox 28"/>
          <p:cNvSpPr txBox="1"/>
          <p:nvPr/>
        </p:nvSpPr>
        <p:spPr>
          <a:xfrm>
            <a:off x="5734611" y="2581911"/>
            <a:ext cx="327269" cy="400110"/>
          </a:xfrm>
          <a:prstGeom prst="rect">
            <a:avLst/>
          </a:prstGeom>
          <a:noFill/>
        </p:spPr>
        <p:txBody>
          <a:bodyPr wrap="none" rtlCol="0">
            <a:spAutoFit/>
          </a:bodyPr>
          <a:lstStyle/>
          <a:p>
            <a:pPr algn="ctr"/>
            <a:r>
              <a:rPr lang="en-US" sz="2000" dirty="0">
                <a:solidFill>
                  <a:srgbClr val="404040"/>
                </a:solidFill>
                <a:latin typeface="Optima"/>
                <a:cs typeface="Optima"/>
              </a:rPr>
              <a:t>1</a:t>
            </a:r>
          </a:p>
        </p:txBody>
      </p:sp>
      <p:sp>
        <p:nvSpPr>
          <p:cNvPr id="30" name="TextBox 29"/>
          <p:cNvSpPr txBox="1"/>
          <p:nvPr/>
        </p:nvSpPr>
        <p:spPr>
          <a:xfrm>
            <a:off x="5734611" y="3643067"/>
            <a:ext cx="327269" cy="400110"/>
          </a:xfrm>
          <a:prstGeom prst="rect">
            <a:avLst/>
          </a:prstGeom>
          <a:noFill/>
        </p:spPr>
        <p:txBody>
          <a:bodyPr wrap="none" rtlCol="0">
            <a:spAutoFit/>
          </a:bodyPr>
          <a:lstStyle/>
          <a:p>
            <a:pPr algn="ctr"/>
            <a:r>
              <a:rPr lang="en-US" sz="2000" dirty="0">
                <a:solidFill>
                  <a:srgbClr val="404040"/>
                </a:solidFill>
                <a:latin typeface="Optima"/>
                <a:cs typeface="Optima"/>
              </a:rPr>
              <a:t>1</a:t>
            </a:r>
          </a:p>
        </p:txBody>
      </p:sp>
      <p:sp>
        <p:nvSpPr>
          <p:cNvPr id="32" name="TextBox 31"/>
          <p:cNvSpPr txBox="1"/>
          <p:nvPr/>
        </p:nvSpPr>
        <p:spPr>
          <a:xfrm>
            <a:off x="4371622" y="2886711"/>
            <a:ext cx="541174" cy="400110"/>
          </a:xfrm>
          <a:prstGeom prst="rect">
            <a:avLst/>
          </a:prstGeom>
          <a:noFill/>
        </p:spPr>
        <p:txBody>
          <a:bodyPr wrap="none" rtlCol="0">
            <a:spAutoFit/>
          </a:bodyPr>
          <a:lstStyle/>
          <a:p>
            <a:pPr algn="ctr"/>
            <a:r>
              <a:rPr lang="en-US" sz="2000" dirty="0">
                <a:solidFill>
                  <a:srgbClr val="404040"/>
                </a:solidFill>
                <a:latin typeface="Optima"/>
                <a:cs typeface="Optima"/>
              </a:rPr>
              <a:t>1.5</a:t>
            </a:r>
          </a:p>
        </p:txBody>
      </p:sp>
      <p:sp>
        <p:nvSpPr>
          <p:cNvPr id="36" name="Title 1"/>
          <p:cNvSpPr txBox="1">
            <a:spLocks/>
          </p:cNvSpPr>
          <p:nvPr/>
        </p:nvSpPr>
        <p:spPr>
          <a:xfrm>
            <a:off x="228600" y="1597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Sum of Squared Errors</a:t>
            </a:r>
          </a:p>
        </p:txBody>
      </p:sp>
      <p:sp>
        <p:nvSpPr>
          <p:cNvPr id="31" name="Content Placeholder 3"/>
          <p:cNvSpPr txBox="1">
            <a:spLocks/>
          </p:cNvSpPr>
          <p:nvPr/>
        </p:nvSpPr>
        <p:spPr>
          <a:xfrm>
            <a:off x="924510" y="990601"/>
            <a:ext cx="7315200" cy="703441"/>
          </a:xfrm>
          <a:prstGeom prst="rect">
            <a:avLst/>
          </a:prstGeom>
          <a:solidFill>
            <a:schemeClr val="accent1">
              <a:lumMod val="20000"/>
              <a:lumOff val="80000"/>
            </a:schemeClr>
          </a:solidFill>
          <a:ln>
            <a:solidFill>
              <a:schemeClr val="accent1"/>
            </a:solidFill>
          </a:ln>
          <a:effectLst>
            <a:outerShdw blurRad="50800" dist="38100" dir="5400000" algn="t" rotWithShape="0">
              <a:prstClr val="black">
                <a:alpha val="40000"/>
              </a:prstClr>
            </a:outerShdw>
          </a:effectLst>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20000"/>
              </a:lnSpc>
              <a:buNone/>
            </a:pPr>
            <a:r>
              <a:rPr lang="en-US" sz="3000" i="1" dirty="0">
                <a:latin typeface="Optima"/>
                <a:cs typeface="Optima"/>
              </a:rPr>
              <a:t>Discrepancy</a:t>
            </a:r>
            <a:r>
              <a:rPr lang="en-US" sz="3000" dirty="0">
                <a:latin typeface="Optima"/>
                <a:cs typeface="Optima"/>
              </a:rPr>
              <a:t>(</a:t>
            </a:r>
            <a:r>
              <a:rPr lang="en-US" sz="3000" i="1" dirty="0">
                <a:latin typeface="Optima"/>
                <a:cs typeface="Optima"/>
              </a:rPr>
              <a:t>T</a:t>
            </a:r>
            <a:r>
              <a:rPr lang="en-US" sz="3000" dirty="0">
                <a:latin typeface="Optima"/>
                <a:cs typeface="Optima"/>
              </a:rPr>
              <a:t>, </a:t>
            </a:r>
            <a:r>
              <a:rPr lang="en-US" sz="3000" i="1" dirty="0">
                <a:latin typeface="Optima"/>
                <a:cs typeface="Optima"/>
              </a:rPr>
              <a:t>D</a:t>
            </a:r>
            <a:r>
              <a:rPr lang="en-US" sz="3000" dirty="0">
                <a:latin typeface="Optima"/>
                <a:cs typeface="Optima"/>
              </a:rPr>
              <a:t>) = </a:t>
            </a:r>
            <a:r>
              <a:rPr lang="en-US" sz="3000" dirty="0">
                <a:latin typeface="Lucida Grande"/>
                <a:ea typeface="Lucida Grande"/>
                <a:cs typeface="Lucida Grande"/>
              </a:rPr>
              <a:t>Σ</a:t>
            </a:r>
            <a:r>
              <a:rPr lang="en-US" sz="3000" baseline="-25000" dirty="0">
                <a:latin typeface="Optima"/>
                <a:cs typeface="Optima"/>
              </a:rPr>
              <a:t>1≤ </a:t>
            </a:r>
            <a:r>
              <a:rPr lang="en-US" sz="3000" i="1" baseline="-25000" dirty="0" err="1">
                <a:latin typeface="Optima"/>
                <a:cs typeface="Optima"/>
              </a:rPr>
              <a:t>i</a:t>
            </a:r>
            <a:r>
              <a:rPr lang="en-US" sz="3000" i="1" baseline="-25000" dirty="0">
                <a:latin typeface="Optima"/>
                <a:cs typeface="Optima"/>
              </a:rPr>
              <a:t> &lt; </a:t>
            </a:r>
            <a:r>
              <a:rPr lang="en-US" sz="3000" baseline="-25000" dirty="0">
                <a:latin typeface="Optima"/>
                <a:cs typeface="Optima"/>
              </a:rPr>
              <a:t>j ≤ </a:t>
            </a:r>
            <a:r>
              <a:rPr lang="en-US" sz="3000" i="1" baseline="-25000" dirty="0">
                <a:latin typeface="Optima"/>
                <a:cs typeface="Optima"/>
              </a:rPr>
              <a:t>n </a:t>
            </a:r>
            <a:r>
              <a:rPr lang="en-US" sz="3000" dirty="0">
                <a:latin typeface="Optima"/>
                <a:cs typeface="Optima"/>
              </a:rPr>
              <a:t>(</a:t>
            </a:r>
            <a:r>
              <a:rPr lang="en-US" sz="3000" i="1" dirty="0" err="1">
                <a:latin typeface="Optima"/>
                <a:cs typeface="Optima"/>
              </a:rPr>
              <a:t>d</a:t>
            </a:r>
            <a:r>
              <a:rPr lang="en-US" sz="3000" i="1" baseline="-25000" dirty="0" err="1">
                <a:latin typeface="Optima"/>
                <a:cs typeface="Optima"/>
              </a:rPr>
              <a:t>i,j</a:t>
            </a:r>
            <a:r>
              <a:rPr lang="en-US" sz="3000" dirty="0">
                <a:latin typeface="Optima"/>
                <a:cs typeface="Optima"/>
              </a:rPr>
              <a:t>(</a:t>
            </a:r>
            <a:r>
              <a:rPr lang="en-US" sz="3000" i="1" dirty="0">
                <a:latin typeface="Optima"/>
                <a:cs typeface="Optima"/>
              </a:rPr>
              <a:t>T</a:t>
            </a:r>
            <a:r>
              <a:rPr lang="en-US" sz="3000" dirty="0">
                <a:latin typeface="Optima"/>
                <a:cs typeface="Optima"/>
              </a:rPr>
              <a:t>) – </a:t>
            </a:r>
            <a:r>
              <a:rPr lang="en-US" sz="3000" i="1" dirty="0" err="1">
                <a:latin typeface="Optima"/>
                <a:cs typeface="Optima"/>
              </a:rPr>
              <a:t>D</a:t>
            </a:r>
            <a:r>
              <a:rPr lang="en-US" sz="3000" i="1" baseline="-25000" dirty="0" err="1">
                <a:latin typeface="Optima"/>
                <a:cs typeface="Optima"/>
              </a:rPr>
              <a:t>i,j</a:t>
            </a:r>
            <a:r>
              <a:rPr lang="en-US" sz="3000" dirty="0">
                <a:latin typeface="Optima"/>
                <a:cs typeface="Optima"/>
              </a:rPr>
              <a:t>)</a:t>
            </a:r>
            <a:r>
              <a:rPr lang="en-US" sz="3000" baseline="30000" dirty="0">
                <a:latin typeface="Optima"/>
                <a:cs typeface="Optima"/>
              </a:rPr>
              <a:t>2</a:t>
            </a:r>
            <a:endParaRPr lang="en-US" sz="3000" i="1" baseline="30000" dirty="0">
              <a:latin typeface="Optima"/>
              <a:cs typeface="Optima"/>
            </a:endParaRPr>
          </a:p>
        </p:txBody>
      </p:sp>
      <p:sp>
        <p:nvSpPr>
          <p:cNvPr id="39" name="Rectangle 38"/>
          <p:cNvSpPr/>
          <p:nvPr/>
        </p:nvSpPr>
        <p:spPr>
          <a:xfrm>
            <a:off x="807922" y="5484008"/>
            <a:ext cx="508562" cy="553998"/>
          </a:xfrm>
          <a:prstGeom prst="rect">
            <a:avLst/>
          </a:prstGeom>
        </p:spPr>
        <p:txBody>
          <a:bodyPr wrap="none">
            <a:spAutoFit/>
          </a:bodyPr>
          <a:lstStyle/>
          <a:p>
            <a:r>
              <a:rPr lang="en-US" sz="3000" i="1" dirty="0">
                <a:latin typeface="Optima"/>
                <a:cs typeface="Optima"/>
              </a:rPr>
              <a:t>D</a:t>
            </a:r>
            <a:endParaRPr lang="en-US" sz="3000" dirty="0"/>
          </a:p>
        </p:txBody>
      </p:sp>
      <p:sp>
        <p:nvSpPr>
          <p:cNvPr id="40" name="Rectangle 39"/>
          <p:cNvSpPr/>
          <p:nvPr/>
        </p:nvSpPr>
        <p:spPr>
          <a:xfrm>
            <a:off x="5562600" y="5441675"/>
            <a:ext cx="501960" cy="553998"/>
          </a:xfrm>
          <a:prstGeom prst="rect">
            <a:avLst/>
          </a:prstGeom>
        </p:spPr>
        <p:txBody>
          <a:bodyPr wrap="none">
            <a:spAutoFit/>
          </a:bodyPr>
          <a:lstStyle/>
          <a:p>
            <a:r>
              <a:rPr lang="en-US" sz="3000" i="1" dirty="0">
                <a:latin typeface="Optima"/>
                <a:cs typeface="Optima"/>
              </a:rPr>
              <a:t>d</a:t>
            </a:r>
            <a:endParaRPr lang="en-US" sz="3000" i="1" dirty="0"/>
          </a:p>
        </p:txBody>
      </p:sp>
      <p:graphicFrame>
        <p:nvGraphicFramePr>
          <p:cNvPr id="41" name="Table 40"/>
          <p:cNvGraphicFramePr>
            <a:graphicFrameLocks noGrp="1"/>
          </p:cNvGraphicFramePr>
          <p:nvPr>
            <p:extLst>
              <p:ext uri="{D42A27DB-BD31-4B8C-83A1-F6EECF244321}">
                <p14:modId xmlns:p14="http://schemas.microsoft.com/office/powerpoint/2010/main" val="3453601443"/>
              </p:ext>
            </p:extLst>
          </p:nvPr>
        </p:nvGraphicFramePr>
        <p:xfrm>
          <a:off x="1501423" y="4456720"/>
          <a:ext cx="2310726" cy="2325080"/>
        </p:xfrm>
        <a:graphic>
          <a:graphicData uri="http://schemas.openxmlformats.org/drawingml/2006/table">
            <a:tbl>
              <a:tblPr firstRow="1" bandRow="1">
                <a:tableStyleId>{5C22544A-7EE6-4342-B048-85BDC9FD1C3A}</a:tableStyleId>
              </a:tblPr>
              <a:tblGrid>
                <a:gridCol w="449915">
                  <a:extLst>
                    <a:ext uri="{9D8B030D-6E8A-4147-A177-3AD203B41FA5}">
                      <a16:colId xmlns:a16="http://schemas.microsoft.com/office/drawing/2014/main" val="20000"/>
                    </a:ext>
                  </a:extLst>
                </a:gridCol>
                <a:gridCol w="449915">
                  <a:extLst>
                    <a:ext uri="{9D8B030D-6E8A-4147-A177-3AD203B41FA5}">
                      <a16:colId xmlns:a16="http://schemas.microsoft.com/office/drawing/2014/main" val="20001"/>
                    </a:ext>
                  </a:extLst>
                </a:gridCol>
                <a:gridCol w="511068">
                  <a:extLst>
                    <a:ext uri="{9D8B030D-6E8A-4147-A177-3AD203B41FA5}">
                      <a16:colId xmlns:a16="http://schemas.microsoft.com/office/drawing/2014/main" val="20002"/>
                    </a:ext>
                  </a:extLst>
                </a:gridCol>
                <a:gridCol w="428073">
                  <a:extLst>
                    <a:ext uri="{9D8B030D-6E8A-4147-A177-3AD203B41FA5}">
                      <a16:colId xmlns:a16="http://schemas.microsoft.com/office/drawing/2014/main" val="20003"/>
                    </a:ext>
                  </a:extLst>
                </a:gridCol>
                <a:gridCol w="471755">
                  <a:extLst>
                    <a:ext uri="{9D8B030D-6E8A-4147-A177-3AD203B41FA5}">
                      <a16:colId xmlns:a16="http://schemas.microsoft.com/office/drawing/2014/main" val="20004"/>
                    </a:ext>
                  </a:extLst>
                </a:gridCol>
              </a:tblGrid>
              <a:tr h="465016">
                <a:tc>
                  <a:txBody>
                    <a:bodyPr/>
                    <a:lstStyle/>
                    <a:p>
                      <a:pPr algn="ctr"/>
                      <a:endParaRPr lang="en-US" sz="2000" b="1" i="1"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65016">
                <a:tc>
                  <a:txBody>
                    <a:bodyPr/>
                    <a:lstStyle/>
                    <a:p>
                      <a:pPr algn="ctr"/>
                      <a:r>
                        <a:rPr lang="en-US" sz="2000" b="1" i="1" dirty="0">
                          <a:solidFill>
                            <a:srgbClr val="262626"/>
                          </a:solidFill>
                          <a:latin typeface="Optima"/>
                          <a:cs typeface="Optima"/>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A6A6A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rgbClr val="FF0000"/>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5016">
                <a:tc>
                  <a:txBody>
                    <a:bodyPr/>
                    <a:lstStyle/>
                    <a:p>
                      <a:pPr algn="ctr"/>
                      <a:r>
                        <a:rPr lang="en-US" sz="2000" b="1" i="1" dirty="0">
                          <a:solidFill>
                            <a:srgbClr val="262626"/>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A6A6A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A6A6A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rgbClr val="FF0000"/>
                          </a:solidFill>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65016">
                <a:tc>
                  <a:txBody>
                    <a:bodyPr/>
                    <a:lstStyle/>
                    <a:p>
                      <a:pPr algn="ctr"/>
                      <a:r>
                        <a:rPr lang="en-US" sz="2000" b="1" i="1" dirty="0">
                          <a:solidFill>
                            <a:srgbClr val="262626"/>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A6A6A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A6A6A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A6A6A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65016">
                <a:tc>
                  <a:txBody>
                    <a:bodyPr/>
                    <a:lstStyle/>
                    <a:p>
                      <a:pPr algn="ctr"/>
                      <a:r>
                        <a:rPr lang="en-US" sz="2000" b="1" i="1" dirty="0">
                          <a:solidFill>
                            <a:srgbClr val="262626"/>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bg1">
                              <a:lumMod val="65000"/>
                            </a:schemeClr>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bg1">
                              <a:lumMod val="65000"/>
                            </a:schemeClr>
                          </a:solidFill>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bg1">
                              <a:lumMod val="65000"/>
                            </a:schemeClr>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A6A6A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graphicFrame>
        <p:nvGraphicFramePr>
          <p:cNvPr id="42" name="Table 41"/>
          <p:cNvGraphicFramePr>
            <a:graphicFrameLocks noGrp="1"/>
          </p:cNvGraphicFramePr>
          <p:nvPr>
            <p:extLst>
              <p:ext uri="{D42A27DB-BD31-4B8C-83A1-F6EECF244321}">
                <p14:modId xmlns:p14="http://schemas.microsoft.com/office/powerpoint/2010/main" val="4067267920"/>
              </p:ext>
            </p:extLst>
          </p:nvPr>
        </p:nvGraphicFramePr>
        <p:xfrm>
          <a:off x="6172200" y="4436964"/>
          <a:ext cx="2310726" cy="2325080"/>
        </p:xfrm>
        <a:graphic>
          <a:graphicData uri="http://schemas.openxmlformats.org/drawingml/2006/table">
            <a:tbl>
              <a:tblPr firstRow="1" bandRow="1">
                <a:tableStyleId>{5C22544A-7EE6-4342-B048-85BDC9FD1C3A}</a:tableStyleId>
              </a:tblPr>
              <a:tblGrid>
                <a:gridCol w="449915">
                  <a:extLst>
                    <a:ext uri="{9D8B030D-6E8A-4147-A177-3AD203B41FA5}">
                      <a16:colId xmlns:a16="http://schemas.microsoft.com/office/drawing/2014/main" val="20000"/>
                    </a:ext>
                  </a:extLst>
                </a:gridCol>
                <a:gridCol w="449915">
                  <a:extLst>
                    <a:ext uri="{9D8B030D-6E8A-4147-A177-3AD203B41FA5}">
                      <a16:colId xmlns:a16="http://schemas.microsoft.com/office/drawing/2014/main" val="20001"/>
                    </a:ext>
                  </a:extLst>
                </a:gridCol>
                <a:gridCol w="511068">
                  <a:extLst>
                    <a:ext uri="{9D8B030D-6E8A-4147-A177-3AD203B41FA5}">
                      <a16:colId xmlns:a16="http://schemas.microsoft.com/office/drawing/2014/main" val="20002"/>
                    </a:ext>
                  </a:extLst>
                </a:gridCol>
                <a:gridCol w="428073">
                  <a:extLst>
                    <a:ext uri="{9D8B030D-6E8A-4147-A177-3AD203B41FA5}">
                      <a16:colId xmlns:a16="http://schemas.microsoft.com/office/drawing/2014/main" val="20003"/>
                    </a:ext>
                  </a:extLst>
                </a:gridCol>
                <a:gridCol w="471755">
                  <a:extLst>
                    <a:ext uri="{9D8B030D-6E8A-4147-A177-3AD203B41FA5}">
                      <a16:colId xmlns:a16="http://schemas.microsoft.com/office/drawing/2014/main" val="20004"/>
                    </a:ext>
                  </a:extLst>
                </a:gridCol>
              </a:tblGrid>
              <a:tr h="465016">
                <a:tc>
                  <a:txBody>
                    <a:bodyPr/>
                    <a:lstStyle/>
                    <a:p>
                      <a:pPr algn="ctr"/>
                      <a:endParaRPr lang="en-US" sz="2000" b="1" i="1"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65016">
                <a:tc>
                  <a:txBody>
                    <a:bodyPr/>
                    <a:lstStyle/>
                    <a:p>
                      <a:pPr algn="ctr"/>
                      <a:r>
                        <a:rPr lang="en-US" sz="2000" b="1" i="1" dirty="0">
                          <a:solidFill>
                            <a:srgbClr val="262626"/>
                          </a:solidFill>
                          <a:latin typeface="Optima"/>
                          <a:cs typeface="Optima"/>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A6A6A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rgbClr val="FF0000"/>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5016">
                <a:tc>
                  <a:txBody>
                    <a:bodyPr/>
                    <a:lstStyle/>
                    <a:p>
                      <a:pPr algn="ctr"/>
                      <a:r>
                        <a:rPr lang="en-US" sz="2000" b="1" i="1" dirty="0">
                          <a:solidFill>
                            <a:srgbClr val="262626"/>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A6A6A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A6A6A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rgbClr val="FF0000"/>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65016">
                <a:tc>
                  <a:txBody>
                    <a:bodyPr/>
                    <a:lstStyle/>
                    <a:p>
                      <a:pPr algn="ctr"/>
                      <a:r>
                        <a:rPr lang="en-US" sz="2000" b="1" i="1" dirty="0">
                          <a:solidFill>
                            <a:srgbClr val="262626"/>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A6A6A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A6A6A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A6A6A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65016">
                <a:tc>
                  <a:txBody>
                    <a:bodyPr/>
                    <a:lstStyle/>
                    <a:p>
                      <a:pPr algn="ctr"/>
                      <a:r>
                        <a:rPr lang="en-US" sz="2000" b="1" i="1" dirty="0">
                          <a:solidFill>
                            <a:srgbClr val="262626"/>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A6A6A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A6A6A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A6A6A6"/>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A6A6A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9522863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28713" y="2390002"/>
            <a:ext cx="4313109" cy="1770187"/>
            <a:chOff x="2117070" y="4491647"/>
            <a:chExt cx="4313109" cy="1770188"/>
          </a:xfrm>
        </p:grpSpPr>
        <p:cxnSp>
          <p:nvCxnSpPr>
            <p:cNvPr id="6" name="Straight Arrow Connector 5"/>
            <p:cNvCxnSpPr/>
            <p:nvPr/>
          </p:nvCxnSpPr>
          <p:spPr>
            <a:xfrm>
              <a:off x="3644851" y="5418272"/>
              <a:ext cx="1240321" cy="0"/>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4876800" y="5410200"/>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4885172" y="4726655"/>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2294900" y="5418272"/>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flipV="1">
              <a:off x="2303272" y="4734727"/>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1" name="Oval 10"/>
            <p:cNvSpPr>
              <a:spLocks noChangeAspect="1"/>
            </p:cNvSpPr>
            <p:nvPr/>
          </p:nvSpPr>
          <p:spPr>
            <a:xfrm>
              <a:off x="3525380" y="5221385"/>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2" name="Oval 11"/>
            <p:cNvSpPr>
              <a:spLocks noChangeAspect="1"/>
            </p:cNvSpPr>
            <p:nvPr/>
          </p:nvSpPr>
          <p:spPr>
            <a:xfrm>
              <a:off x="6034742" y="4531176"/>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3" name="Oval 12"/>
            <p:cNvSpPr>
              <a:spLocks noChangeAspect="1"/>
            </p:cNvSpPr>
            <p:nvPr/>
          </p:nvSpPr>
          <p:spPr>
            <a:xfrm>
              <a:off x="6034742" y="5884206"/>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4" name="Oval 13"/>
            <p:cNvSpPr>
              <a:spLocks noChangeAspect="1"/>
            </p:cNvSpPr>
            <p:nvPr/>
          </p:nvSpPr>
          <p:spPr>
            <a:xfrm>
              <a:off x="4621041" y="5221385"/>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5" name="Oval 14"/>
            <p:cNvSpPr>
              <a:spLocks noChangeAspect="1"/>
            </p:cNvSpPr>
            <p:nvPr/>
          </p:nvSpPr>
          <p:spPr>
            <a:xfrm>
              <a:off x="2117070" y="5884206"/>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ED1C24"/>
                </a:solidFill>
                <a:latin typeface="Optima"/>
                <a:cs typeface="Optima"/>
              </a:endParaRPr>
            </a:p>
          </p:txBody>
        </p:sp>
        <p:sp>
          <p:nvSpPr>
            <p:cNvPr id="16" name="Oval 15"/>
            <p:cNvSpPr>
              <a:spLocks noChangeAspect="1"/>
            </p:cNvSpPr>
            <p:nvPr/>
          </p:nvSpPr>
          <p:spPr>
            <a:xfrm>
              <a:off x="2117070" y="4531176"/>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7" name="TextBox 16"/>
            <p:cNvSpPr txBox="1"/>
            <p:nvPr/>
          </p:nvSpPr>
          <p:spPr>
            <a:xfrm>
              <a:off x="2148084" y="5814458"/>
              <a:ext cx="334116" cy="400110"/>
            </a:xfrm>
            <a:prstGeom prst="rect">
              <a:avLst/>
            </a:prstGeom>
            <a:noFill/>
          </p:spPr>
          <p:txBody>
            <a:bodyPr wrap="none" rtlCol="0">
              <a:spAutoFit/>
            </a:bodyPr>
            <a:lstStyle/>
            <a:p>
              <a:pPr algn="ctr"/>
              <a:r>
                <a:rPr lang="en-US" sz="2000" i="1" dirty="0">
                  <a:solidFill>
                    <a:srgbClr val="FFFFFF"/>
                  </a:solidFill>
                  <a:latin typeface="Optima"/>
                  <a:cs typeface="Optima"/>
                </a:rPr>
                <a:t>j</a:t>
              </a:r>
            </a:p>
          </p:txBody>
        </p:sp>
        <p:sp>
          <p:nvSpPr>
            <p:cNvPr id="18" name="TextBox 17"/>
            <p:cNvSpPr txBox="1"/>
            <p:nvPr/>
          </p:nvSpPr>
          <p:spPr>
            <a:xfrm>
              <a:off x="2168208" y="4491647"/>
              <a:ext cx="312033" cy="400110"/>
            </a:xfrm>
            <a:prstGeom prst="rect">
              <a:avLst/>
            </a:prstGeom>
            <a:noFill/>
          </p:spPr>
          <p:txBody>
            <a:bodyPr wrap="none" rtlCol="0">
              <a:spAutoFit/>
            </a:bodyPr>
            <a:lstStyle/>
            <a:p>
              <a:pPr algn="ctr"/>
              <a:r>
                <a:rPr lang="en-US" sz="2000" i="1" dirty="0">
                  <a:solidFill>
                    <a:srgbClr val="FFFFFF"/>
                  </a:solidFill>
                  <a:latin typeface="Optima"/>
                  <a:cs typeface="Optima"/>
                </a:rPr>
                <a:t>i</a:t>
              </a:r>
            </a:p>
          </p:txBody>
        </p:sp>
        <p:sp>
          <p:nvSpPr>
            <p:cNvPr id="19" name="TextBox 18"/>
            <p:cNvSpPr txBox="1"/>
            <p:nvPr/>
          </p:nvSpPr>
          <p:spPr>
            <a:xfrm>
              <a:off x="6051717" y="4497346"/>
              <a:ext cx="378462" cy="400110"/>
            </a:xfrm>
            <a:prstGeom prst="rect">
              <a:avLst/>
            </a:prstGeom>
            <a:noFill/>
          </p:spPr>
          <p:txBody>
            <a:bodyPr wrap="none" rtlCol="0">
              <a:spAutoFit/>
            </a:bodyPr>
            <a:lstStyle/>
            <a:p>
              <a:pPr algn="ctr"/>
              <a:r>
                <a:rPr lang="en-US" sz="2000" i="1" dirty="0">
                  <a:solidFill>
                    <a:srgbClr val="FFFFFF"/>
                  </a:solidFill>
                  <a:latin typeface="Optima"/>
                  <a:cs typeface="Optima"/>
                </a:rPr>
                <a:t>k</a:t>
              </a:r>
            </a:p>
          </p:txBody>
        </p:sp>
        <p:sp>
          <p:nvSpPr>
            <p:cNvPr id="20" name="TextBox 19"/>
            <p:cNvSpPr txBox="1"/>
            <p:nvPr/>
          </p:nvSpPr>
          <p:spPr>
            <a:xfrm>
              <a:off x="6083609" y="5861725"/>
              <a:ext cx="312033" cy="400110"/>
            </a:xfrm>
            <a:prstGeom prst="rect">
              <a:avLst/>
            </a:prstGeom>
            <a:noFill/>
          </p:spPr>
          <p:txBody>
            <a:bodyPr wrap="none" rtlCol="0">
              <a:spAutoFit/>
            </a:bodyPr>
            <a:lstStyle/>
            <a:p>
              <a:pPr algn="ctr"/>
              <a:r>
                <a:rPr lang="en-US" sz="2000" i="1" dirty="0">
                  <a:solidFill>
                    <a:srgbClr val="FFFFFF"/>
                  </a:solidFill>
                  <a:latin typeface="Optima"/>
                  <a:cs typeface="Optima"/>
                </a:rPr>
                <a:t>l</a:t>
              </a:r>
            </a:p>
          </p:txBody>
        </p:sp>
      </p:grpSp>
      <p:sp>
        <p:nvSpPr>
          <p:cNvPr id="21" name="Rectangle 20"/>
          <p:cNvSpPr/>
          <p:nvPr/>
        </p:nvSpPr>
        <p:spPr>
          <a:xfrm>
            <a:off x="1942065" y="2961423"/>
            <a:ext cx="452906" cy="553998"/>
          </a:xfrm>
          <a:prstGeom prst="rect">
            <a:avLst/>
          </a:prstGeom>
        </p:spPr>
        <p:txBody>
          <a:bodyPr wrap="none">
            <a:spAutoFit/>
          </a:bodyPr>
          <a:lstStyle/>
          <a:p>
            <a:r>
              <a:rPr lang="en-US" sz="3000" i="1" dirty="0">
                <a:latin typeface="Optima"/>
                <a:cs typeface="Optima"/>
              </a:rPr>
              <a:t>T</a:t>
            </a:r>
            <a:endParaRPr lang="en-US" sz="3000" dirty="0"/>
          </a:p>
        </p:txBody>
      </p:sp>
      <p:sp>
        <p:nvSpPr>
          <p:cNvPr id="27" name="TextBox 26"/>
          <p:cNvSpPr txBox="1"/>
          <p:nvPr/>
        </p:nvSpPr>
        <p:spPr>
          <a:xfrm>
            <a:off x="3249935" y="2553690"/>
            <a:ext cx="541174" cy="400110"/>
          </a:xfrm>
          <a:prstGeom prst="rect">
            <a:avLst/>
          </a:prstGeom>
          <a:noFill/>
        </p:spPr>
        <p:txBody>
          <a:bodyPr wrap="none" rtlCol="0">
            <a:spAutoFit/>
          </a:bodyPr>
          <a:lstStyle/>
          <a:p>
            <a:pPr algn="ctr"/>
            <a:r>
              <a:rPr lang="en-US" sz="2000" dirty="0">
                <a:solidFill>
                  <a:srgbClr val="404040"/>
                </a:solidFill>
                <a:latin typeface="Optima"/>
                <a:cs typeface="Optima"/>
              </a:rPr>
              <a:t>1.5</a:t>
            </a:r>
          </a:p>
        </p:txBody>
      </p:sp>
      <p:sp>
        <p:nvSpPr>
          <p:cNvPr id="28" name="TextBox 27"/>
          <p:cNvSpPr txBox="1"/>
          <p:nvPr/>
        </p:nvSpPr>
        <p:spPr>
          <a:xfrm>
            <a:off x="3249935" y="3600734"/>
            <a:ext cx="541174" cy="400110"/>
          </a:xfrm>
          <a:prstGeom prst="rect">
            <a:avLst/>
          </a:prstGeom>
          <a:noFill/>
        </p:spPr>
        <p:txBody>
          <a:bodyPr wrap="none" rtlCol="0">
            <a:spAutoFit/>
          </a:bodyPr>
          <a:lstStyle/>
          <a:p>
            <a:pPr algn="ctr"/>
            <a:r>
              <a:rPr lang="en-US" sz="2000" dirty="0">
                <a:solidFill>
                  <a:srgbClr val="404040"/>
                </a:solidFill>
                <a:latin typeface="Optima"/>
                <a:cs typeface="Optima"/>
              </a:rPr>
              <a:t>1.5</a:t>
            </a:r>
          </a:p>
        </p:txBody>
      </p:sp>
      <p:sp>
        <p:nvSpPr>
          <p:cNvPr id="29" name="TextBox 28"/>
          <p:cNvSpPr txBox="1"/>
          <p:nvPr/>
        </p:nvSpPr>
        <p:spPr>
          <a:xfrm>
            <a:off x="5734611" y="2581911"/>
            <a:ext cx="327269" cy="400110"/>
          </a:xfrm>
          <a:prstGeom prst="rect">
            <a:avLst/>
          </a:prstGeom>
          <a:noFill/>
        </p:spPr>
        <p:txBody>
          <a:bodyPr wrap="none" rtlCol="0">
            <a:spAutoFit/>
          </a:bodyPr>
          <a:lstStyle/>
          <a:p>
            <a:pPr algn="ctr"/>
            <a:r>
              <a:rPr lang="en-US" sz="2000" dirty="0">
                <a:solidFill>
                  <a:srgbClr val="404040"/>
                </a:solidFill>
                <a:latin typeface="Optima"/>
                <a:cs typeface="Optima"/>
              </a:rPr>
              <a:t>1</a:t>
            </a:r>
          </a:p>
        </p:txBody>
      </p:sp>
      <p:sp>
        <p:nvSpPr>
          <p:cNvPr id="30" name="TextBox 29"/>
          <p:cNvSpPr txBox="1"/>
          <p:nvPr/>
        </p:nvSpPr>
        <p:spPr>
          <a:xfrm>
            <a:off x="5734611" y="3643067"/>
            <a:ext cx="327269" cy="400110"/>
          </a:xfrm>
          <a:prstGeom prst="rect">
            <a:avLst/>
          </a:prstGeom>
          <a:noFill/>
        </p:spPr>
        <p:txBody>
          <a:bodyPr wrap="none" rtlCol="0">
            <a:spAutoFit/>
          </a:bodyPr>
          <a:lstStyle/>
          <a:p>
            <a:pPr algn="ctr"/>
            <a:r>
              <a:rPr lang="en-US" sz="2000" dirty="0">
                <a:solidFill>
                  <a:srgbClr val="404040"/>
                </a:solidFill>
                <a:latin typeface="Optima"/>
                <a:cs typeface="Optima"/>
              </a:rPr>
              <a:t>1</a:t>
            </a:r>
          </a:p>
        </p:txBody>
      </p:sp>
      <p:sp>
        <p:nvSpPr>
          <p:cNvPr id="32" name="TextBox 31"/>
          <p:cNvSpPr txBox="1"/>
          <p:nvPr/>
        </p:nvSpPr>
        <p:spPr>
          <a:xfrm>
            <a:off x="4371622" y="2886711"/>
            <a:ext cx="541174" cy="400110"/>
          </a:xfrm>
          <a:prstGeom prst="rect">
            <a:avLst/>
          </a:prstGeom>
          <a:noFill/>
        </p:spPr>
        <p:txBody>
          <a:bodyPr wrap="none" rtlCol="0">
            <a:spAutoFit/>
          </a:bodyPr>
          <a:lstStyle/>
          <a:p>
            <a:pPr algn="ctr"/>
            <a:r>
              <a:rPr lang="en-US" sz="2000" dirty="0">
                <a:solidFill>
                  <a:srgbClr val="404040"/>
                </a:solidFill>
                <a:latin typeface="Optima"/>
                <a:cs typeface="Optima"/>
              </a:rPr>
              <a:t>1.5</a:t>
            </a:r>
          </a:p>
        </p:txBody>
      </p:sp>
      <p:sp>
        <p:nvSpPr>
          <p:cNvPr id="31" name="Content Placeholder 3"/>
          <p:cNvSpPr txBox="1">
            <a:spLocks/>
          </p:cNvSpPr>
          <p:nvPr/>
        </p:nvSpPr>
        <p:spPr>
          <a:xfrm>
            <a:off x="924510" y="990600"/>
            <a:ext cx="7315200" cy="1295400"/>
          </a:xfrm>
          <a:prstGeom prst="rect">
            <a:avLst/>
          </a:prstGeom>
          <a:solidFill>
            <a:srgbClr val="CAE2F9"/>
          </a:solidFill>
          <a:ln>
            <a:solidFill>
              <a:srgbClr val="176FC1"/>
            </a:solidFill>
          </a:ln>
          <a:effectLst>
            <a:outerShdw blurRad="50800" dist="38100" dir="5400000" algn="t" rotWithShape="0">
              <a:prstClr val="black">
                <a:alpha val="40000"/>
              </a:prstClr>
            </a:outerShdw>
          </a:effectLst>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20000"/>
              </a:lnSpc>
              <a:buNone/>
            </a:pPr>
            <a:r>
              <a:rPr lang="en-US" sz="3000" i="1" dirty="0">
                <a:latin typeface="Optima"/>
                <a:cs typeface="Optima"/>
              </a:rPr>
              <a:t>Discrepancy</a:t>
            </a:r>
            <a:r>
              <a:rPr lang="en-US" sz="3000" dirty="0">
                <a:latin typeface="Optima"/>
                <a:cs typeface="Optima"/>
              </a:rPr>
              <a:t>(</a:t>
            </a:r>
            <a:r>
              <a:rPr lang="en-US" sz="3000" i="1" dirty="0">
                <a:latin typeface="Optima"/>
                <a:cs typeface="Optima"/>
              </a:rPr>
              <a:t>T</a:t>
            </a:r>
            <a:r>
              <a:rPr lang="en-US" sz="3000" dirty="0">
                <a:latin typeface="Optima"/>
                <a:cs typeface="Optima"/>
              </a:rPr>
              <a:t>, </a:t>
            </a:r>
            <a:r>
              <a:rPr lang="en-US" sz="3000" i="1" dirty="0">
                <a:latin typeface="Optima"/>
                <a:cs typeface="Optima"/>
              </a:rPr>
              <a:t>D</a:t>
            </a:r>
            <a:r>
              <a:rPr lang="en-US" sz="3000" dirty="0">
                <a:latin typeface="Optima"/>
                <a:cs typeface="Optima"/>
              </a:rPr>
              <a:t>) = </a:t>
            </a:r>
            <a:r>
              <a:rPr lang="en-US" sz="3000" dirty="0">
                <a:latin typeface="Lucida Grande"/>
                <a:ea typeface="Lucida Grande"/>
                <a:cs typeface="Lucida Grande"/>
              </a:rPr>
              <a:t>Σ</a:t>
            </a:r>
            <a:r>
              <a:rPr lang="en-US" sz="3000" baseline="-25000" dirty="0">
                <a:latin typeface="Optima"/>
                <a:cs typeface="Optima"/>
              </a:rPr>
              <a:t>1≤ </a:t>
            </a:r>
            <a:r>
              <a:rPr lang="en-US" sz="3000" i="1" baseline="-25000" dirty="0" err="1">
                <a:latin typeface="Optima"/>
                <a:cs typeface="Optima"/>
              </a:rPr>
              <a:t>i</a:t>
            </a:r>
            <a:r>
              <a:rPr lang="en-US" sz="3000" i="1" baseline="-25000" dirty="0">
                <a:latin typeface="Optima"/>
                <a:cs typeface="Optima"/>
              </a:rPr>
              <a:t> &lt; </a:t>
            </a:r>
            <a:r>
              <a:rPr lang="en-US" sz="3000" baseline="-25000" dirty="0">
                <a:latin typeface="Optima"/>
                <a:cs typeface="Optima"/>
              </a:rPr>
              <a:t>j ≤ </a:t>
            </a:r>
            <a:r>
              <a:rPr lang="en-US" sz="3000" i="1" baseline="-25000" dirty="0">
                <a:latin typeface="Optima"/>
                <a:cs typeface="Optima"/>
              </a:rPr>
              <a:t>n </a:t>
            </a:r>
            <a:r>
              <a:rPr lang="en-US" sz="3000" dirty="0">
                <a:latin typeface="Optima"/>
                <a:cs typeface="Optima"/>
              </a:rPr>
              <a:t>(</a:t>
            </a:r>
            <a:r>
              <a:rPr lang="en-US" sz="3000" i="1" dirty="0" err="1">
                <a:latin typeface="Optima"/>
                <a:cs typeface="Optima"/>
              </a:rPr>
              <a:t>d</a:t>
            </a:r>
            <a:r>
              <a:rPr lang="en-US" sz="3000" i="1" baseline="-25000" dirty="0" err="1">
                <a:latin typeface="Optima"/>
                <a:cs typeface="Optima"/>
              </a:rPr>
              <a:t>i,j</a:t>
            </a:r>
            <a:r>
              <a:rPr lang="en-US" sz="3000" dirty="0">
                <a:latin typeface="Optima"/>
                <a:cs typeface="Optima"/>
              </a:rPr>
              <a:t>(</a:t>
            </a:r>
            <a:r>
              <a:rPr lang="en-US" sz="3000" i="1" dirty="0">
                <a:latin typeface="Optima"/>
                <a:cs typeface="Optima"/>
              </a:rPr>
              <a:t>T</a:t>
            </a:r>
            <a:r>
              <a:rPr lang="en-US" sz="3000" dirty="0">
                <a:latin typeface="Optima"/>
                <a:cs typeface="Optima"/>
              </a:rPr>
              <a:t>) – </a:t>
            </a:r>
            <a:r>
              <a:rPr lang="en-US" sz="3000" i="1" dirty="0" err="1">
                <a:latin typeface="Optima"/>
                <a:cs typeface="Optima"/>
              </a:rPr>
              <a:t>D</a:t>
            </a:r>
            <a:r>
              <a:rPr lang="en-US" sz="3000" i="1" baseline="-25000" dirty="0" err="1">
                <a:latin typeface="Optima"/>
                <a:cs typeface="Optima"/>
              </a:rPr>
              <a:t>i,j</a:t>
            </a:r>
            <a:r>
              <a:rPr lang="en-US" sz="3000" dirty="0">
                <a:latin typeface="Optima"/>
                <a:cs typeface="Optima"/>
              </a:rPr>
              <a:t>)</a:t>
            </a:r>
            <a:r>
              <a:rPr lang="en-US" sz="3000" baseline="30000" dirty="0">
                <a:latin typeface="Optima"/>
                <a:cs typeface="Optima"/>
              </a:rPr>
              <a:t>2</a:t>
            </a:r>
          </a:p>
          <a:p>
            <a:pPr marL="0" indent="0" algn="just">
              <a:lnSpc>
                <a:spcPct val="120000"/>
              </a:lnSpc>
              <a:buNone/>
            </a:pPr>
            <a:r>
              <a:rPr lang="en-US" sz="3000" dirty="0">
                <a:latin typeface="Optima"/>
                <a:cs typeface="Optima"/>
              </a:rPr>
              <a:t>                             = </a:t>
            </a:r>
            <a:r>
              <a:rPr lang="en-US" sz="3000" dirty="0">
                <a:solidFill>
                  <a:srgbClr val="FF0000"/>
                </a:solidFill>
                <a:latin typeface="Optima"/>
                <a:cs typeface="Optima"/>
              </a:rPr>
              <a:t>1</a:t>
            </a:r>
            <a:r>
              <a:rPr lang="en-US" sz="3000" baseline="30000" dirty="0">
                <a:latin typeface="Optima"/>
                <a:cs typeface="Optima"/>
              </a:rPr>
              <a:t>2</a:t>
            </a:r>
            <a:r>
              <a:rPr lang="en-US" sz="3000" dirty="0">
                <a:latin typeface="Optima"/>
                <a:cs typeface="Optima"/>
              </a:rPr>
              <a:t> + </a:t>
            </a:r>
            <a:r>
              <a:rPr lang="en-US" sz="3000" dirty="0">
                <a:solidFill>
                  <a:srgbClr val="FF0000"/>
                </a:solidFill>
                <a:latin typeface="Optima"/>
                <a:cs typeface="Optima"/>
              </a:rPr>
              <a:t>1</a:t>
            </a:r>
            <a:r>
              <a:rPr lang="en-US" sz="3000" baseline="30000" dirty="0">
                <a:latin typeface="Optima"/>
                <a:cs typeface="Optima"/>
              </a:rPr>
              <a:t>2</a:t>
            </a:r>
            <a:r>
              <a:rPr lang="en-US" sz="3000" dirty="0">
                <a:latin typeface="Optima"/>
                <a:cs typeface="Optima"/>
              </a:rPr>
              <a:t> = 2</a:t>
            </a:r>
            <a:endParaRPr lang="en-US" sz="3000" i="1" baseline="30000" dirty="0">
              <a:latin typeface="Optima"/>
              <a:cs typeface="Optima"/>
            </a:endParaRPr>
          </a:p>
        </p:txBody>
      </p:sp>
      <p:sp>
        <p:nvSpPr>
          <p:cNvPr id="33" name="Title 1"/>
          <p:cNvSpPr txBox="1">
            <a:spLocks/>
          </p:cNvSpPr>
          <p:nvPr/>
        </p:nvSpPr>
        <p:spPr>
          <a:xfrm>
            <a:off x="228600" y="1597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Sum of Squared Errors</a:t>
            </a:r>
          </a:p>
        </p:txBody>
      </p:sp>
      <p:sp>
        <p:nvSpPr>
          <p:cNvPr id="34" name="Rectangle 33"/>
          <p:cNvSpPr/>
          <p:nvPr/>
        </p:nvSpPr>
        <p:spPr>
          <a:xfrm>
            <a:off x="807922" y="5484008"/>
            <a:ext cx="508562" cy="553998"/>
          </a:xfrm>
          <a:prstGeom prst="rect">
            <a:avLst/>
          </a:prstGeom>
        </p:spPr>
        <p:txBody>
          <a:bodyPr wrap="none">
            <a:spAutoFit/>
          </a:bodyPr>
          <a:lstStyle/>
          <a:p>
            <a:r>
              <a:rPr lang="en-US" sz="3000" i="1" dirty="0">
                <a:latin typeface="Optima"/>
                <a:cs typeface="Optima"/>
              </a:rPr>
              <a:t>D</a:t>
            </a:r>
            <a:endParaRPr lang="en-US" sz="3000" dirty="0"/>
          </a:p>
        </p:txBody>
      </p:sp>
      <p:sp>
        <p:nvSpPr>
          <p:cNvPr id="35" name="Rectangle 34"/>
          <p:cNvSpPr/>
          <p:nvPr/>
        </p:nvSpPr>
        <p:spPr>
          <a:xfrm>
            <a:off x="5562600" y="5441675"/>
            <a:ext cx="501960" cy="553998"/>
          </a:xfrm>
          <a:prstGeom prst="rect">
            <a:avLst/>
          </a:prstGeom>
        </p:spPr>
        <p:txBody>
          <a:bodyPr wrap="none">
            <a:spAutoFit/>
          </a:bodyPr>
          <a:lstStyle/>
          <a:p>
            <a:r>
              <a:rPr lang="en-US" sz="3000" i="1" dirty="0">
                <a:latin typeface="Optima"/>
                <a:cs typeface="Optima"/>
              </a:rPr>
              <a:t>d</a:t>
            </a:r>
            <a:endParaRPr lang="en-US" sz="3000" i="1" dirty="0"/>
          </a:p>
        </p:txBody>
      </p:sp>
      <p:graphicFrame>
        <p:nvGraphicFramePr>
          <p:cNvPr id="36" name="Table 35"/>
          <p:cNvGraphicFramePr>
            <a:graphicFrameLocks noGrp="1"/>
          </p:cNvGraphicFramePr>
          <p:nvPr>
            <p:extLst>
              <p:ext uri="{D42A27DB-BD31-4B8C-83A1-F6EECF244321}">
                <p14:modId xmlns:p14="http://schemas.microsoft.com/office/powerpoint/2010/main" val="3453601443"/>
              </p:ext>
            </p:extLst>
          </p:nvPr>
        </p:nvGraphicFramePr>
        <p:xfrm>
          <a:off x="1501423" y="4456720"/>
          <a:ext cx="2310726" cy="2325080"/>
        </p:xfrm>
        <a:graphic>
          <a:graphicData uri="http://schemas.openxmlformats.org/drawingml/2006/table">
            <a:tbl>
              <a:tblPr firstRow="1" bandRow="1">
                <a:tableStyleId>{5C22544A-7EE6-4342-B048-85BDC9FD1C3A}</a:tableStyleId>
              </a:tblPr>
              <a:tblGrid>
                <a:gridCol w="449915">
                  <a:extLst>
                    <a:ext uri="{9D8B030D-6E8A-4147-A177-3AD203B41FA5}">
                      <a16:colId xmlns:a16="http://schemas.microsoft.com/office/drawing/2014/main" val="20000"/>
                    </a:ext>
                  </a:extLst>
                </a:gridCol>
                <a:gridCol w="449915">
                  <a:extLst>
                    <a:ext uri="{9D8B030D-6E8A-4147-A177-3AD203B41FA5}">
                      <a16:colId xmlns:a16="http://schemas.microsoft.com/office/drawing/2014/main" val="20001"/>
                    </a:ext>
                  </a:extLst>
                </a:gridCol>
                <a:gridCol w="511068">
                  <a:extLst>
                    <a:ext uri="{9D8B030D-6E8A-4147-A177-3AD203B41FA5}">
                      <a16:colId xmlns:a16="http://schemas.microsoft.com/office/drawing/2014/main" val="20002"/>
                    </a:ext>
                  </a:extLst>
                </a:gridCol>
                <a:gridCol w="428073">
                  <a:extLst>
                    <a:ext uri="{9D8B030D-6E8A-4147-A177-3AD203B41FA5}">
                      <a16:colId xmlns:a16="http://schemas.microsoft.com/office/drawing/2014/main" val="20003"/>
                    </a:ext>
                  </a:extLst>
                </a:gridCol>
                <a:gridCol w="471755">
                  <a:extLst>
                    <a:ext uri="{9D8B030D-6E8A-4147-A177-3AD203B41FA5}">
                      <a16:colId xmlns:a16="http://schemas.microsoft.com/office/drawing/2014/main" val="20004"/>
                    </a:ext>
                  </a:extLst>
                </a:gridCol>
              </a:tblGrid>
              <a:tr h="465016">
                <a:tc>
                  <a:txBody>
                    <a:bodyPr/>
                    <a:lstStyle/>
                    <a:p>
                      <a:pPr algn="ctr"/>
                      <a:endParaRPr lang="en-US" sz="2000" b="1" i="1"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65016">
                <a:tc>
                  <a:txBody>
                    <a:bodyPr/>
                    <a:lstStyle/>
                    <a:p>
                      <a:pPr algn="ctr"/>
                      <a:r>
                        <a:rPr lang="en-US" sz="2000" b="1" i="1" dirty="0">
                          <a:solidFill>
                            <a:srgbClr val="262626"/>
                          </a:solidFill>
                          <a:latin typeface="Optima"/>
                          <a:cs typeface="Optima"/>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A6A6A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rgbClr val="FF0000"/>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5016">
                <a:tc>
                  <a:txBody>
                    <a:bodyPr/>
                    <a:lstStyle/>
                    <a:p>
                      <a:pPr algn="ctr"/>
                      <a:r>
                        <a:rPr lang="en-US" sz="2000" b="1" i="1" dirty="0">
                          <a:solidFill>
                            <a:srgbClr val="262626"/>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A6A6A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A6A6A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rgbClr val="FF0000"/>
                          </a:solidFill>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65016">
                <a:tc>
                  <a:txBody>
                    <a:bodyPr/>
                    <a:lstStyle/>
                    <a:p>
                      <a:pPr algn="ctr"/>
                      <a:r>
                        <a:rPr lang="en-US" sz="2000" b="1" i="1" dirty="0">
                          <a:solidFill>
                            <a:srgbClr val="262626"/>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A6A6A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A6A6A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A6A6A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65016">
                <a:tc>
                  <a:txBody>
                    <a:bodyPr/>
                    <a:lstStyle/>
                    <a:p>
                      <a:pPr algn="ctr"/>
                      <a:r>
                        <a:rPr lang="en-US" sz="2000" b="1" i="1" dirty="0">
                          <a:solidFill>
                            <a:srgbClr val="262626"/>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bg1">
                              <a:lumMod val="65000"/>
                            </a:schemeClr>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bg1">
                              <a:lumMod val="65000"/>
                            </a:schemeClr>
                          </a:solidFill>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bg1">
                              <a:lumMod val="65000"/>
                            </a:schemeClr>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A6A6A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graphicFrame>
        <p:nvGraphicFramePr>
          <p:cNvPr id="37" name="Table 36"/>
          <p:cNvGraphicFramePr>
            <a:graphicFrameLocks noGrp="1"/>
          </p:cNvGraphicFramePr>
          <p:nvPr>
            <p:extLst>
              <p:ext uri="{D42A27DB-BD31-4B8C-83A1-F6EECF244321}">
                <p14:modId xmlns:p14="http://schemas.microsoft.com/office/powerpoint/2010/main" val="4067267920"/>
              </p:ext>
            </p:extLst>
          </p:nvPr>
        </p:nvGraphicFramePr>
        <p:xfrm>
          <a:off x="6172200" y="4436964"/>
          <a:ext cx="2310726" cy="2325080"/>
        </p:xfrm>
        <a:graphic>
          <a:graphicData uri="http://schemas.openxmlformats.org/drawingml/2006/table">
            <a:tbl>
              <a:tblPr firstRow="1" bandRow="1">
                <a:tableStyleId>{5C22544A-7EE6-4342-B048-85BDC9FD1C3A}</a:tableStyleId>
              </a:tblPr>
              <a:tblGrid>
                <a:gridCol w="449915">
                  <a:extLst>
                    <a:ext uri="{9D8B030D-6E8A-4147-A177-3AD203B41FA5}">
                      <a16:colId xmlns:a16="http://schemas.microsoft.com/office/drawing/2014/main" val="20000"/>
                    </a:ext>
                  </a:extLst>
                </a:gridCol>
                <a:gridCol w="449915">
                  <a:extLst>
                    <a:ext uri="{9D8B030D-6E8A-4147-A177-3AD203B41FA5}">
                      <a16:colId xmlns:a16="http://schemas.microsoft.com/office/drawing/2014/main" val="20001"/>
                    </a:ext>
                  </a:extLst>
                </a:gridCol>
                <a:gridCol w="511068">
                  <a:extLst>
                    <a:ext uri="{9D8B030D-6E8A-4147-A177-3AD203B41FA5}">
                      <a16:colId xmlns:a16="http://schemas.microsoft.com/office/drawing/2014/main" val="20002"/>
                    </a:ext>
                  </a:extLst>
                </a:gridCol>
                <a:gridCol w="428073">
                  <a:extLst>
                    <a:ext uri="{9D8B030D-6E8A-4147-A177-3AD203B41FA5}">
                      <a16:colId xmlns:a16="http://schemas.microsoft.com/office/drawing/2014/main" val="20003"/>
                    </a:ext>
                  </a:extLst>
                </a:gridCol>
                <a:gridCol w="471755">
                  <a:extLst>
                    <a:ext uri="{9D8B030D-6E8A-4147-A177-3AD203B41FA5}">
                      <a16:colId xmlns:a16="http://schemas.microsoft.com/office/drawing/2014/main" val="20004"/>
                    </a:ext>
                  </a:extLst>
                </a:gridCol>
              </a:tblGrid>
              <a:tr h="465016">
                <a:tc>
                  <a:txBody>
                    <a:bodyPr/>
                    <a:lstStyle/>
                    <a:p>
                      <a:pPr algn="ctr"/>
                      <a:endParaRPr lang="en-US" sz="2000" b="1" i="1"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65016">
                <a:tc>
                  <a:txBody>
                    <a:bodyPr/>
                    <a:lstStyle/>
                    <a:p>
                      <a:pPr algn="ctr"/>
                      <a:r>
                        <a:rPr lang="en-US" sz="2000" b="1" i="1" dirty="0">
                          <a:solidFill>
                            <a:srgbClr val="262626"/>
                          </a:solidFill>
                          <a:latin typeface="Optima"/>
                          <a:cs typeface="Optima"/>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A6A6A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rgbClr val="FF0000"/>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5016">
                <a:tc>
                  <a:txBody>
                    <a:bodyPr/>
                    <a:lstStyle/>
                    <a:p>
                      <a:pPr algn="ctr"/>
                      <a:r>
                        <a:rPr lang="en-US" sz="2000" b="1" i="1" dirty="0">
                          <a:solidFill>
                            <a:srgbClr val="262626"/>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A6A6A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A6A6A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rgbClr val="FF0000"/>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65016">
                <a:tc>
                  <a:txBody>
                    <a:bodyPr/>
                    <a:lstStyle/>
                    <a:p>
                      <a:pPr algn="ctr"/>
                      <a:r>
                        <a:rPr lang="en-US" sz="2000" b="1" i="1" dirty="0">
                          <a:solidFill>
                            <a:srgbClr val="262626"/>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A6A6A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A6A6A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A6A6A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65016">
                <a:tc>
                  <a:txBody>
                    <a:bodyPr/>
                    <a:lstStyle/>
                    <a:p>
                      <a:pPr algn="ctr"/>
                      <a:r>
                        <a:rPr lang="en-US" sz="2000" b="1" i="1" dirty="0">
                          <a:solidFill>
                            <a:srgbClr val="262626"/>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A6A6A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A6A6A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A6A6A6"/>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A6A6A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41054948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28713" y="2390002"/>
            <a:ext cx="4313109" cy="1770187"/>
            <a:chOff x="2117070" y="4491647"/>
            <a:chExt cx="4313109" cy="1770188"/>
          </a:xfrm>
        </p:grpSpPr>
        <p:cxnSp>
          <p:nvCxnSpPr>
            <p:cNvPr id="6" name="Straight Arrow Connector 5"/>
            <p:cNvCxnSpPr/>
            <p:nvPr/>
          </p:nvCxnSpPr>
          <p:spPr>
            <a:xfrm>
              <a:off x="3644851" y="5418272"/>
              <a:ext cx="1240321" cy="0"/>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4876800" y="5410200"/>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4885172" y="4726655"/>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2294900" y="5418272"/>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flipV="1">
              <a:off x="2303272" y="4734727"/>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1" name="Oval 10"/>
            <p:cNvSpPr>
              <a:spLocks noChangeAspect="1"/>
            </p:cNvSpPr>
            <p:nvPr/>
          </p:nvSpPr>
          <p:spPr>
            <a:xfrm>
              <a:off x="3525380" y="5221385"/>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2" name="Oval 11"/>
            <p:cNvSpPr>
              <a:spLocks noChangeAspect="1"/>
            </p:cNvSpPr>
            <p:nvPr/>
          </p:nvSpPr>
          <p:spPr>
            <a:xfrm>
              <a:off x="6034742" y="4531176"/>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3" name="Oval 12"/>
            <p:cNvSpPr>
              <a:spLocks noChangeAspect="1"/>
            </p:cNvSpPr>
            <p:nvPr/>
          </p:nvSpPr>
          <p:spPr>
            <a:xfrm>
              <a:off x="6034742" y="5884206"/>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4" name="Oval 13"/>
            <p:cNvSpPr>
              <a:spLocks noChangeAspect="1"/>
            </p:cNvSpPr>
            <p:nvPr/>
          </p:nvSpPr>
          <p:spPr>
            <a:xfrm>
              <a:off x="4621041" y="5221385"/>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5" name="Oval 14"/>
            <p:cNvSpPr>
              <a:spLocks noChangeAspect="1"/>
            </p:cNvSpPr>
            <p:nvPr/>
          </p:nvSpPr>
          <p:spPr>
            <a:xfrm>
              <a:off x="2117070" y="5884206"/>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ED1C24"/>
                </a:solidFill>
                <a:latin typeface="Optima"/>
                <a:cs typeface="Optima"/>
              </a:endParaRPr>
            </a:p>
          </p:txBody>
        </p:sp>
        <p:sp>
          <p:nvSpPr>
            <p:cNvPr id="16" name="Oval 15"/>
            <p:cNvSpPr>
              <a:spLocks noChangeAspect="1"/>
            </p:cNvSpPr>
            <p:nvPr/>
          </p:nvSpPr>
          <p:spPr>
            <a:xfrm>
              <a:off x="2117070" y="4531176"/>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7" name="TextBox 16"/>
            <p:cNvSpPr txBox="1"/>
            <p:nvPr/>
          </p:nvSpPr>
          <p:spPr>
            <a:xfrm>
              <a:off x="2148084" y="5814458"/>
              <a:ext cx="334116" cy="400110"/>
            </a:xfrm>
            <a:prstGeom prst="rect">
              <a:avLst/>
            </a:prstGeom>
            <a:noFill/>
          </p:spPr>
          <p:txBody>
            <a:bodyPr wrap="none" rtlCol="0">
              <a:spAutoFit/>
            </a:bodyPr>
            <a:lstStyle/>
            <a:p>
              <a:pPr algn="ctr"/>
              <a:r>
                <a:rPr lang="en-US" sz="2000" i="1" dirty="0">
                  <a:solidFill>
                    <a:srgbClr val="FFFFFF"/>
                  </a:solidFill>
                  <a:latin typeface="Optima"/>
                  <a:cs typeface="Optima"/>
                </a:rPr>
                <a:t>j</a:t>
              </a:r>
            </a:p>
          </p:txBody>
        </p:sp>
        <p:sp>
          <p:nvSpPr>
            <p:cNvPr id="18" name="TextBox 17"/>
            <p:cNvSpPr txBox="1"/>
            <p:nvPr/>
          </p:nvSpPr>
          <p:spPr>
            <a:xfrm>
              <a:off x="2168208" y="4491647"/>
              <a:ext cx="312033" cy="400110"/>
            </a:xfrm>
            <a:prstGeom prst="rect">
              <a:avLst/>
            </a:prstGeom>
            <a:noFill/>
          </p:spPr>
          <p:txBody>
            <a:bodyPr wrap="none" rtlCol="0">
              <a:spAutoFit/>
            </a:bodyPr>
            <a:lstStyle/>
            <a:p>
              <a:pPr algn="ctr"/>
              <a:r>
                <a:rPr lang="en-US" sz="2000" i="1" dirty="0">
                  <a:solidFill>
                    <a:srgbClr val="FFFFFF"/>
                  </a:solidFill>
                  <a:latin typeface="Optima"/>
                  <a:cs typeface="Optima"/>
                </a:rPr>
                <a:t>i</a:t>
              </a:r>
            </a:p>
          </p:txBody>
        </p:sp>
        <p:sp>
          <p:nvSpPr>
            <p:cNvPr id="19" name="TextBox 18"/>
            <p:cNvSpPr txBox="1"/>
            <p:nvPr/>
          </p:nvSpPr>
          <p:spPr>
            <a:xfrm>
              <a:off x="6051717" y="4497346"/>
              <a:ext cx="378462" cy="400110"/>
            </a:xfrm>
            <a:prstGeom prst="rect">
              <a:avLst/>
            </a:prstGeom>
            <a:noFill/>
          </p:spPr>
          <p:txBody>
            <a:bodyPr wrap="none" rtlCol="0">
              <a:spAutoFit/>
            </a:bodyPr>
            <a:lstStyle/>
            <a:p>
              <a:pPr algn="ctr"/>
              <a:r>
                <a:rPr lang="en-US" sz="2000" i="1" dirty="0">
                  <a:solidFill>
                    <a:srgbClr val="FFFFFF"/>
                  </a:solidFill>
                  <a:latin typeface="Optima"/>
                  <a:cs typeface="Optima"/>
                </a:rPr>
                <a:t>k</a:t>
              </a:r>
            </a:p>
          </p:txBody>
        </p:sp>
        <p:sp>
          <p:nvSpPr>
            <p:cNvPr id="20" name="TextBox 19"/>
            <p:cNvSpPr txBox="1"/>
            <p:nvPr/>
          </p:nvSpPr>
          <p:spPr>
            <a:xfrm>
              <a:off x="6083609" y="5861725"/>
              <a:ext cx="312033" cy="400110"/>
            </a:xfrm>
            <a:prstGeom prst="rect">
              <a:avLst/>
            </a:prstGeom>
            <a:noFill/>
          </p:spPr>
          <p:txBody>
            <a:bodyPr wrap="none" rtlCol="0">
              <a:spAutoFit/>
            </a:bodyPr>
            <a:lstStyle/>
            <a:p>
              <a:pPr algn="ctr"/>
              <a:r>
                <a:rPr lang="en-US" sz="2000" i="1" dirty="0">
                  <a:solidFill>
                    <a:srgbClr val="FFFFFF"/>
                  </a:solidFill>
                  <a:latin typeface="Optima"/>
                  <a:cs typeface="Optima"/>
                </a:rPr>
                <a:t>l</a:t>
              </a:r>
            </a:p>
          </p:txBody>
        </p:sp>
      </p:grpSp>
      <p:sp>
        <p:nvSpPr>
          <p:cNvPr id="21" name="Rectangle 20"/>
          <p:cNvSpPr/>
          <p:nvPr/>
        </p:nvSpPr>
        <p:spPr>
          <a:xfrm>
            <a:off x="1942065" y="2961423"/>
            <a:ext cx="452906" cy="553998"/>
          </a:xfrm>
          <a:prstGeom prst="rect">
            <a:avLst/>
          </a:prstGeom>
        </p:spPr>
        <p:txBody>
          <a:bodyPr wrap="none">
            <a:spAutoFit/>
          </a:bodyPr>
          <a:lstStyle/>
          <a:p>
            <a:r>
              <a:rPr lang="en-US" sz="3000" i="1" dirty="0">
                <a:latin typeface="Optima"/>
                <a:cs typeface="Optima"/>
              </a:rPr>
              <a:t>T</a:t>
            </a:r>
            <a:endParaRPr lang="en-US" sz="3000" dirty="0"/>
          </a:p>
        </p:txBody>
      </p:sp>
      <p:sp>
        <p:nvSpPr>
          <p:cNvPr id="27" name="TextBox 26"/>
          <p:cNvSpPr txBox="1"/>
          <p:nvPr/>
        </p:nvSpPr>
        <p:spPr>
          <a:xfrm>
            <a:off x="3378304" y="2553690"/>
            <a:ext cx="284435" cy="400110"/>
          </a:xfrm>
          <a:prstGeom prst="rect">
            <a:avLst/>
          </a:prstGeom>
          <a:noFill/>
        </p:spPr>
        <p:txBody>
          <a:bodyPr wrap="none" rtlCol="0">
            <a:spAutoFit/>
          </a:bodyPr>
          <a:lstStyle/>
          <a:p>
            <a:pPr algn="ctr"/>
            <a:r>
              <a:rPr lang="en-US" sz="2000" dirty="0">
                <a:solidFill>
                  <a:srgbClr val="404040"/>
                </a:solidFill>
                <a:latin typeface="Optima"/>
                <a:cs typeface="Optima"/>
              </a:rPr>
              <a:t>?</a:t>
            </a:r>
          </a:p>
        </p:txBody>
      </p:sp>
      <p:sp>
        <p:nvSpPr>
          <p:cNvPr id="28" name="TextBox 27"/>
          <p:cNvSpPr txBox="1"/>
          <p:nvPr/>
        </p:nvSpPr>
        <p:spPr>
          <a:xfrm>
            <a:off x="3378304" y="3600734"/>
            <a:ext cx="284435" cy="400110"/>
          </a:xfrm>
          <a:prstGeom prst="rect">
            <a:avLst/>
          </a:prstGeom>
          <a:noFill/>
        </p:spPr>
        <p:txBody>
          <a:bodyPr wrap="none" rtlCol="0">
            <a:spAutoFit/>
          </a:bodyPr>
          <a:lstStyle/>
          <a:p>
            <a:pPr algn="ctr"/>
            <a:r>
              <a:rPr lang="en-US" sz="2000" dirty="0">
                <a:solidFill>
                  <a:srgbClr val="404040"/>
                </a:solidFill>
                <a:latin typeface="Optima"/>
                <a:cs typeface="Optima"/>
              </a:rPr>
              <a:t>?</a:t>
            </a:r>
          </a:p>
        </p:txBody>
      </p:sp>
      <p:sp>
        <p:nvSpPr>
          <p:cNvPr id="29" name="TextBox 28"/>
          <p:cNvSpPr txBox="1"/>
          <p:nvPr/>
        </p:nvSpPr>
        <p:spPr>
          <a:xfrm>
            <a:off x="5756028" y="2581911"/>
            <a:ext cx="284435" cy="400110"/>
          </a:xfrm>
          <a:prstGeom prst="rect">
            <a:avLst/>
          </a:prstGeom>
          <a:noFill/>
        </p:spPr>
        <p:txBody>
          <a:bodyPr wrap="none" rtlCol="0">
            <a:spAutoFit/>
          </a:bodyPr>
          <a:lstStyle/>
          <a:p>
            <a:pPr algn="ctr"/>
            <a:r>
              <a:rPr lang="en-US" sz="2000" dirty="0">
                <a:solidFill>
                  <a:srgbClr val="404040"/>
                </a:solidFill>
                <a:latin typeface="Optima"/>
                <a:cs typeface="Optima"/>
              </a:rPr>
              <a:t>?</a:t>
            </a:r>
          </a:p>
        </p:txBody>
      </p:sp>
      <p:sp>
        <p:nvSpPr>
          <p:cNvPr id="30" name="TextBox 29"/>
          <p:cNvSpPr txBox="1"/>
          <p:nvPr/>
        </p:nvSpPr>
        <p:spPr>
          <a:xfrm>
            <a:off x="5756028" y="3643067"/>
            <a:ext cx="284435" cy="400110"/>
          </a:xfrm>
          <a:prstGeom prst="rect">
            <a:avLst/>
          </a:prstGeom>
          <a:noFill/>
        </p:spPr>
        <p:txBody>
          <a:bodyPr wrap="none" rtlCol="0">
            <a:spAutoFit/>
          </a:bodyPr>
          <a:lstStyle/>
          <a:p>
            <a:pPr algn="ctr"/>
            <a:r>
              <a:rPr lang="en-US" sz="2000" dirty="0">
                <a:solidFill>
                  <a:srgbClr val="404040"/>
                </a:solidFill>
                <a:latin typeface="Optima"/>
                <a:cs typeface="Optima"/>
              </a:rPr>
              <a:t>?</a:t>
            </a:r>
          </a:p>
        </p:txBody>
      </p:sp>
      <p:sp>
        <p:nvSpPr>
          <p:cNvPr id="32" name="TextBox 31"/>
          <p:cNvSpPr txBox="1"/>
          <p:nvPr/>
        </p:nvSpPr>
        <p:spPr>
          <a:xfrm>
            <a:off x="4499991" y="2886711"/>
            <a:ext cx="284435" cy="400110"/>
          </a:xfrm>
          <a:prstGeom prst="rect">
            <a:avLst/>
          </a:prstGeom>
          <a:noFill/>
        </p:spPr>
        <p:txBody>
          <a:bodyPr wrap="none" rtlCol="0">
            <a:spAutoFit/>
          </a:bodyPr>
          <a:lstStyle/>
          <a:p>
            <a:pPr algn="ctr"/>
            <a:r>
              <a:rPr lang="en-US" sz="2000" dirty="0">
                <a:solidFill>
                  <a:srgbClr val="404040"/>
                </a:solidFill>
                <a:latin typeface="Optima"/>
                <a:cs typeface="Optima"/>
              </a:rPr>
              <a:t>?</a:t>
            </a:r>
          </a:p>
        </p:txBody>
      </p:sp>
      <p:sp>
        <p:nvSpPr>
          <p:cNvPr id="34" name="Rectangle 33"/>
          <p:cNvSpPr/>
          <p:nvPr/>
        </p:nvSpPr>
        <p:spPr>
          <a:xfrm>
            <a:off x="807922" y="5484008"/>
            <a:ext cx="508562" cy="553998"/>
          </a:xfrm>
          <a:prstGeom prst="rect">
            <a:avLst/>
          </a:prstGeom>
        </p:spPr>
        <p:txBody>
          <a:bodyPr wrap="none">
            <a:spAutoFit/>
          </a:bodyPr>
          <a:lstStyle/>
          <a:p>
            <a:r>
              <a:rPr lang="en-US" sz="3000" i="1" dirty="0">
                <a:latin typeface="Optima"/>
                <a:cs typeface="Optima"/>
              </a:rPr>
              <a:t>D</a:t>
            </a:r>
            <a:endParaRPr lang="en-US" sz="3000" dirty="0"/>
          </a:p>
        </p:txBody>
      </p:sp>
      <p:sp>
        <p:nvSpPr>
          <p:cNvPr id="35" name="Rectangle 34"/>
          <p:cNvSpPr/>
          <p:nvPr/>
        </p:nvSpPr>
        <p:spPr>
          <a:xfrm>
            <a:off x="5562600" y="5441675"/>
            <a:ext cx="501960" cy="553998"/>
          </a:xfrm>
          <a:prstGeom prst="rect">
            <a:avLst/>
          </a:prstGeom>
        </p:spPr>
        <p:txBody>
          <a:bodyPr wrap="none">
            <a:spAutoFit/>
          </a:bodyPr>
          <a:lstStyle/>
          <a:p>
            <a:r>
              <a:rPr lang="en-US" sz="3000" i="1" dirty="0">
                <a:latin typeface="Optima"/>
                <a:cs typeface="Optima"/>
              </a:rPr>
              <a:t>d</a:t>
            </a:r>
            <a:endParaRPr lang="en-US" sz="3000" i="1" dirty="0"/>
          </a:p>
        </p:txBody>
      </p:sp>
      <p:graphicFrame>
        <p:nvGraphicFramePr>
          <p:cNvPr id="36" name="Table 35"/>
          <p:cNvGraphicFramePr>
            <a:graphicFrameLocks noGrp="1"/>
          </p:cNvGraphicFramePr>
          <p:nvPr>
            <p:extLst>
              <p:ext uri="{D42A27DB-BD31-4B8C-83A1-F6EECF244321}">
                <p14:modId xmlns:p14="http://schemas.microsoft.com/office/powerpoint/2010/main" val="2362528957"/>
              </p:ext>
            </p:extLst>
          </p:nvPr>
        </p:nvGraphicFramePr>
        <p:xfrm>
          <a:off x="1501423" y="4456720"/>
          <a:ext cx="2310726" cy="2325080"/>
        </p:xfrm>
        <a:graphic>
          <a:graphicData uri="http://schemas.openxmlformats.org/drawingml/2006/table">
            <a:tbl>
              <a:tblPr firstRow="1" bandRow="1">
                <a:tableStyleId>{5C22544A-7EE6-4342-B048-85BDC9FD1C3A}</a:tableStyleId>
              </a:tblPr>
              <a:tblGrid>
                <a:gridCol w="449915">
                  <a:extLst>
                    <a:ext uri="{9D8B030D-6E8A-4147-A177-3AD203B41FA5}">
                      <a16:colId xmlns:a16="http://schemas.microsoft.com/office/drawing/2014/main" val="20000"/>
                    </a:ext>
                  </a:extLst>
                </a:gridCol>
                <a:gridCol w="449915">
                  <a:extLst>
                    <a:ext uri="{9D8B030D-6E8A-4147-A177-3AD203B41FA5}">
                      <a16:colId xmlns:a16="http://schemas.microsoft.com/office/drawing/2014/main" val="20001"/>
                    </a:ext>
                  </a:extLst>
                </a:gridCol>
                <a:gridCol w="511068">
                  <a:extLst>
                    <a:ext uri="{9D8B030D-6E8A-4147-A177-3AD203B41FA5}">
                      <a16:colId xmlns:a16="http://schemas.microsoft.com/office/drawing/2014/main" val="20002"/>
                    </a:ext>
                  </a:extLst>
                </a:gridCol>
                <a:gridCol w="428073">
                  <a:extLst>
                    <a:ext uri="{9D8B030D-6E8A-4147-A177-3AD203B41FA5}">
                      <a16:colId xmlns:a16="http://schemas.microsoft.com/office/drawing/2014/main" val="20003"/>
                    </a:ext>
                  </a:extLst>
                </a:gridCol>
                <a:gridCol w="471755">
                  <a:extLst>
                    <a:ext uri="{9D8B030D-6E8A-4147-A177-3AD203B41FA5}">
                      <a16:colId xmlns:a16="http://schemas.microsoft.com/office/drawing/2014/main" val="20004"/>
                    </a:ext>
                  </a:extLst>
                </a:gridCol>
              </a:tblGrid>
              <a:tr h="465016">
                <a:tc>
                  <a:txBody>
                    <a:bodyPr/>
                    <a:lstStyle/>
                    <a:p>
                      <a:pPr algn="ctr"/>
                      <a:endParaRPr lang="en-US" sz="2000" b="1" i="1"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65016">
                <a:tc>
                  <a:txBody>
                    <a:bodyPr/>
                    <a:lstStyle/>
                    <a:p>
                      <a:pPr algn="ctr"/>
                      <a:r>
                        <a:rPr lang="en-US" sz="2000" b="1" i="1" dirty="0">
                          <a:solidFill>
                            <a:srgbClr val="262626"/>
                          </a:solidFill>
                          <a:latin typeface="Optima"/>
                          <a:cs typeface="Optima"/>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A6A6A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5016">
                <a:tc>
                  <a:txBody>
                    <a:bodyPr/>
                    <a:lstStyle/>
                    <a:p>
                      <a:pPr algn="ctr"/>
                      <a:r>
                        <a:rPr lang="en-US" sz="2000" b="1" i="1" dirty="0">
                          <a:solidFill>
                            <a:srgbClr val="262626"/>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A6A6A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A6A6A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65016">
                <a:tc>
                  <a:txBody>
                    <a:bodyPr/>
                    <a:lstStyle/>
                    <a:p>
                      <a:pPr algn="ctr"/>
                      <a:r>
                        <a:rPr lang="en-US" sz="2000" b="1" i="1" dirty="0">
                          <a:solidFill>
                            <a:srgbClr val="262626"/>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A6A6A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A6A6A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A6A6A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65016">
                <a:tc>
                  <a:txBody>
                    <a:bodyPr/>
                    <a:lstStyle/>
                    <a:p>
                      <a:pPr algn="ctr"/>
                      <a:r>
                        <a:rPr lang="en-US" sz="2000" b="1" i="1" dirty="0">
                          <a:solidFill>
                            <a:srgbClr val="262626"/>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bg1">
                              <a:lumMod val="65000"/>
                            </a:schemeClr>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bg1">
                              <a:lumMod val="65000"/>
                            </a:schemeClr>
                          </a:solidFill>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bg1">
                              <a:lumMod val="65000"/>
                            </a:schemeClr>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A6A6A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graphicFrame>
        <p:nvGraphicFramePr>
          <p:cNvPr id="37" name="Table 36"/>
          <p:cNvGraphicFramePr>
            <a:graphicFrameLocks noGrp="1"/>
          </p:cNvGraphicFramePr>
          <p:nvPr>
            <p:extLst>
              <p:ext uri="{D42A27DB-BD31-4B8C-83A1-F6EECF244321}">
                <p14:modId xmlns:p14="http://schemas.microsoft.com/office/powerpoint/2010/main" val="4143264689"/>
              </p:ext>
            </p:extLst>
          </p:nvPr>
        </p:nvGraphicFramePr>
        <p:xfrm>
          <a:off x="6172200" y="4436964"/>
          <a:ext cx="2310726" cy="2325080"/>
        </p:xfrm>
        <a:graphic>
          <a:graphicData uri="http://schemas.openxmlformats.org/drawingml/2006/table">
            <a:tbl>
              <a:tblPr firstRow="1" bandRow="1">
                <a:tableStyleId>{5C22544A-7EE6-4342-B048-85BDC9FD1C3A}</a:tableStyleId>
              </a:tblPr>
              <a:tblGrid>
                <a:gridCol w="449915">
                  <a:extLst>
                    <a:ext uri="{9D8B030D-6E8A-4147-A177-3AD203B41FA5}">
                      <a16:colId xmlns:a16="http://schemas.microsoft.com/office/drawing/2014/main" val="20000"/>
                    </a:ext>
                  </a:extLst>
                </a:gridCol>
                <a:gridCol w="449915">
                  <a:extLst>
                    <a:ext uri="{9D8B030D-6E8A-4147-A177-3AD203B41FA5}">
                      <a16:colId xmlns:a16="http://schemas.microsoft.com/office/drawing/2014/main" val="20001"/>
                    </a:ext>
                  </a:extLst>
                </a:gridCol>
                <a:gridCol w="511068">
                  <a:extLst>
                    <a:ext uri="{9D8B030D-6E8A-4147-A177-3AD203B41FA5}">
                      <a16:colId xmlns:a16="http://schemas.microsoft.com/office/drawing/2014/main" val="20002"/>
                    </a:ext>
                  </a:extLst>
                </a:gridCol>
                <a:gridCol w="428073">
                  <a:extLst>
                    <a:ext uri="{9D8B030D-6E8A-4147-A177-3AD203B41FA5}">
                      <a16:colId xmlns:a16="http://schemas.microsoft.com/office/drawing/2014/main" val="20003"/>
                    </a:ext>
                  </a:extLst>
                </a:gridCol>
                <a:gridCol w="471755">
                  <a:extLst>
                    <a:ext uri="{9D8B030D-6E8A-4147-A177-3AD203B41FA5}">
                      <a16:colId xmlns:a16="http://schemas.microsoft.com/office/drawing/2014/main" val="20004"/>
                    </a:ext>
                  </a:extLst>
                </a:gridCol>
              </a:tblGrid>
              <a:tr h="465016">
                <a:tc>
                  <a:txBody>
                    <a:bodyPr/>
                    <a:lstStyle/>
                    <a:p>
                      <a:pPr algn="ctr"/>
                      <a:endParaRPr lang="en-US" sz="2000" b="1" i="1"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65016">
                <a:tc>
                  <a:txBody>
                    <a:bodyPr/>
                    <a:lstStyle/>
                    <a:p>
                      <a:pPr algn="ctr"/>
                      <a:r>
                        <a:rPr lang="en-US" sz="2000" b="1" i="1" dirty="0">
                          <a:solidFill>
                            <a:srgbClr val="262626"/>
                          </a:solidFill>
                          <a:latin typeface="Optima"/>
                          <a:cs typeface="Optima"/>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A6A6A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a:t>
                      </a:r>
                      <a:endParaRPr lang="en-US" sz="2000" b="0"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a:t>
                      </a:r>
                      <a:endParaRPr lang="en-US" sz="2000" b="0"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5016">
                <a:tc>
                  <a:txBody>
                    <a:bodyPr/>
                    <a:lstStyle/>
                    <a:p>
                      <a:pPr algn="ctr"/>
                      <a:r>
                        <a:rPr lang="en-US" sz="2000" b="1" i="1" dirty="0">
                          <a:solidFill>
                            <a:srgbClr val="262626"/>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A6A6A6"/>
                          </a:solidFill>
                          <a:latin typeface="Optima"/>
                          <a:cs typeface="Optima"/>
                        </a:rPr>
                        <a:t>?</a:t>
                      </a:r>
                      <a:endParaRPr lang="en-US" sz="2000" dirty="0">
                        <a:solidFill>
                          <a:srgbClr val="A6A6A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A6A6A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a:t>
                      </a:r>
                      <a:endParaRPr lang="en-US" sz="2000"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65016">
                <a:tc>
                  <a:txBody>
                    <a:bodyPr/>
                    <a:lstStyle/>
                    <a:p>
                      <a:pPr algn="ctr"/>
                      <a:r>
                        <a:rPr lang="en-US" sz="2000" b="1" i="1" dirty="0">
                          <a:solidFill>
                            <a:srgbClr val="262626"/>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A6A6A6"/>
                          </a:solidFill>
                          <a:latin typeface="Optima"/>
                          <a:cs typeface="Optima"/>
                        </a:rPr>
                        <a:t>?</a:t>
                      </a:r>
                      <a:endParaRPr lang="en-US" sz="2000" dirty="0">
                        <a:solidFill>
                          <a:srgbClr val="A6A6A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A6A6A6"/>
                          </a:solidFill>
                          <a:latin typeface="Optima"/>
                          <a:cs typeface="Optima"/>
                        </a:rPr>
                        <a:t>?</a:t>
                      </a:r>
                      <a:endParaRPr lang="en-US" sz="2000" dirty="0">
                        <a:solidFill>
                          <a:srgbClr val="A6A6A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A6A6A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65016">
                <a:tc>
                  <a:txBody>
                    <a:bodyPr/>
                    <a:lstStyle/>
                    <a:p>
                      <a:pPr algn="ctr"/>
                      <a:r>
                        <a:rPr lang="en-US" sz="2000" b="1" i="1" dirty="0">
                          <a:solidFill>
                            <a:srgbClr val="262626"/>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A6A6A6"/>
                          </a:solidFill>
                          <a:latin typeface="Optima"/>
                          <a:cs typeface="Optima"/>
                        </a:rPr>
                        <a:t>?</a:t>
                      </a:r>
                      <a:endParaRPr lang="en-US" sz="2000" dirty="0">
                        <a:solidFill>
                          <a:srgbClr val="A6A6A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A6A6A6"/>
                          </a:solidFill>
                          <a:latin typeface="Optima"/>
                          <a:cs typeface="Optima"/>
                        </a:rPr>
                        <a:t>?</a:t>
                      </a:r>
                      <a:endParaRPr lang="en-US" sz="2000" dirty="0">
                        <a:solidFill>
                          <a:srgbClr val="A6A6A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A6A6A6"/>
                          </a:solidFill>
                          <a:latin typeface="Optima"/>
                          <a:cs typeface="Optima"/>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A6A6A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38" name="Rectangle 37"/>
          <p:cNvSpPr/>
          <p:nvPr/>
        </p:nvSpPr>
        <p:spPr>
          <a:xfrm>
            <a:off x="457200" y="1051642"/>
            <a:ext cx="8229600" cy="954107"/>
          </a:xfrm>
          <a:prstGeom prst="rect">
            <a:avLst/>
          </a:prstGeom>
          <a:solidFill>
            <a:schemeClr val="accent4">
              <a:lumMod val="20000"/>
              <a:lumOff val="80000"/>
            </a:schemeClr>
          </a:solidFill>
          <a:ln>
            <a:solidFill>
              <a:schemeClr val="accent4"/>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b="1" dirty="0">
                <a:solidFill>
                  <a:schemeClr val="accent4"/>
                </a:solidFill>
                <a:latin typeface="Optima"/>
                <a:cs typeface="Optima"/>
              </a:rPr>
              <a:t>Exercise Break: </a:t>
            </a:r>
            <a:r>
              <a:rPr lang="en-US" sz="2800" dirty="0">
                <a:latin typeface="Optima"/>
                <a:cs typeface="Optima"/>
              </a:rPr>
              <a:t>Assign lengths to edges in </a:t>
            </a:r>
            <a:r>
              <a:rPr lang="en-US" sz="2800" i="1" dirty="0">
                <a:latin typeface="Optima"/>
                <a:cs typeface="Optima"/>
              </a:rPr>
              <a:t>T </a:t>
            </a:r>
            <a:r>
              <a:rPr lang="en-US" sz="2800" dirty="0">
                <a:latin typeface="Optima"/>
                <a:cs typeface="Optima"/>
              </a:rPr>
              <a:t>in order to minimize </a:t>
            </a:r>
            <a:r>
              <a:rPr lang="en-US" sz="2800" i="1" dirty="0">
                <a:latin typeface="Optima"/>
                <a:cs typeface="Optima"/>
              </a:rPr>
              <a:t>Discrepancy</a:t>
            </a:r>
            <a:r>
              <a:rPr lang="en-US" sz="2800" dirty="0">
                <a:latin typeface="Optima"/>
                <a:cs typeface="Optima"/>
              </a:rPr>
              <a:t>(</a:t>
            </a:r>
            <a:r>
              <a:rPr lang="en-US" sz="2800" i="1" dirty="0">
                <a:latin typeface="Optima"/>
                <a:cs typeface="Optima"/>
              </a:rPr>
              <a:t>T, D</a:t>
            </a:r>
            <a:r>
              <a:rPr lang="en-US" sz="2800" dirty="0">
                <a:latin typeface="Optima"/>
                <a:cs typeface="Optima"/>
              </a:rPr>
              <a:t>).</a:t>
            </a:r>
          </a:p>
        </p:txBody>
      </p:sp>
      <p:sp>
        <p:nvSpPr>
          <p:cNvPr id="39" name="Title 1"/>
          <p:cNvSpPr txBox="1">
            <a:spLocks/>
          </p:cNvSpPr>
          <p:nvPr/>
        </p:nvSpPr>
        <p:spPr>
          <a:xfrm>
            <a:off x="228600" y="1597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Sum of Squared Errors</a:t>
            </a:r>
          </a:p>
        </p:txBody>
      </p:sp>
    </p:spTree>
    <p:extLst>
      <p:ext uri="{BB962C8B-B14F-4D97-AF65-F5344CB8AC3E}">
        <p14:creationId xmlns:p14="http://schemas.microsoft.com/office/powerpoint/2010/main" val="236962134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57200" y="1275367"/>
            <a:ext cx="8229600" cy="3108544"/>
          </a:xfrm>
          <a:prstGeom prst="rect">
            <a:avLst/>
          </a:prstGeom>
          <a:solidFill>
            <a:schemeClr val="bg1">
              <a:lumMod val="85000"/>
            </a:schemeClr>
          </a:solidFill>
          <a:ln>
            <a:solidFill>
              <a:schemeClr val="tx1">
                <a:lumMod val="75000"/>
                <a:lumOff val="25000"/>
              </a:schemeClr>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b="1" dirty="0">
                <a:latin typeface="Optima"/>
                <a:cs typeface="Optima"/>
              </a:rPr>
              <a:t>Least-Squares Distance-Based Phylogeny Problem</a:t>
            </a:r>
            <a:r>
              <a:rPr lang="en-US" sz="2800" dirty="0">
                <a:latin typeface="Optima"/>
                <a:cs typeface="Optima"/>
              </a:rPr>
              <a:t>:</a:t>
            </a:r>
            <a:r>
              <a:rPr lang="en-US" sz="2800" b="1" dirty="0">
                <a:latin typeface="Optima"/>
                <a:cs typeface="Optima"/>
              </a:rPr>
              <a:t> </a:t>
            </a:r>
            <a:r>
              <a:rPr lang="en-US" sz="2800" i="1" dirty="0">
                <a:latin typeface="Optima"/>
                <a:cs typeface="Optima"/>
              </a:rPr>
              <a:t>Given a distance matrix, find the tree that minimizes the sum of squared errors.</a:t>
            </a:r>
          </a:p>
          <a:p>
            <a:pPr marL="457200" indent="-457200">
              <a:buFont typeface="Arial"/>
              <a:buChar char="•"/>
            </a:pPr>
            <a:r>
              <a:rPr lang="en-US" sz="2800" b="1" dirty="0">
                <a:latin typeface="Optima"/>
                <a:cs typeface="Optima"/>
              </a:rPr>
              <a:t>Input: </a:t>
            </a:r>
            <a:r>
              <a:rPr lang="en-US" sz="2800" dirty="0">
                <a:latin typeface="Optima"/>
                <a:cs typeface="Optima"/>
              </a:rPr>
              <a:t>An </a:t>
            </a:r>
            <a:r>
              <a:rPr lang="en-US" sz="2800" i="1" dirty="0">
                <a:latin typeface="Optima"/>
                <a:cs typeface="Optima"/>
              </a:rPr>
              <a:t>n </a:t>
            </a:r>
            <a:r>
              <a:rPr lang="en-US" sz="2800" dirty="0">
                <a:latin typeface="Optima"/>
                <a:cs typeface="Optima"/>
              </a:rPr>
              <a:t>x </a:t>
            </a:r>
            <a:r>
              <a:rPr lang="en-US" sz="2800" i="1" dirty="0">
                <a:latin typeface="Optima"/>
                <a:cs typeface="Optima"/>
              </a:rPr>
              <a:t>n </a:t>
            </a:r>
            <a:r>
              <a:rPr lang="en-US" sz="2800" dirty="0">
                <a:latin typeface="Optima"/>
                <a:cs typeface="Optima"/>
              </a:rPr>
              <a:t>distance matrix </a:t>
            </a:r>
            <a:r>
              <a:rPr lang="en-US" sz="2800" i="1" dirty="0">
                <a:latin typeface="Optima"/>
                <a:cs typeface="Optima"/>
              </a:rPr>
              <a:t>D.</a:t>
            </a:r>
            <a:endParaRPr lang="en-US" sz="2800" dirty="0">
              <a:latin typeface="Optima"/>
              <a:cs typeface="Optima"/>
            </a:endParaRPr>
          </a:p>
          <a:p>
            <a:pPr marL="457200" indent="-457200">
              <a:buFont typeface="Arial"/>
              <a:buChar char="•"/>
            </a:pPr>
            <a:r>
              <a:rPr lang="en-US" sz="2800" b="1" dirty="0">
                <a:latin typeface="Optima"/>
                <a:cs typeface="Optima"/>
              </a:rPr>
              <a:t>Output: </a:t>
            </a:r>
            <a:r>
              <a:rPr lang="en-US" sz="2800" dirty="0">
                <a:latin typeface="Optima"/>
                <a:cs typeface="Optima"/>
              </a:rPr>
              <a:t>A weighted tree </a:t>
            </a:r>
            <a:r>
              <a:rPr lang="en-US" sz="2800" i="1" dirty="0">
                <a:latin typeface="Optima"/>
                <a:cs typeface="Optima"/>
              </a:rPr>
              <a:t>T</a:t>
            </a:r>
            <a:r>
              <a:rPr lang="en-US" sz="2800" dirty="0">
                <a:latin typeface="Optima"/>
                <a:cs typeface="Optima"/>
              </a:rPr>
              <a:t> with </a:t>
            </a:r>
            <a:r>
              <a:rPr lang="en-US" sz="2800" i="1" dirty="0">
                <a:latin typeface="Optima"/>
                <a:cs typeface="Optima"/>
              </a:rPr>
              <a:t>n</a:t>
            </a:r>
            <a:r>
              <a:rPr lang="en-US" sz="2800" dirty="0">
                <a:latin typeface="Optima"/>
                <a:cs typeface="Optima"/>
              </a:rPr>
              <a:t> leaves minimizing </a:t>
            </a:r>
            <a:r>
              <a:rPr lang="en-US" sz="2800" i="1" dirty="0">
                <a:latin typeface="Optima"/>
                <a:cs typeface="Optima"/>
              </a:rPr>
              <a:t>Discrepancy</a:t>
            </a:r>
            <a:r>
              <a:rPr lang="en-US" sz="2800" dirty="0">
                <a:latin typeface="Optima"/>
                <a:cs typeface="Optima"/>
              </a:rPr>
              <a:t>(</a:t>
            </a:r>
            <a:r>
              <a:rPr lang="en-US" sz="2800" i="1" dirty="0">
                <a:latin typeface="Optima"/>
                <a:cs typeface="Optima"/>
              </a:rPr>
              <a:t>T, D</a:t>
            </a:r>
            <a:r>
              <a:rPr lang="en-US" sz="2800" dirty="0">
                <a:latin typeface="Optima"/>
                <a:cs typeface="Optima"/>
              </a:rPr>
              <a:t>)</a:t>
            </a:r>
            <a:r>
              <a:rPr lang="en-US" sz="2800" i="1" dirty="0">
                <a:latin typeface="Optima"/>
                <a:cs typeface="Optima"/>
              </a:rPr>
              <a:t> </a:t>
            </a:r>
            <a:r>
              <a:rPr lang="en-US" sz="2800" dirty="0">
                <a:latin typeface="Optima"/>
                <a:cs typeface="Optima"/>
              </a:rPr>
              <a:t>over all weighted trees with </a:t>
            </a:r>
            <a:r>
              <a:rPr lang="en-US" sz="2800" i="1" dirty="0">
                <a:latin typeface="Optima"/>
                <a:cs typeface="Optima"/>
              </a:rPr>
              <a:t>n</a:t>
            </a:r>
            <a:r>
              <a:rPr lang="en-US" sz="2800" dirty="0">
                <a:latin typeface="Optima"/>
                <a:cs typeface="Optima"/>
              </a:rPr>
              <a:t> leaves.</a:t>
            </a:r>
            <a:endParaRPr lang="en-US" i="1" dirty="0">
              <a:latin typeface="Optima"/>
              <a:cs typeface="Optima"/>
            </a:endParaRPr>
          </a:p>
        </p:txBody>
      </p:sp>
      <p:sp>
        <p:nvSpPr>
          <p:cNvPr id="7" name="Title 1"/>
          <p:cNvSpPr txBox="1">
            <a:spLocks/>
          </p:cNvSpPr>
          <p:nvPr/>
        </p:nvSpPr>
        <p:spPr>
          <a:xfrm>
            <a:off x="228600" y="1597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Least-Squares Phylogeny</a:t>
            </a:r>
          </a:p>
        </p:txBody>
      </p:sp>
    </p:spTree>
    <p:extLst>
      <p:ext uri="{BB962C8B-B14F-4D97-AF65-F5344CB8AC3E}">
        <p14:creationId xmlns:p14="http://schemas.microsoft.com/office/powerpoint/2010/main" val="6264500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57200" y="1275367"/>
            <a:ext cx="8229600" cy="3108544"/>
          </a:xfrm>
          <a:prstGeom prst="rect">
            <a:avLst/>
          </a:prstGeom>
          <a:solidFill>
            <a:schemeClr val="bg1">
              <a:lumMod val="85000"/>
            </a:schemeClr>
          </a:solidFill>
          <a:ln>
            <a:solidFill>
              <a:schemeClr val="tx1">
                <a:lumMod val="75000"/>
                <a:lumOff val="25000"/>
              </a:schemeClr>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b="1" dirty="0">
                <a:latin typeface="Optima"/>
                <a:cs typeface="Optima"/>
              </a:rPr>
              <a:t>Least-Squares Distance-Based Phylogeny Problem</a:t>
            </a:r>
            <a:r>
              <a:rPr lang="en-US" sz="2800" dirty="0">
                <a:latin typeface="Optima"/>
                <a:cs typeface="Optima"/>
              </a:rPr>
              <a:t>:</a:t>
            </a:r>
            <a:r>
              <a:rPr lang="en-US" sz="2800" b="1" dirty="0">
                <a:latin typeface="Optima"/>
                <a:cs typeface="Optima"/>
              </a:rPr>
              <a:t> </a:t>
            </a:r>
            <a:r>
              <a:rPr lang="en-US" sz="2800" i="1" dirty="0">
                <a:latin typeface="Optima"/>
                <a:cs typeface="Optima"/>
              </a:rPr>
              <a:t>Given a distance matrix, find the tree that minimizes the sum of squared errors.</a:t>
            </a:r>
          </a:p>
          <a:p>
            <a:pPr marL="457200" indent="-457200">
              <a:buFont typeface="Arial"/>
              <a:buChar char="•"/>
            </a:pPr>
            <a:r>
              <a:rPr lang="en-US" sz="2800" b="1" dirty="0">
                <a:latin typeface="Optima"/>
                <a:cs typeface="Optima"/>
              </a:rPr>
              <a:t>Input: </a:t>
            </a:r>
            <a:r>
              <a:rPr lang="en-US" sz="2800" dirty="0">
                <a:latin typeface="Optima"/>
                <a:cs typeface="Optima"/>
              </a:rPr>
              <a:t>An </a:t>
            </a:r>
            <a:r>
              <a:rPr lang="en-US" sz="2800" i="1" dirty="0">
                <a:latin typeface="Optima"/>
                <a:cs typeface="Optima"/>
              </a:rPr>
              <a:t>n </a:t>
            </a:r>
            <a:r>
              <a:rPr lang="en-US" sz="2800" dirty="0">
                <a:latin typeface="Optima"/>
                <a:cs typeface="Optima"/>
              </a:rPr>
              <a:t>x </a:t>
            </a:r>
            <a:r>
              <a:rPr lang="en-US" sz="2800" i="1" dirty="0">
                <a:latin typeface="Optima"/>
                <a:cs typeface="Optima"/>
              </a:rPr>
              <a:t>n </a:t>
            </a:r>
            <a:r>
              <a:rPr lang="en-US" sz="2800" dirty="0">
                <a:latin typeface="Optima"/>
                <a:cs typeface="Optima"/>
              </a:rPr>
              <a:t>distance matrix </a:t>
            </a:r>
            <a:r>
              <a:rPr lang="en-US" sz="2800" i="1" dirty="0">
                <a:latin typeface="Optima"/>
                <a:cs typeface="Optima"/>
              </a:rPr>
              <a:t>D.</a:t>
            </a:r>
            <a:endParaRPr lang="en-US" sz="2800" dirty="0">
              <a:latin typeface="Optima"/>
              <a:cs typeface="Optima"/>
            </a:endParaRPr>
          </a:p>
          <a:p>
            <a:pPr marL="457200" indent="-457200">
              <a:buFont typeface="Arial"/>
              <a:buChar char="•"/>
            </a:pPr>
            <a:r>
              <a:rPr lang="en-US" sz="2800" b="1" dirty="0">
                <a:latin typeface="Optima"/>
                <a:cs typeface="Optima"/>
              </a:rPr>
              <a:t>Output: </a:t>
            </a:r>
            <a:r>
              <a:rPr lang="en-US" sz="2800" dirty="0">
                <a:latin typeface="Optima"/>
                <a:cs typeface="Optima"/>
              </a:rPr>
              <a:t>A weighted tree </a:t>
            </a:r>
            <a:r>
              <a:rPr lang="en-US" sz="2800" i="1" dirty="0">
                <a:latin typeface="Optima"/>
                <a:cs typeface="Optima"/>
              </a:rPr>
              <a:t>T</a:t>
            </a:r>
            <a:r>
              <a:rPr lang="en-US" sz="2800" dirty="0">
                <a:latin typeface="Optima"/>
                <a:cs typeface="Optima"/>
              </a:rPr>
              <a:t> with </a:t>
            </a:r>
            <a:r>
              <a:rPr lang="en-US" sz="2800" i="1" dirty="0">
                <a:latin typeface="Optima"/>
                <a:cs typeface="Optima"/>
              </a:rPr>
              <a:t>n</a:t>
            </a:r>
            <a:r>
              <a:rPr lang="en-US" sz="2800" dirty="0">
                <a:latin typeface="Optima"/>
                <a:cs typeface="Optima"/>
              </a:rPr>
              <a:t> leaves minimizing </a:t>
            </a:r>
            <a:r>
              <a:rPr lang="en-US" sz="2800" i="1" dirty="0">
                <a:latin typeface="Optima"/>
                <a:cs typeface="Optima"/>
              </a:rPr>
              <a:t>Discrepancy</a:t>
            </a:r>
            <a:r>
              <a:rPr lang="en-US" sz="2800" dirty="0">
                <a:latin typeface="Optima"/>
                <a:cs typeface="Optima"/>
              </a:rPr>
              <a:t>(</a:t>
            </a:r>
            <a:r>
              <a:rPr lang="en-US" sz="2800" i="1" dirty="0">
                <a:latin typeface="Optima"/>
                <a:cs typeface="Optima"/>
              </a:rPr>
              <a:t>T, D</a:t>
            </a:r>
            <a:r>
              <a:rPr lang="en-US" sz="2800" dirty="0">
                <a:latin typeface="Optima"/>
                <a:cs typeface="Optima"/>
              </a:rPr>
              <a:t>)</a:t>
            </a:r>
            <a:r>
              <a:rPr lang="en-US" sz="2800" i="1" dirty="0">
                <a:latin typeface="Optima"/>
                <a:cs typeface="Optima"/>
              </a:rPr>
              <a:t> </a:t>
            </a:r>
            <a:r>
              <a:rPr lang="en-US" sz="2800" dirty="0">
                <a:latin typeface="Optima"/>
                <a:cs typeface="Optima"/>
              </a:rPr>
              <a:t>over all weighted trees with </a:t>
            </a:r>
            <a:r>
              <a:rPr lang="en-US" sz="2800" i="1" dirty="0">
                <a:latin typeface="Optima"/>
                <a:cs typeface="Optima"/>
              </a:rPr>
              <a:t>n</a:t>
            </a:r>
            <a:r>
              <a:rPr lang="en-US" sz="2800" dirty="0">
                <a:latin typeface="Optima"/>
                <a:cs typeface="Optima"/>
              </a:rPr>
              <a:t> leaves.</a:t>
            </a:r>
            <a:endParaRPr lang="en-US" i="1" dirty="0">
              <a:latin typeface="Optima"/>
              <a:cs typeface="Optima"/>
            </a:endParaRPr>
          </a:p>
        </p:txBody>
      </p:sp>
      <p:sp>
        <p:nvSpPr>
          <p:cNvPr id="7" name="Title 1"/>
          <p:cNvSpPr txBox="1">
            <a:spLocks/>
          </p:cNvSpPr>
          <p:nvPr/>
        </p:nvSpPr>
        <p:spPr>
          <a:xfrm>
            <a:off x="228600" y="1597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Least-Squares Phylogeny</a:t>
            </a:r>
          </a:p>
        </p:txBody>
      </p:sp>
      <p:sp>
        <p:nvSpPr>
          <p:cNvPr id="4" name="Rectangle 3"/>
          <p:cNvSpPr/>
          <p:nvPr/>
        </p:nvSpPr>
        <p:spPr>
          <a:xfrm>
            <a:off x="457200" y="5257800"/>
            <a:ext cx="8229600" cy="523220"/>
          </a:xfrm>
          <a:prstGeom prst="rect">
            <a:avLst/>
          </a:prstGeom>
          <a:solidFill>
            <a:schemeClr val="tx2">
              <a:lumMod val="20000"/>
              <a:lumOff val="80000"/>
            </a:schemeClr>
          </a:solidFill>
          <a:ln>
            <a:solidFill>
              <a:schemeClr val="tx2"/>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dirty="0">
                <a:solidFill>
                  <a:srgbClr val="000000"/>
                </a:solidFill>
                <a:latin typeface="Optima"/>
                <a:cs typeface="Optima"/>
              </a:rPr>
              <a:t>Unfortunately, this problem is </a:t>
            </a:r>
            <a:r>
              <a:rPr lang="en-US" sz="2800" i="1" dirty="0">
                <a:solidFill>
                  <a:srgbClr val="000000"/>
                </a:solidFill>
                <a:latin typeface="Optima"/>
                <a:cs typeface="Optima"/>
              </a:rPr>
              <a:t>NP</a:t>
            </a:r>
            <a:r>
              <a:rPr lang="en-US" sz="2800" dirty="0">
                <a:solidFill>
                  <a:srgbClr val="000000"/>
                </a:solidFill>
                <a:latin typeface="Optima"/>
                <a:cs typeface="Optima"/>
              </a:rPr>
              <a:t>-Complete...</a:t>
            </a:r>
            <a:endParaRPr lang="en-US" i="1" dirty="0">
              <a:solidFill>
                <a:schemeClr val="tx1"/>
              </a:solidFill>
              <a:latin typeface="Optima"/>
              <a:cs typeface="Optima"/>
            </a:endParaRPr>
          </a:p>
        </p:txBody>
      </p:sp>
    </p:spTree>
    <p:extLst>
      <p:ext uri="{BB962C8B-B14F-4D97-AF65-F5344CB8AC3E}">
        <p14:creationId xmlns:p14="http://schemas.microsoft.com/office/powerpoint/2010/main" val="94120693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000"/>
                </a:solidFill>
                <a:latin typeface="Optima"/>
                <a:cs typeface="Optima"/>
              </a:rPr>
              <a:t>Outline</a:t>
            </a:r>
          </a:p>
        </p:txBody>
      </p:sp>
      <p:sp>
        <p:nvSpPr>
          <p:cNvPr id="3" name="Content Placeholder 2"/>
          <p:cNvSpPr>
            <a:spLocks noGrp="1"/>
          </p:cNvSpPr>
          <p:nvPr>
            <p:ph idx="1"/>
          </p:nvPr>
        </p:nvSpPr>
        <p:spPr>
          <a:xfrm>
            <a:off x="457200" y="1371601"/>
            <a:ext cx="8458200" cy="5334001"/>
          </a:xfrm>
        </p:spPr>
        <p:txBody>
          <a:bodyPr>
            <a:noAutofit/>
          </a:bodyPr>
          <a:lstStyle/>
          <a:p>
            <a:pPr>
              <a:lnSpc>
                <a:spcPct val="120000"/>
              </a:lnSpc>
            </a:pPr>
            <a:r>
              <a:rPr lang="en-US" sz="2200" dirty="0">
                <a:solidFill>
                  <a:schemeClr val="bg1">
                    <a:lumMod val="50000"/>
                  </a:schemeClr>
                </a:solidFill>
                <a:latin typeface="Optima"/>
                <a:cs typeface="Optima"/>
              </a:rPr>
              <a:t>The Fastest Outbreak</a:t>
            </a:r>
          </a:p>
          <a:p>
            <a:pPr>
              <a:lnSpc>
                <a:spcPct val="120000"/>
              </a:lnSpc>
            </a:pPr>
            <a:r>
              <a:rPr lang="en-US" sz="2200" dirty="0">
                <a:solidFill>
                  <a:schemeClr val="bg1">
                    <a:lumMod val="50000"/>
                  </a:schemeClr>
                </a:solidFill>
                <a:latin typeface="Optima"/>
                <a:cs typeface="Optima"/>
              </a:rPr>
              <a:t>Transforming Distance Matrices into Evolutionary Trees</a:t>
            </a:r>
          </a:p>
          <a:p>
            <a:pPr>
              <a:lnSpc>
                <a:spcPct val="120000"/>
              </a:lnSpc>
            </a:pPr>
            <a:r>
              <a:rPr lang="en-US" sz="2200" dirty="0">
                <a:solidFill>
                  <a:schemeClr val="bg1">
                    <a:lumMod val="50000"/>
                  </a:schemeClr>
                </a:solidFill>
                <a:latin typeface="Optima"/>
                <a:cs typeface="Optima"/>
              </a:rPr>
              <a:t>Toward an Algorithm for Distance-Based Phylogeny Construction</a:t>
            </a:r>
          </a:p>
          <a:p>
            <a:pPr>
              <a:lnSpc>
                <a:spcPct val="120000"/>
              </a:lnSpc>
            </a:pPr>
            <a:r>
              <a:rPr lang="en-US" sz="2200" dirty="0">
                <a:solidFill>
                  <a:schemeClr val="bg1">
                    <a:lumMod val="50000"/>
                  </a:schemeClr>
                </a:solidFill>
                <a:latin typeface="Optima"/>
                <a:cs typeface="Optima"/>
              </a:rPr>
              <a:t>Additive Phylogeny</a:t>
            </a:r>
          </a:p>
          <a:p>
            <a:pPr>
              <a:lnSpc>
                <a:spcPct val="120000"/>
              </a:lnSpc>
            </a:pPr>
            <a:r>
              <a:rPr lang="en-US" sz="2200" dirty="0">
                <a:solidFill>
                  <a:schemeClr val="bg1">
                    <a:lumMod val="50000"/>
                  </a:schemeClr>
                </a:solidFill>
                <a:latin typeface="Optima"/>
                <a:cs typeface="Optima"/>
              </a:rPr>
              <a:t>Using Least-Squares to Construct Distance-Based Phylogenies</a:t>
            </a:r>
          </a:p>
          <a:p>
            <a:pPr>
              <a:lnSpc>
                <a:spcPct val="120000"/>
              </a:lnSpc>
            </a:pPr>
            <a:r>
              <a:rPr lang="en-US" sz="2200" b="1" dirty="0" err="1">
                <a:solidFill>
                  <a:srgbClr val="000000"/>
                </a:solidFill>
                <a:latin typeface="Optima"/>
                <a:cs typeface="Optima"/>
              </a:rPr>
              <a:t>Ultrametric</a:t>
            </a:r>
            <a:r>
              <a:rPr lang="en-US" sz="2200" b="1" dirty="0">
                <a:solidFill>
                  <a:srgbClr val="000000"/>
                </a:solidFill>
                <a:latin typeface="Optima"/>
                <a:cs typeface="Optima"/>
              </a:rPr>
              <a:t> Evolutionary Trees</a:t>
            </a:r>
          </a:p>
          <a:p>
            <a:pPr>
              <a:lnSpc>
                <a:spcPct val="120000"/>
              </a:lnSpc>
            </a:pPr>
            <a:r>
              <a:rPr lang="en-US" sz="2200" dirty="0">
                <a:solidFill>
                  <a:schemeClr val="bg1">
                    <a:lumMod val="50000"/>
                  </a:schemeClr>
                </a:solidFill>
                <a:latin typeface="Optima"/>
                <a:cs typeface="Optima"/>
              </a:rPr>
              <a:t>The Neighbor-Joining Algorithm</a:t>
            </a:r>
          </a:p>
          <a:p>
            <a:pPr>
              <a:lnSpc>
                <a:spcPct val="120000"/>
              </a:lnSpc>
            </a:pPr>
            <a:r>
              <a:rPr lang="en-US" sz="2200" dirty="0">
                <a:solidFill>
                  <a:schemeClr val="bg1">
                    <a:lumMod val="50000"/>
                  </a:schemeClr>
                </a:solidFill>
                <a:latin typeface="Optima"/>
                <a:cs typeface="Optima"/>
              </a:rPr>
              <a:t>Character-Based Tree Reconstruction</a:t>
            </a:r>
          </a:p>
          <a:p>
            <a:pPr>
              <a:lnSpc>
                <a:spcPct val="120000"/>
              </a:lnSpc>
            </a:pPr>
            <a:r>
              <a:rPr lang="en-US" sz="2200" dirty="0">
                <a:solidFill>
                  <a:schemeClr val="bg1">
                    <a:lumMod val="50000"/>
                  </a:schemeClr>
                </a:solidFill>
                <a:latin typeface="Optima"/>
                <a:cs typeface="Optima"/>
              </a:rPr>
              <a:t>The Small Parsimony Problem</a:t>
            </a:r>
          </a:p>
          <a:p>
            <a:pPr>
              <a:lnSpc>
                <a:spcPct val="120000"/>
              </a:lnSpc>
            </a:pPr>
            <a:r>
              <a:rPr lang="en-US" sz="2200" dirty="0">
                <a:solidFill>
                  <a:schemeClr val="bg1">
                    <a:lumMod val="50000"/>
                  </a:schemeClr>
                </a:solidFill>
                <a:latin typeface="Optima"/>
                <a:cs typeface="Optima"/>
              </a:rPr>
              <a:t>The Large Parsimony Problem</a:t>
            </a:r>
          </a:p>
          <a:p>
            <a:pPr>
              <a:lnSpc>
                <a:spcPct val="120000"/>
              </a:lnSpc>
            </a:pPr>
            <a:r>
              <a:rPr lang="en-US" sz="2200" dirty="0">
                <a:solidFill>
                  <a:schemeClr val="bg1">
                    <a:lumMod val="50000"/>
                  </a:schemeClr>
                </a:solidFill>
                <a:latin typeface="Optima"/>
                <a:cs typeface="Optima"/>
              </a:rPr>
              <a:t>Evolutionary Tree Reconstruction in the Modern Era</a:t>
            </a:r>
          </a:p>
        </p:txBody>
      </p:sp>
      <p:sp>
        <p:nvSpPr>
          <p:cNvPr id="5" name="Footer Placeholder 4">
            <a:extLst>
              <a:ext uri="{FF2B5EF4-FFF2-40B4-BE49-F238E27FC236}">
                <a16:creationId xmlns:a16="http://schemas.microsoft.com/office/drawing/2014/main" id="{1B216680-8D81-384E-9A95-47561E70A10B}"/>
              </a:ext>
            </a:extLst>
          </p:cNvPr>
          <p:cNvSpPr>
            <a:spLocks noGrp="1"/>
          </p:cNvSpPr>
          <p:nvPr>
            <p:ph type="ftr" sz="quarter" idx="11"/>
          </p:nvPr>
        </p:nvSpPr>
        <p:spPr/>
        <p:txBody>
          <a:bodyPr/>
          <a:lstStyle/>
          <a:p>
            <a:r>
              <a:rPr lang="en-US"/>
              <a:t>Bioinformatics Algorithms: An Active Learning Approach. Copyright 2018 Compeau and Pevzner.</a:t>
            </a:r>
          </a:p>
        </p:txBody>
      </p:sp>
    </p:spTree>
    <p:extLst>
      <p:ext uri="{BB962C8B-B14F-4D97-AF65-F5344CB8AC3E}">
        <p14:creationId xmlns:p14="http://schemas.microsoft.com/office/powerpoint/2010/main" val="370807057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txBox="1">
            <a:spLocks/>
          </p:cNvSpPr>
          <p:nvPr/>
        </p:nvSpPr>
        <p:spPr>
          <a:xfrm>
            <a:off x="457200" y="1676400"/>
            <a:ext cx="8287415" cy="1386155"/>
          </a:xfrm>
          <a:prstGeom prst="rect">
            <a:avLst/>
          </a:prstGeom>
          <a:solidFill>
            <a:schemeClr val="accent1">
              <a:lumMod val="20000"/>
              <a:lumOff val="80000"/>
            </a:schemeClr>
          </a:solidFill>
          <a:ln>
            <a:solidFill>
              <a:schemeClr val="accent1"/>
            </a:solidFill>
          </a:ln>
          <a:effectLst>
            <a:outerShdw blurRad="50800" dist="38100" dir="5400000" algn="t" rotWithShape="0">
              <a:prstClr val="black">
                <a:alpha val="40000"/>
              </a:prstClr>
            </a:outerShdw>
          </a:effectLst>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a:latin typeface="Optima"/>
                <a:cs typeface="Optima"/>
              </a:rPr>
              <a:t>Researchers often assume that all internal nodes correspond to </a:t>
            </a:r>
            <a:r>
              <a:rPr lang="en-US" sz="2800" b="1" dirty="0" err="1">
                <a:latin typeface="Optima"/>
                <a:cs typeface="Optima"/>
              </a:rPr>
              <a:t>speciations</a:t>
            </a:r>
            <a:r>
              <a:rPr lang="en-US" sz="2800" dirty="0">
                <a:latin typeface="Optima"/>
                <a:cs typeface="Optima"/>
              </a:rPr>
              <a:t>, where one species splits into two.</a:t>
            </a:r>
          </a:p>
        </p:txBody>
      </p:sp>
      <p:sp>
        <p:nvSpPr>
          <p:cNvPr id="6" name="Title 1"/>
          <p:cNvSpPr txBox="1">
            <a:spLocks/>
          </p:cNvSpPr>
          <p:nvPr/>
        </p:nvSpPr>
        <p:spPr>
          <a:xfrm>
            <a:off x="228600" y="1597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Modeling </a:t>
            </a:r>
            <a:r>
              <a:rPr lang="en-US" b="1" dirty="0" err="1">
                <a:latin typeface="Optima"/>
                <a:cs typeface="Optima"/>
              </a:rPr>
              <a:t>Speciations</a:t>
            </a:r>
            <a:endParaRPr lang="en-US" b="1" dirty="0">
              <a:latin typeface="Optima"/>
              <a:cs typeface="Optima"/>
            </a:endParaRPr>
          </a:p>
        </p:txBody>
      </p:sp>
    </p:spTree>
    <p:extLst>
      <p:ext uri="{BB962C8B-B14F-4D97-AF65-F5344CB8AC3E}">
        <p14:creationId xmlns:p14="http://schemas.microsoft.com/office/powerpoint/2010/main" val="248029665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6" name="Straight Arrow Connector 45"/>
          <p:cNvCxnSpPr/>
          <p:nvPr/>
        </p:nvCxnSpPr>
        <p:spPr>
          <a:xfrm rot="5400000">
            <a:off x="4004098" y="4801357"/>
            <a:ext cx="1115257" cy="0"/>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rot="5400000">
            <a:off x="2872085" y="3686223"/>
            <a:ext cx="1115257" cy="0"/>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6780498" y="2869615"/>
            <a:ext cx="698956" cy="876300"/>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6786102" y="3750347"/>
            <a:ext cx="1115257" cy="0"/>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2321160" y="4244252"/>
            <a:ext cx="1115257" cy="0"/>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3427700" y="4244252"/>
            <a:ext cx="1115257" cy="0"/>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4564623" y="4244252"/>
            <a:ext cx="1115257" cy="0"/>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5673962" y="3738195"/>
            <a:ext cx="1113029" cy="501087"/>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flipV="1">
            <a:off x="5649654" y="4247291"/>
            <a:ext cx="1113029" cy="501087"/>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flipV="1">
            <a:off x="1185218" y="3748779"/>
            <a:ext cx="1113029" cy="501087"/>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1185218" y="4246899"/>
            <a:ext cx="1113029" cy="501087"/>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 name="Oval 1"/>
          <p:cNvSpPr>
            <a:spLocks noChangeAspect="1"/>
          </p:cNvSpPr>
          <p:nvPr/>
        </p:nvSpPr>
        <p:spPr>
          <a:xfrm>
            <a:off x="1055733" y="4620281"/>
            <a:ext cx="246889" cy="246888"/>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3" name="Oval 2"/>
          <p:cNvSpPr>
            <a:spLocks noChangeAspect="1"/>
          </p:cNvSpPr>
          <p:nvPr/>
        </p:nvSpPr>
        <p:spPr>
          <a:xfrm>
            <a:off x="2168760" y="4119195"/>
            <a:ext cx="246890" cy="246888"/>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4" name="Oval 3"/>
          <p:cNvSpPr>
            <a:spLocks noChangeAspect="1"/>
          </p:cNvSpPr>
          <p:nvPr/>
        </p:nvSpPr>
        <p:spPr>
          <a:xfrm>
            <a:off x="1055733" y="3623895"/>
            <a:ext cx="246889" cy="246888"/>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5" name="Oval 4"/>
          <p:cNvSpPr>
            <a:spLocks noChangeAspect="1"/>
          </p:cNvSpPr>
          <p:nvPr/>
        </p:nvSpPr>
        <p:spPr>
          <a:xfrm>
            <a:off x="3303555" y="4119195"/>
            <a:ext cx="246890" cy="246888"/>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6" name="Oval 5"/>
          <p:cNvSpPr>
            <a:spLocks noChangeAspect="1"/>
          </p:cNvSpPr>
          <p:nvPr/>
        </p:nvSpPr>
        <p:spPr>
          <a:xfrm>
            <a:off x="4438350" y="4119195"/>
            <a:ext cx="246890" cy="246888"/>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7" name="Oval 6"/>
          <p:cNvSpPr>
            <a:spLocks noChangeAspect="1"/>
          </p:cNvSpPr>
          <p:nvPr/>
        </p:nvSpPr>
        <p:spPr>
          <a:xfrm>
            <a:off x="5553607" y="4119195"/>
            <a:ext cx="246890" cy="246888"/>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pic>
        <p:nvPicPr>
          <p:cNvPr id="8" name="Picture 7"/>
          <p:cNvPicPr>
            <a:picLocks noChangeAspect="1"/>
          </p:cNvPicPr>
          <p:nvPr/>
        </p:nvPicPr>
        <p:blipFill rotWithShape="1">
          <a:blip r:embed="rId3"/>
          <a:srcRect l="29096" r="4234"/>
          <a:stretch/>
        </p:blipFill>
        <p:spPr>
          <a:xfrm>
            <a:off x="720962" y="2049735"/>
            <a:ext cx="915019" cy="914400"/>
          </a:xfrm>
          <a:prstGeom prst="rect">
            <a:avLst/>
          </a:prstGeom>
          <a:ln w="38100" cmpd="sng">
            <a:solidFill>
              <a:srgbClr val="404040"/>
            </a:solidFill>
          </a:ln>
        </p:spPr>
      </p:pic>
      <p:pic>
        <p:nvPicPr>
          <p:cNvPr id="9" name="Picture 8"/>
          <p:cNvPicPr>
            <a:picLocks noChangeAspect="1"/>
          </p:cNvPicPr>
          <p:nvPr/>
        </p:nvPicPr>
        <p:blipFill rotWithShape="1">
          <a:blip r:embed="rId4"/>
          <a:srcRect l="21608" t="3909" r="15443" b="47480"/>
          <a:stretch/>
        </p:blipFill>
        <p:spPr>
          <a:xfrm>
            <a:off x="2971800" y="1828800"/>
            <a:ext cx="914352" cy="914400"/>
          </a:xfrm>
          <a:prstGeom prst="rect">
            <a:avLst/>
          </a:prstGeom>
          <a:ln w="38100" cmpd="sng">
            <a:solidFill>
              <a:srgbClr val="404040"/>
            </a:solidFill>
          </a:ln>
        </p:spPr>
      </p:pic>
      <p:pic>
        <p:nvPicPr>
          <p:cNvPr id="10" name="Picture 9"/>
          <p:cNvPicPr>
            <a:picLocks noChangeAspect="1"/>
          </p:cNvPicPr>
          <p:nvPr/>
        </p:nvPicPr>
        <p:blipFill>
          <a:blip r:embed="rId5"/>
          <a:stretch>
            <a:fillRect/>
          </a:stretch>
        </p:blipFill>
        <p:spPr>
          <a:xfrm>
            <a:off x="720960" y="5237307"/>
            <a:ext cx="914400" cy="914400"/>
          </a:xfrm>
          <a:prstGeom prst="rect">
            <a:avLst/>
          </a:prstGeom>
          <a:ln w="38100" cmpd="sng">
            <a:solidFill>
              <a:schemeClr val="tx1">
                <a:lumMod val="75000"/>
                <a:lumOff val="25000"/>
              </a:schemeClr>
            </a:solidFill>
          </a:ln>
        </p:spPr>
      </p:pic>
      <p:pic>
        <p:nvPicPr>
          <p:cNvPr id="11" name="Picture 10"/>
          <p:cNvPicPr>
            <a:picLocks noChangeAspect="1"/>
          </p:cNvPicPr>
          <p:nvPr/>
        </p:nvPicPr>
        <p:blipFill rotWithShape="1">
          <a:blip r:embed="rId6"/>
          <a:srcRect r="15179"/>
          <a:stretch/>
        </p:blipFill>
        <p:spPr>
          <a:xfrm>
            <a:off x="4108922" y="5745759"/>
            <a:ext cx="912623" cy="914400"/>
          </a:xfrm>
          <a:prstGeom prst="rect">
            <a:avLst/>
          </a:prstGeom>
          <a:ln w="38100" cmpd="sng">
            <a:solidFill>
              <a:srgbClr val="404040"/>
            </a:solidFill>
          </a:ln>
        </p:spPr>
      </p:pic>
      <p:sp>
        <p:nvSpPr>
          <p:cNvPr id="12" name="Oval 11"/>
          <p:cNvSpPr>
            <a:spLocks noChangeAspect="1"/>
          </p:cNvSpPr>
          <p:nvPr/>
        </p:nvSpPr>
        <p:spPr>
          <a:xfrm>
            <a:off x="6651404" y="3623895"/>
            <a:ext cx="246890" cy="246888"/>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3" name="Oval 12"/>
          <p:cNvSpPr>
            <a:spLocks noChangeAspect="1"/>
          </p:cNvSpPr>
          <p:nvPr/>
        </p:nvSpPr>
        <p:spPr>
          <a:xfrm>
            <a:off x="6651407" y="4620281"/>
            <a:ext cx="246889" cy="246888"/>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pic>
        <p:nvPicPr>
          <p:cNvPr id="14" name="Picture 13" descr="pevzner_cowboy.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28995" y="5262195"/>
            <a:ext cx="914400" cy="914400"/>
          </a:xfrm>
          <a:prstGeom prst="rect">
            <a:avLst/>
          </a:prstGeom>
          <a:ln w="38100" cmpd="sng">
            <a:solidFill>
              <a:schemeClr val="tx1">
                <a:lumMod val="75000"/>
                <a:lumOff val="25000"/>
              </a:schemeClr>
            </a:solidFill>
          </a:ln>
        </p:spPr>
      </p:pic>
      <p:sp>
        <p:nvSpPr>
          <p:cNvPr id="16" name="Oval 15"/>
          <p:cNvSpPr>
            <a:spLocks noChangeAspect="1"/>
          </p:cNvSpPr>
          <p:nvPr/>
        </p:nvSpPr>
        <p:spPr>
          <a:xfrm>
            <a:off x="7350362" y="2747595"/>
            <a:ext cx="246889" cy="246888"/>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7" name="Oval 16"/>
          <p:cNvSpPr>
            <a:spLocks noChangeAspect="1"/>
          </p:cNvSpPr>
          <p:nvPr/>
        </p:nvSpPr>
        <p:spPr>
          <a:xfrm>
            <a:off x="7772025" y="3621177"/>
            <a:ext cx="246889" cy="246888"/>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41" name="Rectangle 40"/>
          <p:cNvSpPr/>
          <p:nvPr/>
        </p:nvSpPr>
        <p:spPr>
          <a:xfrm>
            <a:off x="733796" y="3039567"/>
            <a:ext cx="904552" cy="584776"/>
          </a:xfrm>
          <a:prstGeom prst="rect">
            <a:avLst/>
          </a:prstGeom>
        </p:spPr>
        <p:txBody>
          <a:bodyPr wrap="none">
            <a:spAutoFit/>
          </a:bodyPr>
          <a:lstStyle/>
          <a:p>
            <a:pPr algn="ctr"/>
            <a:r>
              <a:rPr lang="en-US" sz="1600" b="1" dirty="0">
                <a:solidFill>
                  <a:schemeClr val="tx1">
                    <a:lumMod val="85000"/>
                    <a:lumOff val="15000"/>
                  </a:schemeClr>
                </a:solidFill>
                <a:latin typeface="Optima"/>
                <a:cs typeface="Optima"/>
              </a:rPr>
              <a:t>Squirrel</a:t>
            </a:r>
            <a:br>
              <a:rPr lang="en-US" sz="1600" b="1" dirty="0">
                <a:solidFill>
                  <a:schemeClr val="tx1">
                    <a:lumMod val="85000"/>
                    <a:lumOff val="15000"/>
                  </a:schemeClr>
                </a:solidFill>
                <a:latin typeface="Optima"/>
                <a:cs typeface="Optima"/>
              </a:rPr>
            </a:br>
            <a:r>
              <a:rPr lang="en-US" sz="1600" b="1" dirty="0">
                <a:solidFill>
                  <a:schemeClr val="tx1">
                    <a:lumMod val="85000"/>
                    <a:lumOff val="15000"/>
                  </a:schemeClr>
                </a:solidFill>
                <a:latin typeface="Optima"/>
                <a:cs typeface="Optima"/>
              </a:rPr>
              <a:t>Monkey</a:t>
            </a:r>
            <a:endParaRPr lang="en-US" sz="1600" b="1" dirty="0">
              <a:solidFill>
                <a:schemeClr val="tx1">
                  <a:lumMod val="85000"/>
                  <a:lumOff val="15000"/>
                </a:schemeClr>
              </a:solidFill>
            </a:endParaRPr>
          </a:p>
        </p:txBody>
      </p:sp>
      <p:sp>
        <p:nvSpPr>
          <p:cNvPr id="42" name="Rectangle 41"/>
          <p:cNvSpPr/>
          <p:nvPr/>
        </p:nvSpPr>
        <p:spPr>
          <a:xfrm>
            <a:off x="745844" y="4855538"/>
            <a:ext cx="868954" cy="338554"/>
          </a:xfrm>
          <a:prstGeom prst="rect">
            <a:avLst/>
          </a:prstGeom>
        </p:spPr>
        <p:txBody>
          <a:bodyPr wrap="none">
            <a:spAutoFit/>
          </a:bodyPr>
          <a:lstStyle/>
          <a:p>
            <a:pPr algn="ctr"/>
            <a:r>
              <a:rPr lang="en-US" sz="1600" b="1" dirty="0">
                <a:solidFill>
                  <a:schemeClr val="tx1">
                    <a:lumMod val="85000"/>
                    <a:lumOff val="15000"/>
                  </a:schemeClr>
                </a:solidFill>
                <a:latin typeface="Optima"/>
                <a:cs typeface="Optima"/>
              </a:rPr>
              <a:t>Baboon</a:t>
            </a:r>
            <a:endParaRPr lang="en-US" sz="1600" b="1" dirty="0">
              <a:solidFill>
                <a:schemeClr val="tx1">
                  <a:lumMod val="85000"/>
                  <a:lumOff val="15000"/>
                </a:schemeClr>
              </a:solidFill>
            </a:endParaRPr>
          </a:p>
        </p:txBody>
      </p:sp>
      <p:sp>
        <p:nvSpPr>
          <p:cNvPr id="47" name="Rectangle 46"/>
          <p:cNvSpPr/>
          <p:nvPr/>
        </p:nvSpPr>
        <p:spPr>
          <a:xfrm>
            <a:off x="4158752" y="5351576"/>
            <a:ext cx="813043" cy="338554"/>
          </a:xfrm>
          <a:prstGeom prst="rect">
            <a:avLst/>
          </a:prstGeom>
        </p:spPr>
        <p:txBody>
          <a:bodyPr wrap="none">
            <a:spAutoFit/>
          </a:bodyPr>
          <a:lstStyle/>
          <a:p>
            <a:pPr algn="ctr"/>
            <a:r>
              <a:rPr lang="en-US" sz="1600" b="1" dirty="0">
                <a:solidFill>
                  <a:schemeClr val="tx1">
                    <a:lumMod val="85000"/>
                    <a:lumOff val="15000"/>
                  </a:schemeClr>
                </a:solidFill>
                <a:latin typeface="Optima"/>
                <a:cs typeface="Optima"/>
              </a:rPr>
              <a:t>Gorilla</a:t>
            </a:r>
            <a:endParaRPr lang="en-US" sz="1600" b="1" dirty="0">
              <a:solidFill>
                <a:schemeClr val="tx1">
                  <a:lumMod val="85000"/>
                  <a:lumOff val="15000"/>
                </a:schemeClr>
              </a:solidFill>
            </a:endParaRPr>
          </a:p>
        </p:txBody>
      </p:sp>
      <p:sp>
        <p:nvSpPr>
          <p:cNvPr id="48" name="Rectangle 47"/>
          <p:cNvSpPr/>
          <p:nvPr/>
        </p:nvSpPr>
        <p:spPr>
          <a:xfrm>
            <a:off x="6821357" y="2398854"/>
            <a:ext cx="1302097" cy="338554"/>
          </a:xfrm>
          <a:prstGeom prst="rect">
            <a:avLst/>
          </a:prstGeom>
        </p:spPr>
        <p:txBody>
          <a:bodyPr wrap="none">
            <a:spAutoFit/>
          </a:bodyPr>
          <a:lstStyle/>
          <a:p>
            <a:pPr algn="ctr"/>
            <a:r>
              <a:rPr lang="en-US" sz="1600" b="1" dirty="0">
                <a:solidFill>
                  <a:schemeClr val="tx1">
                    <a:lumMod val="85000"/>
                    <a:lumOff val="15000"/>
                  </a:schemeClr>
                </a:solidFill>
                <a:latin typeface="Optima"/>
                <a:cs typeface="Optima"/>
              </a:rPr>
              <a:t>Chimpanzee</a:t>
            </a:r>
            <a:endParaRPr lang="en-US" sz="1600" b="1" dirty="0">
              <a:solidFill>
                <a:schemeClr val="tx1">
                  <a:lumMod val="85000"/>
                  <a:lumOff val="15000"/>
                </a:schemeClr>
              </a:solidFill>
            </a:endParaRPr>
          </a:p>
        </p:txBody>
      </p:sp>
      <p:pic>
        <p:nvPicPr>
          <p:cNvPr id="49" name="Picture 48"/>
          <p:cNvPicPr>
            <a:picLocks noChangeAspect="1"/>
          </p:cNvPicPr>
          <p:nvPr/>
        </p:nvPicPr>
        <p:blipFill rotWithShape="1">
          <a:blip r:embed="rId8"/>
          <a:srcRect l="9277" r="5706"/>
          <a:stretch/>
        </p:blipFill>
        <p:spPr>
          <a:xfrm>
            <a:off x="7014797" y="1471272"/>
            <a:ext cx="913439" cy="914400"/>
          </a:xfrm>
          <a:prstGeom prst="rect">
            <a:avLst/>
          </a:prstGeom>
          <a:ln w="38100" cmpd="sng">
            <a:solidFill>
              <a:srgbClr val="404040"/>
            </a:solidFill>
          </a:ln>
        </p:spPr>
      </p:pic>
      <p:sp>
        <p:nvSpPr>
          <p:cNvPr id="50" name="Rectangle 49"/>
          <p:cNvSpPr/>
          <p:nvPr/>
        </p:nvSpPr>
        <p:spPr>
          <a:xfrm>
            <a:off x="7461720" y="3820290"/>
            <a:ext cx="880444" cy="338554"/>
          </a:xfrm>
          <a:prstGeom prst="rect">
            <a:avLst/>
          </a:prstGeom>
        </p:spPr>
        <p:txBody>
          <a:bodyPr wrap="none">
            <a:spAutoFit/>
          </a:bodyPr>
          <a:lstStyle/>
          <a:p>
            <a:pPr algn="ctr"/>
            <a:r>
              <a:rPr lang="en-US" sz="1600" b="1" dirty="0">
                <a:solidFill>
                  <a:schemeClr val="tx1">
                    <a:lumMod val="85000"/>
                    <a:lumOff val="15000"/>
                  </a:schemeClr>
                </a:solidFill>
                <a:latin typeface="Optima"/>
                <a:cs typeface="Optima"/>
              </a:rPr>
              <a:t>Bonobo</a:t>
            </a:r>
            <a:endParaRPr lang="en-US" sz="1600" b="1" dirty="0">
              <a:solidFill>
                <a:schemeClr val="tx1">
                  <a:lumMod val="85000"/>
                  <a:lumOff val="15000"/>
                </a:schemeClr>
              </a:solidFill>
            </a:endParaRPr>
          </a:p>
        </p:txBody>
      </p:sp>
      <p:pic>
        <p:nvPicPr>
          <p:cNvPr id="51" name="Picture 50"/>
          <p:cNvPicPr>
            <a:picLocks noChangeAspect="1"/>
          </p:cNvPicPr>
          <p:nvPr/>
        </p:nvPicPr>
        <p:blipFill rotWithShape="1">
          <a:blip r:embed="rId9"/>
          <a:srcRect l="8730"/>
          <a:stretch/>
        </p:blipFill>
        <p:spPr>
          <a:xfrm>
            <a:off x="7444142" y="4169031"/>
            <a:ext cx="915247" cy="914400"/>
          </a:xfrm>
          <a:prstGeom prst="rect">
            <a:avLst/>
          </a:prstGeom>
          <a:ln w="38100" cmpd="sng">
            <a:solidFill>
              <a:srgbClr val="404040"/>
            </a:solidFill>
          </a:ln>
        </p:spPr>
      </p:pic>
      <p:sp>
        <p:nvSpPr>
          <p:cNvPr id="53" name="Rectangle 52"/>
          <p:cNvSpPr/>
          <p:nvPr/>
        </p:nvSpPr>
        <p:spPr>
          <a:xfrm>
            <a:off x="6356852" y="4885588"/>
            <a:ext cx="845973" cy="338554"/>
          </a:xfrm>
          <a:prstGeom prst="rect">
            <a:avLst/>
          </a:prstGeom>
        </p:spPr>
        <p:txBody>
          <a:bodyPr wrap="none">
            <a:spAutoFit/>
          </a:bodyPr>
          <a:lstStyle/>
          <a:p>
            <a:pPr algn="ctr"/>
            <a:r>
              <a:rPr lang="en-US" sz="1600" b="1" dirty="0">
                <a:solidFill>
                  <a:schemeClr val="tx1">
                    <a:lumMod val="85000"/>
                    <a:lumOff val="15000"/>
                  </a:schemeClr>
                </a:solidFill>
                <a:latin typeface="Optima"/>
                <a:cs typeface="Optima"/>
              </a:rPr>
              <a:t>Human</a:t>
            </a:r>
            <a:endParaRPr lang="en-US" sz="1600" b="1" dirty="0">
              <a:solidFill>
                <a:schemeClr val="tx1">
                  <a:lumMod val="85000"/>
                  <a:lumOff val="15000"/>
                </a:schemeClr>
              </a:solidFill>
            </a:endParaRPr>
          </a:p>
        </p:txBody>
      </p:sp>
      <p:sp>
        <p:nvSpPr>
          <p:cNvPr id="38" name="Oval 37"/>
          <p:cNvSpPr>
            <a:spLocks noChangeAspect="1"/>
          </p:cNvSpPr>
          <p:nvPr/>
        </p:nvSpPr>
        <p:spPr>
          <a:xfrm>
            <a:off x="3301262" y="3060329"/>
            <a:ext cx="246889" cy="246888"/>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45" name="Rectangle 44"/>
          <p:cNvSpPr/>
          <p:nvPr/>
        </p:nvSpPr>
        <p:spPr>
          <a:xfrm>
            <a:off x="2854562" y="2756382"/>
            <a:ext cx="1151285" cy="338554"/>
          </a:xfrm>
          <a:prstGeom prst="rect">
            <a:avLst/>
          </a:prstGeom>
        </p:spPr>
        <p:txBody>
          <a:bodyPr wrap="none">
            <a:spAutoFit/>
          </a:bodyPr>
          <a:lstStyle/>
          <a:p>
            <a:pPr algn="ctr"/>
            <a:r>
              <a:rPr lang="en-US" sz="1600" b="1" dirty="0">
                <a:solidFill>
                  <a:schemeClr val="tx1">
                    <a:lumMod val="85000"/>
                    <a:lumOff val="15000"/>
                  </a:schemeClr>
                </a:solidFill>
                <a:latin typeface="Optima"/>
                <a:cs typeface="Optima"/>
              </a:rPr>
              <a:t>Orangutan</a:t>
            </a:r>
            <a:endParaRPr lang="en-US" sz="1600" b="1" dirty="0">
              <a:solidFill>
                <a:schemeClr val="tx1">
                  <a:lumMod val="85000"/>
                  <a:lumOff val="15000"/>
                </a:schemeClr>
              </a:solidFill>
            </a:endParaRPr>
          </a:p>
        </p:txBody>
      </p:sp>
      <p:sp>
        <p:nvSpPr>
          <p:cNvPr id="40" name="Content Placeholder 3"/>
          <p:cNvSpPr txBox="1">
            <a:spLocks/>
          </p:cNvSpPr>
          <p:nvPr/>
        </p:nvSpPr>
        <p:spPr>
          <a:xfrm>
            <a:off x="4267200" y="1981200"/>
            <a:ext cx="2438400" cy="1143000"/>
          </a:xfrm>
          <a:prstGeom prst="rect">
            <a:avLst/>
          </a:prstGeom>
          <a:solidFill>
            <a:srgbClr val="CAE2F9"/>
          </a:solidFill>
          <a:ln>
            <a:solidFill>
              <a:srgbClr val="176FC1"/>
            </a:solidFill>
          </a:ln>
          <a:effectLst>
            <a:outerShdw blurRad="50800" dist="38100" dir="5400000" algn="t" rotWithShape="0">
              <a:prstClr val="black">
                <a:alpha val="40000"/>
              </a:prstClr>
            </a:outerShdw>
          </a:effectLst>
        </p:spPr>
        <p:txBody>
          <a:bodyPr>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buNone/>
            </a:pPr>
            <a:r>
              <a:rPr lang="en-US" b="1" dirty="0" err="1">
                <a:latin typeface="Optima"/>
                <a:cs typeface="Optima"/>
              </a:rPr>
              <a:t>Unrooted</a:t>
            </a:r>
            <a:r>
              <a:rPr lang="en-US" b="1" dirty="0">
                <a:latin typeface="Optima"/>
                <a:cs typeface="Optima"/>
              </a:rPr>
              <a:t> binary tree: </a:t>
            </a:r>
            <a:r>
              <a:rPr lang="en-US" dirty="0">
                <a:latin typeface="Optima"/>
                <a:cs typeface="Optima"/>
              </a:rPr>
              <a:t>every node has degree 1 or 3.</a:t>
            </a:r>
            <a:endParaRPr lang="en-US" b="1" dirty="0">
              <a:latin typeface="Optima"/>
              <a:cs typeface="Optima"/>
            </a:endParaRPr>
          </a:p>
        </p:txBody>
      </p:sp>
      <p:sp>
        <p:nvSpPr>
          <p:cNvPr id="52" name="Title 1"/>
          <p:cNvSpPr txBox="1">
            <a:spLocks/>
          </p:cNvSpPr>
          <p:nvPr/>
        </p:nvSpPr>
        <p:spPr>
          <a:xfrm>
            <a:off x="228600" y="1597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Modeling </a:t>
            </a:r>
            <a:r>
              <a:rPr lang="en-US" b="1" dirty="0" err="1">
                <a:latin typeface="Optima"/>
                <a:cs typeface="Optima"/>
              </a:rPr>
              <a:t>Speciations</a:t>
            </a:r>
            <a:endParaRPr lang="en-US" b="1" dirty="0">
              <a:latin typeface="Optima"/>
              <a:cs typeface="Optima"/>
            </a:endParaRPr>
          </a:p>
        </p:txBody>
      </p:sp>
    </p:spTree>
    <p:extLst>
      <p:ext uri="{BB962C8B-B14F-4D97-AF65-F5344CB8AC3E}">
        <p14:creationId xmlns:p14="http://schemas.microsoft.com/office/powerpoint/2010/main" val="2456384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3672" y="278736"/>
            <a:ext cx="9144000" cy="6247866"/>
          </a:xfrm>
          <a:prstGeom prst="rect">
            <a:avLst/>
          </a:prstGeom>
        </p:spPr>
        <p:txBody>
          <a:bodyPr wrap="square">
            <a:spAutoFit/>
          </a:bodyPr>
          <a:lstStyle/>
          <a:p>
            <a:r>
              <a:rPr lang="en-US" sz="1600" dirty="0">
                <a:solidFill>
                  <a:schemeClr val="bg1">
                    <a:lumMod val="50000"/>
                  </a:schemeClr>
                </a:solidFill>
                <a:latin typeface="Courier"/>
                <a:cs typeface="Courier"/>
              </a:rPr>
              <a:t>28261</a:t>
            </a:r>
            <a:r>
              <a:rPr lang="en-US" sz="1600" dirty="0">
                <a:latin typeface="Courier"/>
                <a:cs typeface="Courier"/>
              </a:rPr>
              <a:t> </a:t>
            </a:r>
            <a:r>
              <a:rPr lang="en-US" sz="1600" b="1" dirty="0" err="1">
                <a:solidFill>
                  <a:srgbClr val="ED1C24"/>
                </a:solidFill>
                <a:latin typeface="Courier"/>
                <a:cs typeface="Courier"/>
              </a:rPr>
              <a:t>C</a:t>
            </a:r>
            <a:r>
              <a:rPr lang="en-US" sz="1600" dirty="0" err="1">
                <a:latin typeface="Courier"/>
                <a:cs typeface="Courier"/>
              </a:rPr>
              <a:t>auaauacug</a:t>
            </a:r>
            <a:r>
              <a:rPr lang="en-US" sz="1600" dirty="0">
                <a:latin typeface="Courier"/>
                <a:cs typeface="Courier"/>
              </a:rPr>
              <a:t> </a:t>
            </a:r>
            <a:r>
              <a:rPr lang="en-US" sz="1600" dirty="0" err="1">
                <a:latin typeface="Courier"/>
                <a:cs typeface="Courier"/>
              </a:rPr>
              <a:t>cgucuugguu</a:t>
            </a:r>
            <a:r>
              <a:rPr lang="en-US" sz="1600" dirty="0">
                <a:latin typeface="Courier"/>
                <a:cs typeface="Courier"/>
              </a:rPr>
              <a:t> </a:t>
            </a:r>
            <a:r>
              <a:rPr lang="en-US" sz="1600" dirty="0" err="1">
                <a:latin typeface="Courier"/>
                <a:cs typeface="Courier"/>
              </a:rPr>
              <a:t>caca</a:t>
            </a:r>
            <a:r>
              <a:rPr lang="en-US" sz="1600" b="1" dirty="0" err="1">
                <a:solidFill>
                  <a:srgbClr val="ED1C24"/>
                </a:solidFill>
                <a:latin typeface="Courier"/>
                <a:cs typeface="Courier"/>
              </a:rPr>
              <a:t>U</a:t>
            </a:r>
            <a:r>
              <a:rPr lang="en-US" sz="1600" dirty="0" err="1">
                <a:latin typeface="Courier"/>
                <a:cs typeface="Courier"/>
              </a:rPr>
              <a:t>cucuc</a:t>
            </a:r>
            <a:r>
              <a:rPr lang="en-US" sz="1600" dirty="0">
                <a:latin typeface="Courier"/>
                <a:cs typeface="Courier"/>
              </a:rPr>
              <a:t> </a:t>
            </a:r>
            <a:r>
              <a:rPr lang="en-US" sz="1600" dirty="0" err="1">
                <a:latin typeface="Courier"/>
                <a:cs typeface="Courier"/>
              </a:rPr>
              <a:t>acucagcaug</a:t>
            </a:r>
            <a:r>
              <a:rPr lang="en-US" sz="1600" dirty="0">
                <a:latin typeface="Courier"/>
                <a:cs typeface="Courier"/>
              </a:rPr>
              <a:t> </a:t>
            </a:r>
            <a:r>
              <a:rPr lang="en-US" sz="1600" dirty="0" err="1">
                <a:latin typeface="Courier"/>
                <a:cs typeface="Courier"/>
              </a:rPr>
              <a:t>gcaaggagga</a:t>
            </a:r>
            <a:r>
              <a:rPr lang="en-US" sz="1600" dirty="0">
                <a:latin typeface="Courier"/>
                <a:cs typeface="Courier"/>
              </a:rPr>
              <a:t> </a:t>
            </a:r>
            <a:r>
              <a:rPr lang="en-US" sz="1600" dirty="0" err="1">
                <a:latin typeface="Courier"/>
                <a:cs typeface="Courier"/>
              </a:rPr>
              <a:t>acuuagauuc</a:t>
            </a:r>
            <a:endParaRPr lang="en-US" sz="1600" dirty="0">
              <a:latin typeface="Courier"/>
              <a:cs typeface="Courier"/>
            </a:endParaRPr>
          </a:p>
          <a:p>
            <a:r>
              <a:rPr lang="en-US" sz="1600" dirty="0">
                <a:solidFill>
                  <a:srgbClr val="7F7F7F"/>
                </a:solidFill>
                <a:latin typeface="Courier"/>
                <a:cs typeface="Courier"/>
              </a:rPr>
              <a:t>28321</a:t>
            </a:r>
            <a:r>
              <a:rPr lang="en-US" sz="1600" dirty="0">
                <a:latin typeface="Courier"/>
                <a:cs typeface="Courier"/>
              </a:rPr>
              <a:t> </a:t>
            </a:r>
            <a:r>
              <a:rPr lang="en-US" sz="1600" dirty="0" err="1">
                <a:latin typeface="Courier"/>
                <a:cs typeface="Courier"/>
              </a:rPr>
              <a:t>ccucgaggcc</a:t>
            </a:r>
            <a:r>
              <a:rPr lang="en-US" sz="1600" dirty="0">
                <a:latin typeface="Courier"/>
                <a:cs typeface="Courier"/>
              </a:rPr>
              <a:t> </a:t>
            </a:r>
            <a:r>
              <a:rPr lang="en-US" sz="1600" dirty="0" err="1">
                <a:latin typeface="Courier"/>
                <a:cs typeface="Courier"/>
              </a:rPr>
              <a:t>agggcguucc</a:t>
            </a:r>
            <a:r>
              <a:rPr lang="en-US" sz="1600" dirty="0">
                <a:latin typeface="Courier"/>
                <a:cs typeface="Courier"/>
              </a:rPr>
              <a:t> </a:t>
            </a:r>
            <a:r>
              <a:rPr lang="en-US" sz="1600" dirty="0" err="1">
                <a:latin typeface="Courier"/>
                <a:cs typeface="Courier"/>
              </a:rPr>
              <a:t>aaucaacacc</a:t>
            </a:r>
            <a:r>
              <a:rPr lang="en-US" sz="1600" dirty="0">
                <a:latin typeface="Courier"/>
                <a:cs typeface="Courier"/>
              </a:rPr>
              <a:t> </a:t>
            </a:r>
            <a:r>
              <a:rPr lang="en-US" sz="1600" dirty="0" err="1">
                <a:latin typeface="Courier"/>
                <a:cs typeface="Courier"/>
              </a:rPr>
              <a:t>aa</a:t>
            </a:r>
            <a:r>
              <a:rPr lang="en-US" sz="1600" b="1" dirty="0" err="1">
                <a:solidFill>
                  <a:srgbClr val="FF0000"/>
                </a:solidFill>
                <a:latin typeface="Courier"/>
                <a:cs typeface="Courier"/>
              </a:rPr>
              <a:t>C</a:t>
            </a:r>
            <a:r>
              <a:rPr lang="en-US" sz="1600" dirty="0" err="1">
                <a:latin typeface="Courier"/>
                <a:cs typeface="Courier"/>
              </a:rPr>
              <a:t>agugguc</a:t>
            </a:r>
            <a:r>
              <a:rPr lang="en-US" sz="1600" dirty="0">
                <a:latin typeface="Courier"/>
                <a:cs typeface="Courier"/>
              </a:rPr>
              <a:t> </a:t>
            </a:r>
            <a:r>
              <a:rPr lang="en-US" sz="1600" dirty="0" err="1">
                <a:latin typeface="Courier"/>
                <a:cs typeface="Courier"/>
              </a:rPr>
              <a:t>cagaugacca</a:t>
            </a:r>
            <a:r>
              <a:rPr lang="en-US" sz="1600" dirty="0">
                <a:latin typeface="Courier"/>
                <a:cs typeface="Courier"/>
              </a:rPr>
              <a:t> </a:t>
            </a:r>
            <a:r>
              <a:rPr lang="en-US" sz="1600" dirty="0" err="1">
                <a:latin typeface="Courier"/>
                <a:cs typeface="Courier"/>
              </a:rPr>
              <a:t>aauuggcuac</a:t>
            </a:r>
            <a:endParaRPr lang="en-US" sz="1600" dirty="0">
              <a:latin typeface="Courier"/>
              <a:cs typeface="Courier"/>
            </a:endParaRPr>
          </a:p>
          <a:p>
            <a:r>
              <a:rPr lang="en-US" sz="1600" dirty="0">
                <a:solidFill>
                  <a:srgbClr val="7F7F7F"/>
                </a:solidFill>
                <a:latin typeface="Courier"/>
                <a:cs typeface="Courier"/>
              </a:rPr>
              <a:t>28381</a:t>
            </a:r>
            <a:r>
              <a:rPr lang="en-US" sz="1600" dirty="0">
                <a:latin typeface="Courier"/>
                <a:cs typeface="Courier"/>
              </a:rPr>
              <a:t> </a:t>
            </a:r>
            <a:r>
              <a:rPr lang="en-US" sz="1600" dirty="0" err="1">
                <a:latin typeface="Courier"/>
                <a:cs typeface="Courier"/>
              </a:rPr>
              <a:t>uac</a:t>
            </a:r>
            <a:r>
              <a:rPr lang="en-US" sz="1600" b="1" dirty="0" err="1">
                <a:solidFill>
                  <a:srgbClr val="FF0000"/>
                </a:solidFill>
                <a:latin typeface="Courier"/>
                <a:cs typeface="Courier"/>
              </a:rPr>
              <a:t>A</a:t>
            </a:r>
            <a:r>
              <a:rPr lang="en-US" sz="1600" dirty="0" err="1">
                <a:latin typeface="Courier"/>
                <a:cs typeface="Courier"/>
              </a:rPr>
              <a:t>gaagag</a:t>
            </a:r>
            <a:r>
              <a:rPr lang="en-US" sz="1600" dirty="0">
                <a:latin typeface="Courier"/>
                <a:cs typeface="Courier"/>
              </a:rPr>
              <a:t> </a:t>
            </a:r>
            <a:r>
              <a:rPr lang="en-US" sz="1600" dirty="0" err="1">
                <a:latin typeface="Courier"/>
                <a:cs typeface="Courier"/>
              </a:rPr>
              <a:t>cuacccgacg</a:t>
            </a:r>
            <a:r>
              <a:rPr lang="en-US" sz="1600" dirty="0">
                <a:latin typeface="Courier"/>
                <a:cs typeface="Courier"/>
              </a:rPr>
              <a:t> </a:t>
            </a:r>
            <a:r>
              <a:rPr lang="en-US" sz="1600" dirty="0" err="1">
                <a:latin typeface="Courier"/>
                <a:cs typeface="Courier"/>
              </a:rPr>
              <a:t>aguucguggu</a:t>
            </a:r>
            <a:r>
              <a:rPr lang="en-US" sz="1600" dirty="0">
                <a:latin typeface="Courier"/>
                <a:cs typeface="Courier"/>
              </a:rPr>
              <a:t> </a:t>
            </a:r>
            <a:r>
              <a:rPr lang="en-US" sz="1600" dirty="0" err="1">
                <a:latin typeface="Courier"/>
                <a:cs typeface="Courier"/>
              </a:rPr>
              <a:t>ggugacggca</a:t>
            </a:r>
            <a:r>
              <a:rPr lang="en-US" sz="1600" dirty="0">
                <a:latin typeface="Courier"/>
                <a:cs typeface="Courier"/>
              </a:rPr>
              <a:t> </a:t>
            </a:r>
            <a:r>
              <a:rPr lang="en-US" sz="1600" dirty="0" err="1">
                <a:latin typeface="Courier"/>
                <a:cs typeface="Courier"/>
              </a:rPr>
              <a:t>aaaugaaaga</a:t>
            </a:r>
            <a:r>
              <a:rPr lang="en-US" sz="1600" dirty="0">
                <a:latin typeface="Courier"/>
                <a:cs typeface="Courier"/>
              </a:rPr>
              <a:t> </a:t>
            </a:r>
            <a:r>
              <a:rPr lang="en-US" sz="1600" dirty="0" err="1">
                <a:latin typeface="Courier"/>
                <a:cs typeface="Courier"/>
              </a:rPr>
              <a:t>gcu</a:t>
            </a:r>
            <a:r>
              <a:rPr lang="en-US" sz="1600" b="1" dirty="0" err="1">
                <a:solidFill>
                  <a:srgbClr val="ED1C24"/>
                </a:solidFill>
                <a:latin typeface="Courier"/>
                <a:cs typeface="Courier"/>
              </a:rPr>
              <a:t>G</a:t>
            </a:r>
            <a:r>
              <a:rPr lang="en-US" sz="1600" dirty="0" err="1">
                <a:latin typeface="Courier"/>
                <a:cs typeface="Courier"/>
              </a:rPr>
              <a:t>agcccc</a:t>
            </a:r>
            <a:endParaRPr lang="en-US" sz="1600" dirty="0">
              <a:latin typeface="Courier"/>
              <a:cs typeface="Courier"/>
            </a:endParaRPr>
          </a:p>
          <a:p>
            <a:r>
              <a:rPr lang="en-US" sz="1600" dirty="0">
                <a:solidFill>
                  <a:srgbClr val="7F7F7F"/>
                </a:solidFill>
                <a:latin typeface="Courier"/>
                <a:cs typeface="Courier"/>
              </a:rPr>
              <a:t>28441</a:t>
            </a:r>
            <a:r>
              <a:rPr lang="en-US" sz="1600" dirty="0">
                <a:latin typeface="Courier"/>
                <a:cs typeface="Courier"/>
              </a:rPr>
              <a:t> </a:t>
            </a:r>
            <a:r>
              <a:rPr lang="en-US" sz="1600" dirty="0" err="1">
                <a:latin typeface="Courier"/>
                <a:cs typeface="Courier"/>
              </a:rPr>
              <a:t>agaugguacu</a:t>
            </a:r>
            <a:r>
              <a:rPr lang="en-US" sz="1600" dirty="0">
                <a:latin typeface="Courier"/>
                <a:cs typeface="Courier"/>
              </a:rPr>
              <a:t> </a:t>
            </a:r>
            <a:r>
              <a:rPr lang="en-US" sz="1600" dirty="0" err="1">
                <a:latin typeface="Courier"/>
                <a:cs typeface="Courier"/>
              </a:rPr>
              <a:t>ucuauuaccu</a:t>
            </a:r>
            <a:r>
              <a:rPr lang="en-US" sz="1600" dirty="0">
                <a:latin typeface="Courier"/>
                <a:cs typeface="Courier"/>
              </a:rPr>
              <a:t> </a:t>
            </a:r>
            <a:r>
              <a:rPr lang="en-US" sz="1600" dirty="0" err="1">
                <a:latin typeface="Courier"/>
                <a:cs typeface="Courier"/>
              </a:rPr>
              <a:t>aggaacuggc</a:t>
            </a:r>
            <a:r>
              <a:rPr lang="en-US" sz="1600" dirty="0">
                <a:latin typeface="Courier"/>
                <a:cs typeface="Courier"/>
              </a:rPr>
              <a:t> </a:t>
            </a:r>
            <a:r>
              <a:rPr lang="en-US" sz="1600" dirty="0" err="1">
                <a:latin typeface="Courier"/>
                <a:cs typeface="Courier"/>
              </a:rPr>
              <a:t>ccagaagcuu</a:t>
            </a:r>
            <a:r>
              <a:rPr lang="en-US" sz="1600" dirty="0">
                <a:latin typeface="Courier"/>
                <a:cs typeface="Courier"/>
              </a:rPr>
              <a:t> </a:t>
            </a:r>
            <a:r>
              <a:rPr lang="en-US" sz="1600" dirty="0" err="1">
                <a:latin typeface="Courier"/>
                <a:cs typeface="Courier"/>
              </a:rPr>
              <a:t>cacuucccua</a:t>
            </a:r>
            <a:r>
              <a:rPr lang="en-US" sz="1600" dirty="0">
                <a:latin typeface="Courier"/>
                <a:cs typeface="Courier"/>
              </a:rPr>
              <a:t> </a:t>
            </a:r>
            <a:r>
              <a:rPr lang="en-US" sz="1600" dirty="0" err="1">
                <a:latin typeface="Courier"/>
                <a:cs typeface="Courier"/>
              </a:rPr>
              <a:t>cggcgcuaac</a:t>
            </a:r>
            <a:endParaRPr lang="en-US" sz="1600" dirty="0">
              <a:latin typeface="Courier"/>
              <a:cs typeface="Courier"/>
            </a:endParaRPr>
          </a:p>
          <a:p>
            <a:r>
              <a:rPr lang="en-US" sz="1600" dirty="0">
                <a:solidFill>
                  <a:srgbClr val="7F7F7F"/>
                </a:solidFill>
                <a:latin typeface="Courier"/>
                <a:cs typeface="Courier"/>
              </a:rPr>
              <a:t>28501</a:t>
            </a:r>
            <a:r>
              <a:rPr lang="en-US" sz="1600" dirty="0">
                <a:latin typeface="Courier"/>
                <a:cs typeface="Courier"/>
              </a:rPr>
              <a:t> </a:t>
            </a:r>
            <a:r>
              <a:rPr lang="en-US" sz="1600" dirty="0" err="1">
                <a:latin typeface="Courier"/>
                <a:cs typeface="Courier"/>
              </a:rPr>
              <a:t>aaagaaggca</a:t>
            </a:r>
            <a:r>
              <a:rPr lang="en-US" sz="1600" dirty="0">
                <a:latin typeface="Courier"/>
                <a:cs typeface="Courier"/>
              </a:rPr>
              <a:t> </a:t>
            </a:r>
            <a:r>
              <a:rPr lang="en-US" sz="1600" dirty="0" err="1">
                <a:latin typeface="Courier"/>
                <a:cs typeface="Courier"/>
              </a:rPr>
              <a:t>ucguau</a:t>
            </a:r>
            <a:r>
              <a:rPr lang="en-US" sz="1600" b="1" dirty="0" err="1">
                <a:solidFill>
                  <a:schemeClr val="tx2"/>
                </a:solidFill>
                <a:latin typeface="Courier"/>
                <a:cs typeface="Courier"/>
              </a:rPr>
              <a:t>U</a:t>
            </a:r>
            <a:r>
              <a:rPr lang="en-US" sz="1600" dirty="0" err="1">
                <a:latin typeface="Courier"/>
                <a:cs typeface="Courier"/>
              </a:rPr>
              <a:t>ggu</a:t>
            </a:r>
            <a:r>
              <a:rPr lang="en-US" sz="1600" dirty="0">
                <a:latin typeface="Courier"/>
                <a:cs typeface="Courier"/>
              </a:rPr>
              <a:t> </a:t>
            </a:r>
            <a:r>
              <a:rPr lang="en-US" sz="1600" dirty="0" err="1">
                <a:latin typeface="Courier"/>
                <a:cs typeface="Courier"/>
              </a:rPr>
              <a:t>ugcaacugag</a:t>
            </a:r>
            <a:r>
              <a:rPr lang="en-US" sz="1600" dirty="0">
                <a:latin typeface="Courier"/>
                <a:cs typeface="Courier"/>
              </a:rPr>
              <a:t> </a:t>
            </a:r>
            <a:r>
              <a:rPr lang="en-US" sz="1600" dirty="0" err="1">
                <a:latin typeface="Courier"/>
                <a:cs typeface="Courier"/>
              </a:rPr>
              <a:t>ggagccuuga</a:t>
            </a:r>
            <a:r>
              <a:rPr lang="en-US" sz="1600" dirty="0">
                <a:latin typeface="Courier"/>
                <a:cs typeface="Courier"/>
              </a:rPr>
              <a:t> </a:t>
            </a:r>
            <a:r>
              <a:rPr lang="en-US" sz="1600" dirty="0" err="1">
                <a:latin typeface="Courier"/>
                <a:cs typeface="Courier"/>
              </a:rPr>
              <a:t>auac</a:t>
            </a:r>
            <a:r>
              <a:rPr lang="en-US" sz="1600" b="1" dirty="0" err="1">
                <a:solidFill>
                  <a:srgbClr val="FF0000"/>
                </a:solidFill>
                <a:latin typeface="Courier"/>
                <a:cs typeface="Courier"/>
              </a:rPr>
              <a:t>C</a:t>
            </a:r>
            <a:r>
              <a:rPr lang="en-US" sz="1600" dirty="0" err="1">
                <a:latin typeface="Courier"/>
                <a:cs typeface="Courier"/>
              </a:rPr>
              <a:t>cccaa</a:t>
            </a:r>
            <a:r>
              <a:rPr lang="en-US" sz="1600" dirty="0">
                <a:latin typeface="Courier"/>
                <a:cs typeface="Courier"/>
              </a:rPr>
              <a:t> </a:t>
            </a:r>
            <a:r>
              <a:rPr lang="en-US" sz="1600" dirty="0" err="1">
                <a:latin typeface="Courier"/>
                <a:cs typeface="Courier"/>
              </a:rPr>
              <a:t>agaccacauu</a:t>
            </a:r>
            <a:endParaRPr lang="en-US" sz="1600" dirty="0">
              <a:latin typeface="Courier"/>
              <a:cs typeface="Courier"/>
            </a:endParaRPr>
          </a:p>
          <a:p>
            <a:r>
              <a:rPr lang="en-US" sz="1600" dirty="0">
                <a:solidFill>
                  <a:srgbClr val="7F7F7F"/>
                </a:solidFill>
                <a:latin typeface="Courier"/>
                <a:cs typeface="Courier"/>
              </a:rPr>
              <a:t>28561</a:t>
            </a:r>
            <a:r>
              <a:rPr lang="en-US" sz="1600" dirty="0">
                <a:latin typeface="Courier"/>
                <a:cs typeface="Courier"/>
              </a:rPr>
              <a:t> </a:t>
            </a:r>
            <a:r>
              <a:rPr lang="en-US" sz="1600" dirty="0" err="1">
                <a:latin typeface="Courier"/>
                <a:cs typeface="Courier"/>
              </a:rPr>
              <a:t>ggcacccgca</a:t>
            </a:r>
            <a:r>
              <a:rPr lang="en-US" sz="1600" dirty="0">
                <a:latin typeface="Courier"/>
                <a:cs typeface="Courier"/>
              </a:rPr>
              <a:t> </a:t>
            </a:r>
            <a:r>
              <a:rPr lang="en-US" sz="1600" dirty="0" err="1">
                <a:latin typeface="Courier"/>
                <a:cs typeface="Courier"/>
              </a:rPr>
              <a:t>auccuaauaa</a:t>
            </a:r>
            <a:r>
              <a:rPr lang="en-US" sz="1600" dirty="0">
                <a:latin typeface="Courier"/>
                <a:cs typeface="Courier"/>
              </a:rPr>
              <a:t> </a:t>
            </a:r>
            <a:r>
              <a:rPr lang="en-US" sz="1600" dirty="0" err="1">
                <a:latin typeface="Courier"/>
                <a:cs typeface="Courier"/>
              </a:rPr>
              <a:t>caaugcugcc</a:t>
            </a:r>
            <a:r>
              <a:rPr lang="en-US" sz="1600" dirty="0">
                <a:latin typeface="Courier"/>
                <a:cs typeface="Courier"/>
              </a:rPr>
              <a:t> </a:t>
            </a:r>
            <a:r>
              <a:rPr lang="en-US" sz="1600" dirty="0" err="1">
                <a:latin typeface="Courier"/>
                <a:cs typeface="Courier"/>
              </a:rPr>
              <a:t>accgugcuac</a:t>
            </a:r>
            <a:r>
              <a:rPr lang="en-US" sz="1600" dirty="0">
                <a:latin typeface="Courier"/>
                <a:cs typeface="Courier"/>
              </a:rPr>
              <a:t> </a:t>
            </a:r>
            <a:r>
              <a:rPr lang="en-US" sz="1600" dirty="0" err="1">
                <a:latin typeface="Courier"/>
                <a:cs typeface="Courier"/>
              </a:rPr>
              <a:t>aacuuccuca</a:t>
            </a:r>
            <a:r>
              <a:rPr lang="en-US" sz="1600" dirty="0">
                <a:latin typeface="Courier"/>
                <a:cs typeface="Courier"/>
              </a:rPr>
              <a:t> </a:t>
            </a:r>
            <a:r>
              <a:rPr lang="en-US" sz="1600" dirty="0" err="1">
                <a:latin typeface="Courier"/>
                <a:cs typeface="Courier"/>
              </a:rPr>
              <a:t>aggaacaaca</a:t>
            </a:r>
            <a:endParaRPr lang="en-US" sz="1600" dirty="0">
              <a:latin typeface="Courier"/>
              <a:cs typeface="Courier"/>
            </a:endParaRPr>
          </a:p>
          <a:p>
            <a:r>
              <a:rPr lang="en-US" sz="1600" dirty="0">
                <a:solidFill>
                  <a:srgbClr val="7F7F7F"/>
                </a:solidFill>
                <a:latin typeface="Courier"/>
                <a:cs typeface="Courier"/>
              </a:rPr>
              <a:t>28621</a:t>
            </a:r>
            <a:r>
              <a:rPr lang="en-US" sz="1600" dirty="0">
                <a:latin typeface="Courier"/>
                <a:cs typeface="Courier"/>
              </a:rPr>
              <a:t> </a:t>
            </a:r>
            <a:r>
              <a:rPr lang="en-US" sz="1600" dirty="0" err="1">
                <a:latin typeface="Courier"/>
                <a:cs typeface="Courier"/>
              </a:rPr>
              <a:t>uugccaaaag</a:t>
            </a:r>
            <a:r>
              <a:rPr lang="en-US" sz="1600" dirty="0">
                <a:latin typeface="Courier"/>
                <a:cs typeface="Courier"/>
              </a:rPr>
              <a:t> </a:t>
            </a:r>
            <a:r>
              <a:rPr lang="en-US" sz="1600" dirty="0" err="1">
                <a:latin typeface="Courier"/>
                <a:cs typeface="Courier"/>
              </a:rPr>
              <a:t>gcuuc</a:t>
            </a:r>
            <a:r>
              <a:rPr lang="en-US" sz="1600" b="1" dirty="0" err="1">
                <a:solidFill>
                  <a:srgbClr val="ED1C24"/>
                </a:solidFill>
                <a:latin typeface="Courier"/>
                <a:cs typeface="Courier"/>
              </a:rPr>
              <a:t>A</a:t>
            </a:r>
            <a:r>
              <a:rPr lang="en-US" sz="1600" dirty="0" err="1">
                <a:latin typeface="Courier"/>
                <a:cs typeface="Courier"/>
              </a:rPr>
              <a:t>acgc</a:t>
            </a:r>
            <a:r>
              <a:rPr lang="en-US" sz="1600" dirty="0">
                <a:latin typeface="Courier"/>
                <a:cs typeface="Courier"/>
              </a:rPr>
              <a:t> </a:t>
            </a:r>
            <a:r>
              <a:rPr lang="en-US" sz="1600" dirty="0" err="1">
                <a:latin typeface="Courier"/>
                <a:cs typeface="Courier"/>
              </a:rPr>
              <a:t>agagggaagc</a:t>
            </a:r>
            <a:r>
              <a:rPr lang="en-US" sz="1600" dirty="0">
                <a:latin typeface="Courier"/>
                <a:cs typeface="Courier"/>
              </a:rPr>
              <a:t> </a:t>
            </a:r>
            <a:r>
              <a:rPr lang="en-US" sz="1600" dirty="0" err="1">
                <a:latin typeface="Courier"/>
                <a:cs typeface="Courier"/>
              </a:rPr>
              <a:t>agaggcggca</a:t>
            </a:r>
            <a:r>
              <a:rPr lang="en-US" sz="1600" dirty="0">
                <a:latin typeface="Courier"/>
                <a:cs typeface="Courier"/>
              </a:rPr>
              <a:t> </a:t>
            </a:r>
            <a:r>
              <a:rPr lang="en-US" sz="1600" dirty="0" err="1">
                <a:latin typeface="Courier"/>
                <a:cs typeface="Courier"/>
              </a:rPr>
              <a:t>gucaagccuc</a:t>
            </a:r>
            <a:r>
              <a:rPr lang="en-US" sz="1600" dirty="0">
                <a:latin typeface="Courier"/>
                <a:cs typeface="Courier"/>
              </a:rPr>
              <a:t> </a:t>
            </a:r>
            <a:r>
              <a:rPr lang="en-US" sz="1600" dirty="0" err="1">
                <a:latin typeface="Courier"/>
                <a:cs typeface="Courier"/>
              </a:rPr>
              <a:t>uucucgcucc</a:t>
            </a:r>
            <a:endParaRPr lang="en-US" sz="1600" dirty="0">
              <a:latin typeface="Courier"/>
              <a:cs typeface="Courier"/>
            </a:endParaRPr>
          </a:p>
          <a:p>
            <a:r>
              <a:rPr lang="en-US" sz="1600" dirty="0">
                <a:solidFill>
                  <a:srgbClr val="7F7F7F"/>
                </a:solidFill>
                <a:latin typeface="Courier"/>
                <a:cs typeface="Courier"/>
              </a:rPr>
              <a:t>28681</a:t>
            </a:r>
            <a:r>
              <a:rPr lang="en-US" sz="1600" dirty="0">
                <a:latin typeface="Courier"/>
                <a:cs typeface="Courier"/>
              </a:rPr>
              <a:t> </a:t>
            </a:r>
            <a:r>
              <a:rPr lang="en-US" sz="1600" dirty="0" err="1">
                <a:latin typeface="Courier"/>
                <a:cs typeface="Courier"/>
              </a:rPr>
              <a:t>ucaucacgua</a:t>
            </a:r>
            <a:r>
              <a:rPr lang="en-US" sz="1600" dirty="0">
                <a:latin typeface="Courier"/>
                <a:cs typeface="Courier"/>
              </a:rPr>
              <a:t> </a:t>
            </a:r>
            <a:r>
              <a:rPr lang="en-US" sz="1600" dirty="0" err="1">
                <a:latin typeface="Courier"/>
                <a:cs typeface="Courier"/>
              </a:rPr>
              <a:t>gucgcgguaa</a:t>
            </a:r>
            <a:r>
              <a:rPr lang="en-US" sz="1600" dirty="0">
                <a:latin typeface="Courier"/>
                <a:cs typeface="Courier"/>
              </a:rPr>
              <a:t> </a:t>
            </a:r>
            <a:r>
              <a:rPr lang="en-US" sz="1600" dirty="0" err="1">
                <a:latin typeface="Courier"/>
                <a:cs typeface="Courier"/>
              </a:rPr>
              <a:t>uucaag</a:t>
            </a:r>
            <a:r>
              <a:rPr lang="en-US" sz="1600" b="1" dirty="0" err="1">
                <a:solidFill>
                  <a:srgbClr val="ED1C24"/>
                </a:solidFill>
                <a:latin typeface="Courier"/>
                <a:cs typeface="Courier"/>
              </a:rPr>
              <a:t>U</a:t>
            </a:r>
            <a:r>
              <a:rPr lang="en-US" sz="1600" dirty="0" err="1">
                <a:latin typeface="Courier"/>
                <a:cs typeface="Courier"/>
              </a:rPr>
              <a:t>aau</a:t>
            </a:r>
            <a:r>
              <a:rPr lang="en-US" sz="1600" dirty="0">
                <a:latin typeface="Courier"/>
                <a:cs typeface="Courier"/>
              </a:rPr>
              <a:t> </a:t>
            </a:r>
            <a:r>
              <a:rPr lang="en-US" sz="1600" dirty="0" err="1">
                <a:latin typeface="Courier"/>
                <a:cs typeface="Courier"/>
              </a:rPr>
              <a:t>ucaacuccug</a:t>
            </a:r>
            <a:r>
              <a:rPr lang="en-US" sz="1600" dirty="0">
                <a:latin typeface="Courier"/>
                <a:cs typeface="Courier"/>
              </a:rPr>
              <a:t> </a:t>
            </a:r>
            <a:r>
              <a:rPr lang="en-US" sz="1600" dirty="0" err="1">
                <a:latin typeface="Courier"/>
                <a:cs typeface="Courier"/>
              </a:rPr>
              <a:t>gca</a:t>
            </a:r>
            <a:r>
              <a:rPr lang="en-US" sz="1600" b="1" dirty="0" err="1">
                <a:solidFill>
                  <a:srgbClr val="ED1C24"/>
                </a:solidFill>
                <a:latin typeface="Courier"/>
                <a:cs typeface="Courier"/>
              </a:rPr>
              <a:t>A</a:t>
            </a:r>
            <a:r>
              <a:rPr lang="en-US" sz="1600" dirty="0" err="1">
                <a:latin typeface="Courier"/>
                <a:cs typeface="Courier"/>
              </a:rPr>
              <a:t>caguag</a:t>
            </a:r>
            <a:r>
              <a:rPr lang="en-US" sz="1600" dirty="0">
                <a:latin typeface="Courier"/>
                <a:cs typeface="Courier"/>
              </a:rPr>
              <a:t> </a:t>
            </a:r>
            <a:r>
              <a:rPr lang="en-US" sz="1600" dirty="0" err="1">
                <a:latin typeface="Courier"/>
                <a:cs typeface="Courier"/>
              </a:rPr>
              <a:t>gggaaauucu</a:t>
            </a:r>
            <a:endParaRPr lang="en-US" sz="1600" dirty="0">
              <a:latin typeface="Courier"/>
              <a:cs typeface="Courier"/>
            </a:endParaRPr>
          </a:p>
          <a:p>
            <a:r>
              <a:rPr lang="en-US" sz="1600" dirty="0">
                <a:solidFill>
                  <a:srgbClr val="7F7F7F"/>
                </a:solidFill>
                <a:latin typeface="Courier"/>
                <a:cs typeface="Courier"/>
              </a:rPr>
              <a:t>28741</a:t>
            </a:r>
            <a:r>
              <a:rPr lang="en-US" sz="1600" dirty="0">
                <a:latin typeface="Courier"/>
                <a:cs typeface="Courier"/>
              </a:rPr>
              <a:t> </a:t>
            </a:r>
            <a:r>
              <a:rPr lang="en-US" sz="1600" dirty="0" err="1">
                <a:latin typeface="Courier"/>
                <a:cs typeface="Courier"/>
              </a:rPr>
              <a:t>c</a:t>
            </a:r>
            <a:r>
              <a:rPr lang="en-US" sz="1600" b="1" dirty="0" err="1">
                <a:solidFill>
                  <a:srgbClr val="ED1C24"/>
                </a:solidFill>
                <a:latin typeface="Courier"/>
                <a:cs typeface="Courier"/>
              </a:rPr>
              <a:t>G</a:t>
            </a:r>
            <a:r>
              <a:rPr lang="en-US" sz="1600" dirty="0" err="1">
                <a:latin typeface="Courier"/>
                <a:cs typeface="Courier"/>
              </a:rPr>
              <a:t>ugcucgaa</a:t>
            </a:r>
            <a:r>
              <a:rPr lang="en-US" sz="1600" dirty="0">
                <a:latin typeface="Courier"/>
                <a:cs typeface="Courier"/>
              </a:rPr>
              <a:t> </a:t>
            </a:r>
            <a:r>
              <a:rPr lang="en-US" sz="1600" dirty="0" err="1">
                <a:latin typeface="Courier"/>
                <a:cs typeface="Courier"/>
              </a:rPr>
              <a:t>uggcuagcgg</a:t>
            </a:r>
            <a:r>
              <a:rPr lang="en-US" sz="1600" dirty="0">
                <a:latin typeface="Courier"/>
                <a:cs typeface="Courier"/>
              </a:rPr>
              <a:t> </a:t>
            </a:r>
            <a:r>
              <a:rPr lang="en-US" sz="1600" dirty="0" err="1">
                <a:latin typeface="Courier"/>
                <a:cs typeface="Courier"/>
              </a:rPr>
              <a:t>agguggugaa</a:t>
            </a:r>
            <a:r>
              <a:rPr lang="en-US" sz="1600" dirty="0">
                <a:latin typeface="Courier"/>
                <a:cs typeface="Courier"/>
              </a:rPr>
              <a:t> </a:t>
            </a:r>
            <a:r>
              <a:rPr lang="en-US" sz="1600" dirty="0" err="1">
                <a:latin typeface="Courier"/>
                <a:cs typeface="Courier"/>
              </a:rPr>
              <a:t>acugcccucg</a:t>
            </a:r>
            <a:r>
              <a:rPr lang="en-US" sz="1600" dirty="0">
                <a:latin typeface="Courier"/>
                <a:cs typeface="Courier"/>
              </a:rPr>
              <a:t> </a:t>
            </a:r>
            <a:r>
              <a:rPr lang="en-US" sz="1600" dirty="0" err="1">
                <a:latin typeface="Courier"/>
                <a:cs typeface="Courier"/>
              </a:rPr>
              <a:t>cgcuauugcu</a:t>
            </a:r>
            <a:r>
              <a:rPr lang="en-US" sz="1600" dirty="0">
                <a:latin typeface="Courier"/>
                <a:cs typeface="Courier"/>
              </a:rPr>
              <a:t> </a:t>
            </a:r>
            <a:r>
              <a:rPr lang="en-US" sz="1600" dirty="0" err="1">
                <a:latin typeface="Courier"/>
                <a:cs typeface="Courier"/>
              </a:rPr>
              <a:t>gcuagacaga</a:t>
            </a:r>
            <a:endParaRPr lang="en-US" sz="1600" dirty="0">
              <a:latin typeface="Courier"/>
              <a:cs typeface="Courier"/>
            </a:endParaRPr>
          </a:p>
          <a:p>
            <a:r>
              <a:rPr lang="en-US" sz="1600" dirty="0">
                <a:solidFill>
                  <a:srgbClr val="7F7F7F"/>
                </a:solidFill>
                <a:latin typeface="Courier"/>
                <a:cs typeface="Courier"/>
              </a:rPr>
              <a:t>28801</a:t>
            </a:r>
            <a:r>
              <a:rPr lang="en-US" sz="1600" dirty="0">
                <a:latin typeface="Courier"/>
                <a:cs typeface="Courier"/>
              </a:rPr>
              <a:t> </a:t>
            </a:r>
            <a:r>
              <a:rPr lang="en-US" sz="1600" dirty="0" err="1">
                <a:latin typeface="Courier"/>
                <a:cs typeface="Courier"/>
              </a:rPr>
              <a:t>uugaaccagc</a:t>
            </a:r>
            <a:r>
              <a:rPr lang="en-US" sz="1600" dirty="0">
                <a:latin typeface="Courier"/>
                <a:cs typeface="Courier"/>
              </a:rPr>
              <a:t> </a:t>
            </a:r>
            <a:r>
              <a:rPr lang="en-US" sz="1600" dirty="0" err="1">
                <a:latin typeface="Courier"/>
                <a:cs typeface="Courier"/>
              </a:rPr>
              <a:t>uugagagcaa</a:t>
            </a:r>
            <a:r>
              <a:rPr lang="en-US" sz="1600" dirty="0">
                <a:latin typeface="Courier"/>
                <a:cs typeface="Courier"/>
              </a:rPr>
              <a:t> </a:t>
            </a:r>
            <a:r>
              <a:rPr lang="en-US" sz="1600" dirty="0" err="1">
                <a:latin typeface="Courier"/>
                <a:cs typeface="Courier"/>
              </a:rPr>
              <a:t>aguuucuggu</a:t>
            </a:r>
            <a:r>
              <a:rPr lang="en-US" sz="1600" dirty="0">
                <a:latin typeface="Courier"/>
                <a:cs typeface="Courier"/>
              </a:rPr>
              <a:t> </a:t>
            </a:r>
            <a:r>
              <a:rPr lang="en-US" sz="1600" dirty="0" err="1">
                <a:latin typeface="Courier"/>
                <a:cs typeface="Courier"/>
              </a:rPr>
              <a:t>aaaggccaac</a:t>
            </a:r>
            <a:r>
              <a:rPr lang="en-US" sz="1600" dirty="0">
                <a:latin typeface="Courier"/>
                <a:cs typeface="Courier"/>
              </a:rPr>
              <a:t> </a:t>
            </a:r>
            <a:r>
              <a:rPr lang="en-US" sz="1600" dirty="0" err="1">
                <a:latin typeface="Courier"/>
                <a:cs typeface="Courier"/>
              </a:rPr>
              <a:t>aacaacaagg</a:t>
            </a:r>
            <a:r>
              <a:rPr lang="en-US" sz="1600" dirty="0">
                <a:latin typeface="Courier"/>
                <a:cs typeface="Courier"/>
              </a:rPr>
              <a:t> </a:t>
            </a:r>
            <a:r>
              <a:rPr lang="en-US" sz="1600" dirty="0" err="1">
                <a:latin typeface="Courier"/>
                <a:cs typeface="Courier"/>
              </a:rPr>
              <a:t>cca</a:t>
            </a:r>
            <a:r>
              <a:rPr lang="en-US" sz="1600" b="1" dirty="0" err="1">
                <a:solidFill>
                  <a:srgbClr val="ED1C24"/>
                </a:solidFill>
                <a:latin typeface="Courier"/>
                <a:cs typeface="Courier"/>
              </a:rPr>
              <a:t>G</a:t>
            </a:r>
            <a:r>
              <a:rPr lang="en-US" sz="1600" dirty="0" err="1">
                <a:latin typeface="Courier"/>
                <a:cs typeface="Courier"/>
              </a:rPr>
              <a:t>acuguc</a:t>
            </a:r>
            <a:endParaRPr lang="en-US" sz="1600" dirty="0">
              <a:latin typeface="Courier"/>
              <a:cs typeface="Courier"/>
            </a:endParaRPr>
          </a:p>
          <a:p>
            <a:r>
              <a:rPr lang="en-US" sz="1600" dirty="0">
                <a:solidFill>
                  <a:srgbClr val="7F7F7F"/>
                </a:solidFill>
                <a:latin typeface="Courier"/>
                <a:cs typeface="Courier"/>
              </a:rPr>
              <a:t>28861</a:t>
            </a:r>
            <a:r>
              <a:rPr lang="en-US" sz="1600" dirty="0">
                <a:latin typeface="Courier"/>
                <a:cs typeface="Courier"/>
              </a:rPr>
              <a:t> </a:t>
            </a:r>
            <a:r>
              <a:rPr lang="en-US" sz="1600" dirty="0" err="1">
                <a:latin typeface="Courier"/>
                <a:cs typeface="Courier"/>
              </a:rPr>
              <a:t>acuaagaaau</a:t>
            </a:r>
            <a:r>
              <a:rPr lang="en-US" sz="1600" dirty="0">
                <a:latin typeface="Courier"/>
                <a:cs typeface="Courier"/>
              </a:rPr>
              <a:t> </a:t>
            </a:r>
            <a:r>
              <a:rPr lang="en-US" sz="1600" dirty="0" err="1">
                <a:latin typeface="Courier"/>
                <a:cs typeface="Courier"/>
              </a:rPr>
              <a:t>cugcugcuga</a:t>
            </a:r>
            <a:r>
              <a:rPr lang="en-US" sz="1600" dirty="0">
                <a:latin typeface="Courier"/>
                <a:cs typeface="Courier"/>
              </a:rPr>
              <a:t> </a:t>
            </a:r>
            <a:r>
              <a:rPr lang="en-US" sz="1600" dirty="0" err="1">
                <a:latin typeface="Courier"/>
                <a:cs typeface="Courier"/>
              </a:rPr>
              <a:t>ggcaucu</a:t>
            </a:r>
            <a:r>
              <a:rPr lang="en-US" sz="1600" b="1" dirty="0" err="1">
                <a:solidFill>
                  <a:srgbClr val="ED1C24"/>
                </a:solidFill>
                <a:latin typeface="Courier"/>
                <a:cs typeface="Courier"/>
              </a:rPr>
              <a:t>C</a:t>
            </a:r>
            <a:r>
              <a:rPr lang="en-US" sz="1600" dirty="0" err="1">
                <a:latin typeface="Courier"/>
                <a:cs typeface="Courier"/>
              </a:rPr>
              <a:t>aa</a:t>
            </a:r>
            <a:r>
              <a:rPr lang="en-US" sz="1600" dirty="0">
                <a:latin typeface="Courier"/>
                <a:cs typeface="Courier"/>
              </a:rPr>
              <a:t> </a:t>
            </a:r>
            <a:r>
              <a:rPr lang="en-US" sz="1600" dirty="0" err="1">
                <a:latin typeface="Courier"/>
                <a:cs typeface="Courier"/>
              </a:rPr>
              <a:t>aagccucgcc</a:t>
            </a:r>
            <a:r>
              <a:rPr lang="en-US" sz="1600" dirty="0">
                <a:latin typeface="Courier"/>
                <a:cs typeface="Courier"/>
              </a:rPr>
              <a:t> </a:t>
            </a:r>
            <a:r>
              <a:rPr lang="en-US" sz="1600" dirty="0" err="1">
                <a:latin typeface="Courier"/>
                <a:cs typeface="Courier"/>
              </a:rPr>
              <a:t>aaaaacguac</a:t>
            </a:r>
            <a:r>
              <a:rPr lang="en-US" sz="1600" dirty="0">
                <a:latin typeface="Courier"/>
                <a:cs typeface="Courier"/>
              </a:rPr>
              <a:t> </a:t>
            </a:r>
            <a:r>
              <a:rPr lang="en-US" sz="1600" dirty="0" err="1">
                <a:latin typeface="Courier"/>
                <a:cs typeface="Courier"/>
              </a:rPr>
              <a:t>ugccacaaaa</a:t>
            </a:r>
            <a:endParaRPr lang="en-US" sz="1600" dirty="0">
              <a:latin typeface="Courier"/>
              <a:cs typeface="Courier"/>
            </a:endParaRPr>
          </a:p>
          <a:p>
            <a:r>
              <a:rPr lang="en-US" sz="1600" dirty="0">
                <a:solidFill>
                  <a:srgbClr val="7F7F7F"/>
                </a:solidFill>
                <a:latin typeface="Courier"/>
                <a:cs typeface="Courier"/>
              </a:rPr>
              <a:t>28921</a:t>
            </a:r>
            <a:r>
              <a:rPr lang="en-US" sz="1600" dirty="0">
                <a:latin typeface="Courier"/>
                <a:cs typeface="Courier"/>
              </a:rPr>
              <a:t> </a:t>
            </a:r>
            <a:r>
              <a:rPr lang="en-US" sz="1600" dirty="0" err="1">
                <a:latin typeface="Courier"/>
                <a:cs typeface="Courier"/>
              </a:rPr>
              <a:t>caguacaacg</a:t>
            </a:r>
            <a:r>
              <a:rPr lang="en-US" sz="1600" dirty="0">
                <a:latin typeface="Courier"/>
                <a:cs typeface="Courier"/>
              </a:rPr>
              <a:t> </a:t>
            </a:r>
            <a:r>
              <a:rPr lang="en-US" sz="1600" dirty="0" err="1">
                <a:latin typeface="Courier"/>
                <a:cs typeface="Courier"/>
              </a:rPr>
              <a:t>ucacucaagc</a:t>
            </a:r>
            <a:r>
              <a:rPr lang="en-US" sz="1600" dirty="0">
                <a:latin typeface="Courier"/>
                <a:cs typeface="Courier"/>
              </a:rPr>
              <a:t> </a:t>
            </a:r>
            <a:r>
              <a:rPr lang="en-US" sz="1600" dirty="0" err="1">
                <a:latin typeface="Courier"/>
                <a:cs typeface="Courier"/>
              </a:rPr>
              <a:t>auuugggaga</a:t>
            </a:r>
            <a:r>
              <a:rPr lang="en-US" sz="1600" dirty="0">
                <a:latin typeface="Courier"/>
                <a:cs typeface="Courier"/>
              </a:rPr>
              <a:t> </a:t>
            </a:r>
            <a:r>
              <a:rPr lang="en-US" sz="1600" dirty="0" err="1">
                <a:latin typeface="Courier"/>
                <a:cs typeface="Courier"/>
              </a:rPr>
              <a:t>cgugguccag</a:t>
            </a:r>
            <a:r>
              <a:rPr lang="en-US" sz="1600" dirty="0">
                <a:latin typeface="Courier"/>
                <a:cs typeface="Courier"/>
              </a:rPr>
              <a:t> </a:t>
            </a:r>
            <a:r>
              <a:rPr lang="en-US" sz="1600" dirty="0" err="1">
                <a:latin typeface="Courier"/>
                <a:cs typeface="Courier"/>
              </a:rPr>
              <a:t>aacaaaccca</a:t>
            </a:r>
            <a:r>
              <a:rPr lang="en-US" sz="1600" dirty="0">
                <a:latin typeface="Courier"/>
                <a:cs typeface="Courier"/>
              </a:rPr>
              <a:t> </a:t>
            </a:r>
            <a:r>
              <a:rPr lang="en-US" sz="1600" dirty="0" err="1">
                <a:latin typeface="Courier"/>
                <a:cs typeface="Courier"/>
              </a:rPr>
              <a:t>aggaaauuuc</a:t>
            </a:r>
            <a:endParaRPr lang="en-US" sz="1600" dirty="0">
              <a:latin typeface="Courier"/>
              <a:cs typeface="Courier"/>
            </a:endParaRPr>
          </a:p>
          <a:p>
            <a:r>
              <a:rPr lang="en-US" sz="1600" dirty="0">
                <a:solidFill>
                  <a:srgbClr val="7F7F7F"/>
                </a:solidFill>
                <a:latin typeface="Courier"/>
                <a:cs typeface="Courier"/>
              </a:rPr>
              <a:t>28981</a:t>
            </a:r>
            <a:r>
              <a:rPr lang="en-US" sz="1600" dirty="0">
                <a:latin typeface="Courier"/>
                <a:cs typeface="Courier"/>
              </a:rPr>
              <a:t> </a:t>
            </a:r>
            <a:r>
              <a:rPr lang="en-US" sz="1600" dirty="0" err="1">
                <a:latin typeface="Courier"/>
                <a:cs typeface="Courier"/>
              </a:rPr>
              <a:t>ggggaccaag</a:t>
            </a:r>
            <a:r>
              <a:rPr lang="en-US" sz="1600" dirty="0">
                <a:latin typeface="Courier"/>
                <a:cs typeface="Courier"/>
              </a:rPr>
              <a:t> </a:t>
            </a:r>
            <a:r>
              <a:rPr lang="en-US" sz="1600" dirty="0" err="1">
                <a:latin typeface="Courier"/>
                <a:cs typeface="Courier"/>
              </a:rPr>
              <a:t>ac</a:t>
            </a:r>
            <a:r>
              <a:rPr lang="en-US" sz="1600" b="1" dirty="0" err="1">
                <a:solidFill>
                  <a:srgbClr val="FF0000"/>
                </a:solidFill>
                <a:latin typeface="Courier"/>
                <a:cs typeface="Courier"/>
              </a:rPr>
              <a:t>U</a:t>
            </a:r>
            <a:r>
              <a:rPr lang="en-US" sz="1600" dirty="0" err="1">
                <a:latin typeface="Courier"/>
                <a:cs typeface="Courier"/>
              </a:rPr>
              <a:t>uaaucag</a:t>
            </a:r>
            <a:r>
              <a:rPr lang="en-US" sz="1600" dirty="0">
                <a:latin typeface="Courier"/>
                <a:cs typeface="Courier"/>
              </a:rPr>
              <a:t> </a:t>
            </a:r>
            <a:r>
              <a:rPr lang="en-US" sz="1600" dirty="0" err="1">
                <a:latin typeface="Courier"/>
                <a:cs typeface="Courier"/>
              </a:rPr>
              <a:t>acaaggaacu</a:t>
            </a:r>
            <a:r>
              <a:rPr lang="en-US" sz="1600" dirty="0">
                <a:latin typeface="Courier"/>
                <a:cs typeface="Courier"/>
              </a:rPr>
              <a:t> </a:t>
            </a:r>
            <a:r>
              <a:rPr lang="en-US" sz="1600" dirty="0" err="1">
                <a:latin typeface="Courier"/>
                <a:cs typeface="Courier"/>
              </a:rPr>
              <a:t>gauuacaaac</a:t>
            </a:r>
            <a:r>
              <a:rPr lang="en-US" sz="1600" dirty="0">
                <a:latin typeface="Courier"/>
                <a:cs typeface="Courier"/>
              </a:rPr>
              <a:t> </a:t>
            </a:r>
            <a:r>
              <a:rPr lang="en-US" sz="1600" dirty="0" err="1">
                <a:latin typeface="Courier"/>
                <a:cs typeface="Courier"/>
              </a:rPr>
              <a:t>auuggccgca</a:t>
            </a:r>
            <a:r>
              <a:rPr lang="en-US" sz="1600" dirty="0">
                <a:latin typeface="Courier"/>
                <a:cs typeface="Courier"/>
              </a:rPr>
              <a:t> </a:t>
            </a:r>
            <a:r>
              <a:rPr lang="en-US" sz="1600" dirty="0" err="1">
                <a:latin typeface="Courier"/>
                <a:cs typeface="Courier"/>
              </a:rPr>
              <a:t>aauugcacaa</a:t>
            </a:r>
            <a:endParaRPr lang="en-US" sz="1600" dirty="0">
              <a:latin typeface="Courier"/>
              <a:cs typeface="Courier"/>
            </a:endParaRPr>
          </a:p>
          <a:p>
            <a:r>
              <a:rPr lang="en-US" sz="1600" dirty="0">
                <a:solidFill>
                  <a:srgbClr val="7F7F7F"/>
                </a:solidFill>
                <a:latin typeface="Courier"/>
                <a:cs typeface="Courier"/>
              </a:rPr>
              <a:t>29041</a:t>
            </a:r>
            <a:r>
              <a:rPr lang="en-US" sz="1600" dirty="0">
                <a:latin typeface="Courier"/>
                <a:cs typeface="Courier"/>
              </a:rPr>
              <a:t> </a:t>
            </a:r>
            <a:r>
              <a:rPr lang="en-US" sz="1600" dirty="0" err="1">
                <a:latin typeface="Courier"/>
                <a:cs typeface="Courier"/>
              </a:rPr>
              <a:t>uuu</a:t>
            </a:r>
            <a:r>
              <a:rPr lang="en-US" sz="1600" b="1" dirty="0" err="1">
                <a:solidFill>
                  <a:srgbClr val="ED1C24"/>
                </a:solidFill>
                <a:latin typeface="Courier"/>
                <a:cs typeface="Courier"/>
              </a:rPr>
              <a:t>A</a:t>
            </a:r>
            <a:r>
              <a:rPr lang="en-US" sz="1600" dirty="0" err="1">
                <a:latin typeface="Courier"/>
                <a:cs typeface="Courier"/>
              </a:rPr>
              <a:t>cuccaa</a:t>
            </a:r>
            <a:r>
              <a:rPr lang="en-US" sz="1600" dirty="0">
                <a:latin typeface="Courier"/>
                <a:cs typeface="Courier"/>
              </a:rPr>
              <a:t> </a:t>
            </a:r>
            <a:r>
              <a:rPr lang="en-US" sz="1600" dirty="0" err="1">
                <a:latin typeface="Courier"/>
                <a:cs typeface="Courier"/>
              </a:rPr>
              <a:t>gugccucugc</a:t>
            </a:r>
            <a:r>
              <a:rPr lang="en-US" sz="1600" dirty="0">
                <a:latin typeface="Courier"/>
                <a:cs typeface="Courier"/>
              </a:rPr>
              <a:t> </a:t>
            </a:r>
            <a:r>
              <a:rPr lang="en-US" sz="1600" dirty="0" err="1">
                <a:latin typeface="Courier"/>
                <a:cs typeface="Courier"/>
              </a:rPr>
              <a:t>auucuuugga</a:t>
            </a:r>
            <a:r>
              <a:rPr lang="en-US" sz="1600" dirty="0">
                <a:latin typeface="Courier"/>
                <a:cs typeface="Courier"/>
              </a:rPr>
              <a:t> </a:t>
            </a:r>
            <a:r>
              <a:rPr lang="en-US" sz="1600" dirty="0" err="1">
                <a:latin typeface="Courier"/>
                <a:cs typeface="Courier"/>
              </a:rPr>
              <a:t>augu</a:t>
            </a:r>
            <a:r>
              <a:rPr lang="en-US" sz="1600" b="1" dirty="0" err="1">
                <a:solidFill>
                  <a:srgbClr val="ED1C24"/>
                </a:solidFill>
                <a:latin typeface="Courier"/>
                <a:cs typeface="Courier"/>
              </a:rPr>
              <a:t>U</a:t>
            </a:r>
            <a:r>
              <a:rPr lang="en-US" sz="1600" dirty="0" err="1">
                <a:latin typeface="Courier"/>
                <a:cs typeface="Courier"/>
              </a:rPr>
              <a:t>acgca</a:t>
            </a:r>
            <a:r>
              <a:rPr lang="en-US" sz="1600" dirty="0">
                <a:latin typeface="Courier"/>
                <a:cs typeface="Courier"/>
              </a:rPr>
              <a:t> </a:t>
            </a:r>
            <a:r>
              <a:rPr lang="en-US" sz="1600" dirty="0" err="1">
                <a:latin typeface="Courier"/>
                <a:cs typeface="Courier"/>
              </a:rPr>
              <a:t>uuggcaugga</a:t>
            </a:r>
            <a:r>
              <a:rPr lang="en-US" sz="1600" dirty="0">
                <a:latin typeface="Courier"/>
                <a:cs typeface="Courier"/>
              </a:rPr>
              <a:t> </a:t>
            </a:r>
            <a:r>
              <a:rPr lang="en-US" sz="1600" dirty="0" err="1">
                <a:latin typeface="Courier"/>
                <a:cs typeface="Courier"/>
              </a:rPr>
              <a:t>agucacaccu</a:t>
            </a:r>
            <a:endParaRPr lang="en-US" sz="1600" dirty="0">
              <a:latin typeface="Courier"/>
              <a:cs typeface="Courier"/>
            </a:endParaRPr>
          </a:p>
          <a:p>
            <a:r>
              <a:rPr lang="en-US" sz="1600" dirty="0">
                <a:solidFill>
                  <a:srgbClr val="7F7F7F"/>
                </a:solidFill>
                <a:latin typeface="Courier"/>
                <a:cs typeface="Courier"/>
              </a:rPr>
              <a:t>29101</a:t>
            </a:r>
            <a:r>
              <a:rPr lang="en-US" sz="1600" dirty="0">
                <a:latin typeface="Courier"/>
                <a:cs typeface="Courier"/>
              </a:rPr>
              <a:t> </a:t>
            </a:r>
            <a:r>
              <a:rPr lang="en-US" sz="1600" dirty="0" err="1">
                <a:latin typeface="Courier"/>
                <a:cs typeface="Courier"/>
              </a:rPr>
              <a:t>ucgggaacau</a:t>
            </a:r>
            <a:r>
              <a:rPr lang="en-US" sz="1600" dirty="0">
                <a:latin typeface="Courier"/>
                <a:cs typeface="Courier"/>
              </a:rPr>
              <a:t> </a:t>
            </a:r>
            <a:r>
              <a:rPr lang="en-US" sz="1600" dirty="0" err="1">
                <a:latin typeface="Courier"/>
                <a:cs typeface="Courier"/>
              </a:rPr>
              <a:t>ggcugacuua</a:t>
            </a:r>
            <a:r>
              <a:rPr lang="en-US" sz="1600" dirty="0">
                <a:latin typeface="Courier"/>
                <a:cs typeface="Courier"/>
              </a:rPr>
              <a:t> </a:t>
            </a:r>
            <a:r>
              <a:rPr lang="en-US" sz="1600" dirty="0" err="1">
                <a:latin typeface="Courier"/>
                <a:cs typeface="Courier"/>
              </a:rPr>
              <a:t>ucauggagcc</a:t>
            </a:r>
            <a:r>
              <a:rPr lang="en-US" sz="1600" dirty="0">
                <a:latin typeface="Courier"/>
                <a:cs typeface="Courier"/>
              </a:rPr>
              <a:t> </a:t>
            </a:r>
            <a:r>
              <a:rPr lang="en-US" sz="1600" dirty="0" err="1">
                <a:latin typeface="Courier"/>
                <a:cs typeface="Courier"/>
              </a:rPr>
              <a:t>auuaaauugg</a:t>
            </a:r>
            <a:r>
              <a:rPr lang="en-US" sz="1600" dirty="0">
                <a:latin typeface="Courier"/>
                <a:cs typeface="Courier"/>
              </a:rPr>
              <a:t> </a:t>
            </a:r>
            <a:r>
              <a:rPr lang="en-US" sz="1600" dirty="0" err="1">
                <a:latin typeface="Courier"/>
                <a:cs typeface="Courier"/>
              </a:rPr>
              <a:t>augacaaaga</a:t>
            </a:r>
            <a:r>
              <a:rPr lang="en-US" sz="1600" dirty="0">
                <a:latin typeface="Courier"/>
                <a:cs typeface="Courier"/>
              </a:rPr>
              <a:t> </a:t>
            </a:r>
            <a:r>
              <a:rPr lang="en-US" sz="1600" dirty="0" err="1">
                <a:latin typeface="Courier"/>
                <a:cs typeface="Courier"/>
              </a:rPr>
              <a:t>uccacaauuc</a:t>
            </a:r>
            <a:endParaRPr lang="en-US" sz="1600" dirty="0">
              <a:latin typeface="Courier"/>
              <a:cs typeface="Courier"/>
            </a:endParaRPr>
          </a:p>
          <a:p>
            <a:r>
              <a:rPr lang="en-US" sz="1600" dirty="0">
                <a:solidFill>
                  <a:srgbClr val="7F7F7F"/>
                </a:solidFill>
                <a:latin typeface="Courier"/>
                <a:cs typeface="Courier"/>
              </a:rPr>
              <a:t>29161</a:t>
            </a:r>
            <a:r>
              <a:rPr lang="en-US" sz="1600" dirty="0">
                <a:latin typeface="Courier"/>
                <a:cs typeface="Courier"/>
              </a:rPr>
              <a:t> </a:t>
            </a:r>
            <a:r>
              <a:rPr lang="en-US" sz="1600" dirty="0" err="1">
                <a:latin typeface="Courier"/>
                <a:cs typeface="Courier"/>
              </a:rPr>
              <a:t>aaagacaacg</a:t>
            </a:r>
            <a:r>
              <a:rPr lang="en-US" sz="1600" dirty="0">
                <a:latin typeface="Courier"/>
                <a:cs typeface="Courier"/>
              </a:rPr>
              <a:t> </a:t>
            </a:r>
            <a:r>
              <a:rPr lang="en-US" sz="1600" dirty="0" err="1">
                <a:latin typeface="Courier"/>
                <a:cs typeface="Courier"/>
              </a:rPr>
              <a:t>ucauacugcu</a:t>
            </a:r>
            <a:r>
              <a:rPr lang="en-US" sz="1600" dirty="0">
                <a:latin typeface="Courier"/>
                <a:cs typeface="Courier"/>
              </a:rPr>
              <a:t> </a:t>
            </a:r>
            <a:r>
              <a:rPr lang="en-US" sz="1600" dirty="0" err="1">
                <a:latin typeface="Courier"/>
                <a:cs typeface="Courier"/>
              </a:rPr>
              <a:t>gaacaagcac</a:t>
            </a:r>
            <a:r>
              <a:rPr lang="en-US" sz="1600" dirty="0">
                <a:latin typeface="Courier"/>
                <a:cs typeface="Courier"/>
              </a:rPr>
              <a:t> </a:t>
            </a:r>
            <a:r>
              <a:rPr lang="en-US" sz="1600" dirty="0" err="1">
                <a:latin typeface="Courier"/>
                <a:cs typeface="Courier"/>
              </a:rPr>
              <a:t>auugacgcau</a:t>
            </a:r>
            <a:r>
              <a:rPr lang="en-US" sz="1600" dirty="0">
                <a:latin typeface="Courier"/>
                <a:cs typeface="Courier"/>
              </a:rPr>
              <a:t> </a:t>
            </a:r>
            <a:r>
              <a:rPr lang="en-US" sz="1600" dirty="0" err="1">
                <a:latin typeface="Courier"/>
                <a:cs typeface="Courier"/>
              </a:rPr>
              <a:t>aca</a:t>
            </a:r>
            <a:r>
              <a:rPr lang="en-US" sz="1600" b="1" dirty="0" err="1">
                <a:solidFill>
                  <a:srgbClr val="FF0000"/>
                </a:solidFill>
                <a:latin typeface="Courier"/>
                <a:cs typeface="Courier"/>
              </a:rPr>
              <a:t>U</a:t>
            </a:r>
            <a:r>
              <a:rPr lang="en-US" sz="1600" dirty="0" err="1">
                <a:latin typeface="Courier"/>
                <a:cs typeface="Courier"/>
              </a:rPr>
              <a:t>aacauu</a:t>
            </a:r>
            <a:r>
              <a:rPr lang="en-US" sz="1600" dirty="0">
                <a:latin typeface="Courier"/>
                <a:cs typeface="Courier"/>
              </a:rPr>
              <a:t> </a:t>
            </a:r>
            <a:r>
              <a:rPr lang="en-US" sz="1600" dirty="0" err="1">
                <a:latin typeface="Courier"/>
                <a:cs typeface="Courier"/>
              </a:rPr>
              <a:t>cccaccaaca</a:t>
            </a:r>
            <a:endParaRPr lang="en-US" sz="1600" dirty="0">
              <a:latin typeface="Courier"/>
              <a:cs typeface="Courier"/>
            </a:endParaRPr>
          </a:p>
          <a:p>
            <a:r>
              <a:rPr lang="en-US" sz="1600" dirty="0">
                <a:solidFill>
                  <a:srgbClr val="7F7F7F"/>
                </a:solidFill>
                <a:latin typeface="Courier"/>
                <a:cs typeface="Courier"/>
              </a:rPr>
              <a:t>29221</a:t>
            </a:r>
            <a:r>
              <a:rPr lang="en-US" sz="1600" dirty="0">
                <a:latin typeface="Courier"/>
                <a:cs typeface="Courier"/>
              </a:rPr>
              <a:t> </a:t>
            </a:r>
            <a:r>
              <a:rPr lang="en-US" sz="1600" dirty="0" err="1">
                <a:latin typeface="Courier"/>
                <a:cs typeface="Courier"/>
              </a:rPr>
              <a:t>ga</a:t>
            </a:r>
            <a:r>
              <a:rPr lang="en-US" sz="1600" b="1" dirty="0" err="1">
                <a:solidFill>
                  <a:srgbClr val="FF0000"/>
                </a:solidFill>
                <a:latin typeface="Courier"/>
                <a:cs typeface="Courier"/>
              </a:rPr>
              <a:t>U</a:t>
            </a:r>
            <a:r>
              <a:rPr lang="en-US" sz="1600" dirty="0" err="1">
                <a:latin typeface="Courier"/>
                <a:cs typeface="Courier"/>
              </a:rPr>
              <a:t>ccuaaaa</a:t>
            </a:r>
            <a:r>
              <a:rPr lang="en-US" sz="1600" dirty="0">
                <a:latin typeface="Courier"/>
                <a:cs typeface="Courier"/>
              </a:rPr>
              <a:t> </a:t>
            </a:r>
            <a:r>
              <a:rPr lang="en-US" sz="1600" dirty="0" err="1">
                <a:latin typeface="Courier"/>
                <a:cs typeface="Courier"/>
              </a:rPr>
              <a:t>agg</a:t>
            </a:r>
            <a:r>
              <a:rPr lang="en-US" sz="1600" b="1" dirty="0" err="1">
                <a:solidFill>
                  <a:srgbClr val="ED1C24"/>
                </a:solidFill>
                <a:latin typeface="Courier"/>
                <a:cs typeface="Courier"/>
              </a:rPr>
              <a:t>G</a:t>
            </a:r>
            <a:r>
              <a:rPr lang="en-US" sz="1600" dirty="0" err="1">
                <a:latin typeface="Courier"/>
                <a:cs typeface="Courier"/>
              </a:rPr>
              <a:t>caaaaa</a:t>
            </a:r>
            <a:r>
              <a:rPr lang="en-US" sz="1600" dirty="0">
                <a:latin typeface="Courier"/>
                <a:cs typeface="Courier"/>
              </a:rPr>
              <a:t> </a:t>
            </a:r>
            <a:r>
              <a:rPr lang="en-US" sz="1600" dirty="0" err="1">
                <a:latin typeface="Courier"/>
                <a:cs typeface="Courier"/>
              </a:rPr>
              <a:t>gaaaaagacu</a:t>
            </a:r>
            <a:r>
              <a:rPr lang="en-US" sz="1600" dirty="0">
                <a:latin typeface="Courier"/>
                <a:cs typeface="Courier"/>
              </a:rPr>
              <a:t> </a:t>
            </a:r>
            <a:r>
              <a:rPr lang="en-US" sz="1600" dirty="0" err="1">
                <a:latin typeface="Courier"/>
                <a:cs typeface="Courier"/>
              </a:rPr>
              <a:t>gaugaagcuc</a:t>
            </a:r>
            <a:r>
              <a:rPr lang="en-US" sz="1600" dirty="0">
                <a:latin typeface="Courier"/>
                <a:cs typeface="Courier"/>
              </a:rPr>
              <a:t> </a:t>
            </a:r>
            <a:r>
              <a:rPr lang="en-US" sz="1600" dirty="0" err="1">
                <a:latin typeface="Courier"/>
                <a:cs typeface="Courier"/>
              </a:rPr>
              <a:t>agccuuugcc</a:t>
            </a:r>
            <a:r>
              <a:rPr lang="en-US" sz="1600" dirty="0">
                <a:latin typeface="Courier"/>
                <a:cs typeface="Courier"/>
              </a:rPr>
              <a:t> </a:t>
            </a:r>
            <a:r>
              <a:rPr lang="en-US" sz="1600" dirty="0" err="1">
                <a:latin typeface="Courier"/>
                <a:cs typeface="Courier"/>
              </a:rPr>
              <a:t>gcagagacaa</a:t>
            </a:r>
            <a:endParaRPr lang="en-US" sz="1600" dirty="0">
              <a:latin typeface="Courier"/>
              <a:cs typeface="Courier"/>
            </a:endParaRPr>
          </a:p>
          <a:p>
            <a:r>
              <a:rPr lang="en-US" sz="1600" dirty="0">
                <a:solidFill>
                  <a:srgbClr val="7F7F7F"/>
                </a:solidFill>
                <a:latin typeface="Courier"/>
                <a:cs typeface="Courier"/>
              </a:rPr>
              <a:t>29281</a:t>
            </a:r>
            <a:r>
              <a:rPr lang="en-US" sz="1600" dirty="0">
                <a:latin typeface="Courier"/>
                <a:cs typeface="Courier"/>
              </a:rPr>
              <a:t> </a:t>
            </a:r>
            <a:r>
              <a:rPr lang="en-US" sz="1600" dirty="0" err="1">
                <a:latin typeface="Courier"/>
                <a:cs typeface="Courier"/>
              </a:rPr>
              <a:t>aagaagcagc</a:t>
            </a:r>
            <a:r>
              <a:rPr lang="en-US" sz="1600" dirty="0">
                <a:latin typeface="Courier"/>
                <a:cs typeface="Courier"/>
              </a:rPr>
              <a:t> </a:t>
            </a:r>
            <a:r>
              <a:rPr lang="en-US" sz="1600" dirty="0" err="1">
                <a:latin typeface="Courier"/>
                <a:cs typeface="Courier"/>
              </a:rPr>
              <a:t>ccacugugac</a:t>
            </a:r>
            <a:r>
              <a:rPr lang="en-US" sz="1600" dirty="0">
                <a:latin typeface="Courier"/>
                <a:cs typeface="Courier"/>
              </a:rPr>
              <a:t> </a:t>
            </a:r>
            <a:r>
              <a:rPr lang="en-US" sz="1600" dirty="0" err="1">
                <a:latin typeface="Courier"/>
                <a:cs typeface="Courier"/>
              </a:rPr>
              <a:t>ucuucuuccu</a:t>
            </a:r>
            <a:r>
              <a:rPr lang="en-US" sz="1600" dirty="0">
                <a:latin typeface="Courier"/>
                <a:cs typeface="Courier"/>
              </a:rPr>
              <a:t> </a:t>
            </a:r>
            <a:r>
              <a:rPr lang="en-US" sz="1600" dirty="0" err="1">
                <a:latin typeface="Courier"/>
                <a:cs typeface="Courier"/>
              </a:rPr>
              <a:t>gcggcugaca</a:t>
            </a:r>
            <a:r>
              <a:rPr lang="en-US" sz="1600" dirty="0">
                <a:latin typeface="Courier"/>
                <a:cs typeface="Courier"/>
              </a:rPr>
              <a:t> </a:t>
            </a:r>
            <a:r>
              <a:rPr lang="en-US" sz="1600" dirty="0" err="1">
                <a:latin typeface="Courier"/>
                <a:cs typeface="Courier"/>
              </a:rPr>
              <a:t>uggaugauuu</a:t>
            </a:r>
            <a:r>
              <a:rPr lang="en-US" sz="1600" dirty="0">
                <a:latin typeface="Courier"/>
                <a:cs typeface="Courier"/>
              </a:rPr>
              <a:t> </a:t>
            </a:r>
            <a:r>
              <a:rPr lang="en-US" sz="1600" dirty="0" err="1">
                <a:latin typeface="Courier"/>
                <a:cs typeface="Courier"/>
              </a:rPr>
              <a:t>cucca</a:t>
            </a:r>
            <a:r>
              <a:rPr lang="en-US" sz="1600" b="1" dirty="0" err="1">
                <a:solidFill>
                  <a:srgbClr val="ED1C24"/>
                </a:solidFill>
                <a:latin typeface="Courier"/>
                <a:cs typeface="Courier"/>
              </a:rPr>
              <a:t>U</a:t>
            </a:r>
            <a:r>
              <a:rPr lang="en-US" sz="1600" dirty="0" err="1">
                <a:latin typeface="Courier"/>
                <a:cs typeface="Courier"/>
              </a:rPr>
              <a:t>acaa</a:t>
            </a:r>
            <a:endParaRPr lang="en-US" sz="1600" dirty="0">
              <a:latin typeface="Courier"/>
              <a:cs typeface="Courier"/>
            </a:endParaRPr>
          </a:p>
          <a:p>
            <a:r>
              <a:rPr lang="en-US" sz="1600" dirty="0">
                <a:solidFill>
                  <a:srgbClr val="7F7F7F"/>
                </a:solidFill>
                <a:latin typeface="Courier"/>
                <a:cs typeface="Courier"/>
              </a:rPr>
              <a:t>29341 </a:t>
            </a:r>
            <a:r>
              <a:rPr lang="en-US" sz="1600" dirty="0" err="1">
                <a:latin typeface="Courier"/>
                <a:cs typeface="Courier"/>
              </a:rPr>
              <a:t>cuucaaaauu</a:t>
            </a:r>
            <a:r>
              <a:rPr lang="en-US" sz="1600" dirty="0">
                <a:latin typeface="Courier"/>
                <a:cs typeface="Courier"/>
              </a:rPr>
              <a:t> </a:t>
            </a:r>
            <a:r>
              <a:rPr lang="en-US" sz="1600" dirty="0" err="1">
                <a:latin typeface="Courier"/>
                <a:cs typeface="Courier"/>
              </a:rPr>
              <a:t>ccaugagugg</a:t>
            </a:r>
            <a:r>
              <a:rPr lang="en-US" sz="1600" dirty="0">
                <a:latin typeface="Courier"/>
                <a:cs typeface="Courier"/>
              </a:rPr>
              <a:t> </a:t>
            </a:r>
            <a:r>
              <a:rPr lang="en-US" sz="1600" dirty="0" err="1">
                <a:latin typeface="Courier"/>
                <a:cs typeface="Courier"/>
              </a:rPr>
              <a:t>a</a:t>
            </a:r>
            <a:r>
              <a:rPr lang="en-US" sz="1600" b="1" dirty="0" err="1">
                <a:solidFill>
                  <a:srgbClr val="ED1C24"/>
                </a:solidFill>
                <a:latin typeface="Courier"/>
                <a:cs typeface="Courier"/>
              </a:rPr>
              <a:t>A</a:t>
            </a:r>
            <a:r>
              <a:rPr lang="en-US" sz="1600" dirty="0" err="1">
                <a:latin typeface="Courier"/>
                <a:cs typeface="Courier"/>
              </a:rPr>
              <a:t>cuucugcu</a:t>
            </a:r>
            <a:r>
              <a:rPr lang="en-US" sz="1600" dirty="0">
                <a:latin typeface="Courier"/>
                <a:cs typeface="Courier"/>
              </a:rPr>
              <a:t> </a:t>
            </a:r>
            <a:r>
              <a:rPr lang="en-US" sz="1600" dirty="0" err="1">
                <a:latin typeface="Courier"/>
                <a:cs typeface="Courier"/>
              </a:rPr>
              <a:t>gauucaacuc</a:t>
            </a:r>
            <a:r>
              <a:rPr lang="en-US" sz="1600" dirty="0">
                <a:latin typeface="Courier"/>
                <a:cs typeface="Courier"/>
              </a:rPr>
              <a:t> </a:t>
            </a:r>
            <a:r>
              <a:rPr lang="en-US" sz="1600" dirty="0" err="1">
                <a:latin typeface="Courier"/>
                <a:cs typeface="Courier"/>
              </a:rPr>
              <a:t>ag</a:t>
            </a:r>
            <a:r>
              <a:rPr lang="en-US" sz="1600" b="1" dirty="0" err="1">
                <a:solidFill>
                  <a:srgbClr val="ED1C24"/>
                </a:solidFill>
                <a:latin typeface="Courier"/>
                <a:cs typeface="Courier"/>
              </a:rPr>
              <a:t>U</a:t>
            </a:r>
            <a:r>
              <a:rPr lang="en-US" sz="1600" dirty="0" err="1">
                <a:latin typeface="Courier"/>
                <a:cs typeface="Courier"/>
              </a:rPr>
              <a:t>cauaaac</a:t>
            </a:r>
            <a:r>
              <a:rPr lang="en-US" sz="1600" dirty="0">
                <a:latin typeface="Courier"/>
                <a:cs typeface="Courier"/>
              </a:rPr>
              <a:t> </a:t>
            </a:r>
            <a:r>
              <a:rPr lang="en-US" sz="1600" dirty="0" err="1">
                <a:latin typeface="Courier"/>
                <a:cs typeface="Courier"/>
              </a:rPr>
              <a:t>acucaugaug</a:t>
            </a:r>
            <a:endParaRPr lang="en-US" sz="1600" dirty="0">
              <a:latin typeface="Courier"/>
              <a:cs typeface="Courier"/>
            </a:endParaRPr>
          </a:p>
          <a:p>
            <a:r>
              <a:rPr lang="en-US" sz="1600" dirty="0">
                <a:solidFill>
                  <a:srgbClr val="7F7F7F"/>
                </a:solidFill>
                <a:latin typeface="Courier"/>
                <a:cs typeface="Courier"/>
              </a:rPr>
              <a:t>29401</a:t>
            </a:r>
            <a:r>
              <a:rPr lang="en-US" sz="1600" dirty="0">
                <a:latin typeface="Courier"/>
                <a:cs typeface="Courier"/>
              </a:rPr>
              <a:t> </a:t>
            </a:r>
            <a:r>
              <a:rPr lang="en-US" sz="1600" dirty="0" err="1">
                <a:latin typeface="Courier"/>
                <a:cs typeface="Courier"/>
              </a:rPr>
              <a:t>acca</a:t>
            </a:r>
            <a:r>
              <a:rPr lang="en-US" sz="1600" b="1" dirty="0" err="1">
                <a:solidFill>
                  <a:srgbClr val="ED1C24"/>
                </a:solidFill>
                <a:latin typeface="Courier"/>
                <a:cs typeface="Courier"/>
              </a:rPr>
              <a:t>A</a:t>
            </a:r>
            <a:r>
              <a:rPr lang="en-US" sz="1600" dirty="0" err="1">
                <a:latin typeface="Courier"/>
                <a:cs typeface="Courier"/>
              </a:rPr>
              <a:t>acaag</a:t>
            </a:r>
            <a:r>
              <a:rPr lang="en-US" sz="1600" dirty="0">
                <a:latin typeface="Courier"/>
                <a:cs typeface="Courier"/>
              </a:rPr>
              <a:t> </a:t>
            </a:r>
            <a:r>
              <a:rPr lang="en-US" sz="1600" dirty="0" err="1">
                <a:latin typeface="Courier"/>
                <a:cs typeface="Courier"/>
              </a:rPr>
              <a:t>gcagaugggc</a:t>
            </a:r>
            <a:r>
              <a:rPr lang="en-US" sz="1600" dirty="0">
                <a:latin typeface="Courier"/>
                <a:cs typeface="Courier"/>
              </a:rPr>
              <a:t> </a:t>
            </a:r>
            <a:r>
              <a:rPr lang="en-US" sz="1600" dirty="0" err="1">
                <a:latin typeface="Courier"/>
                <a:cs typeface="Courier"/>
              </a:rPr>
              <a:t>uauguaaacg</a:t>
            </a:r>
            <a:r>
              <a:rPr lang="en-US" sz="1600" dirty="0">
                <a:latin typeface="Courier"/>
                <a:cs typeface="Courier"/>
              </a:rPr>
              <a:t> </a:t>
            </a:r>
            <a:r>
              <a:rPr lang="en-US" sz="1600" dirty="0" err="1">
                <a:latin typeface="Courier"/>
                <a:cs typeface="Courier"/>
              </a:rPr>
              <a:t>uuuucgcaau</a:t>
            </a:r>
            <a:r>
              <a:rPr lang="en-US" sz="1600" dirty="0">
                <a:latin typeface="Courier"/>
                <a:cs typeface="Courier"/>
              </a:rPr>
              <a:t> </a:t>
            </a:r>
            <a:r>
              <a:rPr lang="en-US" sz="1600" dirty="0" err="1">
                <a:latin typeface="Courier"/>
                <a:cs typeface="Courier"/>
              </a:rPr>
              <a:t>uccguuuacg</a:t>
            </a:r>
            <a:r>
              <a:rPr lang="en-US" sz="1600" dirty="0">
                <a:latin typeface="Courier"/>
                <a:cs typeface="Courier"/>
              </a:rPr>
              <a:t> </a:t>
            </a:r>
            <a:r>
              <a:rPr lang="en-US" sz="1600" dirty="0" err="1">
                <a:latin typeface="Courier"/>
                <a:cs typeface="Courier"/>
              </a:rPr>
              <a:t>auacauaguc</a:t>
            </a:r>
            <a:endParaRPr lang="en-US" sz="1600" dirty="0">
              <a:latin typeface="Courier"/>
              <a:cs typeface="Courier"/>
            </a:endParaRPr>
          </a:p>
          <a:p>
            <a:r>
              <a:rPr lang="en-US" sz="1600" dirty="0">
                <a:solidFill>
                  <a:srgbClr val="7F7F7F"/>
                </a:solidFill>
                <a:latin typeface="Courier"/>
                <a:cs typeface="Courier"/>
              </a:rPr>
              <a:t>29461</a:t>
            </a:r>
            <a:r>
              <a:rPr lang="en-US" sz="1600" dirty="0">
                <a:latin typeface="Courier"/>
                <a:cs typeface="Courier"/>
              </a:rPr>
              <a:t> </a:t>
            </a:r>
            <a:r>
              <a:rPr lang="en-US" sz="1600" dirty="0" err="1">
                <a:latin typeface="Courier"/>
                <a:cs typeface="Courier"/>
              </a:rPr>
              <a:t>uacucuugug</a:t>
            </a:r>
            <a:r>
              <a:rPr lang="en-US" sz="1600" dirty="0">
                <a:latin typeface="Courier"/>
                <a:cs typeface="Courier"/>
              </a:rPr>
              <a:t> </a:t>
            </a:r>
            <a:r>
              <a:rPr lang="en-US" sz="1600" dirty="0" err="1">
                <a:latin typeface="Courier"/>
                <a:cs typeface="Courier"/>
              </a:rPr>
              <a:t>cagaaugaau</a:t>
            </a:r>
            <a:r>
              <a:rPr lang="en-US" sz="1600" dirty="0">
                <a:latin typeface="Courier"/>
                <a:cs typeface="Courier"/>
              </a:rPr>
              <a:t> </a:t>
            </a:r>
            <a:r>
              <a:rPr lang="en-US" sz="1600" dirty="0" err="1">
                <a:latin typeface="Courier"/>
                <a:cs typeface="Courier"/>
              </a:rPr>
              <a:t>ucucguaacu</a:t>
            </a:r>
            <a:r>
              <a:rPr lang="en-US" sz="1600" dirty="0">
                <a:latin typeface="Courier"/>
                <a:cs typeface="Courier"/>
              </a:rPr>
              <a:t> </a:t>
            </a:r>
            <a:r>
              <a:rPr lang="en-US" sz="1600" dirty="0" err="1">
                <a:latin typeface="Courier"/>
                <a:cs typeface="Courier"/>
              </a:rPr>
              <a:t>aaacagcaca</a:t>
            </a:r>
            <a:r>
              <a:rPr lang="en-US" sz="1600" dirty="0">
                <a:latin typeface="Courier"/>
                <a:cs typeface="Courier"/>
              </a:rPr>
              <a:t> </a:t>
            </a:r>
            <a:r>
              <a:rPr lang="en-US" sz="1600" dirty="0" err="1">
                <a:latin typeface="Courier"/>
                <a:cs typeface="Courier"/>
              </a:rPr>
              <a:t>aguagguuua</a:t>
            </a:r>
            <a:r>
              <a:rPr lang="en-US" sz="1600" dirty="0">
                <a:latin typeface="Courier"/>
                <a:cs typeface="Courier"/>
              </a:rPr>
              <a:t> </a:t>
            </a:r>
            <a:r>
              <a:rPr lang="en-US" sz="1600" dirty="0" err="1">
                <a:latin typeface="Courier"/>
                <a:cs typeface="Courier"/>
              </a:rPr>
              <a:t>guuaac</a:t>
            </a:r>
            <a:r>
              <a:rPr lang="en-US" sz="1600" b="1" dirty="0" err="1">
                <a:solidFill>
                  <a:srgbClr val="ED1C24"/>
                </a:solidFill>
                <a:latin typeface="Courier"/>
                <a:cs typeface="Courier"/>
              </a:rPr>
              <a:t>A</a:t>
            </a:r>
            <a:r>
              <a:rPr lang="en-US" sz="1600" dirty="0" err="1">
                <a:latin typeface="Courier"/>
                <a:cs typeface="Courier"/>
              </a:rPr>
              <a:t>uua</a:t>
            </a:r>
            <a:endParaRPr lang="en-US" sz="1600" dirty="0">
              <a:latin typeface="Courier"/>
              <a:cs typeface="Courier"/>
            </a:endParaRPr>
          </a:p>
          <a:p>
            <a:r>
              <a:rPr lang="en-US" sz="1600" dirty="0">
                <a:solidFill>
                  <a:srgbClr val="7F7F7F"/>
                </a:solidFill>
                <a:latin typeface="Courier"/>
                <a:cs typeface="Courier"/>
              </a:rPr>
              <a:t>29521</a:t>
            </a:r>
            <a:r>
              <a:rPr lang="en-US" sz="1600" dirty="0">
                <a:latin typeface="Courier"/>
                <a:cs typeface="Courier"/>
              </a:rPr>
              <a:t> </a:t>
            </a:r>
            <a:r>
              <a:rPr lang="en-US" sz="1600" dirty="0" err="1">
                <a:latin typeface="Courier"/>
                <a:cs typeface="Courier"/>
              </a:rPr>
              <a:t>aucucacaua</a:t>
            </a:r>
            <a:r>
              <a:rPr lang="en-US" sz="1600" dirty="0">
                <a:latin typeface="Courier"/>
                <a:cs typeface="Courier"/>
              </a:rPr>
              <a:t> </a:t>
            </a:r>
            <a:r>
              <a:rPr lang="en-US" sz="1600" dirty="0" err="1">
                <a:latin typeface="Courier"/>
                <a:cs typeface="Courier"/>
              </a:rPr>
              <a:t>gcaaucuuua</a:t>
            </a:r>
            <a:r>
              <a:rPr lang="en-US" sz="1600" dirty="0">
                <a:latin typeface="Courier"/>
                <a:cs typeface="Courier"/>
              </a:rPr>
              <a:t> </a:t>
            </a:r>
            <a:r>
              <a:rPr lang="en-US" sz="1600" dirty="0" err="1">
                <a:latin typeface="Courier"/>
                <a:cs typeface="Courier"/>
              </a:rPr>
              <a:t>aucaa</a:t>
            </a:r>
            <a:r>
              <a:rPr lang="en-US" sz="1600" b="1" dirty="0" err="1">
                <a:solidFill>
                  <a:srgbClr val="FF0000"/>
                </a:solidFill>
                <a:latin typeface="Courier"/>
                <a:cs typeface="Courier"/>
              </a:rPr>
              <a:t>G</a:t>
            </a:r>
            <a:r>
              <a:rPr lang="en-US" sz="1600" dirty="0" err="1">
                <a:latin typeface="Courier"/>
                <a:cs typeface="Courier"/>
              </a:rPr>
              <a:t>gugu</a:t>
            </a:r>
            <a:r>
              <a:rPr lang="en-US" sz="1600" dirty="0">
                <a:latin typeface="Courier"/>
                <a:cs typeface="Courier"/>
              </a:rPr>
              <a:t> </a:t>
            </a:r>
            <a:r>
              <a:rPr lang="en-US" sz="1600" dirty="0" err="1">
                <a:latin typeface="Courier"/>
                <a:cs typeface="Courier"/>
              </a:rPr>
              <a:t>aacauuaggg</a:t>
            </a:r>
            <a:r>
              <a:rPr lang="en-US" sz="1600" dirty="0">
                <a:latin typeface="Courier"/>
                <a:cs typeface="Courier"/>
              </a:rPr>
              <a:t> </a:t>
            </a:r>
            <a:r>
              <a:rPr lang="en-US" sz="1600" dirty="0" err="1">
                <a:latin typeface="Courier"/>
                <a:cs typeface="Courier"/>
              </a:rPr>
              <a:t>aggacuugaa</a:t>
            </a:r>
            <a:r>
              <a:rPr lang="en-US" sz="1600" dirty="0">
                <a:latin typeface="Courier"/>
                <a:cs typeface="Courier"/>
              </a:rPr>
              <a:t> </a:t>
            </a:r>
            <a:r>
              <a:rPr lang="en-US" sz="1600" dirty="0" err="1">
                <a:latin typeface="Courier"/>
                <a:cs typeface="Courier"/>
              </a:rPr>
              <a:t>agagccacca</a:t>
            </a:r>
            <a:endParaRPr lang="en-US" sz="1600" dirty="0">
              <a:latin typeface="Courier"/>
              <a:cs typeface="Courier"/>
            </a:endParaRPr>
          </a:p>
          <a:p>
            <a:r>
              <a:rPr lang="en-US" sz="1600" dirty="0">
                <a:solidFill>
                  <a:srgbClr val="7F7F7F"/>
                </a:solidFill>
                <a:latin typeface="Courier"/>
                <a:cs typeface="Courier"/>
              </a:rPr>
              <a:t>29581</a:t>
            </a:r>
            <a:r>
              <a:rPr lang="en-US" sz="1600" dirty="0">
                <a:latin typeface="Courier"/>
                <a:cs typeface="Courier"/>
              </a:rPr>
              <a:t> </a:t>
            </a:r>
            <a:r>
              <a:rPr lang="en-US" sz="1600" dirty="0" err="1">
                <a:latin typeface="Courier"/>
                <a:cs typeface="Courier"/>
              </a:rPr>
              <a:t>cauu</a:t>
            </a:r>
            <a:r>
              <a:rPr lang="en-US" sz="1600" b="1" dirty="0" err="1">
                <a:solidFill>
                  <a:srgbClr val="FF0000"/>
                </a:solidFill>
                <a:latin typeface="Courier"/>
                <a:cs typeface="Courier"/>
              </a:rPr>
              <a:t>A</a:t>
            </a:r>
            <a:r>
              <a:rPr lang="en-US" sz="1600" dirty="0" err="1">
                <a:latin typeface="Courier"/>
                <a:cs typeface="Courier"/>
              </a:rPr>
              <a:t>ucauc</a:t>
            </a:r>
            <a:r>
              <a:rPr lang="en-US" sz="1600" dirty="0">
                <a:latin typeface="Courier"/>
                <a:cs typeface="Courier"/>
              </a:rPr>
              <a:t> </a:t>
            </a:r>
            <a:r>
              <a:rPr lang="en-US" sz="1600" dirty="0" err="1">
                <a:latin typeface="Courier"/>
                <a:cs typeface="Courier"/>
              </a:rPr>
              <a:t>gaggccacgc</a:t>
            </a:r>
            <a:r>
              <a:rPr lang="en-US" sz="1600" dirty="0">
                <a:latin typeface="Courier"/>
                <a:cs typeface="Courier"/>
              </a:rPr>
              <a:t> </a:t>
            </a:r>
            <a:r>
              <a:rPr lang="en-US" sz="1600" dirty="0" err="1">
                <a:latin typeface="Courier"/>
                <a:cs typeface="Courier"/>
              </a:rPr>
              <a:t>ggaguacgau</a:t>
            </a:r>
            <a:r>
              <a:rPr lang="en-US" sz="1600" dirty="0">
                <a:latin typeface="Courier"/>
                <a:cs typeface="Courier"/>
              </a:rPr>
              <a:t> </a:t>
            </a:r>
            <a:r>
              <a:rPr lang="en-US" sz="1600" dirty="0" err="1">
                <a:latin typeface="Courier"/>
                <a:cs typeface="Courier"/>
              </a:rPr>
              <a:t>cgaggguaca</a:t>
            </a:r>
            <a:r>
              <a:rPr lang="en-US" sz="1600" dirty="0">
                <a:latin typeface="Courier"/>
                <a:cs typeface="Courier"/>
              </a:rPr>
              <a:t> </a:t>
            </a:r>
            <a:r>
              <a:rPr lang="en-US" sz="1600" dirty="0" err="1">
                <a:latin typeface="Courier"/>
                <a:cs typeface="Courier"/>
              </a:rPr>
              <a:t>gugaauaaug</a:t>
            </a:r>
            <a:r>
              <a:rPr lang="en-US" sz="1600" dirty="0">
                <a:latin typeface="Courier"/>
                <a:cs typeface="Courier"/>
              </a:rPr>
              <a:t> </a:t>
            </a:r>
            <a:r>
              <a:rPr lang="en-US" sz="1600" dirty="0" err="1">
                <a:latin typeface="Courier"/>
                <a:cs typeface="Courier"/>
              </a:rPr>
              <a:t>cuagggagag</a:t>
            </a:r>
            <a:endParaRPr lang="en-US" sz="1600" dirty="0">
              <a:latin typeface="Courier"/>
              <a:cs typeface="Courier"/>
            </a:endParaRPr>
          </a:p>
          <a:p>
            <a:r>
              <a:rPr lang="en-US" sz="1600" dirty="0">
                <a:solidFill>
                  <a:srgbClr val="7F7F7F"/>
                </a:solidFill>
                <a:latin typeface="Courier"/>
                <a:cs typeface="Courier"/>
              </a:rPr>
              <a:t>29641</a:t>
            </a:r>
            <a:r>
              <a:rPr lang="en-US" sz="1600" dirty="0">
                <a:latin typeface="Courier"/>
                <a:cs typeface="Courier"/>
              </a:rPr>
              <a:t> </a:t>
            </a:r>
            <a:r>
              <a:rPr lang="en-US" sz="1600" dirty="0" err="1">
                <a:latin typeface="Courier"/>
                <a:cs typeface="Courier"/>
              </a:rPr>
              <a:t>cugccuauau</a:t>
            </a:r>
            <a:r>
              <a:rPr lang="en-US" sz="1600" dirty="0">
                <a:latin typeface="Courier"/>
                <a:cs typeface="Courier"/>
              </a:rPr>
              <a:t> </a:t>
            </a:r>
            <a:r>
              <a:rPr lang="en-US" sz="1600" dirty="0" err="1">
                <a:latin typeface="Courier"/>
                <a:cs typeface="Courier"/>
              </a:rPr>
              <a:t>ggaagagccc</a:t>
            </a:r>
            <a:r>
              <a:rPr lang="en-US" sz="1600" dirty="0">
                <a:latin typeface="Courier"/>
                <a:cs typeface="Courier"/>
              </a:rPr>
              <a:t> </a:t>
            </a:r>
            <a:r>
              <a:rPr lang="en-US" sz="1600" dirty="0" err="1">
                <a:latin typeface="Courier"/>
                <a:cs typeface="Courier"/>
              </a:rPr>
              <a:t>uaauguguaa</a:t>
            </a:r>
            <a:r>
              <a:rPr lang="en-US" sz="1600" dirty="0">
                <a:latin typeface="Courier"/>
                <a:cs typeface="Courier"/>
              </a:rPr>
              <a:t> </a:t>
            </a:r>
            <a:r>
              <a:rPr lang="en-US" sz="1600" dirty="0" err="1">
                <a:latin typeface="Courier"/>
                <a:cs typeface="Courier"/>
              </a:rPr>
              <a:t>aauuaauuuu</a:t>
            </a:r>
            <a:r>
              <a:rPr lang="en-US" sz="1600" dirty="0">
                <a:latin typeface="Courier"/>
                <a:cs typeface="Courier"/>
              </a:rPr>
              <a:t> </a:t>
            </a:r>
            <a:r>
              <a:rPr lang="en-US" sz="1600" dirty="0" err="1">
                <a:latin typeface="Courier"/>
                <a:cs typeface="Courier"/>
              </a:rPr>
              <a:t>a</a:t>
            </a:r>
            <a:r>
              <a:rPr lang="en-US" sz="1600" b="1" dirty="0" err="1">
                <a:solidFill>
                  <a:srgbClr val="ED1C24"/>
                </a:solidFill>
                <a:latin typeface="Courier"/>
                <a:cs typeface="Courier"/>
              </a:rPr>
              <a:t>U</a:t>
            </a:r>
            <a:r>
              <a:rPr lang="en-US" sz="1600" dirty="0" err="1">
                <a:latin typeface="Courier"/>
                <a:cs typeface="Courier"/>
              </a:rPr>
              <a:t>uagugcua</a:t>
            </a:r>
            <a:r>
              <a:rPr lang="en-US" sz="1600" dirty="0">
                <a:latin typeface="Courier"/>
                <a:cs typeface="Courier"/>
              </a:rPr>
              <a:t> </a:t>
            </a:r>
            <a:r>
              <a:rPr lang="en-US" sz="1600" dirty="0" err="1">
                <a:latin typeface="Courier"/>
                <a:cs typeface="Courier"/>
              </a:rPr>
              <a:t>uccccaugug</a:t>
            </a:r>
            <a:endParaRPr lang="en-US" sz="1600" dirty="0">
              <a:latin typeface="Courier"/>
              <a:cs typeface="Courier"/>
            </a:endParaRPr>
          </a:p>
          <a:p>
            <a:r>
              <a:rPr lang="en-US" sz="1600" dirty="0">
                <a:solidFill>
                  <a:srgbClr val="7F7F7F"/>
                </a:solidFill>
                <a:latin typeface="Courier"/>
                <a:cs typeface="Courier"/>
              </a:rPr>
              <a:t>29701</a:t>
            </a:r>
            <a:r>
              <a:rPr lang="en-US" sz="1600" dirty="0">
                <a:latin typeface="Courier"/>
                <a:cs typeface="Courier"/>
              </a:rPr>
              <a:t> </a:t>
            </a:r>
            <a:r>
              <a:rPr lang="en-US" sz="1600" dirty="0" err="1">
                <a:latin typeface="Courier"/>
                <a:cs typeface="Courier"/>
              </a:rPr>
              <a:t>auuuuaauag</a:t>
            </a:r>
            <a:r>
              <a:rPr lang="en-US" sz="1600" dirty="0">
                <a:latin typeface="Courier"/>
                <a:cs typeface="Courier"/>
              </a:rPr>
              <a:t> </a:t>
            </a:r>
            <a:r>
              <a:rPr lang="en-US" sz="1600" dirty="0" err="1">
                <a:latin typeface="Courier"/>
                <a:cs typeface="Courier"/>
              </a:rPr>
              <a:t>cuucuuagga</a:t>
            </a:r>
            <a:r>
              <a:rPr lang="en-US" sz="1600" dirty="0">
                <a:latin typeface="Courier"/>
                <a:cs typeface="Courier"/>
              </a:rPr>
              <a:t> </a:t>
            </a:r>
            <a:r>
              <a:rPr lang="en-US" sz="1600" dirty="0" err="1">
                <a:latin typeface="Courier"/>
                <a:cs typeface="Courier"/>
              </a:rPr>
              <a:t>gaaugacaaa</a:t>
            </a:r>
            <a:r>
              <a:rPr lang="en-US" sz="1600" dirty="0">
                <a:latin typeface="Courier"/>
                <a:cs typeface="Courier"/>
              </a:rPr>
              <a:t> </a:t>
            </a:r>
            <a:r>
              <a:rPr lang="en-US" sz="1600" dirty="0" err="1">
                <a:latin typeface="Courier"/>
                <a:cs typeface="Courier"/>
              </a:rPr>
              <a:t>aaaaaaaaaa</a:t>
            </a:r>
            <a:r>
              <a:rPr lang="en-US" sz="1600" dirty="0">
                <a:latin typeface="Courier"/>
                <a:cs typeface="Courier"/>
              </a:rPr>
              <a:t> </a:t>
            </a:r>
            <a:r>
              <a:rPr lang="en-US" sz="1600" dirty="0" err="1">
                <a:latin typeface="Courier"/>
                <a:cs typeface="Courier"/>
              </a:rPr>
              <a:t>aaaaaaaaaa</a:t>
            </a:r>
            <a:r>
              <a:rPr lang="en-US" sz="1600" dirty="0">
                <a:latin typeface="Courier"/>
                <a:cs typeface="Courier"/>
              </a:rPr>
              <a:t> a</a:t>
            </a:r>
          </a:p>
        </p:txBody>
      </p:sp>
    </p:spTree>
    <p:extLst>
      <p:ext uri="{BB962C8B-B14F-4D97-AF65-F5344CB8AC3E}">
        <p14:creationId xmlns:p14="http://schemas.microsoft.com/office/powerpoint/2010/main" val="139840552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 name="Straight Arrow Connector 43"/>
          <p:cNvCxnSpPr>
            <a:cxnSpLocks noChangeAspect="1"/>
          </p:cNvCxnSpPr>
          <p:nvPr/>
        </p:nvCxnSpPr>
        <p:spPr>
          <a:xfrm flipV="1">
            <a:off x="838200" y="1738045"/>
            <a:ext cx="3598098" cy="3256040"/>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rotWithShape="1">
          <a:blip r:embed="rId3"/>
          <a:srcRect l="8730"/>
          <a:stretch/>
        </p:blipFill>
        <p:spPr>
          <a:xfrm>
            <a:off x="6453409" y="5698783"/>
            <a:ext cx="915247" cy="914400"/>
          </a:xfrm>
          <a:prstGeom prst="rect">
            <a:avLst/>
          </a:prstGeom>
          <a:ln w="38100" cmpd="sng">
            <a:solidFill>
              <a:srgbClr val="404040"/>
            </a:solidFill>
          </a:ln>
        </p:spPr>
      </p:pic>
      <p:pic>
        <p:nvPicPr>
          <p:cNvPr id="4" name="Picture 3"/>
          <p:cNvPicPr>
            <a:picLocks noChangeAspect="1"/>
          </p:cNvPicPr>
          <p:nvPr/>
        </p:nvPicPr>
        <p:blipFill rotWithShape="1">
          <a:blip r:embed="rId4"/>
          <a:srcRect l="21608" t="3909" r="15443" b="47480"/>
          <a:stretch/>
        </p:blipFill>
        <p:spPr>
          <a:xfrm>
            <a:off x="2808770" y="5698783"/>
            <a:ext cx="914352" cy="914400"/>
          </a:xfrm>
          <a:prstGeom prst="rect">
            <a:avLst/>
          </a:prstGeom>
          <a:ln w="38100" cmpd="sng">
            <a:solidFill>
              <a:srgbClr val="404040"/>
            </a:solidFill>
          </a:ln>
        </p:spPr>
      </p:pic>
      <p:pic>
        <p:nvPicPr>
          <p:cNvPr id="6" name="Picture 5"/>
          <p:cNvPicPr>
            <a:picLocks noChangeAspect="1"/>
          </p:cNvPicPr>
          <p:nvPr/>
        </p:nvPicPr>
        <p:blipFill rotWithShape="1">
          <a:blip r:embed="rId5"/>
          <a:srcRect l="9277" r="5706"/>
          <a:stretch/>
        </p:blipFill>
        <p:spPr>
          <a:xfrm>
            <a:off x="5234286" y="5698783"/>
            <a:ext cx="913439" cy="914400"/>
          </a:xfrm>
          <a:prstGeom prst="rect">
            <a:avLst/>
          </a:prstGeom>
          <a:ln w="38100" cmpd="sng">
            <a:solidFill>
              <a:srgbClr val="404040"/>
            </a:solidFill>
          </a:ln>
        </p:spPr>
      </p:pic>
      <p:pic>
        <p:nvPicPr>
          <p:cNvPr id="7" name="Picture 6"/>
          <p:cNvPicPr>
            <a:picLocks noChangeAspect="1"/>
          </p:cNvPicPr>
          <p:nvPr/>
        </p:nvPicPr>
        <p:blipFill rotWithShape="1">
          <a:blip r:embed="rId6"/>
          <a:srcRect r="15179"/>
          <a:stretch/>
        </p:blipFill>
        <p:spPr>
          <a:xfrm>
            <a:off x="4040829" y="5698783"/>
            <a:ext cx="912623" cy="914400"/>
          </a:xfrm>
          <a:prstGeom prst="rect">
            <a:avLst/>
          </a:prstGeom>
          <a:ln w="38100" cmpd="sng">
            <a:solidFill>
              <a:srgbClr val="404040"/>
            </a:solidFill>
          </a:ln>
        </p:spPr>
      </p:pic>
      <p:pic>
        <p:nvPicPr>
          <p:cNvPr id="8" name="Picture 7" descr="pevzner_cowboy.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62357" y="5698783"/>
            <a:ext cx="914400" cy="914400"/>
          </a:xfrm>
          <a:prstGeom prst="rect">
            <a:avLst/>
          </a:prstGeom>
          <a:ln w="38100" cmpd="sng">
            <a:solidFill>
              <a:schemeClr val="tx1">
                <a:lumMod val="75000"/>
                <a:lumOff val="25000"/>
              </a:schemeClr>
            </a:solidFill>
          </a:ln>
        </p:spPr>
      </p:pic>
      <p:cxnSp>
        <p:nvCxnSpPr>
          <p:cNvPr id="9" name="Straight Arrow Connector 8"/>
          <p:cNvCxnSpPr/>
          <p:nvPr/>
        </p:nvCxnSpPr>
        <p:spPr>
          <a:xfrm>
            <a:off x="4496473" y="1738046"/>
            <a:ext cx="3608796" cy="3273412"/>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2048659" y="2254942"/>
            <a:ext cx="3046083" cy="2756516"/>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3264321" y="2795910"/>
            <a:ext cx="2428293" cy="2215548"/>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4496475" y="3374787"/>
            <a:ext cx="1812415" cy="1636671"/>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5692612" y="3944190"/>
            <a:ext cx="1214030" cy="1067268"/>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flipV="1">
            <a:off x="6308888" y="4476318"/>
            <a:ext cx="625110" cy="535140"/>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1614183" y="5171784"/>
            <a:ext cx="868954" cy="338554"/>
          </a:xfrm>
          <a:prstGeom prst="rect">
            <a:avLst/>
          </a:prstGeom>
        </p:spPr>
        <p:txBody>
          <a:bodyPr wrap="none">
            <a:spAutoFit/>
          </a:bodyPr>
          <a:lstStyle/>
          <a:p>
            <a:pPr algn="ctr"/>
            <a:r>
              <a:rPr lang="en-US" sz="1600" b="1" dirty="0">
                <a:solidFill>
                  <a:schemeClr val="tx1">
                    <a:lumMod val="85000"/>
                    <a:lumOff val="15000"/>
                  </a:schemeClr>
                </a:solidFill>
                <a:latin typeface="Optima"/>
                <a:cs typeface="Optima"/>
              </a:rPr>
              <a:t>Baboon</a:t>
            </a:r>
            <a:endParaRPr lang="en-US" sz="1600" b="1" dirty="0">
              <a:solidFill>
                <a:schemeClr val="tx1">
                  <a:lumMod val="85000"/>
                  <a:lumOff val="15000"/>
                </a:schemeClr>
              </a:solidFill>
            </a:endParaRPr>
          </a:p>
        </p:txBody>
      </p:sp>
      <p:sp>
        <p:nvSpPr>
          <p:cNvPr id="36" name="Rectangle 35"/>
          <p:cNvSpPr/>
          <p:nvPr/>
        </p:nvSpPr>
        <p:spPr>
          <a:xfrm>
            <a:off x="2687658" y="5178538"/>
            <a:ext cx="1151285" cy="338554"/>
          </a:xfrm>
          <a:prstGeom prst="rect">
            <a:avLst/>
          </a:prstGeom>
        </p:spPr>
        <p:txBody>
          <a:bodyPr wrap="none">
            <a:spAutoFit/>
          </a:bodyPr>
          <a:lstStyle/>
          <a:p>
            <a:pPr algn="ctr"/>
            <a:r>
              <a:rPr lang="en-US" sz="1600" b="1" dirty="0">
                <a:solidFill>
                  <a:schemeClr val="tx1">
                    <a:lumMod val="85000"/>
                    <a:lumOff val="15000"/>
                  </a:schemeClr>
                </a:solidFill>
                <a:latin typeface="Optima"/>
                <a:cs typeface="Optima"/>
              </a:rPr>
              <a:t>Orangutan</a:t>
            </a:r>
            <a:endParaRPr lang="en-US" sz="1600" b="1" dirty="0">
              <a:solidFill>
                <a:schemeClr val="tx1">
                  <a:lumMod val="85000"/>
                  <a:lumOff val="15000"/>
                </a:schemeClr>
              </a:solidFill>
            </a:endParaRPr>
          </a:p>
        </p:txBody>
      </p:sp>
      <p:sp>
        <p:nvSpPr>
          <p:cNvPr id="37" name="Rectangle 36"/>
          <p:cNvSpPr/>
          <p:nvPr/>
        </p:nvSpPr>
        <p:spPr>
          <a:xfrm>
            <a:off x="4092812" y="5178538"/>
            <a:ext cx="813043" cy="338554"/>
          </a:xfrm>
          <a:prstGeom prst="rect">
            <a:avLst/>
          </a:prstGeom>
        </p:spPr>
        <p:txBody>
          <a:bodyPr wrap="none">
            <a:spAutoFit/>
          </a:bodyPr>
          <a:lstStyle/>
          <a:p>
            <a:pPr algn="ctr"/>
            <a:r>
              <a:rPr lang="en-US" sz="1600" b="1" dirty="0">
                <a:solidFill>
                  <a:schemeClr val="tx1">
                    <a:lumMod val="85000"/>
                    <a:lumOff val="15000"/>
                  </a:schemeClr>
                </a:solidFill>
                <a:latin typeface="Optima"/>
                <a:cs typeface="Optima"/>
              </a:rPr>
              <a:t>Gorilla</a:t>
            </a:r>
            <a:endParaRPr lang="en-US" sz="1600" b="1" dirty="0">
              <a:solidFill>
                <a:schemeClr val="tx1">
                  <a:lumMod val="85000"/>
                  <a:lumOff val="15000"/>
                </a:schemeClr>
              </a:solidFill>
            </a:endParaRPr>
          </a:p>
        </p:txBody>
      </p:sp>
      <p:sp>
        <p:nvSpPr>
          <p:cNvPr id="38" name="Rectangle 37"/>
          <p:cNvSpPr/>
          <p:nvPr/>
        </p:nvSpPr>
        <p:spPr>
          <a:xfrm>
            <a:off x="5037505" y="5178538"/>
            <a:ext cx="1302097" cy="338554"/>
          </a:xfrm>
          <a:prstGeom prst="rect">
            <a:avLst/>
          </a:prstGeom>
        </p:spPr>
        <p:txBody>
          <a:bodyPr wrap="none">
            <a:spAutoFit/>
          </a:bodyPr>
          <a:lstStyle/>
          <a:p>
            <a:pPr algn="ctr"/>
            <a:r>
              <a:rPr lang="en-US" sz="1600" b="1" dirty="0">
                <a:solidFill>
                  <a:schemeClr val="tx1">
                    <a:lumMod val="85000"/>
                    <a:lumOff val="15000"/>
                  </a:schemeClr>
                </a:solidFill>
                <a:latin typeface="Optima"/>
                <a:cs typeface="Optima"/>
              </a:rPr>
              <a:t>Chimpanzee</a:t>
            </a:r>
            <a:endParaRPr lang="en-US" sz="1600" b="1" dirty="0">
              <a:solidFill>
                <a:schemeClr val="tx1">
                  <a:lumMod val="85000"/>
                  <a:lumOff val="15000"/>
                </a:schemeClr>
              </a:solidFill>
            </a:endParaRPr>
          </a:p>
        </p:txBody>
      </p:sp>
      <p:sp>
        <p:nvSpPr>
          <p:cNvPr id="39" name="Rectangle 38"/>
          <p:cNvSpPr/>
          <p:nvPr/>
        </p:nvSpPr>
        <p:spPr>
          <a:xfrm>
            <a:off x="6464851" y="5178538"/>
            <a:ext cx="880444" cy="338554"/>
          </a:xfrm>
          <a:prstGeom prst="rect">
            <a:avLst/>
          </a:prstGeom>
        </p:spPr>
        <p:txBody>
          <a:bodyPr wrap="none">
            <a:spAutoFit/>
          </a:bodyPr>
          <a:lstStyle/>
          <a:p>
            <a:pPr algn="ctr"/>
            <a:r>
              <a:rPr lang="en-US" sz="1600" b="1" dirty="0">
                <a:solidFill>
                  <a:schemeClr val="tx1">
                    <a:lumMod val="85000"/>
                    <a:lumOff val="15000"/>
                  </a:schemeClr>
                </a:solidFill>
                <a:latin typeface="Optima"/>
                <a:cs typeface="Optima"/>
              </a:rPr>
              <a:t>Bonobo</a:t>
            </a:r>
            <a:endParaRPr lang="en-US" sz="1600" b="1" dirty="0">
              <a:solidFill>
                <a:schemeClr val="tx1">
                  <a:lumMod val="85000"/>
                  <a:lumOff val="15000"/>
                </a:schemeClr>
              </a:solidFill>
            </a:endParaRPr>
          </a:p>
        </p:txBody>
      </p:sp>
      <p:sp>
        <p:nvSpPr>
          <p:cNvPr id="40" name="Rectangle 39"/>
          <p:cNvSpPr/>
          <p:nvPr/>
        </p:nvSpPr>
        <p:spPr>
          <a:xfrm>
            <a:off x="7686634" y="5178538"/>
            <a:ext cx="845973" cy="338554"/>
          </a:xfrm>
          <a:prstGeom prst="rect">
            <a:avLst/>
          </a:prstGeom>
        </p:spPr>
        <p:txBody>
          <a:bodyPr wrap="none">
            <a:spAutoFit/>
          </a:bodyPr>
          <a:lstStyle/>
          <a:p>
            <a:pPr algn="ctr"/>
            <a:r>
              <a:rPr lang="en-US" sz="1600" b="1" dirty="0">
                <a:solidFill>
                  <a:schemeClr val="tx1">
                    <a:lumMod val="85000"/>
                    <a:lumOff val="15000"/>
                  </a:schemeClr>
                </a:solidFill>
                <a:latin typeface="Optima"/>
                <a:cs typeface="Optima"/>
              </a:rPr>
              <a:t>Human</a:t>
            </a:r>
            <a:endParaRPr lang="en-US" sz="1600" b="1" dirty="0">
              <a:solidFill>
                <a:schemeClr val="tx1">
                  <a:lumMod val="85000"/>
                  <a:lumOff val="15000"/>
                </a:schemeClr>
              </a:solidFill>
            </a:endParaRPr>
          </a:p>
        </p:txBody>
      </p:sp>
      <p:sp>
        <p:nvSpPr>
          <p:cNvPr id="22" name="Oval 21"/>
          <p:cNvSpPr>
            <a:spLocks noChangeAspect="1"/>
          </p:cNvSpPr>
          <p:nvPr/>
        </p:nvSpPr>
        <p:spPr>
          <a:xfrm>
            <a:off x="6783197" y="3813815"/>
            <a:ext cx="246890" cy="246888"/>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24" name="Oval 23"/>
          <p:cNvSpPr>
            <a:spLocks noChangeAspect="1"/>
          </p:cNvSpPr>
          <p:nvPr/>
        </p:nvSpPr>
        <p:spPr>
          <a:xfrm>
            <a:off x="6193984" y="4352873"/>
            <a:ext cx="246890" cy="246888"/>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25" name="Oval 24"/>
          <p:cNvSpPr>
            <a:spLocks noChangeAspect="1"/>
          </p:cNvSpPr>
          <p:nvPr/>
        </p:nvSpPr>
        <p:spPr>
          <a:xfrm>
            <a:off x="6193984" y="3278195"/>
            <a:ext cx="246890" cy="246888"/>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26" name="Oval 25"/>
          <p:cNvSpPr>
            <a:spLocks noChangeAspect="1"/>
          </p:cNvSpPr>
          <p:nvPr/>
        </p:nvSpPr>
        <p:spPr>
          <a:xfrm>
            <a:off x="5558672" y="2693457"/>
            <a:ext cx="246890" cy="246888"/>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27" name="Oval 26"/>
          <p:cNvSpPr>
            <a:spLocks noChangeAspect="1"/>
          </p:cNvSpPr>
          <p:nvPr/>
        </p:nvSpPr>
        <p:spPr>
          <a:xfrm>
            <a:off x="4953997" y="2162813"/>
            <a:ext cx="246890" cy="246888"/>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28" name="Oval 27"/>
          <p:cNvSpPr>
            <a:spLocks noChangeAspect="1"/>
          </p:cNvSpPr>
          <p:nvPr/>
        </p:nvSpPr>
        <p:spPr>
          <a:xfrm>
            <a:off x="1925216" y="4872511"/>
            <a:ext cx="246889" cy="246888"/>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29" name="Oval 28"/>
          <p:cNvSpPr>
            <a:spLocks noChangeAspect="1"/>
          </p:cNvSpPr>
          <p:nvPr/>
        </p:nvSpPr>
        <p:spPr>
          <a:xfrm>
            <a:off x="3140876" y="4872511"/>
            <a:ext cx="246889" cy="246888"/>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30" name="Oval 29"/>
          <p:cNvSpPr>
            <a:spLocks noChangeAspect="1"/>
          </p:cNvSpPr>
          <p:nvPr/>
        </p:nvSpPr>
        <p:spPr>
          <a:xfrm>
            <a:off x="4373030" y="4872511"/>
            <a:ext cx="246889" cy="246888"/>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31" name="Oval 30"/>
          <p:cNvSpPr>
            <a:spLocks noChangeAspect="1"/>
          </p:cNvSpPr>
          <p:nvPr/>
        </p:nvSpPr>
        <p:spPr>
          <a:xfrm>
            <a:off x="5569167" y="4872511"/>
            <a:ext cx="246889" cy="246888"/>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33" name="Oval 32"/>
          <p:cNvSpPr>
            <a:spLocks noChangeAspect="1"/>
          </p:cNvSpPr>
          <p:nvPr/>
        </p:nvSpPr>
        <p:spPr>
          <a:xfrm>
            <a:off x="6783199" y="4872511"/>
            <a:ext cx="246889" cy="246888"/>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34" name="Oval 33"/>
          <p:cNvSpPr>
            <a:spLocks noChangeAspect="1"/>
          </p:cNvSpPr>
          <p:nvPr/>
        </p:nvSpPr>
        <p:spPr>
          <a:xfrm>
            <a:off x="7981826" y="4872511"/>
            <a:ext cx="246889" cy="246888"/>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32" name="Oval 31"/>
          <p:cNvSpPr>
            <a:spLocks noChangeAspect="1"/>
          </p:cNvSpPr>
          <p:nvPr/>
        </p:nvSpPr>
        <p:spPr>
          <a:xfrm>
            <a:off x="709556" y="4872511"/>
            <a:ext cx="246889" cy="246888"/>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pic>
        <p:nvPicPr>
          <p:cNvPr id="45" name="Picture 44"/>
          <p:cNvPicPr>
            <a:picLocks noChangeAspect="1"/>
          </p:cNvPicPr>
          <p:nvPr/>
        </p:nvPicPr>
        <p:blipFill rotWithShape="1">
          <a:blip r:embed="rId8"/>
          <a:srcRect l="29096" r="4234"/>
          <a:stretch/>
        </p:blipFill>
        <p:spPr>
          <a:xfrm>
            <a:off x="381853" y="5704803"/>
            <a:ext cx="915019" cy="914400"/>
          </a:xfrm>
          <a:prstGeom prst="rect">
            <a:avLst/>
          </a:prstGeom>
          <a:ln w="38100" cmpd="sng">
            <a:solidFill>
              <a:srgbClr val="404040"/>
            </a:solidFill>
          </a:ln>
        </p:spPr>
      </p:pic>
      <p:sp>
        <p:nvSpPr>
          <p:cNvPr id="46" name="Rectangle 45"/>
          <p:cNvSpPr/>
          <p:nvPr/>
        </p:nvSpPr>
        <p:spPr>
          <a:xfrm>
            <a:off x="377140" y="5094294"/>
            <a:ext cx="904552" cy="584776"/>
          </a:xfrm>
          <a:prstGeom prst="rect">
            <a:avLst/>
          </a:prstGeom>
        </p:spPr>
        <p:txBody>
          <a:bodyPr wrap="none">
            <a:spAutoFit/>
          </a:bodyPr>
          <a:lstStyle/>
          <a:p>
            <a:pPr algn="ctr"/>
            <a:r>
              <a:rPr lang="en-US" sz="1600" b="1" dirty="0">
                <a:solidFill>
                  <a:schemeClr val="tx1">
                    <a:lumMod val="85000"/>
                    <a:lumOff val="15000"/>
                  </a:schemeClr>
                </a:solidFill>
                <a:latin typeface="Optima"/>
                <a:cs typeface="Optima"/>
              </a:rPr>
              <a:t>Squirrel</a:t>
            </a:r>
            <a:br>
              <a:rPr lang="en-US" sz="1600" b="1" dirty="0">
                <a:solidFill>
                  <a:schemeClr val="tx1">
                    <a:lumMod val="85000"/>
                    <a:lumOff val="15000"/>
                  </a:schemeClr>
                </a:solidFill>
                <a:latin typeface="Optima"/>
                <a:cs typeface="Optima"/>
              </a:rPr>
            </a:br>
            <a:r>
              <a:rPr lang="en-US" sz="1600" b="1" dirty="0">
                <a:solidFill>
                  <a:schemeClr val="tx1">
                    <a:lumMod val="85000"/>
                    <a:lumOff val="15000"/>
                  </a:schemeClr>
                </a:solidFill>
                <a:latin typeface="Optima"/>
                <a:cs typeface="Optima"/>
              </a:rPr>
              <a:t>Monkey</a:t>
            </a:r>
            <a:endParaRPr lang="en-US" sz="1600" b="1" dirty="0">
              <a:solidFill>
                <a:schemeClr val="tx1">
                  <a:lumMod val="85000"/>
                  <a:lumOff val="15000"/>
                </a:schemeClr>
              </a:solidFill>
            </a:endParaRPr>
          </a:p>
        </p:txBody>
      </p:sp>
      <p:pic>
        <p:nvPicPr>
          <p:cNvPr id="47" name="Picture 46"/>
          <p:cNvPicPr>
            <a:picLocks noChangeAspect="1"/>
          </p:cNvPicPr>
          <p:nvPr/>
        </p:nvPicPr>
        <p:blipFill>
          <a:blip r:embed="rId9"/>
          <a:stretch>
            <a:fillRect/>
          </a:stretch>
        </p:blipFill>
        <p:spPr>
          <a:xfrm>
            <a:off x="1597151" y="5698783"/>
            <a:ext cx="914400" cy="914400"/>
          </a:xfrm>
          <a:prstGeom prst="rect">
            <a:avLst/>
          </a:prstGeom>
          <a:ln w="38100" cmpd="sng">
            <a:solidFill>
              <a:schemeClr val="tx1">
                <a:lumMod val="75000"/>
                <a:lumOff val="25000"/>
              </a:schemeClr>
            </a:solidFill>
          </a:ln>
        </p:spPr>
      </p:pic>
      <p:sp>
        <p:nvSpPr>
          <p:cNvPr id="48" name="Oval 47"/>
          <p:cNvSpPr>
            <a:spLocks noChangeAspect="1"/>
          </p:cNvSpPr>
          <p:nvPr/>
        </p:nvSpPr>
        <p:spPr>
          <a:xfrm>
            <a:off x="4354324" y="1580581"/>
            <a:ext cx="246890" cy="246888"/>
          </a:xfrm>
          <a:prstGeom prst="ellipse">
            <a:avLst/>
          </a:prstGeom>
          <a:solidFill>
            <a:schemeClr val="bg2"/>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bg2"/>
              </a:solidFill>
              <a:latin typeface="Optima"/>
              <a:cs typeface="Optima"/>
            </a:endParaRPr>
          </a:p>
        </p:txBody>
      </p:sp>
      <p:sp>
        <p:nvSpPr>
          <p:cNvPr id="42" name="Content Placeholder 3"/>
          <p:cNvSpPr txBox="1">
            <a:spLocks/>
          </p:cNvSpPr>
          <p:nvPr/>
        </p:nvSpPr>
        <p:spPr>
          <a:xfrm>
            <a:off x="5638800" y="1219200"/>
            <a:ext cx="3276600" cy="1447800"/>
          </a:xfrm>
          <a:prstGeom prst="rect">
            <a:avLst/>
          </a:prstGeom>
          <a:solidFill>
            <a:srgbClr val="CAE2F9"/>
          </a:solidFill>
          <a:ln>
            <a:solidFill>
              <a:srgbClr val="176FC1"/>
            </a:solidFill>
          </a:ln>
          <a:effectLst>
            <a:outerShdw blurRad="50800" dist="38100" dir="5400000" algn="t" rotWithShape="0">
              <a:prstClr val="black">
                <a:alpha val="40000"/>
              </a:prstClr>
            </a:outerShdw>
          </a:effectLst>
        </p:spPr>
        <p:txBody>
          <a:bodyPr>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buNone/>
            </a:pPr>
            <a:r>
              <a:rPr lang="en-US" b="1" dirty="0">
                <a:latin typeface="Optima"/>
                <a:cs typeface="Optima"/>
              </a:rPr>
              <a:t>Rooted binary tree: </a:t>
            </a:r>
            <a:r>
              <a:rPr lang="en-US" dirty="0">
                <a:latin typeface="Optima"/>
                <a:cs typeface="Optima"/>
              </a:rPr>
              <a:t>an </a:t>
            </a:r>
            <a:r>
              <a:rPr lang="en-US" dirty="0" err="1">
                <a:latin typeface="Optima"/>
                <a:cs typeface="Optima"/>
              </a:rPr>
              <a:t>unrooted</a:t>
            </a:r>
            <a:r>
              <a:rPr lang="en-US" dirty="0">
                <a:latin typeface="Optima"/>
                <a:cs typeface="Optima"/>
              </a:rPr>
              <a:t> binary tree with a </a:t>
            </a:r>
            <a:r>
              <a:rPr lang="en-US" b="1" dirty="0">
                <a:solidFill>
                  <a:srgbClr val="149B52"/>
                </a:solidFill>
                <a:latin typeface="Optima"/>
                <a:cs typeface="Optima"/>
              </a:rPr>
              <a:t>root</a:t>
            </a:r>
            <a:r>
              <a:rPr lang="en-US" dirty="0">
                <a:latin typeface="Optima"/>
                <a:cs typeface="Optima"/>
              </a:rPr>
              <a:t> (of degree 2) on one of its edges.</a:t>
            </a:r>
            <a:endParaRPr lang="en-US" b="1" dirty="0">
              <a:latin typeface="Optima"/>
              <a:cs typeface="Optima"/>
            </a:endParaRPr>
          </a:p>
        </p:txBody>
      </p:sp>
      <p:sp>
        <p:nvSpPr>
          <p:cNvPr id="43" name="Title 1"/>
          <p:cNvSpPr txBox="1">
            <a:spLocks/>
          </p:cNvSpPr>
          <p:nvPr/>
        </p:nvSpPr>
        <p:spPr>
          <a:xfrm>
            <a:off x="228600" y="1597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Modeling </a:t>
            </a:r>
            <a:r>
              <a:rPr lang="en-US" b="1" dirty="0" err="1">
                <a:latin typeface="Optima"/>
                <a:cs typeface="Optima"/>
              </a:rPr>
              <a:t>Speciations</a:t>
            </a:r>
            <a:endParaRPr lang="en-US" b="1" dirty="0">
              <a:latin typeface="Optima"/>
              <a:cs typeface="Optima"/>
            </a:endParaRPr>
          </a:p>
        </p:txBody>
      </p:sp>
    </p:spTree>
    <p:extLst>
      <p:ext uri="{BB962C8B-B14F-4D97-AF65-F5344CB8AC3E}">
        <p14:creationId xmlns:p14="http://schemas.microsoft.com/office/powerpoint/2010/main" val="382971994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 name="Straight Arrow Connector 43"/>
          <p:cNvCxnSpPr>
            <a:cxnSpLocks noChangeAspect="1"/>
          </p:cNvCxnSpPr>
          <p:nvPr/>
        </p:nvCxnSpPr>
        <p:spPr>
          <a:xfrm flipV="1">
            <a:off x="838200" y="1738045"/>
            <a:ext cx="3598098" cy="3256040"/>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rotWithShape="1">
          <a:blip r:embed="rId3"/>
          <a:srcRect l="8730"/>
          <a:stretch/>
        </p:blipFill>
        <p:spPr>
          <a:xfrm>
            <a:off x="6453409" y="5698783"/>
            <a:ext cx="915247" cy="914400"/>
          </a:xfrm>
          <a:prstGeom prst="rect">
            <a:avLst/>
          </a:prstGeom>
          <a:ln w="38100" cmpd="sng">
            <a:solidFill>
              <a:srgbClr val="404040"/>
            </a:solidFill>
          </a:ln>
        </p:spPr>
      </p:pic>
      <p:pic>
        <p:nvPicPr>
          <p:cNvPr id="4" name="Picture 3"/>
          <p:cNvPicPr>
            <a:picLocks noChangeAspect="1"/>
          </p:cNvPicPr>
          <p:nvPr/>
        </p:nvPicPr>
        <p:blipFill rotWithShape="1">
          <a:blip r:embed="rId4"/>
          <a:srcRect l="21608" t="3909" r="15443" b="47480"/>
          <a:stretch/>
        </p:blipFill>
        <p:spPr>
          <a:xfrm>
            <a:off x="2808770" y="5698783"/>
            <a:ext cx="914352" cy="914400"/>
          </a:xfrm>
          <a:prstGeom prst="rect">
            <a:avLst/>
          </a:prstGeom>
          <a:ln w="38100" cmpd="sng">
            <a:solidFill>
              <a:srgbClr val="404040"/>
            </a:solidFill>
          </a:ln>
        </p:spPr>
      </p:pic>
      <p:pic>
        <p:nvPicPr>
          <p:cNvPr id="6" name="Picture 5"/>
          <p:cNvPicPr>
            <a:picLocks noChangeAspect="1"/>
          </p:cNvPicPr>
          <p:nvPr/>
        </p:nvPicPr>
        <p:blipFill rotWithShape="1">
          <a:blip r:embed="rId5"/>
          <a:srcRect l="9277" r="5706"/>
          <a:stretch/>
        </p:blipFill>
        <p:spPr>
          <a:xfrm>
            <a:off x="5234286" y="5698783"/>
            <a:ext cx="913439" cy="914400"/>
          </a:xfrm>
          <a:prstGeom prst="rect">
            <a:avLst/>
          </a:prstGeom>
          <a:ln w="38100" cmpd="sng">
            <a:solidFill>
              <a:srgbClr val="404040"/>
            </a:solidFill>
          </a:ln>
        </p:spPr>
      </p:pic>
      <p:pic>
        <p:nvPicPr>
          <p:cNvPr id="7" name="Picture 6"/>
          <p:cNvPicPr>
            <a:picLocks noChangeAspect="1"/>
          </p:cNvPicPr>
          <p:nvPr/>
        </p:nvPicPr>
        <p:blipFill rotWithShape="1">
          <a:blip r:embed="rId6"/>
          <a:srcRect r="15179"/>
          <a:stretch/>
        </p:blipFill>
        <p:spPr>
          <a:xfrm>
            <a:off x="4040829" y="5698783"/>
            <a:ext cx="912623" cy="914400"/>
          </a:xfrm>
          <a:prstGeom prst="rect">
            <a:avLst/>
          </a:prstGeom>
          <a:ln w="38100" cmpd="sng">
            <a:solidFill>
              <a:srgbClr val="404040"/>
            </a:solidFill>
          </a:ln>
        </p:spPr>
      </p:pic>
      <p:pic>
        <p:nvPicPr>
          <p:cNvPr id="8" name="Picture 7" descr="pevzner_cowboy.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62357" y="5698783"/>
            <a:ext cx="914400" cy="914400"/>
          </a:xfrm>
          <a:prstGeom prst="rect">
            <a:avLst/>
          </a:prstGeom>
          <a:ln w="38100" cmpd="sng">
            <a:solidFill>
              <a:schemeClr val="tx1">
                <a:lumMod val="75000"/>
                <a:lumOff val="25000"/>
              </a:schemeClr>
            </a:solidFill>
          </a:ln>
        </p:spPr>
      </p:pic>
      <p:cxnSp>
        <p:nvCxnSpPr>
          <p:cNvPr id="9" name="Straight Arrow Connector 8"/>
          <p:cNvCxnSpPr/>
          <p:nvPr/>
        </p:nvCxnSpPr>
        <p:spPr>
          <a:xfrm>
            <a:off x="4496473" y="1738046"/>
            <a:ext cx="3608796" cy="3273412"/>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2048659" y="2254942"/>
            <a:ext cx="3046083" cy="2756516"/>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3264321" y="2795910"/>
            <a:ext cx="2428293" cy="2215548"/>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4496475" y="3374787"/>
            <a:ext cx="1812415" cy="1636671"/>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5692612" y="3944190"/>
            <a:ext cx="1214030" cy="1067268"/>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flipV="1">
            <a:off x="6308888" y="4476318"/>
            <a:ext cx="625110" cy="535140"/>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1614183" y="5171784"/>
            <a:ext cx="868954" cy="338554"/>
          </a:xfrm>
          <a:prstGeom prst="rect">
            <a:avLst/>
          </a:prstGeom>
        </p:spPr>
        <p:txBody>
          <a:bodyPr wrap="none">
            <a:spAutoFit/>
          </a:bodyPr>
          <a:lstStyle/>
          <a:p>
            <a:pPr algn="ctr"/>
            <a:r>
              <a:rPr lang="en-US" sz="1600" b="1" dirty="0">
                <a:solidFill>
                  <a:schemeClr val="tx1">
                    <a:lumMod val="85000"/>
                    <a:lumOff val="15000"/>
                  </a:schemeClr>
                </a:solidFill>
                <a:latin typeface="Optima"/>
                <a:cs typeface="Optima"/>
              </a:rPr>
              <a:t>Baboon</a:t>
            </a:r>
            <a:endParaRPr lang="en-US" sz="1600" b="1" dirty="0">
              <a:solidFill>
                <a:schemeClr val="tx1">
                  <a:lumMod val="85000"/>
                  <a:lumOff val="15000"/>
                </a:schemeClr>
              </a:solidFill>
            </a:endParaRPr>
          </a:p>
        </p:txBody>
      </p:sp>
      <p:sp>
        <p:nvSpPr>
          <p:cNvPr id="36" name="Rectangle 35"/>
          <p:cNvSpPr/>
          <p:nvPr/>
        </p:nvSpPr>
        <p:spPr>
          <a:xfrm>
            <a:off x="2687658" y="5178538"/>
            <a:ext cx="1151285" cy="338554"/>
          </a:xfrm>
          <a:prstGeom prst="rect">
            <a:avLst/>
          </a:prstGeom>
        </p:spPr>
        <p:txBody>
          <a:bodyPr wrap="none">
            <a:spAutoFit/>
          </a:bodyPr>
          <a:lstStyle/>
          <a:p>
            <a:pPr algn="ctr"/>
            <a:r>
              <a:rPr lang="en-US" sz="1600" b="1" dirty="0">
                <a:solidFill>
                  <a:schemeClr val="tx1">
                    <a:lumMod val="85000"/>
                    <a:lumOff val="15000"/>
                  </a:schemeClr>
                </a:solidFill>
                <a:latin typeface="Optima"/>
                <a:cs typeface="Optima"/>
              </a:rPr>
              <a:t>Orangutan</a:t>
            </a:r>
            <a:endParaRPr lang="en-US" sz="1600" b="1" dirty="0">
              <a:solidFill>
                <a:schemeClr val="tx1">
                  <a:lumMod val="85000"/>
                  <a:lumOff val="15000"/>
                </a:schemeClr>
              </a:solidFill>
            </a:endParaRPr>
          </a:p>
        </p:txBody>
      </p:sp>
      <p:sp>
        <p:nvSpPr>
          <p:cNvPr id="37" name="Rectangle 36"/>
          <p:cNvSpPr/>
          <p:nvPr/>
        </p:nvSpPr>
        <p:spPr>
          <a:xfrm>
            <a:off x="4092812" y="5178538"/>
            <a:ext cx="813043" cy="338554"/>
          </a:xfrm>
          <a:prstGeom prst="rect">
            <a:avLst/>
          </a:prstGeom>
        </p:spPr>
        <p:txBody>
          <a:bodyPr wrap="none">
            <a:spAutoFit/>
          </a:bodyPr>
          <a:lstStyle/>
          <a:p>
            <a:pPr algn="ctr"/>
            <a:r>
              <a:rPr lang="en-US" sz="1600" b="1" dirty="0">
                <a:solidFill>
                  <a:schemeClr val="tx1">
                    <a:lumMod val="85000"/>
                    <a:lumOff val="15000"/>
                  </a:schemeClr>
                </a:solidFill>
                <a:latin typeface="Optima"/>
                <a:cs typeface="Optima"/>
              </a:rPr>
              <a:t>Gorilla</a:t>
            </a:r>
            <a:endParaRPr lang="en-US" sz="1600" b="1" dirty="0">
              <a:solidFill>
                <a:schemeClr val="tx1">
                  <a:lumMod val="85000"/>
                  <a:lumOff val="15000"/>
                </a:schemeClr>
              </a:solidFill>
            </a:endParaRPr>
          </a:p>
        </p:txBody>
      </p:sp>
      <p:sp>
        <p:nvSpPr>
          <p:cNvPr id="38" name="Rectangle 37"/>
          <p:cNvSpPr/>
          <p:nvPr/>
        </p:nvSpPr>
        <p:spPr>
          <a:xfrm>
            <a:off x="5037505" y="5178538"/>
            <a:ext cx="1302097" cy="338554"/>
          </a:xfrm>
          <a:prstGeom prst="rect">
            <a:avLst/>
          </a:prstGeom>
        </p:spPr>
        <p:txBody>
          <a:bodyPr wrap="none">
            <a:spAutoFit/>
          </a:bodyPr>
          <a:lstStyle/>
          <a:p>
            <a:pPr algn="ctr"/>
            <a:r>
              <a:rPr lang="en-US" sz="1600" b="1" dirty="0">
                <a:solidFill>
                  <a:schemeClr val="tx1">
                    <a:lumMod val="85000"/>
                    <a:lumOff val="15000"/>
                  </a:schemeClr>
                </a:solidFill>
                <a:latin typeface="Optima"/>
                <a:cs typeface="Optima"/>
              </a:rPr>
              <a:t>Chimpanzee</a:t>
            </a:r>
            <a:endParaRPr lang="en-US" sz="1600" b="1" dirty="0">
              <a:solidFill>
                <a:schemeClr val="tx1">
                  <a:lumMod val="85000"/>
                  <a:lumOff val="15000"/>
                </a:schemeClr>
              </a:solidFill>
            </a:endParaRPr>
          </a:p>
        </p:txBody>
      </p:sp>
      <p:sp>
        <p:nvSpPr>
          <p:cNvPr id="39" name="Rectangle 38"/>
          <p:cNvSpPr/>
          <p:nvPr/>
        </p:nvSpPr>
        <p:spPr>
          <a:xfrm>
            <a:off x="6464851" y="5178538"/>
            <a:ext cx="880444" cy="338554"/>
          </a:xfrm>
          <a:prstGeom prst="rect">
            <a:avLst/>
          </a:prstGeom>
        </p:spPr>
        <p:txBody>
          <a:bodyPr wrap="none">
            <a:spAutoFit/>
          </a:bodyPr>
          <a:lstStyle/>
          <a:p>
            <a:pPr algn="ctr"/>
            <a:r>
              <a:rPr lang="en-US" sz="1600" b="1" dirty="0">
                <a:solidFill>
                  <a:schemeClr val="tx1">
                    <a:lumMod val="85000"/>
                    <a:lumOff val="15000"/>
                  </a:schemeClr>
                </a:solidFill>
                <a:latin typeface="Optima"/>
                <a:cs typeface="Optima"/>
              </a:rPr>
              <a:t>Bonobo</a:t>
            </a:r>
            <a:endParaRPr lang="en-US" sz="1600" b="1" dirty="0">
              <a:solidFill>
                <a:schemeClr val="tx1">
                  <a:lumMod val="85000"/>
                  <a:lumOff val="15000"/>
                </a:schemeClr>
              </a:solidFill>
            </a:endParaRPr>
          </a:p>
        </p:txBody>
      </p:sp>
      <p:sp>
        <p:nvSpPr>
          <p:cNvPr id="40" name="Rectangle 39"/>
          <p:cNvSpPr/>
          <p:nvPr/>
        </p:nvSpPr>
        <p:spPr>
          <a:xfrm>
            <a:off x="7686634" y="5178538"/>
            <a:ext cx="845973" cy="338554"/>
          </a:xfrm>
          <a:prstGeom prst="rect">
            <a:avLst/>
          </a:prstGeom>
        </p:spPr>
        <p:txBody>
          <a:bodyPr wrap="none">
            <a:spAutoFit/>
          </a:bodyPr>
          <a:lstStyle/>
          <a:p>
            <a:pPr algn="ctr"/>
            <a:r>
              <a:rPr lang="en-US" sz="1600" b="1" dirty="0">
                <a:solidFill>
                  <a:schemeClr val="tx1">
                    <a:lumMod val="85000"/>
                    <a:lumOff val="15000"/>
                  </a:schemeClr>
                </a:solidFill>
                <a:latin typeface="Optima"/>
                <a:cs typeface="Optima"/>
              </a:rPr>
              <a:t>Human</a:t>
            </a:r>
            <a:endParaRPr lang="en-US" sz="1600" b="1" dirty="0">
              <a:solidFill>
                <a:schemeClr val="tx1">
                  <a:lumMod val="85000"/>
                  <a:lumOff val="15000"/>
                </a:schemeClr>
              </a:solidFill>
            </a:endParaRPr>
          </a:p>
        </p:txBody>
      </p:sp>
      <p:sp>
        <p:nvSpPr>
          <p:cNvPr id="22" name="Oval 21"/>
          <p:cNvSpPr>
            <a:spLocks noChangeAspect="1"/>
          </p:cNvSpPr>
          <p:nvPr/>
        </p:nvSpPr>
        <p:spPr>
          <a:xfrm>
            <a:off x="6783197" y="3813815"/>
            <a:ext cx="246890" cy="246888"/>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24" name="Oval 23"/>
          <p:cNvSpPr>
            <a:spLocks noChangeAspect="1"/>
          </p:cNvSpPr>
          <p:nvPr/>
        </p:nvSpPr>
        <p:spPr>
          <a:xfrm>
            <a:off x="6193984" y="4352873"/>
            <a:ext cx="246890" cy="246888"/>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25" name="Oval 24"/>
          <p:cNvSpPr>
            <a:spLocks noChangeAspect="1"/>
          </p:cNvSpPr>
          <p:nvPr/>
        </p:nvSpPr>
        <p:spPr>
          <a:xfrm>
            <a:off x="6193984" y="3278195"/>
            <a:ext cx="246890" cy="246888"/>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26" name="Oval 25"/>
          <p:cNvSpPr>
            <a:spLocks noChangeAspect="1"/>
          </p:cNvSpPr>
          <p:nvPr/>
        </p:nvSpPr>
        <p:spPr>
          <a:xfrm>
            <a:off x="5558672" y="2693457"/>
            <a:ext cx="246890" cy="246888"/>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27" name="Oval 26"/>
          <p:cNvSpPr>
            <a:spLocks noChangeAspect="1"/>
          </p:cNvSpPr>
          <p:nvPr/>
        </p:nvSpPr>
        <p:spPr>
          <a:xfrm>
            <a:off x="4953997" y="2162813"/>
            <a:ext cx="246890" cy="246888"/>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28" name="Oval 27"/>
          <p:cNvSpPr>
            <a:spLocks noChangeAspect="1"/>
          </p:cNvSpPr>
          <p:nvPr/>
        </p:nvSpPr>
        <p:spPr>
          <a:xfrm>
            <a:off x="1925216" y="4872511"/>
            <a:ext cx="246889" cy="246888"/>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29" name="Oval 28"/>
          <p:cNvSpPr>
            <a:spLocks noChangeAspect="1"/>
          </p:cNvSpPr>
          <p:nvPr/>
        </p:nvSpPr>
        <p:spPr>
          <a:xfrm>
            <a:off x="3140876" y="4872511"/>
            <a:ext cx="246889" cy="246888"/>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30" name="Oval 29"/>
          <p:cNvSpPr>
            <a:spLocks noChangeAspect="1"/>
          </p:cNvSpPr>
          <p:nvPr/>
        </p:nvSpPr>
        <p:spPr>
          <a:xfrm>
            <a:off x="4373030" y="4872511"/>
            <a:ext cx="246889" cy="246888"/>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31" name="Oval 30"/>
          <p:cNvSpPr>
            <a:spLocks noChangeAspect="1"/>
          </p:cNvSpPr>
          <p:nvPr/>
        </p:nvSpPr>
        <p:spPr>
          <a:xfrm>
            <a:off x="5569167" y="4872511"/>
            <a:ext cx="246889" cy="246888"/>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33" name="Oval 32"/>
          <p:cNvSpPr>
            <a:spLocks noChangeAspect="1"/>
          </p:cNvSpPr>
          <p:nvPr/>
        </p:nvSpPr>
        <p:spPr>
          <a:xfrm>
            <a:off x="6783199" y="4872511"/>
            <a:ext cx="246889" cy="246888"/>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34" name="Oval 33"/>
          <p:cNvSpPr>
            <a:spLocks noChangeAspect="1"/>
          </p:cNvSpPr>
          <p:nvPr/>
        </p:nvSpPr>
        <p:spPr>
          <a:xfrm>
            <a:off x="7981826" y="4872511"/>
            <a:ext cx="246889" cy="246888"/>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32" name="Oval 31"/>
          <p:cNvSpPr>
            <a:spLocks noChangeAspect="1"/>
          </p:cNvSpPr>
          <p:nvPr/>
        </p:nvSpPr>
        <p:spPr>
          <a:xfrm>
            <a:off x="709556" y="4872511"/>
            <a:ext cx="246889" cy="246888"/>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pic>
        <p:nvPicPr>
          <p:cNvPr id="45" name="Picture 44"/>
          <p:cNvPicPr>
            <a:picLocks noChangeAspect="1"/>
          </p:cNvPicPr>
          <p:nvPr/>
        </p:nvPicPr>
        <p:blipFill rotWithShape="1">
          <a:blip r:embed="rId8"/>
          <a:srcRect l="29096" r="4234"/>
          <a:stretch/>
        </p:blipFill>
        <p:spPr>
          <a:xfrm>
            <a:off x="381853" y="5704803"/>
            <a:ext cx="915019" cy="914400"/>
          </a:xfrm>
          <a:prstGeom prst="rect">
            <a:avLst/>
          </a:prstGeom>
          <a:ln w="38100" cmpd="sng">
            <a:solidFill>
              <a:srgbClr val="404040"/>
            </a:solidFill>
          </a:ln>
        </p:spPr>
      </p:pic>
      <p:sp>
        <p:nvSpPr>
          <p:cNvPr id="46" name="Rectangle 45"/>
          <p:cNvSpPr/>
          <p:nvPr/>
        </p:nvSpPr>
        <p:spPr>
          <a:xfrm>
            <a:off x="377140" y="5094294"/>
            <a:ext cx="904552" cy="584776"/>
          </a:xfrm>
          <a:prstGeom prst="rect">
            <a:avLst/>
          </a:prstGeom>
        </p:spPr>
        <p:txBody>
          <a:bodyPr wrap="none">
            <a:spAutoFit/>
          </a:bodyPr>
          <a:lstStyle/>
          <a:p>
            <a:pPr algn="ctr"/>
            <a:r>
              <a:rPr lang="en-US" sz="1600" b="1" dirty="0">
                <a:solidFill>
                  <a:schemeClr val="tx1">
                    <a:lumMod val="85000"/>
                    <a:lumOff val="15000"/>
                  </a:schemeClr>
                </a:solidFill>
                <a:latin typeface="Optima"/>
                <a:cs typeface="Optima"/>
              </a:rPr>
              <a:t>Squirrel</a:t>
            </a:r>
            <a:br>
              <a:rPr lang="en-US" sz="1600" b="1" dirty="0">
                <a:solidFill>
                  <a:schemeClr val="tx1">
                    <a:lumMod val="85000"/>
                    <a:lumOff val="15000"/>
                  </a:schemeClr>
                </a:solidFill>
                <a:latin typeface="Optima"/>
                <a:cs typeface="Optima"/>
              </a:rPr>
            </a:br>
            <a:r>
              <a:rPr lang="en-US" sz="1600" b="1" dirty="0">
                <a:solidFill>
                  <a:schemeClr val="tx1">
                    <a:lumMod val="85000"/>
                    <a:lumOff val="15000"/>
                  </a:schemeClr>
                </a:solidFill>
                <a:latin typeface="Optima"/>
                <a:cs typeface="Optima"/>
              </a:rPr>
              <a:t>Monkey</a:t>
            </a:r>
            <a:endParaRPr lang="en-US" sz="1600" b="1" dirty="0">
              <a:solidFill>
                <a:schemeClr val="tx1">
                  <a:lumMod val="85000"/>
                  <a:lumOff val="15000"/>
                </a:schemeClr>
              </a:solidFill>
            </a:endParaRPr>
          </a:p>
        </p:txBody>
      </p:sp>
      <p:pic>
        <p:nvPicPr>
          <p:cNvPr id="47" name="Picture 46"/>
          <p:cNvPicPr>
            <a:picLocks noChangeAspect="1"/>
          </p:cNvPicPr>
          <p:nvPr/>
        </p:nvPicPr>
        <p:blipFill>
          <a:blip r:embed="rId9"/>
          <a:stretch>
            <a:fillRect/>
          </a:stretch>
        </p:blipFill>
        <p:spPr>
          <a:xfrm>
            <a:off x="1597151" y="5698783"/>
            <a:ext cx="914400" cy="914400"/>
          </a:xfrm>
          <a:prstGeom prst="rect">
            <a:avLst/>
          </a:prstGeom>
          <a:ln w="38100" cmpd="sng">
            <a:solidFill>
              <a:schemeClr val="tx1">
                <a:lumMod val="75000"/>
                <a:lumOff val="25000"/>
              </a:schemeClr>
            </a:solidFill>
          </a:ln>
        </p:spPr>
      </p:pic>
      <p:sp>
        <p:nvSpPr>
          <p:cNvPr id="48" name="Oval 47"/>
          <p:cNvSpPr>
            <a:spLocks noChangeAspect="1"/>
          </p:cNvSpPr>
          <p:nvPr/>
        </p:nvSpPr>
        <p:spPr>
          <a:xfrm>
            <a:off x="4354324" y="1580581"/>
            <a:ext cx="246890" cy="246888"/>
          </a:xfrm>
          <a:prstGeom prst="ellipse">
            <a:avLst/>
          </a:prstGeom>
          <a:solidFill>
            <a:schemeClr val="bg2"/>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bg2"/>
              </a:solidFill>
              <a:latin typeface="Optima"/>
              <a:cs typeface="Optima"/>
            </a:endParaRPr>
          </a:p>
        </p:txBody>
      </p:sp>
      <p:sp>
        <p:nvSpPr>
          <p:cNvPr id="49" name="TextBox 48"/>
          <p:cNvSpPr txBox="1"/>
          <p:nvPr/>
        </p:nvSpPr>
        <p:spPr>
          <a:xfrm>
            <a:off x="4582030" y="1472719"/>
            <a:ext cx="469872" cy="400110"/>
          </a:xfrm>
          <a:prstGeom prst="rect">
            <a:avLst/>
          </a:prstGeom>
          <a:noFill/>
        </p:spPr>
        <p:txBody>
          <a:bodyPr wrap="none" rtlCol="0">
            <a:spAutoFit/>
          </a:bodyPr>
          <a:lstStyle/>
          <a:p>
            <a:pPr algn="ctr"/>
            <a:r>
              <a:rPr lang="en-US" sz="2000" b="1" dirty="0">
                <a:solidFill>
                  <a:srgbClr val="176FC1"/>
                </a:solidFill>
                <a:latin typeface="Optima"/>
                <a:cs typeface="Optima"/>
              </a:rPr>
              <a:t>33</a:t>
            </a:r>
          </a:p>
        </p:txBody>
      </p:sp>
      <p:sp>
        <p:nvSpPr>
          <p:cNvPr id="50" name="TextBox 49"/>
          <p:cNvSpPr txBox="1"/>
          <p:nvPr/>
        </p:nvSpPr>
        <p:spPr>
          <a:xfrm>
            <a:off x="5223567" y="2064559"/>
            <a:ext cx="469872" cy="400110"/>
          </a:xfrm>
          <a:prstGeom prst="rect">
            <a:avLst/>
          </a:prstGeom>
          <a:noFill/>
        </p:spPr>
        <p:txBody>
          <a:bodyPr wrap="none" rtlCol="0">
            <a:spAutoFit/>
          </a:bodyPr>
          <a:lstStyle/>
          <a:p>
            <a:pPr algn="ctr"/>
            <a:r>
              <a:rPr lang="en-US" sz="2000" b="1" dirty="0">
                <a:solidFill>
                  <a:srgbClr val="176FC1"/>
                </a:solidFill>
                <a:latin typeface="Optima"/>
                <a:cs typeface="Optima"/>
              </a:rPr>
              <a:t>23</a:t>
            </a:r>
          </a:p>
        </p:txBody>
      </p:sp>
      <p:sp>
        <p:nvSpPr>
          <p:cNvPr id="51" name="TextBox 50"/>
          <p:cNvSpPr txBox="1"/>
          <p:nvPr/>
        </p:nvSpPr>
        <p:spPr>
          <a:xfrm>
            <a:off x="5793376" y="2594389"/>
            <a:ext cx="469872" cy="400110"/>
          </a:xfrm>
          <a:prstGeom prst="rect">
            <a:avLst/>
          </a:prstGeom>
          <a:noFill/>
        </p:spPr>
        <p:txBody>
          <a:bodyPr wrap="none" rtlCol="0">
            <a:spAutoFit/>
          </a:bodyPr>
          <a:lstStyle/>
          <a:p>
            <a:pPr algn="ctr"/>
            <a:r>
              <a:rPr lang="en-US" sz="2000" b="1" dirty="0">
                <a:solidFill>
                  <a:srgbClr val="176FC1"/>
                </a:solidFill>
                <a:latin typeface="Optima"/>
                <a:cs typeface="Optima"/>
              </a:rPr>
              <a:t>13</a:t>
            </a:r>
          </a:p>
        </p:txBody>
      </p:sp>
      <p:sp>
        <p:nvSpPr>
          <p:cNvPr id="52" name="TextBox 51"/>
          <p:cNvSpPr txBox="1"/>
          <p:nvPr/>
        </p:nvSpPr>
        <p:spPr>
          <a:xfrm>
            <a:off x="6478157" y="3174352"/>
            <a:ext cx="327269" cy="400110"/>
          </a:xfrm>
          <a:prstGeom prst="rect">
            <a:avLst/>
          </a:prstGeom>
          <a:noFill/>
        </p:spPr>
        <p:txBody>
          <a:bodyPr wrap="none" rtlCol="0">
            <a:spAutoFit/>
          </a:bodyPr>
          <a:lstStyle/>
          <a:p>
            <a:pPr algn="ctr"/>
            <a:r>
              <a:rPr lang="en-US" sz="2000" b="1" dirty="0">
                <a:solidFill>
                  <a:srgbClr val="176FC1"/>
                </a:solidFill>
                <a:latin typeface="Optima"/>
                <a:cs typeface="Optima"/>
              </a:rPr>
              <a:t>7</a:t>
            </a:r>
          </a:p>
        </p:txBody>
      </p:sp>
      <p:sp>
        <p:nvSpPr>
          <p:cNvPr id="53" name="TextBox 52"/>
          <p:cNvSpPr txBox="1"/>
          <p:nvPr/>
        </p:nvSpPr>
        <p:spPr>
          <a:xfrm>
            <a:off x="7048013" y="3704181"/>
            <a:ext cx="327269" cy="400110"/>
          </a:xfrm>
          <a:prstGeom prst="rect">
            <a:avLst/>
          </a:prstGeom>
          <a:noFill/>
        </p:spPr>
        <p:txBody>
          <a:bodyPr wrap="none" rtlCol="0">
            <a:spAutoFit/>
          </a:bodyPr>
          <a:lstStyle/>
          <a:p>
            <a:pPr algn="ctr"/>
            <a:r>
              <a:rPr lang="en-US" sz="2000" b="1" dirty="0">
                <a:solidFill>
                  <a:srgbClr val="176FC1"/>
                </a:solidFill>
                <a:latin typeface="Optima"/>
                <a:cs typeface="Optima"/>
              </a:rPr>
              <a:t>6</a:t>
            </a:r>
          </a:p>
        </p:txBody>
      </p:sp>
      <p:sp>
        <p:nvSpPr>
          <p:cNvPr id="54" name="TextBox 53"/>
          <p:cNvSpPr txBox="1"/>
          <p:nvPr/>
        </p:nvSpPr>
        <p:spPr>
          <a:xfrm>
            <a:off x="5878057" y="4245011"/>
            <a:ext cx="327269" cy="400110"/>
          </a:xfrm>
          <a:prstGeom prst="rect">
            <a:avLst/>
          </a:prstGeom>
          <a:noFill/>
        </p:spPr>
        <p:txBody>
          <a:bodyPr wrap="none" rtlCol="0">
            <a:spAutoFit/>
          </a:bodyPr>
          <a:lstStyle/>
          <a:p>
            <a:pPr algn="ctr"/>
            <a:r>
              <a:rPr lang="en-US" sz="2000" b="1" dirty="0">
                <a:solidFill>
                  <a:srgbClr val="176FC1"/>
                </a:solidFill>
                <a:latin typeface="Optima"/>
                <a:cs typeface="Optima"/>
              </a:rPr>
              <a:t>2</a:t>
            </a:r>
          </a:p>
        </p:txBody>
      </p:sp>
      <p:sp>
        <p:nvSpPr>
          <p:cNvPr id="43" name="Content Placeholder 3"/>
          <p:cNvSpPr txBox="1">
            <a:spLocks/>
          </p:cNvSpPr>
          <p:nvPr/>
        </p:nvSpPr>
        <p:spPr>
          <a:xfrm>
            <a:off x="5638800" y="1219200"/>
            <a:ext cx="3276600" cy="1143000"/>
          </a:xfrm>
          <a:prstGeom prst="rect">
            <a:avLst/>
          </a:prstGeom>
          <a:solidFill>
            <a:srgbClr val="CAE2F9"/>
          </a:solidFill>
          <a:ln>
            <a:solidFill>
              <a:srgbClr val="176FC1"/>
            </a:solidFill>
          </a:ln>
          <a:effectLst>
            <a:outerShdw blurRad="50800" dist="38100" dir="5400000" algn="t" rotWithShape="0">
              <a:prstClr val="black">
                <a:alpha val="40000"/>
              </a:prstClr>
            </a:outerShdw>
          </a:effectLst>
        </p:spPr>
        <p:txBody>
          <a:bodyPr>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buNone/>
            </a:pPr>
            <a:r>
              <a:rPr lang="en-US" b="1" dirty="0">
                <a:latin typeface="Optima"/>
                <a:cs typeface="Optima"/>
              </a:rPr>
              <a:t>Molecular clock: </a:t>
            </a:r>
            <a:r>
              <a:rPr lang="en-US" dirty="0">
                <a:latin typeface="Optima"/>
                <a:cs typeface="Optima"/>
              </a:rPr>
              <a:t>assigns </a:t>
            </a:r>
            <a:r>
              <a:rPr lang="en-US" b="1" dirty="0">
                <a:solidFill>
                  <a:schemeClr val="accent1"/>
                </a:solidFill>
                <a:latin typeface="Optima"/>
                <a:cs typeface="Optima"/>
              </a:rPr>
              <a:t>ages</a:t>
            </a:r>
            <a:r>
              <a:rPr lang="en-US" dirty="0">
                <a:solidFill>
                  <a:schemeClr val="accent1"/>
                </a:solidFill>
                <a:latin typeface="Optima"/>
                <a:cs typeface="Optima"/>
              </a:rPr>
              <a:t> </a:t>
            </a:r>
            <a:r>
              <a:rPr lang="en-US" dirty="0">
                <a:latin typeface="Optima"/>
                <a:cs typeface="Optima"/>
              </a:rPr>
              <a:t>to each node in the tree (age of leaves = 0).</a:t>
            </a:r>
            <a:endParaRPr lang="en-US" b="1" dirty="0">
              <a:latin typeface="Optima"/>
              <a:cs typeface="Optima"/>
            </a:endParaRPr>
          </a:p>
        </p:txBody>
      </p:sp>
      <p:sp>
        <p:nvSpPr>
          <p:cNvPr id="55" name="Title 1"/>
          <p:cNvSpPr txBox="1">
            <a:spLocks/>
          </p:cNvSpPr>
          <p:nvPr/>
        </p:nvSpPr>
        <p:spPr>
          <a:xfrm>
            <a:off x="228600" y="1597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err="1">
                <a:latin typeface="Optima"/>
                <a:cs typeface="Optima"/>
              </a:rPr>
              <a:t>Ultrametric</a:t>
            </a:r>
            <a:r>
              <a:rPr lang="en-US" b="1" dirty="0">
                <a:latin typeface="Optima"/>
                <a:cs typeface="Optima"/>
              </a:rPr>
              <a:t> Trees</a:t>
            </a:r>
          </a:p>
        </p:txBody>
      </p:sp>
    </p:spTree>
    <p:extLst>
      <p:ext uri="{BB962C8B-B14F-4D97-AF65-F5344CB8AC3E}">
        <p14:creationId xmlns:p14="http://schemas.microsoft.com/office/powerpoint/2010/main" val="77707071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 name="Straight Arrow Connector 43"/>
          <p:cNvCxnSpPr>
            <a:cxnSpLocks noChangeAspect="1"/>
          </p:cNvCxnSpPr>
          <p:nvPr/>
        </p:nvCxnSpPr>
        <p:spPr>
          <a:xfrm flipV="1">
            <a:off x="838200" y="1738045"/>
            <a:ext cx="3598098" cy="3256040"/>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rotWithShape="1">
          <a:blip r:embed="rId3"/>
          <a:srcRect l="8730"/>
          <a:stretch/>
        </p:blipFill>
        <p:spPr>
          <a:xfrm>
            <a:off x="6453409" y="5698783"/>
            <a:ext cx="915247" cy="914400"/>
          </a:xfrm>
          <a:prstGeom prst="rect">
            <a:avLst/>
          </a:prstGeom>
          <a:ln w="38100" cmpd="sng">
            <a:solidFill>
              <a:srgbClr val="404040"/>
            </a:solidFill>
          </a:ln>
        </p:spPr>
      </p:pic>
      <p:pic>
        <p:nvPicPr>
          <p:cNvPr id="4" name="Picture 3"/>
          <p:cNvPicPr>
            <a:picLocks noChangeAspect="1"/>
          </p:cNvPicPr>
          <p:nvPr/>
        </p:nvPicPr>
        <p:blipFill rotWithShape="1">
          <a:blip r:embed="rId4"/>
          <a:srcRect l="21608" t="3909" r="15443" b="47480"/>
          <a:stretch/>
        </p:blipFill>
        <p:spPr>
          <a:xfrm>
            <a:off x="2808770" y="5698783"/>
            <a:ext cx="914352" cy="914400"/>
          </a:xfrm>
          <a:prstGeom prst="rect">
            <a:avLst/>
          </a:prstGeom>
          <a:ln w="38100" cmpd="sng">
            <a:solidFill>
              <a:srgbClr val="404040"/>
            </a:solidFill>
          </a:ln>
        </p:spPr>
      </p:pic>
      <p:pic>
        <p:nvPicPr>
          <p:cNvPr id="6" name="Picture 5"/>
          <p:cNvPicPr>
            <a:picLocks noChangeAspect="1"/>
          </p:cNvPicPr>
          <p:nvPr/>
        </p:nvPicPr>
        <p:blipFill rotWithShape="1">
          <a:blip r:embed="rId5"/>
          <a:srcRect l="9277" r="5706"/>
          <a:stretch/>
        </p:blipFill>
        <p:spPr>
          <a:xfrm>
            <a:off x="5234286" y="5698783"/>
            <a:ext cx="913439" cy="914400"/>
          </a:xfrm>
          <a:prstGeom prst="rect">
            <a:avLst/>
          </a:prstGeom>
          <a:ln w="38100" cmpd="sng">
            <a:solidFill>
              <a:srgbClr val="404040"/>
            </a:solidFill>
          </a:ln>
        </p:spPr>
      </p:pic>
      <p:pic>
        <p:nvPicPr>
          <p:cNvPr id="7" name="Picture 6"/>
          <p:cNvPicPr>
            <a:picLocks noChangeAspect="1"/>
          </p:cNvPicPr>
          <p:nvPr/>
        </p:nvPicPr>
        <p:blipFill rotWithShape="1">
          <a:blip r:embed="rId6"/>
          <a:srcRect r="15179"/>
          <a:stretch/>
        </p:blipFill>
        <p:spPr>
          <a:xfrm>
            <a:off x="4040829" y="5698783"/>
            <a:ext cx="912623" cy="914400"/>
          </a:xfrm>
          <a:prstGeom prst="rect">
            <a:avLst/>
          </a:prstGeom>
          <a:ln w="38100" cmpd="sng">
            <a:solidFill>
              <a:srgbClr val="404040"/>
            </a:solidFill>
          </a:ln>
        </p:spPr>
      </p:pic>
      <p:pic>
        <p:nvPicPr>
          <p:cNvPr id="8" name="Picture 7" descr="pevzner_cowboy.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62357" y="5698783"/>
            <a:ext cx="914400" cy="914400"/>
          </a:xfrm>
          <a:prstGeom prst="rect">
            <a:avLst/>
          </a:prstGeom>
          <a:ln w="38100" cmpd="sng">
            <a:solidFill>
              <a:schemeClr val="tx1">
                <a:lumMod val="75000"/>
                <a:lumOff val="25000"/>
              </a:schemeClr>
            </a:solidFill>
          </a:ln>
        </p:spPr>
      </p:pic>
      <p:cxnSp>
        <p:nvCxnSpPr>
          <p:cNvPr id="9" name="Straight Arrow Connector 8"/>
          <p:cNvCxnSpPr/>
          <p:nvPr/>
        </p:nvCxnSpPr>
        <p:spPr>
          <a:xfrm>
            <a:off x="4496473" y="1738046"/>
            <a:ext cx="3608796" cy="3273412"/>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2048659" y="2254942"/>
            <a:ext cx="3046083" cy="2756516"/>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3264321" y="2795910"/>
            <a:ext cx="2428293" cy="2215548"/>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4496475" y="3374787"/>
            <a:ext cx="1812415" cy="1636671"/>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5692612" y="3944190"/>
            <a:ext cx="1214030" cy="1067268"/>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flipV="1">
            <a:off x="6308888" y="4476318"/>
            <a:ext cx="625110" cy="535140"/>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1614183" y="5171784"/>
            <a:ext cx="868954" cy="338554"/>
          </a:xfrm>
          <a:prstGeom prst="rect">
            <a:avLst/>
          </a:prstGeom>
        </p:spPr>
        <p:txBody>
          <a:bodyPr wrap="none">
            <a:spAutoFit/>
          </a:bodyPr>
          <a:lstStyle/>
          <a:p>
            <a:pPr algn="ctr"/>
            <a:r>
              <a:rPr lang="en-US" sz="1600" b="1" dirty="0">
                <a:solidFill>
                  <a:schemeClr val="tx1">
                    <a:lumMod val="85000"/>
                    <a:lumOff val="15000"/>
                  </a:schemeClr>
                </a:solidFill>
                <a:latin typeface="Optima"/>
                <a:cs typeface="Optima"/>
              </a:rPr>
              <a:t>Baboon</a:t>
            </a:r>
            <a:endParaRPr lang="en-US" sz="1600" b="1" dirty="0">
              <a:solidFill>
                <a:schemeClr val="tx1">
                  <a:lumMod val="85000"/>
                  <a:lumOff val="15000"/>
                </a:schemeClr>
              </a:solidFill>
            </a:endParaRPr>
          </a:p>
        </p:txBody>
      </p:sp>
      <p:sp>
        <p:nvSpPr>
          <p:cNvPr id="36" name="Rectangle 35"/>
          <p:cNvSpPr/>
          <p:nvPr/>
        </p:nvSpPr>
        <p:spPr>
          <a:xfrm>
            <a:off x="2687658" y="5178538"/>
            <a:ext cx="1151285" cy="338554"/>
          </a:xfrm>
          <a:prstGeom prst="rect">
            <a:avLst/>
          </a:prstGeom>
        </p:spPr>
        <p:txBody>
          <a:bodyPr wrap="none">
            <a:spAutoFit/>
          </a:bodyPr>
          <a:lstStyle/>
          <a:p>
            <a:pPr algn="ctr"/>
            <a:r>
              <a:rPr lang="en-US" sz="1600" b="1" dirty="0">
                <a:solidFill>
                  <a:schemeClr val="tx1">
                    <a:lumMod val="85000"/>
                    <a:lumOff val="15000"/>
                  </a:schemeClr>
                </a:solidFill>
                <a:latin typeface="Optima"/>
                <a:cs typeface="Optima"/>
              </a:rPr>
              <a:t>Orangutan</a:t>
            </a:r>
            <a:endParaRPr lang="en-US" sz="1600" b="1" dirty="0">
              <a:solidFill>
                <a:schemeClr val="tx1">
                  <a:lumMod val="85000"/>
                  <a:lumOff val="15000"/>
                </a:schemeClr>
              </a:solidFill>
            </a:endParaRPr>
          </a:p>
        </p:txBody>
      </p:sp>
      <p:sp>
        <p:nvSpPr>
          <p:cNvPr id="37" name="Rectangle 36"/>
          <p:cNvSpPr/>
          <p:nvPr/>
        </p:nvSpPr>
        <p:spPr>
          <a:xfrm>
            <a:off x="4092812" y="5178538"/>
            <a:ext cx="813043" cy="338554"/>
          </a:xfrm>
          <a:prstGeom prst="rect">
            <a:avLst/>
          </a:prstGeom>
        </p:spPr>
        <p:txBody>
          <a:bodyPr wrap="none">
            <a:spAutoFit/>
          </a:bodyPr>
          <a:lstStyle/>
          <a:p>
            <a:pPr algn="ctr"/>
            <a:r>
              <a:rPr lang="en-US" sz="1600" b="1" dirty="0">
                <a:solidFill>
                  <a:schemeClr val="tx1">
                    <a:lumMod val="85000"/>
                    <a:lumOff val="15000"/>
                  </a:schemeClr>
                </a:solidFill>
                <a:latin typeface="Optima"/>
                <a:cs typeface="Optima"/>
              </a:rPr>
              <a:t>Gorilla</a:t>
            </a:r>
            <a:endParaRPr lang="en-US" sz="1600" b="1" dirty="0">
              <a:solidFill>
                <a:schemeClr val="tx1">
                  <a:lumMod val="85000"/>
                  <a:lumOff val="15000"/>
                </a:schemeClr>
              </a:solidFill>
            </a:endParaRPr>
          </a:p>
        </p:txBody>
      </p:sp>
      <p:sp>
        <p:nvSpPr>
          <p:cNvPr id="38" name="Rectangle 37"/>
          <p:cNvSpPr/>
          <p:nvPr/>
        </p:nvSpPr>
        <p:spPr>
          <a:xfrm>
            <a:off x="5037505" y="5178538"/>
            <a:ext cx="1302097" cy="338554"/>
          </a:xfrm>
          <a:prstGeom prst="rect">
            <a:avLst/>
          </a:prstGeom>
        </p:spPr>
        <p:txBody>
          <a:bodyPr wrap="none">
            <a:spAutoFit/>
          </a:bodyPr>
          <a:lstStyle/>
          <a:p>
            <a:pPr algn="ctr"/>
            <a:r>
              <a:rPr lang="en-US" sz="1600" b="1" dirty="0">
                <a:solidFill>
                  <a:schemeClr val="tx1">
                    <a:lumMod val="85000"/>
                    <a:lumOff val="15000"/>
                  </a:schemeClr>
                </a:solidFill>
                <a:latin typeface="Optima"/>
                <a:cs typeface="Optima"/>
              </a:rPr>
              <a:t>Chimpanzee</a:t>
            </a:r>
            <a:endParaRPr lang="en-US" sz="1600" b="1" dirty="0">
              <a:solidFill>
                <a:schemeClr val="tx1">
                  <a:lumMod val="85000"/>
                  <a:lumOff val="15000"/>
                </a:schemeClr>
              </a:solidFill>
            </a:endParaRPr>
          </a:p>
        </p:txBody>
      </p:sp>
      <p:sp>
        <p:nvSpPr>
          <p:cNvPr id="39" name="Rectangle 38"/>
          <p:cNvSpPr/>
          <p:nvPr/>
        </p:nvSpPr>
        <p:spPr>
          <a:xfrm>
            <a:off x="6464851" y="5178538"/>
            <a:ext cx="880444" cy="338554"/>
          </a:xfrm>
          <a:prstGeom prst="rect">
            <a:avLst/>
          </a:prstGeom>
        </p:spPr>
        <p:txBody>
          <a:bodyPr wrap="none">
            <a:spAutoFit/>
          </a:bodyPr>
          <a:lstStyle/>
          <a:p>
            <a:pPr algn="ctr"/>
            <a:r>
              <a:rPr lang="en-US" sz="1600" b="1" dirty="0">
                <a:solidFill>
                  <a:schemeClr val="tx1">
                    <a:lumMod val="85000"/>
                    <a:lumOff val="15000"/>
                  </a:schemeClr>
                </a:solidFill>
                <a:latin typeface="Optima"/>
                <a:cs typeface="Optima"/>
              </a:rPr>
              <a:t>Bonobo</a:t>
            </a:r>
            <a:endParaRPr lang="en-US" sz="1600" b="1" dirty="0">
              <a:solidFill>
                <a:schemeClr val="tx1">
                  <a:lumMod val="85000"/>
                  <a:lumOff val="15000"/>
                </a:schemeClr>
              </a:solidFill>
            </a:endParaRPr>
          </a:p>
        </p:txBody>
      </p:sp>
      <p:sp>
        <p:nvSpPr>
          <p:cNvPr id="40" name="Rectangle 39"/>
          <p:cNvSpPr/>
          <p:nvPr/>
        </p:nvSpPr>
        <p:spPr>
          <a:xfrm>
            <a:off x="7686634" y="5178538"/>
            <a:ext cx="845973" cy="338554"/>
          </a:xfrm>
          <a:prstGeom prst="rect">
            <a:avLst/>
          </a:prstGeom>
        </p:spPr>
        <p:txBody>
          <a:bodyPr wrap="none">
            <a:spAutoFit/>
          </a:bodyPr>
          <a:lstStyle/>
          <a:p>
            <a:pPr algn="ctr"/>
            <a:r>
              <a:rPr lang="en-US" sz="1600" b="1" dirty="0">
                <a:solidFill>
                  <a:schemeClr val="tx1">
                    <a:lumMod val="85000"/>
                    <a:lumOff val="15000"/>
                  </a:schemeClr>
                </a:solidFill>
                <a:latin typeface="Optima"/>
                <a:cs typeface="Optima"/>
              </a:rPr>
              <a:t>Human</a:t>
            </a:r>
            <a:endParaRPr lang="en-US" sz="1600" b="1" dirty="0">
              <a:solidFill>
                <a:schemeClr val="tx1">
                  <a:lumMod val="85000"/>
                  <a:lumOff val="15000"/>
                </a:schemeClr>
              </a:solidFill>
            </a:endParaRPr>
          </a:p>
        </p:txBody>
      </p:sp>
      <p:sp>
        <p:nvSpPr>
          <p:cNvPr id="22" name="Oval 21"/>
          <p:cNvSpPr>
            <a:spLocks noChangeAspect="1"/>
          </p:cNvSpPr>
          <p:nvPr/>
        </p:nvSpPr>
        <p:spPr>
          <a:xfrm>
            <a:off x="6783197" y="3813815"/>
            <a:ext cx="246890" cy="246888"/>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24" name="Oval 23"/>
          <p:cNvSpPr>
            <a:spLocks noChangeAspect="1"/>
          </p:cNvSpPr>
          <p:nvPr/>
        </p:nvSpPr>
        <p:spPr>
          <a:xfrm>
            <a:off x="6193984" y="4352873"/>
            <a:ext cx="246890" cy="246888"/>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25" name="Oval 24"/>
          <p:cNvSpPr>
            <a:spLocks noChangeAspect="1"/>
          </p:cNvSpPr>
          <p:nvPr/>
        </p:nvSpPr>
        <p:spPr>
          <a:xfrm>
            <a:off x="6193984" y="3278195"/>
            <a:ext cx="246890" cy="246888"/>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26" name="Oval 25"/>
          <p:cNvSpPr>
            <a:spLocks noChangeAspect="1"/>
          </p:cNvSpPr>
          <p:nvPr/>
        </p:nvSpPr>
        <p:spPr>
          <a:xfrm>
            <a:off x="5558672" y="2693457"/>
            <a:ext cx="246890" cy="246888"/>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27" name="Oval 26"/>
          <p:cNvSpPr>
            <a:spLocks noChangeAspect="1"/>
          </p:cNvSpPr>
          <p:nvPr/>
        </p:nvSpPr>
        <p:spPr>
          <a:xfrm>
            <a:off x="4953997" y="2162813"/>
            <a:ext cx="246890" cy="246888"/>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28" name="Oval 27"/>
          <p:cNvSpPr>
            <a:spLocks noChangeAspect="1"/>
          </p:cNvSpPr>
          <p:nvPr/>
        </p:nvSpPr>
        <p:spPr>
          <a:xfrm>
            <a:off x="1925216" y="4872511"/>
            <a:ext cx="246889" cy="246888"/>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29" name="Oval 28"/>
          <p:cNvSpPr>
            <a:spLocks noChangeAspect="1"/>
          </p:cNvSpPr>
          <p:nvPr/>
        </p:nvSpPr>
        <p:spPr>
          <a:xfrm>
            <a:off x="3140876" y="4872511"/>
            <a:ext cx="246889" cy="246888"/>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30" name="Oval 29"/>
          <p:cNvSpPr>
            <a:spLocks noChangeAspect="1"/>
          </p:cNvSpPr>
          <p:nvPr/>
        </p:nvSpPr>
        <p:spPr>
          <a:xfrm>
            <a:off x="4373030" y="4872511"/>
            <a:ext cx="246889" cy="246888"/>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31" name="Oval 30"/>
          <p:cNvSpPr>
            <a:spLocks noChangeAspect="1"/>
          </p:cNvSpPr>
          <p:nvPr/>
        </p:nvSpPr>
        <p:spPr>
          <a:xfrm>
            <a:off x="5569167" y="4872511"/>
            <a:ext cx="246889" cy="246888"/>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33" name="Oval 32"/>
          <p:cNvSpPr>
            <a:spLocks noChangeAspect="1"/>
          </p:cNvSpPr>
          <p:nvPr/>
        </p:nvSpPr>
        <p:spPr>
          <a:xfrm>
            <a:off x="6783199" y="4872511"/>
            <a:ext cx="246889" cy="246888"/>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34" name="Oval 33"/>
          <p:cNvSpPr>
            <a:spLocks noChangeAspect="1"/>
          </p:cNvSpPr>
          <p:nvPr/>
        </p:nvSpPr>
        <p:spPr>
          <a:xfrm>
            <a:off x="7981826" y="4872511"/>
            <a:ext cx="246889" cy="246888"/>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32" name="Oval 31"/>
          <p:cNvSpPr>
            <a:spLocks noChangeAspect="1"/>
          </p:cNvSpPr>
          <p:nvPr/>
        </p:nvSpPr>
        <p:spPr>
          <a:xfrm>
            <a:off x="709556" y="4872511"/>
            <a:ext cx="246889" cy="246888"/>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pic>
        <p:nvPicPr>
          <p:cNvPr id="45" name="Picture 44"/>
          <p:cNvPicPr>
            <a:picLocks noChangeAspect="1"/>
          </p:cNvPicPr>
          <p:nvPr/>
        </p:nvPicPr>
        <p:blipFill rotWithShape="1">
          <a:blip r:embed="rId8"/>
          <a:srcRect l="29096" r="4234"/>
          <a:stretch/>
        </p:blipFill>
        <p:spPr>
          <a:xfrm>
            <a:off x="381853" y="5704803"/>
            <a:ext cx="915019" cy="914400"/>
          </a:xfrm>
          <a:prstGeom prst="rect">
            <a:avLst/>
          </a:prstGeom>
          <a:ln w="38100" cmpd="sng">
            <a:solidFill>
              <a:srgbClr val="404040"/>
            </a:solidFill>
          </a:ln>
        </p:spPr>
      </p:pic>
      <p:sp>
        <p:nvSpPr>
          <p:cNvPr id="46" name="Rectangle 45"/>
          <p:cNvSpPr/>
          <p:nvPr/>
        </p:nvSpPr>
        <p:spPr>
          <a:xfrm>
            <a:off x="377140" y="5094294"/>
            <a:ext cx="904552" cy="584776"/>
          </a:xfrm>
          <a:prstGeom prst="rect">
            <a:avLst/>
          </a:prstGeom>
        </p:spPr>
        <p:txBody>
          <a:bodyPr wrap="none">
            <a:spAutoFit/>
          </a:bodyPr>
          <a:lstStyle/>
          <a:p>
            <a:pPr algn="ctr"/>
            <a:r>
              <a:rPr lang="en-US" sz="1600" b="1" dirty="0">
                <a:solidFill>
                  <a:schemeClr val="tx1">
                    <a:lumMod val="85000"/>
                    <a:lumOff val="15000"/>
                  </a:schemeClr>
                </a:solidFill>
                <a:latin typeface="Optima"/>
                <a:cs typeface="Optima"/>
              </a:rPr>
              <a:t>Squirrel</a:t>
            </a:r>
            <a:br>
              <a:rPr lang="en-US" sz="1600" b="1" dirty="0">
                <a:solidFill>
                  <a:schemeClr val="tx1">
                    <a:lumMod val="85000"/>
                    <a:lumOff val="15000"/>
                  </a:schemeClr>
                </a:solidFill>
                <a:latin typeface="Optima"/>
                <a:cs typeface="Optima"/>
              </a:rPr>
            </a:br>
            <a:r>
              <a:rPr lang="en-US" sz="1600" b="1" dirty="0">
                <a:solidFill>
                  <a:schemeClr val="tx1">
                    <a:lumMod val="85000"/>
                    <a:lumOff val="15000"/>
                  </a:schemeClr>
                </a:solidFill>
                <a:latin typeface="Optima"/>
                <a:cs typeface="Optima"/>
              </a:rPr>
              <a:t>Monkey</a:t>
            </a:r>
            <a:endParaRPr lang="en-US" sz="1600" b="1" dirty="0">
              <a:solidFill>
                <a:schemeClr val="tx1">
                  <a:lumMod val="85000"/>
                  <a:lumOff val="15000"/>
                </a:schemeClr>
              </a:solidFill>
            </a:endParaRPr>
          </a:p>
        </p:txBody>
      </p:sp>
      <p:pic>
        <p:nvPicPr>
          <p:cNvPr id="47" name="Picture 46"/>
          <p:cNvPicPr>
            <a:picLocks noChangeAspect="1"/>
          </p:cNvPicPr>
          <p:nvPr/>
        </p:nvPicPr>
        <p:blipFill>
          <a:blip r:embed="rId9"/>
          <a:stretch>
            <a:fillRect/>
          </a:stretch>
        </p:blipFill>
        <p:spPr>
          <a:xfrm>
            <a:off x="1597151" y="5698783"/>
            <a:ext cx="914400" cy="914400"/>
          </a:xfrm>
          <a:prstGeom prst="rect">
            <a:avLst/>
          </a:prstGeom>
          <a:ln w="38100" cmpd="sng">
            <a:solidFill>
              <a:schemeClr val="tx1">
                <a:lumMod val="75000"/>
                <a:lumOff val="25000"/>
              </a:schemeClr>
            </a:solidFill>
          </a:ln>
        </p:spPr>
      </p:pic>
      <p:sp>
        <p:nvSpPr>
          <p:cNvPr id="48" name="Oval 47"/>
          <p:cNvSpPr>
            <a:spLocks noChangeAspect="1"/>
          </p:cNvSpPr>
          <p:nvPr/>
        </p:nvSpPr>
        <p:spPr>
          <a:xfrm>
            <a:off x="4354324" y="1580581"/>
            <a:ext cx="246890" cy="246888"/>
          </a:xfrm>
          <a:prstGeom prst="ellipse">
            <a:avLst/>
          </a:prstGeom>
          <a:solidFill>
            <a:schemeClr val="bg2"/>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bg2"/>
              </a:solidFill>
              <a:latin typeface="Optima"/>
              <a:cs typeface="Optima"/>
            </a:endParaRPr>
          </a:p>
        </p:txBody>
      </p:sp>
      <p:sp>
        <p:nvSpPr>
          <p:cNvPr id="43" name="TextBox 42"/>
          <p:cNvSpPr txBox="1"/>
          <p:nvPr/>
        </p:nvSpPr>
        <p:spPr>
          <a:xfrm>
            <a:off x="3200400" y="3200400"/>
            <a:ext cx="469872" cy="400110"/>
          </a:xfrm>
          <a:prstGeom prst="rect">
            <a:avLst/>
          </a:prstGeom>
          <a:noFill/>
        </p:spPr>
        <p:txBody>
          <a:bodyPr wrap="none" rtlCol="0">
            <a:spAutoFit/>
          </a:bodyPr>
          <a:lstStyle/>
          <a:p>
            <a:pPr algn="ctr"/>
            <a:r>
              <a:rPr lang="en-US" sz="2000" b="1" dirty="0">
                <a:solidFill>
                  <a:srgbClr val="ED1C24"/>
                </a:solidFill>
                <a:latin typeface="Optima"/>
                <a:cs typeface="Optima"/>
              </a:rPr>
              <a:t>23</a:t>
            </a:r>
          </a:p>
        </p:txBody>
      </p:sp>
      <p:sp>
        <p:nvSpPr>
          <p:cNvPr id="55" name="TextBox 54"/>
          <p:cNvSpPr txBox="1"/>
          <p:nvPr/>
        </p:nvSpPr>
        <p:spPr>
          <a:xfrm>
            <a:off x="2286000" y="2895600"/>
            <a:ext cx="469872" cy="400110"/>
          </a:xfrm>
          <a:prstGeom prst="rect">
            <a:avLst/>
          </a:prstGeom>
          <a:noFill/>
        </p:spPr>
        <p:txBody>
          <a:bodyPr wrap="none" rtlCol="0">
            <a:spAutoFit/>
          </a:bodyPr>
          <a:lstStyle/>
          <a:p>
            <a:pPr algn="ctr"/>
            <a:r>
              <a:rPr lang="en-US" sz="2000" b="1" dirty="0">
                <a:solidFill>
                  <a:srgbClr val="ED1C24"/>
                </a:solidFill>
                <a:latin typeface="Optima"/>
                <a:cs typeface="Optima"/>
              </a:rPr>
              <a:t>33</a:t>
            </a:r>
          </a:p>
        </p:txBody>
      </p:sp>
      <p:sp>
        <p:nvSpPr>
          <p:cNvPr id="56" name="TextBox 55"/>
          <p:cNvSpPr txBox="1"/>
          <p:nvPr/>
        </p:nvSpPr>
        <p:spPr>
          <a:xfrm>
            <a:off x="4343400" y="1905000"/>
            <a:ext cx="469872" cy="400110"/>
          </a:xfrm>
          <a:prstGeom prst="rect">
            <a:avLst/>
          </a:prstGeom>
          <a:noFill/>
        </p:spPr>
        <p:txBody>
          <a:bodyPr wrap="none" rtlCol="0">
            <a:spAutoFit/>
          </a:bodyPr>
          <a:lstStyle/>
          <a:p>
            <a:pPr algn="ctr"/>
            <a:r>
              <a:rPr lang="en-US" sz="2000" b="1" dirty="0">
                <a:solidFill>
                  <a:srgbClr val="ED1C24"/>
                </a:solidFill>
                <a:latin typeface="Optima"/>
                <a:cs typeface="Optima"/>
              </a:rPr>
              <a:t>10</a:t>
            </a:r>
          </a:p>
        </p:txBody>
      </p:sp>
      <p:sp>
        <p:nvSpPr>
          <p:cNvPr id="57" name="TextBox 56"/>
          <p:cNvSpPr txBox="1"/>
          <p:nvPr/>
        </p:nvSpPr>
        <p:spPr>
          <a:xfrm>
            <a:off x="4965330" y="2477613"/>
            <a:ext cx="469872" cy="400110"/>
          </a:xfrm>
          <a:prstGeom prst="rect">
            <a:avLst/>
          </a:prstGeom>
          <a:noFill/>
        </p:spPr>
        <p:txBody>
          <a:bodyPr wrap="none" rtlCol="0">
            <a:spAutoFit/>
          </a:bodyPr>
          <a:lstStyle/>
          <a:p>
            <a:pPr algn="ctr"/>
            <a:r>
              <a:rPr lang="en-US" sz="2000" b="1" dirty="0">
                <a:solidFill>
                  <a:srgbClr val="ED1C24"/>
                </a:solidFill>
                <a:latin typeface="Optima"/>
                <a:cs typeface="Optima"/>
              </a:rPr>
              <a:t>10</a:t>
            </a:r>
          </a:p>
        </p:txBody>
      </p:sp>
      <p:sp>
        <p:nvSpPr>
          <p:cNvPr id="58" name="TextBox 57"/>
          <p:cNvSpPr txBox="1"/>
          <p:nvPr/>
        </p:nvSpPr>
        <p:spPr>
          <a:xfrm>
            <a:off x="5658562" y="3023341"/>
            <a:ext cx="327269" cy="400110"/>
          </a:xfrm>
          <a:prstGeom prst="rect">
            <a:avLst/>
          </a:prstGeom>
          <a:noFill/>
        </p:spPr>
        <p:txBody>
          <a:bodyPr wrap="none" rtlCol="0">
            <a:spAutoFit/>
          </a:bodyPr>
          <a:lstStyle/>
          <a:p>
            <a:pPr algn="ctr"/>
            <a:r>
              <a:rPr lang="en-US" sz="2000" b="1" dirty="0">
                <a:solidFill>
                  <a:srgbClr val="ED1C24"/>
                </a:solidFill>
                <a:latin typeface="Optima"/>
                <a:cs typeface="Optima"/>
              </a:rPr>
              <a:t>6</a:t>
            </a:r>
          </a:p>
        </p:txBody>
      </p:sp>
      <p:sp>
        <p:nvSpPr>
          <p:cNvPr id="59" name="TextBox 58"/>
          <p:cNvSpPr txBox="1"/>
          <p:nvPr/>
        </p:nvSpPr>
        <p:spPr>
          <a:xfrm>
            <a:off x="6285392" y="3581400"/>
            <a:ext cx="327269" cy="400110"/>
          </a:xfrm>
          <a:prstGeom prst="rect">
            <a:avLst/>
          </a:prstGeom>
          <a:noFill/>
        </p:spPr>
        <p:txBody>
          <a:bodyPr wrap="none" rtlCol="0">
            <a:spAutoFit/>
          </a:bodyPr>
          <a:lstStyle/>
          <a:p>
            <a:pPr algn="ctr"/>
            <a:r>
              <a:rPr lang="en-US" sz="2000" b="1" dirty="0">
                <a:solidFill>
                  <a:srgbClr val="ED1C24"/>
                </a:solidFill>
                <a:latin typeface="Optima"/>
                <a:cs typeface="Optima"/>
              </a:rPr>
              <a:t>1</a:t>
            </a:r>
          </a:p>
        </p:txBody>
      </p:sp>
      <p:sp>
        <p:nvSpPr>
          <p:cNvPr id="61" name="TextBox 60"/>
          <p:cNvSpPr txBox="1"/>
          <p:nvPr/>
        </p:nvSpPr>
        <p:spPr>
          <a:xfrm>
            <a:off x="6343344" y="4608987"/>
            <a:ext cx="327269" cy="400110"/>
          </a:xfrm>
          <a:prstGeom prst="rect">
            <a:avLst/>
          </a:prstGeom>
          <a:noFill/>
        </p:spPr>
        <p:txBody>
          <a:bodyPr wrap="none" rtlCol="0">
            <a:spAutoFit/>
          </a:bodyPr>
          <a:lstStyle/>
          <a:p>
            <a:pPr algn="ctr"/>
            <a:r>
              <a:rPr lang="en-US" sz="2000" b="1" dirty="0">
                <a:solidFill>
                  <a:srgbClr val="ED1C24"/>
                </a:solidFill>
                <a:latin typeface="Optima"/>
                <a:cs typeface="Optima"/>
              </a:rPr>
              <a:t>2</a:t>
            </a:r>
          </a:p>
        </p:txBody>
      </p:sp>
      <p:sp>
        <p:nvSpPr>
          <p:cNvPr id="62" name="TextBox 61"/>
          <p:cNvSpPr txBox="1"/>
          <p:nvPr/>
        </p:nvSpPr>
        <p:spPr>
          <a:xfrm>
            <a:off x="5987002" y="4611213"/>
            <a:ext cx="327269" cy="400110"/>
          </a:xfrm>
          <a:prstGeom prst="rect">
            <a:avLst/>
          </a:prstGeom>
          <a:noFill/>
        </p:spPr>
        <p:txBody>
          <a:bodyPr wrap="none" rtlCol="0">
            <a:spAutoFit/>
          </a:bodyPr>
          <a:lstStyle/>
          <a:p>
            <a:pPr algn="ctr"/>
            <a:r>
              <a:rPr lang="en-US" sz="2000" b="1" dirty="0">
                <a:solidFill>
                  <a:srgbClr val="ED1C24"/>
                </a:solidFill>
                <a:latin typeface="Optima"/>
                <a:cs typeface="Optima"/>
              </a:rPr>
              <a:t>2</a:t>
            </a:r>
          </a:p>
        </p:txBody>
      </p:sp>
      <p:sp>
        <p:nvSpPr>
          <p:cNvPr id="63" name="TextBox 62"/>
          <p:cNvSpPr txBox="1"/>
          <p:nvPr/>
        </p:nvSpPr>
        <p:spPr>
          <a:xfrm>
            <a:off x="7171434" y="4370284"/>
            <a:ext cx="327269" cy="400110"/>
          </a:xfrm>
          <a:prstGeom prst="rect">
            <a:avLst/>
          </a:prstGeom>
          <a:noFill/>
        </p:spPr>
        <p:txBody>
          <a:bodyPr wrap="none" rtlCol="0">
            <a:spAutoFit/>
          </a:bodyPr>
          <a:lstStyle/>
          <a:p>
            <a:pPr algn="ctr"/>
            <a:r>
              <a:rPr lang="en-US" sz="2000" b="1" dirty="0">
                <a:solidFill>
                  <a:srgbClr val="ED1C24"/>
                </a:solidFill>
                <a:latin typeface="Optima"/>
                <a:cs typeface="Optima"/>
              </a:rPr>
              <a:t>6</a:t>
            </a:r>
          </a:p>
        </p:txBody>
      </p:sp>
      <p:sp>
        <p:nvSpPr>
          <p:cNvPr id="64" name="Content Placeholder 3"/>
          <p:cNvSpPr txBox="1">
            <a:spLocks/>
          </p:cNvSpPr>
          <p:nvPr/>
        </p:nvSpPr>
        <p:spPr>
          <a:xfrm>
            <a:off x="5638800" y="1219200"/>
            <a:ext cx="3505200" cy="1143000"/>
          </a:xfrm>
          <a:prstGeom prst="rect">
            <a:avLst/>
          </a:prstGeom>
          <a:solidFill>
            <a:srgbClr val="CAE2F9"/>
          </a:solidFill>
          <a:ln>
            <a:solidFill>
              <a:srgbClr val="176FC1"/>
            </a:solidFill>
          </a:ln>
          <a:effectLst>
            <a:outerShdw blurRad="50800" dist="38100" dir="5400000" algn="t" rotWithShape="0">
              <a:prstClr val="black">
                <a:alpha val="40000"/>
              </a:prstClr>
            </a:outerShdw>
          </a:effectLst>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200" b="1" dirty="0">
                <a:solidFill>
                  <a:srgbClr val="ED1C24"/>
                </a:solidFill>
                <a:latin typeface="Optima"/>
                <a:cs typeface="Optima"/>
              </a:rPr>
              <a:t>edge weights: </a:t>
            </a:r>
            <a:r>
              <a:rPr lang="en-US" sz="2200" dirty="0">
                <a:latin typeface="Optima"/>
                <a:cs typeface="Optima"/>
              </a:rPr>
              <a:t>correspond to difference in ages on the nodes the edge connects.</a:t>
            </a:r>
          </a:p>
        </p:txBody>
      </p:sp>
      <p:sp>
        <p:nvSpPr>
          <p:cNvPr id="65" name="Title 1"/>
          <p:cNvSpPr txBox="1">
            <a:spLocks/>
          </p:cNvSpPr>
          <p:nvPr/>
        </p:nvSpPr>
        <p:spPr>
          <a:xfrm>
            <a:off x="228600" y="1597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err="1">
                <a:latin typeface="Optima"/>
                <a:cs typeface="Optima"/>
              </a:rPr>
              <a:t>Ultrametric</a:t>
            </a:r>
            <a:r>
              <a:rPr lang="en-US" b="1" dirty="0">
                <a:latin typeface="Optima"/>
                <a:cs typeface="Optima"/>
              </a:rPr>
              <a:t> Trees</a:t>
            </a:r>
          </a:p>
        </p:txBody>
      </p:sp>
      <p:sp>
        <p:nvSpPr>
          <p:cNvPr id="72" name="TextBox 71"/>
          <p:cNvSpPr txBox="1"/>
          <p:nvPr/>
        </p:nvSpPr>
        <p:spPr>
          <a:xfrm>
            <a:off x="4582030" y="1472719"/>
            <a:ext cx="469872" cy="400110"/>
          </a:xfrm>
          <a:prstGeom prst="rect">
            <a:avLst/>
          </a:prstGeom>
          <a:noFill/>
        </p:spPr>
        <p:txBody>
          <a:bodyPr wrap="none" rtlCol="0">
            <a:spAutoFit/>
          </a:bodyPr>
          <a:lstStyle/>
          <a:p>
            <a:pPr algn="ctr"/>
            <a:r>
              <a:rPr lang="en-US" sz="2000" b="1" dirty="0">
                <a:solidFill>
                  <a:srgbClr val="176FC1"/>
                </a:solidFill>
                <a:latin typeface="Optima"/>
                <a:cs typeface="Optima"/>
              </a:rPr>
              <a:t>33</a:t>
            </a:r>
          </a:p>
        </p:txBody>
      </p:sp>
      <p:sp>
        <p:nvSpPr>
          <p:cNvPr id="73" name="TextBox 72"/>
          <p:cNvSpPr txBox="1"/>
          <p:nvPr/>
        </p:nvSpPr>
        <p:spPr>
          <a:xfrm>
            <a:off x="5223567" y="2064559"/>
            <a:ext cx="469872" cy="400110"/>
          </a:xfrm>
          <a:prstGeom prst="rect">
            <a:avLst/>
          </a:prstGeom>
          <a:noFill/>
        </p:spPr>
        <p:txBody>
          <a:bodyPr wrap="none" rtlCol="0">
            <a:spAutoFit/>
          </a:bodyPr>
          <a:lstStyle/>
          <a:p>
            <a:pPr algn="ctr"/>
            <a:r>
              <a:rPr lang="en-US" sz="2000" b="1" dirty="0">
                <a:solidFill>
                  <a:srgbClr val="176FC1"/>
                </a:solidFill>
                <a:latin typeface="Optima"/>
                <a:cs typeface="Optima"/>
              </a:rPr>
              <a:t>23</a:t>
            </a:r>
          </a:p>
        </p:txBody>
      </p:sp>
      <p:sp>
        <p:nvSpPr>
          <p:cNvPr id="74" name="TextBox 73"/>
          <p:cNvSpPr txBox="1"/>
          <p:nvPr/>
        </p:nvSpPr>
        <p:spPr>
          <a:xfrm>
            <a:off x="5793376" y="2594389"/>
            <a:ext cx="469872" cy="400110"/>
          </a:xfrm>
          <a:prstGeom prst="rect">
            <a:avLst/>
          </a:prstGeom>
          <a:noFill/>
        </p:spPr>
        <p:txBody>
          <a:bodyPr wrap="none" rtlCol="0">
            <a:spAutoFit/>
          </a:bodyPr>
          <a:lstStyle/>
          <a:p>
            <a:pPr algn="ctr"/>
            <a:r>
              <a:rPr lang="en-US" sz="2000" b="1" dirty="0">
                <a:solidFill>
                  <a:srgbClr val="176FC1"/>
                </a:solidFill>
                <a:latin typeface="Optima"/>
                <a:cs typeface="Optima"/>
              </a:rPr>
              <a:t>13</a:t>
            </a:r>
          </a:p>
        </p:txBody>
      </p:sp>
      <p:sp>
        <p:nvSpPr>
          <p:cNvPr id="75" name="TextBox 74"/>
          <p:cNvSpPr txBox="1"/>
          <p:nvPr/>
        </p:nvSpPr>
        <p:spPr>
          <a:xfrm>
            <a:off x="6478157" y="3174352"/>
            <a:ext cx="327269" cy="400110"/>
          </a:xfrm>
          <a:prstGeom prst="rect">
            <a:avLst/>
          </a:prstGeom>
          <a:noFill/>
        </p:spPr>
        <p:txBody>
          <a:bodyPr wrap="none" rtlCol="0">
            <a:spAutoFit/>
          </a:bodyPr>
          <a:lstStyle/>
          <a:p>
            <a:pPr algn="ctr"/>
            <a:r>
              <a:rPr lang="en-US" sz="2000" b="1" dirty="0">
                <a:solidFill>
                  <a:srgbClr val="176FC1"/>
                </a:solidFill>
                <a:latin typeface="Optima"/>
                <a:cs typeface="Optima"/>
              </a:rPr>
              <a:t>7</a:t>
            </a:r>
          </a:p>
        </p:txBody>
      </p:sp>
      <p:sp>
        <p:nvSpPr>
          <p:cNvPr id="76" name="TextBox 75"/>
          <p:cNvSpPr txBox="1"/>
          <p:nvPr/>
        </p:nvSpPr>
        <p:spPr>
          <a:xfrm>
            <a:off x="7048013" y="3704181"/>
            <a:ext cx="327269" cy="400110"/>
          </a:xfrm>
          <a:prstGeom prst="rect">
            <a:avLst/>
          </a:prstGeom>
          <a:noFill/>
        </p:spPr>
        <p:txBody>
          <a:bodyPr wrap="none" rtlCol="0">
            <a:spAutoFit/>
          </a:bodyPr>
          <a:lstStyle/>
          <a:p>
            <a:pPr algn="ctr"/>
            <a:r>
              <a:rPr lang="en-US" sz="2000" b="1" dirty="0">
                <a:solidFill>
                  <a:srgbClr val="176FC1"/>
                </a:solidFill>
                <a:latin typeface="Optima"/>
                <a:cs typeface="Optima"/>
              </a:rPr>
              <a:t>6</a:t>
            </a:r>
          </a:p>
        </p:txBody>
      </p:sp>
      <p:sp>
        <p:nvSpPr>
          <p:cNvPr id="77" name="TextBox 76"/>
          <p:cNvSpPr txBox="1"/>
          <p:nvPr/>
        </p:nvSpPr>
        <p:spPr>
          <a:xfrm>
            <a:off x="5878057" y="4245011"/>
            <a:ext cx="327269" cy="400110"/>
          </a:xfrm>
          <a:prstGeom prst="rect">
            <a:avLst/>
          </a:prstGeom>
          <a:noFill/>
        </p:spPr>
        <p:txBody>
          <a:bodyPr wrap="none" rtlCol="0">
            <a:spAutoFit/>
          </a:bodyPr>
          <a:lstStyle/>
          <a:p>
            <a:pPr algn="ctr"/>
            <a:r>
              <a:rPr lang="en-US" sz="2000" b="1" dirty="0">
                <a:solidFill>
                  <a:srgbClr val="176FC1"/>
                </a:solidFill>
                <a:latin typeface="Optima"/>
                <a:cs typeface="Optima"/>
              </a:rPr>
              <a:t>2</a:t>
            </a:r>
          </a:p>
        </p:txBody>
      </p:sp>
    </p:spTree>
    <p:extLst>
      <p:ext uri="{BB962C8B-B14F-4D97-AF65-F5344CB8AC3E}">
        <p14:creationId xmlns:p14="http://schemas.microsoft.com/office/powerpoint/2010/main" val="415778105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Content Placeholder 3"/>
          <p:cNvSpPr txBox="1">
            <a:spLocks/>
          </p:cNvSpPr>
          <p:nvPr/>
        </p:nvSpPr>
        <p:spPr>
          <a:xfrm>
            <a:off x="5638800" y="1219200"/>
            <a:ext cx="3429000" cy="1143000"/>
          </a:xfrm>
          <a:prstGeom prst="rect">
            <a:avLst/>
          </a:prstGeom>
          <a:solidFill>
            <a:srgbClr val="CAE2F9"/>
          </a:solidFill>
          <a:ln>
            <a:solidFill>
              <a:srgbClr val="176FC1"/>
            </a:solidFill>
          </a:ln>
          <a:effectLst>
            <a:outerShdw blurRad="50800" dist="38100" dir="5400000" algn="t" rotWithShape="0">
              <a:prstClr val="black">
                <a:alpha val="40000"/>
              </a:prstClr>
            </a:outerShdw>
          </a:effectLst>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200" b="1" dirty="0" err="1">
                <a:latin typeface="Optima"/>
                <a:cs typeface="Optima"/>
              </a:rPr>
              <a:t>Ultrametric</a:t>
            </a:r>
            <a:r>
              <a:rPr lang="en-US" sz="2200" b="1" dirty="0">
                <a:latin typeface="Optima"/>
                <a:cs typeface="Optima"/>
              </a:rPr>
              <a:t> tree: </a:t>
            </a:r>
            <a:r>
              <a:rPr lang="en-US" sz="2200" dirty="0">
                <a:latin typeface="Optima"/>
                <a:cs typeface="Optima"/>
              </a:rPr>
              <a:t>distance from root to any leaf is the same (i.e., age of root).</a:t>
            </a:r>
            <a:endParaRPr lang="en-US" sz="2200" b="1" dirty="0">
              <a:latin typeface="Optima"/>
              <a:cs typeface="Optima"/>
            </a:endParaRPr>
          </a:p>
        </p:txBody>
      </p:sp>
      <p:cxnSp>
        <p:nvCxnSpPr>
          <p:cNvPr id="44" name="Straight Arrow Connector 43"/>
          <p:cNvCxnSpPr>
            <a:cxnSpLocks noChangeAspect="1"/>
          </p:cNvCxnSpPr>
          <p:nvPr/>
        </p:nvCxnSpPr>
        <p:spPr>
          <a:xfrm flipV="1">
            <a:off x="838200" y="1738045"/>
            <a:ext cx="3598098" cy="3256040"/>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rotWithShape="1">
          <a:blip r:embed="rId3"/>
          <a:srcRect l="8730"/>
          <a:stretch/>
        </p:blipFill>
        <p:spPr>
          <a:xfrm>
            <a:off x="6453409" y="5698783"/>
            <a:ext cx="915247" cy="914400"/>
          </a:xfrm>
          <a:prstGeom prst="rect">
            <a:avLst/>
          </a:prstGeom>
          <a:ln w="38100" cmpd="sng">
            <a:solidFill>
              <a:srgbClr val="404040"/>
            </a:solidFill>
          </a:ln>
        </p:spPr>
      </p:pic>
      <p:pic>
        <p:nvPicPr>
          <p:cNvPr id="4" name="Picture 3"/>
          <p:cNvPicPr>
            <a:picLocks noChangeAspect="1"/>
          </p:cNvPicPr>
          <p:nvPr/>
        </p:nvPicPr>
        <p:blipFill rotWithShape="1">
          <a:blip r:embed="rId4"/>
          <a:srcRect l="21608" t="3909" r="15443" b="47480"/>
          <a:stretch/>
        </p:blipFill>
        <p:spPr>
          <a:xfrm>
            <a:off x="2808770" y="5698783"/>
            <a:ext cx="914352" cy="914400"/>
          </a:xfrm>
          <a:prstGeom prst="rect">
            <a:avLst/>
          </a:prstGeom>
          <a:ln w="38100" cmpd="sng">
            <a:solidFill>
              <a:srgbClr val="404040"/>
            </a:solidFill>
          </a:ln>
        </p:spPr>
      </p:pic>
      <p:pic>
        <p:nvPicPr>
          <p:cNvPr id="6" name="Picture 5"/>
          <p:cNvPicPr>
            <a:picLocks noChangeAspect="1"/>
          </p:cNvPicPr>
          <p:nvPr/>
        </p:nvPicPr>
        <p:blipFill rotWithShape="1">
          <a:blip r:embed="rId5"/>
          <a:srcRect l="9277" r="5706"/>
          <a:stretch/>
        </p:blipFill>
        <p:spPr>
          <a:xfrm>
            <a:off x="5234286" y="5698783"/>
            <a:ext cx="913439" cy="914400"/>
          </a:xfrm>
          <a:prstGeom prst="rect">
            <a:avLst/>
          </a:prstGeom>
          <a:ln w="38100" cmpd="sng">
            <a:solidFill>
              <a:srgbClr val="404040"/>
            </a:solidFill>
          </a:ln>
        </p:spPr>
      </p:pic>
      <p:pic>
        <p:nvPicPr>
          <p:cNvPr id="7" name="Picture 6"/>
          <p:cNvPicPr>
            <a:picLocks noChangeAspect="1"/>
          </p:cNvPicPr>
          <p:nvPr/>
        </p:nvPicPr>
        <p:blipFill rotWithShape="1">
          <a:blip r:embed="rId6"/>
          <a:srcRect r="15179"/>
          <a:stretch/>
        </p:blipFill>
        <p:spPr>
          <a:xfrm>
            <a:off x="4040829" y="5698783"/>
            <a:ext cx="912623" cy="914400"/>
          </a:xfrm>
          <a:prstGeom prst="rect">
            <a:avLst/>
          </a:prstGeom>
          <a:ln w="38100" cmpd="sng">
            <a:solidFill>
              <a:srgbClr val="404040"/>
            </a:solidFill>
          </a:ln>
        </p:spPr>
      </p:pic>
      <p:pic>
        <p:nvPicPr>
          <p:cNvPr id="8" name="Picture 7" descr="pevzner_cowboy.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62357" y="5698783"/>
            <a:ext cx="914400" cy="914400"/>
          </a:xfrm>
          <a:prstGeom prst="rect">
            <a:avLst/>
          </a:prstGeom>
          <a:ln w="38100" cmpd="sng">
            <a:solidFill>
              <a:schemeClr val="tx1">
                <a:lumMod val="75000"/>
                <a:lumOff val="25000"/>
              </a:schemeClr>
            </a:solidFill>
          </a:ln>
        </p:spPr>
      </p:pic>
      <p:cxnSp>
        <p:nvCxnSpPr>
          <p:cNvPr id="9" name="Straight Arrow Connector 8"/>
          <p:cNvCxnSpPr/>
          <p:nvPr/>
        </p:nvCxnSpPr>
        <p:spPr>
          <a:xfrm>
            <a:off x="4496473" y="1738046"/>
            <a:ext cx="3608796" cy="3273412"/>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2048659" y="2254942"/>
            <a:ext cx="3046083" cy="2756516"/>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3264321" y="2795910"/>
            <a:ext cx="2428293" cy="2215548"/>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4496475" y="3374787"/>
            <a:ext cx="1812415" cy="1636671"/>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5692612" y="3944190"/>
            <a:ext cx="1214030" cy="1067268"/>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flipV="1">
            <a:off x="6308888" y="4476318"/>
            <a:ext cx="625110" cy="535140"/>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1614183" y="5171784"/>
            <a:ext cx="868954" cy="338554"/>
          </a:xfrm>
          <a:prstGeom prst="rect">
            <a:avLst/>
          </a:prstGeom>
        </p:spPr>
        <p:txBody>
          <a:bodyPr wrap="none">
            <a:spAutoFit/>
          </a:bodyPr>
          <a:lstStyle/>
          <a:p>
            <a:pPr algn="ctr"/>
            <a:r>
              <a:rPr lang="en-US" sz="1600" b="1" dirty="0">
                <a:solidFill>
                  <a:schemeClr val="tx1">
                    <a:lumMod val="85000"/>
                    <a:lumOff val="15000"/>
                  </a:schemeClr>
                </a:solidFill>
                <a:latin typeface="Optima"/>
                <a:cs typeface="Optima"/>
              </a:rPr>
              <a:t>Baboon</a:t>
            </a:r>
            <a:endParaRPr lang="en-US" sz="1600" b="1" dirty="0">
              <a:solidFill>
                <a:schemeClr val="tx1">
                  <a:lumMod val="85000"/>
                  <a:lumOff val="15000"/>
                </a:schemeClr>
              </a:solidFill>
            </a:endParaRPr>
          </a:p>
        </p:txBody>
      </p:sp>
      <p:sp>
        <p:nvSpPr>
          <p:cNvPr id="36" name="Rectangle 35"/>
          <p:cNvSpPr/>
          <p:nvPr/>
        </p:nvSpPr>
        <p:spPr>
          <a:xfrm>
            <a:off x="2687658" y="5178538"/>
            <a:ext cx="1151285" cy="338554"/>
          </a:xfrm>
          <a:prstGeom prst="rect">
            <a:avLst/>
          </a:prstGeom>
        </p:spPr>
        <p:txBody>
          <a:bodyPr wrap="none">
            <a:spAutoFit/>
          </a:bodyPr>
          <a:lstStyle/>
          <a:p>
            <a:pPr algn="ctr"/>
            <a:r>
              <a:rPr lang="en-US" sz="1600" b="1" dirty="0">
                <a:solidFill>
                  <a:schemeClr val="tx1">
                    <a:lumMod val="85000"/>
                    <a:lumOff val="15000"/>
                  </a:schemeClr>
                </a:solidFill>
                <a:latin typeface="Optima"/>
                <a:cs typeface="Optima"/>
              </a:rPr>
              <a:t>Orangutan</a:t>
            </a:r>
            <a:endParaRPr lang="en-US" sz="1600" b="1" dirty="0">
              <a:solidFill>
                <a:schemeClr val="tx1">
                  <a:lumMod val="85000"/>
                  <a:lumOff val="15000"/>
                </a:schemeClr>
              </a:solidFill>
            </a:endParaRPr>
          </a:p>
        </p:txBody>
      </p:sp>
      <p:sp>
        <p:nvSpPr>
          <p:cNvPr id="37" name="Rectangle 36"/>
          <p:cNvSpPr/>
          <p:nvPr/>
        </p:nvSpPr>
        <p:spPr>
          <a:xfrm>
            <a:off x="4092812" y="5178538"/>
            <a:ext cx="813043" cy="338554"/>
          </a:xfrm>
          <a:prstGeom prst="rect">
            <a:avLst/>
          </a:prstGeom>
        </p:spPr>
        <p:txBody>
          <a:bodyPr wrap="none">
            <a:spAutoFit/>
          </a:bodyPr>
          <a:lstStyle/>
          <a:p>
            <a:pPr algn="ctr"/>
            <a:r>
              <a:rPr lang="en-US" sz="1600" b="1" dirty="0">
                <a:solidFill>
                  <a:schemeClr val="tx1">
                    <a:lumMod val="85000"/>
                    <a:lumOff val="15000"/>
                  </a:schemeClr>
                </a:solidFill>
                <a:latin typeface="Optima"/>
                <a:cs typeface="Optima"/>
              </a:rPr>
              <a:t>Gorilla</a:t>
            </a:r>
            <a:endParaRPr lang="en-US" sz="1600" b="1" dirty="0">
              <a:solidFill>
                <a:schemeClr val="tx1">
                  <a:lumMod val="85000"/>
                  <a:lumOff val="15000"/>
                </a:schemeClr>
              </a:solidFill>
            </a:endParaRPr>
          </a:p>
        </p:txBody>
      </p:sp>
      <p:sp>
        <p:nvSpPr>
          <p:cNvPr id="38" name="Rectangle 37"/>
          <p:cNvSpPr/>
          <p:nvPr/>
        </p:nvSpPr>
        <p:spPr>
          <a:xfrm>
            <a:off x="5037505" y="5178538"/>
            <a:ext cx="1302097" cy="338554"/>
          </a:xfrm>
          <a:prstGeom prst="rect">
            <a:avLst/>
          </a:prstGeom>
        </p:spPr>
        <p:txBody>
          <a:bodyPr wrap="none">
            <a:spAutoFit/>
          </a:bodyPr>
          <a:lstStyle/>
          <a:p>
            <a:pPr algn="ctr"/>
            <a:r>
              <a:rPr lang="en-US" sz="1600" b="1" dirty="0">
                <a:solidFill>
                  <a:schemeClr val="tx1">
                    <a:lumMod val="85000"/>
                    <a:lumOff val="15000"/>
                  </a:schemeClr>
                </a:solidFill>
                <a:latin typeface="Optima"/>
                <a:cs typeface="Optima"/>
              </a:rPr>
              <a:t>Chimpanzee</a:t>
            </a:r>
            <a:endParaRPr lang="en-US" sz="1600" b="1" dirty="0">
              <a:solidFill>
                <a:schemeClr val="tx1">
                  <a:lumMod val="85000"/>
                  <a:lumOff val="15000"/>
                </a:schemeClr>
              </a:solidFill>
            </a:endParaRPr>
          </a:p>
        </p:txBody>
      </p:sp>
      <p:sp>
        <p:nvSpPr>
          <p:cNvPr id="39" name="Rectangle 38"/>
          <p:cNvSpPr/>
          <p:nvPr/>
        </p:nvSpPr>
        <p:spPr>
          <a:xfrm>
            <a:off x="6464851" y="5178538"/>
            <a:ext cx="880444" cy="338554"/>
          </a:xfrm>
          <a:prstGeom prst="rect">
            <a:avLst/>
          </a:prstGeom>
        </p:spPr>
        <p:txBody>
          <a:bodyPr wrap="none">
            <a:spAutoFit/>
          </a:bodyPr>
          <a:lstStyle/>
          <a:p>
            <a:pPr algn="ctr"/>
            <a:r>
              <a:rPr lang="en-US" sz="1600" b="1" dirty="0">
                <a:solidFill>
                  <a:schemeClr val="tx1">
                    <a:lumMod val="85000"/>
                    <a:lumOff val="15000"/>
                  </a:schemeClr>
                </a:solidFill>
                <a:latin typeface="Optima"/>
                <a:cs typeface="Optima"/>
              </a:rPr>
              <a:t>Bonobo</a:t>
            </a:r>
            <a:endParaRPr lang="en-US" sz="1600" b="1" dirty="0">
              <a:solidFill>
                <a:schemeClr val="tx1">
                  <a:lumMod val="85000"/>
                  <a:lumOff val="15000"/>
                </a:schemeClr>
              </a:solidFill>
            </a:endParaRPr>
          </a:p>
        </p:txBody>
      </p:sp>
      <p:sp>
        <p:nvSpPr>
          <p:cNvPr id="40" name="Rectangle 39"/>
          <p:cNvSpPr/>
          <p:nvPr/>
        </p:nvSpPr>
        <p:spPr>
          <a:xfrm>
            <a:off x="7686634" y="5178538"/>
            <a:ext cx="845973" cy="338554"/>
          </a:xfrm>
          <a:prstGeom prst="rect">
            <a:avLst/>
          </a:prstGeom>
        </p:spPr>
        <p:txBody>
          <a:bodyPr wrap="none">
            <a:spAutoFit/>
          </a:bodyPr>
          <a:lstStyle/>
          <a:p>
            <a:pPr algn="ctr"/>
            <a:r>
              <a:rPr lang="en-US" sz="1600" b="1" dirty="0">
                <a:solidFill>
                  <a:schemeClr val="tx1">
                    <a:lumMod val="85000"/>
                    <a:lumOff val="15000"/>
                  </a:schemeClr>
                </a:solidFill>
                <a:latin typeface="Optima"/>
                <a:cs typeface="Optima"/>
              </a:rPr>
              <a:t>Human</a:t>
            </a:r>
            <a:endParaRPr lang="en-US" sz="1600" b="1" dirty="0">
              <a:solidFill>
                <a:schemeClr val="tx1">
                  <a:lumMod val="85000"/>
                  <a:lumOff val="15000"/>
                </a:schemeClr>
              </a:solidFill>
            </a:endParaRPr>
          </a:p>
        </p:txBody>
      </p:sp>
      <p:sp>
        <p:nvSpPr>
          <p:cNvPr id="22" name="Oval 21"/>
          <p:cNvSpPr>
            <a:spLocks noChangeAspect="1"/>
          </p:cNvSpPr>
          <p:nvPr/>
        </p:nvSpPr>
        <p:spPr>
          <a:xfrm>
            <a:off x="6783197" y="3813815"/>
            <a:ext cx="246890" cy="246888"/>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24" name="Oval 23"/>
          <p:cNvSpPr>
            <a:spLocks noChangeAspect="1"/>
          </p:cNvSpPr>
          <p:nvPr/>
        </p:nvSpPr>
        <p:spPr>
          <a:xfrm>
            <a:off x="6193984" y="4352873"/>
            <a:ext cx="246890" cy="246888"/>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25" name="Oval 24"/>
          <p:cNvSpPr>
            <a:spLocks noChangeAspect="1"/>
          </p:cNvSpPr>
          <p:nvPr/>
        </p:nvSpPr>
        <p:spPr>
          <a:xfrm>
            <a:off x="6193984" y="3278195"/>
            <a:ext cx="246890" cy="246888"/>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26" name="Oval 25"/>
          <p:cNvSpPr>
            <a:spLocks noChangeAspect="1"/>
          </p:cNvSpPr>
          <p:nvPr/>
        </p:nvSpPr>
        <p:spPr>
          <a:xfrm>
            <a:off x="5558672" y="2693457"/>
            <a:ext cx="246890" cy="246888"/>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27" name="Oval 26"/>
          <p:cNvSpPr>
            <a:spLocks noChangeAspect="1"/>
          </p:cNvSpPr>
          <p:nvPr/>
        </p:nvSpPr>
        <p:spPr>
          <a:xfrm>
            <a:off x="4953997" y="2162813"/>
            <a:ext cx="246890" cy="246888"/>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28" name="Oval 27"/>
          <p:cNvSpPr>
            <a:spLocks noChangeAspect="1"/>
          </p:cNvSpPr>
          <p:nvPr/>
        </p:nvSpPr>
        <p:spPr>
          <a:xfrm>
            <a:off x="1925216" y="4872511"/>
            <a:ext cx="246889" cy="246888"/>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29" name="Oval 28"/>
          <p:cNvSpPr>
            <a:spLocks noChangeAspect="1"/>
          </p:cNvSpPr>
          <p:nvPr/>
        </p:nvSpPr>
        <p:spPr>
          <a:xfrm>
            <a:off x="3140876" y="4872511"/>
            <a:ext cx="246889" cy="246888"/>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30" name="Oval 29"/>
          <p:cNvSpPr>
            <a:spLocks noChangeAspect="1"/>
          </p:cNvSpPr>
          <p:nvPr/>
        </p:nvSpPr>
        <p:spPr>
          <a:xfrm>
            <a:off x="4373030" y="4872511"/>
            <a:ext cx="246889" cy="246888"/>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31" name="Oval 30"/>
          <p:cNvSpPr>
            <a:spLocks noChangeAspect="1"/>
          </p:cNvSpPr>
          <p:nvPr/>
        </p:nvSpPr>
        <p:spPr>
          <a:xfrm>
            <a:off x="5569167" y="4872511"/>
            <a:ext cx="246889" cy="246888"/>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33" name="Oval 32"/>
          <p:cNvSpPr>
            <a:spLocks noChangeAspect="1"/>
          </p:cNvSpPr>
          <p:nvPr/>
        </p:nvSpPr>
        <p:spPr>
          <a:xfrm>
            <a:off x="6783199" y="4872511"/>
            <a:ext cx="246889" cy="246888"/>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34" name="Oval 33"/>
          <p:cNvSpPr>
            <a:spLocks noChangeAspect="1"/>
          </p:cNvSpPr>
          <p:nvPr/>
        </p:nvSpPr>
        <p:spPr>
          <a:xfrm>
            <a:off x="7981826" y="4872511"/>
            <a:ext cx="246889" cy="246888"/>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32" name="Oval 31"/>
          <p:cNvSpPr>
            <a:spLocks noChangeAspect="1"/>
          </p:cNvSpPr>
          <p:nvPr/>
        </p:nvSpPr>
        <p:spPr>
          <a:xfrm>
            <a:off x="709556" y="4872511"/>
            <a:ext cx="246889" cy="246888"/>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pic>
        <p:nvPicPr>
          <p:cNvPr id="45" name="Picture 44"/>
          <p:cNvPicPr>
            <a:picLocks noChangeAspect="1"/>
          </p:cNvPicPr>
          <p:nvPr/>
        </p:nvPicPr>
        <p:blipFill rotWithShape="1">
          <a:blip r:embed="rId8"/>
          <a:srcRect l="29096" r="4234"/>
          <a:stretch/>
        </p:blipFill>
        <p:spPr>
          <a:xfrm>
            <a:off x="381853" y="5704803"/>
            <a:ext cx="915019" cy="914400"/>
          </a:xfrm>
          <a:prstGeom prst="rect">
            <a:avLst/>
          </a:prstGeom>
          <a:ln w="38100" cmpd="sng">
            <a:solidFill>
              <a:srgbClr val="404040"/>
            </a:solidFill>
          </a:ln>
        </p:spPr>
      </p:pic>
      <p:sp>
        <p:nvSpPr>
          <p:cNvPr id="46" name="Rectangle 45"/>
          <p:cNvSpPr/>
          <p:nvPr/>
        </p:nvSpPr>
        <p:spPr>
          <a:xfrm>
            <a:off x="377140" y="5094294"/>
            <a:ext cx="904552" cy="584776"/>
          </a:xfrm>
          <a:prstGeom prst="rect">
            <a:avLst/>
          </a:prstGeom>
        </p:spPr>
        <p:txBody>
          <a:bodyPr wrap="none">
            <a:spAutoFit/>
          </a:bodyPr>
          <a:lstStyle/>
          <a:p>
            <a:pPr algn="ctr"/>
            <a:r>
              <a:rPr lang="en-US" sz="1600" b="1" dirty="0">
                <a:solidFill>
                  <a:schemeClr val="tx1">
                    <a:lumMod val="85000"/>
                    <a:lumOff val="15000"/>
                  </a:schemeClr>
                </a:solidFill>
                <a:latin typeface="Optima"/>
                <a:cs typeface="Optima"/>
              </a:rPr>
              <a:t>Squirrel</a:t>
            </a:r>
            <a:br>
              <a:rPr lang="en-US" sz="1600" b="1" dirty="0">
                <a:solidFill>
                  <a:schemeClr val="tx1">
                    <a:lumMod val="85000"/>
                    <a:lumOff val="15000"/>
                  </a:schemeClr>
                </a:solidFill>
                <a:latin typeface="Optima"/>
                <a:cs typeface="Optima"/>
              </a:rPr>
            </a:br>
            <a:r>
              <a:rPr lang="en-US" sz="1600" b="1" dirty="0">
                <a:solidFill>
                  <a:schemeClr val="tx1">
                    <a:lumMod val="85000"/>
                    <a:lumOff val="15000"/>
                  </a:schemeClr>
                </a:solidFill>
                <a:latin typeface="Optima"/>
                <a:cs typeface="Optima"/>
              </a:rPr>
              <a:t>Monkey</a:t>
            </a:r>
            <a:endParaRPr lang="en-US" sz="1600" b="1" dirty="0">
              <a:solidFill>
                <a:schemeClr val="tx1">
                  <a:lumMod val="85000"/>
                  <a:lumOff val="15000"/>
                </a:schemeClr>
              </a:solidFill>
            </a:endParaRPr>
          </a:p>
        </p:txBody>
      </p:sp>
      <p:pic>
        <p:nvPicPr>
          <p:cNvPr id="47" name="Picture 46"/>
          <p:cNvPicPr>
            <a:picLocks noChangeAspect="1"/>
          </p:cNvPicPr>
          <p:nvPr/>
        </p:nvPicPr>
        <p:blipFill>
          <a:blip r:embed="rId9"/>
          <a:stretch>
            <a:fillRect/>
          </a:stretch>
        </p:blipFill>
        <p:spPr>
          <a:xfrm>
            <a:off x="1597151" y="5698783"/>
            <a:ext cx="914400" cy="914400"/>
          </a:xfrm>
          <a:prstGeom prst="rect">
            <a:avLst/>
          </a:prstGeom>
          <a:ln w="38100" cmpd="sng">
            <a:solidFill>
              <a:schemeClr val="tx1">
                <a:lumMod val="75000"/>
                <a:lumOff val="25000"/>
              </a:schemeClr>
            </a:solidFill>
          </a:ln>
        </p:spPr>
      </p:pic>
      <p:sp>
        <p:nvSpPr>
          <p:cNvPr id="48" name="Oval 47"/>
          <p:cNvSpPr>
            <a:spLocks noChangeAspect="1"/>
          </p:cNvSpPr>
          <p:nvPr/>
        </p:nvSpPr>
        <p:spPr>
          <a:xfrm>
            <a:off x="4354324" y="1580581"/>
            <a:ext cx="246890" cy="246888"/>
          </a:xfrm>
          <a:prstGeom prst="ellipse">
            <a:avLst/>
          </a:prstGeom>
          <a:solidFill>
            <a:schemeClr val="bg2"/>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bg2"/>
              </a:solidFill>
              <a:latin typeface="Optima"/>
              <a:cs typeface="Optima"/>
            </a:endParaRPr>
          </a:p>
        </p:txBody>
      </p:sp>
      <p:sp>
        <p:nvSpPr>
          <p:cNvPr id="71" name="Title 1"/>
          <p:cNvSpPr txBox="1">
            <a:spLocks/>
          </p:cNvSpPr>
          <p:nvPr/>
        </p:nvSpPr>
        <p:spPr>
          <a:xfrm>
            <a:off x="228600" y="1597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err="1">
                <a:latin typeface="Optima"/>
                <a:cs typeface="Optima"/>
              </a:rPr>
              <a:t>Ultrametric</a:t>
            </a:r>
            <a:r>
              <a:rPr lang="en-US" b="1" dirty="0">
                <a:latin typeface="Optima"/>
                <a:cs typeface="Optima"/>
              </a:rPr>
              <a:t> Trees</a:t>
            </a:r>
          </a:p>
        </p:txBody>
      </p:sp>
      <p:sp>
        <p:nvSpPr>
          <p:cNvPr id="72" name="TextBox 71"/>
          <p:cNvSpPr txBox="1"/>
          <p:nvPr/>
        </p:nvSpPr>
        <p:spPr>
          <a:xfrm>
            <a:off x="3200400" y="3200400"/>
            <a:ext cx="469872" cy="400110"/>
          </a:xfrm>
          <a:prstGeom prst="rect">
            <a:avLst/>
          </a:prstGeom>
          <a:noFill/>
        </p:spPr>
        <p:txBody>
          <a:bodyPr wrap="none" rtlCol="0">
            <a:spAutoFit/>
          </a:bodyPr>
          <a:lstStyle/>
          <a:p>
            <a:pPr algn="ctr"/>
            <a:r>
              <a:rPr lang="en-US" sz="2000" b="1" dirty="0">
                <a:solidFill>
                  <a:srgbClr val="ED1C24"/>
                </a:solidFill>
                <a:latin typeface="Optima"/>
                <a:cs typeface="Optima"/>
              </a:rPr>
              <a:t>23</a:t>
            </a:r>
          </a:p>
        </p:txBody>
      </p:sp>
      <p:sp>
        <p:nvSpPr>
          <p:cNvPr id="73" name="TextBox 72"/>
          <p:cNvSpPr txBox="1"/>
          <p:nvPr/>
        </p:nvSpPr>
        <p:spPr>
          <a:xfrm>
            <a:off x="2286000" y="2895600"/>
            <a:ext cx="469872" cy="400110"/>
          </a:xfrm>
          <a:prstGeom prst="rect">
            <a:avLst/>
          </a:prstGeom>
          <a:noFill/>
        </p:spPr>
        <p:txBody>
          <a:bodyPr wrap="none" rtlCol="0">
            <a:spAutoFit/>
          </a:bodyPr>
          <a:lstStyle/>
          <a:p>
            <a:pPr algn="ctr"/>
            <a:r>
              <a:rPr lang="en-US" sz="2000" b="1" dirty="0">
                <a:solidFill>
                  <a:srgbClr val="ED1C24"/>
                </a:solidFill>
                <a:latin typeface="Optima"/>
                <a:cs typeface="Optima"/>
              </a:rPr>
              <a:t>33</a:t>
            </a:r>
          </a:p>
        </p:txBody>
      </p:sp>
      <p:sp>
        <p:nvSpPr>
          <p:cNvPr id="74" name="TextBox 73"/>
          <p:cNvSpPr txBox="1"/>
          <p:nvPr/>
        </p:nvSpPr>
        <p:spPr>
          <a:xfrm>
            <a:off x="4343400" y="1905000"/>
            <a:ext cx="469872" cy="400110"/>
          </a:xfrm>
          <a:prstGeom prst="rect">
            <a:avLst/>
          </a:prstGeom>
          <a:noFill/>
        </p:spPr>
        <p:txBody>
          <a:bodyPr wrap="none" rtlCol="0">
            <a:spAutoFit/>
          </a:bodyPr>
          <a:lstStyle/>
          <a:p>
            <a:pPr algn="ctr"/>
            <a:r>
              <a:rPr lang="en-US" sz="2000" b="1" dirty="0">
                <a:solidFill>
                  <a:srgbClr val="ED1C24"/>
                </a:solidFill>
                <a:latin typeface="Optima"/>
                <a:cs typeface="Optima"/>
              </a:rPr>
              <a:t>10</a:t>
            </a:r>
          </a:p>
        </p:txBody>
      </p:sp>
      <p:sp>
        <p:nvSpPr>
          <p:cNvPr id="75" name="TextBox 74"/>
          <p:cNvSpPr txBox="1"/>
          <p:nvPr/>
        </p:nvSpPr>
        <p:spPr>
          <a:xfrm>
            <a:off x="4965330" y="2477613"/>
            <a:ext cx="469872" cy="400110"/>
          </a:xfrm>
          <a:prstGeom prst="rect">
            <a:avLst/>
          </a:prstGeom>
          <a:noFill/>
        </p:spPr>
        <p:txBody>
          <a:bodyPr wrap="none" rtlCol="0">
            <a:spAutoFit/>
          </a:bodyPr>
          <a:lstStyle/>
          <a:p>
            <a:pPr algn="ctr"/>
            <a:r>
              <a:rPr lang="en-US" sz="2000" b="1" dirty="0">
                <a:solidFill>
                  <a:srgbClr val="ED1C24"/>
                </a:solidFill>
                <a:latin typeface="Optima"/>
                <a:cs typeface="Optima"/>
              </a:rPr>
              <a:t>10</a:t>
            </a:r>
          </a:p>
        </p:txBody>
      </p:sp>
      <p:sp>
        <p:nvSpPr>
          <p:cNvPr id="76" name="TextBox 75"/>
          <p:cNvSpPr txBox="1"/>
          <p:nvPr/>
        </p:nvSpPr>
        <p:spPr>
          <a:xfrm>
            <a:off x="5658562" y="3023341"/>
            <a:ext cx="327269" cy="400110"/>
          </a:xfrm>
          <a:prstGeom prst="rect">
            <a:avLst/>
          </a:prstGeom>
          <a:noFill/>
        </p:spPr>
        <p:txBody>
          <a:bodyPr wrap="none" rtlCol="0">
            <a:spAutoFit/>
          </a:bodyPr>
          <a:lstStyle/>
          <a:p>
            <a:pPr algn="ctr"/>
            <a:r>
              <a:rPr lang="en-US" sz="2000" b="1" dirty="0">
                <a:solidFill>
                  <a:srgbClr val="ED1C24"/>
                </a:solidFill>
                <a:latin typeface="Optima"/>
                <a:cs typeface="Optima"/>
              </a:rPr>
              <a:t>6</a:t>
            </a:r>
          </a:p>
        </p:txBody>
      </p:sp>
      <p:sp>
        <p:nvSpPr>
          <p:cNvPr id="77" name="TextBox 76"/>
          <p:cNvSpPr txBox="1"/>
          <p:nvPr/>
        </p:nvSpPr>
        <p:spPr>
          <a:xfrm>
            <a:off x="6285392" y="3581400"/>
            <a:ext cx="327269" cy="400110"/>
          </a:xfrm>
          <a:prstGeom prst="rect">
            <a:avLst/>
          </a:prstGeom>
          <a:noFill/>
        </p:spPr>
        <p:txBody>
          <a:bodyPr wrap="none" rtlCol="0">
            <a:spAutoFit/>
          </a:bodyPr>
          <a:lstStyle/>
          <a:p>
            <a:pPr algn="ctr"/>
            <a:r>
              <a:rPr lang="en-US" sz="2000" b="1" dirty="0">
                <a:solidFill>
                  <a:srgbClr val="ED1C24"/>
                </a:solidFill>
                <a:latin typeface="Optima"/>
                <a:cs typeface="Optima"/>
              </a:rPr>
              <a:t>1</a:t>
            </a:r>
          </a:p>
        </p:txBody>
      </p:sp>
      <p:sp>
        <p:nvSpPr>
          <p:cNvPr id="78" name="TextBox 77"/>
          <p:cNvSpPr txBox="1"/>
          <p:nvPr/>
        </p:nvSpPr>
        <p:spPr>
          <a:xfrm>
            <a:off x="6343344" y="4608987"/>
            <a:ext cx="327269" cy="400110"/>
          </a:xfrm>
          <a:prstGeom prst="rect">
            <a:avLst/>
          </a:prstGeom>
          <a:noFill/>
        </p:spPr>
        <p:txBody>
          <a:bodyPr wrap="none" rtlCol="0">
            <a:spAutoFit/>
          </a:bodyPr>
          <a:lstStyle/>
          <a:p>
            <a:pPr algn="ctr"/>
            <a:r>
              <a:rPr lang="en-US" sz="2000" b="1" dirty="0">
                <a:solidFill>
                  <a:srgbClr val="ED1C24"/>
                </a:solidFill>
                <a:latin typeface="Optima"/>
                <a:cs typeface="Optima"/>
              </a:rPr>
              <a:t>2</a:t>
            </a:r>
          </a:p>
        </p:txBody>
      </p:sp>
      <p:sp>
        <p:nvSpPr>
          <p:cNvPr id="79" name="TextBox 78"/>
          <p:cNvSpPr txBox="1"/>
          <p:nvPr/>
        </p:nvSpPr>
        <p:spPr>
          <a:xfrm>
            <a:off x="5987002" y="4611213"/>
            <a:ext cx="327269" cy="400110"/>
          </a:xfrm>
          <a:prstGeom prst="rect">
            <a:avLst/>
          </a:prstGeom>
          <a:noFill/>
        </p:spPr>
        <p:txBody>
          <a:bodyPr wrap="none" rtlCol="0">
            <a:spAutoFit/>
          </a:bodyPr>
          <a:lstStyle/>
          <a:p>
            <a:pPr algn="ctr"/>
            <a:r>
              <a:rPr lang="en-US" sz="2000" b="1" dirty="0">
                <a:solidFill>
                  <a:srgbClr val="ED1C24"/>
                </a:solidFill>
                <a:latin typeface="Optima"/>
                <a:cs typeface="Optima"/>
              </a:rPr>
              <a:t>2</a:t>
            </a:r>
          </a:p>
        </p:txBody>
      </p:sp>
      <p:sp>
        <p:nvSpPr>
          <p:cNvPr id="80" name="TextBox 79"/>
          <p:cNvSpPr txBox="1"/>
          <p:nvPr/>
        </p:nvSpPr>
        <p:spPr>
          <a:xfrm>
            <a:off x="7171434" y="4370284"/>
            <a:ext cx="327269" cy="400110"/>
          </a:xfrm>
          <a:prstGeom prst="rect">
            <a:avLst/>
          </a:prstGeom>
          <a:noFill/>
        </p:spPr>
        <p:txBody>
          <a:bodyPr wrap="none" rtlCol="0">
            <a:spAutoFit/>
          </a:bodyPr>
          <a:lstStyle/>
          <a:p>
            <a:pPr algn="ctr"/>
            <a:r>
              <a:rPr lang="en-US" sz="2000" b="1" dirty="0">
                <a:solidFill>
                  <a:srgbClr val="ED1C24"/>
                </a:solidFill>
                <a:latin typeface="Optima"/>
                <a:cs typeface="Optima"/>
              </a:rPr>
              <a:t>6</a:t>
            </a:r>
          </a:p>
        </p:txBody>
      </p:sp>
      <p:sp>
        <p:nvSpPr>
          <p:cNvPr id="82" name="TextBox 81"/>
          <p:cNvSpPr txBox="1"/>
          <p:nvPr/>
        </p:nvSpPr>
        <p:spPr>
          <a:xfrm>
            <a:off x="4582030" y="1472719"/>
            <a:ext cx="469872" cy="400110"/>
          </a:xfrm>
          <a:prstGeom prst="rect">
            <a:avLst/>
          </a:prstGeom>
          <a:noFill/>
        </p:spPr>
        <p:txBody>
          <a:bodyPr wrap="none" rtlCol="0">
            <a:spAutoFit/>
          </a:bodyPr>
          <a:lstStyle/>
          <a:p>
            <a:pPr algn="ctr"/>
            <a:r>
              <a:rPr lang="en-US" sz="2000" b="1" dirty="0">
                <a:solidFill>
                  <a:srgbClr val="176FC1"/>
                </a:solidFill>
                <a:latin typeface="Optima"/>
                <a:cs typeface="Optima"/>
              </a:rPr>
              <a:t>33</a:t>
            </a:r>
          </a:p>
        </p:txBody>
      </p:sp>
      <p:sp>
        <p:nvSpPr>
          <p:cNvPr id="83" name="TextBox 82"/>
          <p:cNvSpPr txBox="1"/>
          <p:nvPr/>
        </p:nvSpPr>
        <p:spPr>
          <a:xfrm>
            <a:off x="5223567" y="2064559"/>
            <a:ext cx="469872" cy="400110"/>
          </a:xfrm>
          <a:prstGeom prst="rect">
            <a:avLst/>
          </a:prstGeom>
          <a:noFill/>
        </p:spPr>
        <p:txBody>
          <a:bodyPr wrap="none" rtlCol="0">
            <a:spAutoFit/>
          </a:bodyPr>
          <a:lstStyle/>
          <a:p>
            <a:pPr algn="ctr"/>
            <a:r>
              <a:rPr lang="en-US" sz="2000" b="1" dirty="0">
                <a:solidFill>
                  <a:srgbClr val="176FC1"/>
                </a:solidFill>
                <a:latin typeface="Optima"/>
                <a:cs typeface="Optima"/>
              </a:rPr>
              <a:t>23</a:t>
            </a:r>
          </a:p>
        </p:txBody>
      </p:sp>
      <p:sp>
        <p:nvSpPr>
          <p:cNvPr id="84" name="TextBox 83"/>
          <p:cNvSpPr txBox="1"/>
          <p:nvPr/>
        </p:nvSpPr>
        <p:spPr>
          <a:xfrm>
            <a:off x="5793376" y="2594389"/>
            <a:ext cx="469872" cy="400110"/>
          </a:xfrm>
          <a:prstGeom prst="rect">
            <a:avLst/>
          </a:prstGeom>
          <a:noFill/>
        </p:spPr>
        <p:txBody>
          <a:bodyPr wrap="none" rtlCol="0">
            <a:spAutoFit/>
          </a:bodyPr>
          <a:lstStyle/>
          <a:p>
            <a:pPr algn="ctr"/>
            <a:r>
              <a:rPr lang="en-US" sz="2000" b="1" dirty="0">
                <a:solidFill>
                  <a:srgbClr val="176FC1"/>
                </a:solidFill>
                <a:latin typeface="Optima"/>
                <a:cs typeface="Optima"/>
              </a:rPr>
              <a:t>13</a:t>
            </a:r>
          </a:p>
        </p:txBody>
      </p:sp>
      <p:sp>
        <p:nvSpPr>
          <p:cNvPr id="85" name="TextBox 84"/>
          <p:cNvSpPr txBox="1"/>
          <p:nvPr/>
        </p:nvSpPr>
        <p:spPr>
          <a:xfrm>
            <a:off x="6478157" y="3174352"/>
            <a:ext cx="327269" cy="400110"/>
          </a:xfrm>
          <a:prstGeom prst="rect">
            <a:avLst/>
          </a:prstGeom>
          <a:noFill/>
        </p:spPr>
        <p:txBody>
          <a:bodyPr wrap="none" rtlCol="0">
            <a:spAutoFit/>
          </a:bodyPr>
          <a:lstStyle/>
          <a:p>
            <a:pPr algn="ctr"/>
            <a:r>
              <a:rPr lang="en-US" sz="2000" b="1" dirty="0">
                <a:solidFill>
                  <a:srgbClr val="176FC1"/>
                </a:solidFill>
                <a:latin typeface="Optima"/>
                <a:cs typeface="Optima"/>
              </a:rPr>
              <a:t>7</a:t>
            </a:r>
          </a:p>
        </p:txBody>
      </p:sp>
      <p:sp>
        <p:nvSpPr>
          <p:cNvPr id="86" name="TextBox 85"/>
          <p:cNvSpPr txBox="1"/>
          <p:nvPr/>
        </p:nvSpPr>
        <p:spPr>
          <a:xfrm>
            <a:off x="7048013" y="3704181"/>
            <a:ext cx="327269" cy="400110"/>
          </a:xfrm>
          <a:prstGeom prst="rect">
            <a:avLst/>
          </a:prstGeom>
          <a:noFill/>
        </p:spPr>
        <p:txBody>
          <a:bodyPr wrap="none" rtlCol="0">
            <a:spAutoFit/>
          </a:bodyPr>
          <a:lstStyle/>
          <a:p>
            <a:pPr algn="ctr"/>
            <a:r>
              <a:rPr lang="en-US" sz="2000" b="1" dirty="0">
                <a:solidFill>
                  <a:srgbClr val="176FC1"/>
                </a:solidFill>
                <a:latin typeface="Optima"/>
                <a:cs typeface="Optima"/>
              </a:rPr>
              <a:t>6</a:t>
            </a:r>
          </a:p>
        </p:txBody>
      </p:sp>
      <p:sp>
        <p:nvSpPr>
          <p:cNvPr id="87" name="TextBox 86"/>
          <p:cNvSpPr txBox="1"/>
          <p:nvPr/>
        </p:nvSpPr>
        <p:spPr>
          <a:xfrm>
            <a:off x="5878057" y="4245011"/>
            <a:ext cx="327269" cy="400110"/>
          </a:xfrm>
          <a:prstGeom prst="rect">
            <a:avLst/>
          </a:prstGeom>
          <a:noFill/>
        </p:spPr>
        <p:txBody>
          <a:bodyPr wrap="none" rtlCol="0">
            <a:spAutoFit/>
          </a:bodyPr>
          <a:lstStyle/>
          <a:p>
            <a:pPr algn="ctr"/>
            <a:r>
              <a:rPr lang="en-US" sz="2000" b="1" dirty="0">
                <a:solidFill>
                  <a:srgbClr val="176FC1"/>
                </a:solidFill>
                <a:latin typeface="Optima"/>
                <a:cs typeface="Optima"/>
              </a:rPr>
              <a:t>2</a:t>
            </a:r>
          </a:p>
        </p:txBody>
      </p:sp>
    </p:spTree>
    <p:extLst>
      <p:ext uri="{BB962C8B-B14F-4D97-AF65-F5344CB8AC3E}">
        <p14:creationId xmlns:p14="http://schemas.microsoft.com/office/powerpoint/2010/main" val="228279418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itle 1"/>
          <p:cNvSpPr txBox="1">
            <a:spLocks/>
          </p:cNvSpPr>
          <p:nvPr/>
        </p:nvSpPr>
        <p:spPr>
          <a:xfrm>
            <a:off x="228600" y="1597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UPGMA: A Clustering Heuristic</a:t>
            </a:r>
          </a:p>
        </p:txBody>
      </p:sp>
      <p:sp>
        <p:nvSpPr>
          <p:cNvPr id="21" name="Rectangle 20"/>
          <p:cNvSpPr/>
          <p:nvPr/>
        </p:nvSpPr>
        <p:spPr>
          <a:xfrm>
            <a:off x="457200" y="1318929"/>
            <a:ext cx="8229600" cy="954107"/>
          </a:xfrm>
          <a:prstGeom prst="rect">
            <a:avLst/>
          </a:prstGeom>
          <a:solidFill>
            <a:schemeClr val="bg1">
              <a:lumMod val="85000"/>
            </a:schemeClr>
          </a:solidFill>
          <a:ln>
            <a:solidFill>
              <a:schemeClr val="tx1">
                <a:lumMod val="75000"/>
                <a:lumOff val="25000"/>
              </a:schemeClr>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dirty="0">
                <a:latin typeface="Optima"/>
                <a:cs typeface="Optima"/>
              </a:rPr>
              <a:t>1. Form a cluster for each present-day species, each containing a single leaf.</a:t>
            </a:r>
            <a:endParaRPr lang="en-US" dirty="0">
              <a:latin typeface="Optima"/>
              <a:cs typeface="Optima"/>
            </a:endParaRPr>
          </a:p>
        </p:txBody>
      </p:sp>
      <p:graphicFrame>
        <p:nvGraphicFramePr>
          <p:cNvPr id="22" name="Table 21"/>
          <p:cNvGraphicFramePr>
            <a:graphicFrameLocks noGrp="1"/>
          </p:cNvGraphicFramePr>
          <p:nvPr>
            <p:extLst>
              <p:ext uri="{D42A27DB-BD31-4B8C-83A1-F6EECF244321}">
                <p14:modId xmlns:p14="http://schemas.microsoft.com/office/powerpoint/2010/main" val="4025999999"/>
              </p:ext>
            </p:extLst>
          </p:nvPr>
        </p:nvGraphicFramePr>
        <p:xfrm>
          <a:off x="578363" y="3770920"/>
          <a:ext cx="2310726" cy="2325080"/>
        </p:xfrm>
        <a:graphic>
          <a:graphicData uri="http://schemas.openxmlformats.org/drawingml/2006/table">
            <a:tbl>
              <a:tblPr firstRow="1" bandRow="1">
                <a:tableStyleId>{5C22544A-7EE6-4342-B048-85BDC9FD1C3A}</a:tableStyleId>
              </a:tblPr>
              <a:tblGrid>
                <a:gridCol w="449915">
                  <a:extLst>
                    <a:ext uri="{9D8B030D-6E8A-4147-A177-3AD203B41FA5}">
                      <a16:colId xmlns:a16="http://schemas.microsoft.com/office/drawing/2014/main" val="20000"/>
                    </a:ext>
                  </a:extLst>
                </a:gridCol>
                <a:gridCol w="449915">
                  <a:extLst>
                    <a:ext uri="{9D8B030D-6E8A-4147-A177-3AD203B41FA5}">
                      <a16:colId xmlns:a16="http://schemas.microsoft.com/office/drawing/2014/main" val="20001"/>
                    </a:ext>
                  </a:extLst>
                </a:gridCol>
                <a:gridCol w="511068">
                  <a:extLst>
                    <a:ext uri="{9D8B030D-6E8A-4147-A177-3AD203B41FA5}">
                      <a16:colId xmlns:a16="http://schemas.microsoft.com/office/drawing/2014/main" val="20002"/>
                    </a:ext>
                  </a:extLst>
                </a:gridCol>
                <a:gridCol w="428073">
                  <a:extLst>
                    <a:ext uri="{9D8B030D-6E8A-4147-A177-3AD203B41FA5}">
                      <a16:colId xmlns:a16="http://schemas.microsoft.com/office/drawing/2014/main" val="20003"/>
                    </a:ext>
                  </a:extLst>
                </a:gridCol>
                <a:gridCol w="471755">
                  <a:extLst>
                    <a:ext uri="{9D8B030D-6E8A-4147-A177-3AD203B41FA5}">
                      <a16:colId xmlns:a16="http://schemas.microsoft.com/office/drawing/2014/main" val="20004"/>
                    </a:ext>
                  </a:extLst>
                </a:gridCol>
              </a:tblGrid>
              <a:tr h="465016">
                <a:tc>
                  <a:txBody>
                    <a:bodyPr/>
                    <a:lstStyle/>
                    <a:p>
                      <a:pPr algn="ctr"/>
                      <a:endParaRPr lang="en-US" sz="2000" b="1" i="1"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65016">
                <a:tc>
                  <a:txBody>
                    <a:bodyPr/>
                    <a:lstStyle/>
                    <a:p>
                      <a:pPr algn="ctr"/>
                      <a:r>
                        <a:rPr lang="en-US" sz="2000" b="1" i="1" dirty="0">
                          <a:solidFill>
                            <a:srgbClr val="262626"/>
                          </a:solidFill>
                          <a:latin typeface="Optima"/>
                          <a:cs typeface="Optima"/>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5016">
                <a:tc>
                  <a:txBody>
                    <a:bodyPr/>
                    <a:lstStyle/>
                    <a:p>
                      <a:pPr algn="ctr"/>
                      <a:r>
                        <a:rPr lang="en-US" sz="2000" b="1" i="1" dirty="0">
                          <a:solidFill>
                            <a:srgbClr val="262626"/>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65016">
                <a:tc>
                  <a:txBody>
                    <a:bodyPr/>
                    <a:lstStyle/>
                    <a:p>
                      <a:pPr algn="ctr"/>
                      <a:r>
                        <a:rPr lang="en-US" sz="2000" b="1" i="1" dirty="0">
                          <a:solidFill>
                            <a:srgbClr val="262626"/>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65016">
                <a:tc>
                  <a:txBody>
                    <a:bodyPr/>
                    <a:lstStyle/>
                    <a:p>
                      <a:pPr algn="ctr"/>
                      <a:r>
                        <a:rPr lang="en-US" sz="2000" b="1" i="1" dirty="0">
                          <a:solidFill>
                            <a:srgbClr val="262626"/>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grpSp>
        <p:nvGrpSpPr>
          <p:cNvPr id="23" name="Group 22"/>
          <p:cNvGrpSpPr/>
          <p:nvPr/>
        </p:nvGrpSpPr>
        <p:grpSpPr>
          <a:xfrm>
            <a:off x="4267200" y="5425179"/>
            <a:ext cx="3986568" cy="447142"/>
            <a:chOff x="5485646" y="-1727969"/>
            <a:chExt cx="3986568" cy="447141"/>
          </a:xfrm>
        </p:grpSpPr>
        <p:grpSp>
          <p:nvGrpSpPr>
            <p:cNvPr id="24" name="Group 23"/>
            <p:cNvGrpSpPr/>
            <p:nvPr/>
          </p:nvGrpSpPr>
          <p:grpSpPr>
            <a:xfrm>
              <a:off x="5485646" y="-1704453"/>
              <a:ext cx="365762" cy="405289"/>
              <a:chOff x="5459799" y="1825707"/>
              <a:chExt cx="365762" cy="405289"/>
            </a:xfrm>
          </p:grpSpPr>
          <p:sp>
            <p:nvSpPr>
              <p:cNvPr id="34" name="Oval 33"/>
              <p:cNvSpPr>
                <a:spLocks noChangeAspect="1"/>
              </p:cNvSpPr>
              <p:nvPr/>
            </p:nvSpPr>
            <p:spPr>
              <a:xfrm>
                <a:off x="5459799" y="1865236"/>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35" name="TextBox 34"/>
              <p:cNvSpPr txBox="1"/>
              <p:nvPr/>
            </p:nvSpPr>
            <p:spPr>
              <a:xfrm>
                <a:off x="5510937" y="1825707"/>
                <a:ext cx="312033" cy="400109"/>
              </a:xfrm>
              <a:prstGeom prst="rect">
                <a:avLst/>
              </a:prstGeom>
              <a:noFill/>
            </p:spPr>
            <p:txBody>
              <a:bodyPr wrap="none" rtlCol="0">
                <a:spAutoFit/>
              </a:bodyPr>
              <a:lstStyle/>
              <a:p>
                <a:pPr algn="ctr"/>
                <a:r>
                  <a:rPr lang="en-US" sz="2000" i="1" dirty="0">
                    <a:solidFill>
                      <a:srgbClr val="FFFFFF"/>
                    </a:solidFill>
                    <a:latin typeface="Optima"/>
                    <a:cs typeface="Optima"/>
                  </a:rPr>
                  <a:t>i</a:t>
                </a:r>
              </a:p>
            </p:txBody>
          </p:sp>
        </p:grpSp>
        <p:grpSp>
          <p:nvGrpSpPr>
            <p:cNvPr id="25" name="Group 24"/>
            <p:cNvGrpSpPr/>
            <p:nvPr/>
          </p:nvGrpSpPr>
          <p:grpSpPr>
            <a:xfrm>
              <a:off x="6696345" y="-1727969"/>
              <a:ext cx="365762" cy="428805"/>
              <a:chOff x="6670498" y="1841720"/>
              <a:chExt cx="365762" cy="428805"/>
            </a:xfrm>
          </p:grpSpPr>
          <p:sp>
            <p:nvSpPr>
              <p:cNvPr id="32" name="Oval 31"/>
              <p:cNvSpPr>
                <a:spLocks noChangeAspect="1"/>
              </p:cNvSpPr>
              <p:nvPr/>
            </p:nvSpPr>
            <p:spPr>
              <a:xfrm>
                <a:off x="6670498" y="190476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33" name="TextBox 32"/>
              <p:cNvSpPr txBox="1"/>
              <p:nvPr/>
            </p:nvSpPr>
            <p:spPr>
              <a:xfrm>
                <a:off x="6698835" y="1841720"/>
                <a:ext cx="334116" cy="400109"/>
              </a:xfrm>
              <a:prstGeom prst="rect">
                <a:avLst/>
              </a:prstGeom>
              <a:noFill/>
            </p:spPr>
            <p:txBody>
              <a:bodyPr wrap="none" rtlCol="0">
                <a:spAutoFit/>
              </a:bodyPr>
              <a:lstStyle/>
              <a:p>
                <a:pPr algn="ctr"/>
                <a:r>
                  <a:rPr lang="en-US" sz="2000" i="1" dirty="0">
                    <a:solidFill>
                      <a:srgbClr val="FFFFFF"/>
                    </a:solidFill>
                    <a:latin typeface="Optima"/>
                    <a:cs typeface="Optima"/>
                  </a:rPr>
                  <a:t>j</a:t>
                </a:r>
              </a:p>
            </p:txBody>
          </p:sp>
        </p:grpSp>
        <p:grpSp>
          <p:nvGrpSpPr>
            <p:cNvPr id="26" name="Group 25"/>
            <p:cNvGrpSpPr/>
            <p:nvPr/>
          </p:nvGrpSpPr>
          <p:grpSpPr>
            <a:xfrm>
              <a:off x="7890886" y="-1704453"/>
              <a:ext cx="396385" cy="405289"/>
              <a:chOff x="5459799" y="1825707"/>
              <a:chExt cx="396385" cy="405289"/>
            </a:xfrm>
          </p:grpSpPr>
          <p:sp>
            <p:nvSpPr>
              <p:cNvPr id="30" name="Oval 29"/>
              <p:cNvSpPr>
                <a:spLocks noChangeAspect="1"/>
              </p:cNvSpPr>
              <p:nvPr/>
            </p:nvSpPr>
            <p:spPr>
              <a:xfrm>
                <a:off x="5459799" y="1865236"/>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31" name="TextBox 30"/>
              <p:cNvSpPr txBox="1"/>
              <p:nvPr/>
            </p:nvSpPr>
            <p:spPr>
              <a:xfrm>
                <a:off x="5477722" y="1825707"/>
                <a:ext cx="378462" cy="400109"/>
              </a:xfrm>
              <a:prstGeom prst="rect">
                <a:avLst/>
              </a:prstGeom>
              <a:noFill/>
            </p:spPr>
            <p:txBody>
              <a:bodyPr wrap="none" rtlCol="0">
                <a:spAutoFit/>
              </a:bodyPr>
              <a:lstStyle/>
              <a:p>
                <a:pPr algn="ctr"/>
                <a:r>
                  <a:rPr lang="en-US" sz="2000" i="1" dirty="0">
                    <a:solidFill>
                      <a:srgbClr val="FFFFFF"/>
                    </a:solidFill>
                    <a:latin typeface="Optima"/>
                    <a:cs typeface="Optima"/>
                  </a:rPr>
                  <a:t>k</a:t>
                </a:r>
              </a:p>
            </p:txBody>
          </p:sp>
        </p:grpSp>
        <p:grpSp>
          <p:nvGrpSpPr>
            <p:cNvPr id="27" name="Group 26"/>
            <p:cNvGrpSpPr/>
            <p:nvPr/>
          </p:nvGrpSpPr>
          <p:grpSpPr>
            <a:xfrm>
              <a:off x="9106452" y="-1680937"/>
              <a:ext cx="365762" cy="400109"/>
              <a:chOff x="6670498" y="1888752"/>
              <a:chExt cx="365762" cy="400109"/>
            </a:xfrm>
          </p:grpSpPr>
          <p:sp>
            <p:nvSpPr>
              <p:cNvPr id="28" name="Oval 27"/>
              <p:cNvSpPr>
                <a:spLocks noChangeAspect="1"/>
              </p:cNvSpPr>
              <p:nvPr/>
            </p:nvSpPr>
            <p:spPr>
              <a:xfrm>
                <a:off x="6670498" y="190476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29" name="TextBox 28"/>
              <p:cNvSpPr txBox="1"/>
              <p:nvPr/>
            </p:nvSpPr>
            <p:spPr>
              <a:xfrm>
                <a:off x="6721636" y="1888752"/>
                <a:ext cx="312033" cy="400109"/>
              </a:xfrm>
              <a:prstGeom prst="rect">
                <a:avLst/>
              </a:prstGeom>
              <a:noFill/>
            </p:spPr>
            <p:txBody>
              <a:bodyPr wrap="none" rtlCol="0">
                <a:spAutoFit/>
              </a:bodyPr>
              <a:lstStyle/>
              <a:p>
                <a:pPr algn="ctr"/>
                <a:r>
                  <a:rPr lang="en-US" sz="2000" i="1" dirty="0">
                    <a:solidFill>
                      <a:srgbClr val="FFFFFF"/>
                    </a:solidFill>
                    <a:latin typeface="Optima"/>
                    <a:cs typeface="Optima"/>
                  </a:rPr>
                  <a:t>l</a:t>
                </a:r>
              </a:p>
            </p:txBody>
          </p:sp>
        </p:grpSp>
      </p:grpSp>
      <p:sp>
        <p:nvSpPr>
          <p:cNvPr id="36" name="TextBox 35"/>
          <p:cNvSpPr txBox="1"/>
          <p:nvPr/>
        </p:nvSpPr>
        <p:spPr>
          <a:xfrm>
            <a:off x="8405357" y="5458994"/>
            <a:ext cx="327269" cy="400110"/>
          </a:xfrm>
          <a:prstGeom prst="rect">
            <a:avLst/>
          </a:prstGeom>
          <a:noFill/>
        </p:spPr>
        <p:txBody>
          <a:bodyPr wrap="none" rtlCol="0">
            <a:spAutoFit/>
          </a:bodyPr>
          <a:lstStyle/>
          <a:p>
            <a:pPr algn="ctr"/>
            <a:r>
              <a:rPr lang="en-US" sz="2000" b="1" dirty="0">
                <a:solidFill>
                  <a:schemeClr val="tx1">
                    <a:lumMod val="85000"/>
                    <a:lumOff val="15000"/>
                  </a:schemeClr>
                </a:solidFill>
                <a:latin typeface="Optima"/>
                <a:cs typeface="Optima"/>
              </a:rPr>
              <a:t>0</a:t>
            </a:r>
          </a:p>
        </p:txBody>
      </p:sp>
      <p:sp>
        <p:nvSpPr>
          <p:cNvPr id="37" name="TextBox 36"/>
          <p:cNvSpPr txBox="1"/>
          <p:nvPr/>
        </p:nvSpPr>
        <p:spPr>
          <a:xfrm>
            <a:off x="7181877" y="5458994"/>
            <a:ext cx="327269" cy="400110"/>
          </a:xfrm>
          <a:prstGeom prst="rect">
            <a:avLst/>
          </a:prstGeom>
          <a:noFill/>
        </p:spPr>
        <p:txBody>
          <a:bodyPr wrap="none" rtlCol="0">
            <a:spAutoFit/>
          </a:bodyPr>
          <a:lstStyle/>
          <a:p>
            <a:pPr algn="ctr"/>
            <a:r>
              <a:rPr lang="en-US" sz="2000" b="1" dirty="0">
                <a:solidFill>
                  <a:schemeClr val="tx1">
                    <a:lumMod val="85000"/>
                    <a:lumOff val="15000"/>
                  </a:schemeClr>
                </a:solidFill>
                <a:latin typeface="Optima"/>
                <a:cs typeface="Optima"/>
              </a:rPr>
              <a:t>0</a:t>
            </a:r>
          </a:p>
        </p:txBody>
      </p:sp>
      <p:sp>
        <p:nvSpPr>
          <p:cNvPr id="38" name="TextBox 37"/>
          <p:cNvSpPr txBox="1"/>
          <p:nvPr/>
        </p:nvSpPr>
        <p:spPr>
          <a:xfrm>
            <a:off x="5993483" y="5458994"/>
            <a:ext cx="327269" cy="400110"/>
          </a:xfrm>
          <a:prstGeom prst="rect">
            <a:avLst/>
          </a:prstGeom>
          <a:noFill/>
        </p:spPr>
        <p:txBody>
          <a:bodyPr wrap="none" rtlCol="0">
            <a:spAutoFit/>
          </a:bodyPr>
          <a:lstStyle/>
          <a:p>
            <a:pPr algn="ctr"/>
            <a:r>
              <a:rPr lang="en-US" sz="2000" b="1" dirty="0">
                <a:solidFill>
                  <a:schemeClr val="tx1">
                    <a:lumMod val="85000"/>
                    <a:lumOff val="15000"/>
                  </a:schemeClr>
                </a:solidFill>
                <a:latin typeface="Optima"/>
                <a:cs typeface="Optima"/>
              </a:rPr>
              <a:t>0</a:t>
            </a:r>
          </a:p>
        </p:txBody>
      </p:sp>
      <p:sp>
        <p:nvSpPr>
          <p:cNvPr id="39" name="TextBox 38"/>
          <p:cNvSpPr txBox="1"/>
          <p:nvPr/>
        </p:nvSpPr>
        <p:spPr>
          <a:xfrm>
            <a:off x="4777173" y="5458994"/>
            <a:ext cx="327269" cy="400110"/>
          </a:xfrm>
          <a:prstGeom prst="rect">
            <a:avLst/>
          </a:prstGeom>
          <a:noFill/>
        </p:spPr>
        <p:txBody>
          <a:bodyPr wrap="none" rtlCol="0">
            <a:spAutoFit/>
          </a:bodyPr>
          <a:lstStyle/>
          <a:p>
            <a:pPr algn="ctr"/>
            <a:r>
              <a:rPr lang="en-US" sz="2000" b="1" dirty="0">
                <a:solidFill>
                  <a:schemeClr val="tx1">
                    <a:lumMod val="85000"/>
                    <a:lumOff val="15000"/>
                  </a:schemeClr>
                </a:solidFill>
                <a:latin typeface="Optima"/>
                <a:cs typeface="Optima"/>
              </a:rPr>
              <a:t>0</a:t>
            </a:r>
          </a:p>
        </p:txBody>
      </p:sp>
    </p:spTree>
    <p:extLst>
      <p:ext uri="{BB962C8B-B14F-4D97-AF65-F5344CB8AC3E}">
        <p14:creationId xmlns:p14="http://schemas.microsoft.com/office/powerpoint/2010/main" val="315230528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itle 1"/>
          <p:cNvSpPr txBox="1">
            <a:spLocks/>
          </p:cNvSpPr>
          <p:nvPr/>
        </p:nvSpPr>
        <p:spPr>
          <a:xfrm>
            <a:off x="228600" y="1597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UPGMA: A Clustering Heuristic</a:t>
            </a:r>
          </a:p>
        </p:txBody>
      </p:sp>
      <p:graphicFrame>
        <p:nvGraphicFramePr>
          <p:cNvPr id="22" name="Table 21"/>
          <p:cNvGraphicFramePr>
            <a:graphicFrameLocks noGrp="1"/>
          </p:cNvGraphicFramePr>
          <p:nvPr>
            <p:extLst>
              <p:ext uri="{D42A27DB-BD31-4B8C-83A1-F6EECF244321}">
                <p14:modId xmlns:p14="http://schemas.microsoft.com/office/powerpoint/2010/main" val="2640600260"/>
              </p:ext>
            </p:extLst>
          </p:nvPr>
        </p:nvGraphicFramePr>
        <p:xfrm>
          <a:off x="578363" y="3770920"/>
          <a:ext cx="2310726" cy="2325080"/>
        </p:xfrm>
        <a:graphic>
          <a:graphicData uri="http://schemas.openxmlformats.org/drawingml/2006/table">
            <a:tbl>
              <a:tblPr firstRow="1" bandRow="1">
                <a:tableStyleId>{5C22544A-7EE6-4342-B048-85BDC9FD1C3A}</a:tableStyleId>
              </a:tblPr>
              <a:tblGrid>
                <a:gridCol w="449915">
                  <a:extLst>
                    <a:ext uri="{9D8B030D-6E8A-4147-A177-3AD203B41FA5}">
                      <a16:colId xmlns:a16="http://schemas.microsoft.com/office/drawing/2014/main" val="20000"/>
                    </a:ext>
                  </a:extLst>
                </a:gridCol>
                <a:gridCol w="449915">
                  <a:extLst>
                    <a:ext uri="{9D8B030D-6E8A-4147-A177-3AD203B41FA5}">
                      <a16:colId xmlns:a16="http://schemas.microsoft.com/office/drawing/2014/main" val="20001"/>
                    </a:ext>
                  </a:extLst>
                </a:gridCol>
                <a:gridCol w="511068">
                  <a:extLst>
                    <a:ext uri="{9D8B030D-6E8A-4147-A177-3AD203B41FA5}">
                      <a16:colId xmlns:a16="http://schemas.microsoft.com/office/drawing/2014/main" val="20002"/>
                    </a:ext>
                  </a:extLst>
                </a:gridCol>
                <a:gridCol w="428073">
                  <a:extLst>
                    <a:ext uri="{9D8B030D-6E8A-4147-A177-3AD203B41FA5}">
                      <a16:colId xmlns:a16="http://schemas.microsoft.com/office/drawing/2014/main" val="20003"/>
                    </a:ext>
                  </a:extLst>
                </a:gridCol>
                <a:gridCol w="471755">
                  <a:extLst>
                    <a:ext uri="{9D8B030D-6E8A-4147-A177-3AD203B41FA5}">
                      <a16:colId xmlns:a16="http://schemas.microsoft.com/office/drawing/2014/main" val="20004"/>
                    </a:ext>
                  </a:extLst>
                </a:gridCol>
              </a:tblGrid>
              <a:tr h="465016">
                <a:tc>
                  <a:txBody>
                    <a:bodyPr/>
                    <a:lstStyle/>
                    <a:p>
                      <a:pPr algn="ctr"/>
                      <a:endParaRPr lang="en-US" sz="2000" b="1" i="1"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65016">
                <a:tc>
                  <a:txBody>
                    <a:bodyPr/>
                    <a:lstStyle/>
                    <a:p>
                      <a:pPr algn="ctr"/>
                      <a:r>
                        <a:rPr lang="en-US" sz="2000" b="1" i="1" dirty="0">
                          <a:solidFill>
                            <a:srgbClr val="262626"/>
                          </a:solidFill>
                          <a:latin typeface="Optima"/>
                          <a:cs typeface="Optima"/>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5016">
                <a:tc>
                  <a:txBody>
                    <a:bodyPr/>
                    <a:lstStyle/>
                    <a:p>
                      <a:pPr algn="ctr"/>
                      <a:r>
                        <a:rPr lang="en-US" sz="2000" b="1" i="1" dirty="0">
                          <a:solidFill>
                            <a:srgbClr val="262626"/>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65016">
                <a:tc>
                  <a:txBody>
                    <a:bodyPr/>
                    <a:lstStyle/>
                    <a:p>
                      <a:pPr algn="ctr"/>
                      <a:r>
                        <a:rPr lang="en-US" sz="2000" b="1" i="1" dirty="0">
                          <a:solidFill>
                            <a:srgbClr val="262626"/>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chemeClr val="tx2"/>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65016">
                <a:tc>
                  <a:txBody>
                    <a:bodyPr/>
                    <a:lstStyle/>
                    <a:p>
                      <a:pPr algn="ctr"/>
                      <a:r>
                        <a:rPr lang="en-US" sz="2000" b="1" i="1" dirty="0">
                          <a:solidFill>
                            <a:srgbClr val="262626"/>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rgbClr val="ED1C24"/>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23" name="Rectangle 22"/>
          <p:cNvSpPr/>
          <p:nvPr/>
        </p:nvSpPr>
        <p:spPr>
          <a:xfrm>
            <a:off x="457200" y="1318929"/>
            <a:ext cx="8229600" cy="1815882"/>
          </a:xfrm>
          <a:prstGeom prst="rect">
            <a:avLst/>
          </a:prstGeom>
          <a:solidFill>
            <a:schemeClr val="bg1">
              <a:lumMod val="85000"/>
            </a:schemeClr>
          </a:solidFill>
          <a:ln>
            <a:solidFill>
              <a:schemeClr val="tx1">
                <a:lumMod val="75000"/>
                <a:lumOff val="25000"/>
              </a:schemeClr>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dirty="0">
                <a:latin typeface="Optima"/>
                <a:cs typeface="Optima"/>
              </a:rPr>
              <a:t>2. Find the two closest clusters </a:t>
            </a:r>
            <a:r>
              <a:rPr lang="en-US" sz="2800" i="1" dirty="0">
                <a:latin typeface="Optima"/>
                <a:cs typeface="Optima"/>
              </a:rPr>
              <a:t>C</a:t>
            </a:r>
            <a:r>
              <a:rPr lang="en-US" sz="2800" baseline="-25000" dirty="0">
                <a:latin typeface="Optima"/>
                <a:cs typeface="Optima"/>
              </a:rPr>
              <a:t>1</a:t>
            </a:r>
            <a:r>
              <a:rPr lang="en-US" sz="2800" dirty="0">
                <a:latin typeface="Optima"/>
                <a:cs typeface="Optima"/>
              </a:rPr>
              <a:t> and </a:t>
            </a:r>
            <a:r>
              <a:rPr lang="en-US" sz="2800" i="1" dirty="0">
                <a:latin typeface="Optima"/>
                <a:cs typeface="Optima"/>
              </a:rPr>
              <a:t>C</a:t>
            </a:r>
            <a:r>
              <a:rPr lang="en-US" sz="2800" baseline="-25000" dirty="0">
                <a:latin typeface="Optima"/>
                <a:cs typeface="Optima"/>
              </a:rPr>
              <a:t>2</a:t>
            </a:r>
            <a:r>
              <a:rPr lang="en-US" sz="2800" dirty="0">
                <a:latin typeface="Optima"/>
                <a:cs typeface="Optima"/>
              </a:rPr>
              <a:t> according to the average distance</a:t>
            </a:r>
            <a:br>
              <a:rPr lang="en-US" sz="2800" dirty="0">
                <a:latin typeface="Optima"/>
                <a:cs typeface="Optima"/>
              </a:rPr>
            </a:br>
            <a:r>
              <a:rPr lang="en-US" sz="2800" dirty="0">
                <a:latin typeface="Optima"/>
                <a:cs typeface="Optima"/>
              </a:rPr>
              <a:t>        </a:t>
            </a:r>
            <a:r>
              <a:rPr lang="en-US" sz="2800" i="1" dirty="0" err="1">
                <a:latin typeface="Optima"/>
                <a:cs typeface="Optima"/>
              </a:rPr>
              <a:t>D</a:t>
            </a:r>
            <a:r>
              <a:rPr lang="en-US" sz="2800" baseline="-25000" dirty="0" err="1">
                <a:latin typeface="Optima"/>
                <a:cs typeface="Optima"/>
              </a:rPr>
              <a:t>avg</a:t>
            </a:r>
            <a:r>
              <a:rPr lang="en-US" sz="2800" dirty="0">
                <a:latin typeface="Optima"/>
                <a:cs typeface="Optima"/>
              </a:rPr>
              <a:t>(</a:t>
            </a:r>
            <a:r>
              <a:rPr lang="en-US" sz="2800" i="1" dirty="0">
                <a:latin typeface="Optima"/>
                <a:cs typeface="Optima"/>
              </a:rPr>
              <a:t>C</a:t>
            </a:r>
            <a:r>
              <a:rPr lang="en-US" sz="2800" baseline="-25000" dirty="0">
                <a:latin typeface="Optima"/>
                <a:cs typeface="Optima"/>
              </a:rPr>
              <a:t>1</a:t>
            </a:r>
            <a:r>
              <a:rPr lang="en-US" sz="2800" dirty="0">
                <a:latin typeface="Optima"/>
                <a:cs typeface="Optima"/>
              </a:rPr>
              <a:t>, </a:t>
            </a:r>
            <a:r>
              <a:rPr lang="en-US" sz="2800" i="1" dirty="0">
                <a:latin typeface="Optima"/>
                <a:cs typeface="Optima"/>
              </a:rPr>
              <a:t>C</a:t>
            </a:r>
            <a:r>
              <a:rPr lang="en-US" sz="2800" baseline="-25000" dirty="0">
                <a:latin typeface="Optima"/>
                <a:cs typeface="Optima"/>
              </a:rPr>
              <a:t>2</a:t>
            </a:r>
            <a:r>
              <a:rPr lang="en-US" sz="2800" dirty="0">
                <a:latin typeface="Optima"/>
                <a:cs typeface="Optima"/>
              </a:rPr>
              <a:t>) = </a:t>
            </a:r>
            <a:r>
              <a:rPr lang="en-US" sz="2800" dirty="0" err="1">
                <a:latin typeface="Lucida Grande"/>
                <a:ea typeface="Lucida Grande"/>
                <a:cs typeface="Lucida Grande"/>
              </a:rPr>
              <a:t>Σ</a:t>
            </a:r>
            <a:r>
              <a:rPr lang="en-US" sz="2800" i="1" baseline="-25000" dirty="0" err="1">
                <a:latin typeface="Optima"/>
                <a:cs typeface="Optima"/>
              </a:rPr>
              <a:t>i</a:t>
            </a:r>
            <a:r>
              <a:rPr lang="en-US" sz="2800" baseline="-25000" dirty="0">
                <a:latin typeface="Optima"/>
                <a:cs typeface="Optima"/>
              </a:rPr>
              <a:t> in </a:t>
            </a:r>
            <a:r>
              <a:rPr lang="en-US" sz="2800" i="1" baseline="-25000" dirty="0">
                <a:latin typeface="Optima"/>
                <a:cs typeface="Optima"/>
              </a:rPr>
              <a:t>C</a:t>
            </a:r>
            <a:r>
              <a:rPr lang="en-US" sz="2800" baseline="-25000" dirty="0">
                <a:latin typeface="Optima"/>
                <a:cs typeface="Optima"/>
              </a:rPr>
              <a:t>1, </a:t>
            </a:r>
            <a:r>
              <a:rPr lang="en-US" sz="2800" i="1" baseline="-25000" dirty="0">
                <a:latin typeface="Optima"/>
                <a:cs typeface="Optima"/>
              </a:rPr>
              <a:t>j</a:t>
            </a:r>
            <a:r>
              <a:rPr lang="en-US" sz="2800" baseline="-25000" dirty="0">
                <a:latin typeface="Optima"/>
                <a:cs typeface="Optima"/>
              </a:rPr>
              <a:t> in </a:t>
            </a:r>
            <a:r>
              <a:rPr lang="en-US" sz="2800" i="1" baseline="-25000" dirty="0">
                <a:latin typeface="Optima"/>
                <a:cs typeface="Optima"/>
              </a:rPr>
              <a:t>C</a:t>
            </a:r>
            <a:r>
              <a:rPr lang="en-US" sz="2800" baseline="-25000" dirty="0">
                <a:latin typeface="Optima"/>
                <a:cs typeface="Optima"/>
              </a:rPr>
              <a:t>2</a:t>
            </a:r>
            <a:r>
              <a:rPr lang="en-US" sz="2800" dirty="0">
                <a:latin typeface="Optima"/>
                <a:cs typeface="Optima"/>
              </a:rPr>
              <a:t> </a:t>
            </a:r>
            <a:r>
              <a:rPr lang="en-US" sz="2800" i="1" dirty="0" err="1">
                <a:latin typeface="Optima"/>
                <a:cs typeface="Optima"/>
              </a:rPr>
              <a:t>D</a:t>
            </a:r>
            <a:r>
              <a:rPr lang="en-US" sz="2800" i="1" baseline="-25000" dirty="0" err="1">
                <a:latin typeface="Optima"/>
                <a:cs typeface="Optima"/>
              </a:rPr>
              <a:t>i,j</a:t>
            </a:r>
            <a:r>
              <a:rPr lang="en-US" sz="2800" dirty="0">
                <a:latin typeface="Optima"/>
                <a:cs typeface="Optima"/>
              </a:rPr>
              <a:t> / |</a:t>
            </a:r>
            <a:r>
              <a:rPr lang="en-US" sz="2800" i="1" dirty="0">
                <a:latin typeface="Optima"/>
                <a:cs typeface="Optima"/>
              </a:rPr>
              <a:t>C</a:t>
            </a:r>
            <a:r>
              <a:rPr lang="en-US" sz="2800" baseline="-25000" dirty="0">
                <a:latin typeface="Optima"/>
                <a:cs typeface="Optima"/>
              </a:rPr>
              <a:t>1</a:t>
            </a:r>
            <a:r>
              <a:rPr lang="en-US" sz="2800" dirty="0">
                <a:latin typeface="Optima"/>
                <a:cs typeface="Optima"/>
              </a:rPr>
              <a:t>| </a:t>
            </a:r>
            <a:r>
              <a:rPr lang="en-US" sz="2800" dirty="0">
                <a:latin typeface="Optima"/>
                <a:ea typeface="Wingdings"/>
                <a:cs typeface="Optima"/>
                <a:sym typeface="Wingdings"/>
              </a:rPr>
              <a:t> |</a:t>
            </a:r>
            <a:r>
              <a:rPr lang="en-US" sz="2800" i="1" dirty="0">
                <a:latin typeface="Optima"/>
                <a:ea typeface="Wingdings"/>
                <a:cs typeface="Optima"/>
                <a:sym typeface="Wingdings"/>
              </a:rPr>
              <a:t>C</a:t>
            </a:r>
            <a:r>
              <a:rPr lang="en-US" sz="2800" baseline="-25000" dirty="0">
                <a:latin typeface="Optima"/>
                <a:ea typeface="Wingdings"/>
                <a:cs typeface="Optima"/>
                <a:sym typeface="Wingdings"/>
              </a:rPr>
              <a:t>2</a:t>
            </a:r>
            <a:r>
              <a:rPr lang="en-US" sz="2800" dirty="0">
                <a:latin typeface="Optima"/>
                <a:ea typeface="Wingdings"/>
                <a:cs typeface="Optima"/>
                <a:sym typeface="Wingdings"/>
              </a:rPr>
              <a:t>|</a:t>
            </a:r>
            <a:br>
              <a:rPr lang="en-US" sz="2800" dirty="0">
                <a:latin typeface="Optima"/>
                <a:ea typeface="Wingdings"/>
                <a:cs typeface="Optima"/>
                <a:sym typeface="Wingdings"/>
              </a:rPr>
            </a:br>
            <a:r>
              <a:rPr lang="en-US" sz="2800" dirty="0">
                <a:latin typeface="Optima"/>
                <a:ea typeface="Wingdings"/>
                <a:cs typeface="Optima"/>
                <a:sym typeface="Wingdings"/>
              </a:rPr>
              <a:t>where |</a:t>
            </a:r>
            <a:r>
              <a:rPr lang="en-US" sz="2800" i="1" dirty="0">
                <a:latin typeface="Optima"/>
                <a:ea typeface="Wingdings"/>
                <a:cs typeface="Optima"/>
                <a:sym typeface="Wingdings"/>
              </a:rPr>
              <a:t>C</a:t>
            </a:r>
            <a:r>
              <a:rPr lang="en-US" sz="2800" dirty="0">
                <a:latin typeface="Optima"/>
                <a:ea typeface="Wingdings"/>
                <a:cs typeface="Optima"/>
                <a:sym typeface="Wingdings"/>
              </a:rPr>
              <a:t>| denotes the number of elements in </a:t>
            </a:r>
            <a:r>
              <a:rPr lang="en-US" sz="2800" i="1" dirty="0">
                <a:latin typeface="Optima"/>
                <a:ea typeface="Wingdings"/>
                <a:cs typeface="Optima"/>
                <a:sym typeface="Wingdings"/>
              </a:rPr>
              <a:t>C.</a:t>
            </a:r>
            <a:endParaRPr lang="en-US" sz="2800" dirty="0">
              <a:latin typeface="Optima"/>
              <a:ea typeface="Wingdings"/>
              <a:cs typeface="Optima"/>
              <a:sym typeface="Wingdings"/>
            </a:endParaRPr>
          </a:p>
        </p:txBody>
      </p:sp>
      <p:grpSp>
        <p:nvGrpSpPr>
          <p:cNvPr id="24" name="Group 23"/>
          <p:cNvGrpSpPr/>
          <p:nvPr/>
        </p:nvGrpSpPr>
        <p:grpSpPr>
          <a:xfrm>
            <a:off x="4267200" y="5425179"/>
            <a:ext cx="3986568" cy="447142"/>
            <a:chOff x="5485646" y="-1727969"/>
            <a:chExt cx="3986568" cy="447141"/>
          </a:xfrm>
        </p:grpSpPr>
        <p:grpSp>
          <p:nvGrpSpPr>
            <p:cNvPr id="25" name="Group 24"/>
            <p:cNvGrpSpPr/>
            <p:nvPr/>
          </p:nvGrpSpPr>
          <p:grpSpPr>
            <a:xfrm>
              <a:off x="5485646" y="-1704453"/>
              <a:ext cx="365762" cy="405289"/>
              <a:chOff x="5459799" y="1825707"/>
              <a:chExt cx="365762" cy="405289"/>
            </a:xfrm>
          </p:grpSpPr>
          <p:sp>
            <p:nvSpPr>
              <p:cNvPr id="35" name="Oval 34"/>
              <p:cNvSpPr>
                <a:spLocks noChangeAspect="1"/>
              </p:cNvSpPr>
              <p:nvPr/>
            </p:nvSpPr>
            <p:spPr>
              <a:xfrm>
                <a:off x="5459799" y="1865236"/>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36" name="TextBox 35"/>
              <p:cNvSpPr txBox="1"/>
              <p:nvPr/>
            </p:nvSpPr>
            <p:spPr>
              <a:xfrm>
                <a:off x="5510937" y="1825707"/>
                <a:ext cx="312033" cy="400109"/>
              </a:xfrm>
              <a:prstGeom prst="rect">
                <a:avLst/>
              </a:prstGeom>
              <a:noFill/>
            </p:spPr>
            <p:txBody>
              <a:bodyPr wrap="none" rtlCol="0">
                <a:spAutoFit/>
              </a:bodyPr>
              <a:lstStyle/>
              <a:p>
                <a:pPr algn="ctr"/>
                <a:r>
                  <a:rPr lang="en-US" sz="2000" i="1" dirty="0">
                    <a:solidFill>
                      <a:srgbClr val="FFFFFF"/>
                    </a:solidFill>
                    <a:latin typeface="Optima"/>
                    <a:cs typeface="Optima"/>
                  </a:rPr>
                  <a:t>i</a:t>
                </a:r>
              </a:p>
            </p:txBody>
          </p:sp>
        </p:grpSp>
        <p:grpSp>
          <p:nvGrpSpPr>
            <p:cNvPr id="26" name="Group 25"/>
            <p:cNvGrpSpPr/>
            <p:nvPr/>
          </p:nvGrpSpPr>
          <p:grpSpPr>
            <a:xfrm>
              <a:off x="6696345" y="-1727969"/>
              <a:ext cx="365762" cy="428805"/>
              <a:chOff x="6670498" y="1841720"/>
              <a:chExt cx="365762" cy="428805"/>
            </a:xfrm>
          </p:grpSpPr>
          <p:sp>
            <p:nvSpPr>
              <p:cNvPr id="33" name="Oval 32"/>
              <p:cNvSpPr>
                <a:spLocks noChangeAspect="1"/>
              </p:cNvSpPr>
              <p:nvPr/>
            </p:nvSpPr>
            <p:spPr>
              <a:xfrm>
                <a:off x="6670498" y="190476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34" name="TextBox 33"/>
              <p:cNvSpPr txBox="1"/>
              <p:nvPr/>
            </p:nvSpPr>
            <p:spPr>
              <a:xfrm>
                <a:off x="6698835" y="1841720"/>
                <a:ext cx="334116" cy="400109"/>
              </a:xfrm>
              <a:prstGeom prst="rect">
                <a:avLst/>
              </a:prstGeom>
              <a:noFill/>
            </p:spPr>
            <p:txBody>
              <a:bodyPr wrap="none" rtlCol="0">
                <a:spAutoFit/>
              </a:bodyPr>
              <a:lstStyle/>
              <a:p>
                <a:pPr algn="ctr"/>
                <a:r>
                  <a:rPr lang="en-US" sz="2000" i="1" dirty="0">
                    <a:solidFill>
                      <a:srgbClr val="FFFFFF"/>
                    </a:solidFill>
                    <a:latin typeface="Optima"/>
                    <a:cs typeface="Optima"/>
                  </a:rPr>
                  <a:t>j</a:t>
                </a:r>
              </a:p>
            </p:txBody>
          </p:sp>
        </p:grpSp>
        <p:grpSp>
          <p:nvGrpSpPr>
            <p:cNvPr id="27" name="Group 26"/>
            <p:cNvGrpSpPr/>
            <p:nvPr/>
          </p:nvGrpSpPr>
          <p:grpSpPr>
            <a:xfrm>
              <a:off x="7890886" y="-1704453"/>
              <a:ext cx="396385" cy="405289"/>
              <a:chOff x="5459799" y="1825707"/>
              <a:chExt cx="396385" cy="405289"/>
            </a:xfrm>
          </p:grpSpPr>
          <p:sp>
            <p:nvSpPr>
              <p:cNvPr id="31" name="Oval 30"/>
              <p:cNvSpPr>
                <a:spLocks noChangeAspect="1"/>
              </p:cNvSpPr>
              <p:nvPr/>
            </p:nvSpPr>
            <p:spPr>
              <a:xfrm>
                <a:off x="5459799" y="1865236"/>
                <a:ext cx="365762" cy="365760"/>
              </a:xfrm>
              <a:prstGeom prst="ellipse">
                <a:avLst/>
              </a:prstGeom>
              <a:solidFill>
                <a:srgbClr val="ED1C24"/>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32" name="TextBox 31"/>
              <p:cNvSpPr txBox="1"/>
              <p:nvPr/>
            </p:nvSpPr>
            <p:spPr>
              <a:xfrm>
                <a:off x="5477722" y="1825707"/>
                <a:ext cx="378462" cy="400109"/>
              </a:xfrm>
              <a:prstGeom prst="rect">
                <a:avLst/>
              </a:prstGeom>
              <a:noFill/>
            </p:spPr>
            <p:txBody>
              <a:bodyPr wrap="none" rtlCol="0">
                <a:spAutoFit/>
              </a:bodyPr>
              <a:lstStyle/>
              <a:p>
                <a:pPr algn="ctr"/>
                <a:r>
                  <a:rPr lang="en-US" sz="2000" i="1" dirty="0">
                    <a:solidFill>
                      <a:srgbClr val="FFFFFF"/>
                    </a:solidFill>
                    <a:latin typeface="Optima"/>
                    <a:cs typeface="Optima"/>
                  </a:rPr>
                  <a:t>k</a:t>
                </a:r>
              </a:p>
            </p:txBody>
          </p:sp>
        </p:grpSp>
        <p:grpSp>
          <p:nvGrpSpPr>
            <p:cNvPr id="28" name="Group 27"/>
            <p:cNvGrpSpPr/>
            <p:nvPr/>
          </p:nvGrpSpPr>
          <p:grpSpPr>
            <a:xfrm>
              <a:off x="9106452" y="-1680937"/>
              <a:ext cx="365762" cy="400109"/>
              <a:chOff x="6670498" y="1888752"/>
              <a:chExt cx="365762" cy="400109"/>
            </a:xfrm>
          </p:grpSpPr>
          <p:sp>
            <p:nvSpPr>
              <p:cNvPr id="29" name="Oval 28"/>
              <p:cNvSpPr>
                <a:spLocks noChangeAspect="1"/>
              </p:cNvSpPr>
              <p:nvPr/>
            </p:nvSpPr>
            <p:spPr>
              <a:xfrm>
                <a:off x="6670498" y="1904765"/>
                <a:ext cx="365762" cy="365760"/>
              </a:xfrm>
              <a:prstGeom prst="ellipse">
                <a:avLst/>
              </a:prstGeom>
              <a:solidFill>
                <a:srgbClr val="ED1C24"/>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30" name="TextBox 29"/>
              <p:cNvSpPr txBox="1"/>
              <p:nvPr/>
            </p:nvSpPr>
            <p:spPr>
              <a:xfrm>
                <a:off x="6721636" y="1888752"/>
                <a:ext cx="312033" cy="400109"/>
              </a:xfrm>
              <a:prstGeom prst="rect">
                <a:avLst/>
              </a:prstGeom>
              <a:noFill/>
            </p:spPr>
            <p:txBody>
              <a:bodyPr wrap="none" rtlCol="0">
                <a:spAutoFit/>
              </a:bodyPr>
              <a:lstStyle/>
              <a:p>
                <a:pPr algn="ctr"/>
                <a:r>
                  <a:rPr lang="en-US" sz="2000" i="1" dirty="0">
                    <a:solidFill>
                      <a:srgbClr val="FFFFFF"/>
                    </a:solidFill>
                    <a:latin typeface="Optima"/>
                    <a:cs typeface="Optima"/>
                  </a:rPr>
                  <a:t>l</a:t>
                </a:r>
              </a:p>
            </p:txBody>
          </p:sp>
        </p:grpSp>
      </p:grpSp>
      <p:sp>
        <p:nvSpPr>
          <p:cNvPr id="37" name="TextBox 36"/>
          <p:cNvSpPr txBox="1"/>
          <p:nvPr/>
        </p:nvSpPr>
        <p:spPr>
          <a:xfrm>
            <a:off x="8405357" y="5458994"/>
            <a:ext cx="327269" cy="400110"/>
          </a:xfrm>
          <a:prstGeom prst="rect">
            <a:avLst/>
          </a:prstGeom>
          <a:noFill/>
        </p:spPr>
        <p:txBody>
          <a:bodyPr wrap="none" rtlCol="0">
            <a:spAutoFit/>
          </a:bodyPr>
          <a:lstStyle/>
          <a:p>
            <a:pPr algn="ctr"/>
            <a:r>
              <a:rPr lang="en-US" sz="2000" b="1" dirty="0">
                <a:solidFill>
                  <a:schemeClr val="tx1">
                    <a:lumMod val="85000"/>
                    <a:lumOff val="15000"/>
                  </a:schemeClr>
                </a:solidFill>
                <a:latin typeface="Optima"/>
                <a:cs typeface="Optima"/>
              </a:rPr>
              <a:t>0</a:t>
            </a:r>
          </a:p>
        </p:txBody>
      </p:sp>
      <p:sp>
        <p:nvSpPr>
          <p:cNvPr id="38" name="TextBox 37"/>
          <p:cNvSpPr txBox="1"/>
          <p:nvPr/>
        </p:nvSpPr>
        <p:spPr>
          <a:xfrm>
            <a:off x="7181877" y="5458994"/>
            <a:ext cx="327269" cy="400110"/>
          </a:xfrm>
          <a:prstGeom prst="rect">
            <a:avLst/>
          </a:prstGeom>
          <a:noFill/>
        </p:spPr>
        <p:txBody>
          <a:bodyPr wrap="none" rtlCol="0">
            <a:spAutoFit/>
          </a:bodyPr>
          <a:lstStyle/>
          <a:p>
            <a:pPr algn="ctr"/>
            <a:r>
              <a:rPr lang="en-US" sz="2000" b="1" dirty="0">
                <a:solidFill>
                  <a:schemeClr val="tx1">
                    <a:lumMod val="85000"/>
                    <a:lumOff val="15000"/>
                  </a:schemeClr>
                </a:solidFill>
                <a:latin typeface="Optima"/>
                <a:cs typeface="Optima"/>
              </a:rPr>
              <a:t>0</a:t>
            </a:r>
          </a:p>
        </p:txBody>
      </p:sp>
      <p:sp>
        <p:nvSpPr>
          <p:cNvPr id="39" name="TextBox 38"/>
          <p:cNvSpPr txBox="1"/>
          <p:nvPr/>
        </p:nvSpPr>
        <p:spPr>
          <a:xfrm>
            <a:off x="5993483" y="5458994"/>
            <a:ext cx="327269" cy="400110"/>
          </a:xfrm>
          <a:prstGeom prst="rect">
            <a:avLst/>
          </a:prstGeom>
          <a:noFill/>
        </p:spPr>
        <p:txBody>
          <a:bodyPr wrap="none" rtlCol="0">
            <a:spAutoFit/>
          </a:bodyPr>
          <a:lstStyle/>
          <a:p>
            <a:pPr algn="ctr"/>
            <a:r>
              <a:rPr lang="en-US" sz="2000" b="1" dirty="0">
                <a:solidFill>
                  <a:schemeClr val="tx1">
                    <a:lumMod val="85000"/>
                    <a:lumOff val="15000"/>
                  </a:schemeClr>
                </a:solidFill>
                <a:latin typeface="Optima"/>
                <a:cs typeface="Optima"/>
              </a:rPr>
              <a:t>0</a:t>
            </a:r>
          </a:p>
        </p:txBody>
      </p:sp>
      <p:sp>
        <p:nvSpPr>
          <p:cNvPr id="40" name="TextBox 39"/>
          <p:cNvSpPr txBox="1"/>
          <p:nvPr/>
        </p:nvSpPr>
        <p:spPr>
          <a:xfrm>
            <a:off x="4777173" y="5458994"/>
            <a:ext cx="327269" cy="400110"/>
          </a:xfrm>
          <a:prstGeom prst="rect">
            <a:avLst/>
          </a:prstGeom>
          <a:noFill/>
        </p:spPr>
        <p:txBody>
          <a:bodyPr wrap="none" rtlCol="0">
            <a:spAutoFit/>
          </a:bodyPr>
          <a:lstStyle/>
          <a:p>
            <a:pPr algn="ctr"/>
            <a:r>
              <a:rPr lang="en-US" sz="2000" b="1" dirty="0">
                <a:solidFill>
                  <a:schemeClr val="tx1">
                    <a:lumMod val="85000"/>
                    <a:lumOff val="15000"/>
                  </a:schemeClr>
                </a:solidFill>
                <a:latin typeface="Optima"/>
                <a:cs typeface="Optima"/>
              </a:rPr>
              <a:t>0</a:t>
            </a:r>
          </a:p>
        </p:txBody>
      </p:sp>
    </p:spTree>
    <p:extLst>
      <p:ext uri="{BB962C8B-B14F-4D97-AF65-F5344CB8AC3E}">
        <p14:creationId xmlns:p14="http://schemas.microsoft.com/office/powerpoint/2010/main" val="189232704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8" name="Group 137"/>
          <p:cNvGrpSpPr/>
          <p:nvPr/>
        </p:nvGrpSpPr>
        <p:grpSpPr>
          <a:xfrm>
            <a:off x="4267200" y="5425179"/>
            <a:ext cx="3986568" cy="447142"/>
            <a:chOff x="5485646" y="-1727969"/>
            <a:chExt cx="3986568" cy="447141"/>
          </a:xfrm>
        </p:grpSpPr>
        <p:grpSp>
          <p:nvGrpSpPr>
            <p:cNvPr id="120" name="Group 119"/>
            <p:cNvGrpSpPr/>
            <p:nvPr/>
          </p:nvGrpSpPr>
          <p:grpSpPr>
            <a:xfrm>
              <a:off x="5485646" y="-1704453"/>
              <a:ext cx="365762" cy="405289"/>
              <a:chOff x="5459799" y="1825707"/>
              <a:chExt cx="365762" cy="405289"/>
            </a:xfrm>
          </p:grpSpPr>
          <p:sp>
            <p:nvSpPr>
              <p:cNvPr id="121" name="Oval 120"/>
              <p:cNvSpPr>
                <a:spLocks noChangeAspect="1"/>
              </p:cNvSpPr>
              <p:nvPr/>
            </p:nvSpPr>
            <p:spPr>
              <a:xfrm>
                <a:off x="5459799" y="1865236"/>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22" name="TextBox 121"/>
              <p:cNvSpPr txBox="1"/>
              <p:nvPr/>
            </p:nvSpPr>
            <p:spPr>
              <a:xfrm>
                <a:off x="5510937" y="1825707"/>
                <a:ext cx="312033" cy="400109"/>
              </a:xfrm>
              <a:prstGeom prst="rect">
                <a:avLst/>
              </a:prstGeom>
              <a:noFill/>
            </p:spPr>
            <p:txBody>
              <a:bodyPr wrap="none" rtlCol="0">
                <a:spAutoFit/>
              </a:bodyPr>
              <a:lstStyle/>
              <a:p>
                <a:pPr algn="ctr"/>
                <a:r>
                  <a:rPr lang="en-US" sz="2000" i="1" dirty="0">
                    <a:solidFill>
                      <a:srgbClr val="FFFFFF"/>
                    </a:solidFill>
                    <a:latin typeface="Optima"/>
                    <a:cs typeface="Optima"/>
                  </a:rPr>
                  <a:t>i</a:t>
                </a:r>
              </a:p>
            </p:txBody>
          </p:sp>
        </p:grpSp>
        <p:grpSp>
          <p:nvGrpSpPr>
            <p:cNvPr id="123" name="Group 122"/>
            <p:cNvGrpSpPr/>
            <p:nvPr/>
          </p:nvGrpSpPr>
          <p:grpSpPr>
            <a:xfrm>
              <a:off x="6696345" y="-1727969"/>
              <a:ext cx="365762" cy="428805"/>
              <a:chOff x="6670498" y="1841720"/>
              <a:chExt cx="365762" cy="428805"/>
            </a:xfrm>
          </p:grpSpPr>
          <p:sp>
            <p:nvSpPr>
              <p:cNvPr id="124" name="Oval 123"/>
              <p:cNvSpPr>
                <a:spLocks noChangeAspect="1"/>
              </p:cNvSpPr>
              <p:nvPr/>
            </p:nvSpPr>
            <p:spPr>
              <a:xfrm>
                <a:off x="6670498" y="190476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25" name="TextBox 124"/>
              <p:cNvSpPr txBox="1"/>
              <p:nvPr/>
            </p:nvSpPr>
            <p:spPr>
              <a:xfrm>
                <a:off x="6698835" y="1841720"/>
                <a:ext cx="334116" cy="400109"/>
              </a:xfrm>
              <a:prstGeom prst="rect">
                <a:avLst/>
              </a:prstGeom>
              <a:noFill/>
            </p:spPr>
            <p:txBody>
              <a:bodyPr wrap="none" rtlCol="0">
                <a:spAutoFit/>
              </a:bodyPr>
              <a:lstStyle/>
              <a:p>
                <a:pPr algn="ctr"/>
                <a:r>
                  <a:rPr lang="en-US" sz="2000" i="1" dirty="0">
                    <a:solidFill>
                      <a:srgbClr val="FFFFFF"/>
                    </a:solidFill>
                    <a:latin typeface="Optima"/>
                    <a:cs typeface="Optima"/>
                  </a:rPr>
                  <a:t>j</a:t>
                </a:r>
              </a:p>
            </p:txBody>
          </p:sp>
        </p:grpSp>
        <p:grpSp>
          <p:nvGrpSpPr>
            <p:cNvPr id="126" name="Group 125"/>
            <p:cNvGrpSpPr/>
            <p:nvPr/>
          </p:nvGrpSpPr>
          <p:grpSpPr>
            <a:xfrm>
              <a:off x="7890886" y="-1704453"/>
              <a:ext cx="396385" cy="405289"/>
              <a:chOff x="5459799" y="1825707"/>
              <a:chExt cx="396385" cy="405289"/>
            </a:xfrm>
          </p:grpSpPr>
          <p:sp>
            <p:nvSpPr>
              <p:cNvPr id="127" name="Oval 126"/>
              <p:cNvSpPr>
                <a:spLocks noChangeAspect="1"/>
              </p:cNvSpPr>
              <p:nvPr/>
            </p:nvSpPr>
            <p:spPr>
              <a:xfrm>
                <a:off x="5459799" y="1865236"/>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28" name="TextBox 127"/>
              <p:cNvSpPr txBox="1"/>
              <p:nvPr/>
            </p:nvSpPr>
            <p:spPr>
              <a:xfrm>
                <a:off x="5477722" y="1825707"/>
                <a:ext cx="378462" cy="400109"/>
              </a:xfrm>
              <a:prstGeom prst="rect">
                <a:avLst/>
              </a:prstGeom>
              <a:noFill/>
            </p:spPr>
            <p:txBody>
              <a:bodyPr wrap="none" rtlCol="0">
                <a:spAutoFit/>
              </a:bodyPr>
              <a:lstStyle/>
              <a:p>
                <a:pPr algn="ctr"/>
                <a:r>
                  <a:rPr lang="en-US" sz="2000" i="1" dirty="0">
                    <a:solidFill>
                      <a:srgbClr val="FFFFFF"/>
                    </a:solidFill>
                    <a:latin typeface="Optima"/>
                    <a:cs typeface="Optima"/>
                  </a:rPr>
                  <a:t>k</a:t>
                </a:r>
              </a:p>
            </p:txBody>
          </p:sp>
        </p:grpSp>
        <p:grpSp>
          <p:nvGrpSpPr>
            <p:cNvPr id="129" name="Group 128"/>
            <p:cNvGrpSpPr/>
            <p:nvPr/>
          </p:nvGrpSpPr>
          <p:grpSpPr>
            <a:xfrm>
              <a:off x="9106452" y="-1680937"/>
              <a:ext cx="365762" cy="400109"/>
              <a:chOff x="6670498" y="1888752"/>
              <a:chExt cx="365762" cy="400109"/>
            </a:xfrm>
          </p:grpSpPr>
          <p:sp>
            <p:nvSpPr>
              <p:cNvPr id="130" name="Oval 129"/>
              <p:cNvSpPr>
                <a:spLocks noChangeAspect="1"/>
              </p:cNvSpPr>
              <p:nvPr/>
            </p:nvSpPr>
            <p:spPr>
              <a:xfrm>
                <a:off x="6670498" y="190476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31" name="TextBox 130"/>
              <p:cNvSpPr txBox="1"/>
              <p:nvPr/>
            </p:nvSpPr>
            <p:spPr>
              <a:xfrm>
                <a:off x="6721636" y="1888752"/>
                <a:ext cx="312033" cy="400109"/>
              </a:xfrm>
              <a:prstGeom prst="rect">
                <a:avLst/>
              </a:prstGeom>
              <a:noFill/>
            </p:spPr>
            <p:txBody>
              <a:bodyPr wrap="none" rtlCol="0">
                <a:spAutoFit/>
              </a:bodyPr>
              <a:lstStyle/>
              <a:p>
                <a:pPr algn="ctr"/>
                <a:r>
                  <a:rPr lang="en-US" sz="2000" i="1" dirty="0">
                    <a:solidFill>
                      <a:srgbClr val="FFFFFF"/>
                    </a:solidFill>
                    <a:latin typeface="Optima"/>
                    <a:cs typeface="Optima"/>
                  </a:rPr>
                  <a:t>l</a:t>
                </a:r>
              </a:p>
            </p:txBody>
          </p:sp>
        </p:grpSp>
      </p:grpSp>
      <p:graphicFrame>
        <p:nvGraphicFramePr>
          <p:cNvPr id="142" name="Table 141"/>
          <p:cNvGraphicFramePr>
            <a:graphicFrameLocks noGrp="1"/>
          </p:cNvGraphicFramePr>
          <p:nvPr>
            <p:extLst>
              <p:ext uri="{D42A27DB-BD31-4B8C-83A1-F6EECF244321}">
                <p14:modId xmlns:p14="http://schemas.microsoft.com/office/powerpoint/2010/main" val="2444986974"/>
              </p:ext>
            </p:extLst>
          </p:nvPr>
        </p:nvGraphicFramePr>
        <p:xfrm>
          <a:off x="578363" y="3770920"/>
          <a:ext cx="2310726" cy="2325080"/>
        </p:xfrm>
        <a:graphic>
          <a:graphicData uri="http://schemas.openxmlformats.org/drawingml/2006/table">
            <a:tbl>
              <a:tblPr firstRow="1" bandRow="1">
                <a:tableStyleId>{5C22544A-7EE6-4342-B048-85BDC9FD1C3A}</a:tableStyleId>
              </a:tblPr>
              <a:tblGrid>
                <a:gridCol w="449915">
                  <a:extLst>
                    <a:ext uri="{9D8B030D-6E8A-4147-A177-3AD203B41FA5}">
                      <a16:colId xmlns:a16="http://schemas.microsoft.com/office/drawing/2014/main" val="20000"/>
                    </a:ext>
                  </a:extLst>
                </a:gridCol>
                <a:gridCol w="449915">
                  <a:extLst>
                    <a:ext uri="{9D8B030D-6E8A-4147-A177-3AD203B41FA5}">
                      <a16:colId xmlns:a16="http://schemas.microsoft.com/office/drawing/2014/main" val="20001"/>
                    </a:ext>
                  </a:extLst>
                </a:gridCol>
                <a:gridCol w="511068">
                  <a:extLst>
                    <a:ext uri="{9D8B030D-6E8A-4147-A177-3AD203B41FA5}">
                      <a16:colId xmlns:a16="http://schemas.microsoft.com/office/drawing/2014/main" val="20002"/>
                    </a:ext>
                  </a:extLst>
                </a:gridCol>
                <a:gridCol w="428073">
                  <a:extLst>
                    <a:ext uri="{9D8B030D-6E8A-4147-A177-3AD203B41FA5}">
                      <a16:colId xmlns:a16="http://schemas.microsoft.com/office/drawing/2014/main" val="20003"/>
                    </a:ext>
                  </a:extLst>
                </a:gridCol>
                <a:gridCol w="471755">
                  <a:extLst>
                    <a:ext uri="{9D8B030D-6E8A-4147-A177-3AD203B41FA5}">
                      <a16:colId xmlns:a16="http://schemas.microsoft.com/office/drawing/2014/main" val="20004"/>
                    </a:ext>
                  </a:extLst>
                </a:gridCol>
              </a:tblGrid>
              <a:tr h="465016">
                <a:tc>
                  <a:txBody>
                    <a:bodyPr/>
                    <a:lstStyle/>
                    <a:p>
                      <a:pPr algn="ctr"/>
                      <a:endParaRPr lang="en-US" sz="2000" b="1" i="1"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65016">
                <a:tc>
                  <a:txBody>
                    <a:bodyPr/>
                    <a:lstStyle/>
                    <a:p>
                      <a:pPr algn="ctr"/>
                      <a:r>
                        <a:rPr lang="en-US" sz="2000" b="1" i="1" dirty="0">
                          <a:solidFill>
                            <a:srgbClr val="262626"/>
                          </a:solidFill>
                          <a:latin typeface="Optima"/>
                          <a:cs typeface="Optima"/>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5016">
                <a:tc>
                  <a:txBody>
                    <a:bodyPr/>
                    <a:lstStyle/>
                    <a:p>
                      <a:pPr algn="ctr"/>
                      <a:r>
                        <a:rPr lang="en-US" sz="2000" b="1" i="1" dirty="0">
                          <a:solidFill>
                            <a:srgbClr val="262626"/>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65016">
                <a:tc>
                  <a:txBody>
                    <a:bodyPr/>
                    <a:lstStyle/>
                    <a:p>
                      <a:pPr algn="ctr"/>
                      <a:r>
                        <a:rPr lang="en-US" sz="2000" b="1" i="1" dirty="0">
                          <a:solidFill>
                            <a:srgbClr val="262626"/>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chemeClr val="tx2"/>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65016">
                <a:tc>
                  <a:txBody>
                    <a:bodyPr/>
                    <a:lstStyle/>
                    <a:p>
                      <a:pPr algn="ctr"/>
                      <a:r>
                        <a:rPr lang="en-US" sz="2000" b="1" i="1" dirty="0">
                          <a:solidFill>
                            <a:srgbClr val="262626"/>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rgbClr val="ED1C24"/>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211" name="TextBox 210"/>
          <p:cNvSpPr txBox="1"/>
          <p:nvPr/>
        </p:nvSpPr>
        <p:spPr>
          <a:xfrm>
            <a:off x="8405357" y="5458994"/>
            <a:ext cx="327269" cy="400110"/>
          </a:xfrm>
          <a:prstGeom prst="rect">
            <a:avLst/>
          </a:prstGeom>
          <a:noFill/>
        </p:spPr>
        <p:txBody>
          <a:bodyPr wrap="none" rtlCol="0">
            <a:spAutoFit/>
          </a:bodyPr>
          <a:lstStyle/>
          <a:p>
            <a:pPr algn="ctr"/>
            <a:r>
              <a:rPr lang="en-US" sz="2000" b="1" dirty="0">
                <a:solidFill>
                  <a:schemeClr val="tx1">
                    <a:lumMod val="85000"/>
                    <a:lumOff val="15000"/>
                  </a:schemeClr>
                </a:solidFill>
                <a:latin typeface="Optima"/>
                <a:cs typeface="Optima"/>
              </a:rPr>
              <a:t>0</a:t>
            </a:r>
          </a:p>
        </p:txBody>
      </p:sp>
      <p:sp>
        <p:nvSpPr>
          <p:cNvPr id="212" name="TextBox 211"/>
          <p:cNvSpPr txBox="1"/>
          <p:nvPr/>
        </p:nvSpPr>
        <p:spPr>
          <a:xfrm>
            <a:off x="7181877" y="5458994"/>
            <a:ext cx="327269" cy="400110"/>
          </a:xfrm>
          <a:prstGeom prst="rect">
            <a:avLst/>
          </a:prstGeom>
          <a:noFill/>
        </p:spPr>
        <p:txBody>
          <a:bodyPr wrap="none" rtlCol="0">
            <a:spAutoFit/>
          </a:bodyPr>
          <a:lstStyle/>
          <a:p>
            <a:pPr algn="ctr"/>
            <a:r>
              <a:rPr lang="en-US" sz="2000" b="1" dirty="0">
                <a:solidFill>
                  <a:schemeClr val="tx1">
                    <a:lumMod val="85000"/>
                    <a:lumOff val="15000"/>
                  </a:schemeClr>
                </a:solidFill>
                <a:latin typeface="Optima"/>
                <a:cs typeface="Optima"/>
              </a:rPr>
              <a:t>0</a:t>
            </a:r>
          </a:p>
        </p:txBody>
      </p:sp>
      <p:sp>
        <p:nvSpPr>
          <p:cNvPr id="213" name="TextBox 212"/>
          <p:cNvSpPr txBox="1"/>
          <p:nvPr/>
        </p:nvSpPr>
        <p:spPr>
          <a:xfrm>
            <a:off x="5993483" y="5458994"/>
            <a:ext cx="327269" cy="400110"/>
          </a:xfrm>
          <a:prstGeom prst="rect">
            <a:avLst/>
          </a:prstGeom>
          <a:noFill/>
        </p:spPr>
        <p:txBody>
          <a:bodyPr wrap="none" rtlCol="0">
            <a:spAutoFit/>
          </a:bodyPr>
          <a:lstStyle/>
          <a:p>
            <a:pPr algn="ctr"/>
            <a:r>
              <a:rPr lang="en-US" sz="2000" b="1" dirty="0">
                <a:solidFill>
                  <a:schemeClr val="tx1">
                    <a:lumMod val="85000"/>
                    <a:lumOff val="15000"/>
                  </a:schemeClr>
                </a:solidFill>
                <a:latin typeface="Optima"/>
                <a:cs typeface="Optima"/>
              </a:rPr>
              <a:t>0</a:t>
            </a:r>
          </a:p>
        </p:txBody>
      </p:sp>
      <p:sp>
        <p:nvSpPr>
          <p:cNvPr id="214" name="TextBox 213"/>
          <p:cNvSpPr txBox="1"/>
          <p:nvPr/>
        </p:nvSpPr>
        <p:spPr>
          <a:xfrm>
            <a:off x="4777173" y="5458994"/>
            <a:ext cx="327269" cy="400110"/>
          </a:xfrm>
          <a:prstGeom prst="rect">
            <a:avLst/>
          </a:prstGeom>
          <a:noFill/>
        </p:spPr>
        <p:txBody>
          <a:bodyPr wrap="none" rtlCol="0">
            <a:spAutoFit/>
          </a:bodyPr>
          <a:lstStyle/>
          <a:p>
            <a:pPr algn="ctr"/>
            <a:r>
              <a:rPr lang="en-US" sz="2000" b="1" dirty="0">
                <a:solidFill>
                  <a:schemeClr val="tx1">
                    <a:lumMod val="85000"/>
                    <a:lumOff val="15000"/>
                  </a:schemeClr>
                </a:solidFill>
                <a:latin typeface="Optima"/>
                <a:cs typeface="Optima"/>
              </a:rPr>
              <a:t>0</a:t>
            </a:r>
          </a:p>
        </p:txBody>
      </p:sp>
      <p:sp>
        <p:nvSpPr>
          <p:cNvPr id="28" name="Rectangle 27"/>
          <p:cNvSpPr/>
          <p:nvPr/>
        </p:nvSpPr>
        <p:spPr>
          <a:xfrm>
            <a:off x="457200" y="1318929"/>
            <a:ext cx="8229600" cy="523220"/>
          </a:xfrm>
          <a:prstGeom prst="rect">
            <a:avLst/>
          </a:prstGeom>
          <a:solidFill>
            <a:schemeClr val="bg1">
              <a:lumMod val="85000"/>
            </a:schemeClr>
          </a:solidFill>
          <a:ln>
            <a:solidFill>
              <a:schemeClr val="tx1">
                <a:lumMod val="75000"/>
                <a:lumOff val="25000"/>
              </a:schemeClr>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dirty="0">
                <a:latin typeface="Optima"/>
                <a:ea typeface="Wingdings"/>
                <a:cs typeface="Optima"/>
                <a:sym typeface="Wingdings"/>
              </a:rPr>
              <a:t>3. Merge </a:t>
            </a:r>
            <a:r>
              <a:rPr lang="en-US" sz="2800" i="1" dirty="0">
                <a:latin typeface="Optima"/>
                <a:cs typeface="Optima"/>
              </a:rPr>
              <a:t>C</a:t>
            </a:r>
            <a:r>
              <a:rPr lang="en-US" sz="2800" baseline="-25000" dirty="0">
                <a:latin typeface="Optima"/>
                <a:cs typeface="Optima"/>
              </a:rPr>
              <a:t>1</a:t>
            </a:r>
            <a:r>
              <a:rPr lang="en-US" sz="2800" dirty="0">
                <a:latin typeface="Optima"/>
                <a:cs typeface="Optima"/>
              </a:rPr>
              <a:t> and </a:t>
            </a:r>
            <a:r>
              <a:rPr lang="en-US" sz="2800" i="1" dirty="0">
                <a:latin typeface="Optima"/>
                <a:cs typeface="Optima"/>
              </a:rPr>
              <a:t>C</a:t>
            </a:r>
            <a:r>
              <a:rPr lang="en-US" sz="2800" baseline="-25000" dirty="0">
                <a:latin typeface="Optima"/>
                <a:cs typeface="Optima"/>
              </a:rPr>
              <a:t>2</a:t>
            </a:r>
            <a:r>
              <a:rPr lang="en-US" sz="2800" dirty="0">
                <a:latin typeface="Optima"/>
                <a:cs typeface="Optima"/>
              </a:rPr>
              <a:t> into a single cluster </a:t>
            </a:r>
            <a:r>
              <a:rPr lang="en-US" sz="2800" i="1" dirty="0">
                <a:latin typeface="Optima"/>
                <a:cs typeface="Optima"/>
              </a:rPr>
              <a:t>C</a:t>
            </a:r>
            <a:r>
              <a:rPr lang="en-US" sz="2800" dirty="0">
                <a:latin typeface="Optima"/>
                <a:cs typeface="Optima"/>
              </a:rPr>
              <a:t>.</a:t>
            </a:r>
          </a:p>
        </p:txBody>
      </p:sp>
      <p:sp>
        <p:nvSpPr>
          <p:cNvPr id="30" name="Title 1"/>
          <p:cNvSpPr txBox="1">
            <a:spLocks/>
          </p:cNvSpPr>
          <p:nvPr/>
        </p:nvSpPr>
        <p:spPr>
          <a:xfrm>
            <a:off x="228600" y="1597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UPGMA: A Clustering Heuristic</a:t>
            </a:r>
          </a:p>
        </p:txBody>
      </p:sp>
      <p:sp>
        <p:nvSpPr>
          <p:cNvPr id="31" name="Rectangle 30"/>
          <p:cNvSpPr/>
          <p:nvPr/>
        </p:nvSpPr>
        <p:spPr>
          <a:xfrm>
            <a:off x="7060946" y="4090143"/>
            <a:ext cx="783201" cy="400110"/>
          </a:xfrm>
          <a:prstGeom prst="rect">
            <a:avLst/>
          </a:prstGeom>
        </p:spPr>
        <p:txBody>
          <a:bodyPr wrap="none">
            <a:spAutoFit/>
          </a:bodyPr>
          <a:lstStyle/>
          <a:p>
            <a:pPr algn="ctr"/>
            <a:r>
              <a:rPr lang="en-US" sz="2000" dirty="0">
                <a:solidFill>
                  <a:srgbClr val="262626"/>
                </a:solidFill>
                <a:latin typeface="Optima"/>
                <a:cs typeface="Optima"/>
              </a:rPr>
              <a:t>{</a:t>
            </a:r>
            <a:r>
              <a:rPr lang="en-US" sz="2000" baseline="-25000" dirty="0">
                <a:solidFill>
                  <a:srgbClr val="262626"/>
                </a:solidFill>
                <a:latin typeface="Optima"/>
                <a:cs typeface="Optima"/>
              </a:rPr>
              <a:t> </a:t>
            </a:r>
            <a:r>
              <a:rPr lang="en-US" sz="2000" i="1" dirty="0">
                <a:solidFill>
                  <a:srgbClr val="262626"/>
                </a:solidFill>
                <a:latin typeface="Optima"/>
                <a:cs typeface="Optima"/>
              </a:rPr>
              <a:t>k</a:t>
            </a:r>
            <a:r>
              <a:rPr lang="en-US" sz="2000" dirty="0">
                <a:solidFill>
                  <a:srgbClr val="262626"/>
                </a:solidFill>
                <a:latin typeface="Optima"/>
                <a:cs typeface="Optima"/>
              </a:rPr>
              <a:t>, </a:t>
            </a:r>
            <a:r>
              <a:rPr lang="en-US" sz="2000" i="1" dirty="0">
                <a:solidFill>
                  <a:srgbClr val="262626"/>
                </a:solidFill>
                <a:latin typeface="Optima"/>
                <a:cs typeface="Optima"/>
              </a:rPr>
              <a:t>l</a:t>
            </a:r>
            <a:r>
              <a:rPr lang="en-US" sz="2000" i="1" baseline="-25000" dirty="0">
                <a:solidFill>
                  <a:srgbClr val="262626"/>
                </a:solidFill>
                <a:latin typeface="Optima"/>
                <a:cs typeface="Optima"/>
              </a:rPr>
              <a:t> </a:t>
            </a:r>
            <a:r>
              <a:rPr lang="en-US" sz="2000" dirty="0">
                <a:solidFill>
                  <a:srgbClr val="262626"/>
                </a:solidFill>
                <a:latin typeface="Optima"/>
                <a:cs typeface="Optima"/>
              </a:rPr>
              <a:t>}</a:t>
            </a:r>
          </a:p>
        </p:txBody>
      </p:sp>
    </p:spTree>
    <p:extLst>
      <p:ext uri="{BB962C8B-B14F-4D97-AF65-F5344CB8AC3E}">
        <p14:creationId xmlns:p14="http://schemas.microsoft.com/office/powerpoint/2010/main" val="248911279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8" name="Group 137"/>
          <p:cNvGrpSpPr/>
          <p:nvPr/>
        </p:nvGrpSpPr>
        <p:grpSpPr>
          <a:xfrm>
            <a:off x="4267200" y="5425179"/>
            <a:ext cx="3986568" cy="447142"/>
            <a:chOff x="5485646" y="-1727969"/>
            <a:chExt cx="3986568" cy="447141"/>
          </a:xfrm>
        </p:grpSpPr>
        <p:grpSp>
          <p:nvGrpSpPr>
            <p:cNvPr id="120" name="Group 119"/>
            <p:cNvGrpSpPr/>
            <p:nvPr/>
          </p:nvGrpSpPr>
          <p:grpSpPr>
            <a:xfrm>
              <a:off x="5485646" y="-1704453"/>
              <a:ext cx="365762" cy="405289"/>
              <a:chOff x="5459799" y="1825707"/>
              <a:chExt cx="365762" cy="405289"/>
            </a:xfrm>
          </p:grpSpPr>
          <p:sp>
            <p:nvSpPr>
              <p:cNvPr id="121" name="Oval 120"/>
              <p:cNvSpPr>
                <a:spLocks noChangeAspect="1"/>
              </p:cNvSpPr>
              <p:nvPr/>
            </p:nvSpPr>
            <p:spPr>
              <a:xfrm>
                <a:off x="5459799" y="1865236"/>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22" name="TextBox 121"/>
              <p:cNvSpPr txBox="1"/>
              <p:nvPr/>
            </p:nvSpPr>
            <p:spPr>
              <a:xfrm>
                <a:off x="5510937" y="1825707"/>
                <a:ext cx="312033" cy="400109"/>
              </a:xfrm>
              <a:prstGeom prst="rect">
                <a:avLst/>
              </a:prstGeom>
              <a:noFill/>
            </p:spPr>
            <p:txBody>
              <a:bodyPr wrap="none" rtlCol="0">
                <a:spAutoFit/>
              </a:bodyPr>
              <a:lstStyle/>
              <a:p>
                <a:pPr algn="ctr"/>
                <a:r>
                  <a:rPr lang="en-US" sz="2000" i="1" dirty="0">
                    <a:solidFill>
                      <a:srgbClr val="FFFFFF"/>
                    </a:solidFill>
                    <a:latin typeface="Optima"/>
                    <a:cs typeface="Optima"/>
                  </a:rPr>
                  <a:t>i</a:t>
                </a:r>
              </a:p>
            </p:txBody>
          </p:sp>
        </p:grpSp>
        <p:grpSp>
          <p:nvGrpSpPr>
            <p:cNvPr id="123" name="Group 122"/>
            <p:cNvGrpSpPr/>
            <p:nvPr/>
          </p:nvGrpSpPr>
          <p:grpSpPr>
            <a:xfrm>
              <a:off x="6696345" y="-1727969"/>
              <a:ext cx="365762" cy="428805"/>
              <a:chOff x="6670498" y="1841720"/>
              <a:chExt cx="365762" cy="428805"/>
            </a:xfrm>
          </p:grpSpPr>
          <p:sp>
            <p:nvSpPr>
              <p:cNvPr id="124" name="Oval 123"/>
              <p:cNvSpPr>
                <a:spLocks noChangeAspect="1"/>
              </p:cNvSpPr>
              <p:nvPr/>
            </p:nvSpPr>
            <p:spPr>
              <a:xfrm>
                <a:off x="6670498" y="190476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25" name="TextBox 124"/>
              <p:cNvSpPr txBox="1"/>
              <p:nvPr/>
            </p:nvSpPr>
            <p:spPr>
              <a:xfrm>
                <a:off x="6698835" y="1841720"/>
                <a:ext cx="334116" cy="400109"/>
              </a:xfrm>
              <a:prstGeom prst="rect">
                <a:avLst/>
              </a:prstGeom>
              <a:noFill/>
            </p:spPr>
            <p:txBody>
              <a:bodyPr wrap="none" rtlCol="0">
                <a:spAutoFit/>
              </a:bodyPr>
              <a:lstStyle/>
              <a:p>
                <a:pPr algn="ctr"/>
                <a:r>
                  <a:rPr lang="en-US" sz="2000" i="1" dirty="0">
                    <a:solidFill>
                      <a:srgbClr val="FFFFFF"/>
                    </a:solidFill>
                    <a:latin typeface="Optima"/>
                    <a:cs typeface="Optima"/>
                  </a:rPr>
                  <a:t>j</a:t>
                </a:r>
              </a:p>
            </p:txBody>
          </p:sp>
        </p:grpSp>
        <p:grpSp>
          <p:nvGrpSpPr>
            <p:cNvPr id="126" name="Group 125"/>
            <p:cNvGrpSpPr/>
            <p:nvPr/>
          </p:nvGrpSpPr>
          <p:grpSpPr>
            <a:xfrm>
              <a:off x="7890886" y="-1704453"/>
              <a:ext cx="396385" cy="405289"/>
              <a:chOff x="5459799" y="1825707"/>
              <a:chExt cx="396385" cy="405289"/>
            </a:xfrm>
          </p:grpSpPr>
          <p:sp>
            <p:nvSpPr>
              <p:cNvPr id="127" name="Oval 126"/>
              <p:cNvSpPr>
                <a:spLocks noChangeAspect="1"/>
              </p:cNvSpPr>
              <p:nvPr/>
            </p:nvSpPr>
            <p:spPr>
              <a:xfrm>
                <a:off x="5459799" y="1865236"/>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28" name="TextBox 127"/>
              <p:cNvSpPr txBox="1"/>
              <p:nvPr/>
            </p:nvSpPr>
            <p:spPr>
              <a:xfrm>
                <a:off x="5477722" y="1825707"/>
                <a:ext cx="378462" cy="400109"/>
              </a:xfrm>
              <a:prstGeom prst="rect">
                <a:avLst/>
              </a:prstGeom>
              <a:noFill/>
            </p:spPr>
            <p:txBody>
              <a:bodyPr wrap="none" rtlCol="0">
                <a:spAutoFit/>
              </a:bodyPr>
              <a:lstStyle/>
              <a:p>
                <a:pPr algn="ctr"/>
                <a:r>
                  <a:rPr lang="en-US" sz="2000" i="1" dirty="0">
                    <a:solidFill>
                      <a:srgbClr val="FFFFFF"/>
                    </a:solidFill>
                    <a:latin typeface="Optima"/>
                    <a:cs typeface="Optima"/>
                  </a:rPr>
                  <a:t>k</a:t>
                </a:r>
              </a:p>
            </p:txBody>
          </p:sp>
        </p:grpSp>
        <p:grpSp>
          <p:nvGrpSpPr>
            <p:cNvPr id="129" name="Group 128"/>
            <p:cNvGrpSpPr/>
            <p:nvPr/>
          </p:nvGrpSpPr>
          <p:grpSpPr>
            <a:xfrm>
              <a:off x="9106452" y="-1680937"/>
              <a:ext cx="365762" cy="400109"/>
              <a:chOff x="6670498" y="1888752"/>
              <a:chExt cx="365762" cy="400109"/>
            </a:xfrm>
          </p:grpSpPr>
          <p:sp>
            <p:nvSpPr>
              <p:cNvPr id="130" name="Oval 129"/>
              <p:cNvSpPr>
                <a:spLocks noChangeAspect="1"/>
              </p:cNvSpPr>
              <p:nvPr/>
            </p:nvSpPr>
            <p:spPr>
              <a:xfrm>
                <a:off x="6670498" y="190476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31" name="TextBox 130"/>
              <p:cNvSpPr txBox="1"/>
              <p:nvPr/>
            </p:nvSpPr>
            <p:spPr>
              <a:xfrm>
                <a:off x="6721636" y="1888752"/>
                <a:ext cx="312033" cy="400109"/>
              </a:xfrm>
              <a:prstGeom prst="rect">
                <a:avLst/>
              </a:prstGeom>
              <a:noFill/>
            </p:spPr>
            <p:txBody>
              <a:bodyPr wrap="none" rtlCol="0">
                <a:spAutoFit/>
              </a:bodyPr>
              <a:lstStyle/>
              <a:p>
                <a:pPr algn="ctr"/>
                <a:r>
                  <a:rPr lang="en-US" sz="2000" i="1" dirty="0">
                    <a:solidFill>
                      <a:srgbClr val="FFFFFF"/>
                    </a:solidFill>
                    <a:latin typeface="Optima"/>
                    <a:cs typeface="Optima"/>
                  </a:rPr>
                  <a:t>l</a:t>
                </a:r>
              </a:p>
            </p:txBody>
          </p:sp>
        </p:grpSp>
      </p:grpSp>
      <p:graphicFrame>
        <p:nvGraphicFramePr>
          <p:cNvPr id="142" name="Table 141"/>
          <p:cNvGraphicFramePr>
            <a:graphicFrameLocks noGrp="1"/>
          </p:cNvGraphicFramePr>
          <p:nvPr>
            <p:extLst>
              <p:ext uri="{D42A27DB-BD31-4B8C-83A1-F6EECF244321}">
                <p14:modId xmlns:p14="http://schemas.microsoft.com/office/powerpoint/2010/main" val="3921525200"/>
              </p:ext>
            </p:extLst>
          </p:nvPr>
        </p:nvGraphicFramePr>
        <p:xfrm>
          <a:off x="578363" y="3770920"/>
          <a:ext cx="2310726" cy="2325080"/>
        </p:xfrm>
        <a:graphic>
          <a:graphicData uri="http://schemas.openxmlformats.org/drawingml/2006/table">
            <a:tbl>
              <a:tblPr firstRow="1" bandRow="1">
                <a:tableStyleId>{5C22544A-7EE6-4342-B048-85BDC9FD1C3A}</a:tableStyleId>
              </a:tblPr>
              <a:tblGrid>
                <a:gridCol w="449915">
                  <a:extLst>
                    <a:ext uri="{9D8B030D-6E8A-4147-A177-3AD203B41FA5}">
                      <a16:colId xmlns:a16="http://schemas.microsoft.com/office/drawing/2014/main" val="20000"/>
                    </a:ext>
                  </a:extLst>
                </a:gridCol>
                <a:gridCol w="449915">
                  <a:extLst>
                    <a:ext uri="{9D8B030D-6E8A-4147-A177-3AD203B41FA5}">
                      <a16:colId xmlns:a16="http://schemas.microsoft.com/office/drawing/2014/main" val="20001"/>
                    </a:ext>
                  </a:extLst>
                </a:gridCol>
                <a:gridCol w="511068">
                  <a:extLst>
                    <a:ext uri="{9D8B030D-6E8A-4147-A177-3AD203B41FA5}">
                      <a16:colId xmlns:a16="http://schemas.microsoft.com/office/drawing/2014/main" val="20002"/>
                    </a:ext>
                  </a:extLst>
                </a:gridCol>
                <a:gridCol w="428073">
                  <a:extLst>
                    <a:ext uri="{9D8B030D-6E8A-4147-A177-3AD203B41FA5}">
                      <a16:colId xmlns:a16="http://schemas.microsoft.com/office/drawing/2014/main" val="20003"/>
                    </a:ext>
                  </a:extLst>
                </a:gridCol>
                <a:gridCol w="471755">
                  <a:extLst>
                    <a:ext uri="{9D8B030D-6E8A-4147-A177-3AD203B41FA5}">
                      <a16:colId xmlns:a16="http://schemas.microsoft.com/office/drawing/2014/main" val="20004"/>
                    </a:ext>
                  </a:extLst>
                </a:gridCol>
              </a:tblGrid>
              <a:tr h="465016">
                <a:tc>
                  <a:txBody>
                    <a:bodyPr/>
                    <a:lstStyle/>
                    <a:p>
                      <a:pPr algn="ctr"/>
                      <a:endParaRPr lang="en-US" sz="2000" b="1" i="1"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65016">
                <a:tc>
                  <a:txBody>
                    <a:bodyPr/>
                    <a:lstStyle/>
                    <a:p>
                      <a:pPr algn="ctr"/>
                      <a:r>
                        <a:rPr lang="en-US" sz="2000" b="1" i="1" dirty="0">
                          <a:solidFill>
                            <a:srgbClr val="262626"/>
                          </a:solidFill>
                          <a:latin typeface="Optima"/>
                          <a:cs typeface="Optima"/>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5016">
                <a:tc>
                  <a:txBody>
                    <a:bodyPr/>
                    <a:lstStyle/>
                    <a:p>
                      <a:pPr algn="ctr"/>
                      <a:r>
                        <a:rPr lang="en-US" sz="2000" b="1" i="1" dirty="0">
                          <a:solidFill>
                            <a:srgbClr val="262626"/>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65016">
                <a:tc>
                  <a:txBody>
                    <a:bodyPr/>
                    <a:lstStyle/>
                    <a:p>
                      <a:pPr algn="ctr"/>
                      <a:r>
                        <a:rPr lang="en-US" sz="2000" b="1" i="1" dirty="0">
                          <a:solidFill>
                            <a:srgbClr val="262626"/>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chemeClr val="tx2"/>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65016">
                <a:tc>
                  <a:txBody>
                    <a:bodyPr/>
                    <a:lstStyle/>
                    <a:p>
                      <a:pPr algn="ctr"/>
                      <a:r>
                        <a:rPr lang="en-US" sz="2000" b="1" i="1" dirty="0">
                          <a:solidFill>
                            <a:srgbClr val="262626"/>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rgbClr val="ED1C24"/>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211" name="TextBox 210"/>
          <p:cNvSpPr txBox="1"/>
          <p:nvPr/>
        </p:nvSpPr>
        <p:spPr>
          <a:xfrm>
            <a:off x="8405357" y="5458994"/>
            <a:ext cx="327269" cy="400110"/>
          </a:xfrm>
          <a:prstGeom prst="rect">
            <a:avLst/>
          </a:prstGeom>
          <a:noFill/>
        </p:spPr>
        <p:txBody>
          <a:bodyPr wrap="none" rtlCol="0">
            <a:spAutoFit/>
          </a:bodyPr>
          <a:lstStyle/>
          <a:p>
            <a:pPr algn="ctr"/>
            <a:r>
              <a:rPr lang="en-US" sz="2000" b="1" dirty="0">
                <a:solidFill>
                  <a:schemeClr val="tx1">
                    <a:lumMod val="85000"/>
                    <a:lumOff val="15000"/>
                  </a:schemeClr>
                </a:solidFill>
                <a:latin typeface="Optima"/>
                <a:cs typeface="Optima"/>
              </a:rPr>
              <a:t>0</a:t>
            </a:r>
          </a:p>
        </p:txBody>
      </p:sp>
      <p:sp>
        <p:nvSpPr>
          <p:cNvPr id="212" name="TextBox 211"/>
          <p:cNvSpPr txBox="1"/>
          <p:nvPr/>
        </p:nvSpPr>
        <p:spPr>
          <a:xfrm>
            <a:off x="7181877" y="5458994"/>
            <a:ext cx="327269" cy="400110"/>
          </a:xfrm>
          <a:prstGeom prst="rect">
            <a:avLst/>
          </a:prstGeom>
          <a:noFill/>
        </p:spPr>
        <p:txBody>
          <a:bodyPr wrap="none" rtlCol="0">
            <a:spAutoFit/>
          </a:bodyPr>
          <a:lstStyle/>
          <a:p>
            <a:pPr algn="ctr"/>
            <a:r>
              <a:rPr lang="en-US" sz="2000" b="1" dirty="0">
                <a:solidFill>
                  <a:schemeClr val="tx1">
                    <a:lumMod val="85000"/>
                    <a:lumOff val="15000"/>
                  </a:schemeClr>
                </a:solidFill>
                <a:latin typeface="Optima"/>
                <a:cs typeface="Optima"/>
              </a:rPr>
              <a:t>0</a:t>
            </a:r>
          </a:p>
        </p:txBody>
      </p:sp>
      <p:sp>
        <p:nvSpPr>
          <p:cNvPr id="213" name="TextBox 212"/>
          <p:cNvSpPr txBox="1"/>
          <p:nvPr/>
        </p:nvSpPr>
        <p:spPr>
          <a:xfrm>
            <a:off x="5993483" y="5458994"/>
            <a:ext cx="327269" cy="400110"/>
          </a:xfrm>
          <a:prstGeom prst="rect">
            <a:avLst/>
          </a:prstGeom>
          <a:noFill/>
        </p:spPr>
        <p:txBody>
          <a:bodyPr wrap="none" rtlCol="0">
            <a:spAutoFit/>
          </a:bodyPr>
          <a:lstStyle/>
          <a:p>
            <a:pPr algn="ctr"/>
            <a:r>
              <a:rPr lang="en-US" sz="2000" b="1" dirty="0">
                <a:solidFill>
                  <a:schemeClr val="tx1">
                    <a:lumMod val="85000"/>
                    <a:lumOff val="15000"/>
                  </a:schemeClr>
                </a:solidFill>
                <a:latin typeface="Optima"/>
                <a:cs typeface="Optima"/>
              </a:rPr>
              <a:t>0</a:t>
            </a:r>
          </a:p>
        </p:txBody>
      </p:sp>
      <p:sp>
        <p:nvSpPr>
          <p:cNvPr id="214" name="TextBox 213"/>
          <p:cNvSpPr txBox="1"/>
          <p:nvPr/>
        </p:nvSpPr>
        <p:spPr>
          <a:xfrm>
            <a:off x="4777173" y="5458994"/>
            <a:ext cx="327269" cy="400110"/>
          </a:xfrm>
          <a:prstGeom prst="rect">
            <a:avLst/>
          </a:prstGeom>
          <a:noFill/>
        </p:spPr>
        <p:txBody>
          <a:bodyPr wrap="none" rtlCol="0">
            <a:spAutoFit/>
          </a:bodyPr>
          <a:lstStyle/>
          <a:p>
            <a:pPr algn="ctr"/>
            <a:r>
              <a:rPr lang="en-US" sz="2000" b="1" dirty="0">
                <a:solidFill>
                  <a:schemeClr val="tx1">
                    <a:lumMod val="85000"/>
                    <a:lumOff val="15000"/>
                  </a:schemeClr>
                </a:solidFill>
                <a:latin typeface="Optima"/>
                <a:cs typeface="Optima"/>
              </a:rPr>
              <a:t>0</a:t>
            </a:r>
          </a:p>
        </p:txBody>
      </p:sp>
      <p:sp>
        <p:nvSpPr>
          <p:cNvPr id="28" name="Rectangle 27"/>
          <p:cNvSpPr/>
          <p:nvPr/>
        </p:nvSpPr>
        <p:spPr>
          <a:xfrm>
            <a:off x="457200" y="1318929"/>
            <a:ext cx="8229600" cy="954107"/>
          </a:xfrm>
          <a:prstGeom prst="rect">
            <a:avLst/>
          </a:prstGeom>
          <a:solidFill>
            <a:schemeClr val="bg1">
              <a:lumMod val="85000"/>
            </a:schemeClr>
          </a:solidFill>
          <a:ln>
            <a:solidFill>
              <a:schemeClr val="tx1">
                <a:lumMod val="75000"/>
                <a:lumOff val="25000"/>
              </a:schemeClr>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dirty="0">
                <a:latin typeface="Optima"/>
                <a:cs typeface="Optima"/>
              </a:rPr>
              <a:t>4. Form a new node for </a:t>
            </a:r>
            <a:r>
              <a:rPr lang="en-US" sz="2800" i="1" dirty="0">
                <a:latin typeface="Optima"/>
                <a:cs typeface="Optima"/>
              </a:rPr>
              <a:t>C</a:t>
            </a:r>
            <a:r>
              <a:rPr lang="en-US" sz="2800" dirty="0">
                <a:latin typeface="Optima"/>
                <a:cs typeface="Optima"/>
              </a:rPr>
              <a:t> and connect to </a:t>
            </a:r>
            <a:r>
              <a:rPr lang="en-US" sz="2800" i="1" dirty="0">
                <a:latin typeface="Optima"/>
                <a:cs typeface="Optima"/>
              </a:rPr>
              <a:t>C</a:t>
            </a:r>
            <a:r>
              <a:rPr lang="en-US" sz="2800" baseline="-25000" dirty="0">
                <a:latin typeface="Optima"/>
                <a:cs typeface="Optima"/>
              </a:rPr>
              <a:t>1</a:t>
            </a:r>
            <a:r>
              <a:rPr lang="en-US" sz="2800" dirty="0">
                <a:latin typeface="Optima"/>
                <a:cs typeface="Optima"/>
              </a:rPr>
              <a:t> and </a:t>
            </a:r>
            <a:r>
              <a:rPr lang="en-US" sz="2800" i="1" dirty="0">
                <a:latin typeface="Optima"/>
                <a:cs typeface="Optima"/>
              </a:rPr>
              <a:t>C</a:t>
            </a:r>
            <a:r>
              <a:rPr lang="en-US" sz="2800" baseline="-25000" dirty="0">
                <a:latin typeface="Optima"/>
                <a:cs typeface="Optima"/>
              </a:rPr>
              <a:t>2</a:t>
            </a:r>
            <a:r>
              <a:rPr lang="en-US" sz="2800" dirty="0">
                <a:latin typeface="Optima"/>
                <a:cs typeface="Optima"/>
              </a:rPr>
              <a:t> by an edge. Set age of </a:t>
            </a:r>
            <a:r>
              <a:rPr lang="en-US" sz="2800" i="1" dirty="0">
                <a:latin typeface="Optima"/>
                <a:cs typeface="Optima"/>
              </a:rPr>
              <a:t>C</a:t>
            </a:r>
            <a:r>
              <a:rPr lang="en-US" sz="2800" dirty="0">
                <a:latin typeface="Optima"/>
                <a:cs typeface="Optima"/>
              </a:rPr>
              <a:t> as </a:t>
            </a:r>
            <a:r>
              <a:rPr lang="en-US" sz="2800" i="1" dirty="0" err="1">
                <a:latin typeface="Optima"/>
                <a:cs typeface="Optima"/>
              </a:rPr>
              <a:t>D</a:t>
            </a:r>
            <a:r>
              <a:rPr lang="en-US" sz="2800" baseline="-25000" dirty="0" err="1">
                <a:latin typeface="Optima"/>
                <a:cs typeface="Optima"/>
              </a:rPr>
              <a:t>avg</a:t>
            </a:r>
            <a:r>
              <a:rPr lang="en-US" sz="2800" dirty="0">
                <a:latin typeface="Optima"/>
                <a:cs typeface="Optima"/>
              </a:rPr>
              <a:t>(</a:t>
            </a:r>
            <a:r>
              <a:rPr lang="en-US" sz="2800" i="1" dirty="0">
                <a:latin typeface="Optima"/>
                <a:cs typeface="Optima"/>
              </a:rPr>
              <a:t>C</a:t>
            </a:r>
            <a:r>
              <a:rPr lang="en-US" sz="2800" baseline="-25000" dirty="0">
                <a:latin typeface="Optima"/>
                <a:cs typeface="Optima"/>
              </a:rPr>
              <a:t>1</a:t>
            </a:r>
            <a:r>
              <a:rPr lang="en-US" sz="2800" dirty="0">
                <a:latin typeface="Optima"/>
                <a:cs typeface="Optima"/>
              </a:rPr>
              <a:t>, </a:t>
            </a:r>
            <a:r>
              <a:rPr lang="en-US" sz="2800" i="1" dirty="0">
                <a:latin typeface="Optima"/>
                <a:cs typeface="Optima"/>
              </a:rPr>
              <a:t>C</a:t>
            </a:r>
            <a:r>
              <a:rPr lang="en-US" sz="2800" baseline="-25000" dirty="0">
                <a:latin typeface="Optima"/>
                <a:cs typeface="Optima"/>
              </a:rPr>
              <a:t>2</a:t>
            </a:r>
            <a:r>
              <a:rPr lang="en-US" sz="2800" dirty="0">
                <a:latin typeface="Optima"/>
                <a:cs typeface="Optima"/>
              </a:rPr>
              <a:t>)/2.</a:t>
            </a:r>
          </a:p>
        </p:txBody>
      </p:sp>
      <p:sp>
        <p:nvSpPr>
          <p:cNvPr id="30" name="Title 1"/>
          <p:cNvSpPr txBox="1">
            <a:spLocks/>
          </p:cNvSpPr>
          <p:nvPr/>
        </p:nvSpPr>
        <p:spPr>
          <a:xfrm>
            <a:off x="228600" y="1597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UPGMA: A Clustering Heuristic</a:t>
            </a:r>
          </a:p>
        </p:txBody>
      </p:sp>
      <p:sp>
        <p:nvSpPr>
          <p:cNvPr id="31" name="Rectangle 30"/>
          <p:cNvSpPr/>
          <p:nvPr/>
        </p:nvSpPr>
        <p:spPr>
          <a:xfrm>
            <a:off x="7060946" y="4090143"/>
            <a:ext cx="783201" cy="400110"/>
          </a:xfrm>
          <a:prstGeom prst="rect">
            <a:avLst/>
          </a:prstGeom>
        </p:spPr>
        <p:txBody>
          <a:bodyPr wrap="none">
            <a:spAutoFit/>
          </a:bodyPr>
          <a:lstStyle/>
          <a:p>
            <a:pPr algn="ctr"/>
            <a:r>
              <a:rPr lang="en-US" sz="2000" dirty="0">
                <a:solidFill>
                  <a:srgbClr val="262626"/>
                </a:solidFill>
                <a:latin typeface="Optima"/>
                <a:cs typeface="Optima"/>
              </a:rPr>
              <a:t>{</a:t>
            </a:r>
            <a:r>
              <a:rPr lang="en-US" sz="2000" baseline="-25000" dirty="0">
                <a:solidFill>
                  <a:srgbClr val="262626"/>
                </a:solidFill>
                <a:latin typeface="Optima"/>
                <a:cs typeface="Optima"/>
              </a:rPr>
              <a:t> </a:t>
            </a:r>
            <a:r>
              <a:rPr lang="en-US" sz="2000" i="1" dirty="0">
                <a:solidFill>
                  <a:srgbClr val="262626"/>
                </a:solidFill>
                <a:latin typeface="Optima"/>
                <a:cs typeface="Optima"/>
              </a:rPr>
              <a:t>k</a:t>
            </a:r>
            <a:r>
              <a:rPr lang="en-US" sz="2000" dirty="0">
                <a:solidFill>
                  <a:srgbClr val="262626"/>
                </a:solidFill>
                <a:latin typeface="Optima"/>
                <a:cs typeface="Optima"/>
              </a:rPr>
              <a:t>, </a:t>
            </a:r>
            <a:r>
              <a:rPr lang="en-US" sz="2000" i="1" dirty="0">
                <a:solidFill>
                  <a:srgbClr val="262626"/>
                </a:solidFill>
                <a:latin typeface="Optima"/>
                <a:cs typeface="Optima"/>
              </a:rPr>
              <a:t>l</a:t>
            </a:r>
            <a:r>
              <a:rPr lang="en-US" sz="2000" i="1" baseline="-25000" dirty="0">
                <a:solidFill>
                  <a:srgbClr val="262626"/>
                </a:solidFill>
                <a:latin typeface="Optima"/>
                <a:cs typeface="Optima"/>
              </a:rPr>
              <a:t> </a:t>
            </a:r>
            <a:r>
              <a:rPr lang="en-US" sz="2000" dirty="0">
                <a:solidFill>
                  <a:srgbClr val="262626"/>
                </a:solidFill>
                <a:latin typeface="Optima"/>
                <a:cs typeface="Optima"/>
              </a:rPr>
              <a:t>}</a:t>
            </a:r>
          </a:p>
        </p:txBody>
      </p:sp>
      <p:cxnSp>
        <p:nvCxnSpPr>
          <p:cNvPr id="33" name="Straight Arrow Connector 32"/>
          <p:cNvCxnSpPr/>
          <p:nvPr/>
        </p:nvCxnSpPr>
        <p:spPr>
          <a:xfrm>
            <a:off x="7470914" y="4690780"/>
            <a:ext cx="487600" cy="80064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a:off x="6943785" y="4690780"/>
            <a:ext cx="487600" cy="80064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5" name="Oval 34"/>
          <p:cNvSpPr>
            <a:spLocks noChangeAspect="1"/>
          </p:cNvSpPr>
          <p:nvPr/>
        </p:nvSpPr>
        <p:spPr>
          <a:xfrm>
            <a:off x="7263660" y="4478977"/>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6" name="TextBox 35"/>
          <p:cNvSpPr txBox="1"/>
          <p:nvPr/>
        </p:nvSpPr>
        <p:spPr>
          <a:xfrm>
            <a:off x="7684512" y="4444626"/>
            <a:ext cx="327269" cy="400110"/>
          </a:xfrm>
          <a:prstGeom prst="rect">
            <a:avLst/>
          </a:prstGeom>
          <a:noFill/>
        </p:spPr>
        <p:txBody>
          <a:bodyPr wrap="none" rtlCol="0">
            <a:spAutoFit/>
          </a:bodyPr>
          <a:lstStyle/>
          <a:p>
            <a:pPr algn="ctr"/>
            <a:r>
              <a:rPr lang="en-US" sz="2000" b="1" dirty="0">
                <a:solidFill>
                  <a:schemeClr val="tx2"/>
                </a:solidFill>
                <a:latin typeface="Optima"/>
                <a:cs typeface="Optima"/>
              </a:rPr>
              <a:t>1</a:t>
            </a:r>
          </a:p>
        </p:txBody>
      </p:sp>
      <p:sp>
        <p:nvSpPr>
          <p:cNvPr id="37" name="TextBox 36"/>
          <p:cNvSpPr txBox="1"/>
          <p:nvPr/>
        </p:nvSpPr>
        <p:spPr>
          <a:xfrm>
            <a:off x="7802011" y="4914729"/>
            <a:ext cx="313009" cy="369332"/>
          </a:xfrm>
          <a:prstGeom prst="rect">
            <a:avLst/>
          </a:prstGeom>
          <a:noFill/>
        </p:spPr>
        <p:txBody>
          <a:bodyPr wrap="none" rtlCol="0">
            <a:spAutoFit/>
          </a:bodyPr>
          <a:lstStyle/>
          <a:p>
            <a:pPr algn="ctr"/>
            <a:r>
              <a:rPr lang="en-US" dirty="0">
                <a:solidFill>
                  <a:schemeClr val="tx1">
                    <a:lumMod val="75000"/>
                    <a:lumOff val="25000"/>
                  </a:schemeClr>
                </a:solidFill>
                <a:latin typeface="Optima"/>
                <a:cs typeface="Optima"/>
              </a:rPr>
              <a:t>1</a:t>
            </a:r>
          </a:p>
        </p:txBody>
      </p:sp>
      <p:sp>
        <p:nvSpPr>
          <p:cNvPr id="38" name="TextBox 37"/>
          <p:cNvSpPr txBox="1"/>
          <p:nvPr/>
        </p:nvSpPr>
        <p:spPr>
          <a:xfrm>
            <a:off x="6785921" y="4914729"/>
            <a:ext cx="313009" cy="369332"/>
          </a:xfrm>
          <a:prstGeom prst="rect">
            <a:avLst/>
          </a:prstGeom>
          <a:noFill/>
        </p:spPr>
        <p:txBody>
          <a:bodyPr wrap="none" rtlCol="0">
            <a:spAutoFit/>
          </a:bodyPr>
          <a:lstStyle/>
          <a:p>
            <a:pPr algn="ctr"/>
            <a:r>
              <a:rPr lang="en-US" dirty="0">
                <a:solidFill>
                  <a:schemeClr val="tx1">
                    <a:lumMod val="75000"/>
                    <a:lumOff val="25000"/>
                  </a:schemeClr>
                </a:solidFill>
                <a:latin typeface="Optima"/>
                <a:cs typeface="Optima"/>
              </a:rPr>
              <a:t>1</a:t>
            </a:r>
          </a:p>
        </p:txBody>
      </p:sp>
    </p:spTree>
    <p:extLst>
      <p:ext uri="{BB962C8B-B14F-4D97-AF65-F5344CB8AC3E}">
        <p14:creationId xmlns:p14="http://schemas.microsoft.com/office/powerpoint/2010/main" val="171032864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8" name="Group 137"/>
          <p:cNvGrpSpPr/>
          <p:nvPr/>
        </p:nvGrpSpPr>
        <p:grpSpPr>
          <a:xfrm>
            <a:off x="4267200" y="5420258"/>
            <a:ext cx="3986568" cy="447142"/>
            <a:chOff x="5485646" y="-1727969"/>
            <a:chExt cx="3986568" cy="447141"/>
          </a:xfrm>
        </p:grpSpPr>
        <p:grpSp>
          <p:nvGrpSpPr>
            <p:cNvPr id="120" name="Group 119"/>
            <p:cNvGrpSpPr/>
            <p:nvPr/>
          </p:nvGrpSpPr>
          <p:grpSpPr>
            <a:xfrm>
              <a:off x="5485646" y="-1704453"/>
              <a:ext cx="365762" cy="405289"/>
              <a:chOff x="5459799" y="1825707"/>
              <a:chExt cx="365762" cy="405289"/>
            </a:xfrm>
          </p:grpSpPr>
          <p:sp>
            <p:nvSpPr>
              <p:cNvPr id="121" name="Oval 120"/>
              <p:cNvSpPr>
                <a:spLocks noChangeAspect="1"/>
              </p:cNvSpPr>
              <p:nvPr/>
            </p:nvSpPr>
            <p:spPr>
              <a:xfrm>
                <a:off x="5459799" y="1865236"/>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22" name="TextBox 121"/>
              <p:cNvSpPr txBox="1"/>
              <p:nvPr/>
            </p:nvSpPr>
            <p:spPr>
              <a:xfrm>
                <a:off x="5510937" y="1825707"/>
                <a:ext cx="312033" cy="400109"/>
              </a:xfrm>
              <a:prstGeom prst="rect">
                <a:avLst/>
              </a:prstGeom>
              <a:noFill/>
            </p:spPr>
            <p:txBody>
              <a:bodyPr wrap="none" rtlCol="0">
                <a:spAutoFit/>
              </a:bodyPr>
              <a:lstStyle/>
              <a:p>
                <a:pPr algn="ctr"/>
                <a:r>
                  <a:rPr lang="en-US" sz="2000" i="1" dirty="0">
                    <a:solidFill>
                      <a:srgbClr val="FFFFFF"/>
                    </a:solidFill>
                    <a:latin typeface="Optima"/>
                    <a:cs typeface="Optima"/>
                  </a:rPr>
                  <a:t>i</a:t>
                </a:r>
              </a:p>
            </p:txBody>
          </p:sp>
        </p:grpSp>
        <p:grpSp>
          <p:nvGrpSpPr>
            <p:cNvPr id="123" name="Group 122"/>
            <p:cNvGrpSpPr/>
            <p:nvPr/>
          </p:nvGrpSpPr>
          <p:grpSpPr>
            <a:xfrm>
              <a:off x="6696345" y="-1727969"/>
              <a:ext cx="365762" cy="428805"/>
              <a:chOff x="6670498" y="1841720"/>
              <a:chExt cx="365762" cy="428805"/>
            </a:xfrm>
          </p:grpSpPr>
          <p:sp>
            <p:nvSpPr>
              <p:cNvPr id="124" name="Oval 123"/>
              <p:cNvSpPr>
                <a:spLocks noChangeAspect="1"/>
              </p:cNvSpPr>
              <p:nvPr/>
            </p:nvSpPr>
            <p:spPr>
              <a:xfrm>
                <a:off x="6670498" y="190476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25" name="TextBox 124"/>
              <p:cNvSpPr txBox="1"/>
              <p:nvPr/>
            </p:nvSpPr>
            <p:spPr>
              <a:xfrm>
                <a:off x="6698835" y="1841720"/>
                <a:ext cx="334116" cy="400109"/>
              </a:xfrm>
              <a:prstGeom prst="rect">
                <a:avLst/>
              </a:prstGeom>
              <a:noFill/>
            </p:spPr>
            <p:txBody>
              <a:bodyPr wrap="none" rtlCol="0">
                <a:spAutoFit/>
              </a:bodyPr>
              <a:lstStyle/>
              <a:p>
                <a:pPr algn="ctr"/>
                <a:r>
                  <a:rPr lang="en-US" sz="2000" i="1" dirty="0">
                    <a:solidFill>
                      <a:srgbClr val="FFFFFF"/>
                    </a:solidFill>
                    <a:latin typeface="Optima"/>
                    <a:cs typeface="Optima"/>
                  </a:rPr>
                  <a:t>j</a:t>
                </a:r>
              </a:p>
            </p:txBody>
          </p:sp>
        </p:grpSp>
        <p:grpSp>
          <p:nvGrpSpPr>
            <p:cNvPr id="126" name="Group 125"/>
            <p:cNvGrpSpPr/>
            <p:nvPr/>
          </p:nvGrpSpPr>
          <p:grpSpPr>
            <a:xfrm>
              <a:off x="7890886" y="-1704453"/>
              <a:ext cx="396385" cy="405289"/>
              <a:chOff x="5459799" y="1825707"/>
              <a:chExt cx="396385" cy="405289"/>
            </a:xfrm>
          </p:grpSpPr>
          <p:sp>
            <p:nvSpPr>
              <p:cNvPr id="127" name="Oval 126"/>
              <p:cNvSpPr>
                <a:spLocks noChangeAspect="1"/>
              </p:cNvSpPr>
              <p:nvPr/>
            </p:nvSpPr>
            <p:spPr>
              <a:xfrm>
                <a:off x="5459799" y="1865236"/>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28" name="TextBox 127"/>
              <p:cNvSpPr txBox="1"/>
              <p:nvPr/>
            </p:nvSpPr>
            <p:spPr>
              <a:xfrm>
                <a:off x="5477722" y="1825707"/>
                <a:ext cx="378462" cy="400109"/>
              </a:xfrm>
              <a:prstGeom prst="rect">
                <a:avLst/>
              </a:prstGeom>
              <a:noFill/>
            </p:spPr>
            <p:txBody>
              <a:bodyPr wrap="none" rtlCol="0">
                <a:spAutoFit/>
              </a:bodyPr>
              <a:lstStyle/>
              <a:p>
                <a:pPr algn="ctr"/>
                <a:r>
                  <a:rPr lang="en-US" sz="2000" i="1" dirty="0">
                    <a:solidFill>
                      <a:srgbClr val="FFFFFF"/>
                    </a:solidFill>
                    <a:latin typeface="Optima"/>
                    <a:cs typeface="Optima"/>
                  </a:rPr>
                  <a:t>k</a:t>
                </a:r>
              </a:p>
            </p:txBody>
          </p:sp>
        </p:grpSp>
        <p:grpSp>
          <p:nvGrpSpPr>
            <p:cNvPr id="129" name="Group 128"/>
            <p:cNvGrpSpPr/>
            <p:nvPr/>
          </p:nvGrpSpPr>
          <p:grpSpPr>
            <a:xfrm>
              <a:off x="9106452" y="-1680937"/>
              <a:ext cx="365762" cy="400109"/>
              <a:chOff x="6670498" y="1888752"/>
              <a:chExt cx="365762" cy="400109"/>
            </a:xfrm>
          </p:grpSpPr>
          <p:sp>
            <p:nvSpPr>
              <p:cNvPr id="130" name="Oval 129"/>
              <p:cNvSpPr>
                <a:spLocks noChangeAspect="1"/>
              </p:cNvSpPr>
              <p:nvPr/>
            </p:nvSpPr>
            <p:spPr>
              <a:xfrm>
                <a:off x="6670498" y="190476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31" name="TextBox 130"/>
              <p:cNvSpPr txBox="1"/>
              <p:nvPr/>
            </p:nvSpPr>
            <p:spPr>
              <a:xfrm>
                <a:off x="6721636" y="1888752"/>
                <a:ext cx="312033" cy="400109"/>
              </a:xfrm>
              <a:prstGeom prst="rect">
                <a:avLst/>
              </a:prstGeom>
              <a:noFill/>
            </p:spPr>
            <p:txBody>
              <a:bodyPr wrap="none" rtlCol="0">
                <a:spAutoFit/>
              </a:bodyPr>
              <a:lstStyle/>
              <a:p>
                <a:pPr algn="ctr"/>
                <a:r>
                  <a:rPr lang="en-US" sz="2000" i="1" dirty="0">
                    <a:solidFill>
                      <a:srgbClr val="FFFFFF"/>
                    </a:solidFill>
                    <a:latin typeface="Optima"/>
                    <a:cs typeface="Optima"/>
                  </a:rPr>
                  <a:t>l</a:t>
                </a:r>
              </a:p>
            </p:txBody>
          </p:sp>
        </p:grpSp>
      </p:grpSp>
      <p:sp>
        <p:nvSpPr>
          <p:cNvPr id="211" name="TextBox 210"/>
          <p:cNvSpPr txBox="1"/>
          <p:nvPr/>
        </p:nvSpPr>
        <p:spPr>
          <a:xfrm>
            <a:off x="8405357" y="5454073"/>
            <a:ext cx="327269" cy="400110"/>
          </a:xfrm>
          <a:prstGeom prst="rect">
            <a:avLst/>
          </a:prstGeom>
          <a:noFill/>
        </p:spPr>
        <p:txBody>
          <a:bodyPr wrap="none" rtlCol="0">
            <a:spAutoFit/>
          </a:bodyPr>
          <a:lstStyle/>
          <a:p>
            <a:pPr algn="ctr"/>
            <a:r>
              <a:rPr lang="en-US" sz="2000" b="1" dirty="0">
                <a:solidFill>
                  <a:schemeClr val="tx1">
                    <a:lumMod val="85000"/>
                    <a:lumOff val="15000"/>
                  </a:schemeClr>
                </a:solidFill>
                <a:latin typeface="Optima"/>
                <a:cs typeface="Optima"/>
              </a:rPr>
              <a:t>0</a:t>
            </a:r>
          </a:p>
        </p:txBody>
      </p:sp>
      <p:sp>
        <p:nvSpPr>
          <p:cNvPr id="212" name="TextBox 211"/>
          <p:cNvSpPr txBox="1"/>
          <p:nvPr/>
        </p:nvSpPr>
        <p:spPr>
          <a:xfrm>
            <a:off x="7181877" y="5454073"/>
            <a:ext cx="327269" cy="400110"/>
          </a:xfrm>
          <a:prstGeom prst="rect">
            <a:avLst/>
          </a:prstGeom>
          <a:noFill/>
        </p:spPr>
        <p:txBody>
          <a:bodyPr wrap="none" rtlCol="0">
            <a:spAutoFit/>
          </a:bodyPr>
          <a:lstStyle/>
          <a:p>
            <a:pPr algn="ctr"/>
            <a:r>
              <a:rPr lang="en-US" sz="2000" b="1" dirty="0">
                <a:solidFill>
                  <a:schemeClr val="tx1">
                    <a:lumMod val="85000"/>
                    <a:lumOff val="15000"/>
                  </a:schemeClr>
                </a:solidFill>
                <a:latin typeface="Optima"/>
                <a:cs typeface="Optima"/>
              </a:rPr>
              <a:t>0</a:t>
            </a:r>
          </a:p>
        </p:txBody>
      </p:sp>
      <p:sp>
        <p:nvSpPr>
          <p:cNvPr id="213" name="TextBox 212"/>
          <p:cNvSpPr txBox="1"/>
          <p:nvPr/>
        </p:nvSpPr>
        <p:spPr>
          <a:xfrm>
            <a:off x="5993483" y="5454073"/>
            <a:ext cx="327269" cy="400110"/>
          </a:xfrm>
          <a:prstGeom prst="rect">
            <a:avLst/>
          </a:prstGeom>
          <a:noFill/>
        </p:spPr>
        <p:txBody>
          <a:bodyPr wrap="none" rtlCol="0">
            <a:spAutoFit/>
          </a:bodyPr>
          <a:lstStyle/>
          <a:p>
            <a:pPr algn="ctr"/>
            <a:r>
              <a:rPr lang="en-US" sz="2000" b="1" dirty="0">
                <a:solidFill>
                  <a:schemeClr val="tx1">
                    <a:lumMod val="85000"/>
                    <a:lumOff val="15000"/>
                  </a:schemeClr>
                </a:solidFill>
                <a:latin typeface="Optima"/>
                <a:cs typeface="Optima"/>
              </a:rPr>
              <a:t>0</a:t>
            </a:r>
          </a:p>
        </p:txBody>
      </p:sp>
      <p:sp>
        <p:nvSpPr>
          <p:cNvPr id="214" name="TextBox 213"/>
          <p:cNvSpPr txBox="1"/>
          <p:nvPr/>
        </p:nvSpPr>
        <p:spPr>
          <a:xfrm>
            <a:off x="4777173" y="5454073"/>
            <a:ext cx="327269" cy="400110"/>
          </a:xfrm>
          <a:prstGeom prst="rect">
            <a:avLst/>
          </a:prstGeom>
          <a:noFill/>
        </p:spPr>
        <p:txBody>
          <a:bodyPr wrap="none" rtlCol="0">
            <a:spAutoFit/>
          </a:bodyPr>
          <a:lstStyle/>
          <a:p>
            <a:pPr algn="ctr"/>
            <a:r>
              <a:rPr lang="en-US" sz="2000" b="1" dirty="0">
                <a:solidFill>
                  <a:schemeClr val="tx1">
                    <a:lumMod val="85000"/>
                    <a:lumOff val="15000"/>
                  </a:schemeClr>
                </a:solidFill>
                <a:latin typeface="Optima"/>
                <a:cs typeface="Optima"/>
              </a:rPr>
              <a:t>0</a:t>
            </a:r>
          </a:p>
        </p:txBody>
      </p:sp>
      <p:cxnSp>
        <p:nvCxnSpPr>
          <p:cNvPr id="23" name="Straight Arrow Connector 22"/>
          <p:cNvCxnSpPr/>
          <p:nvPr/>
        </p:nvCxnSpPr>
        <p:spPr>
          <a:xfrm>
            <a:off x="7470914" y="4690780"/>
            <a:ext cx="487600" cy="80064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a:off x="6943785" y="4690780"/>
            <a:ext cx="487600" cy="80064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9" name="Oval 28"/>
          <p:cNvSpPr>
            <a:spLocks noChangeAspect="1"/>
          </p:cNvSpPr>
          <p:nvPr/>
        </p:nvSpPr>
        <p:spPr>
          <a:xfrm>
            <a:off x="7263660" y="4478977"/>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8" name="TextBox 37"/>
          <p:cNvSpPr txBox="1"/>
          <p:nvPr/>
        </p:nvSpPr>
        <p:spPr>
          <a:xfrm>
            <a:off x="7684512" y="4444626"/>
            <a:ext cx="327269" cy="400110"/>
          </a:xfrm>
          <a:prstGeom prst="rect">
            <a:avLst/>
          </a:prstGeom>
          <a:noFill/>
        </p:spPr>
        <p:txBody>
          <a:bodyPr wrap="none" rtlCol="0">
            <a:spAutoFit/>
          </a:bodyPr>
          <a:lstStyle/>
          <a:p>
            <a:pPr algn="ctr"/>
            <a:r>
              <a:rPr lang="en-US" sz="2000" b="1" dirty="0">
                <a:solidFill>
                  <a:schemeClr val="tx1">
                    <a:lumMod val="85000"/>
                    <a:lumOff val="15000"/>
                  </a:schemeClr>
                </a:solidFill>
                <a:latin typeface="Optima"/>
                <a:cs typeface="Optima"/>
              </a:rPr>
              <a:t>1</a:t>
            </a:r>
          </a:p>
        </p:txBody>
      </p:sp>
      <p:sp>
        <p:nvSpPr>
          <p:cNvPr id="39" name="TextBox 38"/>
          <p:cNvSpPr txBox="1"/>
          <p:nvPr/>
        </p:nvSpPr>
        <p:spPr>
          <a:xfrm>
            <a:off x="7802011" y="4914729"/>
            <a:ext cx="313009" cy="369332"/>
          </a:xfrm>
          <a:prstGeom prst="rect">
            <a:avLst/>
          </a:prstGeom>
          <a:noFill/>
        </p:spPr>
        <p:txBody>
          <a:bodyPr wrap="none" rtlCol="0">
            <a:spAutoFit/>
          </a:bodyPr>
          <a:lstStyle/>
          <a:p>
            <a:pPr algn="ctr"/>
            <a:r>
              <a:rPr lang="en-US" dirty="0">
                <a:solidFill>
                  <a:schemeClr val="tx1">
                    <a:lumMod val="75000"/>
                    <a:lumOff val="25000"/>
                  </a:schemeClr>
                </a:solidFill>
                <a:latin typeface="Optima"/>
                <a:cs typeface="Optima"/>
              </a:rPr>
              <a:t>1</a:t>
            </a:r>
          </a:p>
        </p:txBody>
      </p:sp>
      <p:sp>
        <p:nvSpPr>
          <p:cNvPr id="40" name="TextBox 39"/>
          <p:cNvSpPr txBox="1"/>
          <p:nvPr/>
        </p:nvSpPr>
        <p:spPr>
          <a:xfrm>
            <a:off x="6785921" y="4914729"/>
            <a:ext cx="313009" cy="369332"/>
          </a:xfrm>
          <a:prstGeom prst="rect">
            <a:avLst/>
          </a:prstGeom>
          <a:noFill/>
        </p:spPr>
        <p:txBody>
          <a:bodyPr wrap="none" rtlCol="0">
            <a:spAutoFit/>
          </a:bodyPr>
          <a:lstStyle/>
          <a:p>
            <a:pPr algn="ctr"/>
            <a:r>
              <a:rPr lang="en-US" dirty="0">
                <a:solidFill>
                  <a:schemeClr val="tx1">
                    <a:lumMod val="75000"/>
                    <a:lumOff val="25000"/>
                  </a:schemeClr>
                </a:solidFill>
                <a:latin typeface="Optima"/>
                <a:cs typeface="Optima"/>
              </a:rPr>
              <a:t>1</a:t>
            </a:r>
          </a:p>
        </p:txBody>
      </p:sp>
      <p:graphicFrame>
        <p:nvGraphicFramePr>
          <p:cNvPr id="30" name="Table 29"/>
          <p:cNvGraphicFramePr>
            <a:graphicFrameLocks noGrp="1"/>
          </p:cNvGraphicFramePr>
          <p:nvPr>
            <p:extLst>
              <p:ext uri="{D42A27DB-BD31-4B8C-83A1-F6EECF244321}">
                <p14:modId xmlns:p14="http://schemas.microsoft.com/office/powerpoint/2010/main" val="2378764675"/>
              </p:ext>
            </p:extLst>
          </p:nvPr>
        </p:nvGraphicFramePr>
        <p:xfrm>
          <a:off x="381002" y="3778738"/>
          <a:ext cx="2980045" cy="1860064"/>
        </p:xfrm>
        <a:graphic>
          <a:graphicData uri="http://schemas.openxmlformats.org/drawingml/2006/table">
            <a:tbl>
              <a:tblPr firstRow="1" bandRow="1">
                <a:tableStyleId>{5C22544A-7EE6-4342-B048-85BDC9FD1C3A}</a:tableStyleId>
              </a:tblPr>
              <a:tblGrid>
                <a:gridCol w="898555">
                  <a:extLst>
                    <a:ext uri="{9D8B030D-6E8A-4147-A177-3AD203B41FA5}">
                      <a16:colId xmlns:a16="http://schemas.microsoft.com/office/drawing/2014/main" val="20000"/>
                    </a:ext>
                  </a:extLst>
                </a:gridCol>
                <a:gridCol w="635031">
                  <a:extLst>
                    <a:ext uri="{9D8B030D-6E8A-4147-A177-3AD203B41FA5}">
                      <a16:colId xmlns:a16="http://schemas.microsoft.com/office/drawing/2014/main" val="20001"/>
                    </a:ext>
                  </a:extLst>
                </a:gridCol>
                <a:gridCol w="564472">
                  <a:extLst>
                    <a:ext uri="{9D8B030D-6E8A-4147-A177-3AD203B41FA5}">
                      <a16:colId xmlns:a16="http://schemas.microsoft.com/office/drawing/2014/main" val="20002"/>
                    </a:ext>
                  </a:extLst>
                </a:gridCol>
                <a:gridCol w="881987">
                  <a:extLst>
                    <a:ext uri="{9D8B030D-6E8A-4147-A177-3AD203B41FA5}">
                      <a16:colId xmlns:a16="http://schemas.microsoft.com/office/drawing/2014/main" val="20003"/>
                    </a:ext>
                  </a:extLst>
                </a:gridCol>
              </a:tblGrid>
              <a:tr h="465016">
                <a:tc>
                  <a:txBody>
                    <a:bodyPr/>
                    <a:lstStyle/>
                    <a:p>
                      <a:pPr algn="ctr"/>
                      <a:endParaRPr lang="en-US" sz="2000" b="1" i="1"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0" dirty="0">
                          <a:solidFill>
                            <a:srgbClr val="262626"/>
                          </a:solidFill>
                          <a:latin typeface="Optima"/>
                          <a:cs typeface="Optima"/>
                        </a:rPr>
                        <a:t>{</a:t>
                      </a:r>
                      <a:r>
                        <a:rPr lang="en-US" sz="2000" b="1" i="0" baseline="-25000" dirty="0">
                          <a:solidFill>
                            <a:srgbClr val="262626"/>
                          </a:solidFill>
                          <a:latin typeface="Optima"/>
                          <a:cs typeface="Optima"/>
                        </a:rPr>
                        <a:t> </a:t>
                      </a:r>
                      <a:r>
                        <a:rPr lang="en-US" sz="2000" b="1" i="1" dirty="0">
                          <a:solidFill>
                            <a:srgbClr val="262626"/>
                          </a:solidFill>
                          <a:latin typeface="Optima"/>
                          <a:cs typeface="Optima"/>
                        </a:rPr>
                        <a:t>k</a:t>
                      </a:r>
                      <a:r>
                        <a:rPr lang="en-US" sz="2000" b="1" i="0" dirty="0">
                          <a:solidFill>
                            <a:srgbClr val="262626"/>
                          </a:solidFill>
                          <a:latin typeface="Optima"/>
                          <a:cs typeface="Optima"/>
                        </a:rPr>
                        <a:t>,</a:t>
                      </a:r>
                      <a:r>
                        <a:rPr lang="en-US" sz="2000" b="1" i="0" baseline="0" dirty="0">
                          <a:solidFill>
                            <a:srgbClr val="262626"/>
                          </a:solidFill>
                          <a:latin typeface="Optima"/>
                          <a:cs typeface="Optima"/>
                        </a:rPr>
                        <a:t> </a:t>
                      </a:r>
                      <a:r>
                        <a:rPr lang="en-US" sz="2000" b="1" i="1" dirty="0">
                          <a:solidFill>
                            <a:srgbClr val="262626"/>
                          </a:solidFill>
                          <a:latin typeface="Optima"/>
                          <a:cs typeface="Optima"/>
                        </a:rPr>
                        <a:t>l</a:t>
                      </a:r>
                      <a:r>
                        <a:rPr lang="en-US" sz="2000" b="1" i="1" baseline="-25000" dirty="0">
                          <a:solidFill>
                            <a:srgbClr val="262626"/>
                          </a:solidFill>
                          <a:latin typeface="Optima"/>
                          <a:cs typeface="Optima"/>
                        </a:rPr>
                        <a:t> </a:t>
                      </a:r>
                      <a:r>
                        <a:rPr lang="en-US" sz="2000" b="1" i="0" dirty="0">
                          <a:solidFill>
                            <a:srgbClr val="262626"/>
                          </a:solidFill>
                          <a:latin typeface="Optima"/>
                          <a:cs typeface="Optima"/>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65016">
                <a:tc>
                  <a:txBody>
                    <a:bodyPr/>
                    <a:lstStyle/>
                    <a:p>
                      <a:pPr algn="ctr"/>
                      <a:r>
                        <a:rPr lang="en-US" sz="2000" b="1" i="1" dirty="0">
                          <a:solidFill>
                            <a:srgbClr val="262626"/>
                          </a:solidFill>
                          <a:latin typeface="Optima"/>
                          <a:cs typeface="Optima"/>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3.5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5016">
                <a:tc>
                  <a:txBody>
                    <a:bodyPr/>
                    <a:lstStyle/>
                    <a:p>
                      <a:pPr algn="ctr"/>
                      <a:r>
                        <a:rPr lang="en-US" sz="2000" b="1" i="1" dirty="0">
                          <a:solidFill>
                            <a:srgbClr val="262626"/>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4.5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65016">
                <a:tc>
                  <a:txBody>
                    <a:bodyPr/>
                    <a:lstStyle/>
                    <a:p>
                      <a:pPr algn="ctr"/>
                      <a:r>
                        <a:rPr lang="en-US" sz="2000" b="1" i="0" dirty="0">
                          <a:solidFill>
                            <a:srgbClr val="262626"/>
                          </a:solidFill>
                          <a:latin typeface="Optima"/>
                          <a:cs typeface="Optima"/>
                        </a:rPr>
                        <a:t>{</a:t>
                      </a:r>
                      <a:r>
                        <a:rPr lang="en-US" sz="2000" b="1" i="0" baseline="-25000" dirty="0">
                          <a:solidFill>
                            <a:srgbClr val="262626"/>
                          </a:solidFill>
                          <a:latin typeface="Optima"/>
                          <a:cs typeface="Optima"/>
                        </a:rPr>
                        <a:t> </a:t>
                      </a:r>
                      <a:r>
                        <a:rPr lang="en-US" sz="2000" b="1" i="1" dirty="0">
                          <a:solidFill>
                            <a:srgbClr val="262626"/>
                          </a:solidFill>
                          <a:latin typeface="Optima"/>
                          <a:cs typeface="Optima"/>
                        </a:rPr>
                        <a:t>k</a:t>
                      </a:r>
                      <a:r>
                        <a:rPr lang="en-US" sz="2000" b="1" i="0" dirty="0">
                          <a:solidFill>
                            <a:srgbClr val="262626"/>
                          </a:solidFill>
                          <a:latin typeface="Optima"/>
                          <a:cs typeface="Optima"/>
                        </a:rPr>
                        <a:t>,</a:t>
                      </a:r>
                      <a:r>
                        <a:rPr lang="en-US" sz="2000" b="1" i="0" baseline="0" dirty="0">
                          <a:solidFill>
                            <a:srgbClr val="262626"/>
                          </a:solidFill>
                          <a:latin typeface="Optima"/>
                          <a:cs typeface="Optima"/>
                        </a:rPr>
                        <a:t> </a:t>
                      </a:r>
                      <a:r>
                        <a:rPr lang="en-US" sz="2000" b="1" i="1" dirty="0">
                          <a:solidFill>
                            <a:srgbClr val="262626"/>
                          </a:solidFill>
                          <a:latin typeface="Optima"/>
                          <a:cs typeface="Optima"/>
                        </a:rPr>
                        <a:t>l</a:t>
                      </a:r>
                      <a:r>
                        <a:rPr lang="en-US" sz="2000" b="1" i="1" baseline="-25000" dirty="0">
                          <a:solidFill>
                            <a:srgbClr val="262626"/>
                          </a:solidFill>
                          <a:latin typeface="Optima"/>
                          <a:cs typeface="Optima"/>
                        </a:rPr>
                        <a:t> </a:t>
                      </a:r>
                      <a:r>
                        <a:rPr lang="en-US" sz="2000" b="1" i="0" dirty="0">
                          <a:solidFill>
                            <a:srgbClr val="262626"/>
                          </a:solidFill>
                          <a:latin typeface="Optima"/>
                          <a:cs typeface="Optima"/>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3.5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4.5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66" name="Rectangle 65"/>
          <p:cNvSpPr/>
          <p:nvPr/>
        </p:nvSpPr>
        <p:spPr>
          <a:xfrm>
            <a:off x="7060946" y="4090143"/>
            <a:ext cx="783201" cy="400110"/>
          </a:xfrm>
          <a:prstGeom prst="rect">
            <a:avLst/>
          </a:prstGeom>
        </p:spPr>
        <p:txBody>
          <a:bodyPr wrap="none">
            <a:spAutoFit/>
          </a:bodyPr>
          <a:lstStyle/>
          <a:p>
            <a:pPr algn="ctr"/>
            <a:r>
              <a:rPr lang="en-US" sz="2000" dirty="0">
                <a:solidFill>
                  <a:srgbClr val="262626"/>
                </a:solidFill>
                <a:latin typeface="Optima"/>
                <a:cs typeface="Optima"/>
              </a:rPr>
              <a:t>{</a:t>
            </a:r>
            <a:r>
              <a:rPr lang="en-US" sz="2000" baseline="-25000" dirty="0">
                <a:solidFill>
                  <a:srgbClr val="262626"/>
                </a:solidFill>
                <a:latin typeface="Optima"/>
                <a:cs typeface="Optima"/>
              </a:rPr>
              <a:t> </a:t>
            </a:r>
            <a:r>
              <a:rPr lang="en-US" sz="2000" i="1" dirty="0">
                <a:solidFill>
                  <a:srgbClr val="262626"/>
                </a:solidFill>
                <a:latin typeface="Optima"/>
                <a:cs typeface="Optima"/>
              </a:rPr>
              <a:t>k</a:t>
            </a:r>
            <a:r>
              <a:rPr lang="en-US" sz="2000" dirty="0">
                <a:solidFill>
                  <a:srgbClr val="262626"/>
                </a:solidFill>
                <a:latin typeface="Optima"/>
                <a:cs typeface="Optima"/>
              </a:rPr>
              <a:t>, </a:t>
            </a:r>
            <a:r>
              <a:rPr lang="en-US" sz="2000" i="1" dirty="0">
                <a:solidFill>
                  <a:srgbClr val="262626"/>
                </a:solidFill>
                <a:latin typeface="Optima"/>
                <a:cs typeface="Optima"/>
              </a:rPr>
              <a:t>l</a:t>
            </a:r>
            <a:r>
              <a:rPr lang="en-US" sz="2000" i="1" baseline="-25000" dirty="0">
                <a:solidFill>
                  <a:srgbClr val="262626"/>
                </a:solidFill>
                <a:latin typeface="Optima"/>
                <a:cs typeface="Optima"/>
              </a:rPr>
              <a:t> </a:t>
            </a:r>
            <a:r>
              <a:rPr lang="en-US" sz="2000" dirty="0">
                <a:solidFill>
                  <a:srgbClr val="262626"/>
                </a:solidFill>
                <a:latin typeface="Optima"/>
                <a:cs typeface="Optima"/>
              </a:rPr>
              <a:t>}</a:t>
            </a:r>
          </a:p>
        </p:txBody>
      </p:sp>
      <p:sp>
        <p:nvSpPr>
          <p:cNvPr id="28" name="Title 1"/>
          <p:cNvSpPr txBox="1">
            <a:spLocks/>
          </p:cNvSpPr>
          <p:nvPr/>
        </p:nvSpPr>
        <p:spPr>
          <a:xfrm>
            <a:off x="228600" y="1597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UPGMA: A Clustering Heuristic</a:t>
            </a:r>
          </a:p>
        </p:txBody>
      </p:sp>
      <p:sp>
        <p:nvSpPr>
          <p:cNvPr id="32" name="Rectangle 31"/>
          <p:cNvSpPr/>
          <p:nvPr/>
        </p:nvSpPr>
        <p:spPr>
          <a:xfrm>
            <a:off x="457200" y="1318929"/>
            <a:ext cx="8229600" cy="954107"/>
          </a:xfrm>
          <a:prstGeom prst="rect">
            <a:avLst/>
          </a:prstGeom>
          <a:solidFill>
            <a:schemeClr val="bg1">
              <a:lumMod val="85000"/>
            </a:schemeClr>
          </a:solidFill>
          <a:ln>
            <a:solidFill>
              <a:schemeClr val="tx1">
                <a:lumMod val="75000"/>
                <a:lumOff val="25000"/>
              </a:schemeClr>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dirty="0">
                <a:latin typeface="Optima"/>
                <a:cs typeface="Optima"/>
              </a:rPr>
              <a:t>5. Update the distance matrix by computing the average distance between each pair of clusters.</a:t>
            </a:r>
            <a:endParaRPr lang="en-US" sz="2800" dirty="0">
              <a:latin typeface="Optima"/>
              <a:ea typeface="Wingdings"/>
              <a:cs typeface="Optima"/>
              <a:sym typeface="Wingdings"/>
            </a:endParaRPr>
          </a:p>
        </p:txBody>
      </p:sp>
    </p:spTree>
    <p:extLst>
      <p:ext uri="{BB962C8B-B14F-4D97-AF65-F5344CB8AC3E}">
        <p14:creationId xmlns:p14="http://schemas.microsoft.com/office/powerpoint/2010/main" val="49874852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Straight Arrow Connector 26"/>
          <p:cNvCxnSpPr/>
          <p:nvPr/>
        </p:nvCxnSpPr>
        <p:spPr>
          <a:xfrm>
            <a:off x="5046033" y="4119874"/>
            <a:ext cx="613067" cy="1536248"/>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4456592" y="4097977"/>
            <a:ext cx="613067" cy="1536248"/>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53" name="Oval 52"/>
          <p:cNvSpPr>
            <a:spLocks noChangeAspect="1"/>
          </p:cNvSpPr>
          <p:nvPr/>
        </p:nvSpPr>
        <p:spPr>
          <a:xfrm>
            <a:off x="4870868" y="3934933"/>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54" name="TextBox 53"/>
          <p:cNvSpPr txBox="1"/>
          <p:nvPr/>
        </p:nvSpPr>
        <p:spPr>
          <a:xfrm>
            <a:off x="5273756" y="3897921"/>
            <a:ext cx="541174" cy="400110"/>
          </a:xfrm>
          <a:prstGeom prst="rect">
            <a:avLst/>
          </a:prstGeom>
          <a:noFill/>
        </p:spPr>
        <p:txBody>
          <a:bodyPr wrap="none" rtlCol="0">
            <a:spAutoFit/>
          </a:bodyPr>
          <a:lstStyle/>
          <a:p>
            <a:pPr algn="ctr"/>
            <a:r>
              <a:rPr lang="en-US" sz="2000" b="1" dirty="0">
                <a:solidFill>
                  <a:schemeClr val="tx2"/>
                </a:solidFill>
                <a:latin typeface="Optima"/>
                <a:cs typeface="Optima"/>
              </a:rPr>
              <a:t>1.5</a:t>
            </a:r>
          </a:p>
        </p:txBody>
      </p:sp>
      <p:sp>
        <p:nvSpPr>
          <p:cNvPr id="55" name="TextBox 54"/>
          <p:cNvSpPr txBox="1"/>
          <p:nvPr/>
        </p:nvSpPr>
        <p:spPr>
          <a:xfrm>
            <a:off x="5329877" y="4648342"/>
            <a:ext cx="505523" cy="369332"/>
          </a:xfrm>
          <a:prstGeom prst="rect">
            <a:avLst/>
          </a:prstGeom>
          <a:noFill/>
        </p:spPr>
        <p:txBody>
          <a:bodyPr wrap="none" rtlCol="0">
            <a:spAutoFit/>
          </a:bodyPr>
          <a:lstStyle/>
          <a:p>
            <a:pPr algn="ctr"/>
            <a:r>
              <a:rPr lang="en-US" dirty="0">
                <a:solidFill>
                  <a:schemeClr val="tx1">
                    <a:lumMod val="75000"/>
                    <a:lumOff val="25000"/>
                  </a:schemeClr>
                </a:solidFill>
                <a:latin typeface="Optima"/>
                <a:cs typeface="Optima"/>
              </a:rPr>
              <a:t>1.5</a:t>
            </a:r>
          </a:p>
        </p:txBody>
      </p:sp>
      <p:sp>
        <p:nvSpPr>
          <p:cNvPr id="56" name="TextBox 55"/>
          <p:cNvSpPr txBox="1"/>
          <p:nvPr/>
        </p:nvSpPr>
        <p:spPr>
          <a:xfrm>
            <a:off x="4240494" y="4648342"/>
            <a:ext cx="505523" cy="369332"/>
          </a:xfrm>
          <a:prstGeom prst="rect">
            <a:avLst/>
          </a:prstGeom>
          <a:noFill/>
        </p:spPr>
        <p:txBody>
          <a:bodyPr wrap="none" rtlCol="0">
            <a:spAutoFit/>
          </a:bodyPr>
          <a:lstStyle/>
          <a:p>
            <a:pPr algn="ctr"/>
            <a:r>
              <a:rPr lang="en-US" dirty="0">
                <a:solidFill>
                  <a:schemeClr val="tx1">
                    <a:lumMod val="75000"/>
                    <a:lumOff val="25000"/>
                  </a:schemeClr>
                </a:solidFill>
                <a:latin typeface="Optima"/>
                <a:cs typeface="Optima"/>
              </a:rPr>
              <a:t>1.5</a:t>
            </a:r>
          </a:p>
        </p:txBody>
      </p:sp>
      <p:grpSp>
        <p:nvGrpSpPr>
          <p:cNvPr id="138" name="Group 137"/>
          <p:cNvGrpSpPr/>
          <p:nvPr/>
        </p:nvGrpSpPr>
        <p:grpSpPr>
          <a:xfrm>
            <a:off x="4267200" y="5420258"/>
            <a:ext cx="3986568" cy="447142"/>
            <a:chOff x="5485646" y="-1727969"/>
            <a:chExt cx="3986568" cy="447141"/>
          </a:xfrm>
        </p:grpSpPr>
        <p:grpSp>
          <p:nvGrpSpPr>
            <p:cNvPr id="120" name="Group 119"/>
            <p:cNvGrpSpPr/>
            <p:nvPr/>
          </p:nvGrpSpPr>
          <p:grpSpPr>
            <a:xfrm>
              <a:off x="5485646" y="-1704453"/>
              <a:ext cx="365762" cy="405289"/>
              <a:chOff x="5459799" y="1825707"/>
              <a:chExt cx="365762" cy="405289"/>
            </a:xfrm>
          </p:grpSpPr>
          <p:sp>
            <p:nvSpPr>
              <p:cNvPr id="121" name="Oval 120"/>
              <p:cNvSpPr>
                <a:spLocks noChangeAspect="1"/>
              </p:cNvSpPr>
              <p:nvPr/>
            </p:nvSpPr>
            <p:spPr>
              <a:xfrm>
                <a:off x="5459799" y="1865236"/>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22" name="TextBox 121"/>
              <p:cNvSpPr txBox="1"/>
              <p:nvPr/>
            </p:nvSpPr>
            <p:spPr>
              <a:xfrm>
                <a:off x="5510937" y="1825707"/>
                <a:ext cx="312033" cy="400109"/>
              </a:xfrm>
              <a:prstGeom prst="rect">
                <a:avLst/>
              </a:prstGeom>
              <a:noFill/>
            </p:spPr>
            <p:txBody>
              <a:bodyPr wrap="none" rtlCol="0">
                <a:spAutoFit/>
              </a:bodyPr>
              <a:lstStyle/>
              <a:p>
                <a:pPr algn="ctr"/>
                <a:r>
                  <a:rPr lang="en-US" sz="2000" i="1" dirty="0">
                    <a:solidFill>
                      <a:srgbClr val="FFFFFF"/>
                    </a:solidFill>
                    <a:latin typeface="Optima"/>
                    <a:cs typeface="Optima"/>
                  </a:rPr>
                  <a:t>i</a:t>
                </a:r>
              </a:p>
            </p:txBody>
          </p:sp>
        </p:grpSp>
        <p:grpSp>
          <p:nvGrpSpPr>
            <p:cNvPr id="123" name="Group 122"/>
            <p:cNvGrpSpPr/>
            <p:nvPr/>
          </p:nvGrpSpPr>
          <p:grpSpPr>
            <a:xfrm>
              <a:off x="6696345" y="-1727969"/>
              <a:ext cx="365762" cy="428805"/>
              <a:chOff x="6670498" y="1841720"/>
              <a:chExt cx="365762" cy="428805"/>
            </a:xfrm>
          </p:grpSpPr>
          <p:sp>
            <p:nvSpPr>
              <p:cNvPr id="124" name="Oval 123"/>
              <p:cNvSpPr>
                <a:spLocks noChangeAspect="1"/>
              </p:cNvSpPr>
              <p:nvPr/>
            </p:nvSpPr>
            <p:spPr>
              <a:xfrm>
                <a:off x="6670498" y="190476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25" name="TextBox 124"/>
              <p:cNvSpPr txBox="1"/>
              <p:nvPr/>
            </p:nvSpPr>
            <p:spPr>
              <a:xfrm>
                <a:off x="6698835" y="1841720"/>
                <a:ext cx="334116" cy="400109"/>
              </a:xfrm>
              <a:prstGeom prst="rect">
                <a:avLst/>
              </a:prstGeom>
              <a:noFill/>
            </p:spPr>
            <p:txBody>
              <a:bodyPr wrap="none" rtlCol="0">
                <a:spAutoFit/>
              </a:bodyPr>
              <a:lstStyle/>
              <a:p>
                <a:pPr algn="ctr"/>
                <a:r>
                  <a:rPr lang="en-US" sz="2000" i="1" dirty="0">
                    <a:solidFill>
                      <a:srgbClr val="FFFFFF"/>
                    </a:solidFill>
                    <a:latin typeface="Optima"/>
                    <a:cs typeface="Optima"/>
                  </a:rPr>
                  <a:t>j</a:t>
                </a:r>
              </a:p>
            </p:txBody>
          </p:sp>
        </p:grpSp>
        <p:grpSp>
          <p:nvGrpSpPr>
            <p:cNvPr id="126" name="Group 125"/>
            <p:cNvGrpSpPr/>
            <p:nvPr/>
          </p:nvGrpSpPr>
          <p:grpSpPr>
            <a:xfrm>
              <a:off x="7890886" y="-1704453"/>
              <a:ext cx="396385" cy="405289"/>
              <a:chOff x="5459799" y="1825707"/>
              <a:chExt cx="396385" cy="405289"/>
            </a:xfrm>
          </p:grpSpPr>
          <p:sp>
            <p:nvSpPr>
              <p:cNvPr id="127" name="Oval 126"/>
              <p:cNvSpPr>
                <a:spLocks noChangeAspect="1"/>
              </p:cNvSpPr>
              <p:nvPr/>
            </p:nvSpPr>
            <p:spPr>
              <a:xfrm>
                <a:off x="5459799" y="1865236"/>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28" name="TextBox 127"/>
              <p:cNvSpPr txBox="1"/>
              <p:nvPr/>
            </p:nvSpPr>
            <p:spPr>
              <a:xfrm>
                <a:off x="5477722" y="1825707"/>
                <a:ext cx="378462" cy="400109"/>
              </a:xfrm>
              <a:prstGeom prst="rect">
                <a:avLst/>
              </a:prstGeom>
              <a:noFill/>
            </p:spPr>
            <p:txBody>
              <a:bodyPr wrap="none" rtlCol="0">
                <a:spAutoFit/>
              </a:bodyPr>
              <a:lstStyle/>
              <a:p>
                <a:pPr algn="ctr"/>
                <a:r>
                  <a:rPr lang="en-US" sz="2000" i="1" dirty="0">
                    <a:solidFill>
                      <a:srgbClr val="FFFFFF"/>
                    </a:solidFill>
                    <a:latin typeface="Optima"/>
                    <a:cs typeface="Optima"/>
                  </a:rPr>
                  <a:t>k</a:t>
                </a:r>
              </a:p>
            </p:txBody>
          </p:sp>
        </p:grpSp>
        <p:grpSp>
          <p:nvGrpSpPr>
            <p:cNvPr id="129" name="Group 128"/>
            <p:cNvGrpSpPr/>
            <p:nvPr/>
          </p:nvGrpSpPr>
          <p:grpSpPr>
            <a:xfrm>
              <a:off x="9106452" y="-1680937"/>
              <a:ext cx="365762" cy="400109"/>
              <a:chOff x="6670498" y="1888752"/>
              <a:chExt cx="365762" cy="400109"/>
            </a:xfrm>
          </p:grpSpPr>
          <p:sp>
            <p:nvSpPr>
              <p:cNvPr id="130" name="Oval 129"/>
              <p:cNvSpPr>
                <a:spLocks noChangeAspect="1"/>
              </p:cNvSpPr>
              <p:nvPr/>
            </p:nvSpPr>
            <p:spPr>
              <a:xfrm>
                <a:off x="6670498" y="190476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31" name="TextBox 130"/>
              <p:cNvSpPr txBox="1"/>
              <p:nvPr/>
            </p:nvSpPr>
            <p:spPr>
              <a:xfrm>
                <a:off x="6721636" y="1888752"/>
                <a:ext cx="312033" cy="400109"/>
              </a:xfrm>
              <a:prstGeom prst="rect">
                <a:avLst/>
              </a:prstGeom>
              <a:noFill/>
            </p:spPr>
            <p:txBody>
              <a:bodyPr wrap="none" rtlCol="0">
                <a:spAutoFit/>
              </a:bodyPr>
              <a:lstStyle/>
              <a:p>
                <a:pPr algn="ctr"/>
                <a:r>
                  <a:rPr lang="en-US" sz="2000" i="1" dirty="0">
                    <a:solidFill>
                      <a:srgbClr val="FFFFFF"/>
                    </a:solidFill>
                    <a:latin typeface="Optima"/>
                    <a:cs typeface="Optima"/>
                  </a:rPr>
                  <a:t>l</a:t>
                </a:r>
              </a:p>
            </p:txBody>
          </p:sp>
        </p:grpSp>
      </p:grpSp>
      <p:sp>
        <p:nvSpPr>
          <p:cNvPr id="211" name="TextBox 210"/>
          <p:cNvSpPr txBox="1"/>
          <p:nvPr/>
        </p:nvSpPr>
        <p:spPr>
          <a:xfrm>
            <a:off x="8405357" y="5454073"/>
            <a:ext cx="327269" cy="400110"/>
          </a:xfrm>
          <a:prstGeom prst="rect">
            <a:avLst/>
          </a:prstGeom>
          <a:noFill/>
        </p:spPr>
        <p:txBody>
          <a:bodyPr wrap="none" rtlCol="0">
            <a:spAutoFit/>
          </a:bodyPr>
          <a:lstStyle/>
          <a:p>
            <a:pPr algn="ctr"/>
            <a:r>
              <a:rPr lang="en-US" sz="2000" b="1" dirty="0">
                <a:solidFill>
                  <a:schemeClr val="tx1">
                    <a:lumMod val="85000"/>
                    <a:lumOff val="15000"/>
                  </a:schemeClr>
                </a:solidFill>
                <a:latin typeface="Optima"/>
                <a:cs typeface="Optima"/>
              </a:rPr>
              <a:t>0</a:t>
            </a:r>
          </a:p>
        </p:txBody>
      </p:sp>
      <p:sp>
        <p:nvSpPr>
          <p:cNvPr id="212" name="TextBox 211"/>
          <p:cNvSpPr txBox="1"/>
          <p:nvPr/>
        </p:nvSpPr>
        <p:spPr>
          <a:xfrm>
            <a:off x="7181877" y="5454073"/>
            <a:ext cx="327269" cy="400110"/>
          </a:xfrm>
          <a:prstGeom prst="rect">
            <a:avLst/>
          </a:prstGeom>
          <a:noFill/>
        </p:spPr>
        <p:txBody>
          <a:bodyPr wrap="none" rtlCol="0">
            <a:spAutoFit/>
          </a:bodyPr>
          <a:lstStyle/>
          <a:p>
            <a:pPr algn="ctr"/>
            <a:r>
              <a:rPr lang="en-US" sz="2000" b="1" dirty="0">
                <a:solidFill>
                  <a:schemeClr val="tx1">
                    <a:lumMod val="85000"/>
                    <a:lumOff val="15000"/>
                  </a:schemeClr>
                </a:solidFill>
                <a:latin typeface="Optima"/>
                <a:cs typeface="Optima"/>
              </a:rPr>
              <a:t>0</a:t>
            </a:r>
          </a:p>
        </p:txBody>
      </p:sp>
      <p:sp>
        <p:nvSpPr>
          <p:cNvPr id="213" name="TextBox 212"/>
          <p:cNvSpPr txBox="1"/>
          <p:nvPr/>
        </p:nvSpPr>
        <p:spPr>
          <a:xfrm>
            <a:off x="5993483" y="5454073"/>
            <a:ext cx="327269" cy="400110"/>
          </a:xfrm>
          <a:prstGeom prst="rect">
            <a:avLst/>
          </a:prstGeom>
          <a:noFill/>
        </p:spPr>
        <p:txBody>
          <a:bodyPr wrap="none" rtlCol="0">
            <a:spAutoFit/>
          </a:bodyPr>
          <a:lstStyle/>
          <a:p>
            <a:pPr algn="ctr"/>
            <a:r>
              <a:rPr lang="en-US" sz="2000" b="1" dirty="0">
                <a:solidFill>
                  <a:schemeClr val="tx1">
                    <a:lumMod val="85000"/>
                    <a:lumOff val="15000"/>
                  </a:schemeClr>
                </a:solidFill>
                <a:latin typeface="Optima"/>
                <a:cs typeface="Optima"/>
              </a:rPr>
              <a:t>0</a:t>
            </a:r>
          </a:p>
        </p:txBody>
      </p:sp>
      <p:sp>
        <p:nvSpPr>
          <p:cNvPr id="214" name="TextBox 213"/>
          <p:cNvSpPr txBox="1"/>
          <p:nvPr/>
        </p:nvSpPr>
        <p:spPr>
          <a:xfrm>
            <a:off x="4777173" y="5454073"/>
            <a:ext cx="327269" cy="400110"/>
          </a:xfrm>
          <a:prstGeom prst="rect">
            <a:avLst/>
          </a:prstGeom>
          <a:noFill/>
        </p:spPr>
        <p:txBody>
          <a:bodyPr wrap="none" rtlCol="0">
            <a:spAutoFit/>
          </a:bodyPr>
          <a:lstStyle/>
          <a:p>
            <a:pPr algn="ctr"/>
            <a:r>
              <a:rPr lang="en-US" sz="2000" b="1" dirty="0">
                <a:solidFill>
                  <a:schemeClr val="tx1">
                    <a:lumMod val="85000"/>
                    <a:lumOff val="15000"/>
                  </a:schemeClr>
                </a:solidFill>
                <a:latin typeface="Optima"/>
                <a:cs typeface="Optima"/>
              </a:rPr>
              <a:t>0</a:t>
            </a:r>
          </a:p>
        </p:txBody>
      </p:sp>
      <p:cxnSp>
        <p:nvCxnSpPr>
          <p:cNvPr id="23" name="Straight Arrow Connector 22"/>
          <p:cNvCxnSpPr/>
          <p:nvPr/>
        </p:nvCxnSpPr>
        <p:spPr>
          <a:xfrm>
            <a:off x="7470914" y="4690780"/>
            <a:ext cx="487600" cy="80064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a:off x="6943785" y="4690780"/>
            <a:ext cx="487600" cy="80064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9" name="Oval 28"/>
          <p:cNvSpPr>
            <a:spLocks noChangeAspect="1"/>
          </p:cNvSpPr>
          <p:nvPr/>
        </p:nvSpPr>
        <p:spPr>
          <a:xfrm>
            <a:off x="7263660" y="4478977"/>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8" name="TextBox 37"/>
          <p:cNvSpPr txBox="1"/>
          <p:nvPr/>
        </p:nvSpPr>
        <p:spPr>
          <a:xfrm>
            <a:off x="7684512" y="4444626"/>
            <a:ext cx="327269" cy="400110"/>
          </a:xfrm>
          <a:prstGeom prst="rect">
            <a:avLst/>
          </a:prstGeom>
          <a:noFill/>
        </p:spPr>
        <p:txBody>
          <a:bodyPr wrap="none" rtlCol="0">
            <a:spAutoFit/>
          </a:bodyPr>
          <a:lstStyle/>
          <a:p>
            <a:pPr algn="ctr"/>
            <a:r>
              <a:rPr lang="en-US" sz="2000" b="1" dirty="0">
                <a:solidFill>
                  <a:schemeClr val="tx1">
                    <a:lumMod val="85000"/>
                    <a:lumOff val="15000"/>
                  </a:schemeClr>
                </a:solidFill>
                <a:latin typeface="Optima"/>
                <a:cs typeface="Optima"/>
              </a:rPr>
              <a:t>1</a:t>
            </a:r>
          </a:p>
        </p:txBody>
      </p:sp>
      <p:sp>
        <p:nvSpPr>
          <p:cNvPr id="39" name="TextBox 38"/>
          <p:cNvSpPr txBox="1"/>
          <p:nvPr/>
        </p:nvSpPr>
        <p:spPr>
          <a:xfrm>
            <a:off x="7802011" y="4914729"/>
            <a:ext cx="313009" cy="369332"/>
          </a:xfrm>
          <a:prstGeom prst="rect">
            <a:avLst/>
          </a:prstGeom>
          <a:noFill/>
        </p:spPr>
        <p:txBody>
          <a:bodyPr wrap="none" rtlCol="0">
            <a:spAutoFit/>
          </a:bodyPr>
          <a:lstStyle/>
          <a:p>
            <a:pPr algn="ctr"/>
            <a:r>
              <a:rPr lang="en-US" dirty="0">
                <a:solidFill>
                  <a:schemeClr val="tx1">
                    <a:lumMod val="75000"/>
                    <a:lumOff val="25000"/>
                  </a:schemeClr>
                </a:solidFill>
                <a:latin typeface="Optima"/>
                <a:cs typeface="Optima"/>
              </a:rPr>
              <a:t>1</a:t>
            </a:r>
          </a:p>
        </p:txBody>
      </p:sp>
      <p:sp>
        <p:nvSpPr>
          <p:cNvPr id="40" name="TextBox 39"/>
          <p:cNvSpPr txBox="1"/>
          <p:nvPr/>
        </p:nvSpPr>
        <p:spPr>
          <a:xfrm>
            <a:off x="6785921" y="4914729"/>
            <a:ext cx="313009" cy="369332"/>
          </a:xfrm>
          <a:prstGeom prst="rect">
            <a:avLst/>
          </a:prstGeom>
          <a:noFill/>
        </p:spPr>
        <p:txBody>
          <a:bodyPr wrap="none" rtlCol="0">
            <a:spAutoFit/>
          </a:bodyPr>
          <a:lstStyle/>
          <a:p>
            <a:pPr algn="ctr"/>
            <a:r>
              <a:rPr lang="en-US" dirty="0">
                <a:solidFill>
                  <a:schemeClr val="tx1">
                    <a:lumMod val="75000"/>
                    <a:lumOff val="25000"/>
                  </a:schemeClr>
                </a:solidFill>
                <a:latin typeface="Optima"/>
                <a:cs typeface="Optima"/>
              </a:rPr>
              <a:t>1</a:t>
            </a:r>
          </a:p>
        </p:txBody>
      </p:sp>
      <p:graphicFrame>
        <p:nvGraphicFramePr>
          <p:cNvPr id="30" name="Table 29"/>
          <p:cNvGraphicFramePr>
            <a:graphicFrameLocks noGrp="1"/>
          </p:cNvGraphicFramePr>
          <p:nvPr>
            <p:extLst>
              <p:ext uri="{D42A27DB-BD31-4B8C-83A1-F6EECF244321}">
                <p14:modId xmlns:p14="http://schemas.microsoft.com/office/powerpoint/2010/main" val="2071434480"/>
              </p:ext>
            </p:extLst>
          </p:nvPr>
        </p:nvGraphicFramePr>
        <p:xfrm>
          <a:off x="381002" y="3778738"/>
          <a:ext cx="2980045" cy="1860064"/>
        </p:xfrm>
        <a:graphic>
          <a:graphicData uri="http://schemas.openxmlformats.org/drawingml/2006/table">
            <a:tbl>
              <a:tblPr firstRow="1" bandRow="1">
                <a:tableStyleId>{5C22544A-7EE6-4342-B048-85BDC9FD1C3A}</a:tableStyleId>
              </a:tblPr>
              <a:tblGrid>
                <a:gridCol w="898555">
                  <a:extLst>
                    <a:ext uri="{9D8B030D-6E8A-4147-A177-3AD203B41FA5}">
                      <a16:colId xmlns:a16="http://schemas.microsoft.com/office/drawing/2014/main" val="20000"/>
                    </a:ext>
                  </a:extLst>
                </a:gridCol>
                <a:gridCol w="635031">
                  <a:extLst>
                    <a:ext uri="{9D8B030D-6E8A-4147-A177-3AD203B41FA5}">
                      <a16:colId xmlns:a16="http://schemas.microsoft.com/office/drawing/2014/main" val="20001"/>
                    </a:ext>
                  </a:extLst>
                </a:gridCol>
                <a:gridCol w="564472">
                  <a:extLst>
                    <a:ext uri="{9D8B030D-6E8A-4147-A177-3AD203B41FA5}">
                      <a16:colId xmlns:a16="http://schemas.microsoft.com/office/drawing/2014/main" val="20002"/>
                    </a:ext>
                  </a:extLst>
                </a:gridCol>
                <a:gridCol w="881987">
                  <a:extLst>
                    <a:ext uri="{9D8B030D-6E8A-4147-A177-3AD203B41FA5}">
                      <a16:colId xmlns:a16="http://schemas.microsoft.com/office/drawing/2014/main" val="20003"/>
                    </a:ext>
                  </a:extLst>
                </a:gridCol>
              </a:tblGrid>
              <a:tr h="465016">
                <a:tc>
                  <a:txBody>
                    <a:bodyPr/>
                    <a:lstStyle/>
                    <a:p>
                      <a:pPr algn="ctr"/>
                      <a:endParaRPr lang="en-US" sz="2000" b="1" i="1"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0" dirty="0">
                          <a:solidFill>
                            <a:srgbClr val="262626"/>
                          </a:solidFill>
                          <a:latin typeface="Optima"/>
                          <a:cs typeface="Optima"/>
                        </a:rPr>
                        <a:t>{</a:t>
                      </a:r>
                      <a:r>
                        <a:rPr lang="en-US" sz="2000" b="1" i="0" baseline="-25000" dirty="0">
                          <a:solidFill>
                            <a:srgbClr val="262626"/>
                          </a:solidFill>
                          <a:latin typeface="Optima"/>
                          <a:cs typeface="Optima"/>
                        </a:rPr>
                        <a:t> </a:t>
                      </a:r>
                      <a:r>
                        <a:rPr lang="en-US" sz="2000" b="1" i="1" dirty="0">
                          <a:solidFill>
                            <a:srgbClr val="262626"/>
                          </a:solidFill>
                          <a:latin typeface="Optima"/>
                          <a:cs typeface="Optima"/>
                        </a:rPr>
                        <a:t>k</a:t>
                      </a:r>
                      <a:r>
                        <a:rPr lang="en-US" sz="2000" b="1" i="0" dirty="0">
                          <a:solidFill>
                            <a:srgbClr val="262626"/>
                          </a:solidFill>
                          <a:latin typeface="Optima"/>
                          <a:cs typeface="Optima"/>
                        </a:rPr>
                        <a:t>,</a:t>
                      </a:r>
                      <a:r>
                        <a:rPr lang="en-US" sz="2000" b="1" i="0" baseline="0" dirty="0">
                          <a:solidFill>
                            <a:srgbClr val="262626"/>
                          </a:solidFill>
                          <a:latin typeface="Optima"/>
                          <a:cs typeface="Optima"/>
                        </a:rPr>
                        <a:t> </a:t>
                      </a:r>
                      <a:r>
                        <a:rPr lang="en-US" sz="2000" b="1" i="1" dirty="0">
                          <a:solidFill>
                            <a:srgbClr val="262626"/>
                          </a:solidFill>
                          <a:latin typeface="Optima"/>
                          <a:cs typeface="Optima"/>
                        </a:rPr>
                        <a:t>l</a:t>
                      </a:r>
                      <a:r>
                        <a:rPr lang="en-US" sz="2000" b="1" i="1" baseline="-25000" dirty="0">
                          <a:solidFill>
                            <a:srgbClr val="262626"/>
                          </a:solidFill>
                          <a:latin typeface="Optima"/>
                          <a:cs typeface="Optima"/>
                        </a:rPr>
                        <a:t> </a:t>
                      </a:r>
                      <a:r>
                        <a:rPr lang="en-US" sz="2000" b="1" i="0" dirty="0">
                          <a:solidFill>
                            <a:srgbClr val="262626"/>
                          </a:solidFill>
                          <a:latin typeface="Optima"/>
                          <a:cs typeface="Optima"/>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65016">
                <a:tc>
                  <a:txBody>
                    <a:bodyPr/>
                    <a:lstStyle/>
                    <a:p>
                      <a:pPr algn="ctr"/>
                      <a:r>
                        <a:rPr lang="en-US" sz="2000" b="1" i="1" dirty="0">
                          <a:solidFill>
                            <a:srgbClr val="262626"/>
                          </a:solidFill>
                          <a:latin typeface="Optima"/>
                          <a:cs typeface="Optima"/>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rgbClr val="FF0000"/>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3.5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5016">
                <a:tc>
                  <a:txBody>
                    <a:bodyPr/>
                    <a:lstStyle/>
                    <a:p>
                      <a:pPr algn="ctr"/>
                      <a:r>
                        <a:rPr lang="en-US" sz="2000" b="1" i="1" dirty="0">
                          <a:solidFill>
                            <a:srgbClr val="262626"/>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rgbClr val="FF0000"/>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4.5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65016">
                <a:tc>
                  <a:txBody>
                    <a:bodyPr/>
                    <a:lstStyle/>
                    <a:p>
                      <a:pPr algn="ctr"/>
                      <a:r>
                        <a:rPr lang="en-US" sz="2000" b="1" i="0" dirty="0">
                          <a:solidFill>
                            <a:srgbClr val="262626"/>
                          </a:solidFill>
                          <a:latin typeface="Optima"/>
                          <a:cs typeface="Optima"/>
                        </a:rPr>
                        <a:t>{</a:t>
                      </a:r>
                      <a:r>
                        <a:rPr lang="en-US" sz="2000" b="1" i="0" baseline="-25000" dirty="0">
                          <a:solidFill>
                            <a:srgbClr val="262626"/>
                          </a:solidFill>
                          <a:latin typeface="Optima"/>
                          <a:cs typeface="Optima"/>
                        </a:rPr>
                        <a:t> </a:t>
                      </a:r>
                      <a:r>
                        <a:rPr lang="en-US" sz="2000" b="1" i="1" dirty="0">
                          <a:solidFill>
                            <a:srgbClr val="262626"/>
                          </a:solidFill>
                          <a:latin typeface="Optima"/>
                          <a:cs typeface="Optima"/>
                        </a:rPr>
                        <a:t>k</a:t>
                      </a:r>
                      <a:r>
                        <a:rPr lang="en-US" sz="2000" b="1" i="0" dirty="0">
                          <a:solidFill>
                            <a:srgbClr val="262626"/>
                          </a:solidFill>
                          <a:latin typeface="Optima"/>
                          <a:cs typeface="Optima"/>
                        </a:rPr>
                        <a:t>,</a:t>
                      </a:r>
                      <a:r>
                        <a:rPr lang="en-US" sz="2000" b="1" i="0" baseline="0" dirty="0">
                          <a:solidFill>
                            <a:srgbClr val="262626"/>
                          </a:solidFill>
                          <a:latin typeface="Optima"/>
                          <a:cs typeface="Optima"/>
                        </a:rPr>
                        <a:t> </a:t>
                      </a:r>
                      <a:r>
                        <a:rPr lang="en-US" sz="2000" b="1" i="1" dirty="0">
                          <a:solidFill>
                            <a:srgbClr val="262626"/>
                          </a:solidFill>
                          <a:latin typeface="Optima"/>
                          <a:cs typeface="Optima"/>
                        </a:rPr>
                        <a:t>l</a:t>
                      </a:r>
                      <a:r>
                        <a:rPr lang="en-US" sz="2000" b="1" i="1" baseline="-25000" dirty="0">
                          <a:solidFill>
                            <a:srgbClr val="262626"/>
                          </a:solidFill>
                          <a:latin typeface="Optima"/>
                          <a:cs typeface="Optima"/>
                        </a:rPr>
                        <a:t> </a:t>
                      </a:r>
                      <a:r>
                        <a:rPr lang="en-US" sz="2000" b="1" i="0" dirty="0">
                          <a:solidFill>
                            <a:srgbClr val="262626"/>
                          </a:solidFill>
                          <a:latin typeface="Optima"/>
                          <a:cs typeface="Optima"/>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3.5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4.5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34" name="Rectangle 33"/>
          <p:cNvSpPr/>
          <p:nvPr/>
        </p:nvSpPr>
        <p:spPr>
          <a:xfrm>
            <a:off x="4693745" y="3505202"/>
            <a:ext cx="716772" cy="400110"/>
          </a:xfrm>
          <a:prstGeom prst="rect">
            <a:avLst/>
          </a:prstGeom>
        </p:spPr>
        <p:txBody>
          <a:bodyPr wrap="none">
            <a:spAutoFit/>
          </a:bodyPr>
          <a:lstStyle/>
          <a:p>
            <a:pPr algn="ctr"/>
            <a:r>
              <a:rPr lang="en-US" sz="2000" dirty="0">
                <a:solidFill>
                  <a:srgbClr val="262626"/>
                </a:solidFill>
                <a:latin typeface="Optima"/>
                <a:cs typeface="Optima"/>
              </a:rPr>
              <a:t>{</a:t>
            </a:r>
            <a:r>
              <a:rPr lang="en-US" sz="2000" baseline="-25000" dirty="0">
                <a:solidFill>
                  <a:srgbClr val="262626"/>
                </a:solidFill>
                <a:latin typeface="Optima"/>
                <a:cs typeface="Optima"/>
              </a:rPr>
              <a:t> </a:t>
            </a:r>
            <a:r>
              <a:rPr lang="en-US" sz="2000" i="1" dirty="0">
                <a:solidFill>
                  <a:srgbClr val="262626"/>
                </a:solidFill>
                <a:latin typeface="Optima"/>
                <a:cs typeface="Optima"/>
              </a:rPr>
              <a:t>i</a:t>
            </a:r>
            <a:r>
              <a:rPr lang="en-US" sz="2000" dirty="0">
                <a:solidFill>
                  <a:srgbClr val="262626"/>
                </a:solidFill>
                <a:latin typeface="Optima"/>
                <a:cs typeface="Optima"/>
              </a:rPr>
              <a:t>, </a:t>
            </a:r>
            <a:r>
              <a:rPr lang="en-US" sz="2000" i="1" dirty="0">
                <a:solidFill>
                  <a:srgbClr val="262626"/>
                </a:solidFill>
                <a:latin typeface="Optima"/>
                <a:cs typeface="Optima"/>
              </a:rPr>
              <a:t>j</a:t>
            </a:r>
            <a:r>
              <a:rPr lang="en-US" sz="2000" i="1" baseline="-25000" dirty="0">
                <a:solidFill>
                  <a:srgbClr val="262626"/>
                </a:solidFill>
                <a:latin typeface="Optima"/>
                <a:cs typeface="Optima"/>
              </a:rPr>
              <a:t> </a:t>
            </a:r>
            <a:r>
              <a:rPr lang="en-US" sz="2000" dirty="0">
                <a:solidFill>
                  <a:srgbClr val="262626"/>
                </a:solidFill>
                <a:latin typeface="Optima"/>
                <a:cs typeface="Optima"/>
              </a:rPr>
              <a:t>}</a:t>
            </a:r>
          </a:p>
        </p:txBody>
      </p:sp>
      <p:sp>
        <p:nvSpPr>
          <p:cNvPr id="35" name="Title 1"/>
          <p:cNvSpPr txBox="1">
            <a:spLocks/>
          </p:cNvSpPr>
          <p:nvPr/>
        </p:nvSpPr>
        <p:spPr>
          <a:xfrm>
            <a:off x="228600" y="1597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UPGMA: A Clustering Heuristic</a:t>
            </a:r>
          </a:p>
        </p:txBody>
      </p:sp>
      <p:sp>
        <p:nvSpPr>
          <p:cNvPr id="36" name="Rectangle 35"/>
          <p:cNvSpPr/>
          <p:nvPr/>
        </p:nvSpPr>
        <p:spPr>
          <a:xfrm>
            <a:off x="457200" y="1318929"/>
            <a:ext cx="8229600" cy="523220"/>
          </a:xfrm>
          <a:prstGeom prst="rect">
            <a:avLst/>
          </a:prstGeom>
          <a:solidFill>
            <a:schemeClr val="bg1">
              <a:lumMod val="85000"/>
            </a:schemeClr>
          </a:solidFill>
          <a:ln>
            <a:solidFill>
              <a:schemeClr val="tx1">
                <a:lumMod val="75000"/>
                <a:lumOff val="25000"/>
              </a:schemeClr>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dirty="0">
                <a:latin typeface="Optima"/>
                <a:cs typeface="Optima"/>
              </a:rPr>
              <a:t>6. Iterate until a single cluster contains all species.</a:t>
            </a:r>
          </a:p>
        </p:txBody>
      </p:sp>
    </p:spTree>
    <p:extLst>
      <p:ext uri="{BB962C8B-B14F-4D97-AF65-F5344CB8AC3E}">
        <p14:creationId xmlns:p14="http://schemas.microsoft.com/office/powerpoint/2010/main" val="22316931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3672" y="278736"/>
            <a:ext cx="9144000" cy="6247866"/>
          </a:xfrm>
          <a:prstGeom prst="rect">
            <a:avLst/>
          </a:prstGeom>
        </p:spPr>
        <p:txBody>
          <a:bodyPr wrap="square">
            <a:spAutoFit/>
          </a:bodyPr>
          <a:lstStyle/>
          <a:p>
            <a:r>
              <a:rPr lang="en-US" sz="1600" dirty="0">
                <a:solidFill>
                  <a:schemeClr val="bg1">
                    <a:lumMod val="50000"/>
                  </a:schemeClr>
                </a:solidFill>
                <a:latin typeface="Courier"/>
                <a:cs typeface="Courier"/>
              </a:rPr>
              <a:t>28261</a:t>
            </a:r>
            <a:r>
              <a:rPr lang="en-US" sz="1600" dirty="0">
                <a:latin typeface="Courier"/>
                <a:cs typeface="Courier"/>
              </a:rPr>
              <a:t> </a:t>
            </a:r>
            <a:r>
              <a:rPr lang="en-US" sz="1600" b="1" dirty="0" err="1">
                <a:solidFill>
                  <a:srgbClr val="ED1C24"/>
                </a:solidFill>
                <a:latin typeface="Courier"/>
                <a:cs typeface="Courier"/>
              </a:rPr>
              <a:t>C</a:t>
            </a:r>
            <a:r>
              <a:rPr lang="en-US" sz="1600" dirty="0" err="1">
                <a:latin typeface="Courier"/>
                <a:cs typeface="Courier"/>
              </a:rPr>
              <a:t>auaauacug</a:t>
            </a:r>
            <a:r>
              <a:rPr lang="en-US" sz="1600" dirty="0">
                <a:latin typeface="Courier"/>
                <a:cs typeface="Courier"/>
              </a:rPr>
              <a:t> </a:t>
            </a:r>
            <a:r>
              <a:rPr lang="en-US" sz="1600" dirty="0" err="1">
                <a:latin typeface="Courier"/>
                <a:cs typeface="Courier"/>
              </a:rPr>
              <a:t>cgucuugguu</a:t>
            </a:r>
            <a:r>
              <a:rPr lang="en-US" sz="1600" dirty="0">
                <a:latin typeface="Courier"/>
                <a:cs typeface="Courier"/>
              </a:rPr>
              <a:t> </a:t>
            </a:r>
            <a:r>
              <a:rPr lang="en-US" sz="1600" dirty="0" err="1">
                <a:latin typeface="Courier"/>
                <a:cs typeface="Courier"/>
              </a:rPr>
              <a:t>caca</a:t>
            </a:r>
            <a:r>
              <a:rPr lang="en-US" sz="1600" b="1" dirty="0" err="1">
                <a:solidFill>
                  <a:srgbClr val="ED1C24"/>
                </a:solidFill>
                <a:latin typeface="Courier"/>
                <a:cs typeface="Courier"/>
              </a:rPr>
              <a:t>U</a:t>
            </a:r>
            <a:r>
              <a:rPr lang="en-US" sz="1600" dirty="0" err="1">
                <a:latin typeface="Courier"/>
                <a:cs typeface="Courier"/>
              </a:rPr>
              <a:t>cucuc</a:t>
            </a:r>
            <a:r>
              <a:rPr lang="en-US" sz="1600" dirty="0">
                <a:latin typeface="Courier"/>
                <a:cs typeface="Courier"/>
              </a:rPr>
              <a:t> </a:t>
            </a:r>
            <a:r>
              <a:rPr lang="en-US" sz="1600" dirty="0" err="1">
                <a:latin typeface="Courier"/>
                <a:cs typeface="Courier"/>
              </a:rPr>
              <a:t>acucagcaug</a:t>
            </a:r>
            <a:r>
              <a:rPr lang="en-US" sz="1600" dirty="0">
                <a:latin typeface="Courier"/>
                <a:cs typeface="Courier"/>
              </a:rPr>
              <a:t> </a:t>
            </a:r>
            <a:r>
              <a:rPr lang="en-US" sz="1600" dirty="0" err="1">
                <a:latin typeface="Courier"/>
                <a:cs typeface="Courier"/>
              </a:rPr>
              <a:t>gcaaggagga</a:t>
            </a:r>
            <a:r>
              <a:rPr lang="en-US" sz="1600" dirty="0">
                <a:latin typeface="Courier"/>
                <a:cs typeface="Courier"/>
              </a:rPr>
              <a:t> </a:t>
            </a:r>
            <a:r>
              <a:rPr lang="en-US" sz="1600" dirty="0" err="1">
                <a:latin typeface="Courier"/>
                <a:cs typeface="Courier"/>
              </a:rPr>
              <a:t>acuuagauuc</a:t>
            </a:r>
            <a:endParaRPr lang="en-US" sz="1600" dirty="0">
              <a:latin typeface="Courier"/>
              <a:cs typeface="Courier"/>
            </a:endParaRPr>
          </a:p>
          <a:p>
            <a:r>
              <a:rPr lang="en-US" sz="1600" dirty="0">
                <a:solidFill>
                  <a:srgbClr val="7F7F7F"/>
                </a:solidFill>
                <a:latin typeface="Courier"/>
                <a:cs typeface="Courier"/>
              </a:rPr>
              <a:t>28321</a:t>
            </a:r>
            <a:r>
              <a:rPr lang="en-US" sz="1600" dirty="0">
                <a:latin typeface="Courier"/>
                <a:cs typeface="Courier"/>
              </a:rPr>
              <a:t> </a:t>
            </a:r>
            <a:r>
              <a:rPr lang="en-US" sz="1600" dirty="0" err="1">
                <a:latin typeface="Courier"/>
                <a:cs typeface="Courier"/>
              </a:rPr>
              <a:t>ccucgaggcc</a:t>
            </a:r>
            <a:r>
              <a:rPr lang="en-US" sz="1600" dirty="0">
                <a:latin typeface="Courier"/>
                <a:cs typeface="Courier"/>
              </a:rPr>
              <a:t> </a:t>
            </a:r>
            <a:r>
              <a:rPr lang="en-US" sz="1600" dirty="0" err="1">
                <a:latin typeface="Courier"/>
                <a:cs typeface="Courier"/>
              </a:rPr>
              <a:t>agggcgu</a:t>
            </a:r>
            <a:r>
              <a:rPr lang="en-US" sz="1600" b="1" dirty="0" err="1">
                <a:solidFill>
                  <a:srgbClr val="ED1C24"/>
                </a:solidFill>
                <a:latin typeface="Courier"/>
                <a:cs typeface="Courier"/>
              </a:rPr>
              <a:t>C</a:t>
            </a:r>
            <a:r>
              <a:rPr lang="en-US" sz="1600" dirty="0" err="1">
                <a:latin typeface="Courier"/>
                <a:cs typeface="Courier"/>
              </a:rPr>
              <a:t>cc</a:t>
            </a:r>
            <a:r>
              <a:rPr lang="en-US" sz="1600" dirty="0">
                <a:latin typeface="Courier"/>
                <a:cs typeface="Courier"/>
              </a:rPr>
              <a:t> </a:t>
            </a:r>
            <a:r>
              <a:rPr lang="en-US" sz="1600" dirty="0" err="1">
                <a:latin typeface="Courier"/>
                <a:cs typeface="Courier"/>
              </a:rPr>
              <a:t>aaucaacacc</a:t>
            </a:r>
            <a:r>
              <a:rPr lang="en-US" sz="1600" dirty="0">
                <a:latin typeface="Courier"/>
                <a:cs typeface="Courier"/>
              </a:rPr>
              <a:t> </a:t>
            </a:r>
            <a:r>
              <a:rPr lang="en-US" sz="1600" dirty="0" err="1">
                <a:latin typeface="Courier"/>
                <a:cs typeface="Courier"/>
              </a:rPr>
              <a:t>aa</a:t>
            </a:r>
            <a:r>
              <a:rPr lang="en-US" sz="1600" b="1" dirty="0" err="1">
                <a:solidFill>
                  <a:srgbClr val="FF0000"/>
                </a:solidFill>
                <a:latin typeface="Courier"/>
                <a:cs typeface="Courier"/>
              </a:rPr>
              <a:t>C</a:t>
            </a:r>
            <a:r>
              <a:rPr lang="en-US" sz="1600" dirty="0" err="1">
                <a:latin typeface="Courier"/>
                <a:cs typeface="Courier"/>
              </a:rPr>
              <a:t>agugguc</a:t>
            </a:r>
            <a:r>
              <a:rPr lang="en-US" sz="1600" dirty="0">
                <a:latin typeface="Courier"/>
                <a:cs typeface="Courier"/>
              </a:rPr>
              <a:t> </a:t>
            </a:r>
            <a:r>
              <a:rPr lang="en-US" sz="1600" dirty="0" err="1">
                <a:latin typeface="Courier"/>
                <a:cs typeface="Courier"/>
              </a:rPr>
              <a:t>cagaugacca</a:t>
            </a:r>
            <a:r>
              <a:rPr lang="en-US" sz="1600" dirty="0">
                <a:latin typeface="Courier"/>
                <a:cs typeface="Courier"/>
              </a:rPr>
              <a:t> </a:t>
            </a:r>
            <a:r>
              <a:rPr lang="en-US" sz="1600" dirty="0" err="1">
                <a:latin typeface="Courier"/>
                <a:cs typeface="Courier"/>
              </a:rPr>
              <a:t>aauuggcuac</a:t>
            </a:r>
            <a:endParaRPr lang="en-US" sz="1600" dirty="0">
              <a:latin typeface="Courier"/>
              <a:cs typeface="Courier"/>
            </a:endParaRPr>
          </a:p>
          <a:p>
            <a:r>
              <a:rPr lang="en-US" sz="1600" dirty="0">
                <a:solidFill>
                  <a:srgbClr val="7F7F7F"/>
                </a:solidFill>
                <a:latin typeface="Courier"/>
                <a:cs typeface="Courier"/>
              </a:rPr>
              <a:t>28381</a:t>
            </a:r>
            <a:r>
              <a:rPr lang="en-US" sz="1600" dirty="0">
                <a:latin typeface="Courier"/>
                <a:cs typeface="Courier"/>
              </a:rPr>
              <a:t> </a:t>
            </a:r>
            <a:r>
              <a:rPr lang="en-US" sz="1600" dirty="0" err="1">
                <a:latin typeface="Courier"/>
                <a:cs typeface="Courier"/>
              </a:rPr>
              <a:t>uac</a:t>
            </a:r>
            <a:r>
              <a:rPr lang="en-US" sz="1600" b="1" dirty="0" err="1">
                <a:solidFill>
                  <a:srgbClr val="FF0000"/>
                </a:solidFill>
                <a:latin typeface="Courier"/>
                <a:cs typeface="Courier"/>
              </a:rPr>
              <a:t>A</a:t>
            </a:r>
            <a:r>
              <a:rPr lang="en-US" sz="1600" dirty="0" err="1">
                <a:latin typeface="Courier"/>
                <a:cs typeface="Courier"/>
              </a:rPr>
              <a:t>gaagag</a:t>
            </a:r>
            <a:r>
              <a:rPr lang="en-US" sz="1600" dirty="0">
                <a:latin typeface="Courier"/>
                <a:cs typeface="Courier"/>
              </a:rPr>
              <a:t> </a:t>
            </a:r>
            <a:r>
              <a:rPr lang="en-US" sz="1600" dirty="0" err="1">
                <a:latin typeface="Courier"/>
                <a:cs typeface="Courier"/>
              </a:rPr>
              <a:t>cuacccgacg</a:t>
            </a:r>
            <a:r>
              <a:rPr lang="en-US" sz="1600" dirty="0">
                <a:latin typeface="Courier"/>
                <a:cs typeface="Courier"/>
              </a:rPr>
              <a:t> </a:t>
            </a:r>
            <a:r>
              <a:rPr lang="en-US" sz="1600" dirty="0" err="1">
                <a:latin typeface="Courier"/>
                <a:cs typeface="Courier"/>
              </a:rPr>
              <a:t>aguucguggu</a:t>
            </a:r>
            <a:r>
              <a:rPr lang="en-US" sz="1600" dirty="0">
                <a:latin typeface="Courier"/>
                <a:cs typeface="Courier"/>
              </a:rPr>
              <a:t> </a:t>
            </a:r>
            <a:r>
              <a:rPr lang="en-US" sz="1600" dirty="0" err="1">
                <a:latin typeface="Courier"/>
                <a:cs typeface="Courier"/>
              </a:rPr>
              <a:t>ggugacggca</a:t>
            </a:r>
            <a:r>
              <a:rPr lang="en-US" sz="1600" dirty="0">
                <a:latin typeface="Courier"/>
                <a:cs typeface="Courier"/>
              </a:rPr>
              <a:t> </a:t>
            </a:r>
            <a:r>
              <a:rPr lang="en-US" sz="1600" dirty="0" err="1">
                <a:latin typeface="Courier"/>
                <a:cs typeface="Courier"/>
              </a:rPr>
              <a:t>aaaugaaaga</a:t>
            </a:r>
            <a:r>
              <a:rPr lang="en-US" sz="1600" dirty="0">
                <a:latin typeface="Courier"/>
                <a:cs typeface="Courier"/>
              </a:rPr>
              <a:t> </a:t>
            </a:r>
            <a:r>
              <a:rPr lang="en-US" sz="1600" dirty="0" err="1">
                <a:latin typeface="Courier"/>
                <a:cs typeface="Courier"/>
              </a:rPr>
              <a:t>gcu</a:t>
            </a:r>
            <a:r>
              <a:rPr lang="en-US" sz="1600" b="1" dirty="0" err="1">
                <a:solidFill>
                  <a:srgbClr val="ED1C24"/>
                </a:solidFill>
                <a:latin typeface="Courier"/>
                <a:cs typeface="Courier"/>
              </a:rPr>
              <a:t>G</a:t>
            </a:r>
            <a:r>
              <a:rPr lang="en-US" sz="1600" dirty="0" err="1">
                <a:latin typeface="Courier"/>
                <a:cs typeface="Courier"/>
              </a:rPr>
              <a:t>agcccc</a:t>
            </a:r>
            <a:endParaRPr lang="en-US" sz="1600" dirty="0">
              <a:latin typeface="Courier"/>
              <a:cs typeface="Courier"/>
            </a:endParaRPr>
          </a:p>
          <a:p>
            <a:r>
              <a:rPr lang="en-US" sz="1600" dirty="0">
                <a:solidFill>
                  <a:srgbClr val="7F7F7F"/>
                </a:solidFill>
                <a:latin typeface="Courier"/>
                <a:cs typeface="Courier"/>
              </a:rPr>
              <a:t>28441</a:t>
            </a:r>
            <a:r>
              <a:rPr lang="en-US" sz="1600" dirty="0">
                <a:latin typeface="Courier"/>
                <a:cs typeface="Courier"/>
              </a:rPr>
              <a:t> </a:t>
            </a:r>
            <a:r>
              <a:rPr lang="en-US" sz="1600" dirty="0" err="1">
                <a:latin typeface="Courier"/>
                <a:cs typeface="Courier"/>
              </a:rPr>
              <a:t>agaugguacu</a:t>
            </a:r>
            <a:r>
              <a:rPr lang="en-US" sz="1600" dirty="0">
                <a:latin typeface="Courier"/>
                <a:cs typeface="Courier"/>
              </a:rPr>
              <a:t> </a:t>
            </a:r>
            <a:r>
              <a:rPr lang="en-US" sz="1600" dirty="0" err="1">
                <a:latin typeface="Courier"/>
                <a:cs typeface="Courier"/>
              </a:rPr>
              <a:t>ucuauuaccu</a:t>
            </a:r>
            <a:r>
              <a:rPr lang="en-US" sz="1600" dirty="0">
                <a:latin typeface="Courier"/>
                <a:cs typeface="Courier"/>
              </a:rPr>
              <a:t> </a:t>
            </a:r>
            <a:r>
              <a:rPr lang="en-US" sz="1600" dirty="0" err="1">
                <a:latin typeface="Courier"/>
                <a:cs typeface="Courier"/>
              </a:rPr>
              <a:t>aggaacuggc</a:t>
            </a:r>
            <a:r>
              <a:rPr lang="en-US" sz="1600" dirty="0">
                <a:latin typeface="Courier"/>
                <a:cs typeface="Courier"/>
              </a:rPr>
              <a:t> </a:t>
            </a:r>
            <a:r>
              <a:rPr lang="en-US" sz="1600" dirty="0" err="1">
                <a:latin typeface="Courier"/>
                <a:cs typeface="Courier"/>
              </a:rPr>
              <a:t>ccagaagcuu</a:t>
            </a:r>
            <a:r>
              <a:rPr lang="en-US" sz="1600" dirty="0">
                <a:latin typeface="Courier"/>
                <a:cs typeface="Courier"/>
              </a:rPr>
              <a:t> </a:t>
            </a:r>
            <a:r>
              <a:rPr lang="en-US" sz="1600" dirty="0" err="1">
                <a:latin typeface="Courier"/>
                <a:cs typeface="Courier"/>
              </a:rPr>
              <a:t>cacuucccua</a:t>
            </a:r>
            <a:r>
              <a:rPr lang="en-US" sz="1600" dirty="0">
                <a:latin typeface="Courier"/>
                <a:cs typeface="Courier"/>
              </a:rPr>
              <a:t> </a:t>
            </a:r>
            <a:r>
              <a:rPr lang="en-US" sz="1600" dirty="0" err="1">
                <a:latin typeface="Courier"/>
                <a:cs typeface="Courier"/>
              </a:rPr>
              <a:t>cggcgcuaac</a:t>
            </a:r>
            <a:endParaRPr lang="en-US" sz="1600" dirty="0">
              <a:latin typeface="Courier"/>
              <a:cs typeface="Courier"/>
            </a:endParaRPr>
          </a:p>
          <a:p>
            <a:r>
              <a:rPr lang="en-US" sz="1600" dirty="0">
                <a:solidFill>
                  <a:srgbClr val="7F7F7F"/>
                </a:solidFill>
                <a:latin typeface="Courier"/>
                <a:cs typeface="Courier"/>
              </a:rPr>
              <a:t>28501</a:t>
            </a:r>
            <a:r>
              <a:rPr lang="en-US" sz="1600" dirty="0">
                <a:latin typeface="Courier"/>
                <a:cs typeface="Courier"/>
              </a:rPr>
              <a:t> </a:t>
            </a:r>
            <a:r>
              <a:rPr lang="en-US" sz="1600" dirty="0" err="1">
                <a:latin typeface="Courier"/>
                <a:cs typeface="Courier"/>
              </a:rPr>
              <a:t>aaagaaggca</a:t>
            </a:r>
            <a:r>
              <a:rPr lang="en-US" sz="1600" dirty="0">
                <a:latin typeface="Courier"/>
                <a:cs typeface="Courier"/>
              </a:rPr>
              <a:t> </a:t>
            </a:r>
            <a:r>
              <a:rPr lang="en-US" sz="1600" dirty="0" err="1">
                <a:latin typeface="Courier"/>
                <a:cs typeface="Courier"/>
              </a:rPr>
              <a:t>ucguau</a:t>
            </a:r>
            <a:r>
              <a:rPr lang="en-US" sz="1600" b="1" dirty="0" err="1">
                <a:solidFill>
                  <a:schemeClr val="tx2"/>
                </a:solidFill>
                <a:latin typeface="Courier"/>
                <a:cs typeface="Courier"/>
              </a:rPr>
              <a:t>U</a:t>
            </a:r>
            <a:r>
              <a:rPr lang="en-US" sz="1600" dirty="0" err="1">
                <a:latin typeface="Courier"/>
                <a:cs typeface="Courier"/>
              </a:rPr>
              <a:t>ggu</a:t>
            </a:r>
            <a:r>
              <a:rPr lang="en-US" sz="1600" dirty="0">
                <a:latin typeface="Courier"/>
                <a:cs typeface="Courier"/>
              </a:rPr>
              <a:t> </a:t>
            </a:r>
            <a:r>
              <a:rPr lang="en-US" sz="1600" dirty="0" err="1">
                <a:latin typeface="Courier"/>
                <a:cs typeface="Courier"/>
              </a:rPr>
              <a:t>ugcaacu</a:t>
            </a:r>
            <a:r>
              <a:rPr lang="en-US" sz="1600" b="1" dirty="0" err="1">
                <a:solidFill>
                  <a:srgbClr val="ED1C24"/>
                </a:solidFill>
                <a:latin typeface="Courier"/>
                <a:cs typeface="Courier"/>
              </a:rPr>
              <a:t>U</a:t>
            </a:r>
            <a:r>
              <a:rPr lang="en-US" sz="1600" dirty="0" err="1">
                <a:latin typeface="Courier"/>
                <a:cs typeface="Courier"/>
              </a:rPr>
              <a:t>ag</a:t>
            </a:r>
            <a:r>
              <a:rPr lang="en-US" sz="1600" dirty="0">
                <a:latin typeface="Courier"/>
                <a:cs typeface="Courier"/>
              </a:rPr>
              <a:t> </a:t>
            </a:r>
            <a:r>
              <a:rPr lang="en-US" sz="1600" dirty="0" err="1">
                <a:latin typeface="Courier"/>
                <a:cs typeface="Courier"/>
              </a:rPr>
              <a:t>ggagccuuga</a:t>
            </a:r>
            <a:r>
              <a:rPr lang="en-US" sz="1600" dirty="0">
                <a:latin typeface="Courier"/>
                <a:cs typeface="Courier"/>
              </a:rPr>
              <a:t> </a:t>
            </a:r>
            <a:r>
              <a:rPr lang="en-US" sz="1600" dirty="0" err="1">
                <a:latin typeface="Courier"/>
                <a:cs typeface="Courier"/>
              </a:rPr>
              <a:t>auac</a:t>
            </a:r>
            <a:r>
              <a:rPr lang="en-US" sz="1600" b="1" dirty="0" err="1">
                <a:solidFill>
                  <a:srgbClr val="FF0000"/>
                </a:solidFill>
                <a:latin typeface="Courier"/>
                <a:cs typeface="Courier"/>
              </a:rPr>
              <a:t>C</a:t>
            </a:r>
            <a:r>
              <a:rPr lang="en-US" sz="1600" b="1" dirty="0" err="1">
                <a:solidFill>
                  <a:srgbClr val="ED1C24"/>
                </a:solidFill>
                <a:latin typeface="Courier"/>
                <a:cs typeface="Courier"/>
              </a:rPr>
              <a:t>G</a:t>
            </a:r>
            <a:r>
              <a:rPr lang="en-US" sz="1600" dirty="0" err="1">
                <a:latin typeface="Courier"/>
                <a:cs typeface="Courier"/>
              </a:rPr>
              <a:t>ccaa</a:t>
            </a:r>
            <a:r>
              <a:rPr lang="en-US" sz="1600" dirty="0">
                <a:latin typeface="Courier"/>
                <a:cs typeface="Courier"/>
              </a:rPr>
              <a:t> </a:t>
            </a:r>
            <a:r>
              <a:rPr lang="en-US" sz="1600" dirty="0" err="1">
                <a:latin typeface="Courier"/>
                <a:cs typeface="Courier"/>
              </a:rPr>
              <a:t>agaccacauu</a:t>
            </a:r>
            <a:endParaRPr lang="en-US" sz="1600" dirty="0">
              <a:latin typeface="Courier"/>
              <a:cs typeface="Courier"/>
            </a:endParaRPr>
          </a:p>
          <a:p>
            <a:r>
              <a:rPr lang="en-US" sz="1600" dirty="0">
                <a:solidFill>
                  <a:srgbClr val="7F7F7F"/>
                </a:solidFill>
                <a:latin typeface="Courier"/>
                <a:cs typeface="Courier"/>
              </a:rPr>
              <a:t>28561</a:t>
            </a:r>
            <a:r>
              <a:rPr lang="en-US" sz="1600" dirty="0">
                <a:latin typeface="Courier"/>
                <a:cs typeface="Courier"/>
              </a:rPr>
              <a:t> </a:t>
            </a:r>
            <a:r>
              <a:rPr lang="en-US" sz="1600" dirty="0" err="1">
                <a:latin typeface="Courier"/>
                <a:cs typeface="Courier"/>
              </a:rPr>
              <a:t>ggcacccgca</a:t>
            </a:r>
            <a:r>
              <a:rPr lang="en-US" sz="1600" dirty="0">
                <a:latin typeface="Courier"/>
                <a:cs typeface="Courier"/>
              </a:rPr>
              <a:t> </a:t>
            </a:r>
            <a:r>
              <a:rPr lang="en-US" sz="1600" dirty="0" err="1">
                <a:latin typeface="Courier"/>
                <a:cs typeface="Courier"/>
              </a:rPr>
              <a:t>auccuaauaa</a:t>
            </a:r>
            <a:r>
              <a:rPr lang="en-US" sz="1600" dirty="0">
                <a:latin typeface="Courier"/>
                <a:cs typeface="Courier"/>
              </a:rPr>
              <a:t> </a:t>
            </a:r>
            <a:r>
              <a:rPr lang="en-US" sz="1600" dirty="0" err="1">
                <a:latin typeface="Courier"/>
                <a:cs typeface="Courier"/>
              </a:rPr>
              <a:t>caaugcugcc</a:t>
            </a:r>
            <a:r>
              <a:rPr lang="en-US" sz="1600" dirty="0">
                <a:latin typeface="Courier"/>
                <a:cs typeface="Courier"/>
              </a:rPr>
              <a:t> </a:t>
            </a:r>
            <a:r>
              <a:rPr lang="en-US" sz="1600" dirty="0" err="1">
                <a:latin typeface="Courier"/>
                <a:cs typeface="Courier"/>
              </a:rPr>
              <a:t>accgugcuac</a:t>
            </a:r>
            <a:r>
              <a:rPr lang="en-US" sz="1600" dirty="0">
                <a:latin typeface="Courier"/>
                <a:cs typeface="Courier"/>
              </a:rPr>
              <a:t> </a:t>
            </a:r>
            <a:r>
              <a:rPr lang="en-US" sz="1600" dirty="0" err="1">
                <a:latin typeface="Courier"/>
                <a:cs typeface="Courier"/>
              </a:rPr>
              <a:t>aacuuccuca</a:t>
            </a:r>
            <a:r>
              <a:rPr lang="en-US" sz="1600" dirty="0">
                <a:latin typeface="Courier"/>
                <a:cs typeface="Courier"/>
              </a:rPr>
              <a:t> </a:t>
            </a:r>
            <a:r>
              <a:rPr lang="en-US" sz="1600" dirty="0" err="1">
                <a:latin typeface="Courier"/>
                <a:cs typeface="Courier"/>
              </a:rPr>
              <a:t>aggaacaaca</a:t>
            </a:r>
            <a:endParaRPr lang="en-US" sz="1600" dirty="0">
              <a:latin typeface="Courier"/>
              <a:cs typeface="Courier"/>
            </a:endParaRPr>
          </a:p>
          <a:p>
            <a:r>
              <a:rPr lang="en-US" sz="1600" dirty="0">
                <a:solidFill>
                  <a:srgbClr val="7F7F7F"/>
                </a:solidFill>
                <a:latin typeface="Courier"/>
                <a:cs typeface="Courier"/>
              </a:rPr>
              <a:t>28621</a:t>
            </a:r>
            <a:r>
              <a:rPr lang="en-US" sz="1600" dirty="0">
                <a:latin typeface="Courier"/>
                <a:cs typeface="Courier"/>
              </a:rPr>
              <a:t> </a:t>
            </a:r>
            <a:r>
              <a:rPr lang="en-US" sz="1600" dirty="0" err="1">
                <a:latin typeface="Courier"/>
                <a:cs typeface="Courier"/>
              </a:rPr>
              <a:t>uugccaaaag</a:t>
            </a:r>
            <a:r>
              <a:rPr lang="en-US" sz="1600" dirty="0">
                <a:latin typeface="Courier"/>
                <a:cs typeface="Courier"/>
              </a:rPr>
              <a:t> </a:t>
            </a:r>
            <a:r>
              <a:rPr lang="en-US" sz="1600" dirty="0" err="1">
                <a:latin typeface="Courier"/>
                <a:cs typeface="Courier"/>
              </a:rPr>
              <a:t>gcuuc</a:t>
            </a:r>
            <a:r>
              <a:rPr lang="en-US" sz="1600" b="1" dirty="0" err="1">
                <a:solidFill>
                  <a:srgbClr val="ED1C24"/>
                </a:solidFill>
                <a:latin typeface="Courier"/>
                <a:cs typeface="Courier"/>
              </a:rPr>
              <a:t>A</a:t>
            </a:r>
            <a:r>
              <a:rPr lang="en-US" sz="1600" dirty="0" err="1">
                <a:latin typeface="Courier"/>
                <a:cs typeface="Courier"/>
              </a:rPr>
              <a:t>acgc</a:t>
            </a:r>
            <a:r>
              <a:rPr lang="en-US" sz="1600" dirty="0">
                <a:latin typeface="Courier"/>
                <a:cs typeface="Courier"/>
              </a:rPr>
              <a:t> </a:t>
            </a:r>
            <a:r>
              <a:rPr lang="en-US" sz="1600" dirty="0" err="1">
                <a:latin typeface="Courier"/>
                <a:cs typeface="Courier"/>
              </a:rPr>
              <a:t>agagggaagc</a:t>
            </a:r>
            <a:r>
              <a:rPr lang="en-US" sz="1600" dirty="0">
                <a:latin typeface="Courier"/>
                <a:cs typeface="Courier"/>
              </a:rPr>
              <a:t> </a:t>
            </a:r>
            <a:r>
              <a:rPr lang="en-US" sz="1600" dirty="0" err="1">
                <a:latin typeface="Courier"/>
                <a:cs typeface="Courier"/>
              </a:rPr>
              <a:t>agaggcggca</a:t>
            </a:r>
            <a:r>
              <a:rPr lang="en-US" sz="1600" dirty="0">
                <a:latin typeface="Courier"/>
                <a:cs typeface="Courier"/>
              </a:rPr>
              <a:t> </a:t>
            </a:r>
            <a:r>
              <a:rPr lang="en-US" sz="1600" dirty="0" err="1">
                <a:latin typeface="Courier"/>
                <a:cs typeface="Courier"/>
              </a:rPr>
              <a:t>gucaagccuc</a:t>
            </a:r>
            <a:r>
              <a:rPr lang="en-US" sz="1600" dirty="0">
                <a:latin typeface="Courier"/>
                <a:cs typeface="Courier"/>
              </a:rPr>
              <a:t> </a:t>
            </a:r>
            <a:r>
              <a:rPr lang="en-US" sz="1600" dirty="0" err="1">
                <a:latin typeface="Courier"/>
                <a:cs typeface="Courier"/>
              </a:rPr>
              <a:t>uucucgcucc</a:t>
            </a:r>
            <a:endParaRPr lang="en-US" sz="1600" dirty="0">
              <a:latin typeface="Courier"/>
              <a:cs typeface="Courier"/>
            </a:endParaRPr>
          </a:p>
          <a:p>
            <a:r>
              <a:rPr lang="en-US" sz="1600" dirty="0">
                <a:solidFill>
                  <a:srgbClr val="7F7F7F"/>
                </a:solidFill>
                <a:latin typeface="Courier"/>
                <a:cs typeface="Courier"/>
              </a:rPr>
              <a:t>28681</a:t>
            </a:r>
            <a:r>
              <a:rPr lang="en-US" sz="1600" dirty="0">
                <a:latin typeface="Courier"/>
                <a:cs typeface="Courier"/>
              </a:rPr>
              <a:t> </a:t>
            </a:r>
            <a:r>
              <a:rPr lang="en-US" sz="1600" dirty="0" err="1">
                <a:latin typeface="Courier"/>
                <a:cs typeface="Courier"/>
              </a:rPr>
              <a:t>ucaucacgua</a:t>
            </a:r>
            <a:r>
              <a:rPr lang="en-US" sz="1600" dirty="0">
                <a:latin typeface="Courier"/>
                <a:cs typeface="Courier"/>
              </a:rPr>
              <a:t> </a:t>
            </a:r>
            <a:r>
              <a:rPr lang="en-US" sz="1600" dirty="0" err="1">
                <a:latin typeface="Courier"/>
                <a:cs typeface="Courier"/>
              </a:rPr>
              <a:t>gucgcgguaa</a:t>
            </a:r>
            <a:r>
              <a:rPr lang="en-US" sz="1600" dirty="0">
                <a:latin typeface="Courier"/>
                <a:cs typeface="Courier"/>
              </a:rPr>
              <a:t> </a:t>
            </a:r>
            <a:r>
              <a:rPr lang="en-US" sz="1600" dirty="0" err="1">
                <a:latin typeface="Courier"/>
                <a:cs typeface="Courier"/>
              </a:rPr>
              <a:t>uucaag</a:t>
            </a:r>
            <a:r>
              <a:rPr lang="en-US" sz="1600" b="1" dirty="0" err="1">
                <a:solidFill>
                  <a:srgbClr val="ED1C24"/>
                </a:solidFill>
                <a:latin typeface="Courier"/>
                <a:cs typeface="Courier"/>
              </a:rPr>
              <a:t>U</a:t>
            </a:r>
            <a:r>
              <a:rPr lang="en-US" sz="1600" dirty="0" err="1">
                <a:latin typeface="Courier"/>
                <a:cs typeface="Courier"/>
              </a:rPr>
              <a:t>aau</a:t>
            </a:r>
            <a:r>
              <a:rPr lang="en-US" sz="1600" dirty="0">
                <a:latin typeface="Courier"/>
                <a:cs typeface="Courier"/>
              </a:rPr>
              <a:t> </a:t>
            </a:r>
            <a:r>
              <a:rPr lang="en-US" sz="1600" dirty="0" err="1">
                <a:latin typeface="Courier"/>
                <a:cs typeface="Courier"/>
              </a:rPr>
              <a:t>ucaacuccug</a:t>
            </a:r>
            <a:r>
              <a:rPr lang="en-US" sz="1600" dirty="0">
                <a:latin typeface="Courier"/>
                <a:cs typeface="Courier"/>
              </a:rPr>
              <a:t> </a:t>
            </a:r>
            <a:r>
              <a:rPr lang="en-US" sz="1600" dirty="0" err="1">
                <a:latin typeface="Courier"/>
                <a:cs typeface="Courier"/>
              </a:rPr>
              <a:t>gca</a:t>
            </a:r>
            <a:r>
              <a:rPr lang="en-US" sz="1600" b="1" dirty="0" err="1">
                <a:solidFill>
                  <a:srgbClr val="ED1C24"/>
                </a:solidFill>
                <a:latin typeface="Courier"/>
                <a:cs typeface="Courier"/>
              </a:rPr>
              <a:t>A</a:t>
            </a:r>
            <a:r>
              <a:rPr lang="en-US" sz="1600" dirty="0" err="1">
                <a:latin typeface="Courier"/>
                <a:cs typeface="Courier"/>
              </a:rPr>
              <a:t>caguag</a:t>
            </a:r>
            <a:r>
              <a:rPr lang="en-US" sz="1600" dirty="0">
                <a:latin typeface="Courier"/>
                <a:cs typeface="Courier"/>
              </a:rPr>
              <a:t> </a:t>
            </a:r>
            <a:r>
              <a:rPr lang="en-US" sz="1600" dirty="0" err="1">
                <a:latin typeface="Courier"/>
                <a:cs typeface="Courier"/>
              </a:rPr>
              <a:t>gggaaauucu</a:t>
            </a:r>
            <a:endParaRPr lang="en-US" sz="1600" dirty="0">
              <a:latin typeface="Courier"/>
              <a:cs typeface="Courier"/>
            </a:endParaRPr>
          </a:p>
          <a:p>
            <a:r>
              <a:rPr lang="en-US" sz="1600" dirty="0">
                <a:solidFill>
                  <a:srgbClr val="7F7F7F"/>
                </a:solidFill>
                <a:latin typeface="Courier"/>
                <a:cs typeface="Courier"/>
              </a:rPr>
              <a:t>28741</a:t>
            </a:r>
            <a:r>
              <a:rPr lang="en-US" sz="1600" dirty="0">
                <a:latin typeface="Courier"/>
                <a:cs typeface="Courier"/>
              </a:rPr>
              <a:t> </a:t>
            </a:r>
            <a:r>
              <a:rPr lang="en-US" sz="1600" dirty="0" err="1">
                <a:latin typeface="Courier"/>
                <a:cs typeface="Courier"/>
              </a:rPr>
              <a:t>c</a:t>
            </a:r>
            <a:r>
              <a:rPr lang="en-US" sz="1600" b="1" dirty="0" err="1">
                <a:solidFill>
                  <a:srgbClr val="ED1C24"/>
                </a:solidFill>
                <a:latin typeface="Courier"/>
                <a:cs typeface="Courier"/>
              </a:rPr>
              <a:t>G</a:t>
            </a:r>
            <a:r>
              <a:rPr lang="en-US" sz="1600" dirty="0" err="1">
                <a:latin typeface="Courier"/>
                <a:cs typeface="Courier"/>
              </a:rPr>
              <a:t>ugcucgaa</a:t>
            </a:r>
            <a:r>
              <a:rPr lang="en-US" sz="1600" dirty="0">
                <a:latin typeface="Courier"/>
                <a:cs typeface="Courier"/>
              </a:rPr>
              <a:t> </a:t>
            </a:r>
            <a:r>
              <a:rPr lang="en-US" sz="1600" dirty="0" err="1">
                <a:latin typeface="Courier"/>
                <a:cs typeface="Courier"/>
              </a:rPr>
              <a:t>uggcuagcgg</a:t>
            </a:r>
            <a:r>
              <a:rPr lang="en-US" sz="1600" dirty="0">
                <a:latin typeface="Courier"/>
                <a:cs typeface="Courier"/>
              </a:rPr>
              <a:t> </a:t>
            </a:r>
            <a:r>
              <a:rPr lang="en-US" sz="1600" dirty="0" err="1">
                <a:latin typeface="Courier"/>
                <a:cs typeface="Courier"/>
              </a:rPr>
              <a:t>agguggugaa</a:t>
            </a:r>
            <a:r>
              <a:rPr lang="en-US" sz="1600" dirty="0">
                <a:latin typeface="Courier"/>
                <a:cs typeface="Courier"/>
              </a:rPr>
              <a:t> </a:t>
            </a:r>
            <a:r>
              <a:rPr lang="en-US" sz="1600" dirty="0" err="1">
                <a:latin typeface="Courier"/>
                <a:cs typeface="Courier"/>
              </a:rPr>
              <a:t>acugcccucg</a:t>
            </a:r>
            <a:r>
              <a:rPr lang="en-US" sz="1600" dirty="0">
                <a:latin typeface="Courier"/>
                <a:cs typeface="Courier"/>
              </a:rPr>
              <a:t> </a:t>
            </a:r>
            <a:r>
              <a:rPr lang="en-US" sz="1600" dirty="0" err="1">
                <a:latin typeface="Courier"/>
                <a:cs typeface="Courier"/>
              </a:rPr>
              <a:t>cgcuauugcu</a:t>
            </a:r>
            <a:r>
              <a:rPr lang="en-US" sz="1600" dirty="0">
                <a:latin typeface="Courier"/>
                <a:cs typeface="Courier"/>
              </a:rPr>
              <a:t> </a:t>
            </a:r>
            <a:r>
              <a:rPr lang="en-US" sz="1600" dirty="0" err="1">
                <a:latin typeface="Courier"/>
                <a:cs typeface="Courier"/>
              </a:rPr>
              <a:t>gcuagacaga</a:t>
            </a:r>
            <a:endParaRPr lang="en-US" sz="1600" dirty="0">
              <a:latin typeface="Courier"/>
              <a:cs typeface="Courier"/>
            </a:endParaRPr>
          </a:p>
          <a:p>
            <a:r>
              <a:rPr lang="en-US" sz="1600" dirty="0">
                <a:solidFill>
                  <a:srgbClr val="7F7F7F"/>
                </a:solidFill>
                <a:latin typeface="Courier"/>
                <a:cs typeface="Courier"/>
              </a:rPr>
              <a:t>28801</a:t>
            </a:r>
            <a:r>
              <a:rPr lang="en-US" sz="1600" dirty="0">
                <a:latin typeface="Courier"/>
                <a:cs typeface="Courier"/>
              </a:rPr>
              <a:t> </a:t>
            </a:r>
            <a:r>
              <a:rPr lang="en-US" sz="1600" dirty="0" err="1">
                <a:latin typeface="Courier"/>
                <a:cs typeface="Courier"/>
              </a:rPr>
              <a:t>uugaaccagc</a:t>
            </a:r>
            <a:r>
              <a:rPr lang="en-US" sz="1600" dirty="0">
                <a:latin typeface="Courier"/>
                <a:cs typeface="Courier"/>
              </a:rPr>
              <a:t> </a:t>
            </a:r>
            <a:r>
              <a:rPr lang="en-US" sz="1600" dirty="0" err="1">
                <a:latin typeface="Courier"/>
                <a:cs typeface="Courier"/>
              </a:rPr>
              <a:t>uugagagcaa</a:t>
            </a:r>
            <a:r>
              <a:rPr lang="en-US" sz="1600" dirty="0">
                <a:latin typeface="Courier"/>
                <a:cs typeface="Courier"/>
              </a:rPr>
              <a:t> </a:t>
            </a:r>
            <a:r>
              <a:rPr lang="en-US" sz="1600" dirty="0" err="1">
                <a:latin typeface="Courier"/>
                <a:cs typeface="Courier"/>
              </a:rPr>
              <a:t>aguuucuggu</a:t>
            </a:r>
            <a:r>
              <a:rPr lang="en-US" sz="1600" dirty="0">
                <a:latin typeface="Courier"/>
                <a:cs typeface="Courier"/>
              </a:rPr>
              <a:t> </a:t>
            </a:r>
            <a:r>
              <a:rPr lang="en-US" sz="1600" dirty="0" err="1">
                <a:latin typeface="Courier"/>
                <a:cs typeface="Courier"/>
              </a:rPr>
              <a:t>aaaggccaac</a:t>
            </a:r>
            <a:r>
              <a:rPr lang="en-US" sz="1600" dirty="0">
                <a:latin typeface="Courier"/>
                <a:cs typeface="Courier"/>
              </a:rPr>
              <a:t> </a:t>
            </a:r>
            <a:r>
              <a:rPr lang="en-US" sz="1600" dirty="0" err="1">
                <a:latin typeface="Courier"/>
                <a:cs typeface="Courier"/>
              </a:rPr>
              <a:t>aacaacaagg</a:t>
            </a:r>
            <a:r>
              <a:rPr lang="en-US" sz="1600" dirty="0">
                <a:latin typeface="Courier"/>
                <a:cs typeface="Courier"/>
              </a:rPr>
              <a:t> </a:t>
            </a:r>
            <a:r>
              <a:rPr lang="en-US" sz="1600" dirty="0" err="1">
                <a:latin typeface="Courier"/>
                <a:cs typeface="Courier"/>
              </a:rPr>
              <a:t>cca</a:t>
            </a:r>
            <a:r>
              <a:rPr lang="en-US" sz="1600" b="1" dirty="0" err="1">
                <a:solidFill>
                  <a:srgbClr val="ED1C24"/>
                </a:solidFill>
                <a:latin typeface="Courier"/>
                <a:cs typeface="Courier"/>
              </a:rPr>
              <a:t>G</a:t>
            </a:r>
            <a:r>
              <a:rPr lang="en-US" sz="1600" dirty="0" err="1">
                <a:latin typeface="Courier"/>
                <a:cs typeface="Courier"/>
              </a:rPr>
              <a:t>acuguc</a:t>
            </a:r>
            <a:endParaRPr lang="en-US" sz="1600" dirty="0">
              <a:latin typeface="Courier"/>
              <a:cs typeface="Courier"/>
            </a:endParaRPr>
          </a:p>
          <a:p>
            <a:r>
              <a:rPr lang="en-US" sz="1600" dirty="0">
                <a:solidFill>
                  <a:srgbClr val="7F7F7F"/>
                </a:solidFill>
                <a:latin typeface="Courier"/>
                <a:cs typeface="Courier"/>
              </a:rPr>
              <a:t>28861</a:t>
            </a:r>
            <a:r>
              <a:rPr lang="en-US" sz="1600" dirty="0">
                <a:latin typeface="Courier"/>
                <a:cs typeface="Courier"/>
              </a:rPr>
              <a:t> </a:t>
            </a:r>
            <a:r>
              <a:rPr lang="en-US" sz="1600" dirty="0" err="1">
                <a:latin typeface="Courier"/>
                <a:cs typeface="Courier"/>
              </a:rPr>
              <a:t>acuaagaaau</a:t>
            </a:r>
            <a:r>
              <a:rPr lang="en-US" sz="1600" dirty="0">
                <a:latin typeface="Courier"/>
                <a:cs typeface="Courier"/>
              </a:rPr>
              <a:t> </a:t>
            </a:r>
            <a:r>
              <a:rPr lang="en-US" sz="1600" dirty="0" err="1">
                <a:latin typeface="Courier"/>
                <a:cs typeface="Courier"/>
              </a:rPr>
              <a:t>cugcugcuga</a:t>
            </a:r>
            <a:r>
              <a:rPr lang="en-US" sz="1600" dirty="0">
                <a:latin typeface="Courier"/>
                <a:cs typeface="Courier"/>
              </a:rPr>
              <a:t> </a:t>
            </a:r>
            <a:r>
              <a:rPr lang="en-US" sz="1600" dirty="0" err="1">
                <a:latin typeface="Courier"/>
                <a:cs typeface="Courier"/>
              </a:rPr>
              <a:t>ggcaucu</a:t>
            </a:r>
            <a:r>
              <a:rPr lang="en-US" sz="1600" b="1" dirty="0" err="1">
                <a:solidFill>
                  <a:srgbClr val="ED1C24"/>
                </a:solidFill>
                <a:latin typeface="Courier"/>
                <a:cs typeface="Courier"/>
              </a:rPr>
              <a:t>C</a:t>
            </a:r>
            <a:r>
              <a:rPr lang="en-US" sz="1600" dirty="0" err="1">
                <a:latin typeface="Courier"/>
                <a:cs typeface="Courier"/>
              </a:rPr>
              <a:t>aa</a:t>
            </a:r>
            <a:r>
              <a:rPr lang="en-US" sz="1600" dirty="0">
                <a:latin typeface="Courier"/>
                <a:cs typeface="Courier"/>
              </a:rPr>
              <a:t> </a:t>
            </a:r>
            <a:r>
              <a:rPr lang="en-US" sz="1600" dirty="0" err="1">
                <a:latin typeface="Courier"/>
                <a:cs typeface="Courier"/>
              </a:rPr>
              <a:t>aagccucgcc</a:t>
            </a:r>
            <a:r>
              <a:rPr lang="en-US" sz="1600" dirty="0">
                <a:latin typeface="Courier"/>
                <a:cs typeface="Courier"/>
              </a:rPr>
              <a:t> </a:t>
            </a:r>
            <a:r>
              <a:rPr lang="en-US" sz="1600" dirty="0" err="1">
                <a:latin typeface="Courier"/>
                <a:cs typeface="Courier"/>
              </a:rPr>
              <a:t>aaaaacguac</a:t>
            </a:r>
            <a:r>
              <a:rPr lang="en-US" sz="1600" dirty="0">
                <a:latin typeface="Courier"/>
                <a:cs typeface="Courier"/>
              </a:rPr>
              <a:t> </a:t>
            </a:r>
            <a:r>
              <a:rPr lang="en-US" sz="1600" dirty="0" err="1">
                <a:latin typeface="Courier"/>
                <a:cs typeface="Courier"/>
              </a:rPr>
              <a:t>ugccacaaaa</a:t>
            </a:r>
            <a:endParaRPr lang="en-US" sz="1600" dirty="0">
              <a:latin typeface="Courier"/>
              <a:cs typeface="Courier"/>
            </a:endParaRPr>
          </a:p>
          <a:p>
            <a:r>
              <a:rPr lang="en-US" sz="1600" dirty="0">
                <a:solidFill>
                  <a:srgbClr val="7F7F7F"/>
                </a:solidFill>
                <a:latin typeface="Courier"/>
                <a:cs typeface="Courier"/>
              </a:rPr>
              <a:t>28921</a:t>
            </a:r>
            <a:r>
              <a:rPr lang="en-US" sz="1600" dirty="0">
                <a:latin typeface="Courier"/>
                <a:cs typeface="Courier"/>
              </a:rPr>
              <a:t> </a:t>
            </a:r>
            <a:r>
              <a:rPr lang="en-US" sz="1600" dirty="0" err="1">
                <a:latin typeface="Courier"/>
                <a:cs typeface="Courier"/>
              </a:rPr>
              <a:t>caguacaacg</a:t>
            </a:r>
            <a:r>
              <a:rPr lang="en-US" sz="1600" dirty="0">
                <a:latin typeface="Courier"/>
                <a:cs typeface="Courier"/>
              </a:rPr>
              <a:t> </a:t>
            </a:r>
            <a:r>
              <a:rPr lang="en-US" sz="1600" dirty="0" err="1">
                <a:latin typeface="Courier"/>
                <a:cs typeface="Courier"/>
              </a:rPr>
              <a:t>ucacuc</a:t>
            </a:r>
            <a:r>
              <a:rPr lang="en-US" sz="1600" b="1" dirty="0" err="1">
                <a:solidFill>
                  <a:srgbClr val="ED1C24"/>
                </a:solidFill>
                <a:latin typeface="Courier"/>
                <a:cs typeface="Courier"/>
              </a:rPr>
              <a:t>C</a:t>
            </a:r>
            <a:r>
              <a:rPr lang="en-US" sz="1600" dirty="0" err="1">
                <a:latin typeface="Courier"/>
                <a:cs typeface="Courier"/>
              </a:rPr>
              <a:t>agc</a:t>
            </a:r>
            <a:r>
              <a:rPr lang="en-US" sz="1600" dirty="0">
                <a:latin typeface="Courier"/>
                <a:cs typeface="Courier"/>
              </a:rPr>
              <a:t> </a:t>
            </a:r>
            <a:r>
              <a:rPr lang="en-US" sz="1600" dirty="0" err="1">
                <a:latin typeface="Courier"/>
                <a:cs typeface="Courier"/>
              </a:rPr>
              <a:t>auuugggaga</a:t>
            </a:r>
            <a:r>
              <a:rPr lang="en-US" sz="1600" dirty="0">
                <a:latin typeface="Courier"/>
                <a:cs typeface="Courier"/>
              </a:rPr>
              <a:t> </a:t>
            </a:r>
            <a:r>
              <a:rPr lang="en-US" sz="1600" dirty="0" err="1">
                <a:latin typeface="Courier"/>
                <a:cs typeface="Courier"/>
              </a:rPr>
              <a:t>cgugguccag</a:t>
            </a:r>
            <a:r>
              <a:rPr lang="en-US" sz="1600" dirty="0">
                <a:latin typeface="Courier"/>
                <a:cs typeface="Courier"/>
              </a:rPr>
              <a:t> </a:t>
            </a:r>
            <a:r>
              <a:rPr lang="en-US" sz="1600" dirty="0" err="1">
                <a:latin typeface="Courier"/>
                <a:cs typeface="Courier"/>
              </a:rPr>
              <a:t>aacaaaccca</a:t>
            </a:r>
            <a:r>
              <a:rPr lang="en-US" sz="1600" dirty="0">
                <a:latin typeface="Courier"/>
                <a:cs typeface="Courier"/>
              </a:rPr>
              <a:t> </a:t>
            </a:r>
            <a:r>
              <a:rPr lang="en-US" sz="1600" dirty="0" err="1">
                <a:latin typeface="Courier"/>
                <a:cs typeface="Courier"/>
              </a:rPr>
              <a:t>aggaaauuuc</a:t>
            </a:r>
            <a:endParaRPr lang="en-US" sz="1600" dirty="0">
              <a:latin typeface="Courier"/>
              <a:cs typeface="Courier"/>
            </a:endParaRPr>
          </a:p>
          <a:p>
            <a:r>
              <a:rPr lang="en-US" sz="1600" dirty="0">
                <a:solidFill>
                  <a:srgbClr val="7F7F7F"/>
                </a:solidFill>
                <a:latin typeface="Courier"/>
                <a:cs typeface="Courier"/>
              </a:rPr>
              <a:t>28981</a:t>
            </a:r>
            <a:r>
              <a:rPr lang="en-US" sz="1600" dirty="0">
                <a:latin typeface="Courier"/>
                <a:cs typeface="Courier"/>
              </a:rPr>
              <a:t> </a:t>
            </a:r>
            <a:r>
              <a:rPr lang="en-US" sz="1600" dirty="0" err="1">
                <a:latin typeface="Courier"/>
                <a:cs typeface="Courier"/>
              </a:rPr>
              <a:t>ggggaccaag</a:t>
            </a:r>
            <a:r>
              <a:rPr lang="en-US" sz="1600" dirty="0">
                <a:latin typeface="Courier"/>
                <a:cs typeface="Courier"/>
              </a:rPr>
              <a:t> </a:t>
            </a:r>
            <a:r>
              <a:rPr lang="en-US" sz="1600" dirty="0" err="1">
                <a:latin typeface="Courier"/>
                <a:cs typeface="Courier"/>
              </a:rPr>
              <a:t>ac</a:t>
            </a:r>
            <a:r>
              <a:rPr lang="en-US" sz="1600" b="1" dirty="0" err="1">
                <a:solidFill>
                  <a:srgbClr val="FF0000"/>
                </a:solidFill>
                <a:latin typeface="Courier"/>
                <a:cs typeface="Courier"/>
              </a:rPr>
              <a:t>U</a:t>
            </a:r>
            <a:r>
              <a:rPr lang="en-US" sz="1600" dirty="0" err="1">
                <a:latin typeface="Courier"/>
                <a:cs typeface="Courier"/>
              </a:rPr>
              <a:t>uaaucag</a:t>
            </a:r>
            <a:r>
              <a:rPr lang="en-US" sz="1600" dirty="0">
                <a:latin typeface="Courier"/>
                <a:cs typeface="Courier"/>
              </a:rPr>
              <a:t> </a:t>
            </a:r>
            <a:r>
              <a:rPr lang="en-US" sz="1600" dirty="0" err="1">
                <a:latin typeface="Courier"/>
                <a:cs typeface="Courier"/>
              </a:rPr>
              <a:t>acaaggaacu</a:t>
            </a:r>
            <a:r>
              <a:rPr lang="en-US" sz="1600" dirty="0">
                <a:latin typeface="Courier"/>
                <a:cs typeface="Courier"/>
              </a:rPr>
              <a:t> </a:t>
            </a:r>
            <a:r>
              <a:rPr lang="en-US" sz="1600" dirty="0" err="1">
                <a:latin typeface="Courier"/>
                <a:cs typeface="Courier"/>
              </a:rPr>
              <a:t>gauuacaaac</a:t>
            </a:r>
            <a:r>
              <a:rPr lang="en-US" sz="1600" dirty="0">
                <a:latin typeface="Courier"/>
                <a:cs typeface="Courier"/>
              </a:rPr>
              <a:t> </a:t>
            </a:r>
            <a:r>
              <a:rPr lang="en-US" sz="1600" dirty="0" err="1">
                <a:latin typeface="Courier"/>
                <a:cs typeface="Courier"/>
              </a:rPr>
              <a:t>auuggccgca</a:t>
            </a:r>
            <a:r>
              <a:rPr lang="en-US" sz="1600" dirty="0">
                <a:latin typeface="Courier"/>
                <a:cs typeface="Courier"/>
              </a:rPr>
              <a:t> </a:t>
            </a:r>
            <a:r>
              <a:rPr lang="en-US" sz="1600" dirty="0" err="1">
                <a:latin typeface="Courier"/>
                <a:cs typeface="Courier"/>
              </a:rPr>
              <a:t>aauugcacaa</a:t>
            </a:r>
            <a:endParaRPr lang="en-US" sz="1600" dirty="0">
              <a:latin typeface="Courier"/>
              <a:cs typeface="Courier"/>
            </a:endParaRPr>
          </a:p>
          <a:p>
            <a:r>
              <a:rPr lang="en-US" sz="1600" dirty="0">
                <a:solidFill>
                  <a:srgbClr val="7F7F7F"/>
                </a:solidFill>
                <a:latin typeface="Courier"/>
                <a:cs typeface="Courier"/>
              </a:rPr>
              <a:t>29041</a:t>
            </a:r>
            <a:r>
              <a:rPr lang="en-US" sz="1600" dirty="0">
                <a:latin typeface="Courier"/>
                <a:cs typeface="Courier"/>
              </a:rPr>
              <a:t> </a:t>
            </a:r>
            <a:r>
              <a:rPr lang="en-US" sz="1600" dirty="0" err="1">
                <a:latin typeface="Courier"/>
                <a:cs typeface="Courier"/>
              </a:rPr>
              <a:t>uuu</a:t>
            </a:r>
            <a:r>
              <a:rPr lang="en-US" sz="1600" b="1" dirty="0" err="1">
                <a:solidFill>
                  <a:srgbClr val="ED1C24"/>
                </a:solidFill>
                <a:latin typeface="Courier"/>
                <a:cs typeface="Courier"/>
              </a:rPr>
              <a:t>A</a:t>
            </a:r>
            <a:r>
              <a:rPr lang="en-US" sz="1600" dirty="0" err="1">
                <a:latin typeface="Courier"/>
                <a:cs typeface="Courier"/>
              </a:rPr>
              <a:t>cucca</a:t>
            </a:r>
            <a:r>
              <a:rPr lang="en-US" sz="1600" b="1" dirty="0" err="1">
                <a:solidFill>
                  <a:srgbClr val="ED1C24"/>
                </a:solidFill>
                <a:latin typeface="Courier"/>
                <a:cs typeface="Courier"/>
              </a:rPr>
              <a:t>C</a:t>
            </a:r>
            <a:r>
              <a:rPr lang="en-US" sz="1600" dirty="0">
                <a:latin typeface="Courier"/>
                <a:cs typeface="Courier"/>
              </a:rPr>
              <a:t> </a:t>
            </a:r>
            <a:r>
              <a:rPr lang="en-US" sz="1600" dirty="0" err="1">
                <a:latin typeface="Courier"/>
                <a:cs typeface="Courier"/>
              </a:rPr>
              <a:t>gugccucugc</a:t>
            </a:r>
            <a:r>
              <a:rPr lang="en-US" sz="1600" dirty="0">
                <a:latin typeface="Courier"/>
                <a:cs typeface="Courier"/>
              </a:rPr>
              <a:t> </a:t>
            </a:r>
            <a:r>
              <a:rPr lang="en-US" sz="1600" dirty="0" err="1">
                <a:latin typeface="Courier"/>
                <a:cs typeface="Courier"/>
              </a:rPr>
              <a:t>auucuuugga</a:t>
            </a:r>
            <a:r>
              <a:rPr lang="en-US" sz="1600" dirty="0">
                <a:latin typeface="Courier"/>
                <a:cs typeface="Courier"/>
              </a:rPr>
              <a:t> </a:t>
            </a:r>
            <a:r>
              <a:rPr lang="en-US" sz="1600" dirty="0" err="1">
                <a:latin typeface="Courier"/>
                <a:cs typeface="Courier"/>
              </a:rPr>
              <a:t>augu</a:t>
            </a:r>
            <a:r>
              <a:rPr lang="en-US" sz="1600" b="1" dirty="0" err="1">
                <a:solidFill>
                  <a:srgbClr val="ED1C24"/>
                </a:solidFill>
                <a:latin typeface="Courier"/>
                <a:cs typeface="Courier"/>
              </a:rPr>
              <a:t>U</a:t>
            </a:r>
            <a:r>
              <a:rPr lang="en-US" sz="1600" dirty="0" err="1">
                <a:latin typeface="Courier"/>
                <a:cs typeface="Courier"/>
              </a:rPr>
              <a:t>acgca</a:t>
            </a:r>
            <a:r>
              <a:rPr lang="en-US" sz="1600" dirty="0">
                <a:latin typeface="Courier"/>
                <a:cs typeface="Courier"/>
              </a:rPr>
              <a:t> </a:t>
            </a:r>
            <a:r>
              <a:rPr lang="en-US" sz="1600" dirty="0" err="1">
                <a:latin typeface="Courier"/>
                <a:cs typeface="Courier"/>
              </a:rPr>
              <a:t>uuggcaugga</a:t>
            </a:r>
            <a:r>
              <a:rPr lang="en-US" sz="1600" dirty="0">
                <a:latin typeface="Courier"/>
                <a:cs typeface="Courier"/>
              </a:rPr>
              <a:t> </a:t>
            </a:r>
            <a:r>
              <a:rPr lang="en-US" sz="1600" dirty="0" err="1">
                <a:latin typeface="Courier"/>
                <a:cs typeface="Courier"/>
              </a:rPr>
              <a:t>agucacaccu</a:t>
            </a:r>
            <a:endParaRPr lang="en-US" sz="1600" dirty="0">
              <a:latin typeface="Courier"/>
              <a:cs typeface="Courier"/>
            </a:endParaRPr>
          </a:p>
          <a:p>
            <a:r>
              <a:rPr lang="en-US" sz="1600" dirty="0">
                <a:solidFill>
                  <a:srgbClr val="7F7F7F"/>
                </a:solidFill>
                <a:latin typeface="Courier"/>
                <a:cs typeface="Courier"/>
              </a:rPr>
              <a:t>29101</a:t>
            </a:r>
            <a:r>
              <a:rPr lang="en-US" sz="1600" dirty="0">
                <a:latin typeface="Courier"/>
                <a:cs typeface="Courier"/>
              </a:rPr>
              <a:t> </a:t>
            </a:r>
            <a:r>
              <a:rPr lang="en-US" sz="1600" dirty="0" err="1">
                <a:latin typeface="Courier"/>
                <a:cs typeface="Courier"/>
              </a:rPr>
              <a:t>ucgggaacau</a:t>
            </a:r>
            <a:r>
              <a:rPr lang="en-US" sz="1600" dirty="0">
                <a:latin typeface="Courier"/>
                <a:cs typeface="Courier"/>
              </a:rPr>
              <a:t> </a:t>
            </a:r>
            <a:r>
              <a:rPr lang="en-US" sz="1600" dirty="0" err="1">
                <a:latin typeface="Courier"/>
                <a:cs typeface="Courier"/>
              </a:rPr>
              <a:t>ggcugacuua</a:t>
            </a:r>
            <a:r>
              <a:rPr lang="en-US" sz="1600" dirty="0">
                <a:latin typeface="Courier"/>
                <a:cs typeface="Courier"/>
              </a:rPr>
              <a:t> </a:t>
            </a:r>
            <a:r>
              <a:rPr lang="en-US" sz="1600" dirty="0" err="1">
                <a:latin typeface="Courier"/>
                <a:cs typeface="Courier"/>
              </a:rPr>
              <a:t>ucauggagcc</a:t>
            </a:r>
            <a:r>
              <a:rPr lang="en-US" sz="1600" dirty="0">
                <a:latin typeface="Courier"/>
                <a:cs typeface="Courier"/>
              </a:rPr>
              <a:t> </a:t>
            </a:r>
            <a:r>
              <a:rPr lang="en-US" sz="1600" dirty="0" err="1">
                <a:latin typeface="Courier"/>
                <a:cs typeface="Courier"/>
              </a:rPr>
              <a:t>auuaaauugg</a:t>
            </a:r>
            <a:r>
              <a:rPr lang="en-US" sz="1600" dirty="0">
                <a:latin typeface="Courier"/>
                <a:cs typeface="Courier"/>
              </a:rPr>
              <a:t> </a:t>
            </a:r>
            <a:r>
              <a:rPr lang="en-US" sz="1600" dirty="0" err="1">
                <a:latin typeface="Courier"/>
                <a:cs typeface="Courier"/>
              </a:rPr>
              <a:t>augacaaaga</a:t>
            </a:r>
            <a:r>
              <a:rPr lang="en-US" sz="1600" dirty="0">
                <a:latin typeface="Courier"/>
                <a:cs typeface="Courier"/>
              </a:rPr>
              <a:t> </a:t>
            </a:r>
            <a:r>
              <a:rPr lang="en-US" sz="1600" dirty="0" err="1">
                <a:latin typeface="Courier"/>
                <a:cs typeface="Courier"/>
              </a:rPr>
              <a:t>uccacaauuc</a:t>
            </a:r>
            <a:endParaRPr lang="en-US" sz="1600" dirty="0">
              <a:latin typeface="Courier"/>
              <a:cs typeface="Courier"/>
            </a:endParaRPr>
          </a:p>
          <a:p>
            <a:r>
              <a:rPr lang="en-US" sz="1600" dirty="0">
                <a:solidFill>
                  <a:srgbClr val="7F7F7F"/>
                </a:solidFill>
                <a:latin typeface="Courier"/>
                <a:cs typeface="Courier"/>
              </a:rPr>
              <a:t>29161</a:t>
            </a:r>
            <a:r>
              <a:rPr lang="en-US" sz="1600" dirty="0">
                <a:latin typeface="Courier"/>
                <a:cs typeface="Courier"/>
              </a:rPr>
              <a:t> </a:t>
            </a:r>
            <a:r>
              <a:rPr lang="en-US" sz="1600" dirty="0" err="1">
                <a:latin typeface="Courier"/>
                <a:cs typeface="Courier"/>
              </a:rPr>
              <a:t>aaagacaacg</a:t>
            </a:r>
            <a:r>
              <a:rPr lang="en-US" sz="1600" dirty="0">
                <a:latin typeface="Courier"/>
                <a:cs typeface="Courier"/>
              </a:rPr>
              <a:t> </a:t>
            </a:r>
            <a:r>
              <a:rPr lang="en-US" sz="1600" dirty="0" err="1">
                <a:latin typeface="Courier"/>
                <a:cs typeface="Courier"/>
              </a:rPr>
              <a:t>ucauacugcu</a:t>
            </a:r>
            <a:r>
              <a:rPr lang="en-US" sz="1600" dirty="0">
                <a:latin typeface="Courier"/>
                <a:cs typeface="Courier"/>
              </a:rPr>
              <a:t> </a:t>
            </a:r>
            <a:r>
              <a:rPr lang="en-US" sz="1600" dirty="0" err="1">
                <a:latin typeface="Courier"/>
                <a:cs typeface="Courier"/>
              </a:rPr>
              <a:t>gaacaagcac</a:t>
            </a:r>
            <a:r>
              <a:rPr lang="en-US" sz="1600" dirty="0">
                <a:latin typeface="Courier"/>
                <a:cs typeface="Courier"/>
              </a:rPr>
              <a:t> </a:t>
            </a:r>
            <a:r>
              <a:rPr lang="en-US" sz="1600" dirty="0" err="1">
                <a:latin typeface="Courier"/>
                <a:cs typeface="Courier"/>
              </a:rPr>
              <a:t>auugacgcau</a:t>
            </a:r>
            <a:r>
              <a:rPr lang="en-US" sz="1600" dirty="0">
                <a:latin typeface="Courier"/>
                <a:cs typeface="Courier"/>
              </a:rPr>
              <a:t> </a:t>
            </a:r>
            <a:r>
              <a:rPr lang="en-US" sz="1600" dirty="0" err="1">
                <a:latin typeface="Courier"/>
                <a:cs typeface="Courier"/>
              </a:rPr>
              <a:t>aca</a:t>
            </a:r>
            <a:r>
              <a:rPr lang="en-US" sz="1600" b="1" dirty="0" err="1">
                <a:solidFill>
                  <a:srgbClr val="FF0000"/>
                </a:solidFill>
                <a:latin typeface="Courier"/>
                <a:cs typeface="Courier"/>
              </a:rPr>
              <a:t>U</a:t>
            </a:r>
            <a:r>
              <a:rPr lang="en-US" sz="1600" dirty="0" err="1">
                <a:latin typeface="Courier"/>
                <a:cs typeface="Courier"/>
              </a:rPr>
              <a:t>aa</a:t>
            </a:r>
            <a:r>
              <a:rPr lang="en-US" sz="1600" b="1" dirty="0" err="1">
                <a:solidFill>
                  <a:srgbClr val="ED1C24"/>
                </a:solidFill>
                <a:latin typeface="Courier"/>
                <a:cs typeface="Courier"/>
              </a:rPr>
              <a:t>G</a:t>
            </a:r>
            <a:r>
              <a:rPr lang="en-US" sz="1600" dirty="0" err="1">
                <a:latin typeface="Courier"/>
                <a:cs typeface="Courier"/>
              </a:rPr>
              <a:t>auu</a:t>
            </a:r>
            <a:r>
              <a:rPr lang="en-US" sz="1600" dirty="0">
                <a:latin typeface="Courier"/>
                <a:cs typeface="Courier"/>
              </a:rPr>
              <a:t> </a:t>
            </a:r>
            <a:r>
              <a:rPr lang="en-US" sz="1600" dirty="0" err="1">
                <a:latin typeface="Courier"/>
                <a:cs typeface="Courier"/>
              </a:rPr>
              <a:t>cccaccaaca</a:t>
            </a:r>
            <a:endParaRPr lang="en-US" sz="1600" dirty="0">
              <a:latin typeface="Courier"/>
              <a:cs typeface="Courier"/>
            </a:endParaRPr>
          </a:p>
          <a:p>
            <a:r>
              <a:rPr lang="en-US" sz="1600" dirty="0">
                <a:solidFill>
                  <a:srgbClr val="7F7F7F"/>
                </a:solidFill>
                <a:latin typeface="Courier"/>
                <a:cs typeface="Courier"/>
              </a:rPr>
              <a:t>29221</a:t>
            </a:r>
            <a:r>
              <a:rPr lang="en-US" sz="1600" dirty="0">
                <a:latin typeface="Courier"/>
                <a:cs typeface="Courier"/>
              </a:rPr>
              <a:t> </a:t>
            </a:r>
            <a:r>
              <a:rPr lang="en-US" sz="1600" dirty="0" err="1">
                <a:latin typeface="Courier"/>
                <a:cs typeface="Courier"/>
              </a:rPr>
              <a:t>ga</a:t>
            </a:r>
            <a:r>
              <a:rPr lang="en-US" sz="1600" b="1" dirty="0" err="1">
                <a:solidFill>
                  <a:srgbClr val="FF0000"/>
                </a:solidFill>
                <a:latin typeface="Courier"/>
                <a:cs typeface="Courier"/>
              </a:rPr>
              <a:t>U</a:t>
            </a:r>
            <a:r>
              <a:rPr lang="en-US" sz="1600" dirty="0" err="1">
                <a:latin typeface="Courier"/>
                <a:cs typeface="Courier"/>
              </a:rPr>
              <a:t>ccuaaaa</a:t>
            </a:r>
            <a:r>
              <a:rPr lang="en-US" sz="1600" dirty="0">
                <a:latin typeface="Courier"/>
                <a:cs typeface="Courier"/>
              </a:rPr>
              <a:t> </a:t>
            </a:r>
            <a:r>
              <a:rPr lang="en-US" sz="1600" dirty="0" err="1">
                <a:latin typeface="Courier"/>
                <a:cs typeface="Courier"/>
              </a:rPr>
              <a:t>agg</a:t>
            </a:r>
            <a:r>
              <a:rPr lang="en-US" sz="1600" b="1" dirty="0" err="1">
                <a:solidFill>
                  <a:srgbClr val="ED1C24"/>
                </a:solidFill>
                <a:latin typeface="Courier"/>
                <a:cs typeface="Courier"/>
              </a:rPr>
              <a:t>G</a:t>
            </a:r>
            <a:r>
              <a:rPr lang="en-US" sz="1600" dirty="0" err="1">
                <a:latin typeface="Courier"/>
                <a:cs typeface="Courier"/>
              </a:rPr>
              <a:t>caaaaa</a:t>
            </a:r>
            <a:r>
              <a:rPr lang="en-US" sz="1600" dirty="0">
                <a:latin typeface="Courier"/>
                <a:cs typeface="Courier"/>
              </a:rPr>
              <a:t> </a:t>
            </a:r>
            <a:r>
              <a:rPr lang="en-US" sz="1600" dirty="0" err="1">
                <a:latin typeface="Courier"/>
                <a:cs typeface="Courier"/>
              </a:rPr>
              <a:t>gaaaaagacu</a:t>
            </a:r>
            <a:r>
              <a:rPr lang="en-US" sz="1600" dirty="0">
                <a:latin typeface="Courier"/>
                <a:cs typeface="Courier"/>
              </a:rPr>
              <a:t> </a:t>
            </a:r>
            <a:r>
              <a:rPr lang="en-US" sz="1600" dirty="0" err="1">
                <a:latin typeface="Courier"/>
                <a:cs typeface="Courier"/>
              </a:rPr>
              <a:t>gaugaagcuc</a:t>
            </a:r>
            <a:r>
              <a:rPr lang="en-US" sz="1600" dirty="0">
                <a:latin typeface="Courier"/>
                <a:cs typeface="Courier"/>
              </a:rPr>
              <a:t> </a:t>
            </a:r>
            <a:r>
              <a:rPr lang="en-US" sz="1600" dirty="0" err="1">
                <a:latin typeface="Courier"/>
                <a:cs typeface="Courier"/>
              </a:rPr>
              <a:t>agccuuugcc</a:t>
            </a:r>
            <a:r>
              <a:rPr lang="en-US" sz="1600" dirty="0">
                <a:latin typeface="Courier"/>
                <a:cs typeface="Courier"/>
              </a:rPr>
              <a:t> </a:t>
            </a:r>
            <a:r>
              <a:rPr lang="en-US" sz="1600" dirty="0" err="1">
                <a:latin typeface="Courier"/>
                <a:cs typeface="Courier"/>
              </a:rPr>
              <a:t>gcagagacaa</a:t>
            </a:r>
            <a:endParaRPr lang="en-US" sz="1600" dirty="0">
              <a:latin typeface="Courier"/>
              <a:cs typeface="Courier"/>
            </a:endParaRPr>
          </a:p>
          <a:p>
            <a:r>
              <a:rPr lang="en-US" sz="1600" dirty="0">
                <a:solidFill>
                  <a:srgbClr val="7F7F7F"/>
                </a:solidFill>
                <a:latin typeface="Courier"/>
                <a:cs typeface="Courier"/>
              </a:rPr>
              <a:t>29281</a:t>
            </a:r>
            <a:r>
              <a:rPr lang="en-US" sz="1600" dirty="0">
                <a:latin typeface="Courier"/>
                <a:cs typeface="Courier"/>
              </a:rPr>
              <a:t> </a:t>
            </a:r>
            <a:r>
              <a:rPr lang="en-US" sz="1600" dirty="0" err="1">
                <a:latin typeface="Courier"/>
                <a:cs typeface="Courier"/>
              </a:rPr>
              <a:t>aagaagcagc</a:t>
            </a:r>
            <a:r>
              <a:rPr lang="en-US" sz="1600" dirty="0">
                <a:latin typeface="Courier"/>
                <a:cs typeface="Courier"/>
              </a:rPr>
              <a:t> </a:t>
            </a:r>
            <a:r>
              <a:rPr lang="en-US" sz="1600" dirty="0" err="1">
                <a:latin typeface="Courier"/>
                <a:cs typeface="Courier"/>
              </a:rPr>
              <a:t>ccacugugac</a:t>
            </a:r>
            <a:r>
              <a:rPr lang="en-US" sz="1600" dirty="0">
                <a:latin typeface="Courier"/>
                <a:cs typeface="Courier"/>
              </a:rPr>
              <a:t> </a:t>
            </a:r>
            <a:r>
              <a:rPr lang="en-US" sz="1600" dirty="0" err="1">
                <a:latin typeface="Courier"/>
                <a:cs typeface="Courier"/>
              </a:rPr>
              <a:t>ucuucuuccu</a:t>
            </a:r>
            <a:r>
              <a:rPr lang="en-US" sz="1600" dirty="0">
                <a:latin typeface="Courier"/>
                <a:cs typeface="Courier"/>
              </a:rPr>
              <a:t> </a:t>
            </a:r>
            <a:r>
              <a:rPr lang="en-US" sz="1600" dirty="0" err="1">
                <a:latin typeface="Courier"/>
                <a:cs typeface="Courier"/>
              </a:rPr>
              <a:t>gcggcugaca</a:t>
            </a:r>
            <a:r>
              <a:rPr lang="en-US" sz="1600" dirty="0">
                <a:latin typeface="Courier"/>
                <a:cs typeface="Courier"/>
              </a:rPr>
              <a:t> </a:t>
            </a:r>
            <a:r>
              <a:rPr lang="en-US" sz="1600" dirty="0" err="1">
                <a:latin typeface="Courier"/>
                <a:cs typeface="Courier"/>
              </a:rPr>
              <a:t>uggaugauuu</a:t>
            </a:r>
            <a:r>
              <a:rPr lang="en-US" sz="1600" dirty="0">
                <a:latin typeface="Courier"/>
                <a:cs typeface="Courier"/>
              </a:rPr>
              <a:t> </a:t>
            </a:r>
            <a:r>
              <a:rPr lang="en-US" sz="1600" dirty="0" err="1">
                <a:latin typeface="Courier"/>
                <a:cs typeface="Courier"/>
              </a:rPr>
              <a:t>cucca</a:t>
            </a:r>
            <a:r>
              <a:rPr lang="en-US" sz="1600" b="1" dirty="0" err="1">
                <a:solidFill>
                  <a:srgbClr val="ED1C24"/>
                </a:solidFill>
                <a:latin typeface="Courier"/>
                <a:cs typeface="Courier"/>
              </a:rPr>
              <a:t>U</a:t>
            </a:r>
            <a:r>
              <a:rPr lang="en-US" sz="1600" dirty="0" err="1">
                <a:latin typeface="Courier"/>
                <a:cs typeface="Courier"/>
              </a:rPr>
              <a:t>acaa</a:t>
            </a:r>
            <a:endParaRPr lang="en-US" sz="1600" dirty="0">
              <a:latin typeface="Courier"/>
              <a:cs typeface="Courier"/>
            </a:endParaRPr>
          </a:p>
          <a:p>
            <a:r>
              <a:rPr lang="en-US" sz="1600" dirty="0">
                <a:solidFill>
                  <a:srgbClr val="7F7F7F"/>
                </a:solidFill>
                <a:latin typeface="Courier"/>
                <a:cs typeface="Courier"/>
              </a:rPr>
              <a:t>29341 </a:t>
            </a:r>
            <a:r>
              <a:rPr lang="en-US" sz="1600" dirty="0" err="1">
                <a:latin typeface="Courier"/>
                <a:cs typeface="Courier"/>
              </a:rPr>
              <a:t>cuucaaaauu</a:t>
            </a:r>
            <a:r>
              <a:rPr lang="en-US" sz="1600" dirty="0">
                <a:latin typeface="Courier"/>
                <a:cs typeface="Courier"/>
              </a:rPr>
              <a:t> </a:t>
            </a:r>
            <a:r>
              <a:rPr lang="en-US" sz="1600" dirty="0" err="1">
                <a:latin typeface="Courier"/>
                <a:cs typeface="Courier"/>
              </a:rPr>
              <a:t>ccaugagugg</a:t>
            </a:r>
            <a:r>
              <a:rPr lang="en-US" sz="1600" dirty="0">
                <a:latin typeface="Courier"/>
                <a:cs typeface="Courier"/>
              </a:rPr>
              <a:t> </a:t>
            </a:r>
            <a:r>
              <a:rPr lang="en-US" sz="1600" dirty="0" err="1">
                <a:latin typeface="Courier"/>
                <a:cs typeface="Courier"/>
              </a:rPr>
              <a:t>a</a:t>
            </a:r>
            <a:r>
              <a:rPr lang="en-US" sz="1600" b="1" dirty="0" err="1">
                <a:solidFill>
                  <a:srgbClr val="ED1C24"/>
                </a:solidFill>
                <a:latin typeface="Courier"/>
                <a:cs typeface="Courier"/>
              </a:rPr>
              <a:t>A</a:t>
            </a:r>
            <a:r>
              <a:rPr lang="en-US" sz="1600" dirty="0" err="1">
                <a:latin typeface="Courier"/>
                <a:cs typeface="Courier"/>
              </a:rPr>
              <a:t>cuucugcu</a:t>
            </a:r>
            <a:r>
              <a:rPr lang="en-US" sz="1600" dirty="0">
                <a:latin typeface="Courier"/>
                <a:cs typeface="Courier"/>
              </a:rPr>
              <a:t> </a:t>
            </a:r>
            <a:r>
              <a:rPr lang="en-US" sz="1600" dirty="0" err="1">
                <a:latin typeface="Courier"/>
                <a:cs typeface="Courier"/>
              </a:rPr>
              <a:t>gauucaacuc</a:t>
            </a:r>
            <a:r>
              <a:rPr lang="en-US" sz="1600" dirty="0">
                <a:latin typeface="Courier"/>
                <a:cs typeface="Courier"/>
              </a:rPr>
              <a:t> </a:t>
            </a:r>
            <a:r>
              <a:rPr lang="en-US" sz="1600" dirty="0" err="1">
                <a:latin typeface="Courier"/>
                <a:cs typeface="Courier"/>
              </a:rPr>
              <a:t>ag</a:t>
            </a:r>
            <a:r>
              <a:rPr lang="en-US" sz="1600" b="1" dirty="0" err="1">
                <a:solidFill>
                  <a:srgbClr val="ED1C24"/>
                </a:solidFill>
                <a:latin typeface="Courier"/>
                <a:cs typeface="Courier"/>
              </a:rPr>
              <a:t>U</a:t>
            </a:r>
            <a:r>
              <a:rPr lang="en-US" sz="1600" dirty="0" err="1">
                <a:latin typeface="Courier"/>
                <a:cs typeface="Courier"/>
              </a:rPr>
              <a:t>cauaaac</a:t>
            </a:r>
            <a:r>
              <a:rPr lang="en-US" sz="1600" dirty="0">
                <a:latin typeface="Courier"/>
                <a:cs typeface="Courier"/>
              </a:rPr>
              <a:t> </a:t>
            </a:r>
            <a:r>
              <a:rPr lang="en-US" sz="1600" dirty="0" err="1">
                <a:latin typeface="Courier"/>
                <a:cs typeface="Courier"/>
              </a:rPr>
              <a:t>acucaugaug</a:t>
            </a:r>
            <a:endParaRPr lang="en-US" sz="1600" dirty="0">
              <a:latin typeface="Courier"/>
              <a:cs typeface="Courier"/>
            </a:endParaRPr>
          </a:p>
          <a:p>
            <a:r>
              <a:rPr lang="en-US" sz="1600" dirty="0">
                <a:solidFill>
                  <a:srgbClr val="7F7F7F"/>
                </a:solidFill>
                <a:latin typeface="Courier"/>
                <a:cs typeface="Courier"/>
              </a:rPr>
              <a:t>29401</a:t>
            </a:r>
            <a:r>
              <a:rPr lang="en-US" sz="1600" dirty="0">
                <a:latin typeface="Courier"/>
                <a:cs typeface="Courier"/>
              </a:rPr>
              <a:t> </a:t>
            </a:r>
            <a:r>
              <a:rPr lang="en-US" sz="1600" dirty="0" err="1">
                <a:latin typeface="Courier"/>
                <a:cs typeface="Courier"/>
              </a:rPr>
              <a:t>acca</a:t>
            </a:r>
            <a:r>
              <a:rPr lang="en-US" sz="1600" b="1" dirty="0" err="1">
                <a:solidFill>
                  <a:srgbClr val="ED1C24"/>
                </a:solidFill>
                <a:latin typeface="Courier"/>
                <a:cs typeface="Courier"/>
              </a:rPr>
              <a:t>A</a:t>
            </a:r>
            <a:r>
              <a:rPr lang="en-US" sz="1600" dirty="0" err="1">
                <a:latin typeface="Courier"/>
                <a:cs typeface="Courier"/>
              </a:rPr>
              <a:t>acaag</a:t>
            </a:r>
            <a:r>
              <a:rPr lang="en-US" sz="1600" dirty="0">
                <a:latin typeface="Courier"/>
                <a:cs typeface="Courier"/>
              </a:rPr>
              <a:t> </a:t>
            </a:r>
            <a:r>
              <a:rPr lang="en-US" sz="1600" dirty="0" err="1">
                <a:latin typeface="Courier"/>
                <a:cs typeface="Courier"/>
              </a:rPr>
              <a:t>gcagaugggc</a:t>
            </a:r>
            <a:r>
              <a:rPr lang="en-US" sz="1600" dirty="0">
                <a:latin typeface="Courier"/>
                <a:cs typeface="Courier"/>
              </a:rPr>
              <a:t> </a:t>
            </a:r>
            <a:r>
              <a:rPr lang="en-US" sz="1600" dirty="0" err="1">
                <a:latin typeface="Courier"/>
                <a:cs typeface="Courier"/>
              </a:rPr>
              <a:t>uauguaaacg</a:t>
            </a:r>
            <a:r>
              <a:rPr lang="en-US" sz="1600" dirty="0">
                <a:latin typeface="Courier"/>
                <a:cs typeface="Courier"/>
              </a:rPr>
              <a:t> </a:t>
            </a:r>
            <a:r>
              <a:rPr lang="en-US" sz="1600" dirty="0" err="1">
                <a:latin typeface="Courier"/>
                <a:cs typeface="Courier"/>
              </a:rPr>
              <a:t>uuuucgcaau</a:t>
            </a:r>
            <a:r>
              <a:rPr lang="en-US" sz="1600" dirty="0">
                <a:latin typeface="Courier"/>
                <a:cs typeface="Courier"/>
              </a:rPr>
              <a:t> </a:t>
            </a:r>
            <a:r>
              <a:rPr lang="en-US" sz="1600" dirty="0" err="1">
                <a:latin typeface="Courier"/>
                <a:cs typeface="Courier"/>
              </a:rPr>
              <a:t>uccguuuacg</a:t>
            </a:r>
            <a:r>
              <a:rPr lang="en-US" sz="1600" dirty="0">
                <a:latin typeface="Courier"/>
                <a:cs typeface="Courier"/>
              </a:rPr>
              <a:t> </a:t>
            </a:r>
            <a:r>
              <a:rPr lang="en-US" sz="1600" dirty="0" err="1">
                <a:latin typeface="Courier"/>
                <a:cs typeface="Courier"/>
              </a:rPr>
              <a:t>auacauaguc</a:t>
            </a:r>
            <a:endParaRPr lang="en-US" sz="1600" dirty="0">
              <a:latin typeface="Courier"/>
              <a:cs typeface="Courier"/>
            </a:endParaRPr>
          </a:p>
          <a:p>
            <a:r>
              <a:rPr lang="en-US" sz="1600" dirty="0">
                <a:solidFill>
                  <a:srgbClr val="7F7F7F"/>
                </a:solidFill>
                <a:latin typeface="Courier"/>
                <a:cs typeface="Courier"/>
              </a:rPr>
              <a:t>29461</a:t>
            </a:r>
            <a:r>
              <a:rPr lang="en-US" sz="1600" dirty="0">
                <a:latin typeface="Courier"/>
                <a:cs typeface="Courier"/>
              </a:rPr>
              <a:t> </a:t>
            </a:r>
            <a:r>
              <a:rPr lang="en-US" sz="1600" dirty="0" err="1">
                <a:latin typeface="Courier"/>
                <a:cs typeface="Courier"/>
              </a:rPr>
              <a:t>uacucuugug</a:t>
            </a:r>
            <a:r>
              <a:rPr lang="en-US" sz="1600" dirty="0">
                <a:latin typeface="Courier"/>
                <a:cs typeface="Courier"/>
              </a:rPr>
              <a:t> </a:t>
            </a:r>
            <a:r>
              <a:rPr lang="en-US" sz="1600" dirty="0" err="1">
                <a:latin typeface="Courier"/>
                <a:cs typeface="Courier"/>
              </a:rPr>
              <a:t>cagaaugaau</a:t>
            </a:r>
            <a:r>
              <a:rPr lang="en-US" sz="1600" dirty="0">
                <a:latin typeface="Courier"/>
                <a:cs typeface="Courier"/>
              </a:rPr>
              <a:t> </a:t>
            </a:r>
            <a:r>
              <a:rPr lang="en-US" sz="1600" dirty="0" err="1">
                <a:latin typeface="Courier"/>
                <a:cs typeface="Courier"/>
              </a:rPr>
              <a:t>ucucguaacu</a:t>
            </a:r>
            <a:r>
              <a:rPr lang="en-US" sz="1600" dirty="0">
                <a:latin typeface="Courier"/>
                <a:cs typeface="Courier"/>
              </a:rPr>
              <a:t> </a:t>
            </a:r>
            <a:r>
              <a:rPr lang="en-US" sz="1600" dirty="0" err="1">
                <a:latin typeface="Courier"/>
                <a:cs typeface="Courier"/>
              </a:rPr>
              <a:t>aaacagcaca</a:t>
            </a:r>
            <a:r>
              <a:rPr lang="en-US" sz="1600" dirty="0">
                <a:latin typeface="Courier"/>
                <a:cs typeface="Courier"/>
              </a:rPr>
              <a:t> </a:t>
            </a:r>
            <a:r>
              <a:rPr lang="en-US" sz="1600" dirty="0" err="1">
                <a:latin typeface="Courier"/>
                <a:cs typeface="Courier"/>
              </a:rPr>
              <a:t>aguagguuua</a:t>
            </a:r>
            <a:r>
              <a:rPr lang="en-US" sz="1600" dirty="0">
                <a:latin typeface="Courier"/>
                <a:cs typeface="Courier"/>
              </a:rPr>
              <a:t> </a:t>
            </a:r>
            <a:r>
              <a:rPr lang="en-US" sz="1600" dirty="0" err="1">
                <a:latin typeface="Courier"/>
                <a:cs typeface="Courier"/>
              </a:rPr>
              <a:t>guuaac</a:t>
            </a:r>
            <a:r>
              <a:rPr lang="en-US" sz="1600" b="1" dirty="0" err="1">
                <a:solidFill>
                  <a:srgbClr val="ED1C24"/>
                </a:solidFill>
                <a:latin typeface="Courier"/>
                <a:cs typeface="Courier"/>
              </a:rPr>
              <a:t>A</a:t>
            </a:r>
            <a:r>
              <a:rPr lang="en-US" sz="1600" dirty="0" err="1">
                <a:latin typeface="Courier"/>
                <a:cs typeface="Courier"/>
              </a:rPr>
              <a:t>uua</a:t>
            </a:r>
            <a:endParaRPr lang="en-US" sz="1600" dirty="0">
              <a:latin typeface="Courier"/>
              <a:cs typeface="Courier"/>
            </a:endParaRPr>
          </a:p>
          <a:p>
            <a:r>
              <a:rPr lang="en-US" sz="1600" dirty="0">
                <a:solidFill>
                  <a:srgbClr val="7F7F7F"/>
                </a:solidFill>
                <a:latin typeface="Courier"/>
                <a:cs typeface="Courier"/>
              </a:rPr>
              <a:t>29521</a:t>
            </a:r>
            <a:r>
              <a:rPr lang="en-US" sz="1600" dirty="0">
                <a:latin typeface="Courier"/>
                <a:cs typeface="Courier"/>
              </a:rPr>
              <a:t> </a:t>
            </a:r>
            <a:r>
              <a:rPr lang="en-US" sz="1600" dirty="0" err="1">
                <a:latin typeface="Courier"/>
                <a:cs typeface="Courier"/>
              </a:rPr>
              <a:t>aucucacaua</a:t>
            </a:r>
            <a:r>
              <a:rPr lang="en-US" sz="1600" dirty="0">
                <a:latin typeface="Courier"/>
                <a:cs typeface="Courier"/>
              </a:rPr>
              <a:t> </a:t>
            </a:r>
            <a:r>
              <a:rPr lang="en-US" sz="1600" dirty="0" err="1">
                <a:latin typeface="Courier"/>
                <a:cs typeface="Courier"/>
              </a:rPr>
              <a:t>gcaaucuuua</a:t>
            </a:r>
            <a:r>
              <a:rPr lang="en-US" sz="1600" dirty="0">
                <a:latin typeface="Courier"/>
                <a:cs typeface="Courier"/>
              </a:rPr>
              <a:t> </a:t>
            </a:r>
            <a:r>
              <a:rPr lang="en-US" sz="1600" dirty="0" err="1">
                <a:latin typeface="Courier"/>
                <a:cs typeface="Courier"/>
              </a:rPr>
              <a:t>aucaa</a:t>
            </a:r>
            <a:r>
              <a:rPr lang="en-US" sz="1600" b="1" dirty="0" err="1">
                <a:solidFill>
                  <a:srgbClr val="FF0000"/>
                </a:solidFill>
                <a:latin typeface="Courier"/>
                <a:cs typeface="Courier"/>
              </a:rPr>
              <a:t>G</a:t>
            </a:r>
            <a:r>
              <a:rPr lang="en-US" sz="1600" dirty="0" err="1">
                <a:latin typeface="Courier"/>
                <a:cs typeface="Courier"/>
              </a:rPr>
              <a:t>gugu</a:t>
            </a:r>
            <a:r>
              <a:rPr lang="en-US" sz="1600" dirty="0">
                <a:latin typeface="Courier"/>
                <a:cs typeface="Courier"/>
              </a:rPr>
              <a:t> </a:t>
            </a:r>
            <a:r>
              <a:rPr lang="en-US" sz="1600" dirty="0" err="1">
                <a:latin typeface="Courier"/>
                <a:cs typeface="Courier"/>
              </a:rPr>
              <a:t>aacauuaggg</a:t>
            </a:r>
            <a:r>
              <a:rPr lang="en-US" sz="1600" dirty="0">
                <a:latin typeface="Courier"/>
                <a:cs typeface="Courier"/>
              </a:rPr>
              <a:t> </a:t>
            </a:r>
            <a:r>
              <a:rPr lang="en-US" sz="1600" dirty="0" err="1">
                <a:latin typeface="Courier"/>
                <a:cs typeface="Courier"/>
              </a:rPr>
              <a:t>aggacuugaa</a:t>
            </a:r>
            <a:r>
              <a:rPr lang="en-US" sz="1600" dirty="0">
                <a:latin typeface="Courier"/>
                <a:cs typeface="Courier"/>
              </a:rPr>
              <a:t> </a:t>
            </a:r>
            <a:r>
              <a:rPr lang="en-US" sz="1600" dirty="0" err="1">
                <a:latin typeface="Courier"/>
                <a:cs typeface="Courier"/>
              </a:rPr>
              <a:t>agagccacca</a:t>
            </a:r>
            <a:endParaRPr lang="en-US" sz="1600" dirty="0">
              <a:latin typeface="Courier"/>
              <a:cs typeface="Courier"/>
            </a:endParaRPr>
          </a:p>
          <a:p>
            <a:r>
              <a:rPr lang="en-US" sz="1600" dirty="0">
                <a:solidFill>
                  <a:srgbClr val="7F7F7F"/>
                </a:solidFill>
                <a:latin typeface="Courier"/>
                <a:cs typeface="Courier"/>
              </a:rPr>
              <a:t>29581</a:t>
            </a:r>
            <a:r>
              <a:rPr lang="en-US" sz="1600" dirty="0">
                <a:latin typeface="Courier"/>
                <a:cs typeface="Courier"/>
              </a:rPr>
              <a:t> </a:t>
            </a:r>
            <a:r>
              <a:rPr lang="en-US" sz="1600" dirty="0" err="1">
                <a:latin typeface="Courier"/>
                <a:cs typeface="Courier"/>
              </a:rPr>
              <a:t>cauu</a:t>
            </a:r>
            <a:r>
              <a:rPr lang="en-US" sz="1600" b="1" dirty="0" err="1">
                <a:solidFill>
                  <a:srgbClr val="FF0000"/>
                </a:solidFill>
                <a:latin typeface="Courier"/>
                <a:cs typeface="Courier"/>
              </a:rPr>
              <a:t>A</a:t>
            </a:r>
            <a:r>
              <a:rPr lang="en-US" sz="1600" dirty="0" err="1">
                <a:latin typeface="Courier"/>
                <a:cs typeface="Courier"/>
              </a:rPr>
              <a:t>ucauc</a:t>
            </a:r>
            <a:r>
              <a:rPr lang="en-US" sz="1600" dirty="0">
                <a:latin typeface="Courier"/>
                <a:cs typeface="Courier"/>
              </a:rPr>
              <a:t> </a:t>
            </a:r>
            <a:r>
              <a:rPr lang="en-US" sz="1600" dirty="0" err="1">
                <a:latin typeface="Courier"/>
                <a:cs typeface="Courier"/>
              </a:rPr>
              <a:t>gaggccacgc</a:t>
            </a:r>
            <a:r>
              <a:rPr lang="en-US" sz="1600" dirty="0">
                <a:latin typeface="Courier"/>
                <a:cs typeface="Courier"/>
              </a:rPr>
              <a:t> </a:t>
            </a:r>
            <a:r>
              <a:rPr lang="en-US" sz="1600" dirty="0" err="1">
                <a:latin typeface="Courier"/>
                <a:cs typeface="Courier"/>
              </a:rPr>
              <a:t>ggaguacgau</a:t>
            </a:r>
            <a:r>
              <a:rPr lang="en-US" sz="1600" dirty="0">
                <a:latin typeface="Courier"/>
                <a:cs typeface="Courier"/>
              </a:rPr>
              <a:t> </a:t>
            </a:r>
            <a:r>
              <a:rPr lang="en-US" sz="1600" dirty="0" err="1">
                <a:latin typeface="Courier"/>
                <a:cs typeface="Courier"/>
              </a:rPr>
              <a:t>cgaggguaca</a:t>
            </a:r>
            <a:r>
              <a:rPr lang="en-US" sz="1600" dirty="0">
                <a:latin typeface="Courier"/>
                <a:cs typeface="Courier"/>
              </a:rPr>
              <a:t> </a:t>
            </a:r>
            <a:r>
              <a:rPr lang="en-US" sz="1600" dirty="0" err="1">
                <a:latin typeface="Courier"/>
                <a:cs typeface="Courier"/>
              </a:rPr>
              <a:t>gugaauaaug</a:t>
            </a:r>
            <a:r>
              <a:rPr lang="en-US" sz="1600" dirty="0">
                <a:latin typeface="Courier"/>
                <a:cs typeface="Courier"/>
              </a:rPr>
              <a:t> </a:t>
            </a:r>
            <a:r>
              <a:rPr lang="en-US" sz="1600" dirty="0" err="1">
                <a:latin typeface="Courier"/>
                <a:cs typeface="Courier"/>
              </a:rPr>
              <a:t>cua</a:t>
            </a:r>
            <a:r>
              <a:rPr lang="en-US" sz="1600" b="1" dirty="0" err="1">
                <a:solidFill>
                  <a:srgbClr val="ED1C24"/>
                </a:solidFill>
                <a:latin typeface="Courier"/>
                <a:cs typeface="Courier"/>
              </a:rPr>
              <a:t>A</a:t>
            </a:r>
            <a:r>
              <a:rPr lang="en-US" sz="1600" dirty="0" err="1">
                <a:latin typeface="Courier"/>
                <a:cs typeface="Courier"/>
              </a:rPr>
              <a:t>ggagag</a:t>
            </a:r>
            <a:endParaRPr lang="en-US" sz="1600" dirty="0">
              <a:latin typeface="Courier"/>
              <a:cs typeface="Courier"/>
            </a:endParaRPr>
          </a:p>
          <a:p>
            <a:r>
              <a:rPr lang="en-US" sz="1600" dirty="0">
                <a:solidFill>
                  <a:srgbClr val="7F7F7F"/>
                </a:solidFill>
                <a:latin typeface="Courier"/>
                <a:cs typeface="Courier"/>
              </a:rPr>
              <a:t>29641</a:t>
            </a:r>
            <a:r>
              <a:rPr lang="en-US" sz="1600" dirty="0">
                <a:latin typeface="Courier"/>
                <a:cs typeface="Courier"/>
              </a:rPr>
              <a:t> </a:t>
            </a:r>
            <a:r>
              <a:rPr lang="en-US" sz="1600" dirty="0" err="1">
                <a:latin typeface="Courier"/>
                <a:cs typeface="Courier"/>
              </a:rPr>
              <a:t>cugccuauau</a:t>
            </a:r>
            <a:r>
              <a:rPr lang="en-US" sz="1600" dirty="0">
                <a:latin typeface="Courier"/>
                <a:cs typeface="Courier"/>
              </a:rPr>
              <a:t> </a:t>
            </a:r>
            <a:r>
              <a:rPr lang="en-US" sz="1600" dirty="0" err="1">
                <a:latin typeface="Courier"/>
                <a:cs typeface="Courier"/>
              </a:rPr>
              <a:t>ggaagagccc</a:t>
            </a:r>
            <a:r>
              <a:rPr lang="en-US" sz="1600" dirty="0">
                <a:latin typeface="Courier"/>
                <a:cs typeface="Courier"/>
              </a:rPr>
              <a:t> </a:t>
            </a:r>
            <a:r>
              <a:rPr lang="en-US" sz="1600" dirty="0" err="1">
                <a:latin typeface="Courier"/>
                <a:cs typeface="Courier"/>
              </a:rPr>
              <a:t>uaau</a:t>
            </a:r>
            <a:r>
              <a:rPr lang="en-US" sz="1600" b="1" dirty="0" err="1">
                <a:solidFill>
                  <a:srgbClr val="ED1C24"/>
                </a:solidFill>
                <a:latin typeface="Courier"/>
                <a:cs typeface="Courier"/>
              </a:rPr>
              <a:t>A</a:t>
            </a:r>
            <a:r>
              <a:rPr lang="en-US" sz="1600" dirty="0" err="1">
                <a:latin typeface="Courier"/>
                <a:cs typeface="Courier"/>
              </a:rPr>
              <a:t>uguaa</a:t>
            </a:r>
            <a:r>
              <a:rPr lang="en-US" sz="1600" dirty="0">
                <a:latin typeface="Courier"/>
                <a:cs typeface="Courier"/>
              </a:rPr>
              <a:t> </a:t>
            </a:r>
            <a:r>
              <a:rPr lang="en-US" sz="1600" dirty="0" err="1">
                <a:latin typeface="Courier"/>
                <a:cs typeface="Courier"/>
              </a:rPr>
              <a:t>aauuaauuuu</a:t>
            </a:r>
            <a:r>
              <a:rPr lang="en-US" sz="1600" dirty="0">
                <a:latin typeface="Courier"/>
                <a:cs typeface="Courier"/>
              </a:rPr>
              <a:t> </a:t>
            </a:r>
            <a:r>
              <a:rPr lang="en-US" sz="1600" dirty="0" err="1">
                <a:latin typeface="Courier"/>
                <a:cs typeface="Courier"/>
              </a:rPr>
              <a:t>a</a:t>
            </a:r>
            <a:r>
              <a:rPr lang="en-US" sz="1600" b="1" dirty="0" err="1">
                <a:solidFill>
                  <a:srgbClr val="ED1C24"/>
                </a:solidFill>
                <a:latin typeface="Courier"/>
                <a:cs typeface="Courier"/>
              </a:rPr>
              <a:t>U</a:t>
            </a:r>
            <a:r>
              <a:rPr lang="en-US" sz="1600" dirty="0" err="1">
                <a:latin typeface="Courier"/>
                <a:cs typeface="Courier"/>
              </a:rPr>
              <a:t>uagugcua</a:t>
            </a:r>
            <a:r>
              <a:rPr lang="en-US" sz="1600" dirty="0">
                <a:latin typeface="Courier"/>
                <a:cs typeface="Courier"/>
              </a:rPr>
              <a:t> </a:t>
            </a:r>
            <a:r>
              <a:rPr lang="en-US" sz="1600" dirty="0" err="1">
                <a:latin typeface="Courier"/>
                <a:cs typeface="Courier"/>
              </a:rPr>
              <a:t>uccccaugug</a:t>
            </a:r>
            <a:endParaRPr lang="en-US" sz="1600" dirty="0">
              <a:latin typeface="Courier"/>
              <a:cs typeface="Courier"/>
            </a:endParaRPr>
          </a:p>
          <a:p>
            <a:r>
              <a:rPr lang="en-US" sz="1600" dirty="0">
                <a:solidFill>
                  <a:srgbClr val="7F7F7F"/>
                </a:solidFill>
                <a:latin typeface="Courier"/>
                <a:cs typeface="Courier"/>
              </a:rPr>
              <a:t>29701</a:t>
            </a:r>
            <a:r>
              <a:rPr lang="en-US" sz="1600" dirty="0">
                <a:latin typeface="Courier"/>
                <a:cs typeface="Courier"/>
              </a:rPr>
              <a:t> </a:t>
            </a:r>
            <a:r>
              <a:rPr lang="en-US" sz="1600" dirty="0" err="1">
                <a:latin typeface="Courier"/>
                <a:cs typeface="Courier"/>
              </a:rPr>
              <a:t>auuuuaauag</a:t>
            </a:r>
            <a:r>
              <a:rPr lang="en-US" sz="1600" dirty="0">
                <a:latin typeface="Courier"/>
                <a:cs typeface="Courier"/>
              </a:rPr>
              <a:t> </a:t>
            </a:r>
            <a:r>
              <a:rPr lang="en-US" sz="1600" dirty="0" err="1">
                <a:latin typeface="Courier"/>
                <a:cs typeface="Courier"/>
              </a:rPr>
              <a:t>cuucuuagga</a:t>
            </a:r>
            <a:r>
              <a:rPr lang="en-US" sz="1600" dirty="0">
                <a:latin typeface="Courier"/>
                <a:cs typeface="Courier"/>
              </a:rPr>
              <a:t> </a:t>
            </a:r>
            <a:r>
              <a:rPr lang="en-US" sz="1600" dirty="0" err="1">
                <a:latin typeface="Courier"/>
                <a:cs typeface="Courier"/>
              </a:rPr>
              <a:t>gaaugacaaa</a:t>
            </a:r>
            <a:r>
              <a:rPr lang="en-US" sz="1600" dirty="0">
                <a:latin typeface="Courier"/>
                <a:cs typeface="Courier"/>
              </a:rPr>
              <a:t> </a:t>
            </a:r>
            <a:r>
              <a:rPr lang="en-US" sz="1600" dirty="0" err="1">
                <a:latin typeface="Courier"/>
                <a:cs typeface="Courier"/>
              </a:rPr>
              <a:t>aaaaaaaaaa</a:t>
            </a:r>
            <a:r>
              <a:rPr lang="en-US" sz="1600" dirty="0">
                <a:latin typeface="Courier"/>
                <a:cs typeface="Courier"/>
              </a:rPr>
              <a:t> </a:t>
            </a:r>
            <a:r>
              <a:rPr lang="en-US" sz="1600" dirty="0" err="1">
                <a:latin typeface="Courier"/>
                <a:cs typeface="Courier"/>
              </a:rPr>
              <a:t>aaaaaaaaaa</a:t>
            </a:r>
            <a:r>
              <a:rPr lang="en-US" sz="1600" dirty="0">
                <a:latin typeface="Courier"/>
                <a:cs typeface="Courier"/>
              </a:rPr>
              <a:t> a</a:t>
            </a:r>
          </a:p>
        </p:txBody>
      </p:sp>
    </p:spTree>
    <p:extLst>
      <p:ext uri="{BB962C8B-B14F-4D97-AF65-F5344CB8AC3E}">
        <p14:creationId xmlns:p14="http://schemas.microsoft.com/office/powerpoint/2010/main" val="392289115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Straight Arrow Connector 26"/>
          <p:cNvCxnSpPr/>
          <p:nvPr/>
        </p:nvCxnSpPr>
        <p:spPr>
          <a:xfrm>
            <a:off x="5046033" y="4119874"/>
            <a:ext cx="613067" cy="1536248"/>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4456592" y="4097977"/>
            <a:ext cx="613067" cy="1536248"/>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53" name="Oval 52"/>
          <p:cNvSpPr>
            <a:spLocks noChangeAspect="1"/>
          </p:cNvSpPr>
          <p:nvPr/>
        </p:nvSpPr>
        <p:spPr>
          <a:xfrm>
            <a:off x="4870868" y="3934933"/>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54" name="TextBox 53"/>
          <p:cNvSpPr txBox="1"/>
          <p:nvPr/>
        </p:nvSpPr>
        <p:spPr>
          <a:xfrm>
            <a:off x="5273756" y="3897921"/>
            <a:ext cx="541174" cy="400110"/>
          </a:xfrm>
          <a:prstGeom prst="rect">
            <a:avLst/>
          </a:prstGeom>
          <a:noFill/>
        </p:spPr>
        <p:txBody>
          <a:bodyPr wrap="none" rtlCol="0">
            <a:spAutoFit/>
          </a:bodyPr>
          <a:lstStyle/>
          <a:p>
            <a:pPr algn="ctr"/>
            <a:r>
              <a:rPr lang="en-US" sz="2000" b="1" dirty="0">
                <a:solidFill>
                  <a:srgbClr val="262626"/>
                </a:solidFill>
                <a:latin typeface="Optima"/>
                <a:cs typeface="Optima"/>
              </a:rPr>
              <a:t>1.5</a:t>
            </a:r>
          </a:p>
        </p:txBody>
      </p:sp>
      <p:sp>
        <p:nvSpPr>
          <p:cNvPr id="55" name="TextBox 54"/>
          <p:cNvSpPr txBox="1"/>
          <p:nvPr/>
        </p:nvSpPr>
        <p:spPr>
          <a:xfrm>
            <a:off x="5329877" y="4648342"/>
            <a:ext cx="505523" cy="369332"/>
          </a:xfrm>
          <a:prstGeom prst="rect">
            <a:avLst/>
          </a:prstGeom>
          <a:noFill/>
        </p:spPr>
        <p:txBody>
          <a:bodyPr wrap="none" rtlCol="0">
            <a:spAutoFit/>
          </a:bodyPr>
          <a:lstStyle/>
          <a:p>
            <a:pPr algn="ctr"/>
            <a:r>
              <a:rPr lang="en-US" dirty="0">
                <a:solidFill>
                  <a:schemeClr val="tx1">
                    <a:lumMod val="75000"/>
                    <a:lumOff val="25000"/>
                  </a:schemeClr>
                </a:solidFill>
                <a:latin typeface="Optima"/>
                <a:cs typeface="Optima"/>
              </a:rPr>
              <a:t>1.5</a:t>
            </a:r>
          </a:p>
        </p:txBody>
      </p:sp>
      <p:sp>
        <p:nvSpPr>
          <p:cNvPr id="56" name="TextBox 55"/>
          <p:cNvSpPr txBox="1"/>
          <p:nvPr/>
        </p:nvSpPr>
        <p:spPr>
          <a:xfrm>
            <a:off x="4240494" y="4648342"/>
            <a:ext cx="505523" cy="369332"/>
          </a:xfrm>
          <a:prstGeom prst="rect">
            <a:avLst/>
          </a:prstGeom>
          <a:noFill/>
        </p:spPr>
        <p:txBody>
          <a:bodyPr wrap="none" rtlCol="0">
            <a:spAutoFit/>
          </a:bodyPr>
          <a:lstStyle/>
          <a:p>
            <a:pPr algn="ctr"/>
            <a:r>
              <a:rPr lang="en-US" dirty="0">
                <a:solidFill>
                  <a:schemeClr val="tx1">
                    <a:lumMod val="75000"/>
                    <a:lumOff val="25000"/>
                  </a:schemeClr>
                </a:solidFill>
                <a:latin typeface="Optima"/>
                <a:cs typeface="Optima"/>
              </a:rPr>
              <a:t>1.5</a:t>
            </a:r>
          </a:p>
        </p:txBody>
      </p:sp>
      <p:grpSp>
        <p:nvGrpSpPr>
          <p:cNvPr id="138" name="Group 137"/>
          <p:cNvGrpSpPr/>
          <p:nvPr/>
        </p:nvGrpSpPr>
        <p:grpSpPr>
          <a:xfrm>
            <a:off x="4267200" y="5420258"/>
            <a:ext cx="3986568" cy="447142"/>
            <a:chOff x="5485646" y="-1727969"/>
            <a:chExt cx="3986568" cy="447141"/>
          </a:xfrm>
        </p:grpSpPr>
        <p:grpSp>
          <p:nvGrpSpPr>
            <p:cNvPr id="120" name="Group 119"/>
            <p:cNvGrpSpPr/>
            <p:nvPr/>
          </p:nvGrpSpPr>
          <p:grpSpPr>
            <a:xfrm>
              <a:off x="5485646" y="-1704453"/>
              <a:ext cx="365762" cy="405289"/>
              <a:chOff x="5459799" y="1825707"/>
              <a:chExt cx="365762" cy="405289"/>
            </a:xfrm>
          </p:grpSpPr>
          <p:sp>
            <p:nvSpPr>
              <p:cNvPr id="121" name="Oval 120"/>
              <p:cNvSpPr>
                <a:spLocks noChangeAspect="1"/>
              </p:cNvSpPr>
              <p:nvPr/>
            </p:nvSpPr>
            <p:spPr>
              <a:xfrm>
                <a:off x="5459799" y="1865236"/>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22" name="TextBox 121"/>
              <p:cNvSpPr txBox="1"/>
              <p:nvPr/>
            </p:nvSpPr>
            <p:spPr>
              <a:xfrm>
                <a:off x="5510937" y="1825707"/>
                <a:ext cx="312033" cy="400109"/>
              </a:xfrm>
              <a:prstGeom prst="rect">
                <a:avLst/>
              </a:prstGeom>
              <a:noFill/>
            </p:spPr>
            <p:txBody>
              <a:bodyPr wrap="none" rtlCol="0">
                <a:spAutoFit/>
              </a:bodyPr>
              <a:lstStyle/>
              <a:p>
                <a:pPr algn="ctr"/>
                <a:r>
                  <a:rPr lang="en-US" sz="2000" i="1" dirty="0">
                    <a:solidFill>
                      <a:srgbClr val="FFFFFF"/>
                    </a:solidFill>
                    <a:latin typeface="Optima"/>
                    <a:cs typeface="Optima"/>
                  </a:rPr>
                  <a:t>i</a:t>
                </a:r>
              </a:p>
            </p:txBody>
          </p:sp>
        </p:grpSp>
        <p:grpSp>
          <p:nvGrpSpPr>
            <p:cNvPr id="123" name="Group 122"/>
            <p:cNvGrpSpPr/>
            <p:nvPr/>
          </p:nvGrpSpPr>
          <p:grpSpPr>
            <a:xfrm>
              <a:off x="6696345" y="-1727969"/>
              <a:ext cx="365762" cy="428805"/>
              <a:chOff x="6670498" y="1841720"/>
              <a:chExt cx="365762" cy="428805"/>
            </a:xfrm>
          </p:grpSpPr>
          <p:sp>
            <p:nvSpPr>
              <p:cNvPr id="124" name="Oval 123"/>
              <p:cNvSpPr>
                <a:spLocks noChangeAspect="1"/>
              </p:cNvSpPr>
              <p:nvPr/>
            </p:nvSpPr>
            <p:spPr>
              <a:xfrm>
                <a:off x="6670498" y="190476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25" name="TextBox 124"/>
              <p:cNvSpPr txBox="1"/>
              <p:nvPr/>
            </p:nvSpPr>
            <p:spPr>
              <a:xfrm>
                <a:off x="6698835" y="1841720"/>
                <a:ext cx="334116" cy="400109"/>
              </a:xfrm>
              <a:prstGeom prst="rect">
                <a:avLst/>
              </a:prstGeom>
              <a:noFill/>
            </p:spPr>
            <p:txBody>
              <a:bodyPr wrap="none" rtlCol="0">
                <a:spAutoFit/>
              </a:bodyPr>
              <a:lstStyle/>
              <a:p>
                <a:pPr algn="ctr"/>
                <a:r>
                  <a:rPr lang="en-US" sz="2000" i="1" dirty="0">
                    <a:solidFill>
                      <a:srgbClr val="FFFFFF"/>
                    </a:solidFill>
                    <a:latin typeface="Optima"/>
                    <a:cs typeface="Optima"/>
                  </a:rPr>
                  <a:t>j</a:t>
                </a:r>
              </a:p>
            </p:txBody>
          </p:sp>
        </p:grpSp>
        <p:grpSp>
          <p:nvGrpSpPr>
            <p:cNvPr id="126" name="Group 125"/>
            <p:cNvGrpSpPr/>
            <p:nvPr/>
          </p:nvGrpSpPr>
          <p:grpSpPr>
            <a:xfrm>
              <a:off x="7890886" y="-1704453"/>
              <a:ext cx="396385" cy="405289"/>
              <a:chOff x="5459799" y="1825707"/>
              <a:chExt cx="396385" cy="405289"/>
            </a:xfrm>
          </p:grpSpPr>
          <p:sp>
            <p:nvSpPr>
              <p:cNvPr id="127" name="Oval 126"/>
              <p:cNvSpPr>
                <a:spLocks noChangeAspect="1"/>
              </p:cNvSpPr>
              <p:nvPr/>
            </p:nvSpPr>
            <p:spPr>
              <a:xfrm>
                <a:off x="5459799" y="1865236"/>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28" name="TextBox 127"/>
              <p:cNvSpPr txBox="1"/>
              <p:nvPr/>
            </p:nvSpPr>
            <p:spPr>
              <a:xfrm>
                <a:off x="5477722" y="1825707"/>
                <a:ext cx="378462" cy="400109"/>
              </a:xfrm>
              <a:prstGeom prst="rect">
                <a:avLst/>
              </a:prstGeom>
              <a:noFill/>
            </p:spPr>
            <p:txBody>
              <a:bodyPr wrap="none" rtlCol="0">
                <a:spAutoFit/>
              </a:bodyPr>
              <a:lstStyle/>
              <a:p>
                <a:pPr algn="ctr"/>
                <a:r>
                  <a:rPr lang="en-US" sz="2000" i="1" dirty="0">
                    <a:solidFill>
                      <a:srgbClr val="FFFFFF"/>
                    </a:solidFill>
                    <a:latin typeface="Optima"/>
                    <a:cs typeface="Optima"/>
                  </a:rPr>
                  <a:t>k</a:t>
                </a:r>
              </a:p>
            </p:txBody>
          </p:sp>
        </p:grpSp>
        <p:grpSp>
          <p:nvGrpSpPr>
            <p:cNvPr id="129" name="Group 128"/>
            <p:cNvGrpSpPr/>
            <p:nvPr/>
          </p:nvGrpSpPr>
          <p:grpSpPr>
            <a:xfrm>
              <a:off x="9106452" y="-1680937"/>
              <a:ext cx="365762" cy="400109"/>
              <a:chOff x="6670498" y="1888752"/>
              <a:chExt cx="365762" cy="400109"/>
            </a:xfrm>
          </p:grpSpPr>
          <p:sp>
            <p:nvSpPr>
              <p:cNvPr id="130" name="Oval 129"/>
              <p:cNvSpPr>
                <a:spLocks noChangeAspect="1"/>
              </p:cNvSpPr>
              <p:nvPr/>
            </p:nvSpPr>
            <p:spPr>
              <a:xfrm>
                <a:off x="6670498" y="190476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31" name="TextBox 130"/>
              <p:cNvSpPr txBox="1"/>
              <p:nvPr/>
            </p:nvSpPr>
            <p:spPr>
              <a:xfrm>
                <a:off x="6721636" y="1888752"/>
                <a:ext cx="312033" cy="400109"/>
              </a:xfrm>
              <a:prstGeom prst="rect">
                <a:avLst/>
              </a:prstGeom>
              <a:noFill/>
            </p:spPr>
            <p:txBody>
              <a:bodyPr wrap="none" rtlCol="0">
                <a:spAutoFit/>
              </a:bodyPr>
              <a:lstStyle/>
              <a:p>
                <a:pPr algn="ctr"/>
                <a:r>
                  <a:rPr lang="en-US" sz="2000" i="1" dirty="0">
                    <a:solidFill>
                      <a:srgbClr val="FFFFFF"/>
                    </a:solidFill>
                    <a:latin typeface="Optima"/>
                    <a:cs typeface="Optima"/>
                  </a:rPr>
                  <a:t>l</a:t>
                </a:r>
              </a:p>
            </p:txBody>
          </p:sp>
        </p:grpSp>
      </p:grpSp>
      <p:sp>
        <p:nvSpPr>
          <p:cNvPr id="211" name="TextBox 210"/>
          <p:cNvSpPr txBox="1"/>
          <p:nvPr/>
        </p:nvSpPr>
        <p:spPr>
          <a:xfrm>
            <a:off x="8405357" y="5454073"/>
            <a:ext cx="327269" cy="400110"/>
          </a:xfrm>
          <a:prstGeom prst="rect">
            <a:avLst/>
          </a:prstGeom>
          <a:noFill/>
        </p:spPr>
        <p:txBody>
          <a:bodyPr wrap="none" rtlCol="0">
            <a:spAutoFit/>
          </a:bodyPr>
          <a:lstStyle/>
          <a:p>
            <a:pPr algn="ctr"/>
            <a:r>
              <a:rPr lang="en-US" sz="2000" b="1" dirty="0">
                <a:solidFill>
                  <a:schemeClr val="tx1">
                    <a:lumMod val="85000"/>
                    <a:lumOff val="15000"/>
                  </a:schemeClr>
                </a:solidFill>
                <a:latin typeface="Optima"/>
                <a:cs typeface="Optima"/>
              </a:rPr>
              <a:t>0</a:t>
            </a:r>
          </a:p>
        </p:txBody>
      </p:sp>
      <p:sp>
        <p:nvSpPr>
          <p:cNvPr id="212" name="TextBox 211"/>
          <p:cNvSpPr txBox="1"/>
          <p:nvPr/>
        </p:nvSpPr>
        <p:spPr>
          <a:xfrm>
            <a:off x="7181877" y="5454073"/>
            <a:ext cx="327269" cy="400110"/>
          </a:xfrm>
          <a:prstGeom prst="rect">
            <a:avLst/>
          </a:prstGeom>
          <a:noFill/>
        </p:spPr>
        <p:txBody>
          <a:bodyPr wrap="none" rtlCol="0">
            <a:spAutoFit/>
          </a:bodyPr>
          <a:lstStyle/>
          <a:p>
            <a:pPr algn="ctr"/>
            <a:r>
              <a:rPr lang="en-US" sz="2000" b="1" dirty="0">
                <a:solidFill>
                  <a:schemeClr val="tx1">
                    <a:lumMod val="85000"/>
                    <a:lumOff val="15000"/>
                  </a:schemeClr>
                </a:solidFill>
                <a:latin typeface="Optima"/>
                <a:cs typeface="Optima"/>
              </a:rPr>
              <a:t>0</a:t>
            </a:r>
          </a:p>
        </p:txBody>
      </p:sp>
      <p:sp>
        <p:nvSpPr>
          <p:cNvPr id="213" name="TextBox 212"/>
          <p:cNvSpPr txBox="1"/>
          <p:nvPr/>
        </p:nvSpPr>
        <p:spPr>
          <a:xfrm>
            <a:off x="5993483" y="5454073"/>
            <a:ext cx="327269" cy="400110"/>
          </a:xfrm>
          <a:prstGeom prst="rect">
            <a:avLst/>
          </a:prstGeom>
          <a:noFill/>
        </p:spPr>
        <p:txBody>
          <a:bodyPr wrap="none" rtlCol="0">
            <a:spAutoFit/>
          </a:bodyPr>
          <a:lstStyle/>
          <a:p>
            <a:pPr algn="ctr"/>
            <a:r>
              <a:rPr lang="en-US" sz="2000" b="1" dirty="0">
                <a:solidFill>
                  <a:schemeClr val="tx1">
                    <a:lumMod val="85000"/>
                    <a:lumOff val="15000"/>
                  </a:schemeClr>
                </a:solidFill>
                <a:latin typeface="Optima"/>
                <a:cs typeface="Optima"/>
              </a:rPr>
              <a:t>0</a:t>
            </a:r>
          </a:p>
        </p:txBody>
      </p:sp>
      <p:sp>
        <p:nvSpPr>
          <p:cNvPr id="214" name="TextBox 213"/>
          <p:cNvSpPr txBox="1"/>
          <p:nvPr/>
        </p:nvSpPr>
        <p:spPr>
          <a:xfrm>
            <a:off x="4777173" y="5454073"/>
            <a:ext cx="327269" cy="400110"/>
          </a:xfrm>
          <a:prstGeom prst="rect">
            <a:avLst/>
          </a:prstGeom>
          <a:noFill/>
        </p:spPr>
        <p:txBody>
          <a:bodyPr wrap="none" rtlCol="0">
            <a:spAutoFit/>
          </a:bodyPr>
          <a:lstStyle/>
          <a:p>
            <a:pPr algn="ctr"/>
            <a:r>
              <a:rPr lang="en-US" sz="2000" b="1" dirty="0">
                <a:solidFill>
                  <a:schemeClr val="tx1">
                    <a:lumMod val="85000"/>
                    <a:lumOff val="15000"/>
                  </a:schemeClr>
                </a:solidFill>
                <a:latin typeface="Optima"/>
                <a:cs typeface="Optima"/>
              </a:rPr>
              <a:t>0</a:t>
            </a:r>
          </a:p>
        </p:txBody>
      </p:sp>
      <p:cxnSp>
        <p:nvCxnSpPr>
          <p:cNvPr id="23" name="Straight Arrow Connector 22"/>
          <p:cNvCxnSpPr/>
          <p:nvPr/>
        </p:nvCxnSpPr>
        <p:spPr>
          <a:xfrm>
            <a:off x="7470914" y="4690780"/>
            <a:ext cx="487600" cy="80064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a:off x="6943785" y="4690780"/>
            <a:ext cx="487600" cy="80064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9" name="Oval 28"/>
          <p:cNvSpPr>
            <a:spLocks noChangeAspect="1"/>
          </p:cNvSpPr>
          <p:nvPr/>
        </p:nvSpPr>
        <p:spPr>
          <a:xfrm>
            <a:off x="7263660" y="4478977"/>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8" name="TextBox 37"/>
          <p:cNvSpPr txBox="1"/>
          <p:nvPr/>
        </p:nvSpPr>
        <p:spPr>
          <a:xfrm>
            <a:off x="7684512" y="4444626"/>
            <a:ext cx="327269" cy="400110"/>
          </a:xfrm>
          <a:prstGeom prst="rect">
            <a:avLst/>
          </a:prstGeom>
          <a:noFill/>
        </p:spPr>
        <p:txBody>
          <a:bodyPr wrap="none" rtlCol="0">
            <a:spAutoFit/>
          </a:bodyPr>
          <a:lstStyle/>
          <a:p>
            <a:pPr algn="ctr"/>
            <a:r>
              <a:rPr lang="en-US" sz="2000" b="1" dirty="0">
                <a:solidFill>
                  <a:schemeClr val="tx1">
                    <a:lumMod val="85000"/>
                    <a:lumOff val="15000"/>
                  </a:schemeClr>
                </a:solidFill>
                <a:latin typeface="Optima"/>
                <a:cs typeface="Optima"/>
              </a:rPr>
              <a:t>1</a:t>
            </a:r>
          </a:p>
        </p:txBody>
      </p:sp>
      <p:sp>
        <p:nvSpPr>
          <p:cNvPr id="39" name="TextBox 38"/>
          <p:cNvSpPr txBox="1"/>
          <p:nvPr/>
        </p:nvSpPr>
        <p:spPr>
          <a:xfrm>
            <a:off x="7802011" y="4914729"/>
            <a:ext cx="313009" cy="369332"/>
          </a:xfrm>
          <a:prstGeom prst="rect">
            <a:avLst/>
          </a:prstGeom>
          <a:noFill/>
        </p:spPr>
        <p:txBody>
          <a:bodyPr wrap="none" rtlCol="0">
            <a:spAutoFit/>
          </a:bodyPr>
          <a:lstStyle/>
          <a:p>
            <a:pPr algn="ctr"/>
            <a:r>
              <a:rPr lang="en-US" dirty="0">
                <a:solidFill>
                  <a:schemeClr val="tx1">
                    <a:lumMod val="75000"/>
                    <a:lumOff val="25000"/>
                  </a:schemeClr>
                </a:solidFill>
                <a:latin typeface="Optima"/>
                <a:cs typeface="Optima"/>
              </a:rPr>
              <a:t>1</a:t>
            </a:r>
          </a:p>
        </p:txBody>
      </p:sp>
      <p:sp>
        <p:nvSpPr>
          <p:cNvPr id="40" name="TextBox 39"/>
          <p:cNvSpPr txBox="1"/>
          <p:nvPr/>
        </p:nvSpPr>
        <p:spPr>
          <a:xfrm>
            <a:off x="6785921" y="4914729"/>
            <a:ext cx="313009" cy="369332"/>
          </a:xfrm>
          <a:prstGeom prst="rect">
            <a:avLst/>
          </a:prstGeom>
          <a:noFill/>
        </p:spPr>
        <p:txBody>
          <a:bodyPr wrap="none" rtlCol="0">
            <a:spAutoFit/>
          </a:bodyPr>
          <a:lstStyle/>
          <a:p>
            <a:pPr algn="ctr"/>
            <a:r>
              <a:rPr lang="en-US" dirty="0">
                <a:solidFill>
                  <a:schemeClr val="tx1">
                    <a:lumMod val="75000"/>
                    <a:lumOff val="25000"/>
                  </a:schemeClr>
                </a:solidFill>
                <a:latin typeface="Optima"/>
                <a:cs typeface="Optima"/>
              </a:rPr>
              <a:t>1</a:t>
            </a:r>
          </a:p>
        </p:txBody>
      </p:sp>
      <p:sp>
        <p:nvSpPr>
          <p:cNvPr id="34" name="Rectangle 33"/>
          <p:cNvSpPr/>
          <p:nvPr/>
        </p:nvSpPr>
        <p:spPr>
          <a:xfrm>
            <a:off x="4693745" y="3505202"/>
            <a:ext cx="716772" cy="400110"/>
          </a:xfrm>
          <a:prstGeom prst="rect">
            <a:avLst/>
          </a:prstGeom>
        </p:spPr>
        <p:txBody>
          <a:bodyPr wrap="none">
            <a:spAutoFit/>
          </a:bodyPr>
          <a:lstStyle/>
          <a:p>
            <a:pPr algn="ctr"/>
            <a:r>
              <a:rPr lang="en-US" sz="2000" dirty="0">
                <a:solidFill>
                  <a:srgbClr val="262626"/>
                </a:solidFill>
                <a:latin typeface="Optima"/>
                <a:cs typeface="Optima"/>
              </a:rPr>
              <a:t>{</a:t>
            </a:r>
            <a:r>
              <a:rPr lang="en-US" sz="2000" baseline="-25000" dirty="0">
                <a:solidFill>
                  <a:srgbClr val="262626"/>
                </a:solidFill>
                <a:latin typeface="Optima"/>
                <a:cs typeface="Optima"/>
              </a:rPr>
              <a:t> </a:t>
            </a:r>
            <a:r>
              <a:rPr lang="en-US" sz="2000" i="1" dirty="0">
                <a:solidFill>
                  <a:srgbClr val="262626"/>
                </a:solidFill>
                <a:latin typeface="Optima"/>
                <a:cs typeface="Optima"/>
              </a:rPr>
              <a:t>i</a:t>
            </a:r>
            <a:r>
              <a:rPr lang="en-US" sz="2000" dirty="0">
                <a:solidFill>
                  <a:srgbClr val="262626"/>
                </a:solidFill>
                <a:latin typeface="Optima"/>
                <a:cs typeface="Optima"/>
              </a:rPr>
              <a:t>, </a:t>
            </a:r>
            <a:r>
              <a:rPr lang="en-US" sz="2000" i="1" dirty="0">
                <a:solidFill>
                  <a:srgbClr val="262626"/>
                </a:solidFill>
                <a:latin typeface="Optima"/>
                <a:cs typeface="Optima"/>
              </a:rPr>
              <a:t>j</a:t>
            </a:r>
            <a:r>
              <a:rPr lang="en-US" sz="2000" i="1" baseline="-25000" dirty="0">
                <a:solidFill>
                  <a:srgbClr val="262626"/>
                </a:solidFill>
                <a:latin typeface="Optima"/>
                <a:cs typeface="Optima"/>
              </a:rPr>
              <a:t> </a:t>
            </a:r>
            <a:r>
              <a:rPr lang="en-US" sz="2000" dirty="0">
                <a:solidFill>
                  <a:srgbClr val="262626"/>
                </a:solidFill>
                <a:latin typeface="Optima"/>
                <a:cs typeface="Optima"/>
              </a:rPr>
              <a:t>}</a:t>
            </a:r>
          </a:p>
        </p:txBody>
      </p:sp>
      <p:graphicFrame>
        <p:nvGraphicFramePr>
          <p:cNvPr id="37" name="Table 36"/>
          <p:cNvGraphicFramePr>
            <a:graphicFrameLocks noGrp="1"/>
          </p:cNvGraphicFramePr>
          <p:nvPr>
            <p:extLst>
              <p:ext uri="{D42A27DB-BD31-4B8C-83A1-F6EECF244321}">
                <p14:modId xmlns:p14="http://schemas.microsoft.com/office/powerpoint/2010/main" val="294818357"/>
              </p:ext>
            </p:extLst>
          </p:nvPr>
        </p:nvGraphicFramePr>
        <p:xfrm>
          <a:off x="521070" y="3784145"/>
          <a:ext cx="2551678" cy="1395048"/>
        </p:xfrm>
        <a:graphic>
          <a:graphicData uri="http://schemas.openxmlformats.org/drawingml/2006/table">
            <a:tbl>
              <a:tblPr firstRow="1" bandRow="1">
                <a:tableStyleId>{5C22544A-7EE6-4342-B048-85BDC9FD1C3A}</a:tableStyleId>
              </a:tblPr>
              <a:tblGrid>
                <a:gridCol w="827996">
                  <a:extLst>
                    <a:ext uri="{9D8B030D-6E8A-4147-A177-3AD203B41FA5}">
                      <a16:colId xmlns:a16="http://schemas.microsoft.com/office/drawing/2014/main" val="20000"/>
                    </a:ext>
                  </a:extLst>
                </a:gridCol>
                <a:gridCol w="644901">
                  <a:extLst>
                    <a:ext uri="{9D8B030D-6E8A-4147-A177-3AD203B41FA5}">
                      <a16:colId xmlns:a16="http://schemas.microsoft.com/office/drawing/2014/main" val="20001"/>
                    </a:ext>
                  </a:extLst>
                </a:gridCol>
                <a:gridCol w="1078781">
                  <a:extLst>
                    <a:ext uri="{9D8B030D-6E8A-4147-A177-3AD203B41FA5}">
                      <a16:colId xmlns:a16="http://schemas.microsoft.com/office/drawing/2014/main" val="20002"/>
                    </a:ext>
                  </a:extLst>
                </a:gridCol>
              </a:tblGrid>
              <a:tr h="465016">
                <a:tc>
                  <a:txBody>
                    <a:bodyPr/>
                    <a:lstStyle/>
                    <a:p>
                      <a:pPr algn="ctr"/>
                      <a:endParaRPr lang="en-US" sz="2000" b="1" i="1"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0" dirty="0">
                          <a:solidFill>
                            <a:srgbClr val="262626"/>
                          </a:solidFill>
                          <a:latin typeface="Optima"/>
                          <a:cs typeface="Optima"/>
                        </a:rPr>
                        <a:t>{</a:t>
                      </a:r>
                      <a:r>
                        <a:rPr lang="en-US" sz="2000" b="1" i="1" dirty="0" err="1">
                          <a:solidFill>
                            <a:srgbClr val="262626"/>
                          </a:solidFill>
                          <a:latin typeface="Optima"/>
                          <a:cs typeface="Optima"/>
                        </a:rPr>
                        <a:t>i</a:t>
                      </a:r>
                      <a:r>
                        <a:rPr lang="en-US" sz="2000" b="1" i="1" dirty="0">
                          <a:solidFill>
                            <a:srgbClr val="262626"/>
                          </a:solidFill>
                          <a:latin typeface="Optima"/>
                          <a:cs typeface="Optima"/>
                        </a:rPr>
                        <a:t>, j</a:t>
                      </a:r>
                      <a:r>
                        <a:rPr lang="en-US" sz="2000" b="1" i="0" dirty="0">
                          <a:solidFill>
                            <a:srgbClr val="262626"/>
                          </a:solidFill>
                          <a:latin typeface="Optima"/>
                          <a:cs typeface="Optima"/>
                        </a:rPr>
                        <a:t>}</a:t>
                      </a:r>
                      <a:endParaRPr lang="en-US" sz="2000" b="1" i="1"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0" dirty="0">
                          <a:solidFill>
                            <a:srgbClr val="262626"/>
                          </a:solidFill>
                          <a:latin typeface="Optima"/>
                          <a:cs typeface="Optima"/>
                        </a:rPr>
                        <a:t>{</a:t>
                      </a:r>
                      <a:r>
                        <a:rPr lang="en-US" sz="2000" b="1" i="0" baseline="-25000" dirty="0">
                          <a:solidFill>
                            <a:srgbClr val="262626"/>
                          </a:solidFill>
                          <a:latin typeface="Optima"/>
                          <a:cs typeface="Optima"/>
                        </a:rPr>
                        <a:t> </a:t>
                      </a:r>
                      <a:r>
                        <a:rPr lang="en-US" sz="2000" b="1" i="1" dirty="0">
                          <a:solidFill>
                            <a:srgbClr val="262626"/>
                          </a:solidFill>
                          <a:latin typeface="Optima"/>
                          <a:cs typeface="Optima"/>
                        </a:rPr>
                        <a:t>k</a:t>
                      </a:r>
                      <a:r>
                        <a:rPr lang="en-US" sz="2000" b="1" i="0" dirty="0">
                          <a:solidFill>
                            <a:srgbClr val="262626"/>
                          </a:solidFill>
                          <a:latin typeface="Optima"/>
                          <a:cs typeface="Optima"/>
                        </a:rPr>
                        <a:t>,</a:t>
                      </a:r>
                      <a:r>
                        <a:rPr lang="en-US" sz="2000" b="1" i="0" baseline="0" dirty="0">
                          <a:solidFill>
                            <a:srgbClr val="262626"/>
                          </a:solidFill>
                          <a:latin typeface="Optima"/>
                          <a:cs typeface="Optima"/>
                        </a:rPr>
                        <a:t> </a:t>
                      </a:r>
                      <a:r>
                        <a:rPr lang="en-US" sz="2000" b="1" i="1" dirty="0">
                          <a:solidFill>
                            <a:srgbClr val="262626"/>
                          </a:solidFill>
                          <a:latin typeface="Optima"/>
                          <a:cs typeface="Optima"/>
                        </a:rPr>
                        <a:t>l</a:t>
                      </a:r>
                      <a:r>
                        <a:rPr lang="en-US" sz="2000" b="1" i="1" baseline="-25000" dirty="0">
                          <a:solidFill>
                            <a:srgbClr val="262626"/>
                          </a:solidFill>
                          <a:latin typeface="Optima"/>
                          <a:cs typeface="Optima"/>
                        </a:rPr>
                        <a:t> </a:t>
                      </a:r>
                      <a:r>
                        <a:rPr lang="en-US" sz="2000" b="1" i="0" dirty="0">
                          <a:solidFill>
                            <a:srgbClr val="262626"/>
                          </a:solidFill>
                          <a:latin typeface="Optima"/>
                          <a:cs typeface="Optima"/>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65016">
                <a:tc>
                  <a:txBody>
                    <a:bodyPr/>
                    <a:lstStyle/>
                    <a:p>
                      <a:pPr algn="ctr"/>
                      <a:r>
                        <a:rPr lang="en-US" sz="2000" b="1" i="0" dirty="0">
                          <a:solidFill>
                            <a:srgbClr val="262626"/>
                          </a:solidFill>
                          <a:latin typeface="Optima"/>
                          <a:cs typeface="Optima"/>
                        </a:rPr>
                        <a:t>{</a:t>
                      </a:r>
                      <a:r>
                        <a:rPr lang="en-US" sz="2000" b="1" i="1" dirty="0" err="1">
                          <a:solidFill>
                            <a:srgbClr val="262626"/>
                          </a:solidFill>
                          <a:latin typeface="Optima"/>
                          <a:cs typeface="Optima"/>
                        </a:rPr>
                        <a:t>i</a:t>
                      </a:r>
                      <a:r>
                        <a:rPr lang="en-US" sz="2000" b="1" i="1" dirty="0">
                          <a:solidFill>
                            <a:srgbClr val="262626"/>
                          </a:solidFill>
                          <a:latin typeface="Optima"/>
                          <a:cs typeface="Optima"/>
                        </a:rPr>
                        <a:t>, j</a:t>
                      </a:r>
                      <a:r>
                        <a:rPr lang="en-US" sz="2000" b="1" i="0" dirty="0">
                          <a:solidFill>
                            <a:srgbClr val="262626"/>
                          </a:solidFill>
                          <a:latin typeface="Optima"/>
                          <a:cs typeface="Optima"/>
                        </a:rPr>
                        <a:t>}</a:t>
                      </a:r>
                      <a:endParaRPr lang="en-US" sz="2000" b="1" i="1"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5016">
                <a:tc>
                  <a:txBody>
                    <a:bodyPr/>
                    <a:lstStyle/>
                    <a:p>
                      <a:pPr algn="ctr"/>
                      <a:r>
                        <a:rPr lang="en-US" sz="2000" b="1" i="0" dirty="0">
                          <a:solidFill>
                            <a:srgbClr val="262626"/>
                          </a:solidFill>
                          <a:latin typeface="Optima"/>
                          <a:cs typeface="Optima"/>
                        </a:rPr>
                        <a:t>{</a:t>
                      </a:r>
                      <a:r>
                        <a:rPr lang="en-US" sz="2000" b="1" i="0" baseline="-25000" dirty="0">
                          <a:solidFill>
                            <a:srgbClr val="262626"/>
                          </a:solidFill>
                          <a:latin typeface="Optima"/>
                          <a:cs typeface="Optima"/>
                        </a:rPr>
                        <a:t> </a:t>
                      </a:r>
                      <a:r>
                        <a:rPr lang="en-US" sz="2000" b="1" i="1" dirty="0">
                          <a:solidFill>
                            <a:srgbClr val="262626"/>
                          </a:solidFill>
                          <a:latin typeface="Optima"/>
                          <a:cs typeface="Optima"/>
                        </a:rPr>
                        <a:t>k</a:t>
                      </a:r>
                      <a:r>
                        <a:rPr lang="en-US" sz="2000" b="1" i="0" dirty="0">
                          <a:solidFill>
                            <a:srgbClr val="262626"/>
                          </a:solidFill>
                          <a:latin typeface="Optima"/>
                          <a:cs typeface="Optima"/>
                        </a:rPr>
                        <a:t>,</a:t>
                      </a:r>
                      <a:r>
                        <a:rPr lang="en-US" sz="2000" b="1" i="0" baseline="0" dirty="0">
                          <a:solidFill>
                            <a:srgbClr val="262626"/>
                          </a:solidFill>
                          <a:latin typeface="Optima"/>
                          <a:cs typeface="Optima"/>
                        </a:rPr>
                        <a:t> </a:t>
                      </a:r>
                      <a:r>
                        <a:rPr lang="en-US" sz="2000" b="1" i="1" dirty="0">
                          <a:solidFill>
                            <a:srgbClr val="262626"/>
                          </a:solidFill>
                          <a:latin typeface="Optima"/>
                          <a:cs typeface="Optima"/>
                        </a:rPr>
                        <a:t>l</a:t>
                      </a:r>
                      <a:r>
                        <a:rPr lang="en-US" sz="2000" b="1" i="1" baseline="-25000" dirty="0">
                          <a:solidFill>
                            <a:srgbClr val="262626"/>
                          </a:solidFill>
                          <a:latin typeface="Optima"/>
                          <a:cs typeface="Optima"/>
                        </a:rPr>
                        <a:t> </a:t>
                      </a:r>
                      <a:r>
                        <a:rPr lang="en-US" sz="2000" b="1" i="0" dirty="0">
                          <a:solidFill>
                            <a:srgbClr val="262626"/>
                          </a:solidFill>
                          <a:latin typeface="Optima"/>
                          <a:cs typeface="Optima"/>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35" name="Title 1"/>
          <p:cNvSpPr txBox="1">
            <a:spLocks/>
          </p:cNvSpPr>
          <p:nvPr/>
        </p:nvSpPr>
        <p:spPr>
          <a:xfrm>
            <a:off x="228600" y="1597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UPGMA: A Clustering Heuristic</a:t>
            </a:r>
          </a:p>
        </p:txBody>
      </p:sp>
      <p:sp>
        <p:nvSpPr>
          <p:cNvPr id="42" name="Rectangle 41"/>
          <p:cNvSpPr/>
          <p:nvPr/>
        </p:nvSpPr>
        <p:spPr>
          <a:xfrm>
            <a:off x="457200" y="1318929"/>
            <a:ext cx="8229600" cy="523220"/>
          </a:xfrm>
          <a:prstGeom prst="rect">
            <a:avLst/>
          </a:prstGeom>
          <a:solidFill>
            <a:schemeClr val="bg1">
              <a:lumMod val="85000"/>
            </a:schemeClr>
          </a:solidFill>
          <a:ln>
            <a:solidFill>
              <a:schemeClr val="tx1">
                <a:lumMod val="75000"/>
                <a:lumOff val="25000"/>
              </a:schemeClr>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dirty="0">
                <a:latin typeface="Optima"/>
                <a:cs typeface="Optima"/>
              </a:rPr>
              <a:t>6. Iterate until a single cluster contains all species.</a:t>
            </a:r>
          </a:p>
        </p:txBody>
      </p:sp>
    </p:spTree>
    <p:extLst>
      <p:ext uri="{BB962C8B-B14F-4D97-AF65-F5344CB8AC3E}">
        <p14:creationId xmlns:p14="http://schemas.microsoft.com/office/powerpoint/2010/main" val="425048906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Straight Arrow Connector 34"/>
          <p:cNvCxnSpPr/>
          <p:nvPr/>
        </p:nvCxnSpPr>
        <p:spPr>
          <a:xfrm flipH="1">
            <a:off x="5033197" y="3400499"/>
            <a:ext cx="1211601" cy="751355"/>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6244796" y="3400499"/>
            <a:ext cx="1215626" cy="1244337"/>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68" name="Oval 67"/>
          <p:cNvSpPr>
            <a:spLocks noChangeAspect="1"/>
          </p:cNvSpPr>
          <p:nvPr/>
        </p:nvSpPr>
        <p:spPr>
          <a:xfrm>
            <a:off x="6044460" y="3212731"/>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71" name="TextBox 70"/>
          <p:cNvSpPr txBox="1"/>
          <p:nvPr/>
        </p:nvSpPr>
        <p:spPr>
          <a:xfrm>
            <a:off x="6563154" y="3163450"/>
            <a:ext cx="327269" cy="400110"/>
          </a:xfrm>
          <a:prstGeom prst="rect">
            <a:avLst/>
          </a:prstGeom>
          <a:noFill/>
        </p:spPr>
        <p:txBody>
          <a:bodyPr wrap="none" rtlCol="0">
            <a:spAutoFit/>
          </a:bodyPr>
          <a:lstStyle/>
          <a:p>
            <a:pPr algn="ctr"/>
            <a:r>
              <a:rPr lang="en-US" sz="2000" b="1" dirty="0">
                <a:solidFill>
                  <a:schemeClr val="tx2"/>
                </a:solidFill>
                <a:latin typeface="Optima"/>
                <a:cs typeface="Optima"/>
              </a:rPr>
              <a:t>2</a:t>
            </a:r>
          </a:p>
        </p:txBody>
      </p:sp>
      <p:sp>
        <p:nvSpPr>
          <p:cNvPr id="72" name="TextBox 71"/>
          <p:cNvSpPr txBox="1"/>
          <p:nvPr/>
        </p:nvSpPr>
        <p:spPr>
          <a:xfrm>
            <a:off x="6880753" y="3722554"/>
            <a:ext cx="313009" cy="369332"/>
          </a:xfrm>
          <a:prstGeom prst="rect">
            <a:avLst/>
          </a:prstGeom>
          <a:noFill/>
        </p:spPr>
        <p:txBody>
          <a:bodyPr wrap="none" rtlCol="0">
            <a:spAutoFit/>
          </a:bodyPr>
          <a:lstStyle/>
          <a:p>
            <a:pPr algn="ctr"/>
            <a:r>
              <a:rPr lang="en-US" dirty="0">
                <a:solidFill>
                  <a:schemeClr val="tx1">
                    <a:lumMod val="75000"/>
                    <a:lumOff val="25000"/>
                  </a:schemeClr>
                </a:solidFill>
                <a:latin typeface="Optima"/>
                <a:cs typeface="Optima"/>
              </a:rPr>
              <a:t>1</a:t>
            </a:r>
          </a:p>
        </p:txBody>
      </p:sp>
      <p:sp>
        <p:nvSpPr>
          <p:cNvPr id="73" name="TextBox 72"/>
          <p:cNvSpPr txBox="1"/>
          <p:nvPr/>
        </p:nvSpPr>
        <p:spPr>
          <a:xfrm>
            <a:off x="5246754" y="3411838"/>
            <a:ext cx="505523" cy="369332"/>
          </a:xfrm>
          <a:prstGeom prst="rect">
            <a:avLst/>
          </a:prstGeom>
          <a:noFill/>
        </p:spPr>
        <p:txBody>
          <a:bodyPr wrap="none" rtlCol="0">
            <a:spAutoFit/>
          </a:bodyPr>
          <a:lstStyle/>
          <a:p>
            <a:pPr algn="ctr"/>
            <a:r>
              <a:rPr lang="en-US" dirty="0">
                <a:solidFill>
                  <a:schemeClr val="tx1">
                    <a:lumMod val="75000"/>
                    <a:lumOff val="25000"/>
                  </a:schemeClr>
                </a:solidFill>
                <a:latin typeface="Optima"/>
                <a:cs typeface="Optima"/>
              </a:rPr>
              <a:t>0.5</a:t>
            </a:r>
          </a:p>
        </p:txBody>
      </p:sp>
      <p:cxnSp>
        <p:nvCxnSpPr>
          <p:cNvPr id="27" name="Straight Arrow Connector 26"/>
          <p:cNvCxnSpPr/>
          <p:nvPr/>
        </p:nvCxnSpPr>
        <p:spPr>
          <a:xfrm>
            <a:off x="5046033" y="4119874"/>
            <a:ext cx="613067" cy="1536248"/>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4456592" y="4097977"/>
            <a:ext cx="613067" cy="1536248"/>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53" name="Oval 52"/>
          <p:cNvSpPr>
            <a:spLocks noChangeAspect="1"/>
          </p:cNvSpPr>
          <p:nvPr/>
        </p:nvSpPr>
        <p:spPr>
          <a:xfrm>
            <a:off x="4870868" y="3934933"/>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54" name="TextBox 53"/>
          <p:cNvSpPr txBox="1"/>
          <p:nvPr/>
        </p:nvSpPr>
        <p:spPr>
          <a:xfrm>
            <a:off x="5273756" y="3897921"/>
            <a:ext cx="541174" cy="400110"/>
          </a:xfrm>
          <a:prstGeom prst="rect">
            <a:avLst/>
          </a:prstGeom>
          <a:noFill/>
        </p:spPr>
        <p:txBody>
          <a:bodyPr wrap="none" rtlCol="0">
            <a:spAutoFit/>
          </a:bodyPr>
          <a:lstStyle/>
          <a:p>
            <a:pPr algn="ctr"/>
            <a:r>
              <a:rPr lang="en-US" sz="2000" b="1" dirty="0">
                <a:solidFill>
                  <a:srgbClr val="262626"/>
                </a:solidFill>
                <a:latin typeface="Optima"/>
                <a:cs typeface="Optima"/>
              </a:rPr>
              <a:t>1.5</a:t>
            </a:r>
          </a:p>
        </p:txBody>
      </p:sp>
      <p:sp>
        <p:nvSpPr>
          <p:cNvPr id="55" name="TextBox 54"/>
          <p:cNvSpPr txBox="1"/>
          <p:nvPr/>
        </p:nvSpPr>
        <p:spPr>
          <a:xfrm>
            <a:off x="5329877" y="4648342"/>
            <a:ext cx="505523" cy="369332"/>
          </a:xfrm>
          <a:prstGeom prst="rect">
            <a:avLst/>
          </a:prstGeom>
          <a:noFill/>
        </p:spPr>
        <p:txBody>
          <a:bodyPr wrap="none" rtlCol="0">
            <a:spAutoFit/>
          </a:bodyPr>
          <a:lstStyle/>
          <a:p>
            <a:pPr algn="ctr"/>
            <a:r>
              <a:rPr lang="en-US" dirty="0">
                <a:solidFill>
                  <a:schemeClr val="tx1">
                    <a:lumMod val="75000"/>
                    <a:lumOff val="25000"/>
                  </a:schemeClr>
                </a:solidFill>
                <a:latin typeface="Optima"/>
                <a:cs typeface="Optima"/>
              </a:rPr>
              <a:t>1.5</a:t>
            </a:r>
          </a:p>
        </p:txBody>
      </p:sp>
      <p:sp>
        <p:nvSpPr>
          <p:cNvPr id="56" name="TextBox 55"/>
          <p:cNvSpPr txBox="1"/>
          <p:nvPr/>
        </p:nvSpPr>
        <p:spPr>
          <a:xfrm>
            <a:off x="4240494" y="4648342"/>
            <a:ext cx="505523" cy="369332"/>
          </a:xfrm>
          <a:prstGeom prst="rect">
            <a:avLst/>
          </a:prstGeom>
          <a:noFill/>
        </p:spPr>
        <p:txBody>
          <a:bodyPr wrap="none" rtlCol="0">
            <a:spAutoFit/>
          </a:bodyPr>
          <a:lstStyle/>
          <a:p>
            <a:pPr algn="ctr"/>
            <a:r>
              <a:rPr lang="en-US" dirty="0">
                <a:solidFill>
                  <a:schemeClr val="tx1">
                    <a:lumMod val="75000"/>
                    <a:lumOff val="25000"/>
                  </a:schemeClr>
                </a:solidFill>
                <a:latin typeface="Optima"/>
                <a:cs typeface="Optima"/>
              </a:rPr>
              <a:t>1.5</a:t>
            </a:r>
          </a:p>
        </p:txBody>
      </p:sp>
      <p:grpSp>
        <p:nvGrpSpPr>
          <p:cNvPr id="138" name="Group 137"/>
          <p:cNvGrpSpPr/>
          <p:nvPr/>
        </p:nvGrpSpPr>
        <p:grpSpPr>
          <a:xfrm>
            <a:off x="4267200" y="5420258"/>
            <a:ext cx="3986568" cy="447142"/>
            <a:chOff x="5485646" y="-1727969"/>
            <a:chExt cx="3986568" cy="447141"/>
          </a:xfrm>
        </p:grpSpPr>
        <p:grpSp>
          <p:nvGrpSpPr>
            <p:cNvPr id="120" name="Group 119"/>
            <p:cNvGrpSpPr/>
            <p:nvPr/>
          </p:nvGrpSpPr>
          <p:grpSpPr>
            <a:xfrm>
              <a:off x="5485646" y="-1704453"/>
              <a:ext cx="365762" cy="405289"/>
              <a:chOff x="5459799" y="1825707"/>
              <a:chExt cx="365762" cy="405289"/>
            </a:xfrm>
          </p:grpSpPr>
          <p:sp>
            <p:nvSpPr>
              <p:cNvPr id="121" name="Oval 120"/>
              <p:cNvSpPr>
                <a:spLocks noChangeAspect="1"/>
              </p:cNvSpPr>
              <p:nvPr/>
            </p:nvSpPr>
            <p:spPr>
              <a:xfrm>
                <a:off x="5459799" y="1865236"/>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22" name="TextBox 121"/>
              <p:cNvSpPr txBox="1"/>
              <p:nvPr/>
            </p:nvSpPr>
            <p:spPr>
              <a:xfrm>
                <a:off x="5510937" y="1825707"/>
                <a:ext cx="312033" cy="400109"/>
              </a:xfrm>
              <a:prstGeom prst="rect">
                <a:avLst/>
              </a:prstGeom>
              <a:noFill/>
            </p:spPr>
            <p:txBody>
              <a:bodyPr wrap="none" rtlCol="0">
                <a:spAutoFit/>
              </a:bodyPr>
              <a:lstStyle/>
              <a:p>
                <a:pPr algn="ctr"/>
                <a:r>
                  <a:rPr lang="en-US" sz="2000" i="1" dirty="0">
                    <a:solidFill>
                      <a:srgbClr val="FFFFFF"/>
                    </a:solidFill>
                    <a:latin typeface="Optima"/>
                    <a:cs typeface="Optima"/>
                  </a:rPr>
                  <a:t>i</a:t>
                </a:r>
              </a:p>
            </p:txBody>
          </p:sp>
        </p:grpSp>
        <p:grpSp>
          <p:nvGrpSpPr>
            <p:cNvPr id="123" name="Group 122"/>
            <p:cNvGrpSpPr/>
            <p:nvPr/>
          </p:nvGrpSpPr>
          <p:grpSpPr>
            <a:xfrm>
              <a:off x="6696345" y="-1727969"/>
              <a:ext cx="365762" cy="428805"/>
              <a:chOff x="6670498" y="1841720"/>
              <a:chExt cx="365762" cy="428805"/>
            </a:xfrm>
          </p:grpSpPr>
          <p:sp>
            <p:nvSpPr>
              <p:cNvPr id="124" name="Oval 123"/>
              <p:cNvSpPr>
                <a:spLocks noChangeAspect="1"/>
              </p:cNvSpPr>
              <p:nvPr/>
            </p:nvSpPr>
            <p:spPr>
              <a:xfrm>
                <a:off x="6670498" y="190476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25" name="TextBox 124"/>
              <p:cNvSpPr txBox="1"/>
              <p:nvPr/>
            </p:nvSpPr>
            <p:spPr>
              <a:xfrm>
                <a:off x="6698835" y="1841720"/>
                <a:ext cx="334116" cy="400109"/>
              </a:xfrm>
              <a:prstGeom prst="rect">
                <a:avLst/>
              </a:prstGeom>
              <a:noFill/>
            </p:spPr>
            <p:txBody>
              <a:bodyPr wrap="none" rtlCol="0">
                <a:spAutoFit/>
              </a:bodyPr>
              <a:lstStyle/>
              <a:p>
                <a:pPr algn="ctr"/>
                <a:r>
                  <a:rPr lang="en-US" sz="2000" i="1" dirty="0">
                    <a:solidFill>
                      <a:srgbClr val="FFFFFF"/>
                    </a:solidFill>
                    <a:latin typeface="Optima"/>
                    <a:cs typeface="Optima"/>
                  </a:rPr>
                  <a:t>j</a:t>
                </a:r>
              </a:p>
            </p:txBody>
          </p:sp>
        </p:grpSp>
        <p:grpSp>
          <p:nvGrpSpPr>
            <p:cNvPr id="126" name="Group 125"/>
            <p:cNvGrpSpPr/>
            <p:nvPr/>
          </p:nvGrpSpPr>
          <p:grpSpPr>
            <a:xfrm>
              <a:off x="7890886" y="-1704453"/>
              <a:ext cx="396385" cy="405289"/>
              <a:chOff x="5459799" y="1825707"/>
              <a:chExt cx="396385" cy="405289"/>
            </a:xfrm>
          </p:grpSpPr>
          <p:sp>
            <p:nvSpPr>
              <p:cNvPr id="127" name="Oval 126"/>
              <p:cNvSpPr>
                <a:spLocks noChangeAspect="1"/>
              </p:cNvSpPr>
              <p:nvPr/>
            </p:nvSpPr>
            <p:spPr>
              <a:xfrm>
                <a:off x="5459799" y="1865236"/>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28" name="TextBox 127"/>
              <p:cNvSpPr txBox="1"/>
              <p:nvPr/>
            </p:nvSpPr>
            <p:spPr>
              <a:xfrm>
                <a:off x="5477722" y="1825707"/>
                <a:ext cx="378462" cy="400109"/>
              </a:xfrm>
              <a:prstGeom prst="rect">
                <a:avLst/>
              </a:prstGeom>
              <a:noFill/>
            </p:spPr>
            <p:txBody>
              <a:bodyPr wrap="none" rtlCol="0">
                <a:spAutoFit/>
              </a:bodyPr>
              <a:lstStyle/>
              <a:p>
                <a:pPr algn="ctr"/>
                <a:r>
                  <a:rPr lang="en-US" sz="2000" i="1" dirty="0">
                    <a:solidFill>
                      <a:srgbClr val="FFFFFF"/>
                    </a:solidFill>
                    <a:latin typeface="Optima"/>
                    <a:cs typeface="Optima"/>
                  </a:rPr>
                  <a:t>k</a:t>
                </a:r>
              </a:p>
            </p:txBody>
          </p:sp>
        </p:grpSp>
        <p:grpSp>
          <p:nvGrpSpPr>
            <p:cNvPr id="129" name="Group 128"/>
            <p:cNvGrpSpPr/>
            <p:nvPr/>
          </p:nvGrpSpPr>
          <p:grpSpPr>
            <a:xfrm>
              <a:off x="9106452" y="-1680937"/>
              <a:ext cx="365762" cy="400109"/>
              <a:chOff x="6670498" y="1888752"/>
              <a:chExt cx="365762" cy="400109"/>
            </a:xfrm>
          </p:grpSpPr>
          <p:sp>
            <p:nvSpPr>
              <p:cNvPr id="130" name="Oval 129"/>
              <p:cNvSpPr>
                <a:spLocks noChangeAspect="1"/>
              </p:cNvSpPr>
              <p:nvPr/>
            </p:nvSpPr>
            <p:spPr>
              <a:xfrm>
                <a:off x="6670498" y="190476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31" name="TextBox 130"/>
              <p:cNvSpPr txBox="1"/>
              <p:nvPr/>
            </p:nvSpPr>
            <p:spPr>
              <a:xfrm>
                <a:off x="6721636" y="1888752"/>
                <a:ext cx="312033" cy="400109"/>
              </a:xfrm>
              <a:prstGeom prst="rect">
                <a:avLst/>
              </a:prstGeom>
              <a:noFill/>
            </p:spPr>
            <p:txBody>
              <a:bodyPr wrap="none" rtlCol="0">
                <a:spAutoFit/>
              </a:bodyPr>
              <a:lstStyle/>
              <a:p>
                <a:pPr algn="ctr"/>
                <a:r>
                  <a:rPr lang="en-US" sz="2000" i="1" dirty="0">
                    <a:solidFill>
                      <a:srgbClr val="FFFFFF"/>
                    </a:solidFill>
                    <a:latin typeface="Optima"/>
                    <a:cs typeface="Optima"/>
                  </a:rPr>
                  <a:t>l</a:t>
                </a:r>
              </a:p>
            </p:txBody>
          </p:sp>
        </p:grpSp>
      </p:grpSp>
      <p:sp>
        <p:nvSpPr>
          <p:cNvPr id="211" name="TextBox 210"/>
          <p:cNvSpPr txBox="1"/>
          <p:nvPr/>
        </p:nvSpPr>
        <p:spPr>
          <a:xfrm>
            <a:off x="8405357" y="5454073"/>
            <a:ext cx="327269" cy="400110"/>
          </a:xfrm>
          <a:prstGeom prst="rect">
            <a:avLst/>
          </a:prstGeom>
          <a:noFill/>
        </p:spPr>
        <p:txBody>
          <a:bodyPr wrap="none" rtlCol="0">
            <a:spAutoFit/>
          </a:bodyPr>
          <a:lstStyle/>
          <a:p>
            <a:pPr algn="ctr"/>
            <a:r>
              <a:rPr lang="en-US" sz="2000" b="1" dirty="0">
                <a:solidFill>
                  <a:schemeClr val="tx1">
                    <a:lumMod val="85000"/>
                    <a:lumOff val="15000"/>
                  </a:schemeClr>
                </a:solidFill>
                <a:latin typeface="Optima"/>
                <a:cs typeface="Optima"/>
              </a:rPr>
              <a:t>0</a:t>
            </a:r>
          </a:p>
        </p:txBody>
      </p:sp>
      <p:sp>
        <p:nvSpPr>
          <p:cNvPr id="212" name="TextBox 211"/>
          <p:cNvSpPr txBox="1"/>
          <p:nvPr/>
        </p:nvSpPr>
        <p:spPr>
          <a:xfrm>
            <a:off x="7181877" y="5454073"/>
            <a:ext cx="327269" cy="400110"/>
          </a:xfrm>
          <a:prstGeom prst="rect">
            <a:avLst/>
          </a:prstGeom>
          <a:noFill/>
        </p:spPr>
        <p:txBody>
          <a:bodyPr wrap="none" rtlCol="0">
            <a:spAutoFit/>
          </a:bodyPr>
          <a:lstStyle/>
          <a:p>
            <a:pPr algn="ctr"/>
            <a:r>
              <a:rPr lang="en-US" sz="2000" b="1" dirty="0">
                <a:solidFill>
                  <a:schemeClr val="tx1">
                    <a:lumMod val="85000"/>
                    <a:lumOff val="15000"/>
                  </a:schemeClr>
                </a:solidFill>
                <a:latin typeface="Optima"/>
                <a:cs typeface="Optima"/>
              </a:rPr>
              <a:t>0</a:t>
            </a:r>
          </a:p>
        </p:txBody>
      </p:sp>
      <p:sp>
        <p:nvSpPr>
          <p:cNvPr id="213" name="TextBox 212"/>
          <p:cNvSpPr txBox="1"/>
          <p:nvPr/>
        </p:nvSpPr>
        <p:spPr>
          <a:xfrm>
            <a:off x="5993483" y="5454073"/>
            <a:ext cx="327269" cy="400110"/>
          </a:xfrm>
          <a:prstGeom prst="rect">
            <a:avLst/>
          </a:prstGeom>
          <a:noFill/>
        </p:spPr>
        <p:txBody>
          <a:bodyPr wrap="none" rtlCol="0">
            <a:spAutoFit/>
          </a:bodyPr>
          <a:lstStyle/>
          <a:p>
            <a:pPr algn="ctr"/>
            <a:r>
              <a:rPr lang="en-US" sz="2000" b="1" dirty="0">
                <a:solidFill>
                  <a:schemeClr val="tx1">
                    <a:lumMod val="85000"/>
                    <a:lumOff val="15000"/>
                  </a:schemeClr>
                </a:solidFill>
                <a:latin typeface="Optima"/>
                <a:cs typeface="Optima"/>
              </a:rPr>
              <a:t>0</a:t>
            </a:r>
          </a:p>
        </p:txBody>
      </p:sp>
      <p:sp>
        <p:nvSpPr>
          <p:cNvPr id="214" name="TextBox 213"/>
          <p:cNvSpPr txBox="1"/>
          <p:nvPr/>
        </p:nvSpPr>
        <p:spPr>
          <a:xfrm>
            <a:off x="4777173" y="5454073"/>
            <a:ext cx="327269" cy="400110"/>
          </a:xfrm>
          <a:prstGeom prst="rect">
            <a:avLst/>
          </a:prstGeom>
          <a:noFill/>
        </p:spPr>
        <p:txBody>
          <a:bodyPr wrap="none" rtlCol="0">
            <a:spAutoFit/>
          </a:bodyPr>
          <a:lstStyle/>
          <a:p>
            <a:pPr algn="ctr"/>
            <a:r>
              <a:rPr lang="en-US" sz="2000" b="1" dirty="0">
                <a:solidFill>
                  <a:schemeClr val="tx1">
                    <a:lumMod val="85000"/>
                    <a:lumOff val="15000"/>
                  </a:schemeClr>
                </a:solidFill>
                <a:latin typeface="Optima"/>
                <a:cs typeface="Optima"/>
              </a:rPr>
              <a:t>0</a:t>
            </a:r>
          </a:p>
        </p:txBody>
      </p:sp>
      <p:cxnSp>
        <p:nvCxnSpPr>
          <p:cNvPr id="23" name="Straight Arrow Connector 22"/>
          <p:cNvCxnSpPr/>
          <p:nvPr/>
        </p:nvCxnSpPr>
        <p:spPr>
          <a:xfrm>
            <a:off x="7470914" y="4690780"/>
            <a:ext cx="487600" cy="80064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a:off x="6943785" y="4690780"/>
            <a:ext cx="487600" cy="80064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9" name="Oval 28"/>
          <p:cNvSpPr>
            <a:spLocks noChangeAspect="1"/>
          </p:cNvSpPr>
          <p:nvPr/>
        </p:nvSpPr>
        <p:spPr>
          <a:xfrm>
            <a:off x="7263660" y="4478977"/>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8" name="TextBox 37"/>
          <p:cNvSpPr txBox="1"/>
          <p:nvPr/>
        </p:nvSpPr>
        <p:spPr>
          <a:xfrm>
            <a:off x="7684512" y="4444626"/>
            <a:ext cx="327269" cy="400110"/>
          </a:xfrm>
          <a:prstGeom prst="rect">
            <a:avLst/>
          </a:prstGeom>
          <a:noFill/>
        </p:spPr>
        <p:txBody>
          <a:bodyPr wrap="none" rtlCol="0">
            <a:spAutoFit/>
          </a:bodyPr>
          <a:lstStyle/>
          <a:p>
            <a:pPr algn="ctr"/>
            <a:r>
              <a:rPr lang="en-US" sz="2000" b="1" dirty="0">
                <a:solidFill>
                  <a:schemeClr val="tx1">
                    <a:lumMod val="85000"/>
                    <a:lumOff val="15000"/>
                  </a:schemeClr>
                </a:solidFill>
                <a:latin typeface="Optima"/>
                <a:cs typeface="Optima"/>
              </a:rPr>
              <a:t>1</a:t>
            </a:r>
          </a:p>
        </p:txBody>
      </p:sp>
      <p:sp>
        <p:nvSpPr>
          <p:cNvPr id="39" name="TextBox 38"/>
          <p:cNvSpPr txBox="1"/>
          <p:nvPr/>
        </p:nvSpPr>
        <p:spPr>
          <a:xfrm>
            <a:off x="7802011" y="4914729"/>
            <a:ext cx="313009" cy="369332"/>
          </a:xfrm>
          <a:prstGeom prst="rect">
            <a:avLst/>
          </a:prstGeom>
          <a:noFill/>
        </p:spPr>
        <p:txBody>
          <a:bodyPr wrap="none" rtlCol="0">
            <a:spAutoFit/>
          </a:bodyPr>
          <a:lstStyle/>
          <a:p>
            <a:pPr algn="ctr"/>
            <a:r>
              <a:rPr lang="en-US" dirty="0">
                <a:solidFill>
                  <a:schemeClr val="tx1">
                    <a:lumMod val="75000"/>
                    <a:lumOff val="25000"/>
                  </a:schemeClr>
                </a:solidFill>
                <a:latin typeface="Optima"/>
                <a:cs typeface="Optima"/>
              </a:rPr>
              <a:t>1</a:t>
            </a:r>
          </a:p>
        </p:txBody>
      </p:sp>
      <p:sp>
        <p:nvSpPr>
          <p:cNvPr id="40" name="TextBox 39"/>
          <p:cNvSpPr txBox="1"/>
          <p:nvPr/>
        </p:nvSpPr>
        <p:spPr>
          <a:xfrm>
            <a:off x="6785921" y="4914729"/>
            <a:ext cx="313009" cy="369332"/>
          </a:xfrm>
          <a:prstGeom prst="rect">
            <a:avLst/>
          </a:prstGeom>
          <a:noFill/>
        </p:spPr>
        <p:txBody>
          <a:bodyPr wrap="none" rtlCol="0">
            <a:spAutoFit/>
          </a:bodyPr>
          <a:lstStyle/>
          <a:p>
            <a:pPr algn="ctr"/>
            <a:r>
              <a:rPr lang="en-US" dirty="0">
                <a:solidFill>
                  <a:schemeClr val="tx1">
                    <a:lumMod val="75000"/>
                    <a:lumOff val="25000"/>
                  </a:schemeClr>
                </a:solidFill>
                <a:latin typeface="Optima"/>
                <a:cs typeface="Optima"/>
              </a:rPr>
              <a:t>1</a:t>
            </a:r>
          </a:p>
        </p:txBody>
      </p:sp>
      <p:graphicFrame>
        <p:nvGraphicFramePr>
          <p:cNvPr id="37" name="Table 36"/>
          <p:cNvGraphicFramePr>
            <a:graphicFrameLocks noGrp="1"/>
          </p:cNvGraphicFramePr>
          <p:nvPr>
            <p:extLst>
              <p:ext uri="{D42A27DB-BD31-4B8C-83A1-F6EECF244321}">
                <p14:modId xmlns:p14="http://schemas.microsoft.com/office/powerpoint/2010/main" val="2238174649"/>
              </p:ext>
            </p:extLst>
          </p:nvPr>
        </p:nvGraphicFramePr>
        <p:xfrm>
          <a:off x="521070" y="3784145"/>
          <a:ext cx="2551678" cy="1395048"/>
        </p:xfrm>
        <a:graphic>
          <a:graphicData uri="http://schemas.openxmlformats.org/drawingml/2006/table">
            <a:tbl>
              <a:tblPr firstRow="1" bandRow="1">
                <a:tableStyleId>{5C22544A-7EE6-4342-B048-85BDC9FD1C3A}</a:tableStyleId>
              </a:tblPr>
              <a:tblGrid>
                <a:gridCol w="827996">
                  <a:extLst>
                    <a:ext uri="{9D8B030D-6E8A-4147-A177-3AD203B41FA5}">
                      <a16:colId xmlns:a16="http://schemas.microsoft.com/office/drawing/2014/main" val="20000"/>
                    </a:ext>
                  </a:extLst>
                </a:gridCol>
                <a:gridCol w="644901">
                  <a:extLst>
                    <a:ext uri="{9D8B030D-6E8A-4147-A177-3AD203B41FA5}">
                      <a16:colId xmlns:a16="http://schemas.microsoft.com/office/drawing/2014/main" val="20001"/>
                    </a:ext>
                  </a:extLst>
                </a:gridCol>
                <a:gridCol w="1078781">
                  <a:extLst>
                    <a:ext uri="{9D8B030D-6E8A-4147-A177-3AD203B41FA5}">
                      <a16:colId xmlns:a16="http://schemas.microsoft.com/office/drawing/2014/main" val="20002"/>
                    </a:ext>
                  </a:extLst>
                </a:gridCol>
              </a:tblGrid>
              <a:tr h="465016">
                <a:tc>
                  <a:txBody>
                    <a:bodyPr/>
                    <a:lstStyle/>
                    <a:p>
                      <a:pPr algn="ctr"/>
                      <a:endParaRPr lang="en-US" sz="2000" b="1" i="1"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0" dirty="0">
                          <a:solidFill>
                            <a:srgbClr val="262626"/>
                          </a:solidFill>
                          <a:latin typeface="Optima"/>
                          <a:cs typeface="Optima"/>
                        </a:rPr>
                        <a:t>{</a:t>
                      </a:r>
                      <a:r>
                        <a:rPr lang="en-US" sz="2000" b="1" i="1" dirty="0" err="1">
                          <a:solidFill>
                            <a:srgbClr val="262626"/>
                          </a:solidFill>
                          <a:latin typeface="Optima"/>
                          <a:cs typeface="Optima"/>
                        </a:rPr>
                        <a:t>i</a:t>
                      </a:r>
                      <a:r>
                        <a:rPr lang="en-US" sz="2000" b="1" i="1" dirty="0">
                          <a:solidFill>
                            <a:srgbClr val="262626"/>
                          </a:solidFill>
                          <a:latin typeface="Optima"/>
                          <a:cs typeface="Optima"/>
                        </a:rPr>
                        <a:t>, j</a:t>
                      </a:r>
                      <a:r>
                        <a:rPr lang="en-US" sz="2000" b="1" i="0" dirty="0">
                          <a:solidFill>
                            <a:srgbClr val="262626"/>
                          </a:solidFill>
                          <a:latin typeface="Optima"/>
                          <a:cs typeface="Optima"/>
                        </a:rPr>
                        <a:t>}</a:t>
                      </a:r>
                      <a:endParaRPr lang="en-US" sz="2000" b="1" i="1"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0" dirty="0">
                          <a:solidFill>
                            <a:srgbClr val="262626"/>
                          </a:solidFill>
                          <a:latin typeface="Optima"/>
                          <a:cs typeface="Optima"/>
                        </a:rPr>
                        <a:t>{</a:t>
                      </a:r>
                      <a:r>
                        <a:rPr lang="en-US" sz="2000" b="1" i="0" baseline="-25000" dirty="0">
                          <a:solidFill>
                            <a:srgbClr val="262626"/>
                          </a:solidFill>
                          <a:latin typeface="Optima"/>
                          <a:cs typeface="Optima"/>
                        </a:rPr>
                        <a:t> </a:t>
                      </a:r>
                      <a:r>
                        <a:rPr lang="en-US" sz="2000" b="1" i="1" dirty="0">
                          <a:solidFill>
                            <a:srgbClr val="262626"/>
                          </a:solidFill>
                          <a:latin typeface="Optima"/>
                          <a:cs typeface="Optima"/>
                        </a:rPr>
                        <a:t>k</a:t>
                      </a:r>
                      <a:r>
                        <a:rPr lang="en-US" sz="2000" b="1" i="0" dirty="0">
                          <a:solidFill>
                            <a:srgbClr val="262626"/>
                          </a:solidFill>
                          <a:latin typeface="Optima"/>
                          <a:cs typeface="Optima"/>
                        </a:rPr>
                        <a:t>,</a:t>
                      </a:r>
                      <a:r>
                        <a:rPr lang="en-US" sz="2000" b="1" i="0" baseline="0" dirty="0">
                          <a:solidFill>
                            <a:srgbClr val="262626"/>
                          </a:solidFill>
                          <a:latin typeface="Optima"/>
                          <a:cs typeface="Optima"/>
                        </a:rPr>
                        <a:t> </a:t>
                      </a:r>
                      <a:r>
                        <a:rPr lang="en-US" sz="2000" b="1" i="1" dirty="0">
                          <a:solidFill>
                            <a:srgbClr val="262626"/>
                          </a:solidFill>
                          <a:latin typeface="Optima"/>
                          <a:cs typeface="Optima"/>
                        </a:rPr>
                        <a:t>l</a:t>
                      </a:r>
                      <a:r>
                        <a:rPr lang="en-US" sz="2000" b="1" i="1" baseline="-25000" dirty="0">
                          <a:solidFill>
                            <a:srgbClr val="262626"/>
                          </a:solidFill>
                          <a:latin typeface="Optima"/>
                          <a:cs typeface="Optima"/>
                        </a:rPr>
                        <a:t> </a:t>
                      </a:r>
                      <a:r>
                        <a:rPr lang="en-US" sz="2000" b="1" i="0" dirty="0">
                          <a:solidFill>
                            <a:srgbClr val="262626"/>
                          </a:solidFill>
                          <a:latin typeface="Optima"/>
                          <a:cs typeface="Optima"/>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65016">
                <a:tc>
                  <a:txBody>
                    <a:bodyPr/>
                    <a:lstStyle/>
                    <a:p>
                      <a:pPr algn="ctr"/>
                      <a:r>
                        <a:rPr lang="en-US" sz="2000" b="1" i="0" dirty="0">
                          <a:solidFill>
                            <a:srgbClr val="262626"/>
                          </a:solidFill>
                          <a:latin typeface="Optima"/>
                          <a:cs typeface="Optima"/>
                        </a:rPr>
                        <a:t>{</a:t>
                      </a:r>
                      <a:r>
                        <a:rPr lang="en-US" sz="2000" b="1" i="1" dirty="0" err="1">
                          <a:solidFill>
                            <a:srgbClr val="262626"/>
                          </a:solidFill>
                          <a:latin typeface="Optima"/>
                          <a:cs typeface="Optima"/>
                        </a:rPr>
                        <a:t>i</a:t>
                      </a:r>
                      <a:r>
                        <a:rPr lang="en-US" sz="2000" b="1" i="1" dirty="0">
                          <a:solidFill>
                            <a:srgbClr val="262626"/>
                          </a:solidFill>
                          <a:latin typeface="Optima"/>
                          <a:cs typeface="Optima"/>
                        </a:rPr>
                        <a:t>, j</a:t>
                      </a:r>
                      <a:r>
                        <a:rPr lang="en-US" sz="2000" b="1" i="0" dirty="0">
                          <a:solidFill>
                            <a:srgbClr val="262626"/>
                          </a:solidFill>
                          <a:latin typeface="Optima"/>
                          <a:cs typeface="Optima"/>
                        </a:rPr>
                        <a:t>}</a:t>
                      </a:r>
                      <a:endParaRPr lang="en-US" sz="2000" b="1" i="1"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rgbClr val="ED1C24"/>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5016">
                <a:tc>
                  <a:txBody>
                    <a:bodyPr/>
                    <a:lstStyle/>
                    <a:p>
                      <a:pPr algn="ctr"/>
                      <a:r>
                        <a:rPr lang="en-US" sz="2000" b="1" i="0" dirty="0">
                          <a:solidFill>
                            <a:srgbClr val="262626"/>
                          </a:solidFill>
                          <a:latin typeface="Optima"/>
                          <a:cs typeface="Optima"/>
                        </a:rPr>
                        <a:t>{</a:t>
                      </a:r>
                      <a:r>
                        <a:rPr lang="en-US" sz="2000" b="1" i="0" baseline="-25000" dirty="0">
                          <a:solidFill>
                            <a:srgbClr val="262626"/>
                          </a:solidFill>
                          <a:latin typeface="Optima"/>
                          <a:cs typeface="Optima"/>
                        </a:rPr>
                        <a:t> </a:t>
                      </a:r>
                      <a:r>
                        <a:rPr lang="en-US" sz="2000" b="1" i="1" dirty="0">
                          <a:solidFill>
                            <a:srgbClr val="262626"/>
                          </a:solidFill>
                          <a:latin typeface="Optima"/>
                          <a:cs typeface="Optima"/>
                        </a:rPr>
                        <a:t>k</a:t>
                      </a:r>
                      <a:r>
                        <a:rPr lang="en-US" sz="2000" b="1" i="0" dirty="0">
                          <a:solidFill>
                            <a:srgbClr val="262626"/>
                          </a:solidFill>
                          <a:latin typeface="Optima"/>
                          <a:cs typeface="Optima"/>
                        </a:rPr>
                        <a:t>,</a:t>
                      </a:r>
                      <a:r>
                        <a:rPr lang="en-US" sz="2000" b="1" i="0" baseline="0" dirty="0">
                          <a:solidFill>
                            <a:srgbClr val="262626"/>
                          </a:solidFill>
                          <a:latin typeface="Optima"/>
                          <a:cs typeface="Optima"/>
                        </a:rPr>
                        <a:t> </a:t>
                      </a:r>
                      <a:r>
                        <a:rPr lang="en-US" sz="2000" b="1" i="1" dirty="0">
                          <a:solidFill>
                            <a:srgbClr val="262626"/>
                          </a:solidFill>
                          <a:latin typeface="Optima"/>
                          <a:cs typeface="Optima"/>
                        </a:rPr>
                        <a:t>l</a:t>
                      </a:r>
                      <a:r>
                        <a:rPr lang="en-US" sz="2000" b="1" i="1" baseline="-25000" dirty="0">
                          <a:solidFill>
                            <a:srgbClr val="262626"/>
                          </a:solidFill>
                          <a:latin typeface="Optima"/>
                          <a:cs typeface="Optima"/>
                        </a:rPr>
                        <a:t> </a:t>
                      </a:r>
                      <a:r>
                        <a:rPr lang="en-US" sz="2000" b="1" i="0" dirty="0">
                          <a:solidFill>
                            <a:srgbClr val="262626"/>
                          </a:solidFill>
                          <a:latin typeface="Optima"/>
                          <a:cs typeface="Optima"/>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rgbClr val="ED1C24"/>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41" name="Title 1"/>
          <p:cNvSpPr txBox="1">
            <a:spLocks/>
          </p:cNvSpPr>
          <p:nvPr/>
        </p:nvSpPr>
        <p:spPr>
          <a:xfrm>
            <a:off x="228600" y="1597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UPGMA: A Clustering Heuristic</a:t>
            </a:r>
          </a:p>
        </p:txBody>
      </p:sp>
      <p:sp>
        <p:nvSpPr>
          <p:cNvPr id="44" name="Rectangle 43"/>
          <p:cNvSpPr/>
          <p:nvPr/>
        </p:nvSpPr>
        <p:spPr>
          <a:xfrm>
            <a:off x="457200" y="1318929"/>
            <a:ext cx="8229600" cy="523220"/>
          </a:xfrm>
          <a:prstGeom prst="rect">
            <a:avLst/>
          </a:prstGeom>
          <a:solidFill>
            <a:schemeClr val="bg1">
              <a:lumMod val="85000"/>
            </a:schemeClr>
          </a:solidFill>
          <a:ln>
            <a:solidFill>
              <a:schemeClr val="tx1">
                <a:lumMod val="75000"/>
                <a:lumOff val="25000"/>
              </a:schemeClr>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dirty="0">
                <a:latin typeface="Optima"/>
                <a:cs typeface="Optima"/>
              </a:rPr>
              <a:t>6. Iterate until a single cluster contains all species.</a:t>
            </a:r>
          </a:p>
        </p:txBody>
      </p:sp>
    </p:spTree>
    <p:extLst>
      <p:ext uri="{BB962C8B-B14F-4D97-AF65-F5344CB8AC3E}">
        <p14:creationId xmlns:p14="http://schemas.microsoft.com/office/powerpoint/2010/main" val="18954761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Straight Arrow Connector 34"/>
          <p:cNvCxnSpPr/>
          <p:nvPr/>
        </p:nvCxnSpPr>
        <p:spPr>
          <a:xfrm flipH="1">
            <a:off x="5033197" y="3400499"/>
            <a:ext cx="1211601" cy="751355"/>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6244796" y="3400499"/>
            <a:ext cx="1215626" cy="1244337"/>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68" name="Oval 67"/>
          <p:cNvSpPr>
            <a:spLocks noChangeAspect="1"/>
          </p:cNvSpPr>
          <p:nvPr/>
        </p:nvSpPr>
        <p:spPr>
          <a:xfrm>
            <a:off x="6044460" y="3212731"/>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71" name="TextBox 70"/>
          <p:cNvSpPr txBox="1"/>
          <p:nvPr/>
        </p:nvSpPr>
        <p:spPr>
          <a:xfrm>
            <a:off x="6563154" y="3163450"/>
            <a:ext cx="327269" cy="400110"/>
          </a:xfrm>
          <a:prstGeom prst="rect">
            <a:avLst/>
          </a:prstGeom>
          <a:noFill/>
        </p:spPr>
        <p:txBody>
          <a:bodyPr wrap="none" rtlCol="0">
            <a:spAutoFit/>
          </a:bodyPr>
          <a:lstStyle/>
          <a:p>
            <a:pPr algn="ctr"/>
            <a:r>
              <a:rPr lang="en-US" sz="2000" b="1" dirty="0">
                <a:solidFill>
                  <a:srgbClr val="262626"/>
                </a:solidFill>
                <a:latin typeface="Optima"/>
                <a:cs typeface="Optima"/>
              </a:rPr>
              <a:t>2</a:t>
            </a:r>
          </a:p>
        </p:txBody>
      </p:sp>
      <p:sp>
        <p:nvSpPr>
          <p:cNvPr id="72" name="TextBox 71"/>
          <p:cNvSpPr txBox="1"/>
          <p:nvPr/>
        </p:nvSpPr>
        <p:spPr>
          <a:xfrm>
            <a:off x="6880753" y="3722554"/>
            <a:ext cx="313009" cy="369332"/>
          </a:xfrm>
          <a:prstGeom prst="rect">
            <a:avLst/>
          </a:prstGeom>
          <a:noFill/>
        </p:spPr>
        <p:txBody>
          <a:bodyPr wrap="none" rtlCol="0">
            <a:spAutoFit/>
          </a:bodyPr>
          <a:lstStyle/>
          <a:p>
            <a:pPr algn="ctr"/>
            <a:r>
              <a:rPr lang="en-US" dirty="0">
                <a:solidFill>
                  <a:schemeClr val="tx1">
                    <a:lumMod val="75000"/>
                    <a:lumOff val="25000"/>
                  </a:schemeClr>
                </a:solidFill>
                <a:latin typeface="Optima"/>
                <a:cs typeface="Optima"/>
              </a:rPr>
              <a:t>1</a:t>
            </a:r>
          </a:p>
        </p:txBody>
      </p:sp>
      <p:sp>
        <p:nvSpPr>
          <p:cNvPr id="73" name="TextBox 72"/>
          <p:cNvSpPr txBox="1"/>
          <p:nvPr/>
        </p:nvSpPr>
        <p:spPr>
          <a:xfrm>
            <a:off x="5246754" y="3411838"/>
            <a:ext cx="505523" cy="369332"/>
          </a:xfrm>
          <a:prstGeom prst="rect">
            <a:avLst/>
          </a:prstGeom>
          <a:noFill/>
        </p:spPr>
        <p:txBody>
          <a:bodyPr wrap="none" rtlCol="0">
            <a:spAutoFit/>
          </a:bodyPr>
          <a:lstStyle/>
          <a:p>
            <a:pPr algn="ctr"/>
            <a:r>
              <a:rPr lang="en-US" dirty="0">
                <a:solidFill>
                  <a:schemeClr val="tx1">
                    <a:lumMod val="75000"/>
                    <a:lumOff val="25000"/>
                  </a:schemeClr>
                </a:solidFill>
                <a:latin typeface="Optima"/>
                <a:cs typeface="Optima"/>
              </a:rPr>
              <a:t>0.5</a:t>
            </a:r>
          </a:p>
        </p:txBody>
      </p:sp>
      <p:cxnSp>
        <p:nvCxnSpPr>
          <p:cNvPr id="27" name="Straight Arrow Connector 26"/>
          <p:cNvCxnSpPr/>
          <p:nvPr/>
        </p:nvCxnSpPr>
        <p:spPr>
          <a:xfrm>
            <a:off x="5046033" y="4119874"/>
            <a:ext cx="613067" cy="1536248"/>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4456592" y="4097977"/>
            <a:ext cx="613067" cy="1536248"/>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53" name="Oval 52"/>
          <p:cNvSpPr>
            <a:spLocks noChangeAspect="1"/>
          </p:cNvSpPr>
          <p:nvPr/>
        </p:nvSpPr>
        <p:spPr>
          <a:xfrm>
            <a:off x="4870868" y="3934933"/>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54" name="TextBox 53"/>
          <p:cNvSpPr txBox="1"/>
          <p:nvPr/>
        </p:nvSpPr>
        <p:spPr>
          <a:xfrm>
            <a:off x="5273756" y="3897921"/>
            <a:ext cx="541174" cy="400110"/>
          </a:xfrm>
          <a:prstGeom prst="rect">
            <a:avLst/>
          </a:prstGeom>
          <a:noFill/>
        </p:spPr>
        <p:txBody>
          <a:bodyPr wrap="none" rtlCol="0">
            <a:spAutoFit/>
          </a:bodyPr>
          <a:lstStyle/>
          <a:p>
            <a:pPr algn="ctr"/>
            <a:r>
              <a:rPr lang="en-US" sz="2000" b="1" dirty="0">
                <a:solidFill>
                  <a:srgbClr val="262626"/>
                </a:solidFill>
                <a:latin typeface="Optima"/>
                <a:cs typeface="Optima"/>
              </a:rPr>
              <a:t>1.5</a:t>
            </a:r>
          </a:p>
        </p:txBody>
      </p:sp>
      <p:sp>
        <p:nvSpPr>
          <p:cNvPr id="55" name="TextBox 54"/>
          <p:cNvSpPr txBox="1"/>
          <p:nvPr/>
        </p:nvSpPr>
        <p:spPr>
          <a:xfrm>
            <a:off x="5329877" y="4648342"/>
            <a:ext cx="505523" cy="369332"/>
          </a:xfrm>
          <a:prstGeom prst="rect">
            <a:avLst/>
          </a:prstGeom>
          <a:noFill/>
        </p:spPr>
        <p:txBody>
          <a:bodyPr wrap="none" rtlCol="0">
            <a:spAutoFit/>
          </a:bodyPr>
          <a:lstStyle/>
          <a:p>
            <a:pPr algn="ctr"/>
            <a:r>
              <a:rPr lang="en-US" dirty="0">
                <a:solidFill>
                  <a:schemeClr val="tx1">
                    <a:lumMod val="75000"/>
                    <a:lumOff val="25000"/>
                  </a:schemeClr>
                </a:solidFill>
                <a:latin typeface="Optima"/>
                <a:cs typeface="Optima"/>
              </a:rPr>
              <a:t>1.5</a:t>
            </a:r>
          </a:p>
        </p:txBody>
      </p:sp>
      <p:sp>
        <p:nvSpPr>
          <p:cNvPr id="56" name="TextBox 55"/>
          <p:cNvSpPr txBox="1"/>
          <p:nvPr/>
        </p:nvSpPr>
        <p:spPr>
          <a:xfrm>
            <a:off x="4240494" y="4648342"/>
            <a:ext cx="505523" cy="369332"/>
          </a:xfrm>
          <a:prstGeom prst="rect">
            <a:avLst/>
          </a:prstGeom>
          <a:noFill/>
        </p:spPr>
        <p:txBody>
          <a:bodyPr wrap="none" rtlCol="0">
            <a:spAutoFit/>
          </a:bodyPr>
          <a:lstStyle/>
          <a:p>
            <a:pPr algn="ctr"/>
            <a:r>
              <a:rPr lang="en-US" dirty="0">
                <a:solidFill>
                  <a:schemeClr val="tx1">
                    <a:lumMod val="75000"/>
                    <a:lumOff val="25000"/>
                  </a:schemeClr>
                </a:solidFill>
                <a:latin typeface="Optima"/>
                <a:cs typeface="Optima"/>
              </a:rPr>
              <a:t>1.5</a:t>
            </a:r>
          </a:p>
        </p:txBody>
      </p:sp>
      <p:grpSp>
        <p:nvGrpSpPr>
          <p:cNvPr id="138" name="Group 137"/>
          <p:cNvGrpSpPr/>
          <p:nvPr/>
        </p:nvGrpSpPr>
        <p:grpSpPr>
          <a:xfrm>
            <a:off x="4267200" y="5420258"/>
            <a:ext cx="3986568" cy="447142"/>
            <a:chOff x="5485646" y="-1727969"/>
            <a:chExt cx="3986568" cy="447141"/>
          </a:xfrm>
        </p:grpSpPr>
        <p:grpSp>
          <p:nvGrpSpPr>
            <p:cNvPr id="120" name="Group 119"/>
            <p:cNvGrpSpPr/>
            <p:nvPr/>
          </p:nvGrpSpPr>
          <p:grpSpPr>
            <a:xfrm>
              <a:off x="5485646" y="-1704453"/>
              <a:ext cx="365762" cy="405289"/>
              <a:chOff x="5459799" y="1825707"/>
              <a:chExt cx="365762" cy="405289"/>
            </a:xfrm>
          </p:grpSpPr>
          <p:sp>
            <p:nvSpPr>
              <p:cNvPr id="121" name="Oval 120"/>
              <p:cNvSpPr>
                <a:spLocks noChangeAspect="1"/>
              </p:cNvSpPr>
              <p:nvPr/>
            </p:nvSpPr>
            <p:spPr>
              <a:xfrm>
                <a:off x="5459799" y="1865236"/>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22" name="TextBox 121"/>
              <p:cNvSpPr txBox="1"/>
              <p:nvPr/>
            </p:nvSpPr>
            <p:spPr>
              <a:xfrm>
                <a:off x="5510937" y="1825707"/>
                <a:ext cx="312033" cy="400109"/>
              </a:xfrm>
              <a:prstGeom prst="rect">
                <a:avLst/>
              </a:prstGeom>
              <a:noFill/>
            </p:spPr>
            <p:txBody>
              <a:bodyPr wrap="none" rtlCol="0">
                <a:spAutoFit/>
              </a:bodyPr>
              <a:lstStyle/>
              <a:p>
                <a:pPr algn="ctr"/>
                <a:r>
                  <a:rPr lang="en-US" sz="2000" i="1" dirty="0">
                    <a:solidFill>
                      <a:srgbClr val="FFFFFF"/>
                    </a:solidFill>
                    <a:latin typeface="Optima"/>
                    <a:cs typeface="Optima"/>
                  </a:rPr>
                  <a:t>i</a:t>
                </a:r>
              </a:p>
            </p:txBody>
          </p:sp>
        </p:grpSp>
        <p:grpSp>
          <p:nvGrpSpPr>
            <p:cNvPr id="123" name="Group 122"/>
            <p:cNvGrpSpPr/>
            <p:nvPr/>
          </p:nvGrpSpPr>
          <p:grpSpPr>
            <a:xfrm>
              <a:off x="6696345" y="-1727969"/>
              <a:ext cx="365762" cy="428805"/>
              <a:chOff x="6670498" y="1841720"/>
              <a:chExt cx="365762" cy="428805"/>
            </a:xfrm>
          </p:grpSpPr>
          <p:sp>
            <p:nvSpPr>
              <p:cNvPr id="124" name="Oval 123"/>
              <p:cNvSpPr>
                <a:spLocks noChangeAspect="1"/>
              </p:cNvSpPr>
              <p:nvPr/>
            </p:nvSpPr>
            <p:spPr>
              <a:xfrm>
                <a:off x="6670498" y="190476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25" name="TextBox 124"/>
              <p:cNvSpPr txBox="1"/>
              <p:nvPr/>
            </p:nvSpPr>
            <p:spPr>
              <a:xfrm>
                <a:off x="6698835" y="1841720"/>
                <a:ext cx="334116" cy="400109"/>
              </a:xfrm>
              <a:prstGeom prst="rect">
                <a:avLst/>
              </a:prstGeom>
              <a:noFill/>
            </p:spPr>
            <p:txBody>
              <a:bodyPr wrap="none" rtlCol="0">
                <a:spAutoFit/>
              </a:bodyPr>
              <a:lstStyle/>
              <a:p>
                <a:pPr algn="ctr"/>
                <a:r>
                  <a:rPr lang="en-US" sz="2000" i="1" dirty="0">
                    <a:solidFill>
                      <a:srgbClr val="FFFFFF"/>
                    </a:solidFill>
                    <a:latin typeface="Optima"/>
                    <a:cs typeface="Optima"/>
                  </a:rPr>
                  <a:t>j</a:t>
                </a:r>
              </a:p>
            </p:txBody>
          </p:sp>
        </p:grpSp>
        <p:grpSp>
          <p:nvGrpSpPr>
            <p:cNvPr id="126" name="Group 125"/>
            <p:cNvGrpSpPr/>
            <p:nvPr/>
          </p:nvGrpSpPr>
          <p:grpSpPr>
            <a:xfrm>
              <a:off x="7890886" y="-1704453"/>
              <a:ext cx="396385" cy="405289"/>
              <a:chOff x="5459799" y="1825707"/>
              <a:chExt cx="396385" cy="405289"/>
            </a:xfrm>
          </p:grpSpPr>
          <p:sp>
            <p:nvSpPr>
              <p:cNvPr id="127" name="Oval 126"/>
              <p:cNvSpPr>
                <a:spLocks noChangeAspect="1"/>
              </p:cNvSpPr>
              <p:nvPr/>
            </p:nvSpPr>
            <p:spPr>
              <a:xfrm>
                <a:off x="5459799" y="1865236"/>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28" name="TextBox 127"/>
              <p:cNvSpPr txBox="1"/>
              <p:nvPr/>
            </p:nvSpPr>
            <p:spPr>
              <a:xfrm>
                <a:off x="5477722" y="1825707"/>
                <a:ext cx="378462" cy="400109"/>
              </a:xfrm>
              <a:prstGeom prst="rect">
                <a:avLst/>
              </a:prstGeom>
              <a:noFill/>
            </p:spPr>
            <p:txBody>
              <a:bodyPr wrap="none" rtlCol="0">
                <a:spAutoFit/>
              </a:bodyPr>
              <a:lstStyle/>
              <a:p>
                <a:pPr algn="ctr"/>
                <a:r>
                  <a:rPr lang="en-US" sz="2000" i="1" dirty="0">
                    <a:solidFill>
                      <a:srgbClr val="FFFFFF"/>
                    </a:solidFill>
                    <a:latin typeface="Optima"/>
                    <a:cs typeface="Optima"/>
                  </a:rPr>
                  <a:t>k</a:t>
                </a:r>
              </a:p>
            </p:txBody>
          </p:sp>
        </p:grpSp>
        <p:grpSp>
          <p:nvGrpSpPr>
            <p:cNvPr id="129" name="Group 128"/>
            <p:cNvGrpSpPr/>
            <p:nvPr/>
          </p:nvGrpSpPr>
          <p:grpSpPr>
            <a:xfrm>
              <a:off x="9106452" y="-1680937"/>
              <a:ext cx="365762" cy="400109"/>
              <a:chOff x="6670498" y="1888752"/>
              <a:chExt cx="365762" cy="400109"/>
            </a:xfrm>
          </p:grpSpPr>
          <p:sp>
            <p:nvSpPr>
              <p:cNvPr id="130" name="Oval 129"/>
              <p:cNvSpPr>
                <a:spLocks noChangeAspect="1"/>
              </p:cNvSpPr>
              <p:nvPr/>
            </p:nvSpPr>
            <p:spPr>
              <a:xfrm>
                <a:off x="6670498" y="190476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31" name="TextBox 130"/>
              <p:cNvSpPr txBox="1"/>
              <p:nvPr/>
            </p:nvSpPr>
            <p:spPr>
              <a:xfrm>
                <a:off x="6721636" y="1888752"/>
                <a:ext cx="312033" cy="400109"/>
              </a:xfrm>
              <a:prstGeom prst="rect">
                <a:avLst/>
              </a:prstGeom>
              <a:noFill/>
            </p:spPr>
            <p:txBody>
              <a:bodyPr wrap="none" rtlCol="0">
                <a:spAutoFit/>
              </a:bodyPr>
              <a:lstStyle/>
              <a:p>
                <a:pPr algn="ctr"/>
                <a:r>
                  <a:rPr lang="en-US" sz="2000" i="1" dirty="0">
                    <a:solidFill>
                      <a:srgbClr val="FFFFFF"/>
                    </a:solidFill>
                    <a:latin typeface="Optima"/>
                    <a:cs typeface="Optima"/>
                  </a:rPr>
                  <a:t>l</a:t>
                </a:r>
              </a:p>
            </p:txBody>
          </p:sp>
        </p:grpSp>
      </p:grpSp>
      <p:sp>
        <p:nvSpPr>
          <p:cNvPr id="211" name="TextBox 210"/>
          <p:cNvSpPr txBox="1"/>
          <p:nvPr/>
        </p:nvSpPr>
        <p:spPr>
          <a:xfrm>
            <a:off x="8405357" y="5454073"/>
            <a:ext cx="327269" cy="400110"/>
          </a:xfrm>
          <a:prstGeom prst="rect">
            <a:avLst/>
          </a:prstGeom>
          <a:noFill/>
        </p:spPr>
        <p:txBody>
          <a:bodyPr wrap="none" rtlCol="0">
            <a:spAutoFit/>
          </a:bodyPr>
          <a:lstStyle/>
          <a:p>
            <a:pPr algn="ctr"/>
            <a:r>
              <a:rPr lang="en-US" sz="2000" b="1" dirty="0">
                <a:solidFill>
                  <a:schemeClr val="tx1">
                    <a:lumMod val="85000"/>
                    <a:lumOff val="15000"/>
                  </a:schemeClr>
                </a:solidFill>
                <a:latin typeface="Optima"/>
                <a:cs typeface="Optima"/>
              </a:rPr>
              <a:t>0</a:t>
            </a:r>
          </a:p>
        </p:txBody>
      </p:sp>
      <p:sp>
        <p:nvSpPr>
          <p:cNvPr id="212" name="TextBox 211"/>
          <p:cNvSpPr txBox="1"/>
          <p:nvPr/>
        </p:nvSpPr>
        <p:spPr>
          <a:xfrm>
            <a:off x="7181877" y="5454073"/>
            <a:ext cx="327269" cy="400110"/>
          </a:xfrm>
          <a:prstGeom prst="rect">
            <a:avLst/>
          </a:prstGeom>
          <a:noFill/>
        </p:spPr>
        <p:txBody>
          <a:bodyPr wrap="none" rtlCol="0">
            <a:spAutoFit/>
          </a:bodyPr>
          <a:lstStyle/>
          <a:p>
            <a:pPr algn="ctr"/>
            <a:r>
              <a:rPr lang="en-US" sz="2000" b="1" dirty="0">
                <a:solidFill>
                  <a:schemeClr val="tx1">
                    <a:lumMod val="85000"/>
                    <a:lumOff val="15000"/>
                  </a:schemeClr>
                </a:solidFill>
                <a:latin typeface="Optima"/>
                <a:cs typeface="Optima"/>
              </a:rPr>
              <a:t>0</a:t>
            </a:r>
          </a:p>
        </p:txBody>
      </p:sp>
      <p:sp>
        <p:nvSpPr>
          <p:cNvPr id="213" name="TextBox 212"/>
          <p:cNvSpPr txBox="1"/>
          <p:nvPr/>
        </p:nvSpPr>
        <p:spPr>
          <a:xfrm>
            <a:off x="5993483" y="5454073"/>
            <a:ext cx="327269" cy="400110"/>
          </a:xfrm>
          <a:prstGeom prst="rect">
            <a:avLst/>
          </a:prstGeom>
          <a:noFill/>
        </p:spPr>
        <p:txBody>
          <a:bodyPr wrap="none" rtlCol="0">
            <a:spAutoFit/>
          </a:bodyPr>
          <a:lstStyle/>
          <a:p>
            <a:pPr algn="ctr"/>
            <a:r>
              <a:rPr lang="en-US" sz="2000" b="1" dirty="0">
                <a:solidFill>
                  <a:schemeClr val="tx1">
                    <a:lumMod val="85000"/>
                    <a:lumOff val="15000"/>
                  </a:schemeClr>
                </a:solidFill>
                <a:latin typeface="Optima"/>
                <a:cs typeface="Optima"/>
              </a:rPr>
              <a:t>0</a:t>
            </a:r>
          </a:p>
        </p:txBody>
      </p:sp>
      <p:sp>
        <p:nvSpPr>
          <p:cNvPr id="214" name="TextBox 213"/>
          <p:cNvSpPr txBox="1"/>
          <p:nvPr/>
        </p:nvSpPr>
        <p:spPr>
          <a:xfrm>
            <a:off x="4777173" y="5454073"/>
            <a:ext cx="327269" cy="400110"/>
          </a:xfrm>
          <a:prstGeom prst="rect">
            <a:avLst/>
          </a:prstGeom>
          <a:noFill/>
        </p:spPr>
        <p:txBody>
          <a:bodyPr wrap="none" rtlCol="0">
            <a:spAutoFit/>
          </a:bodyPr>
          <a:lstStyle/>
          <a:p>
            <a:pPr algn="ctr"/>
            <a:r>
              <a:rPr lang="en-US" sz="2000" b="1" dirty="0">
                <a:solidFill>
                  <a:schemeClr val="tx1">
                    <a:lumMod val="85000"/>
                    <a:lumOff val="15000"/>
                  </a:schemeClr>
                </a:solidFill>
                <a:latin typeface="Optima"/>
                <a:cs typeface="Optima"/>
              </a:rPr>
              <a:t>0</a:t>
            </a:r>
          </a:p>
        </p:txBody>
      </p:sp>
      <p:cxnSp>
        <p:nvCxnSpPr>
          <p:cNvPr id="23" name="Straight Arrow Connector 22"/>
          <p:cNvCxnSpPr/>
          <p:nvPr/>
        </p:nvCxnSpPr>
        <p:spPr>
          <a:xfrm>
            <a:off x="7470914" y="4690780"/>
            <a:ext cx="487600" cy="80064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a:off x="6943785" y="4690780"/>
            <a:ext cx="487600" cy="80064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9" name="Oval 28"/>
          <p:cNvSpPr>
            <a:spLocks noChangeAspect="1"/>
          </p:cNvSpPr>
          <p:nvPr/>
        </p:nvSpPr>
        <p:spPr>
          <a:xfrm>
            <a:off x="7263660" y="4478977"/>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8" name="TextBox 37"/>
          <p:cNvSpPr txBox="1"/>
          <p:nvPr/>
        </p:nvSpPr>
        <p:spPr>
          <a:xfrm>
            <a:off x="7684512" y="4444626"/>
            <a:ext cx="327269" cy="400110"/>
          </a:xfrm>
          <a:prstGeom prst="rect">
            <a:avLst/>
          </a:prstGeom>
          <a:noFill/>
        </p:spPr>
        <p:txBody>
          <a:bodyPr wrap="none" rtlCol="0">
            <a:spAutoFit/>
          </a:bodyPr>
          <a:lstStyle/>
          <a:p>
            <a:pPr algn="ctr"/>
            <a:r>
              <a:rPr lang="en-US" sz="2000" b="1" dirty="0">
                <a:solidFill>
                  <a:schemeClr val="tx1">
                    <a:lumMod val="85000"/>
                    <a:lumOff val="15000"/>
                  </a:schemeClr>
                </a:solidFill>
                <a:latin typeface="Optima"/>
                <a:cs typeface="Optima"/>
              </a:rPr>
              <a:t>1</a:t>
            </a:r>
          </a:p>
        </p:txBody>
      </p:sp>
      <p:sp>
        <p:nvSpPr>
          <p:cNvPr id="39" name="TextBox 38"/>
          <p:cNvSpPr txBox="1"/>
          <p:nvPr/>
        </p:nvSpPr>
        <p:spPr>
          <a:xfrm>
            <a:off x="7802011" y="4914729"/>
            <a:ext cx="313009" cy="369332"/>
          </a:xfrm>
          <a:prstGeom prst="rect">
            <a:avLst/>
          </a:prstGeom>
          <a:noFill/>
        </p:spPr>
        <p:txBody>
          <a:bodyPr wrap="none" rtlCol="0">
            <a:spAutoFit/>
          </a:bodyPr>
          <a:lstStyle/>
          <a:p>
            <a:pPr algn="ctr"/>
            <a:r>
              <a:rPr lang="en-US" dirty="0">
                <a:solidFill>
                  <a:schemeClr val="tx1">
                    <a:lumMod val="75000"/>
                    <a:lumOff val="25000"/>
                  </a:schemeClr>
                </a:solidFill>
                <a:latin typeface="Optima"/>
                <a:cs typeface="Optima"/>
              </a:rPr>
              <a:t>1</a:t>
            </a:r>
          </a:p>
        </p:txBody>
      </p:sp>
      <p:sp>
        <p:nvSpPr>
          <p:cNvPr id="40" name="TextBox 39"/>
          <p:cNvSpPr txBox="1"/>
          <p:nvPr/>
        </p:nvSpPr>
        <p:spPr>
          <a:xfrm>
            <a:off x="6785921" y="4914729"/>
            <a:ext cx="313009" cy="369332"/>
          </a:xfrm>
          <a:prstGeom prst="rect">
            <a:avLst/>
          </a:prstGeom>
          <a:noFill/>
        </p:spPr>
        <p:txBody>
          <a:bodyPr wrap="none" rtlCol="0">
            <a:spAutoFit/>
          </a:bodyPr>
          <a:lstStyle/>
          <a:p>
            <a:pPr algn="ctr"/>
            <a:r>
              <a:rPr lang="en-US" dirty="0">
                <a:solidFill>
                  <a:schemeClr val="tx1">
                    <a:lumMod val="75000"/>
                    <a:lumOff val="25000"/>
                  </a:schemeClr>
                </a:solidFill>
                <a:latin typeface="Optima"/>
                <a:cs typeface="Optima"/>
              </a:rPr>
              <a:t>1</a:t>
            </a:r>
          </a:p>
        </p:txBody>
      </p:sp>
      <p:sp>
        <p:nvSpPr>
          <p:cNvPr id="41" name="Title 1"/>
          <p:cNvSpPr txBox="1">
            <a:spLocks/>
          </p:cNvSpPr>
          <p:nvPr/>
        </p:nvSpPr>
        <p:spPr>
          <a:xfrm>
            <a:off x="228600" y="1597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UPGMA: A Clustering Heuristic</a:t>
            </a:r>
          </a:p>
        </p:txBody>
      </p:sp>
      <p:sp>
        <p:nvSpPr>
          <p:cNvPr id="43" name="Rectangle 42"/>
          <p:cNvSpPr/>
          <p:nvPr/>
        </p:nvSpPr>
        <p:spPr>
          <a:xfrm>
            <a:off x="457200" y="1318929"/>
            <a:ext cx="8229600" cy="523220"/>
          </a:xfrm>
          <a:prstGeom prst="rect">
            <a:avLst/>
          </a:prstGeom>
          <a:solidFill>
            <a:schemeClr val="bg1">
              <a:lumMod val="85000"/>
            </a:schemeClr>
          </a:solidFill>
          <a:ln>
            <a:solidFill>
              <a:schemeClr val="tx1">
                <a:lumMod val="75000"/>
                <a:lumOff val="25000"/>
              </a:schemeClr>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dirty="0">
                <a:latin typeface="Optima"/>
                <a:cs typeface="Optima"/>
              </a:rPr>
              <a:t>6. Iterate until a single cluster contains all species.</a:t>
            </a:r>
          </a:p>
        </p:txBody>
      </p:sp>
    </p:spTree>
    <p:extLst>
      <p:ext uri="{BB962C8B-B14F-4D97-AF65-F5344CB8AC3E}">
        <p14:creationId xmlns:p14="http://schemas.microsoft.com/office/powerpoint/2010/main" val="291372282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28600" y="1597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UPGMA: A Clustering Heuristic</a:t>
            </a:r>
          </a:p>
        </p:txBody>
      </p:sp>
      <p:sp>
        <p:nvSpPr>
          <p:cNvPr id="5" name="Rectangle 4"/>
          <p:cNvSpPr/>
          <p:nvPr/>
        </p:nvSpPr>
        <p:spPr>
          <a:xfrm>
            <a:off x="457200" y="1318929"/>
            <a:ext cx="8229600" cy="4893647"/>
          </a:xfrm>
          <a:prstGeom prst="rect">
            <a:avLst/>
          </a:prstGeom>
          <a:solidFill>
            <a:schemeClr val="bg1">
              <a:lumMod val="85000"/>
            </a:schemeClr>
          </a:solidFill>
          <a:ln>
            <a:solidFill>
              <a:schemeClr val="tx1">
                <a:lumMod val="75000"/>
                <a:lumOff val="25000"/>
              </a:schemeClr>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400" b="1" dirty="0">
                <a:latin typeface="Optima"/>
                <a:cs typeface="Optima"/>
              </a:rPr>
              <a:t>UPGMA(</a:t>
            </a:r>
            <a:r>
              <a:rPr lang="en-US" sz="2400" b="1" i="1" dirty="0">
                <a:latin typeface="Optima"/>
                <a:cs typeface="Optima"/>
              </a:rPr>
              <a:t>D</a:t>
            </a:r>
            <a:r>
              <a:rPr lang="en-US" sz="2400" b="1" dirty="0">
                <a:latin typeface="Optima"/>
                <a:cs typeface="Optima"/>
              </a:rPr>
              <a:t>):</a:t>
            </a:r>
            <a:endParaRPr lang="en-US" sz="2400" dirty="0">
              <a:latin typeface="Optima"/>
              <a:cs typeface="Optima"/>
            </a:endParaRPr>
          </a:p>
          <a:p>
            <a:pPr marL="514350" indent="-514350">
              <a:buFont typeface="+mj-lt"/>
              <a:buAutoNum type="arabicPeriod"/>
            </a:pPr>
            <a:r>
              <a:rPr lang="en-US" sz="2400" dirty="0">
                <a:latin typeface="Optima"/>
                <a:cs typeface="Optima"/>
              </a:rPr>
              <a:t>Form a cluster for each present-day species, each containing a single leaf.</a:t>
            </a:r>
          </a:p>
          <a:p>
            <a:pPr marL="514350" indent="-514350">
              <a:buFont typeface="+mj-lt"/>
              <a:buAutoNum type="arabicPeriod"/>
            </a:pPr>
            <a:r>
              <a:rPr lang="en-US" sz="2400" dirty="0">
                <a:latin typeface="Optima"/>
                <a:cs typeface="Optima"/>
              </a:rPr>
              <a:t>Find the two closest clusters </a:t>
            </a:r>
            <a:r>
              <a:rPr lang="en-US" sz="2400" i="1" dirty="0">
                <a:latin typeface="Optima"/>
                <a:cs typeface="Optima"/>
              </a:rPr>
              <a:t>C</a:t>
            </a:r>
            <a:r>
              <a:rPr lang="en-US" sz="2400" baseline="-25000" dirty="0">
                <a:latin typeface="Optima"/>
                <a:cs typeface="Optima"/>
              </a:rPr>
              <a:t>1</a:t>
            </a:r>
            <a:r>
              <a:rPr lang="en-US" sz="2400" dirty="0">
                <a:latin typeface="Optima"/>
                <a:cs typeface="Optima"/>
              </a:rPr>
              <a:t> and </a:t>
            </a:r>
            <a:r>
              <a:rPr lang="en-US" sz="2400" i="1" dirty="0">
                <a:latin typeface="Optima"/>
                <a:cs typeface="Optima"/>
              </a:rPr>
              <a:t>C</a:t>
            </a:r>
            <a:r>
              <a:rPr lang="en-US" sz="2400" baseline="-25000" dirty="0">
                <a:latin typeface="Optima"/>
                <a:cs typeface="Optima"/>
              </a:rPr>
              <a:t>2</a:t>
            </a:r>
            <a:r>
              <a:rPr lang="en-US" sz="2400" dirty="0">
                <a:latin typeface="Optima"/>
                <a:cs typeface="Optima"/>
              </a:rPr>
              <a:t> according to the average distance</a:t>
            </a:r>
            <a:br>
              <a:rPr lang="en-US" sz="2400" dirty="0">
                <a:latin typeface="Optima"/>
                <a:cs typeface="Optima"/>
              </a:rPr>
            </a:br>
            <a:r>
              <a:rPr lang="en-US" sz="2400" dirty="0">
                <a:latin typeface="Optima"/>
                <a:cs typeface="Optima"/>
              </a:rPr>
              <a:t>        </a:t>
            </a:r>
            <a:r>
              <a:rPr lang="en-US" sz="2400" i="1" dirty="0" err="1">
                <a:latin typeface="Optima"/>
                <a:cs typeface="Optima"/>
              </a:rPr>
              <a:t>D</a:t>
            </a:r>
            <a:r>
              <a:rPr lang="en-US" sz="2400" baseline="-25000" dirty="0" err="1">
                <a:latin typeface="Optima"/>
                <a:cs typeface="Optima"/>
              </a:rPr>
              <a:t>avg</a:t>
            </a:r>
            <a:r>
              <a:rPr lang="en-US" sz="2400" dirty="0">
                <a:latin typeface="Optima"/>
                <a:cs typeface="Optima"/>
              </a:rPr>
              <a:t>(</a:t>
            </a:r>
            <a:r>
              <a:rPr lang="en-US" sz="2400" i="1" dirty="0">
                <a:latin typeface="Optima"/>
                <a:cs typeface="Optima"/>
              </a:rPr>
              <a:t>C</a:t>
            </a:r>
            <a:r>
              <a:rPr lang="en-US" sz="2400" baseline="-25000" dirty="0">
                <a:latin typeface="Optima"/>
                <a:cs typeface="Optima"/>
              </a:rPr>
              <a:t>1</a:t>
            </a:r>
            <a:r>
              <a:rPr lang="en-US" sz="2400" dirty="0">
                <a:latin typeface="Optima"/>
                <a:cs typeface="Optima"/>
              </a:rPr>
              <a:t>, </a:t>
            </a:r>
            <a:r>
              <a:rPr lang="en-US" sz="2400" i="1" dirty="0">
                <a:latin typeface="Optima"/>
                <a:cs typeface="Optima"/>
              </a:rPr>
              <a:t>C</a:t>
            </a:r>
            <a:r>
              <a:rPr lang="en-US" sz="2400" baseline="-25000" dirty="0">
                <a:latin typeface="Optima"/>
                <a:cs typeface="Optima"/>
              </a:rPr>
              <a:t>2</a:t>
            </a:r>
            <a:r>
              <a:rPr lang="en-US" sz="2400" dirty="0">
                <a:latin typeface="Optima"/>
                <a:cs typeface="Optima"/>
              </a:rPr>
              <a:t>) = </a:t>
            </a:r>
            <a:r>
              <a:rPr lang="en-US" sz="2400" dirty="0" err="1">
                <a:latin typeface="Lucida Grande"/>
                <a:ea typeface="Lucida Grande"/>
                <a:cs typeface="Lucida Grande"/>
              </a:rPr>
              <a:t>Σ</a:t>
            </a:r>
            <a:r>
              <a:rPr lang="en-US" sz="2400" i="1" baseline="-25000" dirty="0" err="1">
                <a:latin typeface="Optima"/>
                <a:cs typeface="Optima"/>
              </a:rPr>
              <a:t>i</a:t>
            </a:r>
            <a:r>
              <a:rPr lang="en-US" sz="2400" baseline="-25000" dirty="0">
                <a:latin typeface="Optima"/>
                <a:cs typeface="Optima"/>
              </a:rPr>
              <a:t> in </a:t>
            </a:r>
            <a:r>
              <a:rPr lang="en-US" sz="2400" i="1" baseline="-25000" dirty="0">
                <a:latin typeface="Optima"/>
                <a:cs typeface="Optima"/>
              </a:rPr>
              <a:t>C</a:t>
            </a:r>
            <a:r>
              <a:rPr lang="en-US" sz="2400" baseline="-25000" dirty="0">
                <a:latin typeface="Optima"/>
                <a:cs typeface="Optima"/>
              </a:rPr>
              <a:t>1, </a:t>
            </a:r>
            <a:r>
              <a:rPr lang="en-US" sz="2400" i="1" baseline="-25000" dirty="0">
                <a:latin typeface="Optima"/>
                <a:cs typeface="Optima"/>
              </a:rPr>
              <a:t>j</a:t>
            </a:r>
            <a:r>
              <a:rPr lang="en-US" sz="2400" baseline="-25000" dirty="0">
                <a:latin typeface="Optima"/>
                <a:cs typeface="Optima"/>
              </a:rPr>
              <a:t> in </a:t>
            </a:r>
            <a:r>
              <a:rPr lang="en-US" sz="2400" i="1" baseline="-25000" dirty="0">
                <a:latin typeface="Optima"/>
                <a:cs typeface="Optima"/>
              </a:rPr>
              <a:t>C</a:t>
            </a:r>
            <a:r>
              <a:rPr lang="en-US" sz="2400" baseline="-25000" dirty="0">
                <a:latin typeface="Optima"/>
                <a:cs typeface="Optima"/>
              </a:rPr>
              <a:t>2</a:t>
            </a:r>
            <a:r>
              <a:rPr lang="en-US" sz="2400" dirty="0">
                <a:latin typeface="Optima"/>
                <a:cs typeface="Optima"/>
              </a:rPr>
              <a:t> </a:t>
            </a:r>
            <a:r>
              <a:rPr lang="en-US" sz="2400" i="1" dirty="0" err="1">
                <a:latin typeface="Optima"/>
                <a:cs typeface="Optima"/>
              </a:rPr>
              <a:t>D</a:t>
            </a:r>
            <a:r>
              <a:rPr lang="en-US" sz="2400" i="1" baseline="-25000" dirty="0" err="1">
                <a:latin typeface="Optima"/>
                <a:cs typeface="Optima"/>
              </a:rPr>
              <a:t>i,j</a:t>
            </a:r>
            <a:r>
              <a:rPr lang="en-US" sz="2400" dirty="0">
                <a:latin typeface="Optima"/>
                <a:cs typeface="Optima"/>
              </a:rPr>
              <a:t> / |</a:t>
            </a:r>
            <a:r>
              <a:rPr lang="en-US" sz="2400" i="1" dirty="0">
                <a:latin typeface="Optima"/>
                <a:cs typeface="Optima"/>
              </a:rPr>
              <a:t>C</a:t>
            </a:r>
            <a:r>
              <a:rPr lang="en-US" sz="2400" baseline="-25000" dirty="0">
                <a:latin typeface="Optima"/>
                <a:cs typeface="Optima"/>
              </a:rPr>
              <a:t>1</a:t>
            </a:r>
            <a:r>
              <a:rPr lang="en-US" sz="2400" dirty="0">
                <a:latin typeface="Optima"/>
                <a:cs typeface="Optima"/>
              </a:rPr>
              <a:t>| </a:t>
            </a:r>
            <a:r>
              <a:rPr lang="en-US" sz="2400" dirty="0">
                <a:latin typeface="Optima"/>
                <a:ea typeface="Wingdings"/>
                <a:cs typeface="Optima"/>
                <a:sym typeface="Wingdings"/>
              </a:rPr>
              <a:t> |</a:t>
            </a:r>
            <a:r>
              <a:rPr lang="en-US" sz="2400" i="1" dirty="0">
                <a:latin typeface="Optima"/>
                <a:ea typeface="Wingdings"/>
                <a:cs typeface="Optima"/>
                <a:sym typeface="Wingdings"/>
              </a:rPr>
              <a:t>C</a:t>
            </a:r>
            <a:r>
              <a:rPr lang="en-US" sz="2400" baseline="-25000" dirty="0">
                <a:latin typeface="Optima"/>
                <a:ea typeface="Wingdings"/>
                <a:cs typeface="Optima"/>
                <a:sym typeface="Wingdings"/>
              </a:rPr>
              <a:t>2</a:t>
            </a:r>
            <a:r>
              <a:rPr lang="en-US" sz="2400" dirty="0">
                <a:latin typeface="Optima"/>
                <a:ea typeface="Wingdings"/>
                <a:cs typeface="Optima"/>
                <a:sym typeface="Wingdings"/>
              </a:rPr>
              <a:t>|</a:t>
            </a:r>
            <a:br>
              <a:rPr lang="en-US" sz="2400" dirty="0">
                <a:latin typeface="Optima"/>
                <a:ea typeface="Wingdings"/>
                <a:cs typeface="Optima"/>
                <a:sym typeface="Wingdings"/>
              </a:rPr>
            </a:br>
            <a:r>
              <a:rPr lang="en-US" sz="2400" dirty="0">
                <a:latin typeface="Optima"/>
                <a:ea typeface="Wingdings"/>
                <a:cs typeface="Optima"/>
                <a:sym typeface="Wingdings"/>
              </a:rPr>
              <a:t>where |</a:t>
            </a:r>
            <a:r>
              <a:rPr lang="en-US" sz="2400" i="1" dirty="0">
                <a:latin typeface="Optima"/>
                <a:ea typeface="Wingdings"/>
                <a:cs typeface="Optima"/>
                <a:sym typeface="Wingdings"/>
              </a:rPr>
              <a:t>C</a:t>
            </a:r>
            <a:r>
              <a:rPr lang="en-US" sz="2400" dirty="0">
                <a:latin typeface="Optima"/>
                <a:ea typeface="Wingdings"/>
                <a:cs typeface="Optima"/>
                <a:sym typeface="Wingdings"/>
              </a:rPr>
              <a:t>| denotes the number of elements in </a:t>
            </a:r>
            <a:r>
              <a:rPr lang="en-US" sz="2400" i="1" dirty="0">
                <a:latin typeface="Optima"/>
                <a:ea typeface="Wingdings"/>
                <a:cs typeface="Optima"/>
                <a:sym typeface="Wingdings"/>
              </a:rPr>
              <a:t>C</a:t>
            </a:r>
            <a:endParaRPr lang="en-US" sz="2400" dirty="0">
              <a:latin typeface="Optima"/>
              <a:ea typeface="Wingdings"/>
              <a:cs typeface="Optima"/>
              <a:sym typeface="Wingdings"/>
            </a:endParaRPr>
          </a:p>
          <a:p>
            <a:pPr marL="514350" indent="-514350">
              <a:buFont typeface="+mj-lt"/>
              <a:buAutoNum type="arabicPeriod"/>
            </a:pPr>
            <a:r>
              <a:rPr lang="en-US" sz="2400" dirty="0">
                <a:latin typeface="Optima"/>
                <a:ea typeface="Wingdings"/>
                <a:cs typeface="Optima"/>
                <a:sym typeface="Wingdings"/>
              </a:rPr>
              <a:t>Merge </a:t>
            </a:r>
            <a:r>
              <a:rPr lang="en-US" sz="2400" i="1" dirty="0">
                <a:latin typeface="Optima"/>
                <a:cs typeface="Optima"/>
              </a:rPr>
              <a:t>C</a:t>
            </a:r>
            <a:r>
              <a:rPr lang="en-US" sz="2400" baseline="-25000" dirty="0">
                <a:latin typeface="Optima"/>
                <a:cs typeface="Optima"/>
              </a:rPr>
              <a:t>1</a:t>
            </a:r>
            <a:r>
              <a:rPr lang="en-US" sz="2400" dirty="0">
                <a:latin typeface="Optima"/>
                <a:cs typeface="Optima"/>
              </a:rPr>
              <a:t> and </a:t>
            </a:r>
            <a:r>
              <a:rPr lang="en-US" sz="2400" i="1" dirty="0">
                <a:latin typeface="Optima"/>
                <a:cs typeface="Optima"/>
              </a:rPr>
              <a:t>C</a:t>
            </a:r>
            <a:r>
              <a:rPr lang="en-US" sz="2400" baseline="-25000" dirty="0">
                <a:latin typeface="Optima"/>
                <a:cs typeface="Optima"/>
              </a:rPr>
              <a:t>2</a:t>
            </a:r>
            <a:r>
              <a:rPr lang="en-US" sz="2400" dirty="0">
                <a:latin typeface="Optima"/>
                <a:cs typeface="Optima"/>
              </a:rPr>
              <a:t> into a single cluster </a:t>
            </a:r>
            <a:r>
              <a:rPr lang="en-US" sz="2400" i="1" dirty="0">
                <a:latin typeface="Optima"/>
                <a:cs typeface="Optima"/>
              </a:rPr>
              <a:t>C</a:t>
            </a:r>
            <a:r>
              <a:rPr lang="en-US" sz="2400" dirty="0">
                <a:latin typeface="Optima"/>
                <a:cs typeface="Optima"/>
              </a:rPr>
              <a:t>.</a:t>
            </a:r>
          </a:p>
          <a:p>
            <a:pPr marL="514350" indent="-514350">
              <a:buFont typeface="+mj-lt"/>
              <a:buAutoNum type="arabicPeriod"/>
            </a:pPr>
            <a:r>
              <a:rPr lang="en-US" sz="2400" dirty="0">
                <a:latin typeface="Optima"/>
                <a:cs typeface="Optima"/>
              </a:rPr>
              <a:t>Form a new node for </a:t>
            </a:r>
            <a:r>
              <a:rPr lang="en-US" sz="2400" i="1" dirty="0">
                <a:latin typeface="Optima"/>
                <a:cs typeface="Optima"/>
              </a:rPr>
              <a:t>C</a:t>
            </a:r>
            <a:r>
              <a:rPr lang="en-US" sz="2400" dirty="0">
                <a:latin typeface="Optima"/>
                <a:cs typeface="Optima"/>
              </a:rPr>
              <a:t> and connect to </a:t>
            </a:r>
            <a:r>
              <a:rPr lang="en-US" sz="2400" i="1" dirty="0">
                <a:latin typeface="Optima"/>
                <a:cs typeface="Optima"/>
              </a:rPr>
              <a:t>C</a:t>
            </a:r>
            <a:r>
              <a:rPr lang="en-US" sz="2400" baseline="-25000" dirty="0">
                <a:latin typeface="Optima"/>
                <a:cs typeface="Optima"/>
              </a:rPr>
              <a:t>1</a:t>
            </a:r>
            <a:r>
              <a:rPr lang="en-US" sz="2400" dirty="0">
                <a:latin typeface="Optima"/>
                <a:cs typeface="Optima"/>
              </a:rPr>
              <a:t> and </a:t>
            </a:r>
            <a:r>
              <a:rPr lang="en-US" sz="2400" i="1" dirty="0">
                <a:latin typeface="Optima"/>
                <a:cs typeface="Optima"/>
              </a:rPr>
              <a:t>C</a:t>
            </a:r>
            <a:r>
              <a:rPr lang="en-US" sz="2400" baseline="-25000" dirty="0">
                <a:latin typeface="Optima"/>
                <a:cs typeface="Optima"/>
              </a:rPr>
              <a:t>2</a:t>
            </a:r>
            <a:r>
              <a:rPr lang="en-US" sz="2400" dirty="0">
                <a:latin typeface="Optima"/>
                <a:cs typeface="Optima"/>
              </a:rPr>
              <a:t> by an edge. Set age of </a:t>
            </a:r>
            <a:r>
              <a:rPr lang="en-US" sz="2400" i="1" dirty="0">
                <a:latin typeface="Optima"/>
                <a:cs typeface="Optima"/>
              </a:rPr>
              <a:t>C</a:t>
            </a:r>
            <a:r>
              <a:rPr lang="en-US" sz="2400" dirty="0">
                <a:latin typeface="Optima"/>
                <a:cs typeface="Optima"/>
              </a:rPr>
              <a:t> as </a:t>
            </a:r>
            <a:r>
              <a:rPr lang="en-US" sz="2400" i="1" dirty="0" err="1">
                <a:latin typeface="Optima"/>
                <a:cs typeface="Optima"/>
              </a:rPr>
              <a:t>D</a:t>
            </a:r>
            <a:r>
              <a:rPr lang="en-US" sz="2400" baseline="-25000" dirty="0" err="1">
                <a:latin typeface="Optima"/>
                <a:cs typeface="Optima"/>
              </a:rPr>
              <a:t>avg</a:t>
            </a:r>
            <a:r>
              <a:rPr lang="en-US" sz="2400" dirty="0">
                <a:latin typeface="Optima"/>
                <a:cs typeface="Optima"/>
              </a:rPr>
              <a:t>(</a:t>
            </a:r>
            <a:r>
              <a:rPr lang="en-US" sz="2400" i="1" dirty="0">
                <a:latin typeface="Optima"/>
                <a:cs typeface="Optima"/>
              </a:rPr>
              <a:t>C</a:t>
            </a:r>
            <a:r>
              <a:rPr lang="en-US" sz="2400" baseline="-25000" dirty="0">
                <a:latin typeface="Optima"/>
                <a:cs typeface="Optima"/>
              </a:rPr>
              <a:t>1</a:t>
            </a:r>
            <a:r>
              <a:rPr lang="en-US" sz="2400" dirty="0">
                <a:latin typeface="Optima"/>
                <a:cs typeface="Optima"/>
              </a:rPr>
              <a:t>, </a:t>
            </a:r>
            <a:r>
              <a:rPr lang="en-US" sz="2400" i="1" dirty="0">
                <a:latin typeface="Optima"/>
                <a:cs typeface="Optima"/>
              </a:rPr>
              <a:t>C</a:t>
            </a:r>
            <a:r>
              <a:rPr lang="en-US" sz="2400" baseline="-25000" dirty="0">
                <a:latin typeface="Optima"/>
                <a:cs typeface="Optima"/>
              </a:rPr>
              <a:t>2</a:t>
            </a:r>
            <a:r>
              <a:rPr lang="en-US" sz="2400" dirty="0">
                <a:latin typeface="Optima"/>
                <a:cs typeface="Optima"/>
              </a:rPr>
              <a:t>)/2.</a:t>
            </a:r>
          </a:p>
          <a:p>
            <a:pPr marL="514350" indent="-514350">
              <a:buFont typeface="+mj-lt"/>
              <a:buAutoNum type="arabicPeriod"/>
            </a:pPr>
            <a:r>
              <a:rPr lang="en-US" sz="2400" dirty="0">
                <a:latin typeface="Optima"/>
                <a:cs typeface="Optima"/>
              </a:rPr>
              <a:t>Update the distance matrix by computing the average distance between each pair of clusters.</a:t>
            </a:r>
          </a:p>
          <a:p>
            <a:pPr marL="514350" indent="-514350">
              <a:buFont typeface="+mj-lt"/>
              <a:buAutoNum type="arabicPeriod"/>
            </a:pPr>
            <a:r>
              <a:rPr lang="en-US" sz="2400" dirty="0">
                <a:latin typeface="Optima"/>
                <a:cs typeface="Optima"/>
              </a:rPr>
              <a:t>Iterate steps 2-5 until a single cluster contains all species.</a:t>
            </a:r>
          </a:p>
        </p:txBody>
      </p:sp>
    </p:spTree>
    <p:extLst>
      <p:ext uri="{BB962C8B-B14F-4D97-AF65-F5344CB8AC3E}">
        <p14:creationId xmlns:p14="http://schemas.microsoft.com/office/powerpoint/2010/main" val="408334586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16459" y="1655653"/>
            <a:ext cx="646331" cy="369332"/>
          </a:xfrm>
          <a:prstGeom prst="rect">
            <a:avLst/>
          </a:prstGeom>
        </p:spPr>
        <p:txBody>
          <a:bodyPr wrap="none">
            <a:spAutoFit/>
          </a:bodyPr>
          <a:lstStyle/>
          <a:p>
            <a:pPr algn="ctr"/>
            <a:r>
              <a:rPr lang="en-US" b="1" dirty="0">
                <a:solidFill>
                  <a:schemeClr val="tx1">
                    <a:lumMod val="85000"/>
                    <a:lumOff val="15000"/>
                  </a:schemeClr>
                </a:solidFill>
                <a:latin typeface="Optima"/>
                <a:cs typeface="Optima"/>
              </a:rPr>
              <a:t>Cow</a:t>
            </a:r>
            <a:endParaRPr lang="en-US" b="1" dirty="0">
              <a:solidFill>
                <a:schemeClr val="tx1">
                  <a:lumMod val="85000"/>
                  <a:lumOff val="15000"/>
                </a:schemeClr>
              </a:solidFill>
            </a:endParaRPr>
          </a:p>
        </p:txBody>
      </p:sp>
      <p:sp>
        <p:nvSpPr>
          <p:cNvPr id="4" name="Rectangle 3"/>
          <p:cNvSpPr/>
          <p:nvPr/>
        </p:nvSpPr>
        <p:spPr>
          <a:xfrm>
            <a:off x="8018665" y="2220515"/>
            <a:ext cx="505267" cy="369332"/>
          </a:xfrm>
          <a:prstGeom prst="rect">
            <a:avLst/>
          </a:prstGeom>
        </p:spPr>
        <p:txBody>
          <a:bodyPr wrap="none">
            <a:spAutoFit/>
          </a:bodyPr>
          <a:lstStyle/>
          <a:p>
            <a:pPr algn="ctr"/>
            <a:r>
              <a:rPr lang="en-US" b="1" dirty="0">
                <a:solidFill>
                  <a:schemeClr val="tx1">
                    <a:lumMod val="85000"/>
                    <a:lumOff val="15000"/>
                  </a:schemeClr>
                </a:solidFill>
                <a:latin typeface="Optima"/>
                <a:cs typeface="Optima"/>
              </a:rPr>
              <a:t>Pig</a:t>
            </a:r>
            <a:endParaRPr lang="en-US" b="1" dirty="0">
              <a:solidFill>
                <a:schemeClr val="tx1">
                  <a:lumMod val="85000"/>
                  <a:lumOff val="15000"/>
                </a:schemeClr>
              </a:solidFill>
            </a:endParaRPr>
          </a:p>
        </p:txBody>
      </p:sp>
      <p:sp>
        <p:nvSpPr>
          <p:cNvPr id="5" name="Rectangle 4"/>
          <p:cNvSpPr/>
          <p:nvPr/>
        </p:nvSpPr>
        <p:spPr>
          <a:xfrm>
            <a:off x="8009945" y="2806447"/>
            <a:ext cx="787596" cy="369332"/>
          </a:xfrm>
          <a:prstGeom prst="rect">
            <a:avLst/>
          </a:prstGeom>
        </p:spPr>
        <p:txBody>
          <a:bodyPr wrap="none">
            <a:spAutoFit/>
          </a:bodyPr>
          <a:lstStyle/>
          <a:p>
            <a:pPr algn="ctr"/>
            <a:r>
              <a:rPr lang="en-US" b="1" dirty="0">
                <a:solidFill>
                  <a:schemeClr val="tx1">
                    <a:lumMod val="85000"/>
                    <a:lumOff val="15000"/>
                  </a:schemeClr>
                </a:solidFill>
                <a:latin typeface="Optima"/>
                <a:cs typeface="Optima"/>
              </a:rPr>
              <a:t>Horse</a:t>
            </a:r>
            <a:endParaRPr lang="en-US" b="1" dirty="0">
              <a:solidFill>
                <a:schemeClr val="tx1">
                  <a:lumMod val="85000"/>
                  <a:lumOff val="15000"/>
                </a:schemeClr>
              </a:solidFill>
            </a:endParaRPr>
          </a:p>
        </p:txBody>
      </p:sp>
      <p:sp>
        <p:nvSpPr>
          <p:cNvPr id="6" name="Rectangle 5"/>
          <p:cNvSpPr/>
          <p:nvPr/>
        </p:nvSpPr>
        <p:spPr>
          <a:xfrm>
            <a:off x="8005044" y="3395943"/>
            <a:ext cx="851768" cy="369332"/>
          </a:xfrm>
          <a:prstGeom prst="rect">
            <a:avLst/>
          </a:prstGeom>
        </p:spPr>
        <p:txBody>
          <a:bodyPr wrap="none">
            <a:spAutoFit/>
          </a:bodyPr>
          <a:lstStyle/>
          <a:p>
            <a:pPr algn="ctr"/>
            <a:r>
              <a:rPr lang="en-US" b="1" dirty="0">
                <a:solidFill>
                  <a:schemeClr val="tx1">
                    <a:lumMod val="85000"/>
                    <a:lumOff val="15000"/>
                  </a:schemeClr>
                </a:solidFill>
                <a:latin typeface="Optima"/>
                <a:cs typeface="Optima"/>
              </a:rPr>
              <a:t>Mouse</a:t>
            </a:r>
            <a:endParaRPr lang="en-US" b="1" dirty="0">
              <a:solidFill>
                <a:schemeClr val="tx1">
                  <a:lumMod val="85000"/>
                  <a:lumOff val="15000"/>
                </a:schemeClr>
              </a:solidFill>
            </a:endParaRPr>
          </a:p>
        </p:txBody>
      </p:sp>
      <p:sp>
        <p:nvSpPr>
          <p:cNvPr id="7" name="Rectangle 6"/>
          <p:cNvSpPr/>
          <p:nvPr/>
        </p:nvSpPr>
        <p:spPr>
          <a:xfrm>
            <a:off x="7981933" y="3975343"/>
            <a:ext cx="1249060" cy="369332"/>
          </a:xfrm>
          <a:prstGeom prst="rect">
            <a:avLst/>
          </a:prstGeom>
        </p:spPr>
        <p:txBody>
          <a:bodyPr wrap="none">
            <a:spAutoFit/>
          </a:bodyPr>
          <a:lstStyle/>
          <a:p>
            <a:pPr algn="ctr"/>
            <a:r>
              <a:rPr lang="en-US" b="1" dirty="0">
                <a:solidFill>
                  <a:schemeClr val="tx1">
                    <a:lumMod val="85000"/>
                    <a:lumOff val="15000"/>
                  </a:schemeClr>
                </a:solidFill>
                <a:latin typeface="Optima"/>
                <a:cs typeface="Optima"/>
              </a:rPr>
              <a:t>Palm Civet</a:t>
            </a:r>
            <a:endParaRPr lang="en-US" b="1" dirty="0">
              <a:solidFill>
                <a:schemeClr val="tx1">
                  <a:lumMod val="85000"/>
                  <a:lumOff val="15000"/>
                </a:schemeClr>
              </a:solidFill>
            </a:endParaRPr>
          </a:p>
        </p:txBody>
      </p:sp>
      <p:sp>
        <p:nvSpPr>
          <p:cNvPr id="8" name="Rectangle 7"/>
          <p:cNvSpPr/>
          <p:nvPr/>
        </p:nvSpPr>
        <p:spPr>
          <a:xfrm>
            <a:off x="8000775" y="4564219"/>
            <a:ext cx="928637" cy="369332"/>
          </a:xfrm>
          <a:prstGeom prst="rect">
            <a:avLst/>
          </a:prstGeom>
        </p:spPr>
        <p:txBody>
          <a:bodyPr wrap="none">
            <a:spAutoFit/>
          </a:bodyPr>
          <a:lstStyle/>
          <a:p>
            <a:pPr algn="ctr"/>
            <a:r>
              <a:rPr lang="en-US" b="1" dirty="0">
                <a:solidFill>
                  <a:schemeClr val="tx1">
                    <a:lumMod val="85000"/>
                    <a:lumOff val="15000"/>
                  </a:schemeClr>
                </a:solidFill>
                <a:latin typeface="Optima"/>
                <a:cs typeface="Optima"/>
              </a:rPr>
              <a:t>Human</a:t>
            </a:r>
            <a:endParaRPr lang="en-US" b="1" dirty="0">
              <a:solidFill>
                <a:schemeClr val="tx1">
                  <a:lumMod val="85000"/>
                  <a:lumOff val="15000"/>
                </a:schemeClr>
              </a:solidFill>
            </a:endParaRPr>
          </a:p>
        </p:txBody>
      </p:sp>
      <p:sp>
        <p:nvSpPr>
          <p:cNvPr id="9" name="Rectangle 8"/>
          <p:cNvSpPr/>
          <p:nvPr/>
        </p:nvSpPr>
        <p:spPr>
          <a:xfrm>
            <a:off x="8004905" y="5145091"/>
            <a:ext cx="854309" cy="369332"/>
          </a:xfrm>
          <a:prstGeom prst="rect">
            <a:avLst/>
          </a:prstGeom>
        </p:spPr>
        <p:txBody>
          <a:bodyPr wrap="none">
            <a:spAutoFit/>
          </a:bodyPr>
          <a:lstStyle/>
          <a:p>
            <a:pPr algn="ctr"/>
            <a:r>
              <a:rPr lang="en-US" b="1" dirty="0">
                <a:solidFill>
                  <a:schemeClr val="tx1">
                    <a:lumMod val="85000"/>
                    <a:lumOff val="15000"/>
                  </a:schemeClr>
                </a:solidFill>
                <a:latin typeface="Optima"/>
                <a:cs typeface="Optima"/>
              </a:rPr>
              <a:t>Turkey</a:t>
            </a:r>
            <a:endParaRPr lang="en-US" b="1" dirty="0">
              <a:solidFill>
                <a:schemeClr val="tx1">
                  <a:lumMod val="85000"/>
                  <a:lumOff val="15000"/>
                </a:schemeClr>
              </a:solidFill>
            </a:endParaRPr>
          </a:p>
        </p:txBody>
      </p:sp>
      <p:sp>
        <p:nvSpPr>
          <p:cNvPr id="10" name="Rectangle 9"/>
          <p:cNvSpPr/>
          <p:nvPr/>
        </p:nvSpPr>
        <p:spPr>
          <a:xfrm>
            <a:off x="8012253" y="5715013"/>
            <a:ext cx="620683" cy="369332"/>
          </a:xfrm>
          <a:prstGeom prst="rect">
            <a:avLst/>
          </a:prstGeom>
        </p:spPr>
        <p:txBody>
          <a:bodyPr wrap="none">
            <a:spAutoFit/>
          </a:bodyPr>
          <a:lstStyle/>
          <a:p>
            <a:pPr algn="ctr"/>
            <a:r>
              <a:rPr lang="en-US" b="1" dirty="0">
                <a:solidFill>
                  <a:schemeClr val="tx1">
                    <a:lumMod val="85000"/>
                    <a:lumOff val="15000"/>
                  </a:schemeClr>
                </a:solidFill>
                <a:latin typeface="Optima"/>
                <a:cs typeface="Optima"/>
              </a:rPr>
              <a:t>Dog</a:t>
            </a:r>
            <a:endParaRPr lang="en-US" b="1" dirty="0">
              <a:solidFill>
                <a:schemeClr val="tx1">
                  <a:lumMod val="85000"/>
                  <a:lumOff val="15000"/>
                </a:schemeClr>
              </a:solidFill>
            </a:endParaRPr>
          </a:p>
        </p:txBody>
      </p:sp>
      <p:sp>
        <p:nvSpPr>
          <p:cNvPr id="11" name="Rectangle 10"/>
          <p:cNvSpPr/>
          <p:nvPr/>
        </p:nvSpPr>
        <p:spPr>
          <a:xfrm>
            <a:off x="8022871" y="6316064"/>
            <a:ext cx="530915" cy="369332"/>
          </a:xfrm>
          <a:prstGeom prst="rect">
            <a:avLst/>
          </a:prstGeom>
        </p:spPr>
        <p:txBody>
          <a:bodyPr wrap="none">
            <a:spAutoFit/>
          </a:bodyPr>
          <a:lstStyle/>
          <a:p>
            <a:pPr algn="ctr"/>
            <a:r>
              <a:rPr lang="en-US" b="1" dirty="0">
                <a:solidFill>
                  <a:schemeClr val="tx1">
                    <a:lumMod val="85000"/>
                    <a:lumOff val="15000"/>
                  </a:schemeClr>
                </a:solidFill>
                <a:latin typeface="Optima"/>
                <a:cs typeface="Optima"/>
              </a:rPr>
              <a:t>Cat</a:t>
            </a:r>
            <a:endParaRPr lang="en-US" b="1" dirty="0">
              <a:solidFill>
                <a:schemeClr val="tx1">
                  <a:lumMod val="85000"/>
                  <a:lumOff val="15000"/>
                </a:schemeClr>
              </a:solidFill>
            </a:endParaRPr>
          </a:p>
        </p:txBody>
      </p:sp>
      <p:cxnSp>
        <p:nvCxnSpPr>
          <p:cNvPr id="12" name="Straight Arrow Connector 11"/>
          <p:cNvCxnSpPr/>
          <p:nvPr/>
        </p:nvCxnSpPr>
        <p:spPr>
          <a:xfrm flipH="1">
            <a:off x="6069676" y="1859372"/>
            <a:ext cx="1896265"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6073389" y="2449528"/>
            <a:ext cx="1892551"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5985808" y="3021693"/>
            <a:ext cx="1980133"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4759673" y="3612041"/>
            <a:ext cx="3206266"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7830310" y="4191441"/>
            <a:ext cx="97142"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7830310" y="4759892"/>
            <a:ext cx="97142"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1519177" y="5350241"/>
            <a:ext cx="6446762"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2657732" y="5929641"/>
            <a:ext cx="5308209"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2657732" y="6509041"/>
            <a:ext cx="5308209"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a:off x="981881" y="6213427"/>
            <a:ext cx="1675851"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H="1">
            <a:off x="1748210" y="4477519"/>
            <a:ext cx="6093154"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H="1">
            <a:off x="4759673" y="2595505"/>
            <a:ext cx="1226134"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a:off x="1748209" y="3089364"/>
            <a:ext cx="3022412"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H="1">
            <a:off x="1519177" y="3789441"/>
            <a:ext cx="239980"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H="1">
            <a:off x="981879" y="4573695"/>
            <a:ext cx="546514"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H="1">
            <a:off x="5982095" y="2160189"/>
            <a:ext cx="87581"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7830311" y="4177109"/>
            <a:ext cx="1" cy="595483"/>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6071673" y="1844521"/>
            <a:ext cx="1" cy="613771"/>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V="1">
            <a:off x="5982095" y="2145819"/>
            <a:ext cx="1" cy="890987"/>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flipV="1">
            <a:off x="4759673" y="2579376"/>
            <a:ext cx="0" cy="1047779"/>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1759157" y="3078627"/>
            <a:ext cx="0" cy="1408036"/>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flipV="1">
            <a:off x="2660905" y="5915339"/>
            <a:ext cx="0" cy="608435"/>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flipV="1">
            <a:off x="1528393" y="3785874"/>
            <a:ext cx="0" cy="1572628"/>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flipV="1">
            <a:off x="974745" y="4560361"/>
            <a:ext cx="0" cy="1664067"/>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62" name="Rectangle 61"/>
          <p:cNvSpPr/>
          <p:nvPr/>
        </p:nvSpPr>
        <p:spPr>
          <a:xfrm>
            <a:off x="7549710" y="4116629"/>
            <a:ext cx="313009" cy="369332"/>
          </a:xfrm>
          <a:prstGeom prst="rect">
            <a:avLst/>
          </a:prstGeom>
        </p:spPr>
        <p:txBody>
          <a:bodyPr wrap="none">
            <a:spAutoFit/>
          </a:bodyPr>
          <a:lstStyle/>
          <a:p>
            <a:pPr algn="ctr"/>
            <a:r>
              <a:rPr lang="en-US" dirty="0">
                <a:solidFill>
                  <a:schemeClr val="tx1">
                    <a:lumMod val="85000"/>
                    <a:lumOff val="15000"/>
                  </a:schemeClr>
                </a:solidFill>
                <a:latin typeface="Optima"/>
                <a:cs typeface="Optima"/>
              </a:rPr>
              <a:t>8</a:t>
            </a:r>
            <a:endParaRPr lang="en-US" dirty="0">
              <a:solidFill>
                <a:schemeClr val="tx1">
                  <a:lumMod val="85000"/>
                  <a:lumOff val="15000"/>
                </a:schemeClr>
              </a:solidFill>
            </a:endParaRPr>
          </a:p>
        </p:txBody>
      </p:sp>
      <p:sp>
        <p:nvSpPr>
          <p:cNvPr id="63" name="Rectangle 62"/>
          <p:cNvSpPr/>
          <p:nvPr/>
        </p:nvSpPr>
        <p:spPr>
          <a:xfrm>
            <a:off x="6041725" y="1953487"/>
            <a:ext cx="762208" cy="369332"/>
          </a:xfrm>
          <a:prstGeom prst="rect">
            <a:avLst/>
          </a:prstGeom>
        </p:spPr>
        <p:txBody>
          <a:bodyPr wrap="none">
            <a:spAutoFit/>
          </a:bodyPr>
          <a:lstStyle/>
          <a:p>
            <a:pPr algn="ctr"/>
            <a:r>
              <a:rPr lang="en-US" dirty="0">
                <a:solidFill>
                  <a:schemeClr val="tx1">
                    <a:lumMod val="85000"/>
                    <a:lumOff val="15000"/>
                  </a:schemeClr>
                </a:solidFill>
                <a:latin typeface="Optima"/>
                <a:cs typeface="Optima"/>
              </a:rPr>
              <a:t>147.5</a:t>
            </a:r>
            <a:endParaRPr lang="en-US" dirty="0">
              <a:solidFill>
                <a:schemeClr val="tx1">
                  <a:lumMod val="85000"/>
                  <a:lumOff val="15000"/>
                </a:schemeClr>
              </a:solidFill>
            </a:endParaRPr>
          </a:p>
        </p:txBody>
      </p:sp>
      <p:sp>
        <p:nvSpPr>
          <p:cNvPr id="64" name="Rectangle 63"/>
          <p:cNvSpPr/>
          <p:nvPr/>
        </p:nvSpPr>
        <p:spPr>
          <a:xfrm>
            <a:off x="5947621" y="2404391"/>
            <a:ext cx="762208" cy="369332"/>
          </a:xfrm>
          <a:prstGeom prst="rect">
            <a:avLst/>
          </a:prstGeom>
        </p:spPr>
        <p:txBody>
          <a:bodyPr wrap="none">
            <a:spAutoFit/>
          </a:bodyPr>
          <a:lstStyle/>
          <a:p>
            <a:pPr algn="ctr"/>
            <a:r>
              <a:rPr lang="en-US" dirty="0">
                <a:solidFill>
                  <a:schemeClr val="tx1">
                    <a:lumMod val="85000"/>
                    <a:lumOff val="15000"/>
                  </a:schemeClr>
                </a:solidFill>
                <a:latin typeface="Optima"/>
                <a:cs typeface="Optima"/>
              </a:rPr>
              <a:t>153.5</a:t>
            </a:r>
            <a:endParaRPr lang="en-US" dirty="0">
              <a:solidFill>
                <a:schemeClr val="tx1">
                  <a:lumMod val="85000"/>
                  <a:lumOff val="15000"/>
                </a:schemeClr>
              </a:solidFill>
            </a:endParaRPr>
          </a:p>
        </p:txBody>
      </p:sp>
      <p:sp>
        <p:nvSpPr>
          <p:cNvPr id="65" name="Rectangle 64"/>
          <p:cNvSpPr/>
          <p:nvPr/>
        </p:nvSpPr>
        <p:spPr>
          <a:xfrm>
            <a:off x="4732724" y="2886053"/>
            <a:ext cx="890551" cy="369332"/>
          </a:xfrm>
          <a:prstGeom prst="rect">
            <a:avLst/>
          </a:prstGeom>
        </p:spPr>
        <p:txBody>
          <a:bodyPr wrap="none">
            <a:spAutoFit/>
          </a:bodyPr>
          <a:lstStyle/>
          <a:p>
            <a:pPr algn="ctr"/>
            <a:r>
              <a:rPr lang="en-US" dirty="0">
                <a:solidFill>
                  <a:schemeClr val="tx1">
                    <a:lumMod val="85000"/>
                    <a:lumOff val="15000"/>
                  </a:schemeClr>
                </a:solidFill>
                <a:latin typeface="Optima"/>
                <a:cs typeface="Optima"/>
              </a:rPr>
              <a:t>247.16</a:t>
            </a:r>
            <a:endParaRPr lang="en-US" dirty="0">
              <a:solidFill>
                <a:schemeClr val="tx1">
                  <a:lumMod val="85000"/>
                  <a:lumOff val="15000"/>
                </a:schemeClr>
              </a:solidFill>
            </a:endParaRPr>
          </a:p>
        </p:txBody>
      </p:sp>
      <p:sp>
        <p:nvSpPr>
          <p:cNvPr id="66" name="Rectangle 65"/>
          <p:cNvSpPr/>
          <p:nvPr/>
        </p:nvSpPr>
        <p:spPr>
          <a:xfrm>
            <a:off x="2680425" y="6005236"/>
            <a:ext cx="569694" cy="369332"/>
          </a:xfrm>
          <a:prstGeom prst="rect">
            <a:avLst/>
          </a:prstGeom>
        </p:spPr>
        <p:txBody>
          <a:bodyPr wrap="none">
            <a:spAutoFit/>
          </a:bodyPr>
          <a:lstStyle/>
          <a:p>
            <a:pPr algn="ctr"/>
            <a:r>
              <a:rPr lang="en-US" dirty="0">
                <a:solidFill>
                  <a:schemeClr val="tx1">
                    <a:lumMod val="85000"/>
                    <a:lumOff val="15000"/>
                  </a:schemeClr>
                </a:solidFill>
                <a:latin typeface="Optima"/>
                <a:cs typeface="Optima"/>
              </a:rPr>
              <a:t>409</a:t>
            </a:r>
            <a:endParaRPr lang="en-US" dirty="0">
              <a:solidFill>
                <a:schemeClr val="tx1">
                  <a:lumMod val="85000"/>
                  <a:lumOff val="15000"/>
                </a:schemeClr>
              </a:solidFill>
            </a:endParaRPr>
          </a:p>
        </p:txBody>
      </p:sp>
      <p:sp>
        <p:nvSpPr>
          <p:cNvPr id="67" name="Rectangle 66"/>
          <p:cNvSpPr/>
          <p:nvPr/>
        </p:nvSpPr>
        <p:spPr>
          <a:xfrm>
            <a:off x="1730893" y="3589784"/>
            <a:ext cx="890551" cy="369332"/>
          </a:xfrm>
          <a:prstGeom prst="rect">
            <a:avLst/>
          </a:prstGeom>
        </p:spPr>
        <p:txBody>
          <a:bodyPr wrap="none">
            <a:spAutoFit/>
          </a:bodyPr>
          <a:lstStyle/>
          <a:p>
            <a:pPr algn="ctr"/>
            <a:r>
              <a:rPr lang="en-US" dirty="0">
                <a:solidFill>
                  <a:schemeClr val="tx1">
                    <a:lumMod val="85000"/>
                    <a:lumOff val="15000"/>
                  </a:schemeClr>
                </a:solidFill>
                <a:latin typeface="Optima"/>
                <a:cs typeface="Optima"/>
              </a:rPr>
              <a:t>478.62</a:t>
            </a:r>
            <a:endParaRPr lang="en-US" dirty="0">
              <a:solidFill>
                <a:schemeClr val="tx1">
                  <a:lumMod val="85000"/>
                  <a:lumOff val="15000"/>
                </a:schemeClr>
              </a:solidFill>
            </a:endParaRPr>
          </a:p>
        </p:txBody>
      </p:sp>
      <p:sp>
        <p:nvSpPr>
          <p:cNvPr id="68" name="Rectangle 67"/>
          <p:cNvSpPr/>
          <p:nvPr/>
        </p:nvSpPr>
        <p:spPr>
          <a:xfrm>
            <a:off x="1480818" y="4475297"/>
            <a:ext cx="890551" cy="369332"/>
          </a:xfrm>
          <a:prstGeom prst="rect">
            <a:avLst/>
          </a:prstGeom>
        </p:spPr>
        <p:txBody>
          <a:bodyPr wrap="none">
            <a:spAutoFit/>
          </a:bodyPr>
          <a:lstStyle/>
          <a:p>
            <a:pPr algn="ctr"/>
            <a:r>
              <a:rPr lang="en-US" dirty="0">
                <a:solidFill>
                  <a:schemeClr val="tx1">
                    <a:lumMod val="85000"/>
                    <a:lumOff val="15000"/>
                  </a:schemeClr>
                </a:solidFill>
                <a:latin typeface="Optima"/>
                <a:cs typeface="Optima"/>
              </a:rPr>
              <a:t>496.41</a:t>
            </a:r>
            <a:endParaRPr lang="en-US" dirty="0">
              <a:solidFill>
                <a:schemeClr val="tx1">
                  <a:lumMod val="85000"/>
                  <a:lumOff val="15000"/>
                </a:schemeClr>
              </a:solidFill>
            </a:endParaRPr>
          </a:p>
        </p:txBody>
      </p:sp>
      <p:sp>
        <p:nvSpPr>
          <p:cNvPr id="69" name="Rectangle 68"/>
          <p:cNvSpPr/>
          <p:nvPr/>
        </p:nvSpPr>
        <p:spPr>
          <a:xfrm>
            <a:off x="42662" y="5203005"/>
            <a:ext cx="890551" cy="369332"/>
          </a:xfrm>
          <a:prstGeom prst="rect">
            <a:avLst/>
          </a:prstGeom>
        </p:spPr>
        <p:txBody>
          <a:bodyPr wrap="none">
            <a:spAutoFit/>
          </a:bodyPr>
          <a:lstStyle/>
          <a:p>
            <a:pPr algn="ctr"/>
            <a:r>
              <a:rPr lang="en-US" dirty="0">
                <a:solidFill>
                  <a:schemeClr val="tx1">
                    <a:lumMod val="85000"/>
                    <a:lumOff val="15000"/>
                  </a:schemeClr>
                </a:solidFill>
                <a:latin typeface="Optima"/>
                <a:cs typeface="Optima"/>
              </a:rPr>
              <a:t>538.82</a:t>
            </a:r>
            <a:endParaRPr lang="en-US" dirty="0">
              <a:solidFill>
                <a:schemeClr val="tx1">
                  <a:lumMod val="85000"/>
                  <a:lumOff val="15000"/>
                </a:schemeClr>
              </a:solidFill>
            </a:endParaRPr>
          </a:p>
        </p:txBody>
      </p:sp>
      <p:sp>
        <p:nvSpPr>
          <p:cNvPr id="44" name="Oval 43"/>
          <p:cNvSpPr>
            <a:spLocks noChangeAspect="1"/>
          </p:cNvSpPr>
          <p:nvPr/>
        </p:nvSpPr>
        <p:spPr>
          <a:xfrm>
            <a:off x="870754" y="5306092"/>
            <a:ext cx="201167" cy="201165"/>
          </a:xfrm>
          <a:prstGeom prst="ellipse">
            <a:avLst/>
          </a:prstGeom>
          <a:solidFill>
            <a:schemeClr val="bg2"/>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bg2"/>
              </a:solidFill>
              <a:latin typeface="Optima"/>
              <a:cs typeface="Optima"/>
            </a:endParaRPr>
          </a:p>
        </p:txBody>
      </p:sp>
      <p:sp>
        <p:nvSpPr>
          <p:cNvPr id="46" name="Title 1"/>
          <p:cNvSpPr txBox="1">
            <a:spLocks/>
          </p:cNvSpPr>
          <p:nvPr/>
        </p:nvSpPr>
        <p:spPr>
          <a:xfrm>
            <a:off x="381000"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Applying UPGMA to Spike Proteins</a:t>
            </a:r>
          </a:p>
        </p:txBody>
      </p:sp>
      <p:sp>
        <p:nvSpPr>
          <p:cNvPr id="47" name="Rectangle 46"/>
          <p:cNvSpPr/>
          <p:nvPr/>
        </p:nvSpPr>
        <p:spPr>
          <a:xfrm>
            <a:off x="877410" y="1801918"/>
            <a:ext cx="3352800" cy="954107"/>
          </a:xfrm>
          <a:prstGeom prst="rect">
            <a:avLst/>
          </a:prstGeom>
          <a:solidFill>
            <a:schemeClr val="bg2">
              <a:lumMod val="20000"/>
              <a:lumOff val="80000"/>
            </a:schemeClr>
          </a:solidFill>
          <a:ln>
            <a:solidFill>
              <a:schemeClr val="bg2"/>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b="1" dirty="0">
                <a:solidFill>
                  <a:schemeClr val="bg2"/>
                </a:solidFill>
                <a:latin typeface="Optima"/>
                <a:cs typeface="Optima"/>
              </a:rPr>
              <a:t>Code Challenge:</a:t>
            </a:r>
            <a:br>
              <a:rPr lang="en-US" sz="2800" b="1" dirty="0">
                <a:solidFill>
                  <a:schemeClr val="bg2"/>
                </a:solidFill>
                <a:latin typeface="Optima"/>
                <a:cs typeface="Optima"/>
              </a:rPr>
            </a:br>
            <a:r>
              <a:rPr lang="en-US" sz="2800" dirty="0">
                <a:latin typeface="Optima"/>
                <a:cs typeface="Optima"/>
              </a:rPr>
              <a:t>Implement </a:t>
            </a:r>
            <a:r>
              <a:rPr lang="en-US" sz="2800" b="1" dirty="0">
                <a:latin typeface="Optima"/>
                <a:cs typeface="Optima"/>
              </a:rPr>
              <a:t>UPGMA</a:t>
            </a:r>
            <a:r>
              <a:rPr lang="en-US" sz="2800" dirty="0">
                <a:latin typeface="Optima"/>
                <a:cs typeface="Optima"/>
              </a:rPr>
              <a:t>.</a:t>
            </a:r>
            <a:endParaRPr lang="en-US" i="1" dirty="0">
              <a:latin typeface="Optima"/>
              <a:cs typeface="Optima"/>
            </a:endParaRPr>
          </a:p>
        </p:txBody>
      </p:sp>
    </p:spTree>
    <p:extLst>
      <p:ext uri="{BB962C8B-B14F-4D97-AF65-F5344CB8AC3E}">
        <p14:creationId xmlns:p14="http://schemas.microsoft.com/office/powerpoint/2010/main" val="188377511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noChangeArrowheads="1"/>
          </p:cNvPicPr>
          <p:nvPr/>
        </p:nvPicPr>
        <p:blipFill rotWithShape="1">
          <a:blip r:embed="rId2" cstate="print"/>
          <a:srcRect r="10882"/>
          <a:stretch/>
        </p:blipFill>
        <p:spPr bwMode="auto">
          <a:xfrm>
            <a:off x="-27442" y="-23517"/>
            <a:ext cx="9327849" cy="6977895"/>
          </a:xfrm>
          <a:prstGeom prst="rect">
            <a:avLst/>
          </a:prstGeom>
          <a:noFill/>
          <a:ln w="9525">
            <a:noFill/>
            <a:miter lim="800000"/>
            <a:headEnd/>
            <a:tailEnd/>
          </a:ln>
          <a:effectLst/>
        </p:spPr>
      </p:pic>
      <p:sp>
        <p:nvSpPr>
          <p:cNvPr id="3" name="Cloud Callout 2"/>
          <p:cNvSpPr/>
          <p:nvPr/>
        </p:nvSpPr>
        <p:spPr>
          <a:xfrm>
            <a:off x="4114800" y="304800"/>
            <a:ext cx="4042234" cy="1600200"/>
          </a:xfrm>
          <a:prstGeom prst="cloudCallout">
            <a:avLst>
              <a:gd name="adj1" fmla="val -37898"/>
              <a:gd name="adj2" fmla="val 53681"/>
            </a:avLst>
          </a:prstGeom>
          <a:solidFill>
            <a:schemeClr val="tx2">
              <a:lumMod val="60000"/>
              <a:lumOff val="40000"/>
            </a:schemeClr>
          </a:solidFill>
          <a:ln>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b="1" dirty="0">
                <a:solidFill>
                  <a:srgbClr val="FFFFFF"/>
                </a:solidFill>
              </a:rPr>
              <a:t>You never stated a computational problem!</a:t>
            </a:r>
          </a:p>
        </p:txBody>
      </p:sp>
    </p:spTree>
    <p:extLst>
      <p:ext uri="{BB962C8B-B14F-4D97-AF65-F5344CB8AC3E}">
        <p14:creationId xmlns:p14="http://schemas.microsoft.com/office/powerpoint/2010/main" val="323797826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Arrow Connector 1"/>
          <p:cNvCxnSpPr/>
          <p:nvPr/>
        </p:nvCxnSpPr>
        <p:spPr>
          <a:xfrm flipH="1">
            <a:off x="5062685" y="2396467"/>
            <a:ext cx="1211601" cy="751355"/>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 name="Straight Arrow Connector 2"/>
          <p:cNvCxnSpPr/>
          <p:nvPr/>
        </p:nvCxnSpPr>
        <p:spPr>
          <a:xfrm>
            <a:off x="6274284" y="2396468"/>
            <a:ext cx="1215626" cy="1244337"/>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 name="Straight Arrow Connector 3"/>
          <p:cNvCxnSpPr/>
          <p:nvPr/>
        </p:nvCxnSpPr>
        <p:spPr>
          <a:xfrm>
            <a:off x="5062685" y="3147821"/>
            <a:ext cx="613067" cy="1536248"/>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flipH="1">
            <a:off x="4473244" y="3125923"/>
            <a:ext cx="613067" cy="1536248"/>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6" name="Group 5"/>
          <p:cNvGrpSpPr/>
          <p:nvPr/>
        </p:nvGrpSpPr>
        <p:grpSpPr>
          <a:xfrm>
            <a:off x="4267200" y="3428999"/>
            <a:ext cx="3986568" cy="1441952"/>
            <a:chOff x="5264141" y="4428212"/>
            <a:chExt cx="3986568" cy="1441952"/>
          </a:xfrm>
        </p:grpSpPr>
        <p:cxnSp>
          <p:nvCxnSpPr>
            <p:cNvPr id="7" name="Straight Arrow Connector 6"/>
            <p:cNvCxnSpPr/>
            <p:nvPr/>
          </p:nvCxnSpPr>
          <p:spPr>
            <a:xfrm>
              <a:off x="8486851" y="4640015"/>
              <a:ext cx="487600" cy="80064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7959722" y="4640015"/>
              <a:ext cx="487600" cy="80064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9" name="Group 8"/>
            <p:cNvGrpSpPr/>
            <p:nvPr/>
          </p:nvGrpSpPr>
          <p:grpSpPr>
            <a:xfrm>
              <a:off x="5264141" y="5446807"/>
              <a:ext cx="365762" cy="405020"/>
              <a:chOff x="5459799" y="1825976"/>
              <a:chExt cx="365762" cy="405020"/>
            </a:xfrm>
          </p:grpSpPr>
          <p:sp>
            <p:nvSpPr>
              <p:cNvPr id="20" name="Oval 19"/>
              <p:cNvSpPr>
                <a:spLocks noChangeAspect="1"/>
              </p:cNvSpPr>
              <p:nvPr/>
            </p:nvSpPr>
            <p:spPr>
              <a:xfrm>
                <a:off x="5459799" y="1865236"/>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21" name="TextBox 20"/>
              <p:cNvSpPr txBox="1"/>
              <p:nvPr/>
            </p:nvSpPr>
            <p:spPr>
              <a:xfrm>
                <a:off x="5508692" y="1825976"/>
                <a:ext cx="312033" cy="400110"/>
              </a:xfrm>
              <a:prstGeom prst="rect">
                <a:avLst/>
              </a:prstGeom>
              <a:noFill/>
            </p:spPr>
            <p:txBody>
              <a:bodyPr wrap="none" rtlCol="0">
                <a:spAutoFit/>
              </a:bodyPr>
              <a:lstStyle/>
              <a:p>
                <a:pPr algn="ctr"/>
                <a:r>
                  <a:rPr lang="en-US" sz="2000" i="1" dirty="0">
                    <a:solidFill>
                      <a:srgbClr val="FFFFFF"/>
                    </a:solidFill>
                    <a:latin typeface="Optima"/>
                    <a:cs typeface="Optima"/>
                  </a:rPr>
                  <a:t>i</a:t>
                </a:r>
              </a:p>
            </p:txBody>
          </p:sp>
        </p:grpSp>
        <p:grpSp>
          <p:nvGrpSpPr>
            <p:cNvPr id="10" name="Group 9"/>
            <p:cNvGrpSpPr/>
            <p:nvPr/>
          </p:nvGrpSpPr>
          <p:grpSpPr>
            <a:xfrm>
              <a:off x="6474840" y="5427510"/>
              <a:ext cx="365762" cy="424317"/>
              <a:chOff x="6670498" y="1846208"/>
              <a:chExt cx="365762" cy="424317"/>
            </a:xfrm>
          </p:grpSpPr>
          <p:sp>
            <p:nvSpPr>
              <p:cNvPr id="18" name="Oval 17"/>
              <p:cNvSpPr>
                <a:spLocks noChangeAspect="1"/>
              </p:cNvSpPr>
              <p:nvPr/>
            </p:nvSpPr>
            <p:spPr>
              <a:xfrm>
                <a:off x="6670498" y="190476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9" name="TextBox 18"/>
              <p:cNvSpPr txBox="1"/>
              <p:nvPr/>
            </p:nvSpPr>
            <p:spPr>
              <a:xfrm>
                <a:off x="6701080" y="1846208"/>
                <a:ext cx="334116" cy="400110"/>
              </a:xfrm>
              <a:prstGeom prst="rect">
                <a:avLst/>
              </a:prstGeom>
              <a:noFill/>
            </p:spPr>
            <p:txBody>
              <a:bodyPr wrap="none" rtlCol="0">
                <a:spAutoFit/>
              </a:bodyPr>
              <a:lstStyle/>
              <a:p>
                <a:pPr algn="ctr"/>
                <a:r>
                  <a:rPr lang="en-US" sz="2000" i="1" dirty="0">
                    <a:solidFill>
                      <a:srgbClr val="FFFFFF"/>
                    </a:solidFill>
                    <a:latin typeface="Optima"/>
                    <a:cs typeface="Optima"/>
                  </a:rPr>
                  <a:t>j</a:t>
                </a:r>
              </a:p>
            </p:txBody>
          </p:sp>
        </p:grpSp>
        <p:grpSp>
          <p:nvGrpSpPr>
            <p:cNvPr id="11" name="Group 10"/>
            <p:cNvGrpSpPr/>
            <p:nvPr/>
          </p:nvGrpSpPr>
          <p:grpSpPr>
            <a:xfrm>
              <a:off x="7669381" y="5446538"/>
              <a:ext cx="396385" cy="405289"/>
              <a:chOff x="5459799" y="1825707"/>
              <a:chExt cx="396385" cy="405289"/>
            </a:xfrm>
          </p:grpSpPr>
          <p:sp>
            <p:nvSpPr>
              <p:cNvPr id="16" name="Oval 15"/>
              <p:cNvSpPr>
                <a:spLocks noChangeAspect="1"/>
              </p:cNvSpPr>
              <p:nvPr/>
            </p:nvSpPr>
            <p:spPr>
              <a:xfrm>
                <a:off x="5459799" y="1865236"/>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7" name="TextBox 16"/>
              <p:cNvSpPr txBox="1"/>
              <p:nvPr/>
            </p:nvSpPr>
            <p:spPr>
              <a:xfrm>
                <a:off x="5477722" y="1825707"/>
                <a:ext cx="378462" cy="400110"/>
              </a:xfrm>
              <a:prstGeom prst="rect">
                <a:avLst/>
              </a:prstGeom>
              <a:noFill/>
            </p:spPr>
            <p:txBody>
              <a:bodyPr wrap="none" rtlCol="0">
                <a:spAutoFit/>
              </a:bodyPr>
              <a:lstStyle/>
              <a:p>
                <a:pPr algn="ctr"/>
                <a:r>
                  <a:rPr lang="en-US" sz="2000" i="1" dirty="0">
                    <a:solidFill>
                      <a:srgbClr val="FFFFFF"/>
                    </a:solidFill>
                    <a:latin typeface="Optima"/>
                    <a:cs typeface="Optima"/>
                  </a:rPr>
                  <a:t>k</a:t>
                </a:r>
              </a:p>
            </p:txBody>
          </p:sp>
        </p:grpSp>
        <p:grpSp>
          <p:nvGrpSpPr>
            <p:cNvPr id="12" name="Group 11"/>
            <p:cNvGrpSpPr/>
            <p:nvPr/>
          </p:nvGrpSpPr>
          <p:grpSpPr>
            <a:xfrm>
              <a:off x="8884947" y="5470054"/>
              <a:ext cx="365762" cy="400110"/>
              <a:chOff x="6670498" y="1888752"/>
              <a:chExt cx="365762" cy="400110"/>
            </a:xfrm>
          </p:grpSpPr>
          <p:sp>
            <p:nvSpPr>
              <p:cNvPr id="14" name="Oval 13"/>
              <p:cNvSpPr>
                <a:spLocks noChangeAspect="1"/>
              </p:cNvSpPr>
              <p:nvPr/>
            </p:nvSpPr>
            <p:spPr>
              <a:xfrm>
                <a:off x="6670498" y="190476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5" name="TextBox 14"/>
              <p:cNvSpPr txBox="1"/>
              <p:nvPr/>
            </p:nvSpPr>
            <p:spPr>
              <a:xfrm>
                <a:off x="6714844" y="1888752"/>
                <a:ext cx="312033" cy="400110"/>
              </a:xfrm>
              <a:prstGeom prst="rect">
                <a:avLst/>
              </a:prstGeom>
              <a:noFill/>
            </p:spPr>
            <p:txBody>
              <a:bodyPr wrap="none" rtlCol="0">
                <a:spAutoFit/>
              </a:bodyPr>
              <a:lstStyle/>
              <a:p>
                <a:pPr algn="ctr"/>
                <a:r>
                  <a:rPr lang="en-US" sz="2000" i="1" dirty="0">
                    <a:solidFill>
                      <a:srgbClr val="FFFFFF"/>
                    </a:solidFill>
                    <a:latin typeface="Optima"/>
                    <a:cs typeface="Optima"/>
                  </a:rPr>
                  <a:t>l</a:t>
                </a:r>
              </a:p>
            </p:txBody>
          </p:sp>
        </p:grpSp>
        <p:sp>
          <p:nvSpPr>
            <p:cNvPr id="13" name="Oval 12"/>
            <p:cNvSpPr>
              <a:spLocks noChangeAspect="1"/>
            </p:cNvSpPr>
            <p:nvPr/>
          </p:nvSpPr>
          <p:spPr>
            <a:xfrm>
              <a:off x="8279597" y="4428212"/>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grpSp>
      <p:sp>
        <p:nvSpPr>
          <p:cNvPr id="22" name="TextBox 21"/>
          <p:cNvSpPr txBox="1"/>
          <p:nvPr/>
        </p:nvSpPr>
        <p:spPr>
          <a:xfrm>
            <a:off x="7722163" y="3394649"/>
            <a:ext cx="327269" cy="400110"/>
          </a:xfrm>
          <a:prstGeom prst="rect">
            <a:avLst/>
          </a:prstGeom>
          <a:noFill/>
        </p:spPr>
        <p:txBody>
          <a:bodyPr wrap="none" rtlCol="0">
            <a:spAutoFit/>
          </a:bodyPr>
          <a:lstStyle/>
          <a:p>
            <a:pPr algn="ctr"/>
            <a:r>
              <a:rPr lang="en-US" sz="2000" b="1" dirty="0">
                <a:solidFill>
                  <a:schemeClr val="tx1">
                    <a:lumMod val="85000"/>
                    <a:lumOff val="15000"/>
                  </a:schemeClr>
                </a:solidFill>
                <a:latin typeface="Optima"/>
                <a:cs typeface="Optima"/>
              </a:rPr>
              <a:t>1</a:t>
            </a:r>
          </a:p>
        </p:txBody>
      </p:sp>
      <p:sp>
        <p:nvSpPr>
          <p:cNvPr id="23" name="TextBox 22"/>
          <p:cNvSpPr txBox="1"/>
          <p:nvPr/>
        </p:nvSpPr>
        <p:spPr>
          <a:xfrm>
            <a:off x="7833836" y="3877088"/>
            <a:ext cx="313009" cy="369332"/>
          </a:xfrm>
          <a:prstGeom prst="rect">
            <a:avLst/>
          </a:prstGeom>
          <a:noFill/>
        </p:spPr>
        <p:txBody>
          <a:bodyPr wrap="none" rtlCol="0">
            <a:spAutoFit/>
          </a:bodyPr>
          <a:lstStyle/>
          <a:p>
            <a:pPr algn="ctr"/>
            <a:r>
              <a:rPr lang="en-US" dirty="0">
                <a:solidFill>
                  <a:schemeClr val="tx1">
                    <a:lumMod val="75000"/>
                    <a:lumOff val="25000"/>
                  </a:schemeClr>
                </a:solidFill>
                <a:latin typeface="Optima"/>
                <a:cs typeface="Optima"/>
              </a:rPr>
              <a:t>1</a:t>
            </a:r>
          </a:p>
        </p:txBody>
      </p:sp>
      <p:sp>
        <p:nvSpPr>
          <p:cNvPr id="24" name="TextBox 23"/>
          <p:cNvSpPr txBox="1"/>
          <p:nvPr/>
        </p:nvSpPr>
        <p:spPr>
          <a:xfrm>
            <a:off x="6817744" y="3877088"/>
            <a:ext cx="313009" cy="369332"/>
          </a:xfrm>
          <a:prstGeom prst="rect">
            <a:avLst/>
          </a:prstGeom>
          <a:noFill/>
        </p:spPr>
        <p:txBody>
          <a:bodyPr wrap="none" rtlCol="0">
            <a:spAutoFit/>
          </a:bodyPr>
          <a:lstStyle/>
          <a:p>
            <a:pPr algn="ctr"/>
            <a:r>
              <a:rPr lang="en-US" dirty="0">
                <a:solidFill>
                  <a:schemeClr val="tx1">
                    <a:lumMod val="75000"/>
                    <a:lumOff val="25000"/>
                  </a:schemeClr>
                </a:solidFill>
                <a:latin typeface="Optima"/>
                <a:cs typeface="Optima"/>
              </a:rPr>
              <a:t>1</a:t>
            </a:r>
          </a:p>
        </p:txBody>
      </p:sp>
      <p:sp>
        <p:nvSpPr>
          <p:cNvPr id="25" name="Oval 24"/>
          <p:cNvSpPr>
            <a:spLocks noChangeAspect="1"/>
          </p:cNvSpPr>
          <p:nvPr/>
        </p:nvSpPr>
        <p:spPr>
          <a:xfrm>
            <a:off x="4887520" y="2962879"/>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26" name="TextBox 25"/>
          <p:cNvSpPr txBox="1"/>
          <p:nvPr/>
        </p:nvSpPr>
        <p:spPr>
          <a:xfrm>
            <a:off x="5299501" y="2925868"/>
            <a:ext cx="541174" cy="400110"/>
          </a:xfrm>
          <a:prstGeom prst="rect">
            <a:avLst/>
          </a:prstGeom>
          <a:noFill/>
        </p:spPr>
        <p:txBody>
          <a:bodyPr wrap="none" rtlCol="0">
            <a:spAutoFit/>
          </a:bodyPr>
          <a:lstStyle/>
          <a:p>
            <a:pPr algn="ctr"/>
            <a:r>
              <a:rPr lang="en-US" sz="2000" b="1" dirty="0">
                <a:solidFill>
                  <a:schemeClr val="tx1">
                    <a:lumMod val="85000"/>
                    <a:lumOff val="15000"/>
                  </a:schemeClr>
                </a:solidFill>
                <a:latin typeface="Optima"/>
                <a:cs typeface="Optima"/>
              </a:rPr>
              <a:t>1.5</a:t>
            </a:r>
          </a:p>
        </p:txBody>
      </p:sp>
      <p:sp>
        <p:nvSpPr>
          <p:cNvPr id="27" name="Oval 26"/>
          <p:cNvSpPr>
            <a:spLocks noChangeAspect="1"/>
          </p:cNvSpPr>
          <p:nvPr/>
        </p:nvSpPr>
        <p:spPr>
          <a:xfrm>
            <a:off x="6073948" y="2208699"/>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28" name="TextBox 27"/>
          <p:cNvSpPr txBox="1"/>
          <p:nvPr/>
        </p:nvSpPr>
        <p:spPr>
          <a:xfrm>
            <a:off x="5368936" y="3703763"/>
            <a:ext cx="505523" cy="369332"/>
          </a:xfrm>
          <a:prstGeom prst="rect">
            <a:avLst/>
          </a:prstGeom>
          <a:noFill/>
        </p:spPr>
        <p:txBody>
          <a:bodyPr wrap="none" rtlCol="0">
            <a:spAutoFit/>
          </a:bodyPr>
          <a:lstStyle/>
          <a:p>
            <a:pPr algn="ctr"/>
            <a:r>
              <a:rPr lang="en-US" dirty="0">
                <a:solidFill>
                  <a:schemeClr val="tx1">
                    <a:lumMod val="75000"/>
                    <a:lumOff val="25000"/>
                  </a:schemeClr>
                </a:solidFill>
                <a:latin typeface="Optima"/>
                <a:cs typeface="Optima"/>
              </a:rPr>
              <a:t>1.5</a:t>
            </a:r>
          </a:p>
        </p:txBody>
      </p:sp>
      <p:sp>
        <p:nvSpPr>
          <p:cNvPr id="29" name="TextBox 28"/>
          <p:cNvSpPr txBox="1"/>
          <p:nvPr/>
        </p:nvSpPr>
        <p:spPr>
          <a:xfrm>
            <a:off x="4279553" y="3703763"/>
            <a:ext cx="505523" cy="369332"/>
          </a:xfrm>
          <a:prstGeom prst="rect">
            <a:avLst/>
          </a:prstGeom>
          <a:noFill/>
        </p:spPr>
        <p:txBody>
          <a:bodyPr wrap="none" rtlCol="0">
            <a:spAutoFit/>
          </a:bodyPr>
          <a:lstStyle/>
          <a:p>
            <a:pPr algn="ctr"/>
            <a:r>
              <a:rPr lang="en-US" dirty="0">
                <a:solidFill>
                  <a:schemeClr val="tx1">
                    <a:lumMod val="75000"/>
                    <a:lumOff val="25000"/>
                  </a:schemeClr>
                </a:solidFill>
                <a:latin typeface="Optima"/>
                <a:cs typeface="Optima"/>
              </a:rPr>
              <a:t>1.5</a:t>
            </a:r>
          </a:p>
        </p:txBody>
      </p:sp>
      <p:sp>
        <p:nvSpPr>
          <p:cNvPr id="30" name="TextBox 29"/>
          <p:cNvSpPr txBox="1"/>
          <p:nvPr/>
        </p:nvSpPr>
        <p:spPr>
          <a:xfrm>
            <a:off x="6564208" y="2159417"/>
            <a:ext cx="327269" cy="400110"/>
          </a:xfrm>
          <a:prstGeom prst="rect">
            <a:avLst/>
          </a:prstGeom>
          <a:noFill/>
        </p:spPr>
        <p:txBody>
          <a:bodyPr wrap="none" rtlCol="0">
            <a:spAutoFit/>
          </a:bodyPr>
          <a:lstStyle/>
          <a:p>
            <a:pPr algn="ctr"/>
            <a:r>
              <a:rPr lang="en-US" sz="2000" b="1" dirty="0">
                <a:solidFill>
                  <a:schemeClr val="tx1">
                    <a:lumMod val="85000"/>
                    <a:lumOff val="15000"/>
                  </a:schemeClr>
                </a:solidFill>
                <a:latin typeface="Optima"/>
                <a:cs typeface="Optima"/>
              </a:rPr>
              <a:t>2</a:t>
            </a:r>
          </a:p>
        </p:txBody>
      </p:sp>
      <p:sp>
        <p:nvSpPr>
          <p:cNvPr id="31" name="TextBox 30"/>
          <p:cNvSpPr txBox="1"/>
          <p:nvPr/>
        </p:nvSpPr>
        <p:spPr>
          <a:xfrm>
            <a:off x="6910241" y="2718523"/>
            <a:ext cx="313009" cy="369332"/>
          </a:xfrm>
          <a:prstGeom prst="rect">
            <a:avLst/>
          </a:prstGeom>
          <a:noFill/>
        </p:spPr>
        <p:txBody>
          <a:bodyPr wrap="none" rtlCol="0">
            <a:spAutoFit/>
          </a:bodyPr>
          <a:lstStyle/>
          <a:p>
            <a:pPr algn="ctr"/>
            <a:r>
              <a:rPr lang="en-US" dirty="0">
                <a:solidFill>
                  <a:schemeClr val="tx1">
                    <a:lumMod val="75000"/>
                    <a:lumOff val="25000"/>
                  </a:schemeClr>
                </a:solidFill>
                <a:latin typeface="Optima"/>
                <a:cs typeface="Optima"/>
              </a:rPr>
              <a:t>1</a:t>
            </a:r>
          </a:p>
        </p:txBody>
      </p:sp>
      <p:sp>
        <p:nvSpPr>
          <p:cNvPr id="32" name="TextBox 31"/>
          <p:cNvSpPr txBox="1"/>
          <p:nvPr/>
        </p:nvSpPr>
        <p:spPr>
          <a:xfrm>
            <a:off x="5276240" y="2407807"/>
            <a:ext cx="505523" cy="369332"/>
          </a:xfrm>
          <a:prstGeom prst="rect">
            <a:avLst/>
          </a:prstGeom>
          <a:noFill/>
        </p:spPr>
        <p:txBody>
          <a:bodyPr wrap="none" rtlCol="0">
            <a:spAutoFit/>
          </a:bodyPr>
          <a:lstStyle/>
          <a:p>
            <a:pPr algn="ctr"/>
            <a:r>
              <a:rPr lang="en-US" dirty="0">
                <a:solidFill>
                  <a:schemeClr val="tx1">
                    <a:lumMod val="75000"/>
                    <a:lumOff val="25000"/>
                  </a:schemeClr>
                </a:solidFill>
                <a:latin typeface="Optima"/>
                <a:cs typeface="Optima"/>
              </a:rPr>
              <a:t>0.5</a:t>
            </a:r>
          </a:p>
        </p:txBody>
      </p:sp>
      <p:sp>
        <p:nvSpPr>
          <p:cNvPr id="33" name="TextBox 32"/>
          <p:cNvSpPr txBox="1"/>
          <p:nvPr/>
        </p:nvSpPr>
        <p:spPr>
          <a:xfrm>
            <a:off x="8359706" y="4462116"/>
            <a:ext cx="327269" cy="400110"/>
          </a:xfrm>
          <a:prstGeom prst="rect">
            <a:avLst/>
          </a:prstGeom>
          <a:noFill/>
        </p:spPr>
        <p:txBody>
          <a:bodyPr wrap="none" rtlCol="0">
            <a:spAutoFit/>
          </a:bodyPr>
          <a:lstStyle/>
          <a:p>
            <a:pPr algn="ctr"/>
            <a:r>
              <a:rPr lang="en-US" sz="2000" b="1" dirty="0">
                <a:solidFill>
                  <a:schemeClr val="tx1">
                    <a:lumMod val="85000"/>
                    <a:lumOff val="15000"/>
                  </a:schemeClr>
                </a:solidFill>
                <a:latin typeface="Optima"/>
                <a:cs typeface="Optima"/>
              </a:rPr>
              <a:t>0</a:t>
            </a:r>
          </a:p>
        </p:txBody>
      </p:sp>
      <p:sp>
        <p:nvSpPr>
          <p:cNvPr id="34" name="TextBox 33"/>
          <p:cNvSpPr txBox="1"/>
          <p:nvPr/>
        </p:nvSpPr>
        <p:spPr>
          <a:xfrm>
            <a:off x="7136226" y="4462116"/>
            <a:ext cx="327269" cy="400110"/>
          </a:xfrm>
          <a:prstGeom prst="rect">
            <a:avLst/>
          </a:prstGeom>
          <a:noFill/>
        </p:spPr>
        <p:txBody>
          <a:bodyPr wrap="none" rtlCol="0">
            <a:spAutoFit/>
          </a:bodyPr>
          <a:lstStyle/>
          <a:p>
            <a:pPr algn="ctr"/>
            <a:r>
              <a:rPr lang="en-US" sz="2000" b="1" dirty="0">
                <a:solidFill>
                  <a:schemeClr val="tx1">
                    <a:lumMod val="85000"/>
                    <a:lumOff val="15000"/>
                  </a:schemeClr>
                </a:solidFill>
                <a:latin typeface="Optima"/>
                <a:cs typeface="Optima"/>
              </a:rPr>
              <a:t>0</a:t>
            </a:r>
          </a:p>
        </p:txBody>
      </p:sp>
      <p:sp>
        <p:nvSpPr>
          <p:cNvPr id="35" name="TextBox 34"/>
          <p:cNvSpPr txBox="1"/>
          <p:nvPr/>
        </p:nvSpPr>
        <p:spPr>
          <a:xfrm>
            <a:off x="5947832" y="4462116"/>
            <a:ext cx="327269" cy="400110"/>
          </a:xfrm>
          <a:prstGeom prst="rect">
            <a:avLst/>
          </a:prstGeom>
          <a:noFill/>
        </p:spPr>
        <p:txBody>
          <a:bodyPr wrap="none" rtlCol="0">
            <a:spAutoFit/>
          </a:bodyPr>
          <a:lstStyle/>
          <a:p>
            <a:pPr algn="ctr"/>
            <a:r>
              <a:rPr lang="en-US" sz="2000" b="1" dirty="0">
                <a:solidFill>
                  <a:schemeClr val="tx1">
                    <a:lumMod val="85000"/>
                    <a:lumOff val="15000"/>
                  </a:schemeClr>
                </a:solidFill>
                <a:latin typeface="Optima"/>
                <a:cs typeface="Optima"/>
              </a:rPr>
              <a:t>0</a:t>
            </a:r>
          </a:p>
        </p:txBody>
      </p:sp>
      <p:sp>
        <p:nvSpPr>
          <p:cNvPr id="36" name="TextBox 35"/>
          <p:cNvSpPr txBox="1"/>
          <p:nvPr/>
        </p:nvSpPr>
        <p:spPr>
          <a:xfrm>
            <a:off x="4731522" y="4462116"/>
            <a:ext cx="327269" cy="400110"/>
          </a:xfrm>
          <a:prstGeom prst="rect">
            <a:avLst/>
          </a:prstGeom>
          <a:noFill/>
        </p:spPr>
        <p:txBody>
          <a:bodyPr wrap="none" rtlCol="0">
            <a:spAutoFit/>
          </a:bodyPr>
          <a:lstStyle/>
          <a:p>
            <a:pPr algn="ctr"/>
            <a:r>
              <a:rPr lang="en-US" sz="2000" b="1" dirty="0">
                <a:solidFill>
                  <a:schemeClr val="tx1">
                    <a:lumMod val="85000"/>
                    <a:lumOff val="15000"/>
                  </a:schemeClr>
                </a:solidFill>
                <a:latin typeface="Optima"/>
                <a:cs typeface="Optima"/>
              </a:rPr>
              <a:t>0</a:t>
            </a:r>
          </a:p>
        </p:txBody>
      </p:sp>
      <p:graphicFrame>
        <p:nvGraphicFramePr>
          <p:cNvPr id="37" name="Table 36"/>
          <p:cNvGraphicFramePr>
            <a:graphicFrameLocks noGrp="1"/>
          </p:cNvGraphicFramePr>
          <p:nvPr>
            <p:extLst>
              <p:ext uri="{D42A27DB-BD31-4B8C-83A1-F6EECF244321}">
                <p14:modId xmlns:p14="http://schemas.microsoft.com/office/powerpoint/2010/main" val="2213366967"/>
              </p:ext>
            </p:extLst>
          </p:nvPr>
        </p:nvGraphicFramePr>
        <p:xfrm>
          <a:off x="685800" y="2438400"/>
          <a:ext cx="2310726" cy="2325080"/>
        </p:xfrm>
        <a:graphic>
          <a:graphicData uri="http://schemas.openxmlformats.org/drawingml/2006/table">
            <a:tbl>
              <a:tblPr firstRow="1" bandRow="1">
                <a:tableStyleId>{5C22544A-7EE6-4342-B048-85BDC9FD1C3A}</a:tableStyleId>
              </a:tblPr>
              <a:tblGrid>
                <a:gridCol w="449915">
                  <a:extLst>
                    <a:ext uri="{9D8B030D-6E8A-4147-A177-3AD203B41FA5}">
                      <a16:colId xmlns:a16="http://schemas.microsoft.com/office/drawing/2014/main" val="20000"/>
                    </a:ext>
                  </a:extLst>
                </a:gridCol>
                <a:gridCol w="449915">
                  <a:extLst>
                    <a:ext uri="{9D8B030D-6E8A-4147-A177-3AD203B41FA5}">
                      <a16:colId xmlns:a16="http://schemas.microsoft.com/office/drawing/2014/main" val="20001"/>
                    </a:ext>
                  </a:extLst>
                </a:gridCol>
                <a:gridCol w="511068">
                  <a:extLst>
                    <a:ext uri="{9D8B030D-6E8A-4147-A177-3AD203B41FA5}">
                      <a16:colId xmlns:a16="http://schemas.microsoft.com/office/drawing/2014/main" val="20002"/>
                    </a:ext>
                  </a:extLst>
                </a:gridCol>
                <a:gridCol w="428073">
                  <a:extLst>
                    <a:ext uri="{9D8B030D-6E8A-4147-A177-3AD203B41FA5}">
                      <a16:colId xmlns:a16="http://schemas.microsoft.com/office/drawing/2014/main" val="20003"/>
                    </a:ext>
                  </a:extLst>
                </a:gridCol>
                <a:gridCol w="471755">
                  <a:extLst>
                    <a:ext uri="{9D8B030D-6E8A-4147-A177-3AD203B41FA5}">
                      <a16:colId xmlns:a16="http://schemas.microsoft.com/office/drawing/2014/main" val="20004"/>
                    </a:ext>
                  </a:extLst>
                </a:gridCol>
              </a:tblGrid>
              <a:tr h="465016">
                <a:tc>
                  <a:txBody>
                    <a:bodyPr/>
                    <a:lstStyle/>
                    <a:p>
                      <a:pPr algn="ctr"/>
                      <a:endParaRPr lang="en-US" sz="2000" b="1" i="1"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65016">
                <a:tc>
                  <a:txBody>
                    <a:bodyPr/>
                    <a:lstStyle/>
                    <a:p>
                      <a:pPr algn="ctr"/>
                      <a:r>
                        <a:rPr lang="en-US" sz="2000" b="1" i="1" dirty="0">
                          <a:solidFill>
                            <a:srgbClr val="262626"/>
                          </a:solidFill>
                          <a:latin typeface="Optima"/>
                          <a:cs typeface="Optima"/>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5016">
                <a:tc>
                  <a:txBody>
                    <a:bodyPr/>
                    <a:lstStyle/>
                    <a:p>
                      <a:pPr algn="ctr"/>
                      <a:r>
                        <a:rPr lang="en-US" sz="2000" b="1" i="1" dirty="0">
                          <a:solidFill>
                            <a:srgbClr val="262626"/>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65016">
                <a:tc>
                  <a:txBody>
                    <a:bodyPr/>
                    <a:lstStyle/>
                    <a:p>
                      <a:pPr algn="ctr"/>
                      <a:r>
                        <a:rPr lang="en-US" sz="2000" b="1" i="1" dirty="0">
                          <a:solidFill>
                            <a:srgbClr val="262626"/>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65016">
                <a:tc>
                  <a:txBody>
                    <a:bodyPr/>
                    <a:lstStyle/>
                    <a:p>
                      <a:pPr algn="ctr"/>
                      <a:r>
                        <a:rPr lang="en-US" sz="2000" b="1" i="1" dirty="0">
                          <a:solidFill>
                            <a:srgbClr val="262626"/>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38" name="Title 1"/>
          <p:cNvSpPr txBox="1">
            <a:spLocks/>
          </p:cNvSpPr>
          <p:nvPr/>
        </p:nvSpPr>
        <p:spPr>
          <a:xfrm>
            <a:off x="228600" y="159760"/>
            <a:ext cx="8763000" cy="830840"/>
          </a:xfrm>
          <a:prstGeom prst="rect">
            <a:avLst/>
          </a:prstGeom>
        </p:spPr>
        <p:txBody>
          <a:bodyPr>
            <a:normAutofit fontScale="92500"/>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UPGMA Doesn’t “Fit” a Tree to a Matrix</a:t>
            </a:r>
          </a:p>
        </p:txBody>
      </p:sp>
    </p:spTree>
    <p:extLst>
      <p:ext uri="{BB962C8B-B14F-4D97-AF65-F5344CB8AC3E}">
        <p14:creationId xmlns:p14="http://schemas.microsoft.com/office/powerpoint/2010/main" val="277075420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Arrow Connector 1"/>
          <p:cNvCxnSpPr/>
          <p:nvPr/>
        </p:nvCxnSpPr>
        <p:spPr>
          <a:xfrm flipH="1">
            <a:off x="5062685" y="2396467"/>
            <a:ext cx="1211601" cy="751355"/>
          </a:xfrm>
          <a:prstGeom prst="straightConnector1">
            <a:avLst/>
          </a:prstGeom>
          <a:ln w="38100" cmpd="sng">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 name="Straight Arrow Connector 2"/>
          <p:cNvCxnSpPr/>
          <p:nvPr/>
        </p:nvCxnSpPr>
        <p:spPr>
          <a:xfrm>
            <a:off x="6274284" y="2396468"/>
            <a:ext cx="1215626" cy="1244337"/>
          </a:xfrm>
          <a:prstGeom prst="straightConnector1">
            <a:avLst/>
          </a:prstGeom>
          <a:ln w="38100" cmpd="sng">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 name="Straight Arrow Connector 3"/>
          <p:cNvCxnSpPr/>
          <p:nvPr/>
        </p:nvCxnSpPr>
        <p:spPr>
          <a:xfrm>
            <a:off x="5062685" y="3147821"/>
            <a:ext cx="613067" cy="1536248"/>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flipH="1">
            <a:off x="4473244" y="3125923"/>
            <a:ext cx="613067" cy="1536248"/>
          </a:xfrm>
          <a:prstGeom prst="straightConnector1">
            <a:avLst/>
          </a:prstGeom>
          <a:ln w="38100" cmpd="sng">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6" name="Group 5"/>
          <p:cNvGrpSpPr/>
          <p:nvPr/>
        </p:nvGrpSpPr>
        <p:grpSpPr>
          <a:xfrm>
            <a:off x="4267200" y="3428999"/>
            <a:ext cx="3986568" cy="1441952"/>
            <a:chOff x="5264141" y="4428212"/>
            <a:chExt cx="3986568" cy="1441952"/>
          </a:xfrm>
        </p:grpSpPr>
        <p:cxnSp>
          <p:nvCxnSpPr>
            <p:cNvPr id="7" name="Straight Arrow Connector 6"/>
            <p:cNvCxnSpPr/>
            <p:nvPr/>
          </p:nvCxnSpPr>
          <p:spPr>
            <a:xfrm>
              <a:off x="8486851" y="4640015"/>
              <a:ext cx="487600" cy="800644"/>
            </a:xfrm>
            <a:prstGeom prst="straightConnector1">
              <a:avLst/>
            </a:prstGeom>
            <a:ln w="38100"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7959722" y="4640015"/>
              <a:ext cx="487600" cy="80064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9" name="Group 8"/>
            <p:cNvGrpSpPr/>
            <p:nvPr/>
          </p:nvGrpSpPr>
          <p:grpSpPr>
            <a:xfrm>
              <a:off x="5264141" y="5446807"/>
              <a:ext cx="365762" cy="405020"/>
              <a:chOff x="5459799" y="1825976"/>
              <a:chExt cx="365762" cy="405020"/>
            </a:xfrm>
          </p:grpSpPr>
          <p:sp>
            <p:nvSpPr>
              <p:cNvPr id="20" name="Oval 19"/>
              <p:cNvSpPr>
                <a:spLocks noChangeAspect="1"/>
              </p:cNvSpPr>
              <p:nvPr/>
            </p:nvSpPr>
            <p:spPr>
              <a:xfrm>
                <a:off x="5459799" y="1865236"/>
                <a:ext cx="365762" cy="365760"/>
              </a:xfrm>
              <a:prstGeom prst="ellipse">
                <a:avLst/>
              </a:prstGeom>
              <a:solidFill>
                <a:schemeClr val="tx2"/>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21" name="TextBox 20"/>
              <p:cNvSpPr txBox="1"/>
              <p:nvPr/>
            </p:nvSpPr>
            <p:spPr>
              <a:xfrm>
                <a:off x="5508692" y="1825976"/>
                <a:ext cx="312033" cy="400110"/>
              </a:xfrm>
              <a:prstGeom prst="rect">
                <a:avLst/>
              </a:prstGeom>
              <a:noFill/>
            </p:spPr>
            <p:txBody>
              <a:bodyPr wrap="none" rtlCol="0">
                <a:spAutoFit/>
              </a:bodyPr>
              <a:lstStyle/>
              <a:p>
                <a:pPr algn="ctr"/>
                <a:r>
                  <a:rPr lang="en-US" sz="2000" i="1" dirty="0">
                    <a:solidFill>
                      <a:srgbClr val="FFFFFF"/>
                    </a:solidFill>
                    <a:latin typeface="Optima"/>
                    <a:cs typeface="Optima"/>
                  </a:rPr>
                  <a:t>i</a:t>
                </a:r>
              </a:p>
            </p:txBody>
          </p:sp>
        </p:grpSp>
        <p:grpSp>
          <p:nvGrpSpPr>
            <p:cNvPr id="10" name="Group 9"/>
            <p:cNvGrpSpPr/>
            <p:nvPr/>
          </p:nvGrpSpPr>
          <p:grpSpPr>
            <a:xfrm>
              <a:off x="6474840" y="5427510"/>
              <a:ext cx="365762" cy="424317"/>
              <a:chOff x="6670498" y="1846208"/>
              <a:chExt cx="365762" cy="424317"/>
            </a:xfrm>
          </p:grpSpPr>
          <p:sp>
            <p:nvSpPr>
              <p:cNvPr id="18" name="Oval 17"/>
              <p:cNvSpPr>
                <a:spLocks noChangeAspect="1"/>
              </p:cNvSpPr>
              <p:nvPr/>
            </p:nvSpPr>
            <p:spPr>
              <a:xfrm>
                <a:off x="6670498" y="190476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9" name="TextBox 18"/>
              <p:cNvSpPr txBox="1"/>
              <p:nvPr/>
            </p:nvSpPr>
            <p:spPr>
              <a:xfrm>
                <a:off x="6701080" y="1846208"/>
                <a:ext cx="334116" cy="400110"/>
              </a:xfrm>
              <a:prstGeom prst="rect">
                <a:avLst/>
              </a:prstGeom>
              <a:noFill/>
            </p:spPr>
            <p:txBody>
              <a:bodyPr wrap="none" rtlCol="0">
                <a:spAutoFit/>
              </a:bodyPr>
              <a:lstStyle/>
              <a:p>
                <a:pPr algn="ctr"/>
                <a:r>
                  <a:rPr lang="en-US" sz="2000" i="1" dirty="0">
                    <a:solidFill>
                      <a:srgbClr val="FFFFFF"/>
                    </a:solidFill>
                    <a:latin typeface="Optima"/>
                    <a:cs typeface="Optima"/>
                  </a:rPr>
                  <a:t>j</a:t>
                </a:r>
              </a:p>
            </p:txBody>
          </p:sp>
        </p:grpSp>
        <p:grpSp>
          <p:nvGrpSpPr>
            <p:cNvPr id="11" name="Group 10"/>
            <p:cNvGrpSpPr/>
            <p:nvPr/>
          </p:nvGrpSpPr>
          <p:grpSpPr>
            <a:xfrm>
              <a:off x="7669381" y="5446538"/>
              <a:ext cx="396385" cy="405289"/>
              <a:chOff x="5459799" y="1825707"/>
              <a:chExt cx="396385" cy="405289"/>
            </a:xfrm>
          </p:grpSpPr>
          <p:sp>
            <p:nvSpPr>
              <p:cNvPr id="16" name="Oval 15"/>
              <p:cNvSpPr>
                <a:spLocks noChangeAspect="1"/>
              </p:cNvSpPr>
              <p:nvPr/>
            </p:nvSpPr>
            <p:spPr>
              <a:xfrm>
                <a:off x="5459799" y="1865236"/>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7" name="TextBox 16"/>
              <p:cNvSpPr txBox="1"/>
              <p:nvPr/>
            </p:nvSpPr>
            <p:spPr>
              <a:xfrm>
                <a:off x="5477722" y="1825707"/>
                <a:ext cx="378462" cy="400110"/>
              </a:xfrm>
              <a:prstGeom prst="rect">
                <a:avLst/>
              </a:prstGeom>
              <a:noFill/>
            </p:spPr>
            <p:txBody>
              <a:bodyPr wrap="none" rtlCol="0">
                <a:spAutoFit/>
              </a:bodyPr>
              <a:lstStyle/>
              <a:p>
                <a:pPr algn="ctr"/>
                <a:r>
                  <a:rPr lang="en-US" sz="2000" i="1" dirty="0">
                    <a:solidFill>
                      <a:srgbClr val="FFFFFF"/>
                    </a:solidFill>
                    <a:latin typeface="Optima"/>
                    <a:cs typeface="Optima"/>
                  </a:rPr>
                  <a:t>k</a:t>
                </a:r>
              </a:p>
            </p:txBody>
          </p:sp>
        </p:grpSp>
        <p:grpSp>
          <p:nvGrpSpPr>
            <p:cNvPr id="12" name="Group 11"/>
            <p:cNvGrpSpPr/>
            <p:nvPr/>
          </p:nvGrpSpPr>
          <p:grpSpPr>
            <a:xfrm>
              <a:off x="8884947" y="5470054"/>
              <a:ext cx="365762" cy="400110"/>
              <a:chOff x="6670498" y="1888752"/>
              <a:chExt cx="365762" cy="400110"/>
            </a:xfrm>
          </p:grpSpPr>
          <p:sp>
            <p:nvSpPr>
              <p:cNvPr id="14" name="Oval 13"/>
              <p:cNvSpPr>
                <a:spLocks noChangeAspect="1"/>
              </p:cNvSpPr>
              <p:nvPr/>
            </p:nvSpPr>
            <p:spPr>
              <a:xfrm>
                <a:off x="6670498" y="1904765"/>
                <a:ext cx="365762" cy="365760"/>
              </a:xfrm>
              <a:prstGeom prst="ellipse">
                <a:avLst/>
              </a:prstGeom>
              <a:solidFill>
                <a:srgbClr val="ED1C24"/>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5" name="TextBox 14"/>
              <p:cNvSpPr txBox="1"/>
              <p:nvPr/>
            </p:nvSpPr>
            <p:spPr>
              <a:xfrm>
                <a:off x="6714844" y="1888752"/>
                <a:ext cx="312033" cy="400110"/>
              </a:xfrm>
              <a:prstGeom prst="rect">
                <a:avLst/>
              </a:prstGeom>
              <a:noFill/>
            </p:spPr>
            <p:txBody>
              <a:bodyPr wrap="none" rtlCol="0">
                <a:spAutoFit/>
              </a:bodyPr>
              <a:lstStyle/>
              <a:p>
                <a:pPr algn="ctr"/>
                <a:r>
                  <a:rPr lang="en-US" sz="2000" i="1" dirty="0">
                    <a:solidFill>
                      <a:srgbClr val="FFFFFF"/>
                    </a:solidFill>
                    <a:latin typeface="Optima"/>
                    <a:cs typeface="Optima"/>
                  </a:rPr>
                  <a:t>l</a:t>
                </a:r>
              </a:p>
            </p:txBody>
          </p:sp>
        </p:grpSp>
        <p:sp>
          <p:nvSpPr>
            <p:cNvPr id="13" name="Oval 12"/>
            <p:cNvSpPr>
              <a:spLocks noChangeAspect="1"/>
            </p:cNvSpPr>
            <p:nvPr/>
          </p:nvSpPr>
          <p:spPr>
            <a:xfrm>
              <a:off x="8279597" y="4428212"/>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grpSp>
      <p:sp>
        <p:nvSpPr>
          <p:cNvPr id="22" name="TextBox 21"/>
          <p:cNvSpPr txBox="1"/>
          <p:nvPr/>
        </p:nvSpPr>
        <p:spPr>
          <a:xfrm>
            <a:off x="7722163" y="3394649"/>
            <a:ext cx="327269" cy="400110"/>
          </a:xfrm>
          <a:prstGeom prst="rect">
            <a:avLst/>
          </a:prstGeom>
          <a:noFill/>
        </p:spPr>
        <p:txBody>
          <a:bodyPr wrap="none" rtlCol="0">
            <a:spAutoFit/>
          </a:bodyPr>
          <a:lstStyle/>
          <a:p>
            <a:pPr algn="ctr"/>
            <a:r>
              <a:rPr lang="en-US" sz="2000" b="1" dirty="0">
                <a:solidFill>
                  <a:schemeClr val="tx1">
                    <a:lumMod val="85000"/>
                    <a:lumOff val="15000"/>
                  </a:schemeClr>
                </a:solidFill>
                <a:latin typeface="Optima"/>
                <a:cs typeface="Optima"/>
              </a:rPr>
              <a:t>1</a:t>
            </a:r>
          </a:p>
        </p:txBody>
      </p:sp>
      <p:sp>
        <p:nvSpPr>
          <p:cNvPr id="23" name="TextBox 22"/>
          <p:cNvSpPr txBox="1"/>
          <p:nvPr/>
        </p:nvSpPr>
        <p:spPr>
          <a:xfrm>
            <a:off x="7833836" y="3877088"/>
            <a:ext cx="313009" cy="369332"/>
          </a:xfrm>
          <a:prstGeom prst="rect">
            <a:avLst/>
          </a:prstGeom>
          <a:noFill/>
        </p:spPr>
        <p:txBody>
          <a:bodyPr wrap="none" rtlCol="0">
            <a:spAutoFit/>
          </a:bodyPr>
          <a:lstStyle/>
          <a:p>
            <a:pPr algn="ctr"/>
            <a:r>
              <a:rPr lang="en-US" b="1" dirty="0">
                <a:solidFill>
                  <a:srgbClr val="ED1C24"/>
                </a:solidFill>
                <a:latin typeface="Optima"/>
                <a:cs typeface="Optima"/>
              </a:rPr>
              <a:t>1</a:t>
            </a:r>
          </a:p>
        </p:txBody>
      </p:sp>
      <p:sp>
        <p:nvSpPr>
          <p:cNvPr id="24" name="TextBox 23"/>
          <p:cNvSpPr txBox="1"/>
          <p:nvPr/>
        </p:nvSpPr>
        <p:spPr>
          <a:xfrm>
            <a:off x="6817744" y="3877088"/>
            <a:ext cx="313009" cy="369332"/>
          </a:xfrm>
          <a:prstGeom prst="rect">
            <a:avLst/>
          </a:prstGeom>
          <a:noFill/>
        </p:spPr>
        <p:txBody>
          <a:bodyPr wrap="none" rtlCol="0">
            <a:spAutoFit/>
          </a:bodyPr>
          <a:lstStyle/>
          <a:p>
            <a:pPr algn="ctr"/>
            <a:r>
              <a:rPr lang="en-US" dirty="0">
                <a:solidFill>
                  <a:schemeClr val="tx1">
                    <a:lumMod val="75000"/>
                    <a:lumOff val="25000"/>
                  </a:schemeClr>
                </a:solidFill>
                <a:latin typeface="Optima"/>
                <a:cs typeface="Optima"/>
              </a:rPr>
              <a:t>1</a:t>
            </a:r>
          </a:p>
        </p:txBody>
      </p:sp>
      <p:sp>
        <p:nvSpPr>
          <p:cNvPr id="25" name="Oval 24"/>
          <p:cNvSpPr>
            <a:spLocks noChangeAspect="1"/>
          </p:cNvSpPr>
          <p:nvPr/>
        </p:nvSpPr>
        <p:spPr>
          <a:xfrm>
            <a:off x="4887520" y="2962879"/>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26" name="TextBox 25"/>
          <p:cNvSpPr txBox="1"/>
          <p:nvPr/>
        </p:nvSpPr>
        <p:spPr>
          <a:xfrm>
            <a:off x="5299501" y="2925868"/>
            <a:ext cx="541174" cy="400110"/>
          </a:xfrm>
          <a:prstGeom prst="rect">
            <a:avLst/>
          </a:prstGeom>
          <a:noFill/>
        </p:spPr>
        <p:txBody>
          <a:bodyPr wrap="none" rtlCol="0">
            <a:spAutoFit/>
          </a:bodyPr>
          <a:lstStyle/>
          <a:p>
            <a:pPr algn="ctr"/>
            <a:r>
              <a:rPr lang="en-US" sz="2000" b="1" dirty="0">
                <a:solidFill>
                  <a:schemeClr val="tx1">
                    <a:lumMod val="85000"/>
                    <a:lumOff val="15000"/>
                  </a:schemeClr>
                </a:solidFill>
                <a:latin typeface="Optima"/>
                <a:cs typeface="Optima"/>
              </a:rPr>
              <a:t>1.5</a:t>
            </a:r>
          </a:p>
        </p:txBody>
      </p:sp>
      <p:sp>
        <p:nvSpPr>
          <p:cNvPr id="27" name="Oval 26"/>
          <p:cNvSpPr>
            <a:spLocks noChangeAspect="1"/>
          </p:cNvSpPr>
          <p:nvPr/>
        </p:nvSpPr>
        <p:spPr>
          <a:xfrm>
            <a:off x="6073948" y="2208699"/>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28" name="TextBox 27"/>
          <p:cNvSpPr txBox="1"/>
          <p:nvPr/>
        </p:nvSpPr>
        <p:spPr>
          <a:xfrm>
            <a:off x="5368936" y="3703763"/>
            <a:ext cx="505523" cy="369332"/>
          </a:xfrm>
          <a:prstGeom prst="rect">
            <a:avLst/>
          </a:prstGeom>
          <a:noFill/>
        </p:spPr>
        <p:txBody>
          <a:bodyPr wrap="none" rtlCol="0">
            <a:spAutoFit/>
          </a:bodyPr>
          <a:lstStyle/>
          <a:p>
            <a:pPr algn="ctr"/>
            <a:r>
              <a:rPr lang="en-US" dirty="0">
                <a:solidFill>
                  <a:schemeClr val="tx1">
                    <a:lumMod val="75000"/>
                    <a:lumOff val="25000"/>
                  </a:schemeClr>
                </a:solidFill>
                <a:latin typeface="Optima"/>
                <a:cs typeface="Optima"/>
              </a:rPr>
              <a:t>1.5</a:t>
            </a:r>
          </a:p>
        </p:txBody>
      </p:sp>
      <p:sp>
        <p:nvSpPr>
          <p:cNvPr id="29" name="TextBox 28"/>
          <p:cNvSpPr txBox="1"/>
          <p:nvPr/>
        </p:nvSpPr>
        <p:spPr>
          <a:xfrm>
            <a:off x="4279553" y="3703763"/>
            <a:ext cx="505523" cy="369332"/>
          </a:xfrm>
          <a:prstGeom prst="rect">
            <a:avLst/>
          </a:prstGeom>
          <a:noFill/>
        </p:spPr>
        <p:txBody>
          <a:bodyPr wrap="none" rtlCol="0">
            <a:spAutoFit/>
          </a:bodyPr>
          <a:lstStyle/>
          <a:p>
            <a:pPr algn="ctr"/>
            <a:r>
              <a:rPr lang="en-US" b="1" dirty="0">
                <a:solidFill>
                  <a:srgbClr val="ED1C24"/>
                </a:solidFill>
                <a:latin typeface="Optima"/>
                <a:cs typeface="Optima"/>
              </a:rPr>
              <a:t>1.5</a:t>
            </a:r>
          </a:p>
        </p:txBody>
      </p:sp>
      <p:sp>
        <p:nvSpPr>
          <p:cNvPr id="30" name="TextBox 29"/>
          <p:cNvSpPr txBox="1"/>
          <p:nvPr/>
        </p:nvSpPr>
        <p:spPr>
          <a:xfrm>
            <a:off x="6564208" y="2159417"/>
            <a:ext cx="327269" cy="400110"/>
          </a:xfrm>
          <a:prstGeom prst="rect">
            <a:avLst/>
          </a:prstGeom>
          <a:noFill/>
        </p:spPr>
        <p:txBody>
          <a:bodyPr wrap="none" rtlCol="0">
            <a:spAutoFit/>
          </a:bodyPr>
          <a:lstStyle/>
          <a:p>
            <a:pPr algn="ctr"/>
            <a:r>
              <a:rPr lang="en-US" sz="2000" b="1" dirty="0">
                <a:solidFill>
                  <a:schemeClr val="tx1">
                    <a:lumMod val="85000"/>
                    <a:lumOff val="15000"/>
                  </a:schemeClr>
                </a:solidFill>
                <a:latin typeface="Optima"/>
                <a:cs typeface="Optima"/>
              </a:rPr>
              <a:t>2</a:t>
            </a:r>
          </a:p>
        </p:txBody>
      </p:sp>
      <p:sp>
        <p:nvSpPr>
          <p:cNvPr id="31" name="TextBox 30"/>
          <p:cNvSpPr txBox="1"/>
          <p:nvPr/>
        </p:nvSpPr>
        <p:spPr>
          <a:xfrm>
            <a:off x="6910241" y="2718523"/>
            <a:ext cx="313009" cy="369332"/>
          </a:xfrm>
          <a:prstGeom prst="rect">
            <a:avLst/>
          </a:prstGeom>
          <a:noFill/>
        </p:spPr>
        <p:txBody>
          <a:bodyPr wrap="none" rtlCol="0">
            <a:spAutoFit/>
          </a:bodyPr>
          <a:lstStyle/>
          <a:p>
            <a:pPr algn="ctr"/>
            <a:r>
              <a:rPr lang="en-US" b="1" dirty="0">
                <a:solidFill>
                  <a:srgbClr val="ED1C24"/>
                </a:solidFill>
                <a:latin typeface="Optima"/>
                <a:cs typeface="Optima"/>
              </a:rPr>
              <a:t>1</a:t>
            </a:r>
          </a:p>
        </p:txBody>
      </p:sp>
      <p:sp>
        <p:nvSpPr>
          <p:cNvPr id="32" name="TextBox 31"/>
          <p:cNvSpPr txBox="1"/>
          <p:nvPr/>
        </p:nvSpPr>
        <p:spPr>
          <a:xfrm>
            <a:off x="5276240" y="2407807"/>
            <a:ext cx="505523" cy="369332"/>
          </a:xfrm>
          <a:prstGeom prst="rect">
            <a:avLst/>
          </a:prstGeom>
          <a:noFill/>
        </p:spPr>
        <p:txBody>
          <a:bodyPr wrap="none" rtlCol="0">
            <a:spAutoFit/>
          </a:bodyPr>
          <a:lstStyle/>
          <a:p>
            <a:pPr algn="ctr"/>
            <a:r>
              <a:rPr lang="en-US" b="1" dirty="0">
                <a:solidFill>
                  <a:srgbClr val="ED1C24"/>
                </a:solidFill>
                <a:latin typeface="Optima"/>
                <a:cs typeface="Optima"/>
              </a:rPr>
              <a:t>0.5</a:t>
            </a:r>
          </a:p>
        </p:txBody>
      </p:sp>
      <p:sp>
        <p:nvSpPr>
          <p:cNvPr id="33" name="TextBox 32"/>
          <p:cNvSpPr txBox="1"/>
          <p:nvPr/>
        </p:nvSpPr>
        <p:spPr>
          <a:xfrm>
            <a:off x="8359706" y="4462116"/>
            <a:ext cx="327269" cy="400110"/>
          </a:xfrm>
          <a:prstGeom prst="rect">
            <a:avLst/>
          </a:prstGeom>
          <a:noFill/>
        </p:spPr>
        <p:txBody>
          <a:bodyPr wrap="none" rtlCol="0">
            <a:spAutoFit/>
          </a:bodyPr>
          <a:lstStyle/>
          <a:p>
            <a:pPr algn="ctr"/>
            <a:r>
              <a:rPr lang="en-US" sz="2000" b="1" dirty="0">
                <a:solidFill>
                  <a:schemeClr val="tx1">
                    <a:lumMod val="85000"/>
                    <a:lumOff val="15000"/>
                  </a:schemeClr>
                </a:solidFill>
                <a:latin typeface="Optima"/>
                <a:cs typeface="Optima"/>
              </a:rPr>
              <a:t>0</a:t>
            </a:r>
          </a:p>
        </p:txBody>
      </p:sp>
      <p:sp>
        <p:nvSpPr>
          <p:cNvPr id="34" name="TextBox 33"/>
          <p:cNvSpPr txBox="1"/>
          <p:nvPr/>
        </p:nvSpPr>
        <p:spPr>
          <a:xfrm>
            <a:off x="7136226" y="4462116"/>
            <a:ext cx="327269" cy="400110"/>
          </a:xfrm>
          <a:prstGeom prst="rect">
            <a:avLst/>
          </a:prstGeom>
          <a:noFill/>
        </p:spPr>
        <p:txBody>
          <a:bodyPr wrap="none" rtlCol="0">
            <a:spAutoFit/>
          </a:bodyPr>
          <a:lstStyle/>
          <a:p>
            <a:pPr algn="ctr"/>
            <a:r>
              <a:rPr lang="en-US" sz="2000" b="1" dirty="0">
                <a:solidFill>
                  <a:schemeClr val="tx1">
                    <a:lumMod val="85000"/>
                    <a:lumOff val="15000"/>
                  </a:schemeClr>
                </a:solidFill>
                <a:latin typeface="Optima"/>
                <a:cs typeface="Optima"/>
              </a:rPr>
              <a:t>0</a:t>
            </a:r>
          </a:p>
        </p:txBody>
      </p:sp>
      <p:sp>
        <p:nvSpPr>
          <p:cNvPr id="35" name="TextBox 34"/>
          <p:cNvSpPr txBox="1"/>
          <p:nvPr/>
        </p:nvSpPr>
        <p:spPr>
          <a:xfrm>
            <a:off x="5947832" y="4462116"/>
            <a:ext cx="327269" cy="400110"/>
          </a:xfrm>
          <a:prstGeom prst="rect">
            <a:avLst/>
          </a:prstGeom>
          <a:noFill/>
        </p:spPr>
        <p:txBody>
          <a:bodyPr wrap="none" rtlCol="0">
            <a:spAutoFit/>
          </a:bodyPr>
          <a:lstStyle/>
          <a:p>
            <a:pPr algn="ctr"/>
            <a:r>
              <a:rPr lang="en-US" sz="2000" b="1" dirty="0">
                <a:solidFill>
                  <a:schemeClr val="tx1">
                    <a:lumMod val="85000"/>
                    <a:lumOff val="15000"/>
                  </a:schemeClr>
                </a:solidFill>
                <a:latin typeface="Optima"/>
                <a:cs typeface="Optima"/>
              </a:rPr>
              <a:t>0</a:t>
            </a:r>
          </a:p>
        </p:txBody>
      </p:sp>
      <p:sp>
        <p:nvSpPr>
          <p:cNvPr id="36" name="TextBox 35"/>
          <p:cNvSpPr txBox="1"/>
          <p:nvPr/>
        </p:nvSpPr>
        <p:spPr>
          <a:xfrm>
            <a:off x="4731522" y="4462116"/>
            <a:ext cx="327269" cy="400110"/>
          </a:xfrm>
          <a:prstGeom prst="rect">
            <a:avLst/>
          </a:prstGeom>
          <a:noFill/>
        </p:spPr>
        <p:txBody>
          <a:bodyPr wrap="none" rtlCol="0">
            <a:spAutoFit/>
          </a:bodyPr>
          <a:lstStyle/>
          <a:p>
            <a:pPr algn="ctr"/>
            <a:r>
              <a:rPr lang="en-US" sz="2000" b="1" dirty="0">
                <a:solidFill>
                  <a:schemeClr val="tx1">
                    <a:lumMod val="85000"/>
                    <a:lumOff val="15000"/>
                  </a:schemeClr>
                </a:solidFill>
                <a:latin typeface="Optima"/>
                <a:cs typeface="Optima"/>
              </a:rPr>
              <a:t>0</a:t>
            </a:r>
          </a:p>
        </p:txBody>
      </p:sp>
      <p:graphicFrame>
        <p:nvGraphicFramePr>
          <p:cNvPr id="37" name="Table 36"/>
          <p:cNvGraphicFramePr>
            <a:graphicFrameLocks noGrp="1"/>
          </p:cNvGraphicFramePr>
          <p:nvPr>
            <p:extLst>
              <p:ext uri="{D42A27DB-BD31-4B8C-83A1-F6EECF244321}">
                <p14:modId xmlns:p14="http://schemas.microsoft.com/office/powerpoint/2010/main" val="161858519"/>
              </p:ext>
            </p:extLst>
          </p:nvPr>
        </p:nvGraphicFramePr>
        <p:xfrm>
          <a:off x="685800" y="2438400"/>
          <a:ext cx="2310726" cy="2325080"/>
        </p:xfrm>
        <a:graphic>
          <a:graphicData uri="http://schemas.openxmlformats.org/drawingml/2006/table">
            <a:tbl>
              <a:tblPr firstRow="1" bandRow="1">
                <a:tableStyleId>{5C22544A-7EE6-4342-B048-85BDC9FD1C3A}</a:tableStyleId>
              </a:tblPr>
              <a:tblGrid>
                <a:gridCol w="449915">
                  <a:extLst>
                    <a:ext uri="{9D8B030D-6E8A-4147-A177-3AD203B41FA5}">
                      <a16:colId xmlns:a16="http://schemas.microsoft.com/office/drawing/2014/main" val="20000"/>
                    </a:ext>
                  </a:extLst>
                </a:gridCol>
                <a:gridCol w="449915">
                  <a:extLst>
                    <a:ext uri="{9D8B030D-6E8A-4147-A177-3AD203B41FA5}">
                      <a16:colId xmlns:a16="http://schemas.microsoft.com/office/drawing/2014/main" val="20001"/>
                    </a:ext>
                  </a:extLst>
                </a:gridCol>
                <a:gridCol w="511068">
                  <a:extLst>
                    <a:ext uri="{9D8B030D-6E8A-4147-A177-3AD203B41FA5}">
                      <a16:colId xmlns:a16="http://schemas.microsoft.com/office/drawing/2014/main" val="20002"/>
                    </a:ext>
                  </a:extLst>
                </a:gridCol>
                <a:gridCol w="428073">
                  <a:extLst>
                    <a:ext uri="{9D8B030D-6E8A-4147-A177-3AD203B41FA5}">
                      <a16:colId xmlns:a16="http://schemas.microsoft.com/office/drawing/2014/main" val="20003"/>
                    </a:ext>
                  </a:extLst>
                </a:gridCol>
                <a:gridCol w="471755">
                  <a:extLst>
                    <a:ext uri="{9D8B030D-6E8A-4147-A177-3AD203B41FA5}">
                      <a16:colId xmlns:a16="http://schemas.microsoft.com/office/drawing/2014/main" val="20004"/>
                    </a:ext>
                  </a:extLst>
                </a:gridCol>
              </a:tblGrid>
              <a:tr h="465016">
                <a:tc>
                  <a:txBody>
                    <a:bodyPr/>
                    <a:lstStyle/>
                    <a:p>
                      <a:pPr algn="ctr"/>
                      <a:endParaRPr lang="en-US" sz="2000" b="1" i="1"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ED1C24"/>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65016">
                <a:tc>
                  <a:txBody>
                    <a:bodyPr/>
                    <a:lstStyle/>
                    <a:p>
                      <a:pPr algn="ctr"/>
                      <a:r>
                        <a:rPr lang="en-US" sz="2000" b="1" i="1" dirty="0">
                          <a:solidFill>
                            <a:srgbClr val="ED1C24"/>
                          </a:solidFill>
                          <a:latin typeface="Optima"/>
                          <a:cs typeface="Optima"/>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chemeClr val="tx2"/>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5016">
                <a:tc>
                  <a:txBody>
                    <a:bodyPr/>
                    <a:lstStyle/>
                    <a:p>
                      <a:pPr algn="ctr"/>
                      <a:r>
                        <a:rPr lang="en-US" sz="2000" b="1" i="1" dirty="0">
                          <a:solidFill>
                            <a:srgbClr val="262626"/>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65016">
                <a:tc>
                  <a:txBody>
                    <a:bodyPr/>
                    <a:lstStyle/>
                    <a:p>
                      <a:pPr algn="ctr"/>
                      <a:r>
                        <a:rPr lang="en-US" sz="2000" b="1" i="1" dirty="0">
                          <a:solidFill>
                            <a:srgbClr val="262626"/>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65016">
                <a:tc>
                  <a:txBody>
                    <a:bodyPr/>
                    <a:lstStyle/>
                    <a:p>
                      <a:pPr algn="ctr"/>
                      <a:r>
                        <a:rPr lang="en-US" sz="2000" b="1" i="1" dirty="0">
                          <a:solidFill>
                            <a:srgbClr val="262626"/>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39" name="Title 1"/>
          <p:cNvSpPr txBox="1">
            <a:spLocks/>
          </p:cNvSpPr>
          <p:nvPr/>
        </p:nvSpPr>
        <p:spPr>
          <a:xfrm>
            <a:off x="228600" y="159760"/>
            <a:ext cx="8763000" cy="830840"/>
          </a:xfrm>
          <a:prstGeom prst="rect">
            <a:avLst/>
          </a:prstGeom>
        </p:spPr>
        <p:txBody>
          <a:bodyPr>
            <a:normAutofit fontScale="92500"/>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UPGMA Doesn’t “Fit” a Tree to a Matrix</a:t>
            </a:r>
          </a:p>
        </p:txBody>
      </p:sp>
    </p:spTree>
    <p:extLst>
      <p:ext uri="{BB962C8B-B14F-4D97-AF65-F5344CB8AC3E}">
        <p14:creationId xmlns:p14="http://schemas.microsoft.com/office/powerpoint/2010/main" val="99170944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Content Placeholder 3"/>
          <p:cNvSpPr txBox="1">
            <a:spLocks/>
          </p:cNvSpPr>
          <p:nvPr/>
        </p:nvSpPr>
        <p:spPr>
          <a:xfrm>
            <a:off x="304802" y="1483688"/>
            <a:ext cx="8610601" cy="48768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err="1">
                <a:latin typeface="Optima"/>
                <a:cs typeface="Optima"/>
              </a:rPr>
              <a:t>AdditivePhylogeny</a:t>
            </a:r>
            <a:r>
              <a:rPr lang="en-US" b="1" dirty="0">
                <a:latin typeface="Optima"/>
                <a:cs typeface="Optima"/>
              </a:rPr>
              <a:t>:</a:t>
            </a:r>
          </a:p>
        </p:txBody>
      </p:sp>
      <p:sp>
        <p:nvSpPr>
          <p:cNvPr id="39" name="Title 1"/>
          <p:cNvSpPr txBox="1">
            <a:spLocks/>
          </p:cNvSpPr>
          <p:nvPr/>
        </p:nvSpPr>
        <p:spPr>
          <a:xfrm>
            <a:off x="381000"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In Summary...</a:t>
            </a:r>
          </a:p>
        </p:txBody>
      </p:sp>
    </p:spTree>
    <p:extLst>
      <p:ext uri="{BB962C8B-B14F-4D97-AF65-F5344CB8AC3E}">
        <p14:creationId xmlns:p14="http://schemas.microsoft.com/office/powerpoint/2010/main" val="340691340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Content Placeholder 3"/>
          <p:cNvSpPr txBox="1">
            <a:spLocks/>
          </p:cNvSpPr>
          <p:nvPr/>
        </p:nvSpPr>
        <p:spPr>
          <a:xfrm>
            <a:off x="304802" y="1483688"/>
            <a:ext cx="8610601" cy="48768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err="1">
                <a:latin typeface="Optima"/>
                <a:cs typeface="Optima"/>
              </a:rPr>
              <a:t>AdditivePhylogeny</a:t>
            </a:r>
            <a:r>
              <a:rPr lang="en-US" b="1" dirty="0">
                <a:latin typeface="Optima"/>
                <a:cs typeface="Optima"/>
              </a:rPr>
              <a:t>:</a:t>
            </a:r>
          </a:p>
          <a:p>
            <a:pPr lvl="1"/>
            <a:r>
              <a:rPr lang="en-US" dirty="0">
                <a:latin typeface="Optima"/>
                <a:cs typeface="Optima"/>
              </a:rPr>
              <a:t>good: produces the tree fitting an </a:t>
            </a:r>
            <a:r>
              <a:rPr lang="en-US" i="1">
                <a:latin typeface="Optima"/>
                <a:cs typeface="Optima"/>
              </a:rPr>
              <a:t>additive </a:t>
            </a:r>
            <a:r>
              <a:rPr lang="en-US">
                <a:latin typeface="Optima"/>
                <a:cs typeface="Optima"/>
              </a:rPr>
              <a:t>matrix</a:t>
            </a:r>
            <a:endParaRPr lang="en-US" dirty="0">
              <a:latin typeface="Optima"/>
              <a:cs typeface="Optima"/>
            </a:endParaRPr>
          </a:p>
        </p:txBody>
      </p:sp>
      <p:sp>
        <p:nvSpPr>
          <p:cNvPr id="39" name="Title 1"/>
          <p:cNvSpPr txBox="1">
            <a:spLocks/>
          </p:cNvSpPr>
          <p:nvPr/>
        </p:nvSpPr>
        <p:spPr>
          <a:xfrm>
            <a:off x="381000"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In Summary...</a:t>
            </a:r>
          </a:p>
        </p:txBody>
      </p:sp>
    </p:spTree>
    <p:extLst>
      <p:ext uri="{BB962C8B-B14F-4D97-AF65-F5344CB8AC3E}">
        <p14:creationId xmlns:p14="http://schemas.microsoft.com/office/powerpoint/2010/main" val="16922386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3399" b="3626"/>
          <a:stretch/>
        </p:blipFill>
        <p:spPr>
          <a:xfrm>
            <a:off x="-28302" y="0"/>
            <a:ext cx="9172301" cy="6895685"/>
          </a:xfrm>
          <a:prstGeom prst="rect">
            <a:avLst/>
          </a:prstGeom>
        </p:spPr>
      </p:pic>
    </p:spTree>
    <p:extLst>
      <p:ext uri="{BB962C8B-B14F-4D97-AF65-F5344CB8AC3E}">
        <p14:creationId xmlns:p14="http://schemas.microsoft.com/office/powerpoint/2010/main" val="306753732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Content Placeholder 3"/>
          <p:cNvSpPr txBox="1">
            <a:spLocks/>
          </p:cNvSpPr>
          <p:nvPr/>
        </p:nvSpPr>
        <p:spPr>
          <a:xfrm>
            <a:off x="304802" y="1483688"/>
            <a:ext cx="8610601" cy="48768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err="1">
                <a:latin typeface="Optima"/>
                <a:cs typeface="Optima"/>
              </a:rPr>
              <a:t>AdditivePhylogeny</a:t>
            </a:r>
            <a:r>
              <a:rPr lang="en-US" b="1" dirty="0">
                <a:latin typeface="Optima"/>
                <a:cs typeface="Optima"/>
              </a:rPr>
              <a:t>:</a:t>
            </a:r>
          </a:p>
          <a:p>
            <a:pPr lvl="1"/>
            <a:r>
              <a:rPr lang="en-US" dirty="0">
                <a:latin typeface="Optima"/>
                <a:cs typeface="Optima"/>
              </a:rPr>
              <a:t>good: produces the tree fitting an </a:t>
            </a:r>
            <a:r>
              <a:rPr lang="en-US" i="1" dirty="0">
                <a:latin typeface="Optima"/>
                <a:cs typeface="Optima"/>
              </a:rPr>
              <a:t>additive </a:t>
            </a:r>
            <a:r>
              <a:rPr lang="en-US" dirty="0">
                <a:latin typeface="Optima"/>
                <a:cs typeface="Optima"/>
              </a:rPr>
              <a:t>matrix</a:t>
            </a:r>
          </a:p>
          <a:p>
            <a:pPr lvl="1"/>
            <a:r>
              <a:rPr lang="en-US" dirty="0">
                <a:latin typeface="Optima"/>
                <a:cs typeface="Optima"/>
              </a:rPr>
              <a:t>bad: fails completely on a </a:t>
            </a:r>
            <a:r>
              <a:rPr lang="en-US" i="1" dirty="0">
                <a:latin typeface="Optima"/>
                <a:cs typeface="Optima"/>
              </a:rPr>
              <a:t>non-</a:t>
            </a:r>
            <a:r>
              <a:rPr lang="en-US" i="1">
                <a:latin typeface="Optima"/>
                <a:cs typeface="Optima"/>
              </a:rPr>
              <a:t>additive</a:t>
            </a:r>
            <a:r>
              <a:rPr lang="en-US">
                <a:latin typeface="Optima"/>
                <a:cs typeface="Optima"/>
              </a:rPr>
              <a:t> matrix</a:t>
            </a:r>
            <a:endParaRPr lang="en-US" dirty="0">
              <a:latin typeface="Optima"/>
              <a:cs typeface="Optima"/>
            </a:endParaRPr>
          </a:p>
        </p:txBody>
      </p:sp>
      <p:sp>
        <p:nvSpPr>
          <p:cNvPr id="39" name="Title 1"/>
          <p:cNvSpPr txBox="1">
            <a:spLocks/>
          </p:cNvSpPr>
          <p:nvPr/>
        </p:nvSpPr>
        <p:spPr>
          <a:xfrm>
            <a:off x="381000"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In Summary...</a:t>
            </a:r>
          </a:p>
        </p:txBody>
      </p:sp>
    </p:spTree>
    <p:extLst>
      <p:ext uri="{BB962C8B-B14F-4D97-AF65-F5344CB8AC3E}">
        <p14:creationId xmlns:p14="http://schemas.microsoft.com/office/powerpoint/2010/main" val="288402539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Content Placeholder 3"/>
          <p:cNvSpPr txBox="1">
            <a:spLocks/>
          </p:cNvSpPr>
          <p:nvPr/>
        </p:nvSpPr>
        <p:spPr>
          <a:xfrm>
            <a:off x="304802" y="1483688"/>
            <a:ext cx="8610601" cy="48768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err="1">
                <a:latin typeface="Optima"/>
                <a:cs typeface="Optima"/>
              </a:rPr>
              <a:t>AdditivePhylogeny</a:t>
            </a:r>
            <a:r>
              <a:rPr lang="en-US" b="1" dirty="0">
                <a:latin typeface="Optima"/>
                <a:cs typeface="Optima"/>
              </a:rPr>
              <a:t>:</a:t>
            </a:r>
          </a:p>
          <a:p>
            <a:pPr lvl="1"/>
            <a:r>
              <a:rPr lang="en-US" dirty="0">
                <a:latin typeface="Optima"/>
                <a:cs typeface="Optima"/>
              </a:rPr>
              <a:t>good: produces the tree fitting an </a:t>
            </a:r>
            <a:r>
              <a:rPr lang="en-US" i="1" dirty="0">
                <a:latin typeface="Optima"/>
                <a:cs typeface="Optima"/>
              </a:rPr>
              <a:t>additive </a:t>
            </a:r>
            <a:r>
              <a:rPr lang="en-US" dirty="0">
                <a:latin typeface="Optima"/>
                <a:cs typeface="Optima"/>
              </a:rPr>
              <a:t>matrix</a:t>
            </a:r>
          </a:p>
          <a:p>
            <a:pPr lvl="1"/>
            <a:r>
              <a:rPr lang="en-US" dirty="0">
                <a:latin typeface="Optima"/>
                <a:cs typeface="Optima"/>
              </a:rPr>
              <a:t>bad: fails completely on a </a:t>
            </a:r>
            <a:r>
              <a:rPr lang="en-US" i="1" dirty="0">
                <a:latin typeface="Optima"/>
                <a:cs typeface="Optima"/>
              </a:rPr>
              <a:t>non-additive</a:t>
            </a:r>
            <a:r>
              <a:rPr lang="en-US" dirty="0">
                <a:latin typeface="Optima"/>
                <a:cs typeface="Optima"/>
              </a:rPr>
              <a:t> matrix</a:t>
            </a:r>
          </a:p>
          <a:p>
            <a:r>
              <a:rPr lang="en-US" b="1" dirty="0">
                <a:latin typeface="Optima"/>
                <a:cs typeface="Optima"/>
              </a:rPr>
              <a:t>UPGMA:</a:t>
            </a:r>
            <a:endParaRPr lang="en-US" dirty="0">
              <a:latin typeface="Optima"/>
              <a:cs typeface="Optima"/>
            </a:endParaRPr>
          </a:p>
          <a:p>
            <a:pPr lvl="1"/>
            <a:r>
              <a:rPr lang="en-US" dirty="0">
                <a:latin typeface="Optima"/>
                <a:cs typeface="Optima"/>
              </a:rPr>
              <a:t>good: produces a tree for any matrix</a:t>
            </a:r>
          </a:p>
        </p:txBody>
      </p:sp>
      <p:sp>
        <p:nvSpPr>
          <p:cNvPr id="39" name="Title 1"/>
          <p:cNvSpPr txBox="1">
            <a:spLocks/>
          </p:cNvSpPr>
          <p:nvPr/>
        </p:nvSpPr>
        <p:spPr>
          <a:xfrm>
            <a:off x="381000"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In Summary...</a:t>
            </a:r>
          </a:p>
        </p:txBody>
      </p:sp>
    </p:spTree>
    <p:extLst>
      <p:ext uri="{BB962C8B-B14F-4D97-AF65-F5344CB8AC3E}">
        <p14:creationId xmlns:p14="http://schemas.microsoft.com/office/powerpoint/2010/main" val="381145561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Content Placeholder 3"/>
          <p:cNvSpPr txBox="1">
            <a:spLocks/>
          </p:cNvSpPr>
          <p:nvPr/>
        </p:nvSpPr>
        <p:spPr>
          <a:xfrm>
            <a:off x="304802" y="1483688"/>
            <a:ext cx="8610601" cy="48768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err="1">
                <a:latin typeface="Optima"/>
                <a:cs typeface="Optima"/>
              </a:rPr>
              <a:t>AdditivePhylogeny</a:t>
            </a:r>
            <a:r>
              <a:rPr lang="en-US" b="1" dirty="0">
                <a:latin typeface="Optima"/>
                <a:cs typeface="Optima"/>
              </a:rPr>
              <a:t>:</a:t>
            </a:r>
          </a:p>
          <a:p>
            <a:pPr lvl="1"/>
            <a:r>
              <a:rPr lang="en-US" dirty="0">
                <a:latin typeface="Optima"/>
                <a:cs typeface="Optima"/>
              </a:rPr>
              <a:t>good: produces the tree fitting an </a:t>
            </a:r>
            <a:r>
              <a:rPr lang="en-US" i="1" dirty="0">
                <a:latin typeface="Optima"/>
                <a:cs typeface="Optima"/>
              </a:rPr>
              <a:t>additive </a:t>
            </a:r>
            <a:r>
              <a:rPr lang="en-US" dirty="0">
                <a:latin typeface="Optima"/>
                <a:cs typeface="Optima"/>
              </a:rPr>
              <a:t>matrix</a:t>
            </a:r>
          </a:p>
          <a:p>
            <a:pPr lvl="1"/>
            <a:r>
              <a:rPr lang="en-US" dirty="0">
                <a:latin typeface="Optima"/>
                <a:cs typeface="Optima"/>
              </a:rPr>
              <a:t>bad: fails completely on a </a:t>
            </a:r>
            <a:r>
              <a:rPr lang="en-US" i="1" dirty="0">
                <a:latin typeface="Optima"/>
                <a:cs typeface="Optima"/>
              </a:rPr>
              <a:t>non-additive</a:t>
            </a:r>
            <a:r>
              <a:rPr lang="en-US" dirty="0">
                <a:latin typeface="Optima"/>
                <a:cs typeface="Optima"/>
              </a:rPr>
              <a:t> matrix</a:t>
            </a:r>
          </a:p>
          <a:p>
            <a:r>
              <a:rPr lang="en-US" b="1" dirty="0">
                <a:latin typeface="Optima"/>
                <a:cs typeface="Optima"/>
              </a:rPr>
              <a:t>UPGMA:</a:t>
            </a:r>
            <a:endParaRPr lang="en-US" dirty="0">
              <a:latin typeface="Optima"/>
              <a:cs typeface="Optima"/>
            </a:endParaRPr>
          </a:p>
          <a:p>
            <a:pPr lvl="1"/>
            <a:r>
              <a:rPr lang="en-US" dirty="0">
                <a:latin typeface="Optima"/>
                <a:cs typeface="Optima"/>
              </a:rPr>
              <a:t>good: produces a tree for any matrix</a:t>
            </a:r>
          </a:p>
          <a:p>
            <a:pPr lvl="1"/>
            <a:r>
              <a:rPr lang="en-US" dirty="0">
                <a:latin typeface="Optima"/>
                <a:cs typeface="Optima"/>
              </a:rPr>
              <a:t>bad: tree doesn’t necessarily fit an </a:t>
            </a:r>
            <a:r>
              <a:rPr lang="en-US">
                <a:latin typeface="Optima"/>
                <a:cs typeface="Optima"/>
              </a:rPr>
              <a:t>additive matrix</a:t>
            </a:r>
            <a:endParaRPr lang="en-US" dirty="0">
              <a:latin typeface="Optima"/>
              <a:cs typeface="Optima"/>
            </a:endParaRPr>
          </a:p>
        </p:txBody>
      </p:sp>
      <p:sp>
        <p:nvSpPr>
          <p:cNvPr id="39" name="Title 1"/>
          <p:cNvSpPr txBox="1">
            <a:spLocks/>
          </p:cNvSpPr>
          <p:nvPr/>
        </p:nvSpPr>
        <p:spPr>
          <a:xfrm>
            <a:off x="381000"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In Summary...</a:t>
            </a:r>
          </a:p>
        </p:txBody>
      </p:sp>
    </p:spTree>
    <p:extLst>
      <p:ext uri="{BB962C8B-B14F-4D97-AF65-F5344CB8AC3E}">
        <p14:creationId xmlns:p14="http://schemas.microsoft.com/office/powerpoint/2010/main" val="332756014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Content Placeholder 3"/>
          <p:cNvSpPr txBox="1">
            <a:spLocks/>
          </p:cNvSpPr>
          <p:nvPr/>
        </p:nvSpPr>
        <p:spPr>
          <a:xfrm>
            <a:off x="304802" y="1483688"/>
            <a:ext cx="8610601" cy="48768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err="1">
                <a:latin typeface="Optima"/>
                <a:cs typeface="Optima"/>
              </a:rPr>
              <a:t>AdditivePhylogeny</a:t>
            </a:r>
            <a:r>
              <a:rPr lang="en-US" b="1" dirty="0">
                <a:latin typeface="Optima"/>
                <a:cs typeface="Optima"/>
              </a:rPr>
              <a:t>:</a:t>
            </a:r>
          </a:p>
          <a:p>
            <a:pPr lvl="1"/>
            <a:r>
              <a:rPr lang="en-US" dirty="0">
                <a:latin typeface="Optima"/>
                <a:cs typeface="Optima"/>
              </a:rPr>
              <a:t>good: produces the tree fitting an </a:t>
            </a:r>
            <a:r>
              <a:rPr lang="en-US" i="1" dirty="0">
                <a:latin typeface="Optima"/>
                <a:cs typeface="Optima"/>
              </a:rPr>
              <a:t>additive </a:t>
            </a:r>
            <a:r>
              <a:rPr lang="en-US" dirty="0">
                <a:latin typeface="Optima"/>
                <a:cs typeface="Optima"/>
              </a:rPr>
              <a:t>matrix</a:t>
            </a:r>
          </a:p>
          <a:p>
            <a:pPr lvl="1"/>
            <a:r>
              <a:rPr lang="en-US" dirty="0">
                <a:latin typeface="Optima"/>
                <a:cs typeface="Optima"/>
              </a:rPr>
              <a:t>bad: fails completely on a </a:t>
            </a:r>
            <a:r>
              <a:rPr lang="en-US" i="1" dirty="0">
                <a:latin typeface="Optima"/>
                <a:cs typeface="Optima"/>
              </a:rPr>
              <a:t>non-additive</a:t>
            </a:r>
            <a:r>
              <a:rPr lang="en-US" dirty="0">
                <a:latin typeface="Optima"/>
                <a:cs typeface="Optima"/>
              </a:rPr>
              <a:t> matrix</a:t>
            </a:r>
          </a:p>
          <a:p>
            <a:r>
              <a:rPr lang="en-US" b="1" dirty="0">
                <a:latin typeface="Optima"/>
                <a:cs typeface="Optima"/>
              </a:rPr>
              <a:t>UPGMA:</a:t>
            </a:r>
            <a:endParaRPr lang="en-US" dirty="0">
              <a:latin typeface="Optima"/>
              <a:cs typeface="Optima"/>
            </a:endParaRPr>
          </a:p>
          <a:p>
            <a:pPr lvl="1"/>
            <a:r>
              <a:rPr lang="en-US" dirty="0">
                <a:latin typeface="Optima"/>
                <a:cs typeface="Optima"/>
              </a:rPr>
              <a:t>good: produces a tree for any matrix</a:t>
            </a:r>
          </a:p>
          <a:p>
            <a:pPr lvl="1"/>
            <a:r>
              <a:rPr lang="en-US" dirty="0">
                <a:latin typeface="Optima"/>
                <a:cs typeface="Optima"/>
              </a:rPr>
              <a:t>bad: tree doesn’t necessarily fit an additive matrix</a:t>
            </a:r>
          </a:p>
          <a:p>
            <a:r>
              <a:rPr lang="en-US" b="1" dirty="0">
                <a:latin typeface="Optima"/>
                <a:cs typeface="Optima"/>
              </a:rPr>
              <a:t>?????:</a:t>
            </a:r>
            <a:endParaRPr lang="en-US" dirty="0">
              <a:latin typeface="Optima"/>
              <a:cs typeface="Optima"/>
            </a:endParaRPr>
          </a:p>
          <a:p>
            <a:pPr lvl="1"/>
            <a:r>
              <a:rPr lang="en-US" dirty="0">
                <a:latin typeface="Optima"/>
                <a:cs typeface="Optima"/>
              </a:rPr>
              <a:t>good: produces the tree fitting an additive matrix </a:t>
            </a:r>
          </a:p>
          <a:p>
            <a:pPr lvl="1"/>
            <a:r>
              <a:rPr lang="en-US" dirty="0">
                <a:latin typeface="Optima"/>
                <a:cs typeface="Optima"/>
              </a:rPr>
              <a:t>good: provides heuristic for a non-additive matrix</a:t>
            </a:r>
          </a:p>
          <a:p>
            <a:pPr lvl="1"/>
            <a:endParaRPr lang="en-US" dirty="0">
              <a:latin typeface="Optima"/>
              <a:cs typeface="Optima"/>
            </a:endParaRPr>
          </a:p>
        </p:txBody>
      </p:sp>
      <p:sp>
        <p:nvSpPr>
          <p:cNvPr id="39" name="Title 1"/>
          <p:cNvSpPr txBox="1">
            <a:spLocks/>
          </p:cNvSpPr>
          <p:nvPr/>
        </p:nvSpPr>
        <p:spPr>
          <a:xfrm>
            <a:off x="381000"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In Summary...</a:t>
            </a:r>
          </a:p>
        </p:txBody>
      </p:sp>
    </p:spTree>
    <p:extLst>
      <p:ext uri="{BB962C8B-B14F-4D97-AF65-F5344CB8AC3E}">
        <p14:creationId xmlns:p14="http://schemas.microsoft.com/office/powerpoint/2010/main" val="13477272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000"/>
                </a:solidFill>
                <a:latin typeface="Optima"/>
                <a:cs typeface="Optima"/>
              </a:rPr>
              <a:t>Outline</a:t>
            </a:r>
          </a:p>
        </p:txBody>
      </p:sp>
      <p:sp>
        <p:nvSpPr>
          <p:cNvPr id="3" name="Content Placeholder 2"/>
          <p:cNvSpPr>
            <a:spLocks noGrp="1"/>
          </p:cNvSpPr>
          <p:nvPr>
            <p:ph idx="1"/>
          </p:nvPr>
        </p:nvSpPr>
        <p:spPr>
          <a:xfrm>
            <a:off x="457200" y="1371601"/>
            <a:ext cx="8458200" cy="5334001"/>
          </a:xfrm>
        </p:spPr>
        <p:txBody>
          <a:bodyPr>
            <a:noAutofit/>
          </a:bodyPr>
          <a:lstStyle/>
          <a:p>
            <a:pPr>
              <a:lnSpc>
                <a:spcPct val="120000"/>
              </a:lnSpc>
            </a:pPr>
            <a:r>
              <a:rPr lang="en-US" sz="2200" dirty="0">
                <a:solidFill>
                  <a:schemeClr val="bg1">
                    <a:lumMod val="50000"/>
                  </a:schemeClr>
                </a:solidFill>
                <a:latin typeface="Optima"/>
                <a:cs typeface="Optima"/>
              </a:rPr>
              <a:t>The Fastest Outbreak</a:t>
            </a:r>
          </a:p>
          <a:p>
            <a:pPr>
              <a:lnSpc>
                <a:spcPct val="120000"/>
              </a:lnSpc>
            </a:pPr>
            <a:r>
              <a:rPr lang="en-US" sz="2200" dirty="0">
                <a:solidFill>
                  <a:schemeClr val="bg1">
                    <a:lumMod val="50000"/>
                  </a:schemeClr>
                </a:solidFill>
                <a:latin typeface="Optima"/>
                <a:cs typeface="Optima"/>
              </a:rPr>
              <a:t>Transforming Distance Matrices into Evolutionary Trees</a:t>
            </a:r>
          </a:p>
          <a:p>
            <a:pPr>
              <a:lnSpc>
                <a:spcPct val="120000"/>
              </a:lnSpc>
            </a:pPr>
            <a:r>
              <a:rPr lang="en-US" sz="2200" dirty="0">
                <a:solidFill>
                  <a:schemeClr val="bg1">
                    <a:lumMod val="50000"/>
                  </a:schemeClr>
                </a:solidFill>
                <a:latin typeface="Optima"/>
                <a:cs typeface="Optima"/>
              </a:rPr>
              <a:t>Toward an Algorithm for Distance-Based Phylogeny Construction</a:t>
            </a:r>
          </a:p>
          <a:p>
            <a:pPr>
              <a:lnSpc>
                <a:spcPct val="120000"/>
              </a:lnSpc>
            </a:pPr>
            <a:r>
              <a:rPr lang="en-US" sz="2200" dirty="0">
                <a:solidFill>
                  <a:schemeClr val="bg1">
                    <a:lumMod val="50000"/>
                  </a:schemeClr>
                </a:solidFill>
                <a:latin typeface="Optima"/>
                <a:cs typeface="Optima"/>
              </a:rPr>
              <a:t>Additive Phylogeny</a:t>
            </a:r>
          </a:p>
          <a:p>
            <a:pPr>
              <a:lnSpc>
                <a:spcPct val="120000"/>
              </a:lnSpc>
            </a:pPr>
            <a:r>
              <a:rPr lang="en-US" sz="2200" dirty="0">
                <a:solidFill>
                  <a:schemeClr val="bg1">
                    <a:lumMod val="50000"/>
                  </a:schemeClr>
                </a:solidFill>
                <a:latin typeface="Optima"/>
                <a:cs typeface="Optima"/>
              </a:rPr>
              <a:t>Using Least-Squares to Construct Distance-Based Phylogenies</a:t>
            </a:r>
          </a:p>
          <a:p>
            <a:pPr>
              <a:lnSpc>
                <a:spcPct val="120000"/>
              </a:lnSpc>
            </a:pPr>
            <a:r>
              <a:rPr lang="en-US" sz="2200" dirty="0" err="1">
                <a:solidFill>
                  <a:schemeClr val="bg1">
                    <a:lumMod val="50000"/>
                  </a:schemeClr>
                </a:solidFill>
                <a:latin typeface="Optima"/>
                <a:cs typeface="Optima"/>
              </a:rPr>
              <a:t>Ultrametric</a:t>
            </a:r>
            <a:r>
              <a:rPr lang="en-US" sz="2200" dirty="0">
                <a:solidFill>
                  <a:schemeClr val="bg1">
                    <a:lumMod val="50000"/>
                  </a:schemeClr>
                </a:solidFill>
                <a:latin typeface="Optima"/>
                <a:cs typeface="Optima"/>
              </a:rPr>
              <a:t> Evolutionary Trees</a:t>
            </a:r>
          </a:p>
          <a:p>
            <a:pPr>
              <a:lnSpc>
                <a:spcPct val="120000"/>
              </a:lnSpc>
            </a:pPr>
            <a:r>
              <a:rPr lang="en-US" sz="2200" b="1" dirty="0">
                <a:solidFill>
                  <a:srgbClr val="000000"/>
                </a:solidFill>
                <a:latin typeface="Optima"/>
                <a:cs typeface="Optima"/>
              </a:rPr>
              <a:t>The Neighbor-Joining Algorithm</a:t>
            </a:r>
          </a:p>
          <a:p>
            <a:pPr>
              <a:lnSpc>
                <a:spcPct val="120000"/>
              </a:lnSpc>
            </a:pPr>
            <a:r>
              <a:rPr lang="en-US" sz="2200" dirty="0">
                <a:solidFill>
                  <a:schemeClr val="bg1">
                    <a:lumMod val="50000"/>
                  </a:schemeClr>
                </a:solidFill>
                <a:latin typeface="Optima"/>
                <a:cs typeface="Optima"/>
              </a:rPr>
              <a:t>Character-Based Tree Reconstruction</a:t>
            </a:r>
          </a:p>
          <a:p>
            <a:pPr>
              <a:lnSpc>
                <a:spcPct val="120000"/>
              </a:lnSpc>
            </a:pPr>
            <a:r>
              <a:rPr lang="en-US" sz="2200" dirty="0">
                <a:solidFill>
                  <a:schemeClr val="bg1">
                    <a:lumMod val="50000"/>
                  </a:schemeClr>
                </a:solidFill>
                <a:latin typeface="Optima"/>
                <a:cs typeface="Optima"/>
              </a:rPr>
              <a:t>The Small Parsimony Problem</a:t>
            </a:r>
          </a:p>
          <a:p>
            <a:pPr>
              <a:lnSpc>
                <a:spcPct val="120000"/>
              </a:lnSpc>
            </a:pPr>
            <a:r>
              <a:rPr lang="en-US" sz="2200" dirty="0">
                <a:solidFill>
                  <a:schemeClr val="bg1">
                    <a:lumMod val="50000"/>
                  </a:schemeClr>
                </a:solidFill>
                <a:latin typeface="Optima"/>
                <a:cs typeface="Optima"/>
              </a:rPr>
              <a:t>The Large Parsimony Problem</a:t>
            </a:r>
          </a:p>
          <a:p>
            <a:pPr>
              <a:lnSpc>
                <a:spcPct val="120000"/>
              </a:lnSpc>
            </a:pPr>
            <a:r>
              <a:rPr lang="en-US" sz="2200" dirty="0">
                <a:solidFill>
                  <a:schemeClr val="bg1">
                    <a:lumMod val="50000"/>
                  </a:schemeClr>
                </a:solidFill>
                <a:latin typeface="Optima"/>
                <a:cs typeface="Optima"/>
              </a:rPr>
              <a:t>Evolutionary Tree Reconstruction in the Modern Era</a:t>
            </a:r>
          </a:p>
        </p:txBody>
      </p:sp>
      <p:sp>
        <p:nvSpPr>
          <p:cNvPr id="5" name="Footer Placeholder 4">
            <a:extLst>
              <a:ext uri="{FF2B5EF4-FFF2-40B4-BE49-F238E27FC236}">
                <a16:creationId xmlns:a16="http://schemas.microsoft.com/office/drawing/2014/main" id="{54526343-FEA3-0C42-A064-DFDA3232BCAC}"/>
              </a:ext>
            </a:extLst>
          </p:cNvPr>
          <p:cNvSpPr>
            <a:spLocks noGrp="1"/>
          </p:cNvSpPr>
          <p:nvPr>
            <p:ph type="ftr" sz="quarter" idx="11"/>
          </p:nvPr>
        </p:nvSpPr>
        <p:spPr/>
        <p:txBody>
          <a:bodyPr/>
          <a:lstStyle/>
          <a:p>
            <a:r>
              <a:rPr lang="en-US"/>
              <a:t>Bioinformatics Algorithms: An Active Learning Approach. Copyright 2018 Compeau and Pevzner.</a:t>
            </a:r>
          </a:p>
        </p:txBody>
      </p:sp>
    </p:spTree>
    <p:extLst>
      <p:ext uri="{BB962C8B-B14F-4D97-AF65-F5344CB8AC3E}">
        <p14:creationId xmlns:p14="http://schemas.microsoft.com/office/powerpoint/2010/main" val="370807057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Neighbor-Joining Theorem</a:t>
            </a:r>
          </a:p>
        </p:txBody>
      </p:sp>
      <p:sp>
        <p:nvSpPr>
          <p:cNvPr id="6" name="Content Placeholder 3"/>
          <p:cNvSpPr txBox="1">
            <a:spLocks/>
          </p:cNvSpPr>
          <p:nvPr/>
        </p:nvSpPr>
        <p:spPr>
          <a:xfrm>
            <a:off x="304802" y="1612657"/>
            <a:ext cx="8610601" cy="2731813"/>
          </a:xfrm>
          <a:prstGeom prst="rect">
            <a:avLst/>
          </a:prstGeom>
          <a:solidFill>
            <a:schemeClr val="accent1">
              <a:lumMod val="20000"/>
              <a:lumOff val="80000"/>
            </a:schemeClr>
          </a:solidFill>
          <a:ln>
            <a:solidFill>
              <a:srgbClr val="176FC1"/>
            </a:solidFill>
          </a:ln>
          <a:effectLst>
            <a:outerShdw blurRad="50800" dist="38100" dir="5400000" algn="t" rotWithShape="0">
              <a:prstClr val="black">
                <a:alpha val="40000"/>
              </a:prstClr>
            </a:outerShdw>
          </a:effectLst>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a:latin typeface="Optima"/>
                <a:cs typeface="Optima"/>
              </a:rPr>
              <a:t>Given an </a:t>
            </a:r>
            <a:r>
              <a:rPr lang="en-US" sz="2800" i="1" dirty="0">
                <a:latin typeface="Optima"/>
                <a:cs typeface="Optima"/>
              </a:rPr>
              <a:t>n</a:t>
            </a:r>
            <a:r>
              <a:rPr lang="en-US" sz="2800" dirty="0">
                <a:latin typeface="Optima"/>
                <a:cs typeface="Optima"/>
              </a:rPr>
              <a:t> x </a:t>
            </a:r>
            <a:r>
              <a:rPr lang="en-US" sz="2800" i="1" dirty="0">
                <a:latin typeface="Optima"/>
                <a:cs typeface="Optima"/>
              </a:rPr>
              <a:t>n</a:t>
            </a:r>
            <a:r>
              <a:rPr lang="en-US" sz="2800" dirty="0">
                <a:latin typeface="Optima"/>
                <a:cs typeface="Optima"/>
              </a:rPr>
              <a:t> distance matrix </a:t>
            </a:r>
            <a:r>
              <a:rPr lang="en-US" sz="2800" i="1" dirty="0">
                <a:latin typeface="Optima"/>
                <a:cs typeface="Optima"/>
              </a:rPr>
              <a:t>D</a:t>
            </a:r>
            <a:r>
              <a:rPr lang="en-US" sz="2800" dirty="0">
                <a:latin typeface="Optima"/>
                <a:cs typeface="Optima"/>
              </a:rPr>
              <a:t>, its </a:t>
            </a:r>
            <a:r>
              <a:rPr lang="en-US" sz="2800" b="1" dirty="0">
                <a:latin typeface="Optima"/>
                <a:cs typeface="Optima"/>
              </a:rPr>
              <a:t>neighbor-joining matrix</a:t>
            </a:r>
            <a:r>
              <a:rPr lang="en-US" sz="2800" dirty="0">
                <a:latin typeface="Optima"/>
                <a:cs typeface="Optima"/>
              </a:rPr>
              <a:t> is the matrix </a:t>
            </a:r>
            <a:r>
              <a:rPr lang="en-US" sz="2800" i="1" dirty="0">
                <a:latin typeface="Optima"/>
                <a:cs typeface="Optima"/>
              </a:rPr>
              <a:t>D</a:t>
            </a:r>
            <a:r>
              <a:rPr lang="en-US" sz="2800" dirty="0">
                <a:latin typeface="Optima"/>
                <a:cs typeface="Optima"/>
              </a:rPr>
              <a:t>* defined as</a:t>
            </a:r>
            <a:br>
              <a:rPr lang="en-US" sz="2800" dirty="0">
                <a:latin typeface="Optima"/>
                <a:cs typeface="Optima"/>
              </a:rPr>
            </a:br>
            <a:br>
              <a:rPr lang="en-US" sz="2800" dirty="0">
                <a:latin typeface="Optima"/>
                <a:cs typeface="Optima"/>
              </a:rPr>
            </a:br>
            <a:br>
              <a:rPr lang="en-US" sz="2800" i="1" dirty="0">
                <a:latin typeface="Optima"/>
                <a:cs typeface="Optima"/>
              </a:rPr>
            </a:br>
            <a:r>
              <a:rPr lang="en-US" sz="2800" dirty="0">
                <a:latin typeface="Optima"/>
                <a:cs typeface="Optima"/>
              </a:rPr>
              <a:t>where </a:t>
            </a:r>
            <a:r>
              <a:rPr lang="en-US" sz="2800" i="1" dirty="0" err="1">
                <a:latin typeface="Optima"/>
                <a:cs typeface="Optima"/>
              </a:rPr>
              <a:t>TotalDistance</a:t>
            </a:r>
            <a:r>
              <a:rPr lang="en-US" sz="2800" i="1" baseline="-25000" dirty="0" err="1">
                <a:latin typeface="Optima"/>
                <a:cs typeface="Optima"/>
              </a:rPr>
              <a:t>D</a:t>
            </a:r>
            <a:r>
              <a:rPr lang="en-US" sz="2800" dirty="0">
                <a:latin typeface="Optima"/>
                <a:cs typeface="Optima"/>
              </a:rPr>
              <a:t>(</a:t>
            </a:r>
            <a:r>
              <a:rPr lang="en-US" sz="2800" i="1" dirty="0" err="1">
                <a:latin typeface="Optima"/>
                <a:cs typeface="Optima"/>
              </a:rPr>
              <a:t>i</a:t>
            </a:r>
            <a:r>
              <a:rPr lang="en-US" sz="2800" dirty="0">
                <a:latin typeface="Optima"/>
                <a:cs typeface="Optima"/>
              </a:rPr>
              <a:t>) is the sum of distances from </a:t>
            </a:r>
            <a:r>
              <a:rPr lang="en-US" sz="2800" i="1" dirty="0" err="1">
                <a:latin typeface="Optima"/>
                <a:cs typeface="Optima"/>
              </a:rPr>
              <a:t>i</a:t>
            </a:r>
            <a:r>
              <a:rPr lang="en-US" sz="2800" dirty="0">
                <a:latin typeface="Optima"/>
                <a:cs typeface="Optima"/>
              </a:rPr>
              <a:t> to all other leaves.</a:t>
            </a:r>
          </a:p>
        </p:txBody>
      </p:sp>
      <p:sp>
        <p:nvSpPr>
          <p:cNvPr id="7" name="Rectangle 6"/>
          <p:cNvSpPr/>
          <p:nvPr/>
        </p:nvSpPr>
        <p:spPr>
          <a:xfrm>
            <a:off x="13512" y="2668070"/>
            <a:ext cx="9144000" cy="523220"/>
          </a:xfrm>
          <a:prstGeom prst="rect">
            <a:avLst/>
          </a:prstGeom>
        </p:spPr>
        <p:txBody>
          <a:bodyPr wrap="square">
            <a:spAutoFit/>
          </a:bodyPr>
          <a:lstStyle/>
          <a:p>
            <a:pPr algn="ctr"/>
            <a:r>
              <a:rPr lang="en-US" sz="2800" i="1" dirty="0">
                <a:latin typeface="Optima"/>
                <a:cs typeface="Optima"/>
              </a:rPr>
              <a:t>D</a:t>
            </a:r>
            <a:r>
              <a:rPr lang="en-US" sz="2800" dirty="0">
                <a:latin typeface="Optima"/>
                <a:cs typeface="Optima"/>
              </a:rPr>
              <a:t>*</a:t>
            </a:r>
            <a:r>
              <a:rPr lang="en-US" sz="2800" i="1" baseline="-25000" dirty="0" err="1">
                <a:latin typeface="Optima"/>
                <a:cs typeface="Optima"/>
              </a:rPr>
              <a:t>i,j</a:t>
            </a:r>
            <a:r>
              <a:rPr lang="en-US" sz="2800" dirty="0">
                <a:latin typeface="Optima"/>
                <a:cs typeface="Optima"/>
              </a:rPr>
              <a:t> = (</a:t>
            </a:r>
            <a:r>
              <a:rPr lang="en-US" sz="2800" i="1" dirty="0">
                <a:latin typeface="Optima"/>
                <a:cs typeface="Optima"/>
              </a:rPr>
              <a:t>n</a:t>
            </a:r>
            <a:r>
              <a:rPr lang="en-US" sz="2800" dirty="0">
                <a:latin typeface="Optima"/>
                <a:cs typeface="Optima"/>
              </a:rPr>
              <a:t> – 2)</a:t>
            </a:r>
            <a:r>
              <a:rPr lang="en-US" sz="2800" dirty="0">
                <a:latin typeface="Wingdings"/>
                <a:ea typeface="Wingdings"/>
                <a:cs typeface="Wingdings"/>
                <a:sym typeface="Wingdings"/>
              </a:rPr>
              <a:t></a:t>
            </a:r>
            <a:r>
              <a:rPr lang="en-US" sz="2800" i="1" dirty="0" err="1">
                <a:latin typeface="Optima"/>
                <a:cs typeface="Optima"/>
              </a:rPr>
              <a:t>D</a:t>
            </a:r>
            <a:r>
              <a:rPr lang="en-US" sz="2800" i="1" baseline="-25000" dirty="0" err="1">
                <a:latin typeface="Optima"/>
                <a:cs typeface="Optima"/>
              </a:rPr>
              <a:t>i,j</a:t>
            </a:r>
            <a:r>
              <a:rPr lang="en-US" sz="2800" i="1" dirty="0">
                <a:latin typeface="Optima"/>
                <a:cs typeface="Optima"/>
              </a:rPr>
              <a:t> </a:t>
            </a:r>
            <a:r>
              <a:rPr lang="en-US" sz="2800" dirty="0">
                <a:latin typeface="Optima"/>
                <a:cs typeface="Optima"/>
              </a:rPr>
              <a:t>– </a:t>
            </a:r>
            <a:r>
              <a:rPr lang="en-US" sz="2800" i="1" dirty="0" err="1">
                <a:latin typeface="Optima"/>
                <a:cs typeface="Optima"/>
              </a:rPr>
              <a:t>TotalDistance</a:t>
            </a:r>
            <a:r>
              <a:rPr lang="en-US" sz="2800" i="1" baseline="-25000" dirty="0" err="1">
                <a:latin typeface="Optima"/>
                <a:cs typeface="Optima"/>
              </a:rPr>
              <a:t>D</a:t>
            </a:r>
            <a:r>
              <a:rPr lang="en-US" sz="2800" dirty="0">
                <a:latin typeface="Optima"/>
                <a:cs typeface="Optima"/>
              </a:rPr>
              <a:t>(</a:t>
            </a:r>
            <a:r>
              <a:rPr lang="en-US" sz="2800" i="1" dirty="0" err="1">
                <a:latin typeface="Optima"/>
                <a:cs typeface="Optima"/>
              </a:rPr>
              <a:t>i</a:t>
            </a:r>
            <a:r>
              <a:rPr lang="en-US" sz="2800" dirty="0">
                <a:latin typeface="Optima"/>
                <a:cs typeface="Optima"/>
              </a:rPr>
              <a:t>) – </a:t>
            </a:r>
            <a:r>
              <a:rPr lang="en-US" sz="2800" i="1" dirty="0" err="1">
                <a:latin typeface="Optima"/>
                <a:cs typeface="Optima"/>
              </a:rPr>
              <a:t>TotalDistance</a:t>
            </a:r>
            <a:r>
              <a:rPr lang="en-US" sz="2800" i="1" baseline="-25000" dirty="0" err="1">
                <a:latin typeface="Optima"/>
                <a:cs typeface="Optima"/>
              </a:rPr>
              <a:t>D</a:t>
            </a:r>
            <a:r>
              <a:rPr lang="en-US" sz="2800" dirty="0">
                <a:latin typeface="Optima"/>
                <a:cs typeface="Optima"/>
              </a:rPr>
              <a:t>(</a:t>
            </a:r>
            <a:r>
              <a:rPr lang="en-US" sz="2800" i="1" dirty="0">
                <a:latin typeface="Optima"/>
                <a:cs typeface="Optima"/>
              </a:rPr>
              <a:t>j</a:t>
            </a:r>
            <a:r>
              <a:rPr lang="en-US" sz="2800" dirty="0">
                <a:latin typeface="Optima"/>
                <a:cs typeface="Optima"/>
              </a:rPr>
              <a:t>)</a:t>
            </a:r>
          </a:p>
        </p:txBody>
      </p:sp>
    </p:spTree>
    <p:extLst>
      <p:ext uri="{BB962C8B-B14F-4D97-AF65-F5344CB8AC3E}">
        <p14:creationId xmlns:p14="http://schemas.microsoft.com/office/powerpoint/2010/main" val="113473685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
          <p:cNvSpPr txBox="1">
            <a:spLocks/>
          </p:cNvSpPr>
          <p:nvPr/>
        </p:nvSpPr>
        <p:spPr>
          <a:xfrm>
            <a:off x="304802" y="1612657"/>
            <a:ext cx="8610601" cy="2731813"/>
          </a:xfrm>
          <a:prstGeom prst="rect">
            <a:avLst/>
          </a:prstGeom>
          <a:solidFill>
            <a:schemeClr val="accent1">
              <a:lumMod val="20000"/>
              <a:lumOff val="80000"/>
            </a:schemeClr>
          </a:solidFill>
          <a:ln>
            <a:solidFill>
              <a:srgbClr val="176FC1"/>
            </a:solidFill>
          </a:ln>
          <a:effectLst>
            <a:outerShdw blurRad="50800" dist="38100" dir="5400000" algn="t" rotWithShape="0">
              <a:prstClr val="black">
                <a:alpha val="40000"/>
              </a:prstClr>
            </a:outerShdw>
          </a:effectLst>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a:latin typeface="Optima"/>
                <a:cs typeface="Optima"/>
              </a:rPr>
              <a:t>Given an </a:t>
            </a:r>
            <a:r>
              <a:rPr lang="en-US" sz="2800" i="1" dirty="0">
                <a:latin typeface="Optima"/>
                <a:cs typeface="Optima"/>
              </a:rPr>
              <a:t>n</a:t>
            </a:r>
            <a:r>
              <a:rPr lang="en-US" sz="2800" dirty="0">
                <a:latin typeface="Optima"/>
                <a:cs typeface="Optima"/>
              </a:rPr>
              <a:t> x </a:t>
            </a:r>
            <a:r>
              <a:rPr lang="en-US" sz="2800" i="1" dirty="0">
                <a:latin typeface="Optima"/>
                <a:cs typeface="Optima"/>
              </a:rPr>
              <a:t>n</a:t>
            </a:r>
            <a:r>
              <a:rPr lang="en-US" sz="2800" dirty="0">
                <a:latin typeface="Optima"/>
                <a:cs typeface="Optima"/>
              </a:rPr>
              <a:t> distance matrix </a:t>
            </a:r>
            <a:r>
              <a:rPr lang="en-US" sz="2800" i="1" dirty="0">
                <a:latin typeface="Optima"/>
                <a:cs typeface="Optima"/>
              </a:rPr>
              <a:t>D</a:t>
            </a:r>
            <a:r>
              <a:rPr lang="en-US" sz="2800" dirty="0">
                <a:latin typeface="Optima"/>
                <a:cs typeface="Optima"/>
              </a:rPr>
              <a:t>, its </a:t>
            </a:r>
            <a:r>
              <a:rPr lang="en-US" sz="2800" b="1" dirty="0">
                <a:latin typeface="Optima"/>
                <a:cs typeface="Optima"/>
              </a:rPr>
              <a:t>neighbor-joining matrix</a:t>
            </a:r>
            <a:r>
              <a:rPr lang="en-US" sz="2800" dirty="0">
                <a:latin typeface="Optima"/>
                <a:cs typeface="Optima"/>
              </a:rPr>
              <a:t> is the matrix </a:t>
            </a:r>
            <a:r>
              <a:rPr lang="en-US" sz="2800" i="1" dirty="0">
                <a:latin typeface="Optima"/>
                <a:cs typeface="Optima"/>
              </a:rPr>
              <a:t>D</a:t>
            </a:r>
            <a:r>
              <a:rPr lang="en-US" sz="2800" dirty="0">
                <a:latin typeface="Optima"/>
                <a:cs typeface="Optima"/>
              </a:rPr>
              <a:t>* defined as</a:t>
            </a:r>
            <a:br>
              <a:rPr lang="en-US" sz="2800" dirty="0">
                <a:latin typeface="Optima"/>
                <a:cs typeface="Optima"/>
              </a:rPr>
            </a:br>
            <a:br>
              <a:rPr lang="en-US" sz="2800" dirty="0">
                <a:latin typeface="Optima"/>
                <a:cs typeface="Optima"/>
              </a:rPr>
            </a:br>
            <a:br>
              <a:rPr lang="en-US" sz="2800" i="1" dirty="0">
                <a:latin typeface="Optima"/>
                <a:cs typeface="Optima"/>
              </a:rPr>
            </a:br>
            <a:r>
              <a:rPr lang="en-US" sz="2800" dirty="0">
                <a:latin typeface="Optima"/>
                <a:cs typeface="Optima"/>
              </a:rPr>
              <a:t>where </a:t>
            </a:r>
            <a:r>
              <a:rPr lang="en-US" sz="2800" i="1" dirty="0" err="1">
                <a:latin typeface="Optima"/>
                <a:cs typeface="Optima"/>
              </a:rPr>
              <a:t>TotalDistance</a:t>
            </a:r>
            <a:r>
              <a:rPr lang="en-US" sz="2800" i="1" baseline="-25000" dirty="0" err="1">
                <a:latin typeface="Optima"/>
                <a:cs typeface="Optima"/>
              </a:rPr>
              <a:t>D</a:t>
            </a:r>
            <a:r>
              <a:rPr lang="en-US" sz="2800" dirty="0">
                <a:latin typeface="Optima"/>
                <a:cs typeface="Optima"/>
              </a:rPr>
              <a:t>(</a:t>
            </a:r>
            <a:r>
              <a:rPr lang="en-US" sz="2800" i="1" dirty="0" err="1">
                <a:latin typeface="Optima"/>
                <a:cs typeface="Optima"/>
              </a:rPr>
              <a:t>i</a:t>
            </a:r>
            <a:r>
              <a:rPr lang="en-US" sz="2800" dirty="0">
                <a:latin typeface="Optima"/>
                <a:cs typeface="Optima"/>
              </a:rPr>
              <a:t>) is the sum of distances from </a:t>
            </a:r>
            <a:r>
              <a:rPr lang="en-US" sz="2800" i="1" dirty="0" err="1">
                <a:latin typeface="Optima"/>
                <a:cs typeface="Optima"/>
              </a:rPr>
              <a:t>i</a:t>
            </a:r>
            <a:r>
              <a:rPr lang="en-US" sz="2800" dirty="0">
                <a:latin typeface="Optima"/>
                <a:cs typeface="Optima"/>
              </a:rPr>
              <a:t> to all other leaves.</a:t>
            </a:r>
          </a:p>
        </p:txBody>
      </p:sp>
      <p:sp>
        <p:nvSpPr>
          <p:cNvPr id="4" name="Title 1"/>
          <p:cNvSpPr txBox="1">
            <a:spLocks/>
          </p:cNvSpPr>
          <p:nvPr/>
        </p:nvSpPr>
        <p:spPr>
          <a:xfrm>
            <a:off x="381000"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Neighbor-Joining Theorem</a:t>
            </a:r>
          </a:p>
        </p:txBody>
      </p:sp>
      <p:sp>
        <p:nvSpPr>
          <p:cNvPr id="8" name="Rectangle 7"/>
          <p:cNvSpPr/>
          <p:nvPr/>
        </p:nvSpPr>
        <p:spPr>
          <a:xfrm>
            <a:off x="560727" y="5531588"/>
            <a:ext cx="443236" cy="461665"/>
          </a:xfrm>
          <a:prstGeom prst="rect">
            <a:avLst/>
          </a:prstGeom>
        </p:spPr>
        <p:txBody>
          <a:bodyPr wrap="none">
            <a:spAutoFit/>
          </a:bodyPr>
          <a:lstStyle/>
          <a:p>
            <a:r>
              <a:rPr lang="en-US" sz="2400" i="1" dirty="0">
                <a:solidFill>
                  <a:schemeClr val="tx1">
                    <a:lumMod val="85000"/>
                    <a:lumOff val="15000"/>
                  </a:schemeClr>
                </a:solidFill>
                <a:latin typeface="Optima"/>
                <a:cs typeface="Optima"/>
              </a:rPr>
              <a:t>D</a:t>
            </a:r>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2603078793"/>
              </p:ext>
            </p:extLst>
          </p:nvPr>
        </p:nvGraphicFramePr>
        <p:xfrm>
          <a:off x="1143000" y="4648200"/>
          <a:ext cx="2385969" cy="1854200"/>
        </p:xfrm>
        <a:graphic>
          <a:graphicData uri="http://schemas.openxmlformats.org/drawingml/2006/table">
            <a:tbl>
              <a:tblPr firstRow="1" bandRow="1">
                <a:tableStyleId>{5C22544A-7EE6-4342-B048-85BDC9FD1C3A}</a:tableStyleId>
              </a:tblPr>
              <a:tblGrid>
                <a:gridCol w="369784">
                  <a:extLst>
                    <a:ext uri="{9D8B030D-6E8A-4147-A177-3AD203B41FA5}">
                      <a16:colId xmlns:a16="http://schemas.microsoft.com/office/drawing/2014/main" val="20000"/>
                    </a:ext>
                  </a:extLst>
                </a:gridCol>
                <a:gridCol w="470636">
                  <a:extLst>
                    <a:ext uri="{9D8B030D-6E8A-4147-A177-3AD203B41FA5}">
                      <a16:colId xmlns:a16="http://schemas.microsoft.com/office/drawing/2014/main" val="20001"/>
                    </a:ext>
                  </a:extLst>
                </a:gridCol>
                <a:gridCol w="493048">
                  <a:extLst>
                    <a:ext uri="{9D8B030D-6E8A-4147-A177-3AD203B41FA5}">
                      <a16:colId xmlns:a16="http://schemas.microsoft.com/office/drawing/2014/main" val="20002"/>
                    </a:ext>
                  </a:extLst>
                </a:gridCol>
                <a:gridCol w="508623">
                  <a:extLst>
                    <a:ext uri="{9D8B030D-6E8A-4147-A177-3AD203B41FA5}">
                      <a16:colId xmlns:a16="http://schemas.microsoft.com/office/drawing/2014/main" val="20003"/>
                    </a:ext>
                  </a:extLst>
                </a:gridCol>
                <a:gridCol w="543878">
                  <a:extLst>
                    <a:ext uri="{9D8B030D-6E8A-4147-A177-3AD203B41FA5}">
                      <a16:colId xmlns:a16="http://schemas.microsoft.com/office/drawing/2014/main" val="20004"/>
                    </a:ext>
                  </a:extLst>
                </a:gridCol>
              </a:tblGrid>
              <a:tr h="370840">
                <a:tc>
                  <a:txBody>
                    <a:bodyPr/>
                    <a:lstStyle/>
                    <a:p>
                      <a:pPr algn="ctr"/>
                      <a:endParaRPr lang="en-US" sz="16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1" dirty="0" err="1">
                          <a:solidFill>
                            <a:schemeClr val="tx1">
                              <a:lumMod val="85000"/>
                              <a:lumOff val="15000"/>
                            </a:schemeClr>
                          </a:solidFill>
                          <a:latin typeface="Optima"/>
                          <a:cs typeface="Optima"/>
                        </a:rPr>
                        <a:t>i</a:t>
                      </a:r>
                      <a:endParaRPr lang="en-US" sz="1600" b="1" i="1"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1" dirty="0">
                          <a:solidFill>
                            <a:schemeClr val="tx1">
                              <a:lumMod val="85000"/>
                              <a:lumOff val="15000"/>
                            </a:schemeClr>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1" dirty="0">
                          <a:solidFill>
                            <a:schemeClr val="tx1">
                              <a:lumMod val="85000"/>
                              <a:lumOff val="15000"/>
                            </a:schemeClr>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1" dirty="0">
                          <a:solidFill>
                            <a:schemeClr val="tx1">
                              <a:lumMod val="85000"/>
                              <a:lumOff val="15000"/>
                            </a:schemeClr>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pPr algn="ctr"/>
                      <a:r>
                        <a:rPr lang="en-US" sz="1600" b="1" i="1" dirty="0" err="1">
                          <a:solidFill>
                            <a:schemeClr val="tx1">
                              <a:lumMod val="85000"/>
                              <a:lumOff val="15000"/>
                            </a:schemeClr>
                          </a:solidFill>
                          <a:latin typeface="Optima"/>
                          <a:cs typeface="Optima"/>
                        </a:rPr>
                        <a:t>i</a:t>
                      </a:r>
                      <a:endParaRPr lang="en-US" sz="1600" b="1" i="1"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pPr algn="ctr"/>
                      <a:r>
                        <a:rPr lang="en-US" sz="1600" b="1" i="1" dirty="0">
                          <a:solidFill>
                            <a:schemeClr val="tx1">
                              <a:lumMod val="85000"/>
                              <a:lumOff val="15000"/>
                            </a:schemeClr>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lumMod val="85000"/>
                              <a:lumOff val="15000"/>
                            </a:schemeClr>
                          </a:solidFill>
                          <a:latin typeface="Optima"/>
                          <a:cs typeface="Optima"/>
                        </a:rPr>
                        <a:t>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pPr algn="ctr"/>
                      <a:r>
                        <a:rPr lang="en-US" sz="1600" b="1" i="1" dirty="0">
                          <a:solidFill>
                            <a:schemeClr val="tx1">
                              <a:lumMod val="85000"/>
                              <a:lumOff val="15000"/>
                            </a:schemeClr>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lumMod val="85000"/>
                              <a:lumOff val="15000"/>
                            </a:schemeClr>
                          </a:solidFill>
                          <a:latin typeface="Optima"/>
                          <a:cs typeface="Optima"/>
                        </a:rPr>
                        <a:t>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i="1" dirty="0">
                          <a:solidFill>
                            <a:schemeClr val="tx1">
                              <a:lumMod val="85000"/>
                              <a:lumOff val="15000"/>
                            </a:schemeClr>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9" name="Rectangle 8"/>
          <p:cNvSpPr/>
          <p:nvPr/>
        </p:nvSpPr>
        <p:spPr>
          <a:xfrm>
            <a:off x="13512" y="2668070"/>
            <a:ext cx="9144000" cy="523220"/>
          </a:xfrm>
          <a:prstGeom prst="rect">
            <a:avLst/>
          </a:prstGeom>
        </p:spPr>
        <p:txBody>
          <a:bodyPr wrap="square">
            <a:spAutoFit/>
          </a:bodyPr>
          <a:lstStyle/>
          <a:p>
            <a:pPr algn="ctr"/>
            <a:r>
              <a:rPr lang="en-US" sz="2800" i="1" dirty="0">
                <a:latin typeface="Optima"/>
                <a:cs typeface="Optima"/>
              </a:rPr>
              <a:t>D</a:t>
            </a:r>
            <a:r>
              <a:rPr lang="en-US" sz="2800" dirty="0">
                <a:latin typeface="Optima"/>
                <a:cs typeface="Optima"/>
              </a:rPr>
              <a:t>*</a:t>
            </a:r>
            <a:r>
              <a:rPr lang="en-US" sz="2800" i="1" baseline="-25000" dirty="0" err="1">
                <a:latin typeface="Optima"/>
                <a:cs typeface="Optima"/>
              </a:rPr>
              <a:t>i,j</a:t>
            </a:r>
            <a:r>
              <a:rPr lang="en-US" sz="2800" dirty="0">
                <a:latin typeface="Optima"/>
                <a:cs typeface="Optima"/>
              </a:rPr>
              <a:t> = (</a:t>
            </a:r>
            <a:r>
              <a:rPr lang="en-US" sz="2800" i="1" dirty="0">
                <a:latin typeface="Optima"/>
                <a:cs typeface="Optima"/>
              </a:rPr>
              <a:t>n</a:t>
            </a:r>
            <a:r>
              <a:rPr lang="en-US" sz="2800" dirty="0">
                <a:latin typeface="Optima"/>
                <a:cs typeface="Optima"/>
              </a:rPr>
              <a:t> – 2)</a:t>
            </a:r>
            <a:r>
              <a:rPr lang="en-US" sz="2800" dirty="0">
                <a:latin typeface="Wingdings"/>
                <a:ea typeface="Wingdings"/>
                <a:cs typeface="Wingdings"/>
                <a:sym typeface="Wingdings"/>
              </a:rPr>
              <a:t></a:t>
            </a:r>
            <a:r>
              <a:rPr lang="en-US" sz="2800" i="1" dirty="0" err="1">
                <a:latin typeface="Optima"/>
                <a:cs typeface="Optima"/>
              </a:rPr>
              <a:t>D</a:t>
            </a:r>
            <a:r>
              <a:rPr lang="en-US" sz="2800" i="1" baseline="-25000" dirty="0" err="1">
                <a:latin typeface="Optima"/>
                <a:cs typeface="Optima"/>
              </a:rPr>
              <a:t>i,j</a:t>
            </a:r>
            <a:r>
              <a:rPr lang="en-US" sz="2800" i="1" dirty="0">
                <a:latin typeface="Optima"/>
                <a:cs typeface="Optima"/>
              </a:rPr>
              <a:t> </a:t>
            </a:r>
            <a:r>
              <a:rPr lang="en-US" sz="2800" dirty="0">
                <a:latin typeface="Optima"/>
                <a:cs typeface="Optima"/>
              </a:rPr>
              <a:t>– </a:t>
            </a:r>
            <a:r>
              <a:rPr lang="en-US" sz="2800" i="1" dirty="0" err="1">
                <a:latin typeface="Optima"/>
                <a:cs typeface="Optima"/>
              </a:rPr>
              <a:t>TotalDistance</a:t>
            </a:r>
            <a:r>
              <a:rPr lang="en-US" sz="2800" i="1" baseline="-25000" dirty="0" err="1">
                <a:latin typeface="Optima"/>
                <a:cs typeface="Optima"/>
              </a:rPr>
              <a:t>D</a:t>
            </a:r>
            <a:r>
              <a:rPr lang="en-US" sz="2800" dirty="0">
                <a:latin typeface="Optima"/>
                <a:cs typeface="Optima"/>
              </a:rPr>
              <a:t>(</a:t>
            </a:r>
            <a:r>
              <a:rPr lang="en-US" sz="2800" i="1" dirty="0" err="1">
                <a:latin typeface="Optima"/>
                <a:cs typeface="Optima"/>
              </a:rPr>
              <a:t>i</a:t>
            </a:r>
            <a:r>
              <a:rPr lang="en-US" sz="2800" dirty="0">
                <a:latin typeface="Optima"/>
                <a:cs typeface="Optima"/>
              </a:rPr>
              <a:t>) – </a:t>
            </a:r>
            <a:r>
              <a:rPr lang="en-US" sz="2800" i="1" dirty="0" err="1">
                <a:latin typeface="Optima"/>
                <a:cs typeface="Optima"/>
              </a:rPr>
              <a:t>TotalDistance</a:t>
            </a:r>
            <a:r>
              <a:rPr lang="en-US" sz="2800" i="1" baseline="-25000" dirty="0" err="1">
                <a:latin typeface="Optima"/>
                <a:cs typeface="Optima"/>
              </a:rPr>
              <a:t>D</a:t>
            </a:r>
            <a:r>
              <a:rPr lang="en-US" sz="2800" dirty="0">
                <a:latin typeface="Optima"/>
                <a:cs typeface="Optima"/>
              </a:rPr>
              <a:t>(</a:t>
            </a:r>
            <a:r>
              <a:rPr lang="en-US" sz="2800" i="1" dirty="0">
                <a:latin typeface="Optima"/>
                <a:cs typeface="Optima"/>
              </a:rPr>
              <a:t>j</a:t>
            </a:r>
            <a:r>
              <a:rPr lang="en-US" sz="2800" dirty="0">
                <a:latin typeface="Optima"/>
                <a:cs typeface="Optima"/>
              </a:rPr>
              <a:t>)</a:t>
            </a:r>
          </a:p>
        </p:txBody>
      </p:sp>
    </p:spTree>
    <p:extLst>
      <p:ext uri="{BB962C8B-B14F-4D97-AF65-F5344CB8AC3E}">
        <p14:creationId xmlns:p14="http://schemas.microsoft.com/office/powerpoint/2010/main" val="357808105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Neighbor-Joining Theorem</a:t>
            </a:r>
          </a:p>
        </p:txBody>
      </p:sp>
      <p:sp>
        <p:nvSpPr>
          <p:cNvPr id="6" name="Content Placeholder 3"/>
          <p:cNvSpPr txBox="1">
            <a:spLocks/>
          </p:cNvSpPr>
          <p:nvPr/>
        </p:nvSpPr>
        <p:spPr>
          <a:xfrm>
            <a:off x="304802" y="1612657"/>
            <a:ext cx="8610601" cy="2731813"/>
          </a:xfrm>
          <a:prstGeom prst="rect">
            <a:avLst/>
          </a:prstGeom>
          <a:solidFill>
            <a:schemeClr val="accent1">
              <a:lumMod val="20000"/>
              <a:lumOff val="80000"/>
            </a:schemeClr>
          </a:solidFill>
          <a:ln>
            <a:solidFill>
              <a:srgbClr val="176FC1"/>
            </a:solidFill>
          </a:ln>
          <a:effectLst>
            <a:outerShdw blurRad="50800" dist="38100" dir="5400000" algn="t" rotWithShape="0">
              <a:prstClr val="black">
                <a:alpha val="40000"/>
              </a:prstClr>
            </a:outerShdw>
          </a:effectLst>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a:latin typeface="Optima"/>
                <a:cs typeface="Optima"/>
              </a:rPr>
              <a:t>Given an </a:t>
            </a:r>
            <a:r>
              <a:rPr lang="en-US" sz="2800" i="1" dirty="0">
                <a:latin typeface="Optima"/>
                <a:cs typeface="Optima"/>
              </a:rPr>
              <a:t>n</a:t>
            </a:r>
            <a:r>
              <a:rPr lang="en-US" sz="2800" dirty="0">
                <a:latin typeface="Optima"/>
                <a:cs typeface="Optima"/>
              </a:rPr>
              <a:t> x </a:t>
            </a:r>
            <a:r>
              <a:rPr lang="en-US" sz="2800" i="1" dirty="0">
                <a:latin typeface="Optima"/>
                <a:cs typeface="Optima"/>
              </a:rPr>
              <a:t>n</a:t>
            </a:r>
            <a:r>
              <a:rPr lang="en-US" sz="2800" dirty="0">
                <a:latin typeface="Optima"/>
                <a:cs typeface="Optima"/>
              </a:rPr>
              <a:t> distance matrix </a:t>
            </a:r>
            <a:r>
              <a:rPr lang="en-US" sz="2800" i="1" dirty="0">
                <a:latin typeface="Optima"/>
                <a:cs typeface="Optima"/>
              </a:rPr>
              <a:t>D</a:t>
            </a:r>
            <a:r>
              <a:rPr lang="en-US" sz="2800" dirty="0">
                <a:latin typeface="Optima"/>
                <a:cs typeface="Optima"/>
              </a:rPr>
              <a:t>, its </a:t>
            </a:r>
            <a:r>
              <a:rPr lang="en-US" sz="2800" b="1" dirty="0">
                <a:latin typeface="Optima"/>
                <a:cs typeface="Optima"/>
              </a:rPr>
              <a:t>neighbor-joining matrix</a:t>
            </a:r>
            <a:r>
              <a:rPr lang="en-US" sz="2800" dirty="0">
                <a:latin typeface="Optima"/>
                <a:cs typeface="Optima"/>
              </a:rPr>
              <a:t> is the matrix </a:t>
            </a:r>
            <a:r>
              <a:rPr lang="en-US" sz="2800" i="1" dirty="0">
                <a:latin typeface="Optima"/>
                <a:cs typeface="Optima"/>
              </a:rPr>
              <a:t>D</a:t>
            </a:r>
            <a:r>
              <a:rPr lang="en-US" sz="2800" dirty="0">
                <a:latin typeface="Optima"/>
                <a:cs typeface="Optima"/>
              </a:rPr>
              <a:t>* defined as</a:t>
            </a:r>
            <a:br>
              <a:rPr lang="en-US" sz="2800" dirty="0">
                <a:latin typeface="Optima"/>
                <a:cs typeface="Optima"/>
              </a:rPr>
            </a:br>
            <a:br>
              <a:rPr lang="en-US" sz="2800" dirty="0">
                <a:latin typeface="Optima"/>
                <a:cs typeface="Optima"/>
              </a:rPr>
            </a:br>
            <a:br>
              <a:rPr lang="en-US" sz="2800" i="1" dirty="0">
                <a:latin typeface="Optima"/>
                <a:cs typeface="Optima"/>
              </a:rPr>
            </a:br>
            <a:r>
              <a:rPr lang="en-US" sz="2800" dirty="0">
                <a:latin typeface="Optima"/>
                <a:cs typeface="Optima"/>
              </a:rPr>
              <a:t>where </a:t>
            </a:r>
            <a:r>
              <a:rPr lang="en-US" sz="2800" i="1" dirty="0" err="1">
                <a:latin typeface="Optima"/>
                <a:cs typeface="Optima"/>
              </a:rPr>
              <a:t>TotalDistance</a:t>
            </a:r>
            <a:r>
              <a:rPr lang="en-US" sz="2800" i="1" baseline="-25000" dirty="0" err="1">
                <a:latin typeface="Optima"/>
                <a:cs typeface="Optima"/>
              </a:rPr>
              <a:t>D</a:t>
            </a:r>
            <a:r>
              <a:rPr lang="en-US" sz="2800" dirty="0">
                <a:latin typeface="Optima"/>
                <a:cs typeface="Optima"/>
              </a:rPr>
              <a:t>(</a:t>
            </a:r>
            <a:r>
              <a:rPr lang="en-US" sz="2800" i="1" dirty="0" err="1">
                <a:latin typeface="Optima"/>
                <a:cs typeface="Optima"/>
              </a:rPr>
              <a:t>i</a:t>
            </a:r>
            <a:r>
              <a:rPr lang="en-US" sz="2800" dirty="0">
                <a:latin typeface="Optima"/>
                <a:cs typeface="Optima"/>
              </a:rPr>
              <a:t>) is the sum of distances from </a:t>
            </a:r>
            <a:r>
              <a:rPr lang="en-US" sz="2800" i="1" dirty="0" err="1">
                <a:latin typeface="Optima"/>
                <a:cs typeface="Optima"/>
              </a:rPr>
              <a:t>i</a:t>
            </a:r>
            <a:r>
              <a:rPr lang="en-US" sz="2800" dirty="0">
                <a:latin typeface="Optima"/>
                <a:cs typeface="Optima"/>
              </a:rPr>
              <a:t> to all other leaves.</a:t>
            </a:r>
          </a:p>
        </p:txBody>
      </p:sp>
      <p:sp>
        <p:nvSpPr>
          <p:cNvPr id="8" name="Rectangle 7"/>
          <p:cNvSpPr/>
          <p:nvPr/>
        </p:nvSpPr>
        <p:spPr>
          <a:xfrm>
            <a:off x="560727" y="5531588"/>
            <a:ext cx="443236" cy="461665"/>
          </a:xfrm>
          <a:prstGeom prst="rect">
            <a:avLst/>
          </a:prstGeom>
        </p:spPr>
        <p:txBody>
          <a:bodyPr wrap="none">
            <a:spAutoFit/>
          </a:bodyPr>
          <a:lstStyle/>
          <a:p>
            <a:r>
              <a:rPr lang="en-US" sz="2400" i="1" dirty="0">
                <a:solidFill>
                  <a:schemeClr val="tx1">
                    <a:lumMod val="85000"/>
                    <a:lumOff val="15000"/>
                  </a:schemeClr>
                </a:solidFill>
                <a:latin typeface="Optima"/>
                <a:cs typeface="Optima"/>
              </a:rPr>
              <a:t>D</a:t>
            </a:r>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2907588769"/>
              </p:ext>
            </p:extLst>
          </p:nvPr>
        </p:nvGraphicFramePr>
        <p:xfrm>
          <a:off x="3966904" y="4618063"/>
          <a:ext cx="1654634" cy="1854200"/>
        </p:xfrm>
        <a:graphic>
          <a:graphicData uri="http://schemas.openxmlformats.org/drawingml/2006/table">
            <a:tbl>
              <a:tblPr firstRow="1" bandRow="1">
                <a:tableStyleId>{5C22544A-7EE6-4342-B048-85BDC9FD1C3A}</a:tableStyleId>
              </a:tblPr>
              <a:tblGrid>
                <a:gridCol w="1654634">
                  <a:extLst>
                    <a:ext uri="{9D8B030D-6E8A-4147-A177-3AD203B41FA5}">
                      <a16:colId xmlns:a16="http://schemas.microsoft.com/office/drawing/2014/main" val="20000"/>
                    </a:ext>
                  </a:extLst>
                </a:gridCol>
              </a:tblGrid>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i="1" dirty="0" err="1">
                          <a:solidFill>
                            <a:schemeClr val="tx1">
                              <a:lumMod val="85000"/>
                              <a:lumOff val="15000"/>
                            </a:schemeClr>
                          </a:solidFill>
                          <a:latin typeface="Optima"/>
                          <a:cs typeface="Optima"/>
                        </a:rPr>
                        <a:t>TotalDistance</a:t>
                      </a:r>
                      <a:r>
                        <a:rPr lang="en-US" sz="1600" b="1" i="1" baseline="-25000" dirty="0" err="1">
                          <a:solidFill>
                            <a:schemeClr val="tx1">
                              <a:lumMod val="85000"/>
                              <a:lumOff val="15000"/>
                            </a:schemeClr>
                          </a:solidFill>
                          <a:latin typeface="Optima"/>
                          <a:cs typeface="Optima"/>
                        </a:rPr>
                        <a:t>D</a:t>
                      </a:r>
                      <a:endParaRPr lang="en-US" sz="1600" b="1" i="1"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pPr algn="ctr"/>
                      <a:r>
                        <a:rPr lang="en-US" sz="1600" dirty="0">
                          <a:solidFill>
                            <a:schemeClr val="tx1">
                              <a:lumMod val="85000"/>
                              <a:lumOff val="15000"/>
                            </a:schemeClr>
                          </a:solidFill>
                          <a:latin typeface="Optima"/>
                          <a:cs typeface="Optima"/>
                        </a:rPr>
                        <a:t>56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pPr algn="ctr"/>
                      <a:r>
                        <a:rPr lang="en-US" sz="1600" dirty="0">
                          <a:solidFill>
                            <a:schemeClr val="tx1">
                              <a:lumMod val="85000"/>
                              <a:lumOff val="15000"/>
                            </a:schemeClr>
                          </a:solidFill>
                          <a:latin typeface="Optima"/>
                          <a:cs typeface="Optima"/>
                        </a:rPr>
                        <a:t>38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pPr algn="ctr"/>
                      <a:r>
                        <a:rPr lang="en-US" sz="1600" dirty="0">
                          <a:solidFill>
                            <a:schemeClr val="tx1">
                              <a:lumMod val="85000"/>
                              <a:lumOff val="15000"/>
                            </a:schemeClr>
                          </a:solidFill>
                          <a:latin typeface="Optima"/>
                          <a:cs typeface="Optima"/>
                        </a:rPr>
                        <a:t>46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p>
                      <a:pPr algn="ctr"/>
                      <a:r>
                        <a:rPr lang="en-US" sz="1600" dirty="0">
                          <a:solidFill>
                            <a:schemeClr val="tx1">
                              <a:lumMod val="85000"/>
                              <a:lumOff val="15000"/>
                            </a:schemeClr>
                          </a:solidFill>
                          <a:latin typeface="Optima"/>
                          <a:cs typeface="Optima"/>
                        </a:rPr>
                        <a:t>48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1620030617"/>
              </p:ext>
            </p:extLst>
          </p:nvPr>
        </p:nvGraphicFramePr>
        <p:xfrm>
          <a:off x="1143000" y="4648200"/>
          <a:ext cx="2385969" cy="1854200"/>
        </p:xfrm>
        <a:graphic>
          <a:graphicData uri="http://schemas.openxmlformats.org/drawingml/2006/table">
            <a:tbl>
              <a:tblPr firstRow="1" bandRow="1">
                <a:tableStyleId>{5C22544A-7EE6-4342-B048-85BDC9FD1C3A}</a:tableStyleId>
              </a:tblPr>
              <a:tblGrid>
                <a:gridCol w="369784">
                  <a:extLst>
                    <a:ext uri="{9D8B030D-6E8A-4147-A177-3AD203B41FA5}">
                      <a16:colId xmlns:a16="http://schemas.microsoft.com/office/drawing/2014/main" val="20000"/>
                    </a:ext>
                  </a:extLst>
                </a:gridCol>
                <a:gridCol w="470636">
                  <a:extLst>
                    <a:ext uri="{9D8B030D-6E8A-4147-A177-3AD203B41FA5}">
                      <a16:colId xmlns:a16="http://schemas.microsoft.com/office/drawing/2014/main" val="20001"/>
                    </a:ext>
                  </a:extLst>
                </a:gridCol>
                <a:gridCol w="493048">
                  <a:extLst>
                    <a:ext uri="{9D8B030D-6E8A-4147-A177-3AD203B41FA5}">
                      <a16:colId xmlns:a16="http://schemas.microsoft.com/office/drawing/2014/main" val="20002"/>
                    </a:ext>
                  </a:extLst>
                </a:gridCol>
                <a:gridCol w="508623">
                  <a:extLst>
                    <a:ext uri="{9D8B030D-6E8A-4147-A177-3AD203B41FA5}">
                      <a16:colId xmlns:a16="http://schemas.microsoft.com/office/drawing/2014/main" val="20003"/>
                    </a:ext>
                  </a:extLst>
                </a:gridCol>
                <a:gridCol w="543878">
                  <a:extLst>
                    <a:ext uri="{9D8B030D-6E8A-4147-A177-3AD203B41FA5}">
                      <a16:colId xmlns:a16="http://schemas.microsoft.com/office/drawing/2014/main" val="20004"/>
                    </a:ext>
                  </a:extLst>
                </a:gridCol>
              </a:tblGrid>
              <a:tr h="370840">
                <a:tc>
                  <a:txBody>
                    <a:bodyPr/>
                    <a:lstStyle/>
                    <a:p>
                      <a:pPr algn="ctr"/>
                      <a:endParaRPr lang="en-US" sz="16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1" dirty="0" err="1">
                          <a:solidFill>
                            <a:schemeClr val="tx1">
                              <a:lumMod val="85000"/>
                              <a:lumOff val="15000"/>
                            </a:schemeClr>
                          </a:solidFill>
                          <a:latin typeface="Optima"/>
                          <a:cs typeface="Optima"/>
                        </a:rPr>
                        <a:t>i</a:t>
                      </a:r>
                      <a:endParaRPr lang="en-US" sz="1600" b="1" i="1"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1" dirty="0">
                          <a:solidFill>
                            <a:schemeClr val="tx1">
                              <a:lumMod val="85000"/>
                              <a:lumOff val="15000"/>
                            </a:schemeClr>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1" dirty="0">
                          <a:solidFill>
                            <a:schemeClr val="tx1">
                              <a:lumMod val="85000"/>
                              <a:lumOff val="15000"/>
                            </a:schemeClr>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1" dirty="0">
                          <a:solidFill>
                            <a:schemeClr val="tx1">
                              <a:lumMod val="85000"/>
                              <a:lumOff val="15000"/>
                            </a:schemeClr>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pPr algn="ctr"/>
                      <a:r>
                        <a:rPr lang="en-US" sz="1600" b="1" i="1" dirty="0" err="1">
                          <a:solidFill>
                            <a:schemeClr val="tx1">
                              <a:lumMod val="85000"/>
                              <a:lumOff val="15000"/>
                            </a:schemeClr>
                          </a:solidFill>
                          <a:latin typeface="Optima"/>
                          <a:cs typeface="Optima"/>
                        </a:rPr>
                        <a:t>i</a:t>
                      </a:r>
                      <a:endParaRPr lang="en-US" sz="1600" b="1" i="1"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pPr algn="ctr"/>
                      <a:r>
                        <a:rPr lang="en-US" sz="1600" b="1" i="1" dirty="0">
                          <a:solidFill>
                            <a:schemeClr val="tx1">
                              <a:lumMod val="85000"/>
                              <a:lumOff val="15000"/>
                            </a:schemeClr>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lumMod val="85000"/>
                              <a:lumOff val="15000"/>
                            </a:schemeClr>
                          </a:solidFill>
                          <a:latin typeface="Optima"/>
                          <a:cs typeface="Optima"/>
                        </a:rPr>
                        <a:t>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pPr algn="ctr"/>
                      <a:r>
                        <a:rPr lang="en-US" sz="1600" b="1" i="1" dirty="0">
                          <a:solidFill>
                            <a:schemeClr val="tx1">
                              <a:lumMod val="85000"/>
                              <a:lumOff val="15000"/>
                            </a:schemeClr>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lumMod val="85000"/>
                              <a:lumOff val="15000"/>
                            </a:schemeClr>
                          </a:solidFill>
                          <a:latin typeface="Optima"/>
                          <a:cs typeface="Optima"/>
                        </a:rPr>
                        <a:t>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i="1" dirty="0">
                          <a:solidFill>
                            <a:schemeClr val="tx1">
                              <a:lumMod val="85000"/>
                              <a:lumOff val="15000"/>
                            </a:schemeClr>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11" name="Rectangle 10"/>
          <p:cNvSpPr/>
          <p:nvPr/>
        </p:nvSpPr>
        <p:spPr>
          <a:xfrm>
            <a:off x="13512" y="2668070"/>
            <a:ext cx="9144000" cy="523220"/>
          </a:xfrm>
          <a:prstGeom prst="rect">
            <a:avLst/>
          </a:prstGeom>
        </p:spPr>
        <p:txBody>
          <a:bodyPr wrap="square">
            <a:spAutoFit/>
          </a:bodyPr>
          <a:lstStyle/>
          <a:p>
            <a:pPr algn="ctr"/>
            <a:r>
              <a:rPr lang="en-US" sz="2800" i="1" dirty="0">
                <a:latin typeface="Optima"/>
                <a:cs typeface="Optima"/>
              </a:rPr>
              <a:t>D</a:t>
            </a:r>
            <a:r>
              <a:rPr lang="en-US" sz="2800" dirty="0">
                <a:latin typeface="Optima"/>
                <a:cs typeface="Optima"/>
              </a:rPr>
              <a:t>*</a:t>
            </a:r>
            <a:r>
              <a:rPr lang="en-US" sz="2800" i="1" baseline="-25000" dirty="0" err="1">
                <a:latin typeface="Optima"/>
                <a:cs typeface="Optima"/>
              </a:rPr>
              <a:t>i,j</a:t>
            </a:r>
            <a:r>
              <a:rPr lang="en-US" sz="2800" dirty="0">
                <a:latin typeface="Optima"/>
                <a:cs typeface="Optima"/>
              </a:rPr>
              <a:t> = (</a:t>
            </a:r>
            <a:r>
              <a:rPr lang="en-US" sz="2800" i="1" dirty="0">
                <a:latin typeface="Optima"/>
                <a:cs typeface="Optima"/>
              </a:rPr>
              <a:t>n</a:t>
            </a:r>
            <a:r>
              <a:rPr lang="en-US" sz="2800" dirty="0">
                <a:latin typeface="Optima"/>
                <a:cs typeface="Optima"/>
              </a:rPr>
              <a:t> – 2)</a:t>
            </a:r>
            <a:r>
              <a:rPr lang="en-US" sz="2800" dirty="0">
                <a:latin typeface="Wingdings"/>
                <a:ea typeface="Wingdings"/>
                <a:cs typeface="Wingdings"/>
                <a:sym typeface="Wingdings"/>
              </a:rPr>
              <a:t></a:t>
            </a:r>
            <a:r>
              <a:rPr lang="en-US" sz="2800" i="1" dirty="0" err="1">
                <a:latin typeface="Optima"/>
                <a:cs typeface="Optima"/>
              </a:rPr>
              <a:t>D</a:t>
            </a:r>
            <a:r>
              <a:rPr lang="en-US" sz="2800" i="1" baseline="-25000" dirty="0" err="1">
                <a:latin typeface="Optima"/>
                <a:cs typeface="Optima"/>
              </a:rPr>
              <a:t>i,j</a:t>
            </a:r>
            <a:r>
              <a:rPr lang="en-US" sz="2800" i="1" dirty="0">
                <a:latin typeface="Optima"/>
                <a:cs typeface="Optima"/>
              </a:rPr>
              <a:t> </a:t>
            </a:r>
            <a:r>
              <a:rPr lang="en-US" sz="2800" dirty="0">
                <a:latin typeface="Optima"/>
                <a:cs typeface="Optima"/>
              </a:rPr>
              <a:t>– </a:t>
            </a:r>
            <a:r>
              <a:rPr lang="en-US" sz="2800" i="1" dirty="0" err="1">
                <a:latin typeface="Optima"/>
                <a:cs typeface="Optima"/>
              </a:rPr>
              <a:t>TotalDistance</a:t>
            </a:r>
            <a:r>
              <a:rPr lang="en-US" sz="2800" i="1" baseline="-25000" dirty="0" err="1">
                <a:latin typeface="Optima"/>
                <a:cs typeface="Optima"/>
              </a:rPr>
              <a:t>D</a:t>
            </a:r>
            <a:r>
              <a:rPr lang="en-US" sz="2800" dirty="0">
                <a:latin typeface="Optima"/>
                <a:cs typeface="Optima"/>
              </a:rPr>
              <a:t>(</a:t>
            </a:r>
            <a:r>
              <a:rPr lang="en-US" sz="2800" i="1" dirty="0" err="1">
                <a:latin typeface="Optima"/>
                <a:cs typeface="Optima"/>
              </a:rPr>
              <a:t>i</a:t>
            </a:r>
            <a:r>
              <a:rPr lang="en-US" sz="2800" dirty="0">
                <a:latin typeface="Optima"/>
                <a:cs typeface="Optima"/>
              </a:rPr>
              <a:t>) – </a:t>
            </a:r>
            <a:r>
              <a:rPr lang="en-US" sz="2800" i="1" dirty="0" err="1">
                <a:latin typeface="Optima"/>
                <a:cs typeface="Optima"/>
              </a:rPr>
              <a:t>TotalDistance</a:t>
            </a:r>
            <a:r>
              <a:rPr lang="en-US" sz="2800" i="1" baseline="-25000" dirty="0" err="1">
                <a:latin typeface="Optima"/>
                <a:cs typeface="Optima"/>
              </a:rPr>
              <a:t>D</a:t>
            </a:r>
            <a:r>
              <a:rPr lang="en-US" sz="2800" dirty="0">
                <a:latin typeface="Optima"/>
                <a:cs typeface="Optima"/>
              </a:rPr>
              <a:t>(</a:t>
            </a:r>
            <a:r>
              <a:rPr lang="en-US" sz="2800" i="1" dirty="0">
                <a:latin typeface="Optima"/>
                <a:cs typeface="Optima"/>
              </a:rPr>
              <a:t>j</a:t>
            </a:r>
            <a:r>
              <a:rPr lang="en-US" sz="2800" dirty="0">
                <a:latin typeface="Optima"/>
                <a:cs typeface="Optima"/>
              </a:rPr>
              <a:t>)</a:t>
            </a:r>
          </a:p>
        </p:txBody>
      </p:sp>
    </p:spTree>
    <p:extLst>
      <p:ext uri="{BB962C8B-B14F-4D97-AF65-F5344CB8AC3E}">
        <p14:creationId xmlns:p14="http://schemas.microsoft.com/office/powerpoint/2010/main" val="336858911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Neighbor-Joining Theorem</a:t>
            </a:r>
          </a:p>
        </p:txBody>
      </p:sp>
      <p:sp>
        <p:nvSpPr>
          <p:cNvPr id="6" name="Content Placeholder 3"/>
          <p:cNvSpPr txBox="1">
            <a:spLocks/>
          </p:cNvSpPr>
          <p:nvPr/>
        </p:nvSpPr>
        <p:spPr>
          <a:xfrm>
            <a:off x="304802" y="1612657"/>
            <a:ext cx="8610601" cy="2731813"/>
          </a:xfrm>
          <a:prstGeom prst="rect">
            <a:avLst/>
          </a:prstGeom>
          <a:solidFill>
            <a:schemeClr val="accent1">
              <a:lumMod val="20000"/>
              <a:lumOff val="80000"/>
            </a:schemeClr>
          </a:solidFill>
          <a:ln>
            <a:solidFill>
              <a:srgbClr val="176FC1"/>
            </a:solidFill>
          </a:ln>
          <a:effectLst>
            <a:outerShdw blurRad="50800" dist="38100" dir="5400000" algn="t" rotWithShape="0">
              <a:prstClr val="black">
                <a:alpha val="40000"/>
              </a:prstClr>
            </a:outerShdw>
          </a:effectLst>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a:latin typeface="Optima"/>
                <a:cs typeface="Optima"/>
              </a:rPr>
              <a:t>Given an </a:t>
            </a:r>
            <a:r>
              <a:rPr lang="en-US" sz="2800" i="1" dirty="0">
                <a:latin typeface="Optima"/>
                <a:cs typeface="Optima"/>
              </a:rPr>
              <a:t>n</a:t>
            </a:r>
            <a:r>
              <a:rPr lang="en-US" sz="2800" dirty="0">
                <a:latin typeface="Optima"/>
                <a:cs typeface="Optima"/>
              </a:rPr>
              <a:t> x </a:t>
            </a:r>
            <a:r>
              <a:rPr lang="en-US" sz="2800" i="1" dirty="0">
                <a:latin typeface="Optima"/>
                <a:cs typeface="Optima"/>
              </a:rPr>
              <a:t>n</a:t>
            </a:r>
            <a:r>
              <a:rPr lang="en-US" sz="2800" dirty="0">
                <a:latin typeface="Optima"/>
                <a:cs typeface="Optima"/>
              </a:rPr>
              <a:t> distance matrix </a:t>
            </a:r>
            <a:r>
              <a:rPr lang="en-US" sz="2800" i="1" dirty="0">
                <a:latin typeface="Optima"/>
                <a:cs typeface="Optima"/>
              </a:rPr>
              <a:t>D</a:t>
            </a:r>
            <a:r>
              <a:rPr lang="en-US" sz="2800" dirty="0">
                <a:latin typeface="Optima"/>
                <a:cs typeface="Optima"/>
              </a:rPr>
              <a:t>, its </a:t>
            </a:r>
            <a:r>
              <a:rPr lang="en-US" sz="2800" b="1" dirty="0">
                <a:latin typeface="Optima"/>
                <a:cs typeface="Optima"/>
              </a:rPr>
              <a:t>neighbor-joining matrix</a:t>
            </a:r>
            <a:r>
              <a:rPr lang="en-US" sz="2800" dirty="0">
                <a:latin typeface="Optima"/>
                <a:cs typeface="Optima"/>
              </a:rPr>
              <a:t> is the matrix </a:t>
            </a:r>
            <a:r>
              <a:rPr lang="en-US" sz="2800" i="1" dirty="0">
                <a:latin typeface="Optima"/>
                <a:cs typeface="Optima"/>
              </a:rPr>
              <a:t>D</a:t>
            </a:r>
            <a:r>
              <a:rPr lang="en-US" sz="2800" dirty="0">
                <a:latin typeface="Optima"/>
                <a:cs typeface="Optima"/>
              </a:rPr>
              <a:t>* defined as</a:t>
            </a:r>
            <a:br>
              <a:rPr lang="en-US" sz="2800" dirty="0">
                <a:latin typeface="Optima"/>
                <a:cs typeface="Optima"/>
              </a:rPr>
            </a:br>
            <a:br>
              <a:rPr lang="en-US" sz="2800" dirty="0">
                <a:latin typeface="Optima"/>
                <a:cs typeface="Optima"/>
              </a:rPr>
            </a:br>
            <a:br>
              <a:rPr lang="en-US" sz="2800" i="1" dirty="0">
                <a:latin typeface="Optima"/>
                <a:cs typeface="Optima"/>
              </a:rPr>
            </a:br>
            <a:r>
              <a:rPr lang="en-US" sz="2800" dirty="0">
                <a:latin typeface="Optima"/>
                <a:cs typeface="Optima"/>
              </a:rPr>
              <a:t>where </a:t>
            </a:r>
            <a:r>
              <a:rPr lang="en-US" sz="2800" i="1" dirty="0" err="1">
                <a:latin typeface="Optima"/>
                <a:cs typeface="Optima"/>
              </a:rPr>
              <a:t>TotalDistance</a:t>
            </a:r>
            <a:r>
              <a:rPr lang="en-US" sz="2800" i="1" baseline="-25000" dirty="0" err="1">
                <a:latin typeface="Optima"/>
                <a:cs typeface="Optima"/>
              </a:rPr>
              <a:t>D</a:t>
            </a:r>
            <a:r>
              <a:rPr lang="en-US" sz="2800" dirty="0">
                <a:latin typeface="Optima"/>
                <a:cs typeface="Optima"/>
              </a:rPr>
              <a:t>(</a:t>
            </a:r>
            <a:r>
              <a:rPr lang="en-US" sz="2800" i="1" dirty="0" err="1">
                <a:latin typeface="Optima"/>
                <a:cs typeface="Optima"/>
              </a:rPr>
              <a:t>i</a:t>
            </a:r>
            <a:r>
              <a:rPr lang="en-US" sz="2800" dirty="0">
                <a:latin typeface="Optima"/>
                <a:cs typeface="Optima"/>
              </a:rPr>
              <a:t>) is the sum of distances from </a:t>
            </a:r>
            <a:r>
              <a:rPr lang="en-US" sz="2800" i="1" dirty="0" err="1">
                <a:latin typeface="Optima"/>
                <a:cs typeface="Optima"/>
              </a:rPr>
              <a:t>i</a:t>
            </a:r>
            <a:r>
              <a:rPr lang="en-US" sz="2800" dirty="0">
                <a:latin typeface="Optima"/>
                <a:cs typeface="Optima"/>
              </a:rPr>
              <a:t> to all other leaves.</a:t>
            </a:r>
          </a:p>
        </p:txBody>
      </p:sp>
      <p:sp>
        <p:nvSpPr>
          <p:cNvPr id="8" name="Rectangle 7"/>
          <p:cNvSpPr/>
          <p:nvPr/>
        </p:nvSpPr>
        <p:spPr>
          <a:xfrm>
            <a:off x="560727" y="5531588"/>
            <a:ext cx="443236" cy="461665"/>
          </a:xfrm>
          <a:prstGeom prst="rect">
            <a:avLst/>
          </a:prstGeom>
        </p:spPr>
        <p:txBody>
          <a:bodyPr wrap="none">
            <a:spAutoFit/>
          </a:bodyPr>
          <a:lstStyle/>
          <a:p>
            <a:r>
              <a:rPr lang="en-US" sz="2400" i="1" dirty="0">
                <a:solidFill>
                  <a:schemeClr val="tx1">
                    <a:lumMod val="85000"/>
                    <a:lumOff val="15000"/>
                  </a:schemeClr>
                </a:solidFill>
                <a:latin typeface="Optima"/>
                <a:cs typeface="Optima"/>
              </a:rPr>
              <a:t>D</a:t>
            </a:r>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2251465341"/>
              </p:ext>
            </p:extLst>
          </p:nvPr>
        </p:nvGraphicFramePr>
        <p:xfrm>
          <a:off x="3966904" y="4618063"/>
          <a:ext cx="1654634" cy="1854200"/>
        </p:xfrm>
        <a:graphic>
          <a:graphicData uri="http://schemas.openxmlformats.org/drawingml/2006/table">
            <a:tbl>
              <a:tblPr firstRow="1" bandRow="1">
                <a:tableStyleId>{5C22544A-7EE6-4342-B048-85BDC9FD1C3A}</a:tableStyleId>
              </a:tblPr>
              <a:tblGrid>
                <a:gridCol w="1654634">
                  <a:extLst>
                    <a:ext uri="{9D8B030D-6E8A-4147-A177-3AD203B41FA5}">
                      <a16:colId xmlns:a16="http://schemas.microsoft.com/office/drawing/2014/main" val="20000"/>
                    </a:ext>
                  </a:extLst>
                </a:gridCol>
              </a:tblGrid>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i="1" dirty="0" err="1">
                          <a:solidFill>
                            <a:schemeClr val="tx1">
                              <a:lumMod val="85000"/>
                              <a:lumOff val="15000"/>
                            </a:schemeClr>
                          </a:solidFill>
                          <a:latin typeface="Optima"/>
                          <a:cs typeface="Optima"/>
                        </a:rPr>
                        <a:t>TotalDistance</a:t>
                      </a:r>
                      <a:r>
                        <a:rPr lang="en-US" sz="1600" b="1" i="1" baseline="-25000" dirty="0" err="1">
                          <a:solidFill>
                            <a:schemeClr val="tx1">
                              <a:lumMod val="85000"/>
                              <a:lumOff val="15000"/>
                            </a:schemeClr>
                          </a:solidFill>
                          <a:latin typeface="Optima"/>
                          <a:cs typeface="Optima"/>
                        </a:rPr>
                        <a:t>D</a:t>
                      </a:r>
                      <a:endParaRPr lang="en-US" sz="1600" b="1" i="1"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pPr algn="ctr"/>
                      <a:r>
                        <a:rPr lang="en-US" sz="1600" dirty="0">
                          <a:solidFill>
                            <a:schemeClr val="tx1">
                              <a:lumMod val="85000"/>
                              <a:lumOff val="15000"/>
                            </a:schemeClr>
                          </a:solidFill>
                          <a:latin typeface="Optima"/>
                          <a:cs typeface="Optima"/>
                        </a:rPr>
                        <a:t>56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pPr algn="ctr"/>
                      <a:r>
                        <a:rPr lang="en-US" sz="1600" dirty="0">
                          <a:solidFill>
                            <a:schemeClr val="tx1">
                              <a:lumMod val="85000"/>
                              <a:lumOff val="15000"/>
                            </a:schemeClr>
                          </a:solidFill>
                          <a:latin typeface="Optima"/>
                          <a:cs typeface="Optima"/>
                        </a:rPr>
                        <a:t>38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pPr algn="ctr"/>
                      <a:r>
                        <a:rPr lang="en-US" sz="1600" dirty="0">
                          <a:solidFill>
                            <a:schemeClr val="tx1">
                              <a:lumMod val="85000"/>
                              <a:lumOff val="15000"/>
                            </a:schemeClr>
                          </a:solidFill>
                          <a:latin typeface="Optima"/>
                          <a:cs typeface="Optima"/>
                        </a:rPr>
                        <a:t>46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p>
                      <a:pPr algn="ctr"/>
                      <a:r>
                        <a:rPr lang="en-US" sz="1600" dirty="0">
                          <a:solidFill>
                            <a:schemeClr val="tx1">
                              <a:lumMod val="85000"/>
                              <a:lumOff val="15000"/>
                            </a:schemeClr>
                          </a:solidFill>
                          <a:latin typeface="Optima"/>
                          <a:cs typeface="Optima"/>
                        </a:rPr>
                        <a:t>48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928656110"/>
              </p:ext>
            </p:extLst>
          </p:nvPr>
        </p:nvGraphicFramePr>
        <p:xfrm>
          <a:off x="1143000" y="4648200"/>
          <a:ext cx="2385969" cy="1854200"/>
        </p:xfrm>
        <a:graphic>
          <a:graphicData uri="http://schemas.openxmlformats.org/drawingml/2006/table">
            <a:tbl>
              <a:tblPr firstRow="1" bandRow="1">
                <a:tableStyleId>{5C22544A-7EE6-4342-B048-85BDC9FD1C3A}</a:tableStyleId>
              </a:tblPr>
              <a:tblGrid>
                <a:gridCol w="369784">
                  <a:extLst>
                    <a:ext uri="{9D8B030D-6E8A-4147-A177-3AD203B41FA5}">
                      <a16:colId xmlns:a16="http://schemas.microsoft.com/office/drawing/2014/main" val="20000"/>
                    </a:ext>
                  </a:extLst>
                </a:gridCol>
                <a:gridCol w="470636">
                  <a:extLst>
                    <a:ext uri="{9D8B030D-6E8A-4147-A177-3AD203B41FA5}">
                      <a16:colId xmlns:a16="http://schemas.microsoft.com/office/drawing/2014/main" val="20001"/>
                    </a:ext>
                  </a:extLst>
                </a:gridCol>
                <a:gridCol w="493048">
                  <a:extLst>
                    <a:ext uri="{9D8B030D-6E8A-4147-A177-3AD203B41FA5}">
                      <a16:colId xmlns:a16="http://schemas.microsoft.com/office/drawing/2014/main" val="20002"/>
                    </a:ext>
                  </a:extLst>
                </a:gridCol>
                <a:gridCol w="508623">
                  <a:extLst>
                    <a:ext uri="{9D8B030D-6E8A-4147-A177-3AD203B41FA5}">
                      <a16:colId xmlns:a16="http://schemas.microsoft.com/office/drawing/2014/main" val="20003"/>
                    </a:ext>
                  </a:extLst>
                </a:gridCol>
                <a:gridCol w="543878">
                  <a:extLst>
                    <a:ext uri="{9D8B030D-6E8A-4147-A177-3AD203B41FA5}">
                      <a16:colId xmlns:a16="http://schemas.microsoft.com/office/drawing/2014/main" val="20004"/>
                    </a:ext>
                  </a:extLst>
                </a:gridCol>
              </a:tblGrid>
              <a:tr h="370840">
                <a:tc>
                  <a:txBody>
                    <a:bodyPr/>
                    <a:lstStyle/>
                    <a:p>
                      <a:pPr algn="ctr"/>
                      <a:endParaRPr lang="en-US" sz="16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1" dirty="0" err="1">
                          <a:solidFill>
                            <a:schemeClr val="tx1">
                              <a:lumMod val="85000"/>
                              <a:lumOff val="15000"/>
                            </a:schemeClr>
                          </a:solidFill>
                          <a:latin typeface="Optima"/>
                          <a:cs typeface="Optima"/>
                        </a:rPr>
                        <a:t>i</a:t>
                      </a:r>
                      <a:endParaRPr lang="en-US" sz="1600" b="1" i="1"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1" dirty="0">
                          <a:solidFill>
                            <a:schemeClr val="tx1">
                              <a:lumMod val="85000"/>
                              <a:lumOff val="15000"/>
                            </a:schemeClr>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1" dirty="0">
                          <a:solidFill>
                            <a:schemeClr val="tx1">
                              <a:lumMod val="85000"/>
                              <a:lumOff val="15000"/>
                            </a:schemeClr>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1" dirty="0">
                          <a:solidFill>
                            <a:schemeClr val="tx1">
                              <a:lumMod val="85000"/>
                              <a:lumOff val="15000"/>
                            </a:schemeClr>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pPr algn="ctr"/>
                      <a:r>
                        <a:rPr lang="en-US" sz="1600" b="1" i="1" dirty="0" err="1">
                          <a:solidFill>
                            <a:schemeClr val="tx1">
                              <a:lumMod val="85000"/>
                              <a:lumOff val="15000"/>
                            </a:schemeClr>
                          </a:solidFill>
                          <a:latin typeface="Optima"/>
                          <a:cs typeface="Optima"/>
                        </a:rPr>
                        <a:t>i</a:t>
                      </a:r>
                      <a:endParaRPr lang="en-US" sz="1600" b="1" i="1"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pPr algn="ctr"/>
                      <a:r>
                        <a:rPr lang="en-US" sz="1600" b="1" i="1" dirty="0">
                          <a:solidFill>
                            <a:schemeClr val="tx1">
                              <a:lumMod val="85000"/>
                              <a:lumOff val="15000"/>
                            </a:schemeClr>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lumMod val="85000"/>
                              <a:lumOff val="15000"/>
                            </a:schemeClr>
                          </a:solidFill>
                          <a:latin typeface="Optima"/>
                          <a:cs typeface="Optima"/>
                        </a:rPr>
                        <a:t>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pPr algn="ctr"/>
                      <a:r>
                        <a:rPr lang="en-US" sz="1600" b="1" i="1" dirty="0">
                          <a:solidFill>
                            <a:schemeClr val="tx1">
                              <a:lumMod val="85000"/>
                              <a:lumOff val="15000"/>
                            </a:schemeClr>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lumMod val="85000"/>
                              <a:lumOff val="15000"/>
                            </a:schemeClr>
                          </a:solidFill>
                          <a:latin typeface="Optima"/>
                          <a:cs typeface="Optima"/>
                        </a:rPr>
                        <a:t>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i="1" dirty="0">
                          <a:solidFill>
                            <a:schemeClr val="tx1">
                              <a:lumMod val="85000"/>
                              <a:lumOff val="15000"/>
                            </a:schemeClr>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3815082668"/>
              </p:ext>
            </p:extLst>
          </p:nvPr>
        </p:nvGraphicFramePr>
        <p:xfrm>
          <a:off x="6373776" y="4648200"/>
          <a:ext cx="2385969" cy="2479040"/>
        </p:xfrm>
        <a:graphic>
          <a:graphicData uri="http://schemas.openxmlformats.org/drawingml/2006/table">
            <a:tbl>
              <a:tblPr firstRow="1" bandRow="1">
                <a:tableStyleId>{5C22544A-7EE6-4342-B048-85BDC9FD1C3A}</a:tableStyleId>
              </a:tblPr>
              <a:tblGrid>
                <a:gridCol w="369784">
                  <a:extLst>
                    <a:ext uri="{9D8B030D-6E8A-4147-A177-3AD203B41FA5}">
                      <a16:colId xmlns:a16="http://schemas.microsoft.com/office/drawing/2014/main" val="20000"/>
                    </a:ext>
                  </a:extLst>
                </a:gridCol>
                <a:gridCol w="470636">
                  <a:extLst>
                    <a:ext uri="{9D8B030D-6E8A-4147-A177-3AD203B41FA5}">
                      <a16:colId xmlns:a16="http://schemas.microsoft.com/office/drawing/2014/main" val="20001"/>
                    </a:ext>
                  </a:extLst>
                </a:gridCol>
                <a:gridCol w="493048">
                  <a:extLst>
                    <a:ext uri="{9D8B030D-6E8A-4147-A177-3AD203B41FA5}">
                      <a16:colId xmlns:a16="http://schemas.microsoft.com/office/drawing/2014/main" val="20002"/>
                    </a:ext>
                  </a:extLst>
                </a:gridCol>
                <a:gridCol w="508623">
                  <a:extLst>
                    <a:ext uri="{9D8B030D-6E8A-4147-A177-3AD203B41FA5}">
                      <a16:colId xmlns:a16="http://schemas.microsoft.com/office/drawing/2014/main" val="20003"/>
                    </a:ext>
                  </a:extLst>
                </a:gridCol>
                <a:gridCol w="543878">
                  <a:extLst>
                    <a:ext uri="{9D8B030D-6E8A-4147-A177-3AD203B41FA5}">
                      <a16:colId xmlns:a16="http://schemas.microsoft.com/office/drawing/2014/main" val="20004"/>
                    </a:ext>
                  </a:extLst>
                </a:gridCol>
              </a:tblGrid>
              <a:tr h="370840">
                <a:tc>
                  <a:txBody>
                    <a:bodyPr/>
                    <a:lstStyle/>
                    <a:p>
                      <a:pPr algn="ctr"/>
                      <a:endParaRPr lang="en-US" sz="16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1" dirty="0" err="1">
                          <a:solidFill>
                            <a:schemeClr val="tx1">
                              <a:lumMod val="85000"/>
                              <a:lumOff val="15000"/>
                            </a:schemeClr>
                          </a:solidFill>
                          <a:latin typeface="Optima"/>
                          <a:cs typeface="Optima"/>
                        </a:rPr>
                        <a:t>i</a:t>
                      </a:r>
                      <a:endParaRPr lang="en-US" sz="1600" b="1" i="1"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1" dirty="0">
                          <a:solidFill>
                            <a:schemeClr val="tx1">
                              <a:lumMod val="85000"/>
                              <a:lumOff val="15000"/>
                            </a:schemeClr>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1" dirty="0">
                          <a:solidFill>
                            <a:schemeClr val="tx1">
                              <a:lumMod val="85000"/>
                              <a:lumOff val="15000"/>
                            </a:schemeClr>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1" dirty="0">
                          <a:solidFill>
                            <a:schemeClr val="tx1">
                              <a:lumMod val="85000"/>
                              <a:lumOff val="15000"/>
                            </a:schemeClr>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pPr algn="ctr"/>
                      <a:r>
                        <a:rPr lang="en-US" sz="1600" b="1" i="1" dirty="0" err="1">
                          <a:solidFill>
                            <a:schemeClr val="tx1">
                              <a:lumMod val="85000"/>
                              <a:lumOff val="15000"/>
                            </a:schemeClr>
                          </a:solidFill>
                          <a:latin typeface="Optima"/>
                          <a:cs typeface="Optima"/>
                        </a:rPr>
                        <a:t>i</a:t>
                      </a:r>
                      <a:endParaRPr lang="en-US" sz="1600" b="1" i="1"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600" b="0" kern="1200" dirty="0">
                          <a:solidFill>
                            <a:schemeClr val="tx1">
                              <a:lumMod val="85000"/>
                              <a:lumOff val="15000"/>
                            </a:schemeClr>
                          </a:solidFill>
                          <a:effectLst/>
                          <a:latin typeface="Optima"/>
                          <a:ea typeface="+mn-ea"/>
                          <a:cs typeface="Optima"/>
                        </a:rPr>
                        <a:t>-68 </a:t>
                      </a:r>
                      <a:endParaRPr lang="en-US" sz="16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kern="1200" dirty="0">
                          <a:solidFill>
                            <a:schemeClr val="tx1">
                              <a:lumMod val="85000"/>
                              <a:lumOff val="15000"/>
                            </a:schemeClr>
                          </a:solidFill>
                          <a:effectLst/>
                          <a:latin typeface="Optima"/>
                          <a:ea typeface="+mn-ea"/>
                          <a:cs typeface="Optima"/>
                        </a:rPr>
                        <a:t>-60 </a:t>
                      </a:r>
                      <a:endParaRPr lang="en-US" sz="16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kern="1200" dirty="0">
                          <a:solidFill>
                            <a:schemeClr val="tx1">
                              <a:lumMod val="85000"/>
                              <a:lumOff val="15000"/>
                            </a:schemeClr>
                          </a:solidFill>
                          <a:effectLst/>
                          <a:latin typeface="Optima"/>
                          <a:ea typeface="+mn-ea"/>
                          <a:cs typeface="Optima"/>
                        </a:rPr>
                        <a:t>-60 </a:t>
                      </a:r>
                      <a:endParaRPr lang="en-US" sz="16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pPr algn="ctr"/>
                      <a:r>
                        <a:rPr lang="en-US" sz="1600" b="1" i="1" dirty="0">
                          <a:solidFill>
                            <a:schemeClr val="tx1">
                              <a:lumMod val="85000"/>
                              <a:lumOff val="15000"/>
                            </a:schemeClr>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0" kern="1200" dirty="0">
                          <a:solidFill>
                            <a:schemeClr val="tx1">
                              <a:lumMod val="85000"/>
                              <a:lumOff val="15000"/>
                            </a:schemeClr>
                          </a:solidFill>
                          <a:effectLst/>
                          <a:latin typeface="Optima"/>
                          <a:ea typeface="+mn-ea"/>
                          <a:cs typeface="Optima"/>
                        </a:rPr>
                        <a:t>-68 </a:t>
                      </a:r>
                      <a:endParaRPr lang="en-US" sz="16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kern="1200" dirty="0">
                          <a:solidFill>
                            <a:schemeClr val="tx1">
                              <a:lumMod val="85000"/>
                              <a:lumOff val="15000"/>
                            </a:schemeClr>
                          </a:solidFill>
                          <a:effectLst/>
                          <a:latin typeface="Optima"/>
                          <a:ea typeface="+mn-ea"/>
                          <a:cs typeface="Optima"/>
                        </a:rPr>
                        <a:t>-60 </a:t>
                      </a:r>
                      <a:endParaRPr lang="en-US" sz="16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kern="1200" dirty="0">
                          <a:solidFill>
                            <a:schemeClr val="tx1">
                              <a:lumMod val="85000"/>
                              <a:lumOff val="15000"/>
                            </a:schemeClr>
                          </a:solidFill>
                          <a:effectLst/>
                          <a:latin typeface="Optima"/>
                          <a:ea typeface="+mn-ea"/>
                          <a:cs typeface="Optima"/>
                        </a:rPr>
                        <a:t>-60 </a:t>
                      </a:r>
                      <a:endParaRPr lang="en-US" sz="16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pPr algn="ctr"/>
                      <a:r>
                        <a:rPr lang="en-US" sz="1600" b="1" i="1" dirty="0">
                          <a:solidFill>
                            <a:schemeClr val="tx1">
                              <a:lumMod val="85000"/>
                              <a:lumOff val="15000"/>
                            </a:schemeClr>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kern="1200" dirty="0">
                          <a:solidFill>
                            <a:schemeClr val="tx1">
                              <a:lumMod val="85000"/>
                              <a:lumOff val="15000"/>
                            </a:schemeClr>
                          </a:solidFill>
                          <a:effectLst/>
                          <a:latin typeface="Optima"/>
                          <a:ea typeface="+mn-ea"/>
                          <a:cs typeface="Optima"/>
                        </a:rPr>
                        <a:t>-60 </a:t>
                      </a:r>
                      <a:endParaRPr lang="en-US" sz="16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kern="1200" dirty="0">
                          <a:solidFill>
                            <a:schemeClr val="tx1">
                              <a:lumMod val="85000"/>
                              <a:lumOff val="15000"/>
                            </a:schemeClr>
                          </a:solidFill>
                          <a:effectLst/>
                          <a:latin typeface="Optima"/>
                          <a:ea typeface="+mn-ea"/>
                          <a:cs typeface="Optima"/>
                        </a:rPr>
                        <a:t>-60 </a:t>
                      </a:r>
                      <a:endParaRPr lang="en-US" sz="16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0" kern="1200" dirty="0">
                          <a:solidFill>
                            <a:schemeClr val="tx1">
                              <a:lumMod val="85000"/>
                              <a:lumOff val="15000"/>
                            </a:schemeClr>
                          </a:solidFill>
                          <a:effectLst/>
                          <a:latin typeface="Optima"/>
                          <a:ea typeface="+mn-ea"/>
                          <a:cs typeface="Optima"/>
                        </a:rPr>
                        <a:t>-68 </a:t>
                      </a:r>
                      <a:endParaRPr lang="en-US" sz="16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i="1" dirty="0">
                          <a:solidFill>
                            <a:schemeClr val="tx1">
                              <a:lumMod val="85000"/>
                              <a:lumOff val="15000"/>
                            </a:schemeClr>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kern="1200" dirty="0">
                          <a:solidFill>
                            <a:schemeClr val="tx1">
                              <a:lumMod val="85000"/>
                              <a:lumOff val="15000"/>
                            </a:schemeClr>
                          </a:solidFill>
                          <a:effectLst/>
                          <a:latin typeface="Optima"/>
                          <a:ea typeface="+mn-ea"/>
                          <a:cs typeface="Optima"/>
                        </a:rPr>
                        <a:t>-60 </a:t>
                      </a:r>
                      <a:endParaRPr lang="en-US" sz="16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kern="1200" dirty="0">
                          <a:solidFill>
                            <a:schemeClr val="tx1">
                              <a:lumMod val="85000"/>
                              <a:lumOff val="15000"/>
                            </a:schemeClr>
                          </a:solidFill>
                          <a:effectLst/>
                          <a:latin typeface="Optima"/>
                          <a:ea typeface="+mn-ea"/>
                          <a:cs typeface="Optima"/>
                        </a:rPr>
                        <a:t>-60 </a:t>
                      </a:r>
                      <a:endParaRPr lang="en-US" sz="16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0" kern="1200" dirty="0">
                          <a:solidFill>
                            <a:schemeClr val="tx1">
                              <a:lumMod val="85000"/>
                              <a:lumOff val="15000"/>
                            </a:schemeClr>
                          </a:solidFill>
                          <a:effectLst/>
                          <a:latin typeface="Optima"/>
                          <a:ea typeface="+mn-ea"/>
                          <a:cs typeface="Optima"/>
                        </a:rPr>
                        <a:t>-68 </a:t>
                      </a:r>
                      <a:endParaRPr lang="en-US" sz="16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12" name="Rectangle 11"/>
          <p:cNvSpPr/>
          <p:nvPr/>
        </p:nvSpPr>
        <p:spPr>
          <a:xfrm>
            <a:off x="5791200" y="5536650"/>
            <a:ext cx="588507" cy="461665"/>
          </a:xfrm>
          <a:prstGeom prst="rect">
            <a:avLst/>
          </a:prstGeom>
        </p:spPr>
        <p:txBody>
          <a:bodyPr wrap="none">
            <a:spAutoFit/>
          </a:bodyPr>
          <a:lstStyle/>
          <a:p>
            <a:r>
              <a:rPr lang="en-US" sz="2400" i="1" dirty="0">
                <a:solidFill>
                  <a:schemeClr val="tx1">
                    <a:lumMod val="85000"/>
                    <a:lumOff val="15000"/>
                  </a:schemeClr>
                </a:solidFill>
                <a:latin typeface="Optima"/>
                <a:cs typeface="Optima"/>
              </a:rPr>
              <a:t>D*</a:t>
            </a:r>
            <a:endParaRPr lang="en-US" dirty="0"/>
          </a:p>
        </p:txBody>
      </p:sp>
      <p:sp>
        <p:nvSpPr>
          <p:cNvPr id="13" name="Rectangle 12"/>
          <p:cNvSpPr/>
          <p:nvPr/>
        </p:nvSpPr>
        <p:spPr>
          <a:xfrm>
            <a:off x="13512" y="2668070"/>
            <a:ext cx="9144000" cy="523220"/>
          </a:xfrm>
          <a:prstGeom prst="rect">
            <a:avLst/>
          </a:prstGeom>
        </p:spPr>
        <p:txBody>
          <a:bodyPr wrap="square">
            <a:spAutoFit/>
          </a:bodyPr>
          <a:lstStyle/>
          <a:p>
            <a:pPr algn="ctr"/>
            <a:r>
              <a:rPr lang="en-US" sz="2800" i="1" dirty="0">
                <a:latin typeface="Optima"/>
                <a:cs typeface="Optima"/>
              </a:rPr>
              <a:t>D</a:t>
            </a:r>
            <a:r>
              <a:rPr lang="en-US" sz="2800" dirty="0">
                <a:latin typeface="Optima"/>
                <a:cs typeface="Optima"/>
              </a:rPr>
              <a:t>*</a:t>
            </a:r>
            <a:r>
              <a:rPr lang="en-US" sz="2800" i="1" baseline="-25000" dirty="0" err="1">
                <a:latin typeface="Optima"/>
                <a:cs typeface="Optima"/>
              </a:rPr>
              <a:t>i,j</a:t>
            </a:r>
            <a:r>
              <a:rPr lang="en-US" sz="2800" dirty="0">
                <a:latin typeface="Optima"/>
                <a:cs typeface="Optima"/>
              </a:rPr>
              <a:t> = (</a:t>
            </a:r>
            <a:r>
              <a:rPr lang="en-US" sz="2800" i="1" dirty="0">
                <a:latin typeface="Optima"/>
                <a:cs typeface="Optima"/>
              </a:rPr>
              <a:t>n</a:t>
            </a:r>
            <a:r>
              <a:rPr lang="en-US" sz="2800" dirty="0">
                <a:latin typeface="Optima"/>
                <a:cs typeface="Optima"/>
              </a:rPr>
              <a:t> – 2)</a:t>
            </a:r>
            <a:r>
              <a:rPr lang="en-US" sz="2800" dirty="0">
                <a:latin typeface="Wingdings"/>
                <a:ea typeface="Wingdings"/>
                <a:cs typeface="Wingdings"/>
                <a:sym typeface="Wingdings"/>
              </a:rPr>
              <a:t></a:t>
            </a:r>
            <a:r>
              <a:rPr lang="en-US" sz="2800" i="1" dirty="0" err="1">
                <a:latin typeface="Optima"/>
                <a:cs typeface="Optima"/>
              </a:rPr>
              <a:t>D</a:t>
            </a:r>
            <a:r>
              <a:rPr lang="en-US" sz="2800" i="1" baseline="-25000" dirty="0" err="1">
                <a:latin typeface="Optima"/>
                <a:cs typeface="Optima"/>
              </a:rPr>
              <a:t>i,j</a:t>
            </a:r>
            <a:r>
              <a:rPr lang="en-US" sz="2800" i="1" dirty="0">
                <a:latin typeface="Optima"/>
                <a:cs typeface="Optima"/>
              </a:rPr>
              <a:t> </a:t>
            </a:r>
            <a:r>
              <a:rPr lang="en-US" sz="2800" dirty="0">
                <a:latin typeface="Optima"/>
                <a:cs typeface="Optima"/>
              </a:rPr>
              <a:t>– </a:t>
            </a:r>
            <a:r>
              <a:rPr lang="en-US" sz="2800" i="1" dirty="0" err="1">
                <a:latin typeface="Optima"/>
                <a:cs typeface="Optima"/>
              </a:rPr>
              <a:t>TotalDistance</a:t>
            </a:r>
            <a:r>
              <a:rPr lang="en-US" sz="2800" i="1" baseline="-25000" dirty="0" err="1">
                <a:latin typeface="Optima"/>
                <a:cs typeface="Optima"/>
              </a:rPr>
              <a:t>D</a:t>
            </a:r>
            <a:r>
              <a:rPr lang="en-US" sz="2800" dirty="0">
                <a:latin typeface="Optima"/>
                <a:cs typeface="Optima"/>
              </a:rPr>
              <a:t>(</a:t>
            </a:r>
            <a:r>
              <a:rPr lang="en-US" sz="2800" i="1" dirty="0" err="1">
                <a:latin typeface="Optima"/>
                <a:cs typeface="Optima"/>
              </a:rPr>
              <a:t>i</a:t>
            </a:r>
            <a:r>
              <a:rPr lang="en-US" sz="2800" dirty="0">
                <a:latin typeface="Optima"/>
                <a:cs typeface="Optima"/>
              </a:rPr>
              <a:t>) – </a:t>
            </a:r>
            <a:r>
              <a:rPr lang="en-US" sz="2800" i="1" dirty="0" err="1">
                <a:latin typeface="Optima"/>
                <a:cs typeface="Optima"/>
              </a:rPr>
              <a:t>TotalDistance</a:t>
            </a:r>
            <a:r>
              <a:rPr lang="en-US" sz="2800" i="1" baseline="-25000" dirty="0" err="1">
                <a:latin typeface="Optima"/>
                <a:cs typeface="Optima"/>
              </a:rPr>
              <a:t>D</a:t>
            </a:r>
            <a:r>
              <a:rPr lang="en-US" sz="2800" dirty="0">
                <a:latin typeface="Optima"/>
                <a:cs typeface="Optima"/>
              </a:rPr>
              <a:t>(</a:t>
            </a:r>
            <a:r>
              <a:rPr lang="en-US" sz="2800" i="1" dirty="0">
                <a:latin typeface="Optima"/>
                <a:cs typeface="Optima"/>
              </a:rPr>
              <a:t>j</a:t>
            </a:r>
            <a:r>
              <a:rPr lang="en-US" sz="2800" dirty="0">
                <a:latin typeface="Optima"/>
                <a:cs typeface="Optima"/>
              </a:rPr>
              <a:t>)</a:t>
            </a:r>
          </a:p>
        </p:txBody>
      </p:sp>
    </p:spTree>
    <p:extLst>
      <p:ext uri="{BB962C8B-B14F-4D97-AF65-F5344CB8AC3E}">
        <p14:creationId xmlns:p14="http://schemas.microsoft.com/office/powerpoint/2010/main" val="114968851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Neighbor-Joining Theorem</a:t>
            </a:r>
          </a:p>
        </p:txBody>
      </p:sp>
      <p:sp>
        <p:nvSpPr>
          <p:cNvPr id="8" name="Rectangle 7"/>
          <p:cNvSpPr/>
          <p:nvPr/>
        </p:nvSpPr>
        <p:spPr>
          <a:xfrm>
            <a:off x="560727" y="5531588"/>
            <a:ext cx="443236" cy="461665"/>
          </a:xfrm>
          <a:prstGeom prst="rect">
            <a:avLst/>
          </a:prstGeom>
        </p:spPr>
        <p:txBody>
          <a:bodyPr wrap="none">
            <a:spAutoFit/>
          </a:bodyPr>
          <a:lstStyle/>
          <a:p>
            <a:r>
              <a:rPr lang="en-US" sz="2400" i="1" dirty="0">
                <a:solidFill>
                  <a:schemeClr val="tx1">
                    <a:lumMod val="85000"/>
                    <a:lumOff val="15000"/>
                  </a:schemeClr>
                </a:solidFill>
                <a:latin typeface="Optima"/>
                <a:cs typeface="Optima"/>
              </a:rPr>
              <a:t>D</a:t>
            </a:r>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214627429"/>
              </p:ext>
            </p:extLst>
          </p:nvPr>
        </p:nvGraphicFramePr>
        <p:xfrm>
          <a:off x="3966904" y="4618063"/>
          <a:ext cx="1654634" cy="1854200"/>
        </p:xfrm>
        <a:graphic>
          <a:graphicData uri="http://schemas.openxmlformats.org/drawingml/2006/table">
            <a:tbl>
              <a:tblPr firstRow="1" bandRow="1">
                <a:tableStyleId>{5C22544A-7EE6-4342-B048-85BDC9FD1C3A}</a:tableStyleId>
              </a:tblPr>
              <a:tblGrid>
                <a:gridCol w="1654634">
                  <a:extLst>
                    <a:ext uri="{9D8B030D-6E8A-4147-A177-3AD203B41FA5}">
                      <a16:colId xmlns:a16="http://schemas.microsoft.com/office/drawing/2014/main" val="20000"/>
                    </a:ext>
                  </a:extLst>
                </a:gridCol>
              </a:tblGrid>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i="1" dirty="0" err="1">
                          <a:solidFill>
                            <a:schemeClr val="tx1">
                              <a:lumMod val="85000"/>
                              <a:lumOff val="15000"/>
                            </a:schemeClr>
                          </a:solidFill>
                          <a:latin typeface="Optima"/>
                          <a:cs typeface="Optima"/>
                        </a:rPr>
                        <a:t>TotalDistance</a:t>
                      </a:r>
                      <a:r>
                        <a:rPr lang="en-US" sz="1600" b="1" i="1" baseline="-25000" dirty="0" err="1">
                          <a:solidFill>
                            <a:schemeClr val="tx1">
                              <a:lumMod val="85000"/>
                              <a:lumOff val="15000"/>
                            </a:schemeClr>
                          </a:solidFill>
                          <a:latin typeface="Optima"/>
                          <a:cs typeface="Optima"/>
                        </a:rPr>
                        <a:t>D</a:t>
                      </a:r>
                      <a:endParaRPr lang="en-US" sz="1600" b="1" i="1"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pPr algn="ctr"/>
                      <a:r>
                        <a:rPr lang="en-US" sz="1600" dirty="0">
                          <a:solidFill>
                            <a:schemeClr val="tx1">
                              <a:lumMod val="85000"/>
                              <a:lumOff val="15000"/>
                            </a:schemeClr>
                          </a:solidFill>
                          <a:latin typeface="Optima"/>
                          <a:cs typeface="Optima"/>
                        </a:rPr>
                        <a:t>56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pPr algn="ctr"/>
                      <a:r>
                        <a:rPr lang="en-US" sz="1600" dirty="0">
                          <a:solidFill>
                            <a:schemeClr val="tx1">
                              <a:lumMod val="85000"/>
                              <a:lumOff val="15000"/>
                            </a:schemeClr>
                          </a:solidFill>
                          <a:latin typeface="Optima"/>
                          <a:cs typeface="Optima"/>
                        </a:rPr>
                        <a:t>38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pPr algn="ctr"/>
                      <a:r>
                        <a:rPr lang="en-US" sz="1600" dirty="0">
                          <a:solidFill>
                            <a:schemeClr val="tx1">
                              <a:lumMod val="85000"/>
                              <a:lumOff val="15000"/>
                            </a:schemeClr>
                          </a:solidFill>
                          <a:latin typeface="Optima"/>
                          <a:cs typeface="Optima"/>
                        </a:rPr>
                        <a:t>46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p>
                      <a:pPr algn="ctr"/>
                      <a:r>
                        <a:rPr lang="en-US" sz="1600" dirty="0">
                          <a:solidFill>
                            <a:schemeClr val="tx1">
                              <a:lumMod val="85000"/>
                              <a:lumOff val="15000"/>
                            </a:schemeClr>
                          </a:solidFill>
                          <a:latin typeface="Optima"/>
                          <a:cs typeface="Optima"/>
                        </a:rPr>
                        <a:t>48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3678930743"/>
              </p:ext>
            </p:extLst>
          </p:nvPr>
        </p:nvGraphicFramePr>
        <p:xfrm>
          <a:off x="1143000" y="4648200"/>
          <a:ext cx="2385969" cy="1854200"/>
        </p:xfrm>
        <a:graphic>
          <a:graphicData uri="http://schemas.openxmlformats.org/drawingml/2006/table">
            <a:tbl>
              <a:tblPr firstRow="1" bandRow="1">
                <a:tableStyleId>{5C22544A-7EE6-4342-B048-85BDC9FD1C3A}</a:tableStyleId>
              </a:tblPr>
              <a:tblGrid>
                <a:gridCol w="369784">
                  <a:extLst>
                    <a:ext uri="{9D8B030D-6E8A-4147-A177-3AD203B41FA5}">
                      <a16:colId xmlns:a16="http://schemas.microsoft.com/office/drawing/2014/main" val="20000"/>
                    </a:ext>
                  </a:extLst>
                </a:gridCol>
                <a:gridCol w="470636">
                  <a:extLst>
                    <a:ext uri="{9D8B030D-6E8A-4147-A177-3AD203B41FA5}">
                      <a16:colId xmlns:a16="http://schemas.microsoft.com/office/drawing/2014/main" val="20001"/>
                    </a:ext>
                  </a:extLst>
                </a:gridCol>
                <a:gridCol w="493048">
                  <a:extLst>
                    <a:ext uri="{9D8B030D-6E8A-4147-A177-3AD203B41FA5}">
                      <a16:colId xmlns:a16="http://schemas.microsoft.com/office/drawing/2014/main" val="20002"/>
                    </a:ext>
                  </a:extLst>
                </a:gridCol>
                <a:gridCol w="508623">
                  <a:extLst>
                    <a:ext uri="{9D8B030D-6E8A-4147-A177-3AD203B41FA5}">
                      <a16:colId xmlns:a16="http://schemas.microsoft.com/office/drawing/2014/main" val="20003"/>
                    </a:ext>
                  </a:extLst>
                </a:gridCol>
                <a:gridCol w="543878">
                  <a:extLst>
                    <a:ext uri="{9D8B030D-6E8A-4147-A177-3AD203B41FA5}">
                      <a16:colId xmlns:a16="http://schemas.microsoft.com/office/drawing/2014/main" val="20004"/>
                    </a:ext>
                  </a:extLst>
                </a:gridCol>
              </a:tblGrid>
              <a:tr h="370840">
                <a:tc>
                  <a:txBody>
                    <a:bodyPr/>
                    <a:lstStyle/>
                    <a:p>
                      <a:pPr algn="ctr"/>
                      <a:endParaRPr lang="en-US" sz="16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1" dirty="0" err="1">
                          <a:solidFill>
                            <a:schemeClr val="tx1">
                              <a:lumMod val="85000"/>
                              <a:lumOff val="15000"/>
                            </a:schemeClr>
                          </a:solidFill>
                          <a:latin typeface="Optima"/>
                          <a:cs typeface="Optima"/>
                        </a:rPr>
                        <a:t>i</a:t>
                      </a:r>
                      <a:endParaRPr lang="en-US" sz="1600" b="1" i="1"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1" dirty="0">
                          <a:solidFill>
                            <a:schemeClr val="tx1">
                              <a:lumMod val="85000"/>
                              <a:lumOff val="15000"/>
                            </a:schemeClr>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1" dirty="0">
                          <a:solidFill>
                            <a:schemeClr val="tx1">
                              <a:lumMod val="85000"/>
                              <a:lumOff val="15000"/>
                            </a:schemeClr>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1" dirty="0">
                          <a:solidFill>
                            <a:schemeClr val="tx1">
                              <a:lumMod val="85000"/>
                              <a:lumOff val="15000"/>
                            </a:schemeClr>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pPr algn="ctr"/>
                      <a:r>
                        <a:rPr lang="en-US" sz="1600" b="1" i="1" dirty="0" err="1">
                          <a:solidFill>
                            <a:schemeClr val="tx1">
                              <a:lumMod val="85000"/>
                              <a:lumOff val="15000"/>
                            </a:schemeClr>
                          </a:solidFill>
                          <a:latin typeface="Optima"/>
                          <a:cs typeface="Optima"/>
                        </a:rPr>
                        <a:t>i</a:t>
                      </a:r>
                      <a:endParaRPr lang="en-US" sz="1600" b="1" i="1"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pPr algn="ctr"/>
                      <a:r>
                        <a:rPr lang="en-US" sz="1600" b="1" i="1" dirty="0">
                          <a:solidFill>
                            <a:schemeClr val="tx1">
                              <a:lumMod val="85000"/>
                              <a:lumOff val="15000"/>
                            </a:schemeClr>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lumMod val="85000"/>
                              <a:lumOff val="15000"/>
                            </a:schemeClr>
                          </a:solidFill>
                          <a:latin typeface="Optima"/>
                          <a:cs typeface="Optima"/>
                        </a:rPr>
                        <a:t>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pPr algn="ctr"/>
                      <a:r>
                        <a:rPr lang="en-US" sz="1600" b="1" i="1" dirty="0">
                          <a:solidFill>
                            <a:schemeClr val="tx1">
                              <a:lumMod val="85000"/>
                              <a:lumOff val="15000"/>
                            </a:schemeClr>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lumMod val="85000"/>
                              <a:lumOff val="15000"/>
                            </a:schemeClr>
                          </a:solidFill>
                          <a:latin typeface="Optima"/>
                          <a:cs typeface="Optima"/>
                        </a:rPr>
                        <a:t>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i="1" dirty="0">
                          <a:solidFill>
                            <a:schemeClr val="tx1">
                              <a:lumMod val="85000"/>
                              <a:lumOff val="15000"/>
                            </a:schemeClr>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3041388738"/>
              </p:ext>
            </p:extLst>
          </p:nvPr>
        </p:nvGraphicFramePr>
        <p:xfrm>
          <a:off x="6373776" y="4648200"/>
          <a:ext cx="2385969" cy="2479040"/>
        </p:xfrm>
        <a:graphic>
          <a:graphicData uri="http://schemas.openxmlformats.org/drawingml/2006/table">
            <a:tbl>
              <a:tblPr firstRow="1" bandRow="1">
                <a:tableStyleId>{5C22544A-7EE6-4342-B048-85BDC9FD1C3A}</a:tableStyleId>
              </a:tblPr>
              <a:tblGrid>
                <a:gridCol w="369784">
                  <a:extLst>
                    <a:ext uri="{9D8B030D-6E8A-4147-A177-3AD203B41FA5}">
                      <a16:colId xmlns:a16="http://schemas.microsoft.com/office/drawing/2014/main" val="20000"/>
                    </a:ext>
                  </a:extLst>
                </a:gridCol>
                <a:gridCol w="470636">
                  <a:extLst>
                    <a:ext uri="{9D8B030D-6E8A-4147-A177-3AD203B41FA5}">
                      <a16:colId xmlns:a16="http://schemas.microsoft.com/office/drawing/2014/main" val="20001"/>
                    </a:ext>
                  </a:extLst>
                </a:gridCol>
                <a:gridCol w="493048">
                  <a:extLst>
                    <a:ext uri="{9D8B030D-6E8A-4147-A177-3AD203B41FA5}">
                      <a16:colId xmlns:a16="http://schemas.microsoft.com/office/drawing/2014/main" val="20002"/>
                    </a:ext>
                  </a:extLst>
                </a:gridCol>
                <a:gridCol w="508623">
                  <a:extLst>
                    <a:ext uri="{9D8B030D-6E8A-4147-A177-3AD203B41FA5}">
                      <a16:colId xmlns:a16="http://schemas.microsoft.com/office/drawing/2014/main" val="20003"/>
                    </a:ext>
                  </a:extLst>
                </a:gridCol>
                <a:gridCol w="543878">
                  <a:extLst>
                    <a:ext uri="{9D8B030D-6E8A-4147-A177-3AD203B41FA5}">
                      <a16:colId xmlns:a16="http://schemas.microsoft.com/office/drawing/2014/main" val="20004"/>
                    </a:ext>
                  </a:extLst>
                </a:gridCol>
              </a:tblGrid>
              <a:tr h="370840">
                <a:tc>
                  <a:txBody>
                    <a:bodyPr/>
                    <a:lstStyle/>
                    <a:p>
                      <a:pPr algn="ctr"/>
                      <a:endParaRPr lang="en-US" sz="16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1" dirty="0" err="1">
                          <a:solidFill>
                            <a:schemeClr val="tx1">
                              <a:lumMod val="85000"/>
                              <a:lumOff val="15000"/>
                            </a:schemeClr>
                          </a:solidFill>
                          <a:latin typeface="Optima"/>
                          <a:cs typeface="Optima"/>
                        </a:rPr>
                        <a:t>i</a:t>
                      </a:r>
                      <a:endParaRPr lang="en-US" sz="1600" b="1" i="1"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1" dirty="0">
                          <a:solidFill>
                            <a:schemeClr val="tx1">
                              <a:lumMod val="85000"/>
                              <a:lumOff val="15000"/>
                            </a:schemeClr>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1" dirty="0">
                          <a:solidFill>
                            <a:schemeClr val="tx1">
                              <a:lumMod val="85000"/>
                              <a:lumOff val="15000"/>
                            </a:schemeClr>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1" dirty="0">
                          <a:solidFill>
                            <a:schemeClr val="tx1">
                              <a:lumMod val="85000"/>
                              <a:lumOff val="15000"/>
                            </a:schemeClr>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pPr algn="ctr"/>
                      <a:r>
                        <a:rPr lang="en-US" sz="1600" b="1" i="1" dirty="0" err="1">
                          <a:solidFill>
                            <a:schemeClr val="tx1">
                              <a:lumMod val="85000"/>
                              <a:lumOff val="15000"/>
                            </a:schemeClr>
                          </a:solidFill>
                          <a:latin typeface="Optima"/>
                          <a:cs typeface="Optima"/>
                        </a:rPr>
                        <a:t>i</a:t>
                      </a:r>
                      <a:endParaRPr lang="en-US" sz="1600" b="1" i="1"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600" b="0" kern="1200" dirty="0">
                          <a:solidFill>
                            <a:schemeClr val="tx1">
                              <a:lumMod val="85000"/>
                              <a:lumOff val="15000"/>
                            </a:schemeClr>
                          </a:solidFill>
                          <a:effectLst/>
                          <a:latin typeface="Optima"/>
                          <a:ea typeface="+mn-ea"/>
                          <a:cs typeface="Optima"/>
                        </a:rPr>
                        <a:t>-68 </a:t>
                      </a:r>
                      <a:endParaRPr lang="en-US" sz="16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kern="1200" dirty="0">
                          <a:solidFill>
                            <a:schemeClr val="tx1">
                              <a:lumMod val="85000"/>
                              <a:lumOff val="15000"/>
                            </a:schemeClr>
                          </a:solidFill>
                          <a:effectLst/>
                          <a:latin typeface="Optima"/>
                          <a:ea typeface="+mn-ea"/>
                          <a:cs typeface="Optima"/>
                        </a:rPr>
                        <a:t>-60 </a:t>
                      </a:r>
                      <a:endParaRPr lang="en-US" sz="16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kern="1200" dirty="0">
                          <a:solidFill>
                            <a:schemeClr val="tx1">
                              <a:lumMod val="85000"/>
                              <a:lumOff val="15000"/>
                            </a:schemeClr>
                          </a:solidFill>
                          <a:effectLst/>
                          <a:latin typeface="Optima"/>
                          <a:ea typeface="+mn-ea"/>
                          <a:cs typeface="Optima"/>
                        </a:rPr>
                        <a:t>-60 </a:t>
                      </a:r>
                      <a:endParaRPr lang="en-US" sz="16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pPr algn="ctr"/>
                      <a:r>
                        <a:rPr lang="en-US" sz="1600" b="1" i="1" dirty="0">
                          <a:solidFill>
                            <a:schemeClr val="tx1">
                              <a:lumMod val="85000"/>
                              <a:lumOff val="15000"/>
                            </a:schemeClr>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0" kern="1200" dirty="0">
                          <a:solidFill>
                            <a:schemeClr val="tx1">
                              <a:lumMod val="85000"/>
                              <a:lumOff val="15000"/>
                            </a:schemeClr>
                          </a:solidFill>
                          <a:effectLst/>
                          <a:latin typeface="Optima"/>
                          <a:ea typeface="+mn-ea"/>
                          <a:cs typeface="Optima"/>
                        </a:rPr>
                        <a:t>-68 </a:t>
                      </a:r>
                      <a:endParaRPr lang="en-US" sz="16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kern="1200" dirty="0">
                          <a:solidFill>
                            <a:schemeClr val="tx1">
                              <a:lumMod val="85000"/>
                              <a:lumOff val="15000"/>
                            </a:schemeClr>
                          </a:solidFill>
                          <a:effectLst/>
                          <a:latin typeface="Optima"/>
                          <a:ea typeface="+mn-ea"/>
                          <a:cs typeface="Optima"/>
                        </a:rPr>
                        <a:t>-60 </a:t>
                      </a:r>
                      <a:endParaRPr lang="en-US" sz="16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kern="1200" dirty="0">
                          <a:solidFill>
                            <a:schemeClr val="tx1">
                              <a:lumMod val="85000"/>
                              <a:lumOff val="15000"/>
                            </a:schemeClr>
                          </a:solidFill>
                          <a:effectLst/>
                          <a:latin typeface="Optima"/>
                          <a:ea typeface="+mn-ea"/>
                          <a:cs typeface="Optima"/>
                        </a:rPr>
                        <a:t>-60 </a:t>
                      </a:r>
                      <a:endParaRPr lang="en-US" sz="16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pPr algn="ctr"/>
                      <a:r>
                        <a:rPr lang="en-US" sz="1600" b="1" i="1" dirty="0">
                          <a:solidFill>
                            <a:schemeClr val="tx1">
                              <a:lumMod val="85000"/>
                              <a:lumOff val="15000"/>
                            </a:schemeClr>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kern="1200" dirty="0">
                          <a:solidFill>
                            <a:schemeClr val="tx1">
                              <a:lumMod val="85000"/>
                              <a:lumOff val="15000"/>
                            </a:schemeClr>
                          </a:solidFill>
                          <a:effectLst/>
                          <a:latin typeface="Optima"/>
                          <a:ea typeface="+mn-ea"/>
                          <a:cs typeface="Optima"/>
                        </a:rPr>
                        <a:t>-60 </a:t>
                      </a:r>
                      <a:endParaRPr lang="en-US" sz="16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kern="1200" dirty="0">
                          <a:solidFill>
                            <a:schemeClr val="tx1">
                              <a:lumMod val="85000"/>
                              <a:lumOff val="15000"/>
                            </a:schemeClr>
                          </a:solidFill>
                          <a:effectLst/>
                          <a:latin typeface="Optima"/>
                          <a:ea typeface="+mn-ea"/>
                          <a:cs typeface="Optima"/>
                        </a:rPr>
                        <a:t>-60 </a:t>
                      </a:r>
                      <a:endParaRPr lang="en-US" sz="16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0" kern="1200" dirty="0">
                          <a:solidFill>
                            <a:schemeClr val="tx1">
                              <a:lumMod val="85000"/>
                              <a:lumOff val="15000"/>
                            </a:schemeClr>
                          </a:solidFill>
                          <a:effectLst/>
                          <a:latin typeface="Optima"/>
                          <a:ea typeface="+mn-ea"/>
                          <a:cs typeface="Optima"/>
                        </a:rPr>
                        <a:t>-68 </a:t>
                      </a:r>
                      <a:endParaRPr lang="en-US" sz="16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i="1" dirty="0">
                          <a:solidFill>
                            <a:schemeClr val="tx1">
                              <a:lumMod val="85000"/>
                              <a:lumOff val="15000"/>
                            </a:schemeClr>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kern="1200" dirty="0">
                          <a:solidFill>
                            <a:schemeClr val="tx1">
                              <a:lumMod val="85000"/>
                              <a:lumOff val="15000"/>
                            </a:schemeClr>
                          </a:solidFill>
                          <a:effectLst/>
                          <a:latin typeface="Optima"/>
                          <a:ea typeface="+mn-ea"/>
                          <a:cs typeface="Optima"/>
                        </a:rPr>
                        <a:t>-60 </a:t>
                      </a:r>
                      <a:endParaRPr lang="en-US" sz="16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kern="1200" dirty="0">
                          <a:solidFill>
                            <a:schemeClr val="tx1">
                              <a:lumMod val="85000"/>
                              <a:lumOff val="15000"/>
                            </a:schemeClr>
                          </a:solidFill>
                          <a:effectLst/>
                          <a:latin typeface="Optima"/>
                          <a:ea typeface="+mn-ea"/>
                          <a:cs typeface="Optima"/>
                        </a:rPr>
                        <a:t>-60 </a:t>
                      </a:r>
                      <a:endParaRPr lang="en-US" sz="16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0" kern="1200" dirty="0">
                          <a:solidFill>
                            <a:schemeClr val="tx1">
                              <a:lumMod val="85000"/>
                              <a:lumOff val="15000"/>
                            </a:schemeClr>
                          </a:solidFill>
                          <a:effectLst/>
                          <a:latin typeface="Optima"/>
                          <a:ea typeface="+mn-ea"/>
                          <a:cs typeface="Optima"/>
                        </a:rPr>
                        <a:t>-68 </a:t>
                      </a:r>
                      <a:endParaRPr lang="en-US" sz="16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12" name="Rectangle 11"/>
          <p:cNvSpPr/>
          <p:nvPr/>
        </p:nvSpPr>
        <p:spPr>
          <a:xfrm>
            <a:off x="5791200" y="5536650"/>
            <a:ext cx="588507" cy="461665"/>
          </a:xfrm>
          <a:prstGeom prst="rect">
            <a:avLst/>
          </a:prstGeom>
        </p:spPr>
        <p:txBody>
          <a:bodyPr wrap="none">
            <a:spAutoFit/>
          </a:bodyPr>
          <a:lstStyle/>
          <a:p>
            <a:r>
              <a:rPr lang="en-US" sz="2400" i="1" dirty="0">
                <a:solidFill>
                  <a:schemeClr val="tx1">
                    <a:lumMod val="85000"/>
                    <a:lumOff val="15000"/>
                  </a:schemeClr>
                </a:solidFill>
                <a:latin typeface="Optima"/>
                <a:cs typeface="Optima"/>
              </a:rPr>
              <a:t>D*</a:t>
            </a:r>
            <a:endParaRPr lang="en-US" dirty="0"/>
          </a:p>
        </p:txBody>
      </p:sp>
      <p:sp>
        <p:nvSpPr>
          <p:cNvPr id="14" name="Rectangle 13"/>
          <p:cNvSpPr/>
          <p:nvPr/>
        </p:nvSpPr>
        <p:spPr>
          <a:xfrm>
            <a:off x="304800" y="2133600"/>
            <a:ext cx="8610600" cy="1384995"/>
          </a:xfrm>
          <a:prstGeom prst="rect">
            <a:avLst/>
          </a:prstGeom>
          <a:solidFill>
            <a:srgbClr val="CAE2F9"/>
          </a:solidFill>
          <a:ln>
            <a:solidFill>
              <a:srgbClr val="176FC1"/>
            </a:solidFill>
          </a:ln>
          <a:effectLst>
            <a:outerShdw blurRad="50800" dist="38100" dir="5400000" algn="t" rotWithShape="0">
              <a:prstClr val="black">
                <a:alpha val="40000"/>
              </a:prstClr>
            </a:outerShdw>
          </a:effectLst>
        </p:spPr>
        <p:txBody>
          <a:bodyPr wrap="square">
            <a:spAutoFit/>
          </a:bodyPr>
          <a:lstStyle/>
          <a:p>
            <a:r>
              <a:rPr lang="en-US" sz="2800" b="1" dirty="0">
                <a:latin typeface="Optima"/>
                <a:cs typeface="Optima"/>
              </a:rPr>
              <a:t>Neighbor-Joining Theorem: </a:t>
            </a:r>
            <a:r>
              <a:rPr lang="en-US" sz="2800" dirty="0">
                <a:latin typeface="Optima"/>
                <a:cs typeface="Optima"/>
              </a:rPr>
              <a:t>If </a:t>
            </a:r>
            <a:r>
              <a:rPr lang="en-US" sz="2800" i="1" dirty="0">
                <a:latin typeface="Optima"/>
                <a:cs typeface="Optima"/>
              </a:rPr>
              <a:t>D</a:t>
            </a:r>
            <a:r>
              <a:rPr lang="en-US" sz="2800" dirty="0">
                <a:latin typeface="Optima"/>
                <a:cs typeface="Optima"/>
              </a:rPr>
              <a:t> is additive, then the smallest element of </a:t>
            </a:r>
            <a:r>
              <a:rPr lang="en-US" sz="2800" i="1" dirty="0">
                <a:latin typeface="Optima"/>
                <a:cs typeface="Optima"/>
              </a:rPr>
              <a:t>D*</a:t>
            </a:r>
            <a:r>
              <a:rPr lang="en-US" sz="2800" dirty="0">
                <a:latin typeface="Optima"/>
                <a:cs typeface="Optima"/>
              </a:rPr>
              <a:t> corresponds to neighboring leaves in </a:t>
            </a:r>
            <a:r>
              <a:rPr lang="en-US" sz="2800" i="1" dirty="0">
                <a:latin typeface="Optima"/>
                <a:cs typeface="Optima"/>
              </a:rPr>
              <a:t>Tree</a:t>
            </a:r>
            <a:r>
              <a:rPr lang="en-US" sz="2800" dirty="0">
                <a:latin typeface="Optima"/>
                <a:cs typeface="Optima"/>
              </a:rPr>
              <a:t>(</a:t>
            </a:r>
            <a:r>
              <a:rPr lang="en-US" sz="2800" i="1" dirty="0">
                <a:latin typeface="Optima"/>
                <a:cs typeface="Optima"/>
              </a:rPr>
              <a:t>D</a:t>
            </a:r>
            <a:r>
              <a:rPr lang="en-US" sz="2800" dirty="0">
                <a:latin typeface="Optima"/>
                <a:cs typeface="Optima"/>
              </a:rPr>
              <a:t>).</a:t>
            </a:r>
            <a:endParaRPr lang="en-US" sz="2800" b="1" dirty="0">
              <a:latin typeface="Optima"/>
              <a:cs typeface="Optima"/>
            </a:endParaRPr>
          </a:p>
        </p:txBody>
      </p:sp>
    </p:spTree>
    <p:extLst>
      <p:ext uri="{BB962C8B-B14F-4D97-AF65-F5344CB8AC3E}">
        <p14:creationId xmlns:p14="http://schemas.microsoft.com/office/powerpoint/2010/main" val="2730306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28600" y="1597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Questions about SARS</a:t>
            </a:r>
          </a:p>
        </p:txBody>
      </p:sp>
      <p:sp>
        <p:nvSpPr>
          <p:cNvPr id="3" name="Content Placeholder 3"/>
          <p:cNvSpPr txBox="1">
            <a:spLocks/>
          </p:cNvSpPr>
          <p:nvPr/>
        </p:nvSpPr>
        <p:spPr>
          <a:xfrm>
            <a:off x="304801" y="1371601"/>
            <a:ext cx="8610601" cy="45259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latin typeface="Optima"/>
                <a:cs typeface="Optima"/>
              </a:rPr>
              <a:t>Which animal gave us SARS?</a:t>
            </a:r>
          </a:p>
        </p:txBody>
      </p:sp>
    </p:spTree>
    <p:extLst>
      <p:ext uri="{BB962C8B-B14F-4D97-AF65-F5344CB8AC3E}">
        <p14:creationId xmlns:p14="http://schemas.microsoft.com/office/powerpoint/2010/main" val="127211138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Neighbor-Joining Theorem</a:t>
            </a:r>
          </a:p>
        </p:txBody>
      </p:sp>
      <p:sp>
        <p:nvSpPr>
          <p:cNvPr id="8" name="Rectangle 7"/>
          <p:cNvSpPr/>
          <p:nvPr/>
        </p:nvSpPr>
        <p:spPr>
          <a:xfrm>
            <a:off x="560727" y="5531588"/>
            <a:ext cx="443236" cy="461665"/>
          </a:xfrm>
          <a:prstGeom prst="rect">
            <a:avLst/>
          </a:prstGeom>
        </p:spPr>
        <p:txBody>
          <a:bodyPr wrap="none">
            <a:spAutoFit/>
          </a:bodyPr>
          <a:lstStyle/>
          <a:p>
            <a:r>
              <a:rPr lang="en-US" sz="2400" i="1" dirty="0">
                <a:solidFill>
                  <a:schemeClr val="tx1">
                    <a:lumMod val="85000"/>
                    <a:lumOff val="15000"/>
                  </a:schemeClr>
                </a:solidFill>
                <a:latin typeface="Optima"/>
                <a:cs typeface="Optima"/>
              </a:rPr>
              <a:t>D</a:t>
            </a:r>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1724736938"/>
              </p:ext>
            </p:extLst>
          </p:nvPr>
        </p:nvGraphicFramePr>
        <p:xfrm>
          <a:off x="3966904" y="4618063"/>
          <a:ext cx="1654634" cy="1854200"/>
        </p:xfrm>
        <a:graphic>
          <a:graphicData uri="http://schemas.openxmlformats.org/drawingml/2006/table">
            <a:tbl>
              <a:tblPr firstRow="1" bandRow="1">
                <a:tableStyleId>{5C22544A-7EE6-4342-B048-85BDC9FD1C3A}</a:tableStyleId>
              </a:tblPr>
              <a:tblGrid>
                <a:gridCol w="1654634">
                  <a:extLst>
                    <a:ext uri="{9D8B030D-6E8A-4147-A177-3AD203B41FA5}">
                      <a16:colId xmlns:a16="http://schemas.microsoft.com/office/drawing/2014/main" val="20000"/>
                    </a:ext>
                  </a:extLst>
                </a:gridCol>
              </a:tblGrid>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i="1" dirty="0" err="1">
                          <a:solidFill>
                            <a:schemeClr val="tx1">
                              <a:lumMod val="85000"/>
                              <a:lumOff val="15000"/>
                            </a:schemeClr>
                          </a:solidFill>
                          <a:latin typeface="Optima"/>
                          <a:cs typeface="Optima"/>
                        </a:rPr>
                        <a:t>TotalDistance</a:t>
                      </a:r>
                      <a:r>
                        <a:rPr lang="en-US" sz="1600" b="1" i="1" baseline="-25000" dirty="0" err="1">
                          <a:solidFill>
                            <a:schemeClr val="tx1">
                              <a:lumMod val="85000"/>
                              <a:lumOff val="15000"/>
                            </a:schemeClr>
                          </a:solidFill>
                          <a:latin typeface="Optima"/>
                          <a:cs typeface="Optima"/>
                        </a:rPr>
                        <a:t>D</a:t>
                      </a:r>
                      <a:endParaRPr lang="en-US" sz="1600" b="1" i="1"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pPr algn="ctr"/>
                      <a:r>
                        <a:rPr lang="en-US" sz="1600" dirty="0">
                          <a:solidFill>
                            <a:schemeClr val="tx1">
                              <a:lumMod val="85000"/>
                              <a:lumOff val="15000"/>
                            </a:schemeClr>
                          </a:solidFill>
                          <a:latin typeface="Optima"/>
                          <a:cs typeface="Optima"/>
                        </a:rPr>
                        <a:t>56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pPr algn="ctr"/>
                      <a:r>
                        <a:rPr lang="en-US" sz="1600" dirty="0">
                          <a:solidFill>
                            <a:schemeClr val="tx1">
                              <a:lumMod val="85000"/>
                              <a:lumOff val="15000"/>
                            </a:schemeClr>
                          </a:solidFill>
                          <a:latin typeface="Optima"/>
                          <a:cs typeface="Optima"/>
                        </a:rPr>
                        <a:t>38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pPr algn="ctr"/>
                      <a:r>
                        <a:rPr lang="en-US" sz="1600" dirty="0">
                          <a:solidFill>
                            <a:schemeClr val="tx1">
                              <a:lumMod val="85000"/>
                              <a:lumOff val="15000"/>
                            </a:schemeClr>
                          </a:solidFill>
                          <a:latin typeface="Optima"/>
                          <a:cs typeface="Optima"/>
                        </a:rPr>
                        <a:t>46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p>
                      <a:pPr algn="ctr"/>
                      <a:r>
                        <a:rPr lang="en-US" sz="1600" dirty="0">
                          <a:solidFill>
                            <a:schemeClr val="tx1">
                              <a:lumMod val="85000"/>
                              <a:lumOff val="15000"/>
                            </a:schemeClr>
                          </a:solidFill>
                          <a:latin typeface="Optima"/>
                          <a:cs typeface="Optima"/>
                        </a:rPr>
                        <a:t>48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2216511657"/>
              </p:ext>
            </p:extLst>
          </p:nvPr>
        </p:nvGraphicFramePr>
        <p:xfrm>
          <a:off x="1143000" y="4648200"/>
          <a:ext cx="2385969" cy="1854200"/>
        </p:xfrm>
        <a:graphic>
          <a:graphicData uri="http://schemas.openxmlformats.org/drawingml/2006/table">
            <a:tbl>
              <a:tblPr firstRow="1" bandRow="1">
                <a:tableStyleId>{5C22544A-7EE6-4342-B048-85BDC9FD1C3A}</a:tableStyleId>
              </a:tblPr>
              <a:tblGrid>
                <a:gridCol w="369784">
                  <a:extLst>
                    <a:ext uri="{9D8B030D-6E8A-4147-A177-3AD203B41FA5}">
                      <a16:colId xmlns:a16="http://schemas.microsoft.com/office/drawing/2014/main" val="20000"/>
                    </a:ext>
                  </a:extLst>
                </a:gridCol>
                <a:gridCol w="470636">
                  <a:extLst>
                    <a:ext uri="{9D8B030D-6E8A-4147-A177-3AD203B41FA5}">
                      <a16:colId xmlns:a16="http://schemas.microsoft.com/office/drawing/2014/main" val="20001"/>
                    </a:ext>
                  </a:extLst>
                </a:gridCol>
                <a:gridCol w="493048">
                  <a:extLst>
                    <a:ext uri="{9D8B030D-6E8A-4147-A177-3AD203B41FA5}">
                      <a16:colId xmlns:a16="http://schemas.microsoft.com/office/drawing/2014/main" val="20002"/>
                    </a:ext>
                  </a:extLst>
                </a:gridCol>
                <a:gridCol w="508623">
                  <a:extLst>
                    <a:ext uri="{9D8B030D-6E8A-4147-A177-3AD203B41FA5}">
                      <a16:colId xmlns:a16="http://schemas.microsoft.com/office/drawing/2014/main" val="20003"/>
                    </a:ext>
                  </a:extLst>
                </a:gridCol>
                <a:gridCol w="543878">
                  <a:extLst>
                    <a:ext uri="{9D8B030D-6E8A-4147-A177-3AD203B41FA5}">
                      <a16:colId xmlns:a16="http://schemas.microsoft.com/office/drawing/2014/main" val="20004"/>
                    </a:ext>
                  </a:extLst>
                </a:gridCol>
              </a:tblGrid>
              <a:tr h="370840">
                <a:tc>
                  <a:txBody>
                    <a:bodyPr/>
                    <a:lstStyle/>
                    <a:p>
                      <a:pPr algn="ctr"/>
                      <a:endParaRPr lang="en-US" sz="16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1" dirty="0" err="1">
                          <a:solidFill>
                            <a:schemeClr val="tx1">
                              <a:lumMod val="85000"/>
                              <a:lumOff val="15000"/>
                            </a:schemeClr>
                          </a:solidFill>
                          <a:latin typeface="Optima"/>
                          <a:cs typeface="Optima"/>
                        </a:rPr>
                        <a:t>i</a:t>
                      </a:r>
                      <a:endParaRPr lang="en-US" sz="1600" b="1" i="1"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1" dirty="0">
                          <a:solidFill>
                            <a:schemeClr val="tx1">
                              <a:lumMod val="85000"/>
                              <a:lumOff val="15000"/>
                            </a:schemeClr>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1" dirty="0">
                          <a:solidFill>
                            <a:schemeClr val="tx1">
                              <a:lumMod val="85000"/>
                              <a:lumOff val="15000"/>
                            </a:schemeClr>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1" dirty="0">
                          <a:solidFill>
                            <a:schemeClr val="tx1">
                              <a:lumMod val="85000"/>
                              <a:lumOff val="15000"/>
                            </a:schemeClr>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pPr algn="ctr"/>
                      <a:r>
                        <a:rPr lang="en-US" sz="1600" b="1" i="1" dirty="0" err="1">
                          <a:solidFill>
                            <a:schemeClr val="tx1">
                              <a:lumMod val="85000"/>
                              <a:lumOff val="15000"/>
                            </a:schemeClr>
                          </a:solidFill>
                          <a:latin typeface="Optima"/>
                          <a:cs typeface="Optima"/>
                        </a:rPr>
                        <a:t>i</a:t>
                      </a:r>
                      <a:endParaRPr lang="en-US" sz="1600" b="1" i="1"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pPr algn="ctr"/>
                      <a:r>
                        <a:rPr lang="en-US" sz="1600" b="1" i="1" dirty="0">
                          <a:solidFill>
                            <a:schemeClr val="tx1">
                              <a:lumMod val="85000"/>
                              <a:lumOff val="15000"/>
                            </a:schemeClr>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rgbClr val="176FC1"/>
                          </a:solidFill>
                          <a:latin typeface="Optima"/>
                          <a:cs typeface="Optima"/>
                        </a:rPr>
                        <a:t>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pPr algn="ctr"/>
                      <a:r>
                        <a:rPr lang="en-US" sz="1600" b="1" i="1" dirty="0">
                          <a:solidFill>
                            <a:schemeClr val="tx1">
                              <a:lumMod val="85000"/>
                              <a:lumOff val="15000"/>
                            </a:schemeClr>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accent1"/>
                          </a:solidFill>
                          <a:latin typeface="Optima"/>
                          <a:cs typeface="Optima"/>
                        </a:rPr>
                        <a:t>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i="1" dirty="0">
                          <a:solidFill>
                            <a:schemeClr val="tx1">
                              <a:lumMod val="85000"/>
                              <a:lumOff val="15000"/>
                            </a:schemeClr>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126962638"/>
              </p:ext>
            </p:extLst>
          </p:nvPr>
        </p:nvGraphicFramePr>
        <p:xfrm>
          <a:off x="6373776" y="4648200"/>
          <a:ext cx="2385969" cy="2479040"/>
        </p:xfrm>
        <a:graphic>
          <a:graphicData uri="http://schemas.openxmlformats.org/drawingml/2006/table">
            <a:tbl>
              <a:tblPr firstRow="1" bandRow="1">
                <a:tableStyleId>{5C22544A-7EE6-4342-B048-85BDC9FD1C3A}</a:tableStyleId>
              </a:tblPr>
              <a:tblGrid>
                <a:gridCol w="369784">
                  <a:extLst>
                    <a:ext uri="{9D8B030D-6E8A-4147-A177-3AD203B41FA5}">
                      <a16:colId xmlns:a16="http://schemas.microsoft.com/office/drawing/2014/main" val="20000"/>
                    </a:ext>
                  </a:extLst>
                </a:gridCol>
                <a:gridCol w="470636">
                  <a:extLst>
                    <a:ext uri="{9D8B030D-6E8A-4147-A177-3AD203B41FA5}">
                      <a16:colId xmlns:a16="http://schemas.microsoft.com/office/drawing/2014/main" val="20001"/>
                    </a:ext>
                  </a:extLst>
                </a:gridCol>
                <a:gridCol w="493048">
                  <a:extLst>
                    <a:ext uri="{9D8B030D-6E8A-4147-A177-3AD203B41FA5}">
                      <a16:colId xmlns:a16="http://schemas.microsoft.com/office/drawing/2014/main" val="20002"/>
                    </a:ext>
                  </a:extLst>
                </a:gridCol>
                <a:gridCol w="508623">
                  <a:extLst>
                    <a:ext uri="{9D8B030D-6E8A-4147-A177-3AD203B41FA5}">
                      <a16:colId xmlns:a16="http://schemas.microsoft.com/office/drawing/2014/main" val="20003"/>
                    </a:ext>
                  </a:extLst>
                </a:gridCol>
                <a:gridCol w="543878">
                  <a:extLst>
                    <a:ext uri="{9D8B030D-6E8A-4147-A177-3AD203B41FA5}">
                      <a16:colId xmlns:a16="http://schemas.microsoft.com/office/drawing/2014/main" val="20004"/>
                    </a:ext>
                  </a:extLst>
                </a:gridCol>
              </a:tblGrid>
              <a:tr h="370840">
                <a:tc>
                  <a:txBody>
                    <a:bodyPr/>
                    <a:lstStyle/>
                    <a:p>
                      <a:pPr algn="ctr"/>
                      <a:endParaRPr lang="en-US" sz="16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1" dirty="0" err="1">
                          <a:solidFill>
                            <a:schemeClr val="tx1">
                              <a:lumMod val="85000"/>
                              <a:lumOff val="15000"/>
                            </a:schemeClr>
                          </a:solidFill>
                          <a:latin typeface="Optima"/>
                          <a:cs typeface="Optima"/>
                        </a:rPr>
                        <a:t>i</a:t>
                      </a:r>
                      <a:endParaRPr lang="en-US" sz="1600" b="1" i="1"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1" dirty="0">
                          <a:solidFill>
                            <a:schemeClr val="tx1">
                              <a:lumMod val="85000"/>
                              <a:lumOff val="15000"/>
                            </a:schemeClr>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1" dirty="0">
                          <a:solidFill>
                            <a:schemeClr val="tx1">
                              <a:lumMod val="85000"/>
                              <a:lumOff val="15000"/>
                            </a:schemeClr>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1" dirty="0">
                          <a:solidFill>
                            <a:schemeClr val="tx1">
                              <a:lumMod val="85000"/>
                              <a:lumOff val="15000"/>
                            </a:schemeClr>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pPr algn="ctr"/>
                      <a:r>
                        <a:rPr lang="en-US" sz="1600" b="1" i="1" dirty="0" err="1">
                          <a:solidFill>
                            <a:schemeClr val="tx1">
                              <a:lumMod val="85000"/>
                              <a:lumOff val="15000"/>
                            </a:schemeClr>
                          </a:solidFill>
                          <a:latin typeface="Optima"/>
                          <a:cs typeface="Optima"/>
                        </a:rPr>
                        <a:t>i</a:t>
                      </a:r>
                      <a:endParaRPr lang="en-US" sz="1600" b="1" i="1"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600" b="1" kern="1200" dirty="0">
                          <a:solidFill>
                            <a:srgbClr val="ED1C24"/>
                          </a:solidFill>
                          <a:effectLst/>
                          <a:latin typeface="Optima"/>
                          <a:ea typeface="+mn-ea"/>
                          <a:cs typeface="Optima"/>
                        </a:rPr>
                        <a:t>-68</a:t>
                      </a:r>
                      <a:r>
                        <a:rPr lang="en-US" sz="1600" b="0" kern="1200" dirty="0">
                          <a:solidFill>
                            <a:schemeClr val="tx1">
                              <a:lumMod val="85000"/>
                              <a:lumOff val="15000"/>
                            </a:schemeClr>
                          </a:solidFill>
                          <a:effectLst/>
                          <a:latin typeface="Optima"/>
                          <a:ea typeface="+mn-ea"/>
                          <a:cs typeface="Optima"/>
                        </a:rPr>
                        <a:t> </a:t>
                      </a:r>
                      <a:endParaRPr lang="en-US" sz="16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kern="1200" dirty="0">
                          <a:solidFill>
                            <a:schemeClr val="tx1">
                              <a:lumMod val="85000"/>
                              <a:lumOff val="15000"/>
                            </a:schemeClr>
                          </a:solidFill>
                          <a:effectLst/>
                          <a:latin typeface="Optima"/>
                          <a:ea typeface="+mn-ea"/>
                          <a:cs typeface="Optima"/>
                        </a:rPr>
                        <a:t>-60 </a:t>
                      </a:r>
                      <a:endParaRPr lang="en-US" sz="16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kern="1200" dirty="0">
                          <a:solidFill>
                            <a:schemeClr val="tx1">
                              <a:lumMod val="85000"/>
                              <a:lumOff val="15000"/>
                            </a:schemeClr>
                          </a:solidFill>
                          <a:effectLst/>
                          <a:latin typeface="Optima"/>
                          <a:ea typeface="+mn-ea"/>
                          <a:cs typeface="Optima"/>
                        </a:rPr>
                        <a:t>-60 </a:t>
                      </a:r>
                      <a:endParaRPr lang="en-US" sz="16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pPr algn="ctr"/>
                      <a:r>
                        <a:rPr lang="en-US" sz="1600" b="1" i="1" dirty="0">
                          <a:solidFill>
                            <a:schemeClr val="tx1">
                              <a:lumMod val="85000"/>
                              <a:lumOff val="15000"/>
                            </a:schemeClr>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kern="1200" dirty="0">
                          <a:solidFill>
                            <a:srgbClr val="ED1C24"/>
                          </a:solidFill>
                          <a:effectLst/>
                          <a:latin typeface="Optima"/>
                          <a:ea typeface="+mn-ea"/>
                          <a:cs typeface="Optima"/>
                        </a:rPr>
                        <a:t>-68</a:t>
                      </a:r>
                      <a:r>
                        <a:rPr lang="en-US" sz="1600" b="0" kern="1200" dirty="0">
                          <a:solidFill>
                            <a:schemeClr val="tx1">
                              <a:lumMod val="85000"/>
                              <a:lumOff val="15000"/>
                            </a:schemeClr>
                          </a:solidFill>
                          <a:effectLst/>
                          <a:latin typeface="Optima"/>
                          <a:ea typeface="+mn-ea"/>
                          <a:cs typeface="Optima"/>
                        </a:rPr>
                        <a:t> </a:t>
                      </a:r>
                      <a:endParaRPr lang="en-US" sz="16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kern="1200" dirty="0">
                          <a:solidFill>
                            <a:schemeClr val="tx1">
                              <a:lumMod val="85000"/>
                              <a:lumOff val="15000"/>
                            </a:schemeClr>
                          </a:solidFill>
                          <a:effectLst/>
                          <a:latin typeface="Optima"/>
                          <a:ea typeface="+mn-ea"/>
                          <a:cs typeface="Optima"/>
                        </a:rPr>
                        <a:t>-60 </a:t>
                      </a:r>
                      <a:endParaRPr lang="en-US" sz="16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kern="1200" dirty="0">
                          <a:solidFill>
                            <a:schemeClr val="tx1">
                              <a:lumMod val="85000"/>
                              <a:lumOff val="15000"/>
                            </a:schemeClr>
                          </a:solidFill>
                          <a:effectLst/>
                          <a:latin typeface="Optima"/>
                          <a:ea typeface="+mn-ea"/>
                          <a:cs typeface="Optima"/>
                        </a:rPr>
                        <a:t>-60 </a:t>
                      </a:r>
                      <a:endParaRPr lang="en-US" sz="16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pPr algn="ctr"/>
                      <a:r>
                        <a:rPr lang="en-US" sz="1600" b="1" i="1" dirty="0">
                          <a:solidFill>
                            <a:schemeClr val="tx1">
                              <a:lumMod val="85000"/>
                              <a:lumOff val="15000"/>
                            </a:schemeClr>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kern="1200" dirty="0">
                          <a:solidFill>
                            <a:schemeClr val="tx1">
                              <a:lumMod val="85000"/>
                              <a:lumOff val="15000"/>
                            </a:schemeClr>
                          </a:solidFill>
                          <a:effectLst/>
                          <a:latin typeface="Optima"/>
                          <a:ea typeface="+mn-ea"/>
                          <a:cs typeface="Optima"/>
                        </a:rPr>
                        <a:t>-60 </a:t>
                      </a:r>
                      <a:endParaRPr lang="en-US" sz="16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kern="1200" dirty="0">
                          <a:solidFill>
                            <a:schemeClr val="tx1">
                              <a:lumMod val="85000"/>
                              <a:lumOff val="15000"/>
                            </a:schemeClr>
                          </a:solidFill>
                          <a:effectLst/>
                          <a:latin typeface="Optima"/>
                          <a:ea typeface="+mn-ea"/>
                          <a:cs typeface="Optima"/>
                        </a:rPr>
                        <a:t>-60 </a:t>
                      </a:r>
                      <a:endParaRPr lang="en-US" sz="16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kern="1200" dirty="0">
                          <a:solidFill>
                            <a:schemeClr val="tx2"/>
                          </a:solidFill>
                          <a:effectLst/>
                          <a:latin typeface="Optima"/>
                          <a:ea typeface="+mn-ea"/>
                          <a:cs typeface="Optima"/>
                        </a:rPr>
                        <a:t>-68 </a:t>
                      </a:r>
                      <a:endParaRPr lang="en-US" sz="1600" b="1" dirty="0">
                        <a:solidFill>
                          <a:schemeClr val="tx2"/>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i="1" dirty="0">
                          <a:solidFill>
                            <a:schemeClr val="tx1">
                              <a:lumMod val="85000"/>
                              <a:lumOff val="15000"/>
                            </a:schemeClr>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kern="1200" dirty="0">
                          <a:solidFill>
                            <a:schemeClr val="tx1">
                              <a:lumMod val="85000"/>
                              <a:lumOff val="15000"/>
                            </a:schemeClr>
                          </a:solidFill>
                          <a:effectLst/>
                          <a:latin typeface="Optima"/>
                          <a:ea typeface="+mn-ea"/>
                          <a:cs typeface="Optima"/>
                        </a:rPr>
                        <a:t>-60 </a:t>
                      </a:r>
                      <a:endParaRPr lang="en-US" sz="16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kern="1200" dirty="0">
                          <a:solidFill>
                            <a:schemeClr val="tx1">
                              <a:lumMod val="85000"/>
                              <a:lumOff val="15000"/>
                            </a:schemeClr>
                          </a:solidFill>
                          <a:effectLst/>
                          <a:latin typeface="Optima"/>
                          <a:ea typeface="+mn-ea"/>
                          <a:cs typeface="Optima"/>
                        </a:rPr>
                        <a:t>-60 </a:t>
                      </a:r>
                      <a:endParaRPr lang="en-US" sz="16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kern="1200" dirty="0">
                          <a:solidFill>
                            <a:srgbClr val="ED1C24"/>
                          </a:solidFill>
                          <a:effectLst/>
                          <a:latin typeface="Optima"/>
                          <a:ea typeface="+mn-ea"/>
                          <a:cs typeface="Optima"/>
                        </a:rPr>
                        <a:t>-68 </a:t>
                      </a:r>
                      <a:endParaRPr lang="en-US" sz="1600" b="1" dirty="0">
                        <a:solidFill>
                          <a:srgbClr val="ED1C24"/>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12" name="Rectangle 11"/>
          <p:cNvSpPr/>
          <p:nvPr/>
        </p:nvSpPr>
        <p:spPr>
          <a:xfrm>
            <a:off x="5791200" y="5536650"/>
            <a:ext cx="588507" cy="461665"/>
          </a:xfrm>
          <a:prstGeom prst="rect">
            <a:avLst/>
          </a:prstGeom>
        </p:spPr>
        <p:txBody>
          <a:bodyPr wrap="none">
            <a:spAutoFit/>
          </a:bodyPr>
          <a:lstStyle/>
          <a:p>
            <a:r>
              <a:rPr lang="en-US" sz="2400" i="1" dirty="0">
                <a:solidFill>
                  <a:schemeClr val="tx1">
                    <a:lumMod val="85000"/>
                    <a:lumOff val="15000"/>
                  </a:schemeClr>
                </a:solidFill>
                <a:latin typeface="Optima"/>
                <a:cs typeface="Optima"/>
              </a:rPr>
              <a:t>D*</a:t>
            </a:r>
            <a:endParaRPr lang="en-US" dirty="0"/>
          </a:p>
        </p:txBody>
      </p:sp>
      <p:sp>
        <p:nvSpPr>
          <p:cNvPr id="14" name="Rectangle 13"/>
          <p:cNvSpPr/>
          <p:nvPr/>
        </p:nvSpPr>
        <p:spPr>
          <a:xfrm>
            <a:off x="304800" y="2133600"/>
            <a:ext cx="8610600" cy="1384995"/>
          </a:xfrm>
          <a:prstGeom prst="rect">
            <a:avLst/>
          </a:prstGeom>
          <a:solidFill>
            <a:srgbClr val="CAE2F9"/>
          </a:solidFill>
          <a:ln>
            <a:solidFill>
              <a:srgbClr val="176FC1"/>
            </a:solidFill>
          </a:ln>
          <a:effectLst>
            <a:outerShdw blurRad="50800" dist="38100" dir="5400000" algn="t" rotWithShape="0">
              <a:prstClr val="black">
                <a:alpha val="40000"/>
              </a:prstClr>
            </a:outerShdw>
          </a:effectLst>
        </p:spPr>
        <p:txBody>
          <a:bodyPr wrap="square">
            <a:spAutoFit/>
          </a:bodyPr>
          <a:lstStyle/>
          <a:p>
            <a:r>
              <a:rPr lang="en-US" sz="2800" b="1" dirty="0">
                <a:latin typeface="Optima"/>
                <a:cs typeface="Optima"/>
              </a:rPr>
              <a:t>Neighbor-Joining Theorem: </a:t>
            </a:r>
            <a:r>
              <a:rPr lang="en-US" sz="2800" dirty="0">
                <a:latin typeface="Optima"/>
                <a:cs typeface="Optima"/>
              </a:rPr>
              <a:t>If </a:t>
            </a:r>
            <a:r>
              <a:rPr lang="en-US" sz="2800" i="1" dirty="0">
                <a:latin typeface="Optima"/>
                <a:cs typeface="Optima"/>
              </a:rPr>
              <a:t>D</a:t>
            </a:r>
            <a:r>
              <a:rPr lang="en-US" sz="2800" dirty="0">
                <a:latin typeface="Optima"/>
                <a:cs typeface="Optima"/>
              </a:rPr>
              <a:t> is additive, then the smallest element of </a:t>
            </a:r>
            <a:r>
              <a:rPr lang="en-US" sz="2800" i="1" dirty="0">
                <a:latin typeface="Optima"/>
                <a:cs typeface="Optima"/>
              </a:rPr>
              <a:t>D*</a:t>
            </a:r>
            <a:r>
              <a:rPr lang="en-US" sz="2800" dirty="0">
                <a:latin typeface="Optima"/>
                <a:cs typeface="Optima"/>
              </a:rPr>
              <a:t> corresponds to neighboring leaves in </a:t>
            </a:r>
            <a:r>
              <a:rPr lang="en-US" sz="2800" i="1" dirty="0">
                <a:latin typeface="Optima"/>
                <a:cs typeface="Optima"/>
              </a:rPr>
              <a:t>Tree</a:t>
            </a:r>
            <a:r>
              <a:rPr lang="en-US" sz="2800" dirty="0">
                <a:latin typeface="Optima"/>
                <a:cs typeface="Optima"/>
              </a:rPr>
              <a:t>(</a:t>
            </a:r>
            <a:r>
              <a:rPr lang="en-US" sz="2800" i="1" dirty="0">
                <a:latin typeface="Optima"/>
                <a:cs typeface="Optima"/>
              </a:rPr>
              <a:t>D</a:t>
            </a:r>
            <a:r>
              <a:rPr lang="en-US" sz="2800" dirty="0">
                <a:latin typeface="Optima"/>
                <a:cs typeface="Optima"/>
              </a:rPr>
              <a:t>).</a:t>
            </a:r>
            <a:endParaRPr lang="en-US" sz="2800" b="1" dirty="0">
              <a:latin typeface="Optima"/>
              <a:cs typeface="Optima"/>
            </a:endParaRPr>
          </a:p>
        </p:txBody>
      </p:sp>
    </p:spTree>
    <p:extLst>
      <p:ext uri="{BB962C8B-B14F-4D97-AF65-F5344CB8AC3E}">
        <p14:creationId xmlns:p14="http://schemas.microsoft.com/office/powerpoint/2010/main" val="60673664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81000"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Neighbor-Joining in Action</a:t>
            </a:r>
          </a:p>
        </p:txBody>
      </p:sp>
      <p:sp>
        <p:nvSpPr>
          <p:cNvPr id="4" name="Rectangle 3"/>
          <p:cNvSpPr/>
          <p:nvPr/>
        </p:nvSpPr>
        <p:spPr>
          <a:xfrm>
            <a:off x="1466857" y="2835825"/>
            <a:ext cx="588507" cy="461665"/>
          </a:xfrm>
          <a:prstGeom prst="rect">
            <a:avLst/>
          </a:prstGeom>
        </p:spPr>
        <p:txBody>
          <a:bodyPr wrap="none">
            <a:spAutoFit/>
          </a:bodyPr>
          <a:lstStyle/>
          <a:p>
            <a:r>
              <a:rPr lang="en-US" sz="2400" i="1" dirty="0">
                <a:solidFill>
                  <a:schemeClr val="tx1">
                    <a:lumMod val="85000"/>
                    <a:lumOff val="15000"/>
                  </a:schemeClr>
                </a:solidFill>
                <a:latin typeface="Optima"/>
                <a:cs typeface="Optima"/>
              </a:rPr>
              <a:t>D*</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856151279"/>
              </p:ext>
            </p:extLst>
          </p:nvPr>
        </p:nvGraphicFramePr>
        <p:xfrm>
          <a:off x="4724400" y="2057400"/>
          <a:ext cx="1654634" cy="1854200"/>
        </p:xfrm>
        <a:graphic>
          <a:graphicData uri="http://schemas.openxmlformats.org/drawingml/2006/table">
            <a:tbl>
              <a:tblPr firstRow="1" bandRow="1">
                <a:tableStyleId>{5C22544A-7EE6-4342-B048-85BDC9FD1C3A}</a:tableStyleId>
              </a:tblPr>
              <a:tblGrid>
                <a:gridCol w="1654634">
                  <a:extLst>
                    <a:ext uri="{9D8B030D-6E8A-4147-A177-3AD203B41FA5}">
                      <a16:colId xmlns:a16="http://schemas.microsoft.com/office/drawing/2014/main" val="20000"/>
                    </a:ext>
                  </a:extLst>
                </a:gridCol>
              </a:tblGrid>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i="1" dirty="0" err="1">
                          <a:solidFill>
                            <a:schemeClr val="tx1">
                              <a:lumMod val="85000"/>
                              <a:lumOff val="15000"/>
                            </a:schemeClr>
                          </a:solidFill>
                          <a:latin typeface="Optima"/>
                          <a:cs typeface="Optima"/>
                        </a:rPr>
                        <a:t>TotalDistance</a:t>
                      </a:r>
                      <a:r>
                        <a:rPr lang="en-US" sz="1600" b="1" i="1" baseline="-25000" dirty="0" err="1">
                          <a:solidFill>
                            <a:schemeClr val="tx1">
                              <a:lumMod val="85000"/>
                              <a:lumOff val="15000"/>
                            </a:schemeClr>
                          </a:solidFill>
                          <a:latin typeface="Optima"/>
                          <a:cs typeface="Optima"/>
                        </a:rPr>
                        <a:t>D</a:t>
                      </a:r>
                      <a:endParaRPr lang="en-US" sz="1600" b="1" i="1"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pPr algn="ctr"/>
                      <a:r>
                        <a:rPr lang="en-US" sz="1600" dirty="0">
                          <a:solidFill>
                            <a:schemeClr val="tx1">
                              <a:lumMod val="85000"/>
                              <a:lumOff val="15000"/>
                            </a:schemeClr>
                          </a:solidFill>
                          <a:latin typeface="Optima"/>
                          <a:cs typeface="Optima"/>
                        </a:rPr>
                        <a:t>56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pPr algn="ctr"/>
                      <a:r>
                        <a:rPr lang="en-US" sz="1600" dirty="0">
                          <a:solidFill>
                            <a:schemeClr val="tx1">
                              <a:lumMod val="85000"/>
                              <a:lumOff val="15000"/>
                            </a:schemeClr>
                          </a:solidFill>
                          <a:latin typeface="Optima"/>
                          <a:cs typeface="Optima"/>
                        </a:rPr>
                        <a:t>38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pPr algn="ctr"/>
                      <a:r>
                        <a:rPr lang="en-US" sz="1600" dirty="0">
                          <a:solidFill>
                            <a:schemeClr val="tx1">
                              <a:lumMod val="85000"/>
                              <a:lumOff val="15000"/>
                            </a:schemeClr>
                          </a:solidFill>
                          <a:latin typeface="Optima"/>
                          <a:cs typeface="Optima"/>
                        </a:rPr>
                        <a:t>46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p>
                      <a:pPr algn="ctr"/>
                      <a:r>
                        <a:rPr lang="en-US" sz="1600" dirty="0">
                          <a:solidFill>
                            <a:schemeClr val="tx1">
                              <a:lumMod val="85000"/>
                              <a:lumOff val="15000"/>
                            </a:schemeClr>
                          </a:solidFill>
                          <a:latin typeface="Optima"/>
                          <a:cs typeface="Optima"/>
                        </a:rPr>
                        <a:t>48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501989062"/>
              </p:ext>
            </p:extLst>
          </p:nvPr>
        </p:nvGraphicFramePr>
        <p:xfrm>
          <a:off x="2143712" y="2087537"/>
          <a:ext cx="2385969" cy="2479040"/>
        </p:xfrm>
        <a:graphic>
          <a:graphicData uri="http://schemas.openxmlformats.org/drawingml/2006/table">
            <a:tbl>
              <a:tblPr firstRow="1" bandRow="1">
                <a:tableStyleId>{5C22544A-7EE6-4342-B048-85BDC9FD1C3A}</a:tableStyleId>
              </a:tblPr>
              <a:tblGrid>
                <a:gridCol w="369784">
                  <a:extLst>
                    <a:ext uri="{9D8B030D-6E8A-4147-A177-3AD203B41FA5}">
                      <a16:colId xmlns:a16="http://schemas.microsoft.com/office/drawing/2014/main" val="20000"/>
                    </a:ext>
                  </a:extLst>
                </a:gridCol>
                <a:gridCol w="470636">
                  <a:extLst>
                    <a:ext uri="{9D8B030D-6E8A-4147-A177-3AD203B41FA5}">
                      <a16:colId xmlns:a16="http://schemas.microsoft.com/office/drawing/2014/main" val="20001"/>
                    </a:ext>
                  </a:extLst>
                </a:gridCol>
                <a:gridCol w="493048">
                  <a:extLst>
                    <a:ext uri="{9D8B030D-6E8A-4147-A177-3AD203B41FA5}">
                      <a16:colId xmlns:a16="http://schemas.microsoft.com/office/drawing/2014/main" val="20002"/>
                    </a:ext>
                  </a:extLst>
                </a:gridCol>
                <a:gridCol w="508623">
                  <a:extLst>
                    <a:ext uri="{9D8B030D-6E8A-4147-A177-3AD203B41FA5}">
                      <a16:colId xmlns:a16="http://schemas.microsoft.com/office/drawing/2014/main" val="20003"/>
                    </a:ext>
                  </a:extLst>
                </a:gridCol>
                <a:gridCol w="543878">
                  <a:extLst>
                    <a:ext uri="{9D8B030D-6E8A-4147-A177-3AD203B41FA5}">
                      <a16:colId xmlns:a16="http://schemas.microsoft.com/office/drawing/2014/main" val="20004"/>
                    </a:ext>
                  </a:extLst>
                </a:gridCol>
              </a:tblGrid>
              <a:tr h="370840">
                <a:tc>
                  <a:txBody>
                    <a:bodyPr/>
                    <a:lstStyle/>
                    <a:p>
                      <a:pPr algn="ctr"/>
                      <a:endParaRPr lang="en-US" sz="16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1" dirty="0" err="1">
                          <a:solidFill>
                            <a:schemeClr val="tx1">
                              <a:lumMod val="85000"/>
                              <a:lumOff val="15000"/>
                            </a:schemeClr>
                          </a:solidFill>
                          <a:latin typeface="Optima"/>
                          <a:cs typeface="Optima"/>
                        </a:rPr>
                        <a:t>i</a:t>
                      </a:r>
                      <a:endParaRPr lang="en-US" sz="1600" b="1" i="1"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1" dirty="0">
                          <a:solidFill>
                            <a:schemeClr val="tx1">
                              <a:lumMod val="85000"/>
                              <a:lumOff val="15000"/>
                            </a:schemeClr>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1" dirty="0">
                          <a:solidFill>
                            <a:schemeClr val="tx1">
                              <a:lumMod val="85000"/>
                              <a:lumOff val="15000"/>
                            </a:schemeClr>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1" dirty="0">
                          <a:solidFill>
                            <a:schemeClr val="tx1">
                              <a:lumMod val="85000"/>
                              <a:lumOff val="15000"/>
                            </a:schemeClr>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pPr algn="ctr"/>
                      <a:r>
                        <a:rPr lang="en-US" sz="1600" b="1" i="1" dirty="0" err="1">
                          <a:solidFill>
                            <a:schemeClr val="tx1">
                              <a:lumMod val="85000"/>
                              <a:lumOff val="15000"/>
                            </a:schemeClr>
                          </a:solidFill>
                          <a:latin typeface="Optima"/>
                          <a:cs typeface="Optima"/>
                        </a:rPr>
                        <a:t>i</a:t>
                      </a:r>
                      <a:endParaRPr lang="en-US" sz="1600" b="1" i="1"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600" b="0" kern="1200" dirty="0">
                          <a:solidFill>
                            <a:schemeClr val="tx1">
                              <a:lumMod val="85000"/>
                              <a:lumOff val="15000"/>
                            </a:schemeClr>
                          </a:solidFill>
                          <a:effectLst/>
                          <a:latin typeface="Optima"/>
                          <a:ea typeface="+mn-ea"/>
                          <a:cs typeface="Optima"/>
                        </a:rPr>
                        <a:t>-68 </a:t>
                      </a:r>
                      <a:endParaRPr lang="en-US" sz="16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kern="1200" dirty="0">
                          <a:solidFill>
                            <a:schemeClr val="tx1">
                              <a:lumMod val="85000"/>
                              <a:lumOff val="15000"/>
                            </a:schemeClr>
                          </a:solidFill>
                          <a:effectLst/>
                          <a:latin typeface="Optima"/>
                          <a:ea typeface="+mn-ea"/>
                          <a:cs typeface="Optima"/>
                        </a:rPr>
                        <a:t>-60 </a:t>
                      </a:r>
                      <a:endParaRPr lang="en-US" sz="16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kern="1200" dirty="0">
                          <a:solidFill>
                            <a:schemeClr val="tx1">
                              <a:lumMod val="85000"/>
                              <a:lumOff val="15000"/>
                            </a:schemeClr>
                          </a:solidFill>
                          <a:effectLst/>
                          <a:latin typeface="Optima"/>
                          <a:ea typeface="+mn-ea"/>
                          <a:cs typeface="Optima"/>
                        </a:rPr>
                        <a:t>-60 </a:t>
                      </a:r>
                      <a:endParaRPr lang="en-US" sz="16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pPr algn="ctr"/>
                      <a:r>
                        <a:rPr lang="en-US" sz="1600" b="1" i="1" dirty="0">
                          <a:solidFill>
                            <a:schemeClr val="tx1">
                              <a:lumMod val="85000"/>
                              <a:lumOff val="15000"/>
                            </a:schemeClr>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0" kern="1200" dirty="0">
                          <a:solidFill>
                            <a:schemeClr val="tx1">
                              <a:lumMod val="85000"/>
                              <a:lumOff val="15000"/>
                            </a:schemeClr>
                          </a:solidFill>
                          <a:effectLst/>
                          <a:latin typeface="Optima"/>
                          <a:ea typeface="+mn-ea"/>
                          <a:cs typeface="Optima"/>
                        </a:rPr>
                        <a:t>-68 </a:t>
                      </a:r>
                      <a:endParaRPr lang="en-US" sz="16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kern="1200" dirty="0">
                          <a:solidFill>
                            <a:schemeClr val="tx1">
                              <a:lumMod val="85000"/>
                              <a:lumOff val="15000"/>
                            </a:schemeClr>
                          </a:solidFill>
                          <a:effectLst/>
                          <a:latin typeface="Optima"/>
                          <a:ea typeface="+mn-ea"/>
                          <a:cs typeface="Optima"/>
                        </a:rPr>
                        <a:t>-60 </a:t>
                      </a:r>
                      <a:endParaRPr lang="en-US" sz="16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kern="1200" dirty="0">
                          <a:solidFill>
                            <a:schemeClr val="tx1">
                              <a:lumMod val="85000"/>
                              <a:lumOff val="15000"/>
                            </a:schemeClr>
                          </a:solidFill>
                          <a:effectLst/>
                          <a:latin typeface="Optima"/>
                          <a:ea typeface="+mn-ea"/>
                          <a:cs typeface="Optima"/>
                        </a:rPr>
                        <a:t>-60 </a:t>
                      </a:r>
                      <a:endParaRPr lang="en-US" sz="16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pPr algn="ctr"/>
                      <a:r>
                        <a:rPr lang="en-US" sz="1600" b="1" i="1" dirty="0">
                          <a:solidFill>
                            <a:schemeClr val="tx1">
                              <a:lumMod val="85000"/>
                              <a:lumOff val="15000"/>
                            </a:schemeClr>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kern="1200" dirty="0">
                          <a:solidFill>
                            <a:schemeClr val="tx1">
                              <a:lumMod val="85000"/>
                              <a:lumOff val="15000"/>
                            </a:schemeClr>
                          </a:solidFill>
                          <a:effectLst/>
                          <a:latin typeface="Optima"/>
                          <a:ea typeface="+mn-ea"/>
                          <a:cs typeface="Optima"/>
                        </a:rPr>
                        <a:t>-60 </a:t>
                      </a:r>
                      <a:endParaRPr lang="en-US" sz="16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kern="1200" dirty="0">
                          <a:solidFill>
                            <a:schemeClr val="tx1">
                              <a:lumMod val="85000"/>
                              <a:lumOff val="15000"/>
                            </a:schemeClr>
                          </a:solidFill>
                          <a:effectLst/>
                          <a:latin typeface="Optima"/>
                          <a:ea typeface="+mn-ea"/>
                          <a:cs typeface="Optima"/>
                        </a:rPr>
                        <a:t>-60 </a:t>
                      </a:r>
                      <a:endParaRPr lang="en-US" sz="16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0" kern="1200" dirty="0">
                          <a:solidFill>
                            <a:schemeClr val="tx1">
                              <a:lumMod val="85000"/>
                              <a:lumOff val="15000"/>
                            </a:schemeClr>
                          </a:solidFill>
                          <a:effectLst/>
                          <a:latin typeface="Optima"/>
                          <a:ea typeface="+mn-ea"/>
                          <a:cs typeface="Optima"/>
                        </a:rPr>
                        <a:t>-68 </a:t>
                      </a:r>
                      <a:endParaRPr lang="en-US" sz="16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i="1" dirty="0">
                          <a:solidFill>
                            <a:schemeClr val="tx1">
                              <a:lumMod val="85000"/>
                              <a:lumOff val="15000"/>
                            </a:schemeClr>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kern="1200" dirty="0">
                          <a:solidFill>
                            <a:schemeClr val="tx1">
                              <a:lumMod val="85000"/>
                              <a:lumOff val="15000"/>
                            </a:schemeClr>
                          </a:solidFill>
                          <a:effectLst/>
                          <a:latin typeface="Optima"/>
                          <a:ea typeface="+mn-ea"/>
                          <a:cs typeface="Optima"/>
                        </a:rPr>
                        <a:t>-60 </a:t>
                      </a:r>
                      <a:endParaRPr lang="en-US" sz="16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kern="1200" dirty="0">
                          <a:solidFill>
                            <a:schemeClr val="tx1">
                              <a:lumMod val="85000"/>
                              <a:lumOff val="15000"/>
                            </a:schemeClr>
                          </a:solidFill>
                          <a:effectLst/>
                          <a:latin typeface="Optima"/>
                          <a:ea typeface="+mn-ea"/>
                          <a:cs typeface="Optima"/>
                        </a:rPr>
                        <a:t>-60 </a:t>
                      </a:r>
                      <a:endParaRPr lang="en-US" sz="16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0" kern="1200" dirty="0">
                          <a:solidFill>
                            <a:schemeClr val="tx1">
                              <a:lumMod val="85000"/>
                              <a:lumOff val="15000"/>
                            </a:schemeClr>
                          </a:solidFill>
                          <a:effectLst/>
                          <a:latin typeface="Optima"/>
                          <a:ea typeface="+mn-ea"/>
                          <a:cs typeface="Optima"/>
                        </a:rPr>
                        <a:t>-68 </a:t>
                      </a:r>
                      <a:endParaRPr lang="en-US" sz="16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8" name="Rectangle 7"/>
          <p:cNvSpPr/>
          <p:nvPr/>
        </p:nvSpPr>
        <p:spPr>
          <a:xfrm>
            <a:off x="381000" y="5029200"/>
            <a:ext cx="8305800" cy="523220"/>
          </a:xfrm>
          <a:prstGeom prst="rect">
            <a:avLst/>
          </a:prstGeom>
          <a:solidFill>
            <a:schemeClr val="bg1">
              <a:lumMod val="85000"/>
            </a:schemeClr>
          </a:solidFill>
          <a:ln>
            <a:solidFill>
              <a:schemeClr val="tx1">
                <a:lumMod val="85000"/>
                <a:lumOff val="15000"/>
              </a:schemeClr>
            </a:solidFill>
          </a:ln>
        </p:spPr>
        <p:txBody>
          <a:bodyPr wrap="square">
            <a:spAutoFit/>
          </a:bodyPr>
          <a:lstStyle/>
          <a:p>
            <a:r>
              <a:rPr lang="en-US" sz="2800" dirty="0">
                <a:latin typeface="Optima"/>
                <a:cs typeface="Optima"/>
              </a:rPr>
              <a:t>1. Construct neighbor-joining matrix </a:t>
            </a:r>
            <a:r>
              <a:rPr lang="en-US" sz="2800" i="1" dirty="0">
                <a:latin typeface="Optima"/>
                <a:cs typeface="Optima"/>
              </a:rPr>
              <a:t>D</a:t>
            </a:r>
            <a:r>
              <a:rPr lang="en-US" sz="2800" dirty="0">
                <a:latin typeface="Optima"/>
                <a:cs typeface="Optima"/>
              </a:rPr>
              <a:t>* from </a:t>
            </a:r>
            <a:r>
              <a:rPr lang="en-US" sz="2800" i="1" dirty="0">
                <a:latin typeface="Optima"/>
                <a:cs typeface="Optima"/>
              </a:rPr>
              <a:t>D</a:t>
            </a:r>
            <a:r>
              <a:rPr lang="en-US" sz="2800" dirty="0">
                <a:latin typeface="Optima"/>
                <a:cs typeface="Optima"/>
              </a:rPr>
              <a:t>.</a:t>
            </a:r>
          </a:p>
        </p:txBody>
      </p:sp>
    </p:spTree>
    <p:extLst>
      <p:ext uri="{BB962C8B-B14F-4D97-AF65-F5344CB8AC3E}">
        <p14:creationId xmlns:p14="http://schemas.microsoft.com/office/powerpoint/2010/main" val="328777334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81000"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Neighbor-Joining in Action</a:t>
            </a:r>
          </a:p>
        </p:txBody>
      </p:sp>
      <p:sp>
        <p:nvSpPr>
          <p:cNvPr id="4" name="Rectangle 3"/>
          <p:cNvSpPr/>
          <p:nvPr/>
        </p:nvSpPr>
        <p:spPr>
          <a:xfrm>
            <a:off x="1466857" y="2835825"/>
            <a:ext cx="588507" cy="461665"/>
          </a:xfrm>
          <a:prstGeom prst="rect">
            <a:avLst/>
          </a:prstGeom>
        </p:spPr>
        <p:txBody>
          <a:bodyPr wrap="none">
            <a:spAutoFit/>
          </a:bodyPr>
          <a:lstStyle/>
          <a:p>
            <a:r>
              <a:rPr lang="en-US" sz="2400" i="1" dirty="0">
                <a:solidFill>
                  <a:schemeClr val="tx1">
                    <a:lumMod val="85000"/>
                    <a:lumOff val="15000"/>
                  </a:schemeClr>
                </a:solidFill>
                <a:latin typeface="Optima"/>
                <a:cs typeface="Optima"/>
              </a:rPr>
              <a:t>D*</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467007212"/>
              </p:ext>
            </p:extLst>
          </p:nvPr>
        </p:nvGraphicFramePr>
        <p:xfrm>
          <a:off x="4724400" y="2057400"/>
          <a:ext cx="1654634" cy="1854200"/>
        </p:xfrm>
        <a:graphic>
          <a:graphicData uri="http://schemas.openxmlformats.org/drawingml/2006/table">
            <a:tbl>
              <a:tblPr firstRow="1" bandRow="1">
                <a:tableStyleId>{5C22544A-7EE6-4342-B048-85BDC9FD1C3A}</a:tableStyleId>
              </a:tblPr>
              <a:tblGrid>
                <a:gridCol w="1654634">
                  <a:extLst>
                    <a:ext uri="{9D8B030D-6E8A-4147-A177-3AD203B41FA5}">
                      <a16:colId xmlns:a16="http://schemas.microsoft.com/office/drawing/2014/main" val="20000"/>
                    </a:ext>
                  </a:extLst>
                </a:gridCol>
              </a:tblGrid>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i="1" dirty="0" err="1">
                          <a:solidFill>
                            <a:schemeClr val="tx1">
                              <a:lumMod val="85000"/>
                              <a:lumOff val="15000"/>
                            </a:schemeClr>
                          </a:solidFill>
                          <a:latin typeface="Optima"/>
                          <a:cs typeface="Optima"/>
                        </a:rPr>
                        <a:t>TotalDistance</a:t>
                      </a:r>
                      <a:r>
                        <a:rPr lang="en-US" sz="1600" b="1" i="1" baseline="-25000" dirty="0" err="1">
                          <a:solidFill>
                            <a:schemeClr val="tx1">
                              <a:lumMod val="85000"/>
                              <a:lumOff val="15000"/>
                            </a:schemeClr>
                          </a:solidFill>
                          <a:latin typeface="Optima"/>
                          <a:cs typeface="Optima"/>
                        </a:rPr>
                        <a:t>D</a:t>
                      </a:r>
                      <a:endParaRPr lang="en-US" sz="1600" b="1" i="1"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pPr algn="ctr"/>
                      <a:r>
                        <a:rPr lang="en-US" sz="1600" dirty="0">
                          <a:solidFill>
                            <a:schemeClr val="tx1">
                              <a:lumMod val="85000"/>
                              <a:lumOff val="15000"/>
                            </a:schemeClr>
                          </a:solidFill>
                          <a:latin typeface="Optima"/>
                          <a:cs typeface="Optima"/>
                        </a:rPr>
                        <a:t>56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pPr algn="ctr"/>
                      <a:r>
                        <a:rPr lang="en-US" sz="1600" dirty="0">
                          <a:solidFill>
                            <a:schemeClr val="tx1">
                              <a:lumMod val="85000"/>
                              <a:lumOff val="15000"/>
                            </a:schemeClr>
                          </a:solidFill>
                          <a:latin typeface="Optima"/>
                          <a:cs typeface="Optima"/>
                        </a:rPr>
                        <a:t>38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pPr algn="ctr"/>
                      <a:r>
                        <a:rPr lang="en-US" sz="1600" dirty="0">
                          <a:solidFill>
                            <a:schemeClr val="tx1">
                              <a:lumMod val="85000"/>
                              <a:lumOff val="15000"/>
                            </a:schemeClr>
                          </a:solidFill>
                          <a:latin typeface="Optima"/>
                          <a:cs typeface="Optima"/>
                        </a:rPr>
                        <a:t>46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p>
                      <a:pPr algn="ctr"/>
                      <a:r>
                        <a:rPr lang="en-US" sz="1600" dirty="0">
                          <a:solidFill>
                            <a:schemeClr val="tx1">
                              <a:lumMod val="85000"/>
                              <a:lumOff val="15000"/>
                            </a:schemeClr>
                          </a:solidFill>
                          <a:latin typeface="Optima"/>
                          <a:cs typeface="Optima"/>
                        </a:rPr>
                        <a:t>48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074558266"/>
              </p:ext>
            </p:extLst>
          </p:nvPr>
        </p:nvGraphicFramePr>
        <p:xfrm>
          <a:off x="2143712" y="2087537"/>
          <a:ext cx="2385969" cy="2479040"/>
        </p:xfrm>
        <a:graphic>
          <a:graphicData uri="http://schemas.openxmlformats.org/drawingml/2006/table">
            <a:tbl>
              <a:tblPr firstRow="1" bandRow="1">
                <a:tableStyleId>{5C22544A-7EE6-4342-B048-85BDC9FD1C3A}</a:tableStyleId>
              </a:tblPr>
              <a:tblGrid>
                <a:gridCol w="369784">
                  <a:extLst>
                    <a:ext uri="{9D8B030D-6E8A-4147-A177-3AD203B41FA5}">
                      <a16:colId xmlns:a16="http://schemas.microsoft.com/office/drawing/2014/main" val="20000"/>
                    </a:ext>
                  </a:extLst>
                </a:gridCol>
                <a:gridCol w="470636">
                  <a:extLst>
                    <a:ext uri="{9D8B030D-6E8A-4147-A177-3AD203B41FA5}">
                      <a16:colId xmlns:a16="http://schemas.microsoft.com/office/drawing/2014/main" val="20001"/>
                    </a:ext>
                  </a:extLst>
                </a:gridCol>
                <a:gridCol w="493048">
                  <a:extLst>
                    <a:ext uri="{9D8B030D-6E8A-4147-A177-3AD203B41FA5}">
                      <a16:colId xmlns:a16="http://schemas.microsoft.com/office/drawing/2014/main" val="20002"/>
                    </a:ext>
                  </a:extLst>
                </a:gridCol>
                <a:gridCol w="508623">
                  <a:extLst>
                    <a:ext uri="{9D8B030D-6E8A-4147-A177-3AD203B41FA5}">
                      <a16:colId xmlns:a16="http://schemas.microsoft.com/office/drawing/2014/main" val="20003"/>
                    </a:ext>
                  </a:extLst>
                </a:gridCol>
                <a:gridCol w="543878">
                  <a:extLst>
                    <a:ext uri="{9D8B030D-6E8A-4147-A177-3AD203B41FA5}">
                      <a16:colId xmlns:a16="http://schemas.microsoft.com/office/drawing/2014/main" val="20004"/>
                    </a:ext>
                  </a:extLst>
                </a:gridCol>
              </a:tblGrid>
              <a:tr h="370840">
                <a:tc>
                  <a:txBody>
                    <a:bodyPr/>
                    <a:lstStyle/>
                    <a:p>
                      <a:pPr algn="ctr"/>
                      <a:endParaRPr lang="en-US" sz="16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1" dirty="0" err="1">
                          <a:solidFill>
                            <a:schemeClr val="tx1">
                              <a:lumMod val="85000"/>
                              <a:lumOff val="15000"/>
                            </a:schemeClr>
                          </a:solidFill>
                          <a:latin typeface="Optima"/>
                          <a:cs typeface="Optima"/>
                        </a:rPr>
                        <a:t>i</a:t>
                      </a:r>
                      <a:endParaRPr lang="en-US" sz="1600" b="1" i="1"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1" dirty="0">
                          <a:solidFill>
                            <a:schemeClr val="tx1">
                              <a:lumMod val="85000"/>
                              <a:lumOff val="15000"/>
                            </a:schemeClr>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1" dirty="0">
                          <a:solidFill>
                            <a:schemeClr val="tx1">
                              <a:lumMod val="85000"/>
                              <a:lumOff val="15000"/>
                            </a:schemeClr>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1" dirty="0">
                          <a:solidFill>
                            <a:schemeClr val="tx1">
                              <a:lumMod val="85000"/>
                              <a:lumOff val="15000"/>
                            </a:schemeClr>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pPr algn="ctr"/>
                      <a:r>
                        <a:rPr lang="en-US" sz="1600" b="1" i="1" dirty="0" err="1">
                          <a:solidFill>
                            <a:schemeClr val="tx1">
                              <a:lumMod val="85000"/>
                              <a:lumOff val="15000"/>
                            </a:schemeClr>
                          </a:solidFill>
                          <a:latin typeface="Optima"/>
                          <a:cs typeface="Optima"/>
                        </a:rPr>
                        <a:t>i</a:t>
                      </a:r>
                      <a:endParaRPr lang="en-US" sz="1600" b="1" i="1"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600" b="1" kern="1200" dirty="0">
                          <a:solidFill>
                            <a:srgbClr val="ED1C24"/>
                          </a:solidFill>
                          <a:effectLst/>
                          <a:latin typeface="Optima"/>
                          <a:ea typeface="+mn-ea"/>
                          <a:cs typeface="Optima"/>
                        </a:rPr>
                        <a:t>-68 </a:t>
                      </a:r>
                      <a:endParaRPr lang="en-US" sz="1600" b="1" dirty="0">
                        <a:solidFill>
                          <a:srgbClr val="ED1C24"/>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kern="1200" dirty="0">
                          <a:solidFill>
                            <a:schemeClr val="tx1">
                              <a:lumMod val="85000"/>
                              <a:lumOff val="15000"/>
                            </a:schemeClr>
                          </a:solidFill>
                          <a:effectLst/>
                          <a:latin typeface="Optima"/>
                          <a:ea typeface="+mn-ea"/>
                          <a:cs typeface="Optima"/>
                        </a:rPr>
                        <a:t>-60 </a:t>
                      </a:r>
                      <a:endParaRPr lang="en-US" sz="160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kern="1200" dirty="0">
                          <a:solidFill>
                            <a:schemeClr val="tx1">
                              <a:lumMod val="85000"/>
                              <a:lumOff val="15000"/>
                            </a:schemeClr>
                          </a:solidFill>
                          <a:effectLst/>
                          <a:latin typeface="Optima"/>
                          <a:ea typeface="+mn-ea"/>
                          <a:cs typeface="Optima"/>
                        </a:rPr>
                        <a:t>-60 </a:t>
                      </a:r>
                      <a:endParaRPr lang="en-US" sz="160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pPr algn="ctr"/>
                      <a:r>
                        <a:rPr lang="en-US" sz="1600" b="1" i="1" dirty="0">
                          <a:solidFill>
                            <a:schemeClr val="tx1">
                              <a:lumMod val="85000"/>
                              <a:lumOff val="15000"/>
                            </a:schemeClr>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kern="1200" dirty="0">
                          <a:solidFill>
                            <a:srgbClr val="ED1C24"/>
                          </a:solidFill>
                          <a:effectLst/>
                          <a:latin typeface="Optima"/>
                          <a:ea typeface="+mn-ea"/>
                          <a:cs typeface="Optima"/>
                        </a:rPr>
                        <a:t>-68 </a:t>
                      </a:r>
                      <a:endParaRPr lang="en-US" sz="1600" b="1" dirty="0">
                        <a:solidFill>
                          <a:srgbClr val="ED1C24"/>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kern="1200" dirty="0">
                          <a:solidFill>
                            <a:schemeClr val="tx1">
                              <a:lumMod val="85000"/>
                              <a:lumOff val="15000"/>
                            </a:schemeClr>
                          </a:solidFill>
                          <a:effectLst/>
                          <a:latin typeface="Optima"/>
                          <a:ea typeface="+mn-ea"/>
                          <a:cs typeface="Optima"/>
                        </a:rPr>
                        <a:t>-60 </a:t>
                      </a:r>
                      <a:endParaRPr lang="en-US" sz="1600" b="1" dirty="0">
                        <a:solidFill>
                          <a:schemeClr val="accent1"/>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kern="1200" dirty="0">
                          <a:solidFill>
                            <a:schemeClr val="tx1">
                              <a:lumMod val="85000"/>
                              <a:lumOff val="15000"/>
                            </a:schemeClr>
                          </a:solidFill>
                          <a:effectLst/>
                          <a:latin typeface="Optima"/>
                          <a:ea typeface="+mn-ea"/>
                          <a:cs typeface="Optima"/>
                        </a:rPr>
                        <a:t>-60 </a:t>
                      </a:r>
                      <a:endParaRPr lang="en-US" sz="160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pPr algn="ctr"/>
                      <a:r>
                        <a:rPr lang="en-US" sz="1600" b="1" i="1" dirty="0">
                          <a:solidFill>
                            <a:schemeClr val="tx1">
                              <a:lumMod val="85000"/>
                              <a:lumOff val="15000"/>
                            </a:schemeClr>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kern="1200" dirty="0">
                          <a:solidFill>
                            <a:schemeClr val="tx1">
                              <a:lumMod val="85000"/>
                              <a:lumOff val="15000"/>
                            </a:schemeClr>
                          </a:solidFill>
                          <a:effectLst/>
                          <a:latin typeface="Optima"/>
                          <a:ea typeface="+mn-ea"/>
                          <a:cs typeface="Optima"/>
                        </a:rPr>
                        <a:t>-60 </a:t>
                      </a:r>
                      <a:endParaRPr lang="en-US" sz="160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kern="1200" dirty="0">
                          <a:solidFill>
                            <a:schemeClr val="tx1">
                              <a:lumMod val="85000"/>
                              <a:lumOff val="15000"/>
                            </a:schemeClr>
                          </a:solidFill>
                          <a:effectLst/>
                          <a:latin typeface="Optima"/>
                          <a:ea typeface="+mn-ea"/>
                          <a:cs typeface="Optima"/>
                        </a:rPr>
                        <a:t>-60 </a:t>
                      </a:r>
                      <a:endParaRPr lang="en-US" sz="1600" b="1" dirty="0">
                        <a:solidFill>
                          <a:srgbClr val="176FC1"/>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kern="1200" dirty="0">
                          <a:solidFill>
                            <a:srgbClr val="ED1C24"/>
                          </a:solidFill>
                          <a:effectLst/>
                          <a:latin typeface="Optima"/>
                          <a:ea typeface="+mn-ea"/>
                          <a:cs typeface="Optima"/>
                        </a:rPr>
                        <a:t>-68 </a:t>
                      </a:r>
                      <a:endParaRPr lang="en-US" sz="1600" b="1" dirty="0">
                        <a:solidFill>
                          <a:srgbClr val="ED1C24"/>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i="1" dirty="0">
                          <a:solidFill>
                            <a:schemeClr val="tx1">
                              <a:lumMod val="85000"/>
                              <a:lumOff val="15000"/>
                            </a:schemeClr>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kern="1200" dirty="0">
                          <a:solidFill>
                            <a:schemeClr val="tx1">
                              <a:lumMod val="85000"/>
                              <a:lumOff val="15000"/>
                            </a:schemeClr>
                          </a:solidFill>
                          <a:effectLst/>
                          <a:latin typeface="Optima"/>
                          <a:ea typeface="+mn-ea"/>
                          <a:cs typeface="Optima"/>
                        </a:rPr>
                        <a:t>-60 </a:t>
                      </a:r>
                      <a:endParaRPr lang="en-US" sz="160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kern="1200" dirty="0">
                          <a:solidFill>
                            <a:schemeClr val="tx1">
                              <a:lumMod val="85000"/>
                              <a:lumOff val="15000"/>
                            </a:schemeClr>
                          </a:solidFill>
                          <a:effectLst/>
                          <a:latin typeface="Optima"/>
                          <a:ea typeface="+mn-ea"/>
                          <a:cs typeface="Optima"/>
                        </a:rPr>
                        <a:t>-60 </a:t>
                      </a:r>
                      <a:endParaRPr lang="en-US" sz="160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kern="1200" dirty="0">
                          <a:solidFill>
                            <a:srgbClr val="ED1C24"/>
                          </a:solidFill>
                          <a:effectLst/>
                          <a:latin typeface="Optima"/>
                          <a:ea typeface="+mn-ea"/>
                          <a:cs typeface="Optima"/>
                        </a:rPr>
                        <a:t>-68 </a:t>
                      </a:r>
                      <a:endParaRPr lang="en-US" sz="1600" b="1" dirty="0">
                        <a:solidFill>
                          <a:srgbClr val="ED1C24"/>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8" name="Rectangle 7"/>
          <p:cNvSpPr/>
          <p:nvPr/>
        </p:nvSpPr>
        <p:spPr>
          <a:xfrm>
            <a:off x="381000" y="5029200"/>
            <a:ext cx="8305800" cy="523220"/>
          </a:xfrm>
          <a:prstGeom prst="rect">
            <a:avLst/>
          </a:prstGeom>
          <a:solidFill>
            <a:schemeClr val="bg1">
              <a:lumMod val="85000"/>
            </a:schemeClr>
          </a:solidFill>
          <a:ln>
            <a:solidFill>
              <a:schemeClr val="tx1">
                <a:lumMod val="85000"/>
                <a:lumOff val="15000"/>
              </a:schemeClr>
            </a:solidFill>
          </a:ln>
        </p:spPr>
        <p:txBody>
          <a:bodyPr wrap="square">
            <a:spAutoFit/>
          </a:bodyPr>
          <a:lstStyle/>
          <a:p>
            <a:r>
              <a:rPr lang="en-US" sz="2800" dirty="0">
                <a:latin typeface="Optima"/>
                <a:cs typeface="Optima"/>
              </a:rPr>
              <a:t>2. Find a minimum element </a:t>
            </a:r>
            <a:r>
              <a:rPr lang="en-US" sz="2800" i="1" dirty="0">
                <a:solidFill>
                  <a:schemeClr val="tx2"/>
                </a:solidFill>
                <a:latin typeface="Optima"/>
                <a:cs typeface="Optima"/>
              </a:rPr>
              <a:t>D</a:t>
            </a:r>
            <a:r>
              <a:rPr lang="en-US" sz="2800" dirty="0">
                <a:solidFill>
                  <a:schemeClr val="tx2"/>
                </a:solidFill>
                <a:latin typeface="Optima"/>
                <a:cs typeface="Optima"/>
              </a:rPr>
              <a:t>*</a:t>
            </a:r>
            <a:r>
              <a:rPr lang="en-US" sz="2800" i="1" baseline="-25000" dirty="0" err="1">
                <a:solidFill>
                  <a:schemeClr val="tx2"/>
                </a:solidFill>
                <a:latin typeface="Optima"/>
                <a:cs typeface="Optima"/>
              </a:rPr>
              <a:t>i,j</a:t>
            </a:r>
            <a:r>
              <a:rPr lang="en-US" sz="2800" dirty="0">
                <a:solidFill>
                  <a:schemeClr val="tx2"/>
                </a:solidFill>
                <a:latin typeface="Optima"/>
                <a:cs typeface="Optima"/>
              </a:rPr>
              <a:t> </a:t>
            </a:r>
            <a:r>
              <a:rPr lang="en-US" sz="2800" dirty="0">
                <a:latin typeface="Optima"/>
                <a:cs typeface="Optima"/>
              </a:rPr>
              <a:t>of </a:t>
            </a:r>
            <a:r>
              <a:rPr lang="en-US" sz="2800" i="1" dirty="0">
                <a:latin typeface="Optima"/>
                <a:cs typeface="Optima"/>
              </a:rPr>
              <a:t>D*</a:t>
            </a:r>
            <a:r>
              <a:rPr lang="en-US" sz="2800" dirty="0">
                <a:latin typeface="Optima"/>
                <a:cs typeface="Optima"/>
              </a:rPr>
              <a:t>.</a:t>
            </a:r>
          </a:p>
        </p:txBody>
      </p:sp>
    </p:spTree>
    <p:extLst>
      <p:ext uri="{BB962C8B-B14F-4D97-AF65-F5344CB8AC3E}">
        <p14:creationId xmlns:p14="http://schemas.microsoft.com/office/powerpoint/2010/main" val="276349464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81000"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Neighbor-Joining in Action</a:t>
            </a:r>
          </a:p>
        </p:txBody>
      </p:sp>
      <p:sp>
        <p:nvSpPr>
          <p:cNvPr id="4" name="Rectangle 3"/>
          <p:cNvSpPr/>
          <p:nvPr/>
        </p:nvSpPr>
        <p:spPr>
          <a:xfrm>
            <a:off x="1466857" y="2835825"/>
            <a:ext cx="588507" cy="461665"/>
          </a:xfrm>
          <a:prstGeom prst="rect">
            <a:avLst/>
          </a:prstGeom>
        </p:spPr>
        <p:txBody>
          <a:bodyPr wrap="none">
            <a:spAutoFit/>
          </a:bodyPr>
          <a:lstStyle/>
          <a:p>
            <a:r>
              <a:rPr lang="en-US" sz="2400" i="1" dirty="0">
                <a:solidFill>
                  <a:schemeClr val="tx1">
                    <a:lumMod val="85000"/>
                    <a:lumOff val="15000"/>
                  </a:schemeClr>
                </a:solidFill>
                <a:latin typeface="Optima"/>
                <a:cs typeface="Optima"/>
              </a:rPr>
              <a:t>D*</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308368834"/>
              </p:ext>
            </p:extLst>
          </p:nvPr>
        </p:nvGraphicFramePr>
        <p:xfrm>
          <a:off x="4724400" y="2057400"/>
          <a:ext cx="1654634" cy="1854200"/>
        </p:xfrm>
        <a:graphic>
          <a:graphicData uri="http://schemas.openxmlformats.org/drawingml/2006/table">
            <a:tbl>
              <a:tblPr firstRow="1" bandRow="1">
                <a:tableStyleId>{5C22544A-7EE6-4342-B048-85BDC9FD1C3A}</a:tableStyleId>
              </a:tblPr>
              <a:tblGrid>
                <a:gridCol w="1654634">
                  <a:extLst>
                    <a:ext uri="{9D8B030D-6E8A-4147-A177-3AD203B41FA5}">
                      <a16:colId xmlns:a16="http://schemas.microsoft.com/office/drawing/2014/main" val="20000"/>
                    </a:ext>
                  </a:extLst>
                </a:gridCol>
              </a:tblGrid>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i="1" dirty="0" err="1">
                          <a:solidFill>
                            <a:schemeClr val="tx1">
                              <a:lumMod val="85000"/>
                              <a:lumOff val="15000"/>
                            </a:schemeClr>
                          </a:solidFill>
                          <a:latin typeface="Optima"/>
                          <a:cs typeface="Optima"/>
                        </a:rPr>
                        <a:t>TotalDistance</a:t>
                      </a:r>
                      <a:r>
                        <a:rPr lang="en-US" sz="1600" b="1" i="1" baseline="-25000" dirty="0" err="1">
                          <a:solidFill>
                            <a:schemeClr val="tx1">
                              <a:lumMod val="85000"/>
                              <a:lumOff val="15000"/>
                            </a:schemeClr>
                          </a:solidFill>
                          <a:latin typeface="Optima"/>
                          <a:cs typeface="Optima"/>
                        </a:rPr>
                        <a:t>D</a:t>
                      </a:r>
                      <a:endParaRPr lang="en-US" sz="1600" b="1" i="1"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pPr algn="ctr"/>
                      <a:r>
                        <a:rPr lang="en-US" sz="1600" dirty="0">
                          <a:solidFill>
                            <a:schemeClr val="tx1">
                              <a:lumMod val="85000"/>
                              <a:lumOff val="15000"/>
                            </a:schemeClr>
                          </a:solidFill>
                          <a:latin typeface="Optima"/>
                          <a:cs typeface="Optima"/>
                        </a:rPr>
                        <a:t>56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pPr algn="ctr"/>
                      <a:r>
                        <a:rPr lang="en-US" sz="1600" dirty="0">
                          <a:solidFill>
                            <a:schemeClr val="tx1">
                              <a:lumMod val="85000"/>
                              <a:lumOff val="15000"/>
                            </a:schemeClr>
                          </a:solidFill>
                          <a:latin typeface="Optima"/>
                          <a:cs typeface="Optima"/>
                        </a:rPr>
                        <a:t>38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pPr algn="ctr"/>
                      <a:r>
                        <a:rPr lang="en-US" sz="1600" dirty="0">
                          <a:solidFill>
                            <a:schemeClr val="tx1">
                              <a:lumMod val="85000"/>
                              <a:lumOff val="15000"/>
                            </a:schemeClr>
                          </a:solidFill>
                          <a:latin typeface="Optima"/>
                          <a:cs typeface="Optima"/>
                        </a:rPr>
                        <a:t>46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p>
                      <a:pPr algn="ctr"/>
                      <a:r>
                        <a:rPr lang="en-US" sz="1600" dirty="0">
                          <a:solidFill>
                            <a:schemeClr val="tx1">
                              <a:lumMod val="85000"/>
                              <a:lumOff val="15000"/>
                            </a:schemeClr>
                          </a:solidFill>
                          <a:latin typeface="Optima"/>
                          <a:cs typeface="Optima"/>
                        </a:rPr>
                        <a:t>48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842142912"/>
              </p:ext>
            </p:extLst>
          </p:nvPr>
        </p:nvGraphicFramePr>
        <p:xfrm>
          <a:off x="2143712" y="2087537"/>
          <a:ext cx="2385969" cy="2479040"/>
        </p:xfrm>
        <a:graphic>
          <a:graphicData uri="http://schemas.openxmlformats.org/drawingml/2006/table">
            <a:tbl>
              <a:tblPr firstRow="1" bandRow="1">
                <a:tableStyleId>{5C22544A-7EE6-4342-B048-85BDC9FD1C3A}</a:tableStyleId>
              </a:tblPr>
              <a:tblGrid>
                <a:gridCol w="369784">
                  <a:extLst>
                    <a:ext uri="{9D8B030D-6E8A-4147-A177-3AD203B41FA5}">
                      <a16:colId xmlns:a16="http://schemas.microsoft.com/office/drawing/2014/main" val="20000"/>
                    </a:ext>
                  </a:extLst>
                </a:gridCol>
                <a:gridCol w="470636">
                  <a:extLst>
                    <a:ext uri="{9D8B030D-6E8A-4147-A177-3AD203B41FA5}">
                      <a16:colId xmlns:a16="http://schemas.microsoft.com/office/drawing/2014/main" val="20001"/>
                    </a:ext>
                  </a:extLst>
                </a:gridCol>
                <a:gridCol w="493048">
                  <a:extLst>
                    <a:ext uri="{9D8B030D-6E8A-4147-A177-3AD203B41FA5}">
                      <a16:colId xmlns:a16="http://schemas.microsoft.com/office/drawing/2014/main" val="20002"/>
                    </a:ext>
                  </a:extLst>
                </a:gridCol>
                <a:gridCol w="508623">
                  <a:extLst>
                    <a:ext uri="{9D8B030D-6E8A-4147-A177-3AD203B41FA5}">
                      <a16:colId xmlns:a16="http://schemas.microsoft.com/office/drawing/2014/main" val="20003"/>
                    </a:ext>
                  </a:extLst>
                </a:gridCol>
                <a:gridCol w="543878">
                  <a:extLst>
                    <a:ext uri="{9D8B030D-6E8A-4147-A177-3AD203B41FA5}">
                      <a16:colId xmlns:a16="http://schemas.microsoft.com/office/drawing/2014/main" val="20004"/>
                    </a:ext>
                  </a:extLst>
                </a:gridCol>
              </a:tblGrid>
              <a:tr h="370840">
                <a:tc>
                  <a:txBody>
                    <a:bodyPr/>
                    <a:lstStyle/>
                    <a:p>
                      <a:pPr algn="ctr"/>
                      <a:endParaRPr lang="en-US" sz="16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1" dirty="0" err="1">
                          <a:solidFill>
                            <a:schemeClr val="tx1">
                              <a:lumMod val="85000"/>
                              <a:lumOff val="15000"/>
                            </a:schemeClr>
                          </a:solidFill>
                          <a:latin typeface="Optima"/>
                          <a:cs typeface="Optima"/>
                        </a:rPr>
                        <a:t>i</a:t>
                      </a:r>
                      <a:endParaRPr lang="en-US" sz="1600" b="1" i="1"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1" dirty="0">
                          <a:solidFill>
                            <a:schemeClr val="tx1">
                              <a:lumMod val="85000"/>
                              <a:lumOff val="15000"/>
                            </a:schemeClr>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1" dirty="0">
                          <a:solidFill>
                            <a:schemeClr val="tx1">
                              <a:lumMod val="85000"/>
                              <a:lumOff val="15000"/>
                            </a:schemeClr>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1" dirty="0">
                          <a:solidFill>
                            <a:schemeClr val="tx1">
                              <a:lumMod val="85000"/>
                              <a:lumOff val="15000"/>
                            </a:schemeClr>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pPr algn="ctr"/>
                      <a:r>
                        <a:rPr lang="en-US" sz="1600" b="1" i="1" dirty="0" err="1">
                          <a:solidFill>
                            <a:schemeClr val="tx1">
                              <a:lumMod val="85000"/>
                              <a:lumOff val="15000"/>
                            </a:schemeClr>
                          </a:solidFill>
                          <a:latin typeface="Optima"/>
                          <a:cs typeface="Optima"/>
                        </a:rPr>
                        <a:t>i</a:t>
                      </a:r>
                      <a:endParaRPr lang="en-US" sz="1600" b="1" i="1"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600" b="1" kern="1200" dirty="0">
                          <a:solidFill>
                            <a:srgbClr val="ED1C24"/>
                          </a:solidFill>
                          <a:effectLst/>
                          <a:latin typeface="Optima"/>
                          <a:ea typeface="+mn-ea"/>
                          <a:cs typeface="Optima"/>
                        </a:rPr>
                        <a:t>-68 </a:t>
                      </a:r>
                      <a:endParaRPr lang="en-US" sz="1600" b="1" dirty="0">
                        <a:solidFill>
                          <a:srgbClr val="ED1C24"/>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kern="1200" dirty="0">
                          <a:solidFill>
                            <a:schemeClr val="tx1">
                              <a:lumMod val="85000"/>
                              <a:lumOff val="15000"/>
                            </a:schemeClr>
                          </a:solidFill>
                          <a:effectLst/>
                          <a:latin typeface="Optima"/>
                          <a:ea typeface="+mn-ea"/>
                          <a:cs typeface="Optima"/>
                        </a:rPr>
                        <a:t>-60 </a:t>
                      </a:r>
                      <a:endParaRPr lang="en-US" sz="160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kern="1200" dirty="0">
                          <a:solidFill>
                            <a:schemeClr val="tx1">
                              <a:lumMod val="85000"/>
                              <a:lumOff val="15000"/>
                            </a:schemeClr>
                          </a:solidFill>
                          <a:effectLst/>
                          <a:latin typeface="Optima"/>
                          <a:ea typeface="+mn-ea"/>
                          <a:cs typeface="Optima"/>
                        </a:rPr>
                        <a:t>-60 </a:t>
                      </a:r>
                      <a:endParaRPr lang="en-US" sz="160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pPr algn="ctr"/>
                      <a:r>
                        <a:rPr lang="en-US" sz="1600" b="1" i="1" dirty="0">
                          <a:solidFill>
                            <a:schemeClr val="tx1">
                              <a:lumMod val="85000"/>
                              <a:lumOff val="15000"/>
                            </a:schemeClr>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kern="1200" dirty="0">
                          <a:solidFill>
                            <a:srgbClr val="ED1C24"/>
                          </a:solidFill>
                          <a:effectLst/>
                          <a:latin typeface="Optima"/>
                          <a:ea typeface="+mn-ea"/>
                          <a:cs typeface="Optima"/>
                        </a:rPr>
                        <a:t>-68 </a:t>
                      </a:r>
                      <a:endParaRPr lang="en-US" sz="1600" b="1" dirty="0">
                        <a:solidFill>
                          <a:srgbClr val="ED1C24"/>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kern="1200" dirty="0">
                          <a:solidFill>
                            <a:schemeClr val="tx1">
                              <a:lumMod val="85000"/>
                              <a:lumOff val="15000"/>
                            </a:schemeClr>
                          </a:solidFill>
                          <a:effectLst/>
                          <a:latin typeface="Optima"/>
                          <a:ea typeface="+mn-ea"/>
                          <a:cs typeface="Optima"/>
                        </a:rPr>
                        <a:t>-60 </a:t>
                      </a:r>
                      <a:endParaRPr lang="en-US" sz="1600" b="1" dirty="0">
                        <a:solidFill>
                          <a:schemeClr val="accent1"/>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kern="1200" dirty="0">
                          <a:solidFill>
                            <a:schemeClr val="tx1">
                              <a:lumMod val="85000"/>
                              <a:lumOff val="15000"/>
                            </a:schemeClr>
                          </a:solidFill>
                          <a:effectLst/>
                          <a:latin typeface="Optima"/>
                          <a:ea typeface="+mn-ea"/>
                          <a:cs typeface="Optima"/>
                        </a:rPr>
                        <a:t>-60 </a:t>
                      </a:r>
                      <a:endParaRPr lang="en-US" sz="160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pPr algn="ctr"/>
                      <a:r>
                        <a:rPr lang="en-US" sz="1600" b="1" i="1" dirty="0">
                          <a:solidFill>
                            <a:schemeClr val="tx1">
                              <a:lumMod val="85000"/>
                              <a:lumOff val="15000"/>
                            </a:schemeClr>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kern="1200" dirty="0">
                          <a:solidFill>
                            <a:schemeClr val="tx1">
                              <a:lumMod val="85000"/>
                              <a:lumOff val="15000"/>
                            </a:schemeClr>
                          </a:solidFill>
                          <a:effectLst/>
                          <a:latin typeface="Optima"/>
                          <a:ea typeface="+mn-ea"/>
                          <a:cs typeface="Optima"/>
                        </a:rPr>
                        <a:t>-60 </a:t>
                      </a:r>
                      <a:endParaRPr lang="en-US" sz="160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kern="1200" dirty="0">
                          <a:solidFill>
                            <a:schemeClr val="tx1">
                              <a:lumMod val="85000"/>
                              <a:lumOff val="15000"/>
                            </a:schemeClr>
                          </a:solidFill>
                          <a:effectLst/>
                          <a:latin typeface="Optima"/>
                          <a:ea typeface="+mn-ea"/>
                          <a:cs typeface="Optima"/>
                        </a:rPr>
                        <a:t>-60 </a:t>
                      </a:r>
                      <a:endParaRPr lang="en-US" sz="1600" b="1" dirty="0">
                        <a:solidFill>
                          <a:srgbClr val="176FC1"/>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0" kern="1200" dirty="0">
                          <a:solidFill>
                            <a:schemeClr val="tx1">
                              <a:lumMod val="85000"/>
                              <a:lumOff val="15000"/>
                            </a:schemeClr>
                          </a:solidFill>
                          <a:effectLst/>
                          <a:latin typeface="Optima"/>
                          <a:ea typeface="+mn-ea"/>
                          <a:cs typeface="Optima"/>
                        </a:rPr>
                        <a:t>-68 </a:t>
                      </a:r>
                      <a:endParaRPr lang="en-US" sz="16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i="1" dirty="0">
                          <a:solidFill>
                            <a:schemeClr val="tx1">
                              <a:lumMod val="85000"/>
                              <a:lumOff val="15000"/>
                            </a:schemeClr>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kern="1200" dirty="0">
                          <a:solidFill>
                            <a:schemeClr val="tx1">
                              <a:lumMod val="85000"/>
                              <a:lumOff val="15000"/>
                            </a:schemeClr>
                          </a:solidFill>
                          <a:effectLst/>
                          <a:latin typeface="Optima"/>
                          <a:ea typeface="+mn-ea"/>
                          <a:cs typeface="Optima"/>
                        </a:rPr>
                        <a:t>-60 </a:t>
                      </a:r>
                      <a:endParaRPr lang="en-US" sz="160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kern="1200" dirty="0">
                          <a:solidFill>
                            <a:schemeClr val="tx1">
                              <a:lumMod val="85000"/>
                              <a:lumOff val="15000"/>
                            </a:schemeClr>
                          </a:solidFill>
                          <a:effectLst/>
                          <a:latin typeface="Optima"/>
                          <a:ea typeface="+mn-ea"/>
                          <a:cs typeface="Optima"/>
                        </a:rPr>
                        <a:t>-60 </a:t>
                      </a:r>
                      <a:endParaRPr lang="en-US" sz="160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0" kern="1200" dirty="0">
                          <a:solidFill>
                            <a:srgbClr val="262626"/>
                          </a:solidFill>
                          <a:effectLst/>
                          <a:latin typeface="Optima"/>
                          <a:ea typeface="+mn-ea"/>
                          <a:cs typeface="Optima"/>
                        </a:rPr>
                        <a:t>-68 </a:t>
                      </a:r>
                      <a:endParaRPr lang="en-US" sz="1600" b="0"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8" name="Rectangle 7"/>
          <p:cNvSpPr/>
          <p:nvPr/>
        </p:nvSpPr>
        <p:spPr>
          <a:xfrm>
            <a:off x="381000" y="5029200"/>
            <a:ext cx="8305800" cy="523220"/>
          </a:xfrm>
          <a:prstGeom prst="rect">
            <a:avLst/>
          </a:prstGeom>
          <a:solidFill>
            <a:schemeClr val="bg1">
              <a:lumMod val="85000"/>
            </a:schemeClr>
          </a:solidFill>
          <a:ln>
            <a:solidFill>
              <a:schemeClr val="tx1">
                <a:lumMod val="85000"/>
                <a:lumOff val="15000"/>
              </a:schemeClr>
            </a:solidFill>
          </a:ln>
        </p:spPr>
        <p:txBody>
          <a:bodyPr wrap="square">
            <a:spAutoFit/>
          </a:bodyPr>
          <a:lstStyle/>
          <a:p>
            <a:r>
              <a:rPr lang="en-US" sz="2800" dirty="0">
                <a:latin typeface="Optima"/>
                <a:cs typeface="Optima"/>
              </a:rPr>
              <a:t>2. Find a minimum element </a:t>
            </a:r>
            <a:r>
              <a:rPr lang="en-US" sz="2800" i="1" dirty="0">
                <a:solidFill>
                  <a:schemeClr val="tx2"/>
                </a:solidFill>
                <a:latin typeface="Optima"/>
                <a:cs typeface="Optima"/>
              </a:rPr>
              <a:t>D</a:t>
            </a:r>
            <a:r>
              <a:rPr lang="en-US" sz="2800" dirty="0">
                <a:solidFill>
                  <a:schemeClr val="tx2"/>
                </a:solidFill>
                <a:latin typeface="Optima"/>
                <a:cs typeface="Optima"/>
              </a:rPr>
              <a:t>*</a:t>
            </a:r>
            <a:r>
              <a:rPr lang="en-US" sz="2800" i="1" baseline="-25000" dirty="0" err="1">
                <a:solidFill>
                  <a:schemeClr val="tx2"/>
                </a:solidFill>
                <a:latin typeface="Optima"/>
                <a:cs typeface="Optima"/>
              </a:rPr>
              <a:t>i,j</a:t>
            </a:r>
            <a:r>
              <a:rPr lang="en-US" sz="2800" dirty="0">
                <a:solidFill>
                  <a:schemeClr val="tx2"/>
                </a:solidFill>
                <a:latin typeface="Optima"/>
                <a:cs typeface="Optima"/>
              </a:rPr>
              <a:t> </a:t>
            </a:r>
            <a:r>
              <a:rPr lang="en-US" sz="2800" dirty="0">
                <a:latin typeface="Optima"/>
                <a:cs typeface="Optima"/>
              </a:rPr>
              <a:t>of </a:t>
            </a:r>
            <a:r>
              <a:rPr lang="en-US" sz="2800" i="1" dirty="0">
                <a:latin typeface="Optima"/>
                <a:cs typeface="Optima"/>
              </a:rPr>
              <a:t>D*</a:t>
            </a:r>
            <a:r>
              <a:rPr lang="en-US" sz="2800" dirty="0">
                <a:latin typeface="Optima"/>
                <a:cs typeface="Optima"/>
              </a:rPr>
              <a:t>.</a:t>
            </a:r>
          </a:p>
        </p:txBody>
      </p:sp>
    </p:spTree>
    <p:extLst>
      <p:ext uri="{BB962C8B-B14F-4D97-AF65-F5344CB8AC3E}">
        <p14:creationId xmlns:p14="http://schemas.microsoft.com/office/powerpoint/2010/main" val="115788636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81000"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Neighbor-Joining in Action</a:t>
            </a:r>
          </a:p>
        </p:txBody>
      </p:sp>
      <p:sp>
        <p:nvSpPr>
          <p:cNvPr id="4" name="Rectangle 3"/>
          <p:cNvSpPr/>
          <p:nvPr/>
        </p:nvSpPr>
        <p:spPr>
          <a:xfrm>
            <a:off x="1466857" y="2835825"/>
            <a:ext cx="588507" cy="461665"/>
          </a:xfrm>
          <a:prstGeom prst="rect">
            <a:avLst/>
          </a:prstGeom>
        </p:spPr>
        <p:txBody>
          <a:bodyPr wrap="none">
            <a:spAutoFit/>
          </a:bodyPr>
          <a:lstStyle/>
          <a:p>
            <a:r>
              <a:rPr lang="en-US" sz="2400" i="1" dirty="0">
                <a:solidFill>
                  <a:schemeClr val="tx1">
                    <a:lumMod val="85000"/>
                    <a:lumOff val="15000"/>
                  </a:schemeClr>
                </a:solidFill>
                <a:latin typeface="Optima"/>
                <a:cs typeface="Optima"/>
              </a:rPr>
              <a:t>D*</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398818110"/>
              </p:ext>
            </p:extLst>
          </p:nvPr>
        </p:nvGraphicFramePr>
        <p:xfrm>
          <a:off x="4724400" y="2057400"/>
          <a:ext cx="1654634" cy="1854200"/>
        </p:xfrm>
        <a:graphic>
          <a:graphicData uri="http://schemas.openxmlformats.org/drawingml/2006/table">
            <a:tbl>
              <a:tblPr firstRow="1" bandRow="1">
                <a:tableStyleId>{5C22544A-7EE6-4342-B048-85BDC9FD1C3A}</a:tableStyleId>
              </a:tblPr>
              <a:tblGrid>
                <a:gridCol w="1654634">
                  <a:extLst>
                    <a:ext uri="{9D8B030D-6E8A-4147-A177-3AD203B41FA5}">
                      <a16:colId xmlns:a16="http://schemas.microsoft.com/office/drawing/2014/main" val="20000"/>
                    </a:ext>
                  </a:extLst>
                </a:gridCol>
              </a:tblGrid>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i="1" dirty="0" err="1">
                          <a:solidFill>
                            <a:schemeClr val="tx1">
                              <a:lumMod val="85000"/>
                              <a:lumOff val="15000"/>
                            </a:schemeClr>
                          </a:solidFill>
                          <a:latin typeface="Optima"/>
                          <a:cs typeface="Optima"/>
                        </a:rPr>
                        <a:t>TotalDistance</a:t>
                      </a:r>
                      <a:r>
                        <a:rPr lang="en-US" sz="1600" b="1" i="1" baseline="-25000" dirty="0" err="1">
                          <a:solidFill>
                            <a:schemeClr val="tx1">
                              <a:lumMod val="85000"/>
                              <a:lumOff val="15000"/>
                            </a:schemeClr>
                          </a:solidFill>
                          <a:latin typeface="Optima"/>
                          <a:cs typeface="Optima"/>
                        </a:rPr>
                        <a:t>D</a:t>
                      </a:r>
                      <a:endParaRPr lang="en-US" sz="1600" b="1" i="1"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pPr algn="ctr"/>
                      <a:r>
                        <a:rPr lang="en-US" sz="1600" b="1" dirty="0">
                          <a:solidFill>
                            <a:schemeClr val="accent1"/>
                          </a:solidFill>
                          <a:latin typeface="Optima"/>
                          <a:cs typeface="Optima"/>
                        </a:rPr>
                        <a:t>56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pPr algn="ctr"/>
                      <a:r>
                        <a:rPr lang="en-US" sz="1600" b="1" dirty="0">
                          <a:solidFill>
                            <a:schemeClr val="bg2"/>
                          </a:solidFill>
                          <a:latin typeface="Optima"/>
                          <a:cs typeface="Optima"/>
                        </a:rPr>
                        <a:t>38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pPr algn="ctr"/>
                      <a:r>
                        <a:rPr lang="en-US" sz="1600" dirty="0">
                          <a:solidFill>
                            <a:schemeClr val="tx1">
                              <a:lumMod val="85000"/>
                              <a:lumOff val="15000"/>
                            </a:schemeClr>
                          </a:solidFill>
                          <a:latin typeface="Optima"/>
                          <a:cs typeface="Optima"/>
                        </a:rPr>
                        <a:t>46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p>
                      <a:pPr algn="ctr"/>
                      <a:r>
                        <a:rPr lang="en-US" sz="1600" dirty="0">
                          <a:solidFill>
                            <a:schemeClr val="tx1">
                              <a:lumMod val="85000"/>
                              <a:lumOff val="15000"/>
                            </a:schemeClr>
                          </a:solidFill>
                          <a:latin typeface="Optima"/>
                          <a:cs typeface="Optima"/>
                        </a:rPr>
                        <a:t>48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488966926"/>
              </p:ext>
            </p:extLst>
          </p:nvPr>
        </p:nvGraphicFramePr>
        <p:xfrm>
          <a:off x="2143712" y="2087537"/>
          <a:ext cx="2385969" cy="2479040"/>
        </p:xfrm>
        <a:graphic>
          <a:graphicData uri="http://schemas.openxmlformats.org/drawingml/2006/table">
            <a:tbl>
              <a:tblPr firstRow="1" bandRow="1">
                <a:tableStyleId>{5C22544A-7EE6-4342-B048-85BDC9FD1C3A}</a:tableStyleId>
              </a:tblPr>
              <a:tblGrid>
                <a:gridCol w="369784">
                  <a:extLst>
                    <a:ext uri="{9D8B030D-6E8A-4147-A177-3AD203B41FA5}">
                      <a16:colId xmlns:a16="http://schemas.microsoft.com/office/drawing/2014/main" val="20000"/>
                    </a:ext>
                  </a:extLst>
                </a:gridCol>
                <a:gridCol w="470636">
                  <a:extLst>
                    <a:ext uri="{9D8B030D-6E8A-4147-A177-3AD203B41FA5}">
                      <a16:colId xmlns:a16="http://schemas.microsoft.com/office/drawing/2014/main" val="20001"/>
                    </a:ext>
                  </a:extLst>
                </a:gridCol>
                <a:gridCol w="493048">
                  <a:extLst>
                    <a:ext uri="{9D8B030D-6E8A-4147-A177-3AD203B41FA5}">
                      <a16:colId xmlns:a16="http://schemas.microsoft.com/office/drawing/2014/main" val="20002"/>
                    </a:ext>
                  </a:extLst>
                </a:gridCol>
                <a:gridCol w="508623">
                  <a:extLst>
                    <a:ext uri="{9D8B030D-6E8A-4147-A177-3AD203B41FA5}">
                      <a16:colId xmlns:a16="http://schemas.microsoft.com/office/drawing/2014/main" val="20003"/>
                    </a:ext>
                  </a:extLst>
                </a:gridCol>
                <a:gridCol w="543878">
                  <a:extLst>
                    <a:ext uri="{9D8B030D-6E8A-4147-A177-3AD203B41FA5}">
                      <a16:colId xmlns:a16="http://schemas.microsoft.com/office/drawing/2014/main" val="20004"/>
                    </a:ext>
                  </a:extLst>
                </a:gridCol>
              </a:tblGrid>
              <a:tr h="370840">
                <a:tc>
                  <a:txBody>
                    <a:bodyPr/>
                    <a:lstStyle/>
                    <a:p>
                      <a:pPr algn="ctr"/>
                      <a:endParaRPr lang="en-US" sz="16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1" dirty="0" err="1">
                          <a:solidFill>
                            <a:schemeClr val="tx1">
                              <a:lumMod val="85000"/>
                              <a:lumOff val="15000"/>
                            </a:schemeClr>
                          </a:solidFill>
                          <a:latin typeface="Optima"/>
                          <a:cs typeface="Optima"/>
                        </a:rPr>
                        <a:t>i</a:t>
                      </a:r>
                      <a:endParaRPr lang="en-US" sz="1600" b="1" i="1"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1" dirty="0">
                          <a:solidFill>
                            <a:schemeClr val="tx1">
                              <a:lumMod val="85000"/>
                              <a:lumOff val="15000"/>
                            </a:schemeClr>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1" dirty="0">
                          <a:solidFill>
                            <a:schemeClr val="tx1">
                              <a:lumMod val="85000"/>
                              <a:lumOff val="15000"/>
                            </a:schemeClr>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1" dirty="0">
                          <a:solidFill>
                            <a:schemeClr val="tx1">
                              <a:lumMod val="85000"/>
                              <a:lumOff val="15000"/>
                            </a:schemeClr>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pPr algn="ctr"/>
                      <a:r>
                        <a:rPr lang="en-US" sz="1600" b="1" i="1" dirty="0" err="1">
                          <a:solidFill>
                            <a:schemeClr val="tx1">
                              <a:lumMod val="85000"/>
                              <a:lumOff val="15000"/>
                            </a:schemeClr>
                          </a:solidFill>
                          <a:latin typeface="Optima"/>
                          <a:cs typeface="Optima"/>
                        </a:rPr>
                        <a:t>i</a:t>
                      </a:r>
                      <a:endParaRPr lang="en-US" sz="1600" b="1" i="1"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600" b="1" kern="1200" dirty="0">
                          <a:solidFill>
                            <a:srgbClr val="ED1C24"/>
                          </a:solidFill>
                          <a:effectLst/>
                          <a:latin typeface="Optima"/>
                          <a:ea typeface="+mn-ea"/>
                          <a:cs typeface="Optima"/>
                        </a:rPr>
                        <a:t>-68 </a:t>
                      </a:r>
                      <a:endParaRPr lang="en-US" sz="1600" b="1" dirty="0">
                        <a:solidFill>
                          <a:srgbClr val="ED1C24"/>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kern="1200" dirty="0">
                          <a:solidFill>
                            <a:schemeClr val="tx1">
                              <a:lumMod val="85000"/>
                              <a:lumOff val="15000"/>
                            </a:schemeClr>
                          </a:solidFill>
                          <a:effectLst/>
                          <a:latin typeface="Optima"/>
                          <a:ea typeface="+mn-ea"/>
                          <a:cs typeface="Optima"/>
                        </a:rPr>
                        <a:t>-60 </a:t>
                      </a:r>
                      <a:endParaRPr lang="en-US" sz="160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kern="1200" dirty="0">
                          <a:solidFill>
                            <a:schemeClr val="tx1">
                              <a:lumMod val="85000"/>
                              <a:lumOff val="15000"/>
                            </a:schemeClr>
                          </a:solidFill>
                          <a:effectLst/>
                          <a:latin typeface="Optima"/>
                          <a:ea typeface="+mn-ea"/>
                          <a:cs typeface="Optima"/>
                        </a:rPr>
                        <a:t>-60 </a:t>
                      </a:r>
                      <a:endParaRPr lang="en-US" sz="160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pPr algn="ctr"/>
                      <a:r>
                        <a:rPr lang="en-US" sz="1600" b="1" i="1" dirty="0">
                          <a:solidFill>
                            <a:schemeClr val="tx1">
                              <a:lumMod val="85000"/>
                              <a:lumOff val="15000"/>
                            </a:schemeClr>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kern="1200" dirty="0">
                          <a:solidFill>
                            <a:srgbClr val="ED1C24"/>
                          </a:solidFill>
                          <a:effectLst/>
                          <a:latin typeface="Optima"/>
                          <a:ea typeface="+mn-ea"/>
                          <a:cs typeface="Optima"/>
                        </a:rPr>
                        <a:t>-68 </a:t>
                      </a:r>
                      <a:endParaRPr lang="en-US" sz="1600" b="1" dirty="0">
                        <a:solidFill>
                          <a:srgbClr val="ED1C24"/>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kern="1200" dirty="0">
                          <a:solidFill>
                            <a:schemeClr val="tx1">
                              <a:lumMod val="85000"/>
                              <a:lumOff val="15000"/>
                            </a:schemeClr>
                          </a:solidFill>
                          <a:effectLst/>
                          <a:latin typeface="Optima"/>
                          <a:ea typeface="+mn-ea"/>
                          <a:cs typeface="Optima"/>
                        </a:rPr>
                        <a:t>-60 </a:t>
                      </a:r>
                      <a:endParaRPr lang="en-US" sz="1600" b="1" dirty="0">
                        <a:solidFill>
                          <a:schemeClr val="accent1"/>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kern="1200" dirty="0">
                          <a:solidFill>
                            <a:schemeClr val="tx1">
                              <a:lumMod val="85000"/>
                              <a:lumOff val="15000"/>
                            </a:schemeClr>
                          </a:solidFill>
                          <a:effectLst/>
                          <a:latin typeface="Optima"/>
                          <a:ea typeface="+mn-ea"/>
                          <a:cs typeface="Optima"/>
                        </a:rPr>
                        <a:t>-60 </a:t>
                      </a:r>
                      <a:endParaRPr lang="en-US" sz="160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pPr algn="ctr"/>
                      <a:r>
                        <a:rPr lang="en-US" sz="1600" b="1" i="1" dirty="0">
                          <a:solidFill>
                            <a:schemeClr val="tx1">
                              <a:lumMod val="85000"/>
                              <a:lumOff val="15000"/>
                            </a:schemeClr>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kern="1200" dirty="0">
                          <a:solidFill>
                            <a:schemeClr val="tx1">
                              <a:lumMod val="85000"/>
                              <a:lumOff val="15000"/>
                            </a:schemeClr>
                          </a:solidFill>
                          <a:effectLst/>
                          <a:latin typeface="Optima"/>
                          <a:ea typeface="+mn-ea"/>
                          <a:cs typeface="Optima"/>
                        </a:rPr>
                        <a:t>-60 </a:t>
                      </a:r>
                      <a:endParaRPr lang="en-US" sz="160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kern="1200" dirty="0">
                          <a:solidFill>
                            <a:schemeClr val="tx1">
                              <a:lumMod val="85000"/>
                              <a:lumOff val="15000"/>
                            </a:schemeClr>
                          </a:solidFill>
                          <a:effectLst/>
                          <a:latin typeface="Optima"/>
                          <a:ea typeface="+mn-ea"/>
                          <a:cs typeface="Optima"/>
                        </a:rPr>
                        <a:t>-60 </a:t>
                      </a:r>
                      <a:endParaRPr lang="en-US" sz="1600" b="1" dirty="0">
                        <a:solidFill>
                          <a:srgbClr val="176FC1"/>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0" kern="1200" dirty="0">
                          <a:solidFill>
                            <a:schemeClr val="tx1">
                              <a:lumMod val="85000"/>
                              <a:lumOff val="15000"/>
                            </a:schemeClr>
                          </a:solidFill>
                          <a:effectLst/>
                          <a:latin typeface="Optima"/>
                          <a:ea typeface="+mn-ea"/>
                          <a:cs typeface="Optima"/>
                        </a:rPr>
                        <a:t>-68 </a:t>
                      </a:r>
                      <a:endParaRPr lang="en-US" sz="16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i="1" dirty="0">
                          <a:solidFill>
                            <a:schemeClr val="tx1">
                              <a:lumMod val="85000"/>
                              <a:lumOff val="15000"/>
                            </a:schemeClr>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kern="1200" dirty="0">
                          <a:solidFill>
                            <a:schemeClr val="tx1">
                              <a:lumMod val="85000"/>
                              <a:lumOff val="15000"/>
                            </a:schemeClr>
                          </a:solidFill>
                          <a:effectLst/>
                          <a:latin typeface="Optima"/>
                          <a:ea typeface="+mn-ea"/>
                          <a:cs typeface="Optima"/>
                        </a:rPr>
                        <a:t>-60 </a:t>
                      </a:r>
                      <a:endParaRPr lang="en-US" sz="160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kern="1200" dirty="0">
                          <a:solidFill>
                            <a:schemeClr val="tx1">
                              <a:lumMod val="85000"/>
                              <a:lumOff val="15000"/>
                            </a:schemeClr>
                          </a:solidFill>
                          <a:effectLst/>
                          <a:latin typeface="Optima"/>
                          <a:ea typeface="+mn-ea"/>
                          <a:cs typeface="Optima"/>
                        </a:rPr>
                        <a:t>-60 </a:t>
                      </a:r>
                      <a:endParaRPr lang="en-US" sz="160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0" kern="1200" dirty="0">
                          <a:solidFill>
                            <a:srgbClr val="262626"/>
                          </a:solidFill>
                          <a:effectLst/>
                          <a:latin typeface="Optima"/>
                          <a:ea typeface="+mn-ea"/>
                          <a:cs typeface="Optima"/>
                        </a:rPr>
                        <a:t>-68 </a:t>
                      </a:r>
                      <a:endParaRPr lang="en-US" sz="1600" b="0"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8" name="Rectangle 7"/>
          <p:cNvSpPr/>
          <p:nvPr/>
        </p:nvSpPr>
        <p:spPr>
          <a:xfrm>
            <a:off x="381000" y="5029202"/>
            <a:ext cx="8305800" cy="954107"/>
          </a:xfrm>
          <a:prstGeom prst="rect">
            <a:avLst/>
          </a:prstGeom>
          <a:solidFill>
            <a:schemeClr val="bg1">
              <a:lumMod val="85000"/>
            </a:schemeClr>
          </a:solidFill>
          <a:ln>
            <a:solidFill>
              <a:schemeClr val="tx1">
                <a:lumMod val="85000"/>
                <a:lumOff val="15000"/>
              </a:schemeClr>
            </a:solidFill>
          </a:ln>
        </p:spPr>
        <p:txBody>
          <a:bodyPr wrap="square">
            <a:spAutoFit/>
          </a:bodyPr>
          <a:lstStyle/>
          <a:p>
            <a:r>
              <a:rPr lang="en-US" sz="2800" dirty="0">
                <a:latin typeface="Optima"/>
                <a:cs typeface="Optima"/>
              </a:rPr>
              <a:t>3. Compute </a:t>
            </a:r>
            <a:r>
              <a:rPr lang="en-US" sz="2800" i="1" dirty="0" err="1">
                <a:latin typeface="Lucida Grande"/>
                <a:ea typeface="Lucida Grande"/>
                <a:cs typeface="Lucida Grande"/>
              </a:rPr>
              <a:t>Δ</a:t>
            </a:r>
            <a:r>
              <a:rPr lang="en-US" sz="2800" i="1" baseline="-25000" dirty="0" err="1">
                <a:latin typeface="Optima"/>
                <a:ea typeface="Lucida Grande"/>
                <a:cs typeface="Optima"/>
              </a:rPr>
              <a:t>i,j</a:t>
            </a:r>
            <a:r>
              <a:rPr lang="en-US" sz="2800" dirty="0">
                <a:latin typeface="Optima"/>
                <a:ea typeface="Lucida Grande"/>
                <a:cs typeface="Optima"/>
              </a:rPr>
              <a:t> </a:t>
            </a:r>
            <a:r>
              <a:rPr lang="en-US" sz="2800" dirty="0">
                <a:latin typeface="Optima"/>
                <a:cs typeface="Optima"/>
              </a:rPr>
              <a:t>= (</a:t>
            </a:r>
            <a:r>
              <a:rPr lang="en-US" sz="2800" i="1" dirty="0" err="1">
                <a:latin typeface="Optima"/>
                <a:cs typeface="Optima"/>
              </a:rPr>
              <a:t>TotalDistance</a:t>
            </a:r>
            <a:r>
              <a:rPr lang="en-US" sz="2800" i="1" baseline="-25000" dirty="0" err="1">
                <a:latin typeface="Optima"/>
                <a:cs typeface="Optima"/>
              </a:rPr>
              <a:t>D</a:t>
            </a:r>
            <a:r>
              <a:rPr lang="en-US" sz="2800" dirty="0">
                <a:latin typeface="Optima"/>
                <a:cs typeface="Optima"/>
              </a:rPr>
              <a:t>(</a:t>
            </a:r>
            <a:r>
              <a:rPr lang="en-US" sz="2800" i="1" dirty="0" err="1">
                <a:latin typeface="Optima"/>
                <a:cs typeface="Optima"/>
              </a:rPr>
              <a:t>i</a:t>
            </a:r>
            <a:r>
              <a:rPr lang="en-US" sz="2800" dirty="0">
                <a:latin typeface="Optima"/>
                <a:cs typeface="Optima"/>
              </a:rPr>
              <a:t>) –</a:t>
            </a:r>
            <a:r>
              <a:rPr lang="en-US" sz="2800" i="1" dirty="0" err="1">
                <a:latin typeface="Optima"/>
                <a:cs typeface="Optima"/>
              </a:rPr>
              <a:t>TotalDistance</a:t>
            </a:r>
            <a:r>
              <a:rPr lang="en-US" sz="2800" i="1" baseline="-25000" dirty="0" err="1">
                <a:latin typeface="Optima"/>
                <a:cs typeface="Optima"/>
              </a:rPr>
              <a:t>D</a:t>
            </a:r>
            <a:r>
              <a:rPr lang="en-US" sz="2800" dirty="0">
                <a:latin typeface="Optima"/>
                <a:cs typeface="Optima"/>
              </a:rPr>
              <a:t>(</a:t>
            </a:r>
            <a:r>
              <a:rPr lang="en-US" sz="2800" i="1" dirty="0">
                <a:latin typeface="Optima"/>
                <a:cs typeface="Optima"/>
              </a:rPr>
              <a:t>j</a:t>
            </a:r>
            <a:r>
              <a:rPr lang="en-US" sz="2800" dirty="0">
                <a:latin typeface="Optima"/>
                <a:cs typeface="Optima"/>
              </a:rPr>
              <a:t>)) / (</a:t>
            </a:r>
            <a:r>
              <a:rPr lang="en-US" sz="2800" i="1" dirty="0">
                <a:latin typeface="Optima"/>
                <a:cs typeface="Optima"/>
              </a:rPr>
              <a:t>n</a:t>
            </a:r>
            <a:r>
              <a:rPr lang="en-US" sz="2800" dirty="0">
                <a:latin typeface="Optima"/>
                <a:cs typeface="Optima"/>
              </a:rPr>
              <a:t> – 2).</a:t>
            </a:r>
          </a:p>
        </p:txBody>
      </p:sp>
      <p:sp>
        <p:nvSpPr>
          <p:cNvPr id="3" name="Rectangle 2"/>
          <p:cNvSpPr/>
          <p:nvPr/>
        </p:nvSpPr>
        <p:spPr>
          <a:xfrm>
            <a:off x="6155638" y="2759982"/>
            <a:ext cx="2969499" cy="769441"/>
          </a:xfrm>
          <a:prstGeom prst="rect">
            <a:avLst/>
          </a:prstGeom>
        </p:spPr>
        <p:txBody>
          <a:bodyPr wrap="none">
            <a:spAutoFit/>
          </a:bodyPr>
          <a:lstStyle/>
          <a:p>
            <a:r>
              <a:rPr lang="en-US" sz="2200" i="1" dirty="0" err="1">
                <a:latin typeface="Lucida Grande"/>
                <a:ea typeface="Lucida Grande"/>
                <a:cs typeface="Lucida Grande"/>
              </a:rPr>
              <a:t>Δ</a:t>
            </a:r>
            <a:r>
              <a:rPr lang="en-US" sz="2200" i="1" baseline="-25000" dirty="0" err="1">
                <a:latin typeface="Optima"/>
                <a:ea typeface="Lucida Grande"/>
                <a:cs typeface="Optima"/>
              </a:rPr>
              <a:t>i,j</a:t>
            </a:r>
            <a:r>
              <a:rPr lang="en-US" sz="2200" dirty="0">
                <a:latin typeface="Optima"/>
                <a:ea typeface="Lucida Grande"/>
                <a:cs typeface="Optima"/>
              </a:rPr>
              <a:t> </a:t>
            </a:r>
            <a:r>
              <a:rPr lang="en-US" sz="2200" dirty="0">
                <a:latin typeface="Optima"/>
                <a:cs typeface="Optima"/>
              </a:rPr>
              <a:t>= (</a:t>
            </a:r>
            <a:r>
              <a:rPr lang="en-US" sz="2200" b="1" dirty="0">
                <a:solidFill>
                  <a:srgbClr val="176FC1"/>
                </a:solidFill>
                <a:latin typeface="Optima"/>
                <a:cs typeface="Optima"/>
              </a:rPr>
              <a:t>56</a:t>
            </a:r>
            <a:r>
              <a:rPr lang="en-US" sz="2200" dirty="0">
                <a:latin typeface="Optima"/>
                <a:cs typeface="Optima"/>
              </a:rPr>
              <a:t> – </a:t>
            </a:r>
            <a:r>
              <a:rPr lang="en-US" sz="2200" b="1" dirty="0">
                <a:solidFill>
                  <a:srgbClr val="149B52"/>
                </a:solidFill>
                <a:latin typeface="Optima"/>
                <a:cs typeface="Optima"/>
              </a:rPr>
              <a:t>38</a:t>
            </a:r>
            <a:r>
              <a:rPr lang="en-US" sz="2200" dirty="0">
                <a:latin typeface="Optima"/>
                <a:cs typeface="Optima"/>
              </a:rPr>
              <a:t>) / (4 – 2)</a:t>
            </a:r>
          </a:p>
          <a:p>
            <a:r>
              <a:rPr lang="en-US" sz="2200" dirty="0">
                <a:latin typeface="Optima"/>
                <a:cs typeface="Optima"/>
              </a:rPr>
              <a:t>     = 9</a:t>
            </a:r>
            <a:endParaRPr lang="en-US" sz="2200" dirty="0"/>
          </a:p>
        </p:txBody>
      </p:sp>
    </p:spTree>
    <p:extLst>
      <p:ext uri="{BB962C8B-B14F-4D97-AF65-F5344CB8AC3E}">
        <p14:creationId xmlns:p14="http://schemas.microsoft.com/office/powerpoint/2010/main" val="222612611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81000"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Neighbor-Joining in Action</a:t>
            </a:r>
          </a:p>
        </p:txBody>
      </p:sp>
      <p:graphicFrame>
        <p:nvGraphicFramePr>
          <p:cNvPr id="5" name="Table 4"/>
          <p:cNvGraphicFramePr>
            <a:graphicFrameLocks noGrp="1"/>
          </p:cNvGraphicFramePr>
          <p:nvPr>
            <p:extLst>
              <p:ext uri="{D42A27DB-BD31-4B8C-83A1-F6EECF244321}">
                <p14:modId xmlns:p14="http://schemas.microsoft.com/office/powerpoint/2010/main" val="742575806"/>
              </p:ext>
            </p:extLst>
          </p:nvPr>
        </p:nvGraphicFramePr>
        <p:xfrm>
          <a:off x="4724400" y="2057400"/>
          <a:ext cx="1654634" cy="1854200"/>
        </p:xfrm>
        <a:graphic>
          <a:graphicData uri="http://schemas.openxmlformats.org/drawingml/2006/table">
            <a:tbl>
              <a:tblPr firstRow="1" bandRow="1">
                <a:tableStyleId>{5C22544A-7EE6-4342-B048-85BDC9FD1C3A}</a:tableStyleId>
              </a:tblPr>
              <a:tblGrid>
                <a:gridCol w="1654634">
                  <a:extLst>
                    <a:ext uri="{9D8B030D-6E8A-4147-A177-3AD203B41FA5}">
                      <a16:colId xmlns:a16="http://schemas.microsoft.com/office/drawing/2014/main" val="20000"/>
                    </a:ext>
                  </a:extLst>
                </a:gridCol>
              </a:tblGrid>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i="1" dirty="0" err="1">
                          <a:solidFill>
                            <a:schemeClr val="tx1">
                              <a:lumMod val="85000"/>
                              <a:lumOff val="15000"/>
                            </a:schemeClr>
                          </a:solidFill>
                          <a:latin typeface="Optima"/>
                          <a:cs typeface="Optima"/>
                        </a:rPr>
                        <a:t>TotalDistance</a:t>
                      </a:r>
                      <a:r>
                        <a:rPr lang="en-US" sz="1600" b="1" i="1" baseline="-25000" dirty="0" err="1">
                          <a:solidFill>
                            <a:schemeClr val="tx1">
                              <a:lumMod val="85000"/>
                              <a:lumOff val="15000"/>
                            </a:schemeClr>
                          </a:solidFill>
                          <a:latin typeface="Optima"/>
                          <a:cs typeface="Optima"/>
                        </a:rPr>
                        <a:t>D</a:t>
                      </a:r>
                      <a:endParaRPr lang="en-US" sz="1600" b="1" i="1"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pPr algn="ctr"/>
                      <a:r>
                        <a:rPr lang="en-US" sz="1600" dirty="0">
                          <a:solidFill>
                            <a:schemeClr val="tx1">
                              <a:lumMod val="85000"/>
                              <a:lumOff val="15000"/>
                            </a:schemeClr>
                          </a:solidFill>
                          <a:latin typeface="Optima"/>
                          <a:cs typeface="Optima"/>
                        </a:rPr>
                        <a:t>56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pPr algn="ctr"/>
                      <a:r>
                        <a:rPr lang="en-US" sz="1600" dirty="0">
                          <a:solidFill>
                            <a:schemeClr val="tx1">
                              <a:lumMod val="85000"/>
                              <a:lumOff val="15000"/>
                            </a:schemeClr>
                          </a:solidFill>
                          <a:latin typeface="Optima"/>
                          <a:cs typeface="Optima"/>
                        </a:rPr>
                        <a:t>38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pPr algn="ctr"/>
                      <a:r>
                        <a:rPr lang="en-US" sz="1600" dirty="0">
                          <a:solidFill>
                            <a:schemeClr val="tx1">
                              <a:lumMod val="85000"/>
                              <a:lumOff val="15000"/>
                            </a:schemeClr>
                          </a:solidFill>
                          <a:latin typeface="Optima"/>
                          <a:cs typeface="Optima"/>
                        </a:rPr>
                        <a:t>46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p>
                      <a:pPr algn="ctr"/>
                      <a:r>
                        <a:rPr lang="en-US" sz="1600" dirty="0">
                          <a:solidFill>
                            <a:schemeClr val="tx1">
                              <a:lumMod val="85000"/>
                              <a:lumOff val="15000"/>
                            </a:schemeClr>
                          </a:solidFill>
                          <a:latin typeface="Optima"/>
                          <a:cs typeface="Optima"/>
                        </a:rPr>
                        <a:t>48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8" name="Rectangle 7"/>
          <p:cNvSpPr/>
          <p:nvPr/>
        </p:nvSpPr>
        <p:spPr>
          <a:xfrm>
            <a:off x="381000" y="5029202"/>
            <a:ext cx="8305800" cy="954107"/>
          </a:xfrm>
          <a:prstGeom prst="rect">
            <a:avLst/>
          </a:prstGeom>
          <a:solidFill>
            <a:schemeClr val="bg1">
              <a:lumMod val="85000"/>
            </a:schemeClr>
          </a:solidFill>
          <a:ln>
            <a:solidFill>
              <a:schemeClr val="tx1">
                <a:lumMod val="85000"/>
                <a:lumOff val="15000"/>
              </a:schemeClr>
            </a:solidFill>
          </a:ln>
        </p:spPr>
        <p:txBody>
          <a:bodyPr wrap="square">
            <a:spAutoFit/>
          </a:bodyPr>
          <a:lstStyle/>
          <a:p>
            <a:r>
              <a:rPr lang="en-US" sz="2800" dirty="0">
                <a:latin typeface="Optima"/>
                <a:cs typeface="Optima"/>
              </a:rPr>
              <a:t>4. Set </a:t>
            </a:r>
            <a:r>
              <a:rPr lang="en-US" sz="2800" i="1" dirty="0" err="1">
                <a:latin typeface="Optima"/>
                <a:cs typeface="Optima"/>
              </a:rPr>
              <a:t>LimbLength</a:t>
            </a:r>
            <a:r>
              <a:rPr lang="en-US" sz="2800" dirty="0">
                <a:latin typeface="Optima"/>
                <a:cs typeface="Optima"/>
              </a:rPr>
              <a:t>(</a:t>
            </a:r>
            <a:r>
              <a:rPr lang="en-US" sz="2800" i="1" dirty="0" err="1">
                <a:latin typeface="Optima"/>
                <a:cs typeface="Optima"/>
              </a:rPr>
              <a:t>i</a:t>
            </a:r>
            <a:r>
              <a:rPr lang="en-US" sz="2800" dirty="0">
                <a:latin typeface="Optima"/>
                <a:cs typeface="Optima"/>
              </a:rPr>
              <a:t>) equal to ½(</a:t>
            </a:r>
            <a:r>
              <a:rPr lang="en-US" sz="2800" i="1" dirty="0" err="1">
                <a:latin typeface="Optima"/>
                <a:cs typeface="Optima"/>
              </a:rPr>
              <a:t>D</a:t>
            </a:r>
            <a:r>
              <a:rPr lang="en-US" sz="2800" i="1" baseline="-25000" dirty="0" err="1">
                <a:latin typeface="Optima"/>
                <a:cs typeface="Optima"/>
              </a:rPr>
              <a:t>i,j</a:t>
            </a:r>
            <a:r>
              <a:rPr lang="en-US" sz="2800" dirty="0">
                <a:latin typeface="Optima"/>
                <a:cs typeface="Optima"/>
              </a:rPr>
              <a:t> + </a:t>
            </a:r>
            <a:r>
              <a:rPr lang="en-US" sz="2800" i="1" dirty="0" err="1">
                <a:latin typeface="Lucida Grande"/>
                <a:ea typeface="Lucida Grande"/>
                <a:cs typeface="Lucida Grande"/>
              </a:rPr>
              <a:t>Δ</a:t>
            </a:r>
            <a:r>
              <a:rPr lang="en-US" sz="2800" i="1" baseline="-25000" dirty="0" err="1">
                <a:latin typeface="Optima"/>
                <a:ea typeface="Lucida Grande"/>
                <a:cs typeface="Optima"/>
              </a:rPr>
              <a:t>i,j</a:t>
            </a:r>
            <a:r>
              <a:rPr lang="en-US" sz="2800" dirty="0">
                <a:latin typeface="Optima"/>
                <a:cs typeface="Optima"/>
              </a:rPr>
              <a:t>) and </a:t>
            </a:r>
            <a:r>
              <a:rPr lang="en-US" sz="2800" i="1" dirty="0" err="1">
                <a:latin typeface="Optima"/>
                <a:cs typeface="Optima"/>
              </a:rPr>
              <a:t>LimbLength</a:t>
            </a:r>
            <a:r>
              <a:rPr lang="en-US" sz="2800" dirty="0">
                <a:latin typeface="Optima"/>
                <a:cs typeface="Optima"/>
              </a:rPr>
              <a:t>(</a:t>
            </a:r>
            <a:r>
              <a:rPr lang="en-US" sz="2800" i="1" dirty="0">
                <a:latin typeface="Optima"/>
                <a:cs typeface="Optima"/>
              </a:rPr>
              <a:t>j</a:t>
            </a:r>
            <a:r>
              <a:rPr lang="en-US" sz="2800" dirty="0">
                <a:latin typeface="Optima"/>
                <a:cs typeface="Optima"/>
              </a:rPr>
              <a:t>) equal to ½(</a:t>
            </a:r>
            <a:r>
              <a:rPr lang="en-US" sz="2800" i="1" dirty="0" err="1">
                <a:latin typeface="Optima"/>
                <a:cs typeface="Optima"/>
              </a:rPr>
              <a:t>D</a:t>
            </a:r>
            <a:r>
              <a:rPr lang="en-US" sz="2800" i="1" baseline="-25000" dirty="0" err="1">
                <a:latin typeface="Optima"/>
                <a:cs typeface="Optima"/>
              </a:rPr>
              <a:t>i,j</a:t>
            </a:r>
            <a:r>
              <a:rPr lang="en-US" sz="2800" dirty="0">
                <a:latin typeface="Optima"/>
                <a:cs typeface="Optima"/>
              </a:rPr>
              <a:t> – </a:t>
            </a:r>
            <a:r>
              <a:rPr lang="en-US" sz="2800" i="1" dirty="0" err="1">
                <a:latin typeface="Lucida Grande"/>
                <a:ea typeface="Lucida Grande"/>
                <a:cs typeface="Lucida Grande"/>
              </a:rPr>
              <a:t>Δ</a:t>
            </a:r>
            <a:r>
              <a:rPr lang="en-US" sz="2800" i="1" baseline="-25000" dirty="0" err="1">
                <a:latin typeface="Optima"/>
                <a:ea typeface="Lucida Grande"/>
                <a:cs typeface="Optima"/>
              </a:rPr>
              <a:t>i,j</a:t>
            </a:r>
            <a:r>
              <a:rPr lang="en-US" sz="2800" dirty="0">
                <a:latin typeface="Optima"/>
                <a:cs typeface="Optima"/>
              </a:rPr>
              <a:t>).</a:t>
            </a:r>
          </a:p>
        </p:txBody>
      </p:sp>
      <p:sp>
        <p:nvSpPr>
          <p:cNvPr id="3" name="Rectangle 2"/>
          <p:cNvSpPr/>
          <p:nvPr/>
        </p:nvSpPr>
        <p:spPr>
          <a:xfrm>
            <a:off x="6155638" y="2759982"/>
            <a:ext cx="2969499" cy="769441"/>
          </a:xfrm>
          <a:prstGeom prst="rect">
            <a:avLst/>
          </a:prstGeom>
        </p:spPr>
        <p:txBody>
          <a:bodyPr wrap="none">
            <a:spAutoFit/>
          </a:bodyPr>
          <a:lstStyle/>
          <a:p>
            <a:r>
              <a:rPr lang="en-US" sz="2200" i="1" dirty="0" err="1">
                <a:latin typeface="Lucida Grande"/>
                <a:ea typeface="Lucida Grande"/>
                <a:cs typeface="Lucida Grande"/>
              </a:rPr>
              <a:t>Δ</a:t>
            </a:r>
            <a:r>
              <a:rPr lang="en-US" sz="2200" i="1" baseline="-25000" dirty="0" err="1">
                <a:latin typeface="Optima"/>
                <a:ea typeface="Lucida Grande"/>
                <a:cs typeface="Optima"/>
              </a:rPr>
              <a:t>i,j</a:t>
            </a:r>
            <a:r>
              <a:rPr lang="en-US" sz="2200" dirty="0">
                <a:latin typeface="Optima"/>
                <a:ea typeface="Lucida Grande"/>
                <a:cs typeface="Optima"/>
              </a:rPr>
              <a:t> </a:t>
            </a:r>
            <a:r>
              <a:rPr lang="en-US" sz="2200" dirty="0">
                <a:latin typeface="Optima"/>
                <a:cs typeface="Optima"/>
              </a:rPr>
              <a:t>= (56 – 38) / (4 – 2)</a:t>
            </a:r>
          </a:p>
          <a:p>
            <a:r>
              <a:rPr lang="en-US" sz="2200" dirty="0">
                <a:latin typeface="Optima"/>
                <a:cs typeface="Optima"/>
              </a:rPr>
              <a:t>     = 9</a:t>
            </a:r>
            <a:endParaRPr lang="en-US" sz="2200" dirty="0"/>
          </a:p>
        </p:txBody>
      </p:sp>
      <p:sp>
        <p:nvSpPr>
          <p:cNvPr id="9" name="Rectangle 8"/>
          <p:cNvSpPr/>
          <p:nvPr/>
        </p:nvSpPr>
        <p:spPr>
          <a:xfrm>
            <a:off x="1466855" y="2835825"/>
            <a:ext cx="443236" cy="461665"/>
          </a:xfrm>
          <a:prstGeom prst="rect">
            <a:avLst/>
          </a:prstGeom>
        </p:spPr>
        <p:txBody>
          <a:bodyPr wrap="none">
            <a:spAutoFit/>
          </a:bodyPr>
          <a:lstStyle/>
          <a:p>
            <a:r>
              <a:rPr lang="en-US" sz="2400" i="1" dirty="0">
                <a:solidFill>
                  <a:schemeClr val="tx1">
                    <a:lumMod val="85000"/>
                    <a:lumOff val="15000"/>
                  </a:schemeClr>
                </a:solidFill>
                <a:latin typeface="Optima"/>
                <a:cs typeface="Optima"/>
              </a:rPr>
              <a:t>D</a:t>
            </a:r>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2679662209"/>
              </p:ext>
            </p:extLst>
          </p:nvPr>
        </p:nvGraphicFramePr>
        <p:xfrm>
          <a:off x="2143712" y="2087537"/>
          <a:ext cx="2385969" cy="1854200"/>
        </p:xfrm>
        <a:graphic>
          <a:graphicData uri="http://schemas.openxmlformats.org/drawingml/2006/table">
            <a:tbl>
              <a:tblPr firstRow="1" bandRow="1">
                <a:tableStyleId>{5C22544A-7EE6-4342-B048-85BDC9FD1C3A}</a:tableStyleId>
              </a:tblPr>
              <a:tblGrid>
                <a:gridCol w="369784">
                  <a:extLst>
                    <a:ext uri="{9D8B030D-6E8A-4147-A177-3AD203B41FA5}">
                      <a16:colId xmlns:a16="http://schemas.microsoft.com/office/drawing/2014/main" val="20000"/>
                    </a:ext>
                  </a:extLst>
                </a:gridCol>
                <a:gridCol w="470636">
                  <a:extLst>
                    <a:ext uri="{9D8B030D-6E8A-4147-A177-3AD203B41FA5}">
                      <a16:colId xmlns:a16="http://schemas.microsoft.com/office/drawing/2014/main" val="20001"/>
                    </a:ext>
                  </a:extLst>
                </a:gridCol>
                <a:gridCol w="493048">
                  <a:extLst>
                    <a:ext uri="{9D8B030D-6E8A-4147-A177-3AD203B41FA5}">
                      <a16:colId xmlns:a16="http://schemas.microsoft.com/office/drawing/2014/main" val="20002"/>
                    </a:ext>
                  </a:extLst>
                </a:gridCol>
                <a:gridCol w="508623">
                  <a:extLst>
                    <a:ext uri="{9D8B030D-6E8A-4147-A177-3AD203B41FA5}">
                      <a16:colId xmlns:a16="http://schemas.microsoft.com/office/drawing/2014/main" val="20003"/>
                    </a:ext>
                  </a:extLst>
                </a:gridCol>
                <a:gridCol w="543878">
                  <a:extLst>
                    <a:ext uri="{9D8B030D-6E8A-4147-A177-3AD203B41FA5}">
                      <a16:colId xmlns:a16="http://schemas.microsoft.com/office/drawing/2014/main" val="20004"/>
                    </a:ext>
                  </a:extLst>
                </a:gridCol>
              </a:tblGrid>
              <a:tr h="370840">
                <a:tc>
                  <a:txBody>
                    <a:bodyPr/>
                    <a:lstStyle/>
                    <a:p>
                      <a:pPr algn="ctr"/>
                      <a:endParaRPr lang="en-US" sz="16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1" dirty="0" err="1">
                          <a:solidFill>
                            <a:schemeClr val="tx1">
                              <a:lumMod val="85000"/>
                              <a:lumOff val="15000"/>
                            </a:schemeClr>
                          </a:solidFill>
                          <a:latin typeface="Optima"/>
                          <a:cs typeface="Optima"/>
                        </a:rPr>
                        <a:t>i</a:t>
                      </a:r>
                      <a:endParaRPr lang="en-US" sz="1600" b="1" i="1"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1" dirty="0">
                          <a:solidFill>
                            <a:schemeClr val="tx1">
                              <a:lumMod val="85000"/>
                              <a:lumOff val="15000"/>
                            </a:schemeClr>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1" dirty="0">
                          <a:solidFill>
                            <a:schemeClr val="tx1">
                              <a:lumMod val="85000"/>
                              <a:lumOff val="15000"/>
                            </a:schemeClr>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1" dirty="0">
                          <a:solidFill>
                            <a:schemeClr val="tx1">
                              <a:lumMod val="85000"/>
                              <a:lumOff val="15000"/>
                            </a:schemeClr>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pPr algn="ctr"/>
                      <a:r>
                        <a:rPr lang="en-US" sz="1600" b="1" i="1" dirty="0" err="1">
                          <a:solidFill>
                            <a:schemeClr val="tx1">
                              <a:lumMod val="85000"/>
                              <a:lumOff val="15000"/>
                            </a:schemeClr>
                          </a:solidFill>
                          <a:latin typeface="Optima"/>
                          <a:cs typeface="Optima"/>
                        </a:rPr>
                        <a:t>i</a:t>
                      </a:r>
                      <a:endParaRPr lang="en-US" sz="1600" b="1" i="1"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2"/>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pPr algn="ctr"/>
                      <a:r>
                        <a:rPr lang="en-US" sz="1600" b="1" i="1" dirty="0">
                          <a:solidFill>
                            <a:schemeClr val="tx1">
                              <a:lumMod val="85000"/>
                              <a:lumOff val="15000"/>
                            </a:schemeClr>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rgbClr val="ED1C24"/>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rgbClr val="262626"/>
                          </a:solidFill>
                          <a:latin typeface="Optima"/>
                          <a:cs typeface="Optima"/>
                        </a:rPr>
                        <a:t>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pPr algn="ctr"/>
                      <a:r>
                        <a:rPr lang="en-US" sz="1600" b="1" i="1" dirty="0">
                          <a:solidFill>
                            <a:schemeClr val="tx1">
                              <a:lumMod val="85000"/>
                              <a:lumOff val="15000"/>
                            </a:schemeClr>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rgbClr val="262626"/>
                          </a:solidFill>
                          <a:latin typeface="Optima"/>
                          <a:cs typeface="Optima"/>
                        </a:rPr>
                        <a:t>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i="1" dirty="0">
                          <a:solidFill>
                            <a:schemeClr val="tx1">
                              <a:lumMod val="85000"/>
                              <a:lumOff val="15000"/>
                            </a:schemeClr>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11" name="Rectangle 10"/>
          <p:cNvSpPr/>
          <p:nvPr/>
        </p:nvSpPr>
        <p:spPr>
          <a:xfrm>
            <a:off x="1828802" y="4038601"/>
            <a:ext cx="4098797" cy="830997"/>
          </a:xfrm>
          <a:prstGeom prst="rect">
            <a:avLst/>
          </a:prstGeom>
        </p:spPr>
        <p:txBody>
          <a:bodyPr wrap="none">
            <a:spAutoFit/>
          </a:bodyPr>
          <a:lstStyle/>
          <a:p>
            <a:r>
              <a:rPr lang="en-US" sz="2200" i="1" dirty="0" err="1">
                <a:latin typeface="Optima"/>
                <a:cs typeface="Optima"/>
              </a:rPr>
              <a:t>LimbLength</a:t>
            </a:r>
            <a:r>
              <a:rPr lang="en-US" sz="2200" dirty="0">
                <a:latin typeface="Optima"/>
                <a:cs typeface="Optima"/>
              </a:rPr>
              <a:t>(</a:t>
            </a:r>
            <a:r>
              <a:rPr lang="en-US" sz="2200" i="1" dirty="0" err="1">
                <a:latin typeface="Optima"/>
                <a:cs typeface="Optima"/>
              </a:rPr>
              <a:t>i</a:t>
            </a:r>
            <a:r>
              <a:rPr lang="en-US" sz="2200" dirty="0">
                <a:latin typeface="Optima"/>
                <a:cs typeface="Optima"/>
              </a:rPr>
              <a:t>) = </a:t>
            </a:r>
            <a:r>
              <a:rPr lang="en-US" sz="2400" dirty="0">
                <a:latin typeface="Optima"/>
                <a:cs typeface="Optima"/>
              </a:rPr>
              <a:t>½(13 + 9) </a:t>
            </a:r>
            <a:r>
              <a:rPr lang="en-US" sz="2200" dirty="0">
                <a:latin typeface="Optima"/>
                <a:cs typeface="Optima"/>
              </a:rPr>
              <a:t>= 11</a:t>
            </a:r>
          </a:p>
          <a:p>
            <a:r>
              <a:rPr lang="en-US" sz="2200" i="1" dirty="0" err="1">
                <a:latin typeface="Optima"/>
                <a:cs typeface="Optima"/>
              </a:rPr>
              <a:t>LimbLength</a:t>
            </a:r>
            <a:r>
              <a:rPr lang="en-US" sz="2200" dirty="0">
                <a:latin typeface="Optima"/>
                <a:cs typeface="Optima"/>
              </a:rPr>
              <a:t>(</a:t>
            </a:r>
            <a:r>
              <a:rPr lang="en-US" sz="2200" i="1" dirty="0" err="1">
                <a:latin typeface="Optima"/>
                <a:cs typeface="Optima"/>
              </a:rPr>
              <a:t>i</a:t>
            </a:r>
            <a:r>
              <a:rPr lang="en-US" sz="2200" dirty="0">
                <a:latin typeface="Optima"/>
                <a:cs typeface="Optima"/>
              </a:rPr>
              <a:t>) = </a:t>
            </a:r>
            <a:r>
              <a:rPr lang="en-US" sz="2400" dirty="0">
                <a:latin typeface="Optima"/>
                <a:cs typeface="Optima"/>
              </a:rPr>
              <a:t>½(13 – 9) </a:t>
            </a:r>
            <a:r>
              <a:rPr lang="en-US" sz="2200" dirty="0">
                <a:latin typeface="Optima"/>
                <a:cs typeface="Optima"/>
              </a:rPr>
              <a:t>= 2</a:t>
            </a:r>
          </a:p>
        </p:txBody>
      </p:sp>
    </p:spTree>
    <p:extLst>
      <p:ext uri="{BB962C8B-B14F-4D97-AF65-F5344CB8AC3E}">
        <p14:creationId xmlns:p14="http://schemas.microsoft.com/office/powerpoint/2010/main" val="281925635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81000"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Neighbor-Joining in Action</a:t>
            </a:r>
          </a:p>
        </p:txBody>
      </p:sp>
      <p:sp>
        <p:nvSpPr>
          <p:cNvPr id="8" name="Rectangle 7"/>
          <p:cNvSpPr/>
          <p:nvPr/>
        </p:nvSpPr>
        <p:spPr>
          <a:xfrm>
            <a:off x="381000" y="5029202"/>
            <a:ext cx="8305800" cy="1384995"/>
          </a:xfrm>
          <a:prstGeom prst="rect">
            <a:avLst/>
          </a:prstGeom>
          <a:solidFill>
            <a:schemeClr val="bg1">
              <a:lumMod val="85000"/>
            </a:schemeClr>
          </a:solidFill>
          <a:ln>
            <a:solidFill>
              <a:schemeClr val="tx1">
                <a:lumMod val="85000"/>
                <a:lumOff val="15000"/>
              </a:schemeClr>
            </a:solidFill>
          </a:ln>
        </p:spPr>
        <p:txBody>
          <a:bodyPr wrap="square">
            <a:spAutoFit/>
          </a:bodyPr>
          <a:lstStyle/>
          <a:p>
            <a:r>
              <a:rPr lang="en-US" sz="2800" dirty="0">
                <a:latin typeface="Optima"/>
                <a:cs typeface="Optima"/>
              </a:rPr>
              <a:t>5. Form a matrix </a:t>
            </a:r>
            <a:r>
              <a:rPr lang="en-US" sz="2800" i="1" dirty="0">
                <a:latin typeface="Optima"/>
                <a:cs typeface="Optima"/>
              </a:rPr>
              <a:t>D’ </a:t>
            </a:r>
            <a:r>
              <a:rPr lang="en-US" sz="2800" dirty="0">
                <a:latin typeface="Optima"/>
                <a:cs typeface="Optima"/>
              </a:rPr>
              <a:t>by removing </a:t>
            </a:r>
            <a:r>
              <a:rPr lang="en-US" sz="2800" i="1" dirty="0" err="1">
                <a:latin typeface="Optima"/>
                <a:cs typeface="Optima"/>
              </a:rPr>
              <a:t>i</a:t>
            </a:r>
            <a:r>
              <a:rPr lang="en-US" sz="2800" dirty="0" err="1">
                <a:latin typeface="Optima"/>
                <a:cs typeface="Optima"/>
              </a:rPr>
              <a:t>-th</a:t>
            </a:r>
            <a:r>
              <a:rPr lang="en-US" sz="2800" dirty="0">
                <a:latin typeface="Optima"/>
                <a:cs typeface="Optima"/>
              </a:rPr>
              <a:t> and </a:t>
            </a:r>
            <a:r>
              <a:rPr lang="en-US" sz="2800" i="1" dirty="0">
                <a:latin typeface="Optima"/>
                <a:cs typeface="Optima"/>
              </a:rPr>
              <a:t>j</a:t>
            </a:r>
            <a:r>
              <a:rPr lang="en-US" sz="2800" dirty="0">
                <a:latin typeface="Optima"/>
                <a:cs typeface="Optima"/>
              </a:rPr>
              <a:t>-</a:t>
            </a:r>
            <a:r>
              <a:rPr lang="en-US" sz="2800" dirty="0" err="1">
                <a:latin typeface="Optima"/>
                <a:cs typeface="Optima"/>
              </a:rPr>
              <a:t>th</a:t>
            </a:r>
            <a:r>
              <a:rPr lang="en-US" sz="2800" dirty="0">
                <a:latin typeface="Optima"/>
                <a:cs typeface="Optima"/>
              </a:rPr>
              <a:t> row/column from </a:t>
            </a:r>
            <a:r>
              <a:rPr lang="en-US" sz="2800" i="1" dirty="0">
                <a:latin typeface="Optima"/>
                <a:cs typeface="Optima"/>
              </a:rPr>
              <a:t>D</a:t>
            </a:r>
            <a:r>
              <a:rPr lang="en-US" sz="2800" dirty="0">
                <a:latin typeface="Optima"/>
                <a:cs typeface="Optima"/>
              </a:rPr>
              <a:t> and adding an </a:t>
            </a:r>
            <a:r>
              <a:rPr lang="en-US" sz="2800" i="1" dirty="0">
                <a:latin typeface="Optima"/>
                <a:cs typeface="Optima"/>
              </a:rPr>
              <a:t>m</a:t>
            </a:r>
            <a:r>
              <a:rPr lang="en-US" sz="2800" dirty="0">
                <a:latin typeface="Optima"/>
                <a:cs typeface="Optima"/>
              </a:rPr>
              <a:t>-</a:t>
            </a:r>
            <a:r>
              <a:rPr lang="en-US" sz="2800" dirty="0" err="1">
                <a:latin typeface="Optima"/>
                <a:cs typeface="Optima"/>
              </a:rPr>
              <a:t>th</a:t>
            </a:r>
            <a:r>
              <a:rPr lang="en-US" sz="2800" dirty="0">
                <a:latin typeface="Optima"/>
                <a:cs typeface="Optima"/>
              </a:rPr>
              <a:t> row/column such that for any </a:t>
            </a:r>
            <a:r>
              <a:rPr lang="en-US" sz="2800" i="1" dirty="0">
                <a:latin typeface="Optima"/>
                <a:cs typeface="Optima"/>
              </a:rPr>
              <a:t>k</a:t>
            </a:r>
            <a:r>
              <a:rPr lang="en-US" sz="2800" dirty="0">
                <a:latin typeface="Optima"/>
                <a:cs typeface="Optima"/>
              </a:rPr>
              <a:t>, </a:t>
            </a:r>
            <a:r>
              <a:rPr lang="en-US" sz="2800" i="1" dirty="0" err="1">
                <a:latin typeface="Optima"/>
                <a:cs typeface="Optima"/>
              </a:rPr>
              <a:t>D</a:t>
            </a:r>
            <a:r>
              <a:rPr lang="en-US" sz="2800" i="1" baseline="-25000" dirty="0" err="1">
                <a:latin typeface="Optima"/>
                <a:cs typeface="Optima"/>
              </a:rPr>
              <a:t>k,m</a:t>
            </a:r>
            <a:r>
              <a:rPr lang="en-US" sz="2800" dirty="0">
                <a:latin typeface="Optima"/>
                <a:cs typeface="Optima"/>
              </a:rPr>
              <a:t> = (</a:t>
            </a:r>
            <a:r>
              <a:rPr lang="en-US" sz="2800" i="1" dirty="0" err="1">
                <a:latin typeface="Optima"/>
                <a:cs typeface="Optima"/>
              </a:rPr>
              <a:t>D</a:t>
            </a:r>
            <a:r>
              <a:rPr lang="en-US" sz="2800" i="1" baseline="-25000" dirty="0" err="1">
                <a:latin typeface="Optima"/>
                <a:cs typeface="Optima"/>
              </a:rPr>
              <a:t>i,k</a:t>
            </a:r>
            <a:r>
              <a:rPr lang="en-US" sz="2800" dirty="0">
                <a:latin typeface="Optima"/>
                <a:cs typeface="Optima"/>
              </a:rPr>
              <a:t> + </a:t>
            </a:r>
            <a:r>
              <a:rPr lang="en-US" sz="2800" i="1" dirty="0" err="1">
                <a:latin typeface="Optima"/>
                <a:cs typeface="Optima"/>
              </a:rPr>
              <a:t>D</a:t>
            </a:r>
            <a:r>
              <a:rPr lang="en-US" sz="2800" i="1" baseline="-25000" dirty="0" err="1">
                <a:latin typeface="Optima"/>
                <a:cs typeface="Optima"/>
              </a:rPr>
              <a:t>j,k</a:t>
            </a:r>
            <a:r>
              <a:rPr lang="en-US" sz="2800" dirty="0">
                <a:latin typeface="Optima"/>
                <a:cs typeface="Optima"/>
              </a:rPr>
              <a:t> – </a:t>
            </a:r>
            <a:r>
              <a:rPr lang="en-US" sz="2800" i="1" dirty="0" err="1">
                <a:latin typeface="Optima"/>
                <a:cs typeface="Optima"/>
              </a:rPr>
              <a:t>D</a:t>
            </a:r>
            <a:r>
              <a:rPr lang="en-US" sz="2800" i="1" baseline="-25000" dirty="0" err="1">
                <a:latin typeface="Optima"/>
                <a:ea typeface="Lucida Grande"/>
                <a:cs typeface="Optima"/>
              </a:rPr>
              <a:t>i,j</a:t>
            </a:r>
            <a:r>
              <a:rPr lang="en-US" sz="2800" dirty="0">
                <a:latin typeface="Optima"/>
                <a:cs typeface="Optima"/>
              </a:rPr>
              <a:t>) / 2.</a:t>
            </a:r>
          </a:p>
        </p:txBody>
      </p:sp>
      <p:graphicFrame>
        <p:nvGraphicFramePr>
          <p:cNvPr id="12" name="Table 11"/>
          <p:cNvGraphicFramePr>
            <a:graphicFrameLocks noGrp="1"/>
          </p:cNvGraphicFramePr>
          <p:nvPr>
            <p:extLst>
              <p:ext uri="{D42A27DB-BD31-4B8C-83A1-F6EECF244321}">
                <p14:modId xmlns:p14="http://schemas.microsoft.com/office/powerpoint/2010/main" val="2537575259"/>
              </p:ext>
            </p:extLst>
          </p:nvPr>
        </p:nvGraphicFramePr>
        <p:xfrm>
          <a:off x="2362272" y="2160484"/>
          <a:ext cx="1930131" cy="1483360"/>
        </p:xfrm>
        <a:graphic>
          <a:graphicData uri="http://schemas.openxmlformats.org/drawingml/2006/table">
            <a:tbl>
              <a:tblPr firstRow="1" bandRow="1">
                <a:tableStyleId>{5C22544A-7EE6-4342-B048-85BDC9FD1C3A}</a:tableStyleId>
              </a:tblPr>
              <a:tblGrid>
                <a:gridCol w="353227">
                  <a:extLst>
                    <a:ext uri="{9D8B030D-6E8A-4147-A177-3AD203B41FA5}">
                      <a16:colId xmlns:a16="http://schemas.microsoft.com/office/drawing/2014/main" val="20000"/>
                    </a:ext>
                  </a:extLst>
                </a:gridCol>
                <a:gridCol w="470974">
                  <a:extLst>
                    <a:ext uri="{9D8B030D-6E8A-4147-A177-3AD203B41FA5}">
                      <a16:colId xmlns:a16="http://schemas.microsoft.com/office/drawing/2014/main" val="20001"/>
                    </a:ext>
                  </a:extLst>
                </a:gridCol>
                <a:gridCol w="581437">
                  <a:extLst>
                    <a:ext uri="{9D8B030D-6E8A-4147-A177-3AD203B41FA5}">
                      <a16:colId xmlns:a16="http://schemas.microsoft.com/office/drawing/2014/main" val="20002"/>
                    </a:ext>
                  </a:extLst>
                </a:gridCol>
                <a:gridCol w="524493">
                  <a:extLst>
                    <a:ext uri="{9D8B030D-6E8A-4147-A177-3AD203B41FA5}">
                      <a16:colId xmlns:a16="http://schemas.microsoft.com/office/drawing/2014/main" val="20003"/>
                    </a:ext>
                  </a:extLst>
                </a:gridCol>
              </a:tblGrid>
              <a:tr h="370840">
                <a:tc>
                  <a:txBody>
                    <a:bodyPr/>
                    <a:lstStyle/>
                    <a:p>
                      <a:pPr algn="ctr"/>
                      <a:endParaRPr lang="en-US" sz="16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1" dirty="0">
                          <a:solidFill>
                            <a:schemeClr val="tx1">
                              <a:lumMod val="85000"/>
                              <a:lumOff val="15000"/>
                            </a:schemeClr>
                          </a:solidFill>
                          <a:latin typeface="Optima"/>
                          <a:cs typeface="Optima"/>
                        </a:rPr>
                        <a:t>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1" dirty="0">
                          <a:solidFill>
                            <a:schemeClr val="tx1">
                              <a:lumMod val="85000"/>
                              <a:lumOff val="15000"/>
                            </a:schemeClr>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1" dirty="0">
                          <a:solidFill>
                            <a:schemeClr val="tx1">
                              <a:lumMod val="85000"/>
                              <a:lumOff val="15000"/>
                            </a:schemeClr>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pPr algn="ctr"/>
                      <a:r>
                        <a:rPr lang="en-US" sz="1600" b="1" i="1" dirty="0">
                          <a:solidFill>
                            <a:schemeClr val="tx1">
                              <a:lumMod val="85000"/>
                              <a:lumOff val="15000"/>
                            </a:schemeClr>
                          </a:solidFill>
                          <a:latin typeface="Optima"/>
                          <a:cs typeface="Optima"/>
                        </a:rPr>
                        <a:t>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10</a:t>
                      </a:r>
                      <a:endParaRPr lang="en-US" sz="1600" b="1" dirty="0">
                        <a:solidFill>
                          <a:schemeClr val="accent1"/>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11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pPr algn="ctr"/>
                      <a:r>
                        <a:rPr lang="en-US" sz="1600" b="1" i="1" dirty="0">
                          <a:solidFill>
                            <a:schemeClr val="tx1">
                              <a:lumMod val="85000"/>
                              <a:lumOff val="15000"/>
                            </a:schemeClr>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10</a:t>
                      </a:r>
                      <a:endParaRPr lang="en-US" sz="1600" b="1" dirty="0">
                        <a:solidFill>
                          <a:srgbClr val="176FC1"/>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i="1" dirty="0">
                          <a:solidFill>
                            <a:schemeClr val="tx1">
                              <a:lumMod val="85000"/>
                              <a:lumOff val="15000"/>
                            </a:schemeClr>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11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13" name="Rectangle 12"/>
          <p:cNvSpPr/>
          <p:nvPr/>
        </p:nvSpPr>
        <p:spPr>
          <a:xfrm>
            <a:off x="1543491" y="2834049"/>
            <a:ext cx="562859" cy="461665"/>
          </a:xfrm>
          <a:prstGeom prst="rect">
            <a:avLst/>
          </a:prstGeom>
        </p:spPr>
        <p:txBody>
          <a:bodyPr wrap="none">
            <a:spAutoFit/>
          </a:bodyPr>
          <a:lstStyle/>
          <a:p>
            <a:r>
              <a:rPr lang="en-US" sz="2400" i="1" dirty="0">
                <a:solidFill>
                  <a:schemeClr val="tx1">
                    <a:lumMod val="85000"/>
                    <a:lumOff val="15000"/>
                  </a:schemeClr>
                </a:solidFill>
                <a:latin typeface="Optima"/>
                <a:cs typeface="Optima"/>
              </a:rPr>
              <a:t>D’</a:t>
            </a:r>
            <a:endParaRPr lang="en-US" dirty="0"/>
          </a:p>
        </p:txBody>
      </p:sp>
      <p:graphicFrame>
        <p:nvGraphicFramePr>
          <p:cNvPr id="14" name="Table 13"/>
          <p:cNvGraphicFramePr>
            <a:graphicFrameLocks noGrp="1"/>
          </p:cNvGraphicFramePr>
          <p:nvPr>
            <p:extLst>
              <p:ext uri="{D42A27DB-BD31-4B8C-83A1-F6EECF244321}">
                <p14:modId xmlns:p14="http://schemas.microsoft.com/office/powerpoint/2010/main" val="1218393488"/>
              </p:ext>
            </p:extLst>
          </p:nvPr>
        </p:nvGraphicFramePr>
        <p:xfrm>
          <a:off x="4788272" y="2160484"/>
          <a:ext cx="1680163" cy="1483360"/>
        </p:xfrm>
        <a:graphic>
          <a:graphicData uri="http://schemas.openxmlformats.org/drawingml/2006/table">
            <a:tbl>
              <a:tblPr firstRow="1" bandRow="1">
                <a:tableStyleId>{5C22544A-7EE6-4342-B048-85BDC9FD1C3A}</a:tableStyleId>
              </a:tblPr>
              <a:tblGrid>
                <a:gridCol w="1680163">
                  <a:extLst>
                    <a:ext uri="{9D8B030D-6E8A-4147-A177-3AD203B41FA5}">
                      <a16:colId xmlns:a16="http://schemas.microsoft.com/office/drawing/2014/main" val="20000"/>
                    </a:ext>
                  </a:extLst>
                </a:gridCol>
              </a:tblGrid>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i="1" dirty="0" err="1">
                          <a:solidFill>
                            <a:schemeClr val="tx1">
                              <a:lumMod val="85000"/>
                              <a:lumOff val="15000"/>
                            </a:schemeClr>
                          </a:solidFill>
                          <a:latin typeface="Optima"/>
                          <a:cs typeface="Optima"/>
                        </a:rPr>
                        <a:t>TotalDistance</a:t>
                      </a:r>
                      <a:r>
                        <a:rPr lang="en-US" sz="1600" b="1" i="1" baseline="-25000" dirty="0" err="1">
                          <a:solidFill>
                            <a:schemeClr val="tx1">
                              <a:lumMod val="85000"/>
                              <a:lumOff val="15000"/>
                            </a:schemeClr>
                          </a:solidFill>
                          <a:latin typeface="Optima"/>
                          <a:cs typeface="Optima"/>
                        </a:rPr>
                        <a:t>D</a:t>
                      </a:r>
                      <a:endParaRPr lang="en-US" sz="1600" b="1" i="1"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pPr algn="ctr"/>
                      <a:r>
                        <a:rPr lang="en-US" sz="1600" dirty="0">
                          <a:solidFill>
                            <a:schemeClr val="tx1">
                              <a:lumMod val="85000"/>
                              <a:lumOff val="15000"/>
                            </a:schemeClr>
                          </a:solidFill>
                          <a:latin typeface="Optima"/>
                          <a:cs typeface="Optima"/>
                        </a:rPr>
                        <a:t>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pPr algn="ctr"/>
                      <a:r>
                        <a:rPr lang="en-US" sz="1600" dirty="0">
                          <a:solidFill>
                            <a:schemeClr val="tx1">
                              <a:lumMod val="85000"/>
                              <a:lumOff val="15000"/>
                            </a:schemeClr>
                          </a:solidFill>
                          <a:latin typeface="Optima"/>
                          <a:cs typeface="Optima"/>
                        </a:rPr>
                        <a:t>23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pPr algn="ctr"/>
                      <a:r>
                        <a:rPr lang="en-US" sz="1600" dirty="0">
                          <a:solidFill>
                            <a:schemeClr val="tx1">
                              <a:lumMod val="85000"/>
                              <a:lumOff val="15000"/>
                            </a:schemeClr>
                          </a:solidFill>
                          <a:latin typeface="Optima"/>
                          <a:cs typeface="Optima"/>
                        </a:rPr>
                        <a:t>24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58270213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Arrow Connector 1"/>
          <p:cNvCxnSpPr/>
          <p:nvPr/>
        </p:nvCxnSpPr>
        <p:spPr>
          <a:xfrm>
            <a:off x="4058275" y="2831625"/>
            <a:ext cx="1240321" cy="0"/>
          </a:xfrm>
          <a:prstGeom prst="straightConnector1">
            <a:avLst/>
          </a:prstGeom>
          <a:ln w="38100" cmpd="sng">
            <a:solidFill>
              <a:schemeClr val="tx1">
                <a:lumMod val="85000"/>
                <a:lumOff val="1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a:off x="5290224" y="2823553"/>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V="1">
            <a:off x="5298594" y="2140008"/>
            <a:ext cx="1350955" cy="679984"/>
          </a:xfrm>
          <a:prstGeom prst="straightConnector1">
            <a:avLst/>
          </a:prstGeom>
          <a:ln w="38100" cmpd="sng">
            <a:solidFill>
              <a:srgbClr val="40404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2708324" y="2831625"/>
            <a:ext cx="1350955" cy="679984"/>
          </a:xfrm>
          <a:prstGeom prst="straightConnector1">
            <a:avLst/>
          </a:prstGeom>
          <a:ln w="38100" cmpd="sng">
            <a:solidFill>
              <a:srgbClr val="40404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flipV="1">
            <a:off x="2716696" y="2148080"/>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9" name="Oval 8"/>
          <p:cNvSpPr>
            <a:spLocks noChangeAspect="1"/>
          </p:cNvSpPr>
          <p:nvPr/>
        </p:nvSpPr>
        <p:spPr>
          <a:xfrm>
            <a:off x="3938802" y="2634739"/>
            <a:ext cx="365762" cy="365760"/>
          </a:xfrm>
          <a:prstGeom prst="ellipse">
            <a:avLst/>
          </a:prstGeom>
          <a:solidFill>
            <a:schemeClr val="bg1">
              <a:lumMod val="7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0" name="Oval 9"/>
          <p:cNvSpPr>
            <a:spLocks noChangeAspect="1"/>
          </p:cNvSpPr>
          <p:nvPr/>
        </p:nvSpPr>
        <p:spPr>
          <a:xfrm>
            <a:off x="6448164" y="1944529"/>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1" name="Oval 10"/>
          <p:cNvSpPr>
            <a:spLocks noChangeAspect="1"/>
          </p:cNvSpPr>
          <p:nvPr/>
        </p:nvSpPr>
        <p:spPr>
          <a:xfrm>
            <a:off x="6448164" y="3297559"/>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2" name="Oval 11"/>
          <p:cNvSpPr>
            <a:spLocks noChangeAspect="1"/>
          </p:cNvSpPr>
          <p:nvPr/>
        </p:nvSpPr>
        <p:spPr>
          <a:xfrm>
            <a:off x="5034463" y="2634739"/>
            <a:ext cx="365762" cy="365760"/>
          </a:xfrm>
          <a:prstGeom prst="ellipse">
            <a:avLst/>
          </a:prstGeom>
          <a:solidFill>
            <a:srgbClr val="BFBFBF"/>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3" name="Oval 12"/>
          <p:cNvSpPr>
            <a:spLocks noChangeAspect="1"/>
          </p:cNvSpPr>
          <p:nvPr/>
        </p:nvSpPr>
        <p:spPr>
          <a:xfrm>
            <a:off x="2530492" y="3297559"/>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4" name="Oval 13"/>
          <p:cNvSpPr>
            <a:spLocks noChangeAspect="1"/>
          </p:cNvSpPr>
          <p:nvPr/>
        </p:nvSpPr>
        <p:spPr>
          <a:xfrm>
            <a:off x="2530492" y="1944529"/>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5" name="TextBox 14"/>
          <p:cNvSpPr txBox="1"/>
          <p:nvPr/>
        </p:nvSpPr>
        <p:spPr>
          <a:xfrm>
            <a:off x="2561506" y="3227811"/>
            <a:ext cx="334116" cy="400110"/>
          </a:xfrm>
          <a:prstGeom prst="rect">
            <a:avLst/>
          </a:prstGeom>
          <a:noFill/>
        </p:spPr>
        <p:txBody>
          <a:bodyPr wrap="none" rtlCol="0">
            <a:spAutoFit/>
          </a:bodyPr>
          <a:lstStyle/>
          <a:p>
            <a:pPr algn="ctr"/>
            <a:r>
              <a:rPr lang="en-US" sz="2000" i="1" dirty="0">
                <a:solidFill>
                  <a:srgbClr val="FFFFFF"/>
                </a:solidFill>
                <a:latin typeface="Optima"/>
                <a:cs typeface="Optima"/>
              </a:rPr>
              <a:t>j</a:t>
            </a:r>
          </a:p>
        </p:txBody>
      </p:sp>
      <p:sp>
        <p:nvSpPr>
          <p:cNvPr id="16" name="TextBox 15"/>
          <p:cNvSpPr txBox="1"/>
          <p:nvPr/>
        </p:nvSpPr>
        <p:spPr>
          <a:xfrm>
            <a:off x="2581632" y="1905000"/>
            <a:ext cx="312033" cy="400110"/>
          </a:xfrm>
          <a:prstGeom prst="rect">
            <a:avLst/>
          </a:prstGeom>
          <a:noFill/>
        </p:spPr>
        <p:txBody>
          <a:bodyPr wrap="none" rtlCol="0">
            <a:spAutoFit/>
          </a:bodyPr>
          <a:lstStyle/>
          <a:p>
            <a:pPr algn="ctr"/>
            <a:r>
              <a:rPr lang="en-US" sz="2000" i="1" dirty="0">
                <a:solidFill>
                  <a:srgbClr val="FFFFFF"/>
                </a:solidFill>
                <a:latin typeface="Optima"/>
                <a:cs typeface="Optima"/>
              </a:rPr>
              <a:t>i</a:t>
            </a:r>
          </a:p>
        </p:txBody>
      </p:sp>
      <p:sp>
        <p:nvSpPr>
          <p:cNvPr id="17" name="TextBox 16"/>
          <p:cNvSpPr txBox="1"/>
          <p:nvPr/>
        </p:nvSpPr>
        <p:spPr>
          <a:xfrm>
            <a:off x="3918819" y="2576591"/>
            <a:ext cx="463868" cy="400110"/>
          </a:xfrm>
          <a:prstGeom prst="rect">
            <a:avLst/>
          </a:prstGeom>
          <a:noFill/>
        </p:spPr>
        <p:txBody>
          <a:bodyPr wrap="none" rtlCol="0">
            <a:spAutoFit/>
          </a:bodyPr>
          <a:lstStyle/>
          <a:p>
            <a:pPr algn="ctr"/>
            <a:r>
              <a:rPr lang="en-US" sz="2000" i="1" dirty="0">
                <a:latin typeface="Optima"/>
                <a:cs typeface="Optima"/>
              </a:rPr>
              <a:t>m</a:t>
            </a:r>
          </a:p>
        </p:txBody>
      </p:sp>
      <p:sp>
        <p:nvSpPr>
          <p:cNvPr id="18" name="TextBox 17"/>
          <p:cNvSpPr txBox="1"/>
          <p:nvPr/>
        </p:nvSpPr>
        <p:spPr>
          <a:xfrm>
            <a:off x="6465139" y="1917320"/>
            <a:ext cx="378462" cy="400110"/>
          </a:xfrm>
          <a:prstGeom prst="rect">
            <a:avLst/>
          </a:prstGeom>
          <a:noFill/>
        </p:spPr>
        <p:txBody>
          <a:bodyPr wrap="none" rtlCol="0">
            <a:spAutoFit/>
          </a:bodyPr>
          <a:lstStyle/>
          <a:p>
            <a:pPr algn="ctr"/>
            <a:r>
              <a:rPr lang="en-US" sz="2000" i="1" dirty="0">
                <a:solidFill>
                  <a:srgbClr val="FFFFFF"/>
                </a:solidFill>
                <a:latin typeface="Optima"/>
                <a:cs typeface="Optima"/>
              </a:rPr>
              <a:t>k</a:t>
            </a:r>
          </a:p>
        </p:txBody>
      </p:sp>
      <p:sp>
        <p:nvSpPr>
          <p:cNvPr id="31" name="TextBox 30"/>
          <p:cNvSpPr txBox="1"/>
          <p:nvPr/>
        </p:nvSpPr>
        <p:spPr>
          <a:xfrm>
            <a:off x="3660842" y="2005127"/>
            <a:ext cx="2047413" cy="400110"/>
          </a:xfrm>
          <a:prstGeom prst="rect">
            <a:avLst/>
          </a:prstGeom>
          <a:noFill/>
        </p:spPr>
        <p:txBody>
          <a:bodyPr wrap="square" rtlCol="0">
            <a:spAutoFit/>
          </a:bodyPr>
          <a:lstStyle/>
          <a:p>
            <a:pPr algn="ctr"/>
            <a:r>
              <a:rPr lang="en-US" sz="2000" i="1" dirty="0">
                <a:solidFill>
                  <a:schemeClr val="tx1">
                    <a:lumMod val="85000"/>
                    <a:lumOff val="15000"/>
                  </a:schemeClr>
                </a:solidFill>
                <a:latin typeface="Optima"/>
                <a:cs typeface="Optima"/>
              </a:rPr>
              <a:t>d</a:t>
            </a:r>
            <a:r>
              <a:rPr lang="en-US" sz="2000" i="1" baseline="-25000" dirty="0">
                <a:solidFill>
                  <a:schemeClr val="tx1">
                    <a:lumMod val="85000"/>
                    <a:lumOff val="15000"/>
                  </a:schemeClr>
                </a:solidFill>
                <a:latin typeface="Optima"/>
                <a:cs typeface="Optima"/>
              </a:rPr>
              <a:t>i</a:t>
            </a:r>
            <a:r>
              <a:rPr lang="en-US" sz="2000" baseline="-25000" dirty="0">
                <a:solidFill>
                  <a:schemeClr val="tx1">
                    <a:lumMod val="85000"/>
                    <a:lumOff val="15000"/>
                  </a:schemeClr>
                </a:solidFill>
                <a:latin typeface="Optima"/>
                <a:cs typeface="Optima"/>
              </a:rPr>
              <a:t>,</a:t>
            </a:r>
            <a:r>
              <a:rPr lang="en-US" sz="1000" i="1" baseline="-25000" dirty="0">
                <a:solidFill>
                  <a:schemeClr val="tx1">
                    <a:lumMod val="85000"/>
                    <a:lumOff val="15000"/>
                  </a:schemeClr>
                </a:solidFill>
                <a:latin typeface="Optima"/>
                <a:cs typeface="Optima"/>
              </a:rPr>
              <a:t> </a:t>
            </a:r>
            <a:r>
              <a:rPr lang="en-US" sz="2000" i="1" baseline="-25000" dirty="0">
                <a:solidFill>
                  <a:schemeClr val="tx1">
                    <a:lumMod val="85000"/>
                    <a:lumOff val="15000"/>
                  </a:schemeClr>
                </a:solidFill>
                <a:latin typeface="Optima"/>
                <a:cs typeface="Optima"/>
              </a:rPr>
              <a:t>k</a:t>
            </a:r>
            <a:r>
              <a:rPr lang="en-US" sz="2000" baseline="-25000" dirty="0">
                <a:solidFill>
                  <a:schemeClr val="tx1">
                    <a:lumMod val="85000"/>
                    <a:lumOff val="15000"/>
                  </a:schemeClr>
                </a:solidFill>
                <a:latin typeface="Optima"/>
                <a:cs typeface="Optima"/>
              </a:rPr>
              <a:t> </a:t>
            </a:r>
            <a:r>
              <a:rPr lang="en-US" sz="2000" dirty="0">
                <a:solidFill>
                  <a:schemeClr val="tx1">
                    <a:lumMod val="85000"/>
                    <a:lumOff val="15000"/>
                  </a:schemeClr>
                </a:solidFill>
                <a:latin typeface="Optima"/>
                <a:cs typeface="Optima"/>
              </a:rPr>
              <a:t>= </a:t>
            </a:r>
            <a:r>
              <a:rPr lang="en-US" sz="2000" i="1" dirty="0">
                <a:solidFill>
                  <a:schemeClr val="accent4"/>
                </a:solidFill>
                <a:latin typeface="Optima"/>
                <a:cs typeface="Optima"/>
              </a:rPr>
              <a:t>d</a:t>
            </a:r>
            <a:r>
              <a:rPr lang="en-US" sz="2000" i="1" baseline="-25000" dirty="0">
                <a:solidFill>
                  <a:schemeClr val="accent4"/>
                </a:solidFill>
                <a:latin typeface="Optima"/>
                <a:cs typeface="Optima"/>
              </a:rPr>
              <a:t>i</a:t>
            </a:r>
            <a:r>
              <a:rPr lang="en-US" sz="2000" baseline="-25000" dirty="0">
                <a:solidFill>
                  <a:schemeClr val="accent4"/>
                </a:solidFill>
                <a:latin typeface="Optima"/>
                <a:cs typeface="Optima"/>
              </a:rPr>
              <a:t>,</a:t>
            </a:r>
            <a:r>
              <a:rPr lang="en-US" sz="1000" i="1" baseline="-25000" dirty="0">
                <a:solidFill>
                  <a:schemeClr val="accent4"/>
                </a:solidFill>
                <a:latin typeface="Optima"/>
                <a:cs typeface="Optima"/>
              </a:rPr>
              <a:t> </a:t>
            </a:r>
            <a:r>
              <a:rPr lang="en-US" sz="2000" i="1" baseline="-25000" dirty="0">
                <a:solidFill>
                  <a:schemeClr val="accent4"/>
                </a:solidFill>
                <a:latin typeface="Optima"/>
                <a:cs typeface="Optima"/>
              </a:rPr>
              <a:t>m</a:t>
            </a:r>
            <a:r>
              <a:rPr lang="en-US" sz="2000" dirty="0">
                <a:solidFill>
                  <a:schemeClr val="accent4"/>
                </a:solidFill>
                <a:latin typeface="Optima"/>
                <a:cs typeface="Optima"/>
              </a:rPr>
              <a:t> </a:t>
            </a:r>
            <a:r>
              <a:rPr lang="en-US" sz="2000" dirty="0">
                <a:solidFill>
                  <a:schemeClr val="tx1">
                    <a:lumMod val="85000"/>
                    <a:lumOff val="15000"/>
                  </a:schemeClr>
                </a:solidFill>
                <a:latin typeface="Optima"/>
                <a:cs typeface="Optima"/>
              </a:rPr>
              <a:t>+ </a:t>
            </a:r>
            <a:r>
              <a:rPr lang="en-US" sz="2000" i="1" dirty="0" err="1">
                <a:solidFill>
                  <a:schemeClr val="tx2"/>
                </a:solidFill>
                <a:latin typeface="Optima"/>
                <a:cs typeface="Optima"/>
              </a:rPr>
              <a:t>d</a:t>
            </a:r>
            <a:r>
              <a:rPr lang="en-US" sz="2000" i="1" baseline="-25000" dirty="0" err="1">
                <a:solidFill>
                  <a:schemeClr val="tx2"/>
                </a:solidFill>
                <a:latin typeface="Optima"/>
                <a:cs typeface="Optima"/>
              </a:rPr>
              <a:t>k</a:t>
            </a:r>
            <a:r>
              <a:rPr lang="en-US" sz="2000" baseline="-25000" dirty="0">
                <a:solidFill>
                  <a:schemeClr val="tx2"/>
                </a:solidFill>
                <a:latin typeface="Optima"/>
                <a:cs typeface="Optima"/>
              </a:rPr>
              <a:t>,</a:t>
            </a:r>
            <a:r>
              <a:rPr lang="en-US" sz="1000" i="1" baseline="-25000" dirty="0">
                <a:solidFill>
                  <a:schemeClr val="tx2"/>
                </a:solidFill>
                <a:latin typeface="Optima"/>
                <a:cs typeface="Optima"/>
              </a:rPr>
              <a:t> </a:t>
            </a:r>
            <a:r>
              <a:rPr lang="en-US" sz="2000" i="1" baseline="-25000" dirty="0">
                <a:solidFill>
                  <a:schemeClr val="tx2"/>
                </a:solidFill>
                <a:latin typeface="Optima"/>
                <a:cs typeface="Optima"/>
              </a:rPr>
              <a:t>m</a:t>
            </a:r>
            <a:endParaRPr lang="en-US" sz="2000" i="1" dirty="0">
              <a:solidFill>
                <a:schemeClr val="tx2"/>
              </a:solidFill>
              <a:latin typeface="Optima"/>
              <a:cs typeface="Optima"/>
            </a:endParaRPr>
          </a:p>
        </p:txBody>
      </p:sp>
      <p:pic>
        <p:nvPicPr>
          <p:cNvPr id="19" name="Picture 18"/>
          <p:cNvPicPr>
            <a:picLocks noChangeAspect="1"/>
          </p:cNvPicPr>
          <p:nvPr/>
        </p:nvPicPr>
        <p:blipFill rotWithShape="1">
          <a:blip r:embed="rId3"/>
          <a:srcRect r="66464"/>
          <a:stretch/>
        </p:blipFill>
        <p:spPr>
          <a:xfrm>
            <a:off x="2913727" y="2352881"/>
            <a:ext cx="1201074" cy="1244600"/>
          </a:xfrm>
          <a:prstGeom prst="rect">
            <a:avLst/>
          </a:prstGeom>
        </p:spPr>
      </p:pic>
      <p:sp>
        <p:nvSpPr>
          <p:cNvPr id="34" name="TextBox 33"/>
          <p:cNvSpPr txBox="1"/>
          <p:nvPr/>
        </p:nvSpPr>
        <p:spPr>
          <a:xfrm>
            <a:off x="3660842" y="3132563"/>
            <a:ext cx="2047413" cy="400110"/>
          </a:xfrm>
          <a:prstGeom prst="rect">
            <a:avLst/>
          </a:prstGeom>
          <a:noFill/>
        </p:spPr>
        <p:txBody>
          <a:bodyPr wrap="square" rtlCol="0">
            <a:spAutoFit/>
          </a:bodyPr>
          <a:lstStyle/>
          <a:p>
            <a:pPr algn="ctr"/>
            <a:r>
              <a:rPr lang="en-US" sz="2000" i="1" dirty="0" err="1">
                <a:solidFill>
                  <a:schemeClr val="tx1">
                    <a:lumMod val="85000"/>
                    <a:lumOff val="15000"/>
                  </a:schemeClr>
                </a:solidFill>
                <a:latin typeface="Optima"/>
                <a:cs typeface="Optima"/>
              </a:rPr>
              <a:t>d</a:t>
            </a:r>
            <a:r>
              <a:rPr lang="en-US" sz="2000" i="1" baseline="-25000" dirty="0" err="1">
                <a:solidFill>
                  <a:schemeClr val="tx1">
                    <a:lumMod val="85000"/>
                    <a:lumOff val="15000"/>
                  </a:schemeClr>
                </a:solidFill>
                <a:latin typeface="Optima"/>
                <a:cs typeface="Optima"/>
              </a:rPr>
              <a:t>j</a:t>
            </a:r>
            <a:r>
              <a:rPr lang="en-US" sz="2000" baseline="-25000" dirty="0">
                <a:solidFill>
                  <a:schemeClr val="tx1">
                    <a:lumMod val="85000"/>
                    <a:lumOff val="15000"/>
                  </a:schemeClr>
                </a:solidFill>
                <a:latin typeface="Optima"/>
                <a:cs typeface="Optima"/>
              </a:rPr>
              <a:t>,</a:t>
            </a:r>
            <a:r>
              <a:rPr lang="en-US" sz="1000" i="1" baseline="-25000" dirty="0">
                <a:solidFill>
                  <a:schemeClr val="tx1">
                    <a:lumMod val="85000"/>
                    <a:lumOff val="15000"/>
                  </a:schemeClr>
                </a:solidFill>
                <a:latin typeface="Optima"/>
                <a:cs typeface="Optima"/>
              </a:rPr>
              <a:t> </a:t>
            </a:r>
            <a:r>
              <a:rPr lang="en-US" sz="2000" i="1" baseline="-25000" dirty="0">
                <a:solidFill>
                  <a:schemeClr val="tx1">
                    <a:lumMod val="85000"/>
                    <a:lumOff val="15000"/>
                  </a:schemeClr>
                </a:solidFill>
                <a:latin typeface="Optima"/>
                <a:cs typeface="Optima"/>
              </a:rPr>
              <a:t>k</a:t>
            </a:r>
            <a:r>
              <a:rPr lang="en-US" sz="2000" baseline="-25000" dirty="0">
                <a:solidFill>
                  <a:schemeClr val="tx1">
                    <a:lumMod val="85000"/>
                    <a:lumOff val="15000"/>
                  </a:schemeClr>
                </a:solidFill>
                <a:latin typeface="Optima"/>
                <a:cs typeface="Optima"/>
              </a:rPr>
              <a:t> </a:t>
            </a:r>
            <a:r>
              <a:rPr lang="en-US" sz="2000" dirty="0">
                <a:solidFill>
                  <a:schemeClr val="tx1">
                    <a:lumMod val="85000"/>
                    <a:lumOff val="15000"/>
                  </a:schemeClr>
                </a:solidFill>
                <a:latin typeface="Optima"/>
                <a:cs typeface="Optima"/>
              </a:rPr>
              <a:t>= </a:t>
            </a:r>
            <a:r>
              <a:rPr lang="en-US" sz="2000" i="1" dirty="0" err="1">
                <a:solidFill>
                  <a:schemeClr val="accent1"/>
                </a:solidFill>
                <a:latin typeface="Optima"/>
                <a:cs typeface="Optima"/>
              </a:rPr>
              <a:t>d</a:t>
            </a:r>
            <a:r>
              <a:rPr lang="en-US" sz="2000" i="1" baseline="-25000" dirty="0" err="1">
                <a:solidFill>
                  <a:schemeClr val="accent1"/>
                </a:solidFill>
                <a:latin typeface="Optima"/>
                <a:cs typeface="Optima"/>
              </a:rPr>
              <a:t>j</a:t>
            </a:r>
            <a:r>
              <a:rPr lang="en-US" sz="2000" baseline="-25000" dirty="0">
                <a:solidFill>
                  <a:schemeClr val="accent1"/>
                </a:solidFill>
                <a:latin typeface="Optima"/>
                <a:cs typeface="Optima"/>
              </a:rPr>
              <a:t>,</a:t>
            </a:r>
            <a:r>
              <a:rPr lang="en-US" sz="1000" i="1" baseline="-25000" dirty="0">
                <a:solidFill>
                  <a:schemeClr val="accent1"/>
                </a:solidFill>
                <a:latin typeface="Optima"/>
                <a:cs typeface="Optima"/>
              </a:rPr>
              <a:t> </a:t>
            </a:r>
            <a:r>
              <a:rPr lang="en-US" sz="2000" i="1" baseline="-25000" dirty="0">
                <a:solidFill>
                  <a:schemeClr val="accent1"/>
                </a:solidFill>
                <a:latin typeface="Optima"/>
                <a:cs typeface="Optima"/>
              </a:rPr>
              <a:t>m</a:t>
            </a:r>
            <a:r>
              <a:rPr lang="en-US" sz="2000" dirty="0">
                <a:solidFill>
                  <a:schemeClr val="accent1"/>
                </a:solidFill>
                <a:latin typeface="Optima"/>
                <a:cs typeface="Optima"/>
              </a:rPr>
              <a:t> </a:t>
            </a:r>
            <a:r>
              <a:rPr lang="en-US" sz="2000" dirty="0">
                <a:solidFill>
                  <a:schemeClr val="tx1">
                    <a:lumMod val="85000"/>
                    <a:lumOff val="15000"/>
                  </a:schemeClr>
                </a:solidFill>
                <a:latin typeface="Optima"/>
                <a:cs typeface="Optima"/>
              </a:rPr>
              <a:t>+ </a:t>
            </a:r>
            <a:r>
              <a:rPr lang="en-US" sz="2000" i="1" dirty="0" err="1">
                <a:solidFill>
                  <a:schemeClr val="tx2"/>
                </a:solidFill>
                <a:latin typeface="Optima"/>
                <a:cs typeface="Optima"/>
              </a:rPr>
              <a:t>d</a:t>
            </a:r>
            <a:r>
              <a:rPr lang="en-US" sz="2000" i="1" baseline="-25000" dirty="0" err="1">
                <a:solidFill>
                  <a:schemeClr val="tx2"/>
                </a:solidFill>
                <a:latin typeface="Optima"/>
                <a:cs typeface="Optima"/>
              </a:rPr>
              <a:t>k</a:t>
            </a:r>
            <a:r>
              <a:rPr lang="en-US" sz="2000" baseline="-25000" dirty="0">
                <a:solidFill>
                  <a:schemeClr val="tx2"/>
                </a:solidFill>
                <a:latin typeface="Optima"/>
                <a:cs typeface="Optima"/>
              </a:rPr>
              <a:t>,</a:t>
            </a:r>
            <a:r>
              <a:rPr lang="en-US" sz="1000" i="1" baseline="-25000" dirty="0">
                <a:solidFill>
                  <a:schemeClr val="tx2"/>
                </a:solidFill>
                <a:latin typeface="Optima"/>
                <a:cs typeface="Optima"/>
              </a:rPr>
              <a:t> </a:t>
            </a:r>
            <a:r>
              <a:rPr lang="en-US" sz="2000" i="1" baseline="-25000" dirty="0">
                <a:solidFill>
                  <a:schemeClr val="tx2"/>
                </a:solidFill>
                <a:latin typeface="Optima"/>
                <a:cs typeface="Optima"/>
              </a:rPr>
              <a:t>m</a:t>
            </a:r>
            <a:endParaRPr lang="en-US" sz="2000" i="1" dirty="0">
              <a:solidFill>
                <a:schemeClr val="tx2"/>
              </a:solidFill>
              <a:latin typeface="Optima"/>
              <a:cs typeface="Optima"/>
            </a:endParaRPr>
          </a:p>
        </p:txBody>
      </p:sp>
      <p:sp>
        <p:nvSpPr>
          <p:cNvPr id="35" name="TextBox 34"/>
          <p:cNvSpPr txBox="1"/>
          <p:nvPr/>
        </p:nvSpPr>
        <p:spPr>
          <a:xfrm>
            <a:off x="1550537" y="2584233"/>
            <a:ext cx="1916015" cy="400110"/>
          </a:xfrm>
          <a:prstGeom prst="rect">
            <a:avLst/>
          </a:prstGeom>
          <a:noFill/>
        </p:spPr>
        <p:txBody>
          <a:bodyPr wrap="square" rtlCol="0">
            <a:spAutoFit/>
          </a:bodyPr>
          <a:lstStyle/>
          <a:p>
            <a:pPr algn="ctr"/>
            <a:r>
              <a:rPr lang="en-US" sz="2000" i="1" dirty="0">
                <a:solidFill>
                  <a:schemeClr val="tx1">
                    <a:lumMod val="85000"/>
                    <a:lumOff val="15000"/>
                  </a:schemeClr>
                </a:solidFill>
                <a:latin typeface="Optima"/>
                <a:cs typeface="Optima"/>
              </a:rPr>
              <a:t>d</a:t>
            </a:r>
            <a:r>
              <a:rPr lang="en-US" sz="2000" i="1" baseline="-25000" dirty="0">
                <a:solidFill>
                  <a:schemeClr val="tx1">
                    <a:lumMod val="85000"/>
                    <a:lumOff val="15000"/>
                  </a:schemeClr>
                </a:solidFill>
                <a:latin typeface="Optima"/>
                <a:cs typeface="Optima"/>
              </a:rPr>
              <a:t>i</a:t>
            </a:r>
            <a:r>
              <a:rPr lang="en-US" sz="2000" baseline="-25000" dirty="0">
                <a:solidFill>
                  <a:schemeClr val="tx1">
                    <a:lumMod val="85000"/>
                    <a:lumOff val="15000"/>
                  </a:schemeClr>
                </a:solidFill>
                <a:latin typeface="Optima"/>
                <a:cs typeface="Optima"/>
              </a:rPr>
              <a:t>,</a:t>
            </a:r>
            <a:r>
              <a:rPr lang="en-US" sz="1000" i="1" baseline="-25000" dirty="0">
                <a:solidFill>
                  <a:schemeClr val="tx1">
                    <a:lumMod val="85000"/>
                    <a:lumOff val="15000"/>
                  </a:schemeClr>
                </a:solidFill>
                <a:latin typeface="Optima"/>
                <a:cs typeface="Optima"/>
              </a:rPr>
              <a:t> </a:t>
            </a:r>
            <a:r>
              <a:rPr lang="en-US" sz="2000" i="1" baseline="-25000" dirty="0">
                <a:solidFill>
                  <a:schemeClr val="tx1">
                    <a:lumMod val="85000"/>
                    <a:lumOff val="15000"/>
                  </a:schemeClr>
                </a:solidFill>
                <a:latin typeface="Optima"/>
                <a:cs typeface="Optima"/>
              </a:rPr>
              <a:t>j</a:t>
            </a:r>
            <a:r>
              <a:rPr lang="en-US" sz="2000" baseline="-25000" dirty="0">
                <a:solidFill>
                  <a:schemeClr val="tx1">
                    <a:lumMod val="85000"/>
                    <a:lumOff val="15000"/>
                  </a:schemeClr>
                </a:solidFill>
                <a:latin typeface="Optima"/>
                <a:cs typeface="Optima"/>
              </a:rPr>
              <a:t> </a:t>
            </a:r>
            <a:r>
              <a:rPr lang="en-US" sz="2000" dirty="0">
                <a:solidFill>
                  <a:schemeClr val="tx1">
                    <a:lumMod val="85000"/>
                    <a:lumOff val="15000"/>
                  </a:schemeClr>
                </a:solidFill>
                <a:latin typeface="Optima"/>
                <a:cs typeface="Optima"/>
              </a:rPr>
              <a:t>= </a:t>
            </a:r>
            <a:r>
              <a:rPr lang="en-US" sz="2000" i="1" dirty="0">
                <a:solidFill>
                  <a:srgbClr val="95319E"/>
                </a:solidFill>
                <a:latin typeface="Optima"/>
                <a:cs typeface="Optima"/>
              </a:rPr>
              <a:t>d</a:t>
            </a:r>
            <a:r>
              <a:rPr lang="en-US" sz="2000" i="1" baseline="-25000" dirty="0">
                <a:solidFill>
                  <a:srgbClr val="95319E"/>
                </a:solidFill>
                <a:latin typeface="Optima"/>
                <a:cs typeface="Optima"/>
              </a:rPr>
              <a:t>i</a:t>
            </a:r>
            <a:r>
              <a:rPr lang="en-US" sz="2000" baseline="-25000" dirty="0">
                <a:solidFill>
                  <a:srgbClr val="95319E"/>
                </a:solidFill>
                <a:latin typeface="Optima"/>
                <a:cs typeface="Optima"/>
              </a:rPr>
              <a:t>,</a:t>
            </a:r>
            <a:r>
              <a:rPr lang="en-US" sz="1000" i="1" baseline="-25000" dirty="0">
                <a:solidFill>
                  <a:srgbClr val="95319E"/>
                </a:solidFill>
                <a:latin typeface="Optima"/>
                <a:cs typeface="Optima"/>
              </a:rPr>
              <a:t> </a:t>
            </a:r>
            <a:r>
              <a:rPr lang="en-US" sz="2000" i="1" baseline="-25000" dirty="0">
                <a:solidFill>
                  <a:srgbClr val="95319E"/>
                </a:solidFill>
                <a:latin typeface="Optima"/>
                <a:cs typeface="Optima"/>
              </a:rPr>
              <a:t>m</a:t>
            </a:r>
            <a:r>
              <a:rPr lang="en-US" sz="2000" dirty="0">
                <a:solidFill>
                  <a:srgbClr val="95319E"/>
                </a:solidFill>
                <a:latin typeface="Optima"/>
                <a:cs typeface="Optima"/>
              </a:rPr>
              <a:t> </a:t>
            </a:r>
            <a:r>
              <a:rPr lang="en-US" sz="2000" dirty="0">
                <a:solidFill>
                  <a:schemeClr val="tx1">
                    <a:lumMod val="85000"/>
                    <a:lumOff val="15000"/>
                  </a:schemeClr>
                </a:solidFill>
                <a:latin typeface="Optima"/>
                <a:cs typeface="Optima"/>
              </a:rPr>
              <a:t>+ </a:t>
            </a:r>
            <a:r>
              <a:rPr lang="en-US" sz="2000" i="1" dirty="0" err="1">
                <a:solidFill>
                  <a:srgbClr val="176FC1"/>
                </a:solidFill>
                <a:latin typeface="Optima"/>
                <a:cs typeface="Optima"/>
              </a:rPr>
              <a:t>d</a:t>
            </a:r>
            <a:r>
              <a:rPr lang="en-US" sz="2000" i="1" baseline="-25000" dirty="0" err="1">
                <a:solidFill>
                  <a:srgbClr val="176FC1"/>
                </a:solidFill>
                <a:latin typeface="Optima"/>
                <a:cs typeface="Optima"/>
              </a:rPr>
              <a:t>j</a:t>
            </a:r>
            <a:r>
              <a:rPr lang="en-US" sz="2000" baseline="-25000" dirty="0">
                <a:solidFill>
                  <a:srgbClr val="176FC1"/>
                </a:solidFill>
                <a:latin typeface="Optima"/>
                <a:cs typeface="Optima"/>
              </a:rPr>
              <a:t>,</a:t>
            </a:r>
            <a:r>
              <a:rPr lang="en-US" sz="1000" baseline="-25000" dirty="0">
                <a:solidFill>
                  <a:srgbClr val="176FC1"/>
                </a:solidFill>
                <a:latin typeface="Optima"/>
                <a:cs typeface="Optima"/>
              </a:rPr>
              <a:t> </a:t>
            </a:r>
            <a:r>
              <a:rPr lang="en-US" sz="2000" i="1" baseline="-25000" dirty="0">
                <a:solidFill>
                  <a:srgbClr val="176FC1"/>
                </a:solidFill>
                <a:latin typeface="Optima"/>
                <a:cs typeface="Optima"/>
              </a:rPr>
              <a:t>m</a:t>
            </a:r>
            <a:endParaRPr lang="en-US" sz="2000" i="1" dirty="0">
              <a:solidFill>
                <a:srgbClr val="176FC1"/>
              </a:solidFill>
              <a:latin typeface="Optima"/>
              <a:cs typeface="Optima"/>
            </a:endParaRPr>
          </a:p>
        </p:txBody>
      </p:sp>
      <p:pic>
        <p:nvPicPr>
          <p:cNvPr id="21" name="Picture 20"/>
          <p:cNvPicPr>
            <a:picLocks noChangeAspect="1"/>
          </p:cNvPicPr>
          <p:nvPr/>
        </p:nvPicPr>
        <p:blipFill rotWithShape="1">
          <a:blip r:embed="rId4"/>
          <a:srcRect l="34019"/>
          <a:stretch/>
        </p:blipFill>
        <p:spPr>
          <a:xfrm>
            <a:off x="4114801" y="2139627"/>
            <a:ext cx="2279272" cy="508000"/>
          </a:xfrm>
          <a:prstGeom prst="rect">
            <a:avLst/>
          </a:prstGeom>
        </p:spPr>
      </p:pic>
      <p:pic>
        <p:nvPicPr>
          <p:cNvPr id="40" name="Picture 39"/>
          <p:cNvPicPr>
            <a:picLocks noChangeAspect="1"/>
          </p:cNvPicPr>
          <p:nvPr/>
        </p:nvPicPr>
        <p:blipFill rotWithShape="1">
          <a:blip r:embed="rId5"/>
          <a:srcRect r="65922"/>
          <a:stretch/>
        </p:blipFill>
        <p:spPr>
          <a:xfrm>
            <a:off x="2937622" y="2140965"/>
            <a:ext cx="1177181" cy="508000"/>
          </a:xfrm>
          <a:prstGeom prst="rect">
            <a:avLst/>
          </a:prstGeom>
        </p:spPr>
      </p:pic>
      <p:pic>
        <p:nvPicPr>
          <p:cNvPr id="4" name="Picture 3"/>
          <p:cNvPicPr>
            <a:picLocks noChangeAspect="1"/>
          </p:cNvPicPr>
          <p:nvPr/>
        </p:nvPicPr>
        <p:blipFill rotWithShape="1">
          <a:blip r:embed="rId6"/>
          <a:srcRect l="33602"/>
          <a:stretch/>
        </p:blipFill>
        <p:spPr>
          <a:xfrm>
            <a:off x="4114802" y="2357773"/>
            <a:ext cx="2361117" cy="1231900"/>
          </a:xfrm>
          <a:prstGeom prst="rect">
            <a:avLst/>
          </a:prstGeom>
        </p:spPr>
      </p:pic>
      <p:pic>
        <p:nvPicPr>
          <p:cNvPr id="20" name="Picture 19"/>
          <p:cNvPicPr>
            <a:picLocks noChangeAspect="1"/>
          </p:cNvPicPr>
          <p:nvPr/>
        </p:nvPicPr>
        <p:blipFill rotWithShape="1">
          <a:blip r:embed="rId7"/>
          <a:srcRect t="55940"/>
          <a:stretch/>
        </p:blipFill>
        <p:spPr>
          <a:xfrm>
            <a:off x="2892225" y="2887659"/>
            <a:ext cx="711200" cy="442055"/>
          </a:xfrm>
          <a:prstGeom prst="rect">
            <a:avLst/>
          </a:prstGeom>
        </p:spPr>
      </p:pic>
      <p:pic>
        <p:nvPicPr>
          <p:cNvPr id="22" name="Picture 21"/>
          <p:cNvPicPr>
            <a:picLocks noChangeAspect="1"/>
          </p:cNvPicPr>
          <p:nvPr/>
        </p:nvPicPr>
        <p:blipFill rotWithShape="1">
          <a:blip r:embed="rId8"/>
          <a:srcRect b="43610"/>
          <a:stretch/>
        </p:blipFill>
        <p:spPr>
          <a:xfrm>
            <a:off x="2893663" y="2321903"/>
            <a:ext cx="711200" cy="565756"/>
          </a:xfrm>
          <a:prstGeom prst="rect">
            <a:avLst/>
          </a:prstGeom>
        </p:spPr>
      </p:pic>
      <p:sp>
        <p:nvSpPr>
          <p:cNvPr id="26" name="Title 1"/>
          <p:cNvSpPr txBox="1">
            <a:spLocks/>
          </p:cNvSpPr>
          <p:nvPr/>
        </p:nvSpPr>
        <p:spPr>
          <a:xfrm>
            <a:off x="218096"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Flashback: Computation of </a:t>
            </a:r>
            <a:r>
              <a:rPr lang="en-US" b="1" i="1" dirty="0" err="1">
                <a:latin typeface="Optima"/>
                <a:cs typeface="Optima"/>
              </a:rPr>
              <a:t>d</a:t>
            </a:r>
            <a:r>
              <a:rPr lang="en-US" b="1" i="1" baseline="-25000" dirty="0" err="1">
                <a:latin typeface="Optima"/>
                <a:cs typeface="Optima"/>
              </a:rPr>
              <a:t>k,m</a:t>
            </a:r>
            <a:endParaRPr lang="en-US" b="1" dirty="0">
              <a:latin typeface="Optima"/>
              <a:cs typeface="Optima"/>
            </a:endParaRPr>
          </a:p>
        </p:txBody>
      </p:sp>
      <p:sp>
        <p:nvSpPr>
          <p:cNvPr id="27" name="Content Placeholder 3"/>
          <p:cNvSpPr txBox="1">
            <a:spLocks/>
          </p:cNvSpPr>
          <p:nvPr/>
        </p:nvSpPr>
        <p:spPr>
          <a:xfrm>
            <a:off x="685802" y="4572000"/>
            <a:ext cx="7848599" cy="12192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i="1" dirty="0" err="1">
                <a:solidFill>
                  <a:schemeClr val="tx2"/>
                </a:solidFill>
                <a:latin typeface="Optima"/>
                <a:cs typeface="Optima"/>
              </a:rPr>
              <a:t>d</a:t>
            </a:r>
            <a:r>
              <a:rPr lang="en-US" sz="2800" i="1" baseline="-25000" dirty="0" err="1">
                <a:solidFill>
                  <a:schemeClr val="tx2"/>
                </a:solidFill>
                <a:latin typeface="Optima"/>
                <a:cs typeface="Optima"/>
              </a:rPr>
              <a:t>k,m</a:t>
            </a:r>
            <a:r>
              <a:rPr lang="en-US" sz="2800" dirty="0">
                <a:solidFill>
                  <a:schemeClr val="tx2"/>
                </a:solidFill>
                <a:latin typeface="Optima"/>
                <a:cs typeface="Optima"/>
              </a:rPr>
              <a:t> </a:t>
            </a:r>
            <a:r>
              <a:rPr lang="en-US" sz="2800" dirty="0">
                <a:latin typeface="Optima"/>
                <a:cs typeface="Optima"/>
              </a:rPr>
              <a:t>= (</a:t>
            </a:r>
            <a:r>
              <a:rPr lang="en-US" sz="2800" i="1" dirty="0" err="1">
                <a:latin typeface="Optima"/>
                <a:cs typeface="Optima"/>
              </a:rPr>
              <a:t>d</a:t>
            </a:r>
            <a:r>
              <a:rPr lang="en-US" sz="2800" i="1" baseline="-25000" dirty="0" err="1">
                <a:latin typeface="Optima"/>
                <a:cs typeface="Optima"/>
              </a:rPr>
              <a:t>i,k</a:t>
            </a:r>
            <a:r>
              <a:rPr lang="en-US" sz="2800" dirty="0">
                <a:latin typeface="Optima"/>
                <a:cs typeface="Optima"/>
              </a:rPr>
              <a:t> + </a:t>
            </a:r>
            <a:r>
              <a:rPr lang="en-US" sz="2800" i="1" dirty="0" err="1">
                <a:latin typeface="Optima"/>
                <a:cs typeface="Optima"/>
              </a:rPr>
              <a:t>d</a:t>
            </a:r>
            <a:r>
              <a:rPr lang="en-US" sz="2800" i="1" baseline="-25000" dirty="0" err="1">
                <a:latin typeface="Optima"/>
                <a:cs typeface="Optima"/>
              </a:rPr>
              <a:t>j,k</a:t>
            </a:r>
            <a:r>
              <a:rPr lang="en-US" sz="2800" dirty="0">
                <a:latin typeface="Optima"/>
                <a:cs typeface="Optima"/>
              </a:rPr>
              <a:t> – </a:t>
            </a:r>
            <a:r>
              <a:rPr lang="en-US" sz="2800" i="1" dirty="0" err="1">
                <a:latin typeface="Optima"/>
                <a:cs typeface="Optima"/>
              </a:rPr>
              <a:t>d</a:t>
            </a:r>
            <a:r>
              <a:rPr lang="en-US" sz="2800" i="1" baseline="-25000" dirty="0" err="1">
                <a:latin typeface="Optima"/>
                <a:cs typeface="Optima"/>
              </a:rPr>
              <a:t>i,j</a:t>
            </a:r>
            <a:r>
              <a:rPr lang="en-US" sz="2800" dirty="0">
                <a:latin typeface="Optima"/>
                <a:cs typeface="Optima"/>
              </a:rPr>
              <a:t>) / 2</a:t>
            </a:r>
            <a:endParaRPr lang="en-US" sz="2800" i="1" dirty="0">
              <a:latin typeface="Optima"/>
              <a:cs typeface="Optima"/>
            </a:endParaRPr>
          </a:p>
          <a:p>
            <a:pPr marL="0" indent="0">
              <a:buNone/>
            </a:pPr>
            <a:r>
              <a:rPr lang="en-US" sz="2800" i="1" dirty="0" err="1">
                <a:solidFill>
                  <a:schemeClr val="tx2"/>
                </a:solidFill>
                <a:latin typeface="Optima"/>
                <a:cs typeface="Optima"/>
              </a:rPr>
              <a:t>d</a:t>
            </a:r>
            <a:r>
              <a:rPr lang="en-US" sz="2800" i="1" baseline="-25000" dirty="0" err="1">
                <a:solidFill>
                  <a:schemeClr val="tx2"/>
                </a:solidFill>
                <a:latin typeface="Optima"/>
                <a:cs typeface="Optima"/>
              </a:rPr>
              <a:t>k,m</a:t>
            </a:r>
            <a:r>
              <a:rPr lang="en-US" sz="2800" dirty="0">
                <a:solidFill>
                  <a:schemeClr val="tx2"/>
                </a:solidFill>
                <a:latin typeface="Optima"/>
                <a:cs typeface="Optima"/>
              </a:rPr>
              <a:t> </a:t>
            </a:r>
            <a:r>
              <a:rPr lang="en-US" sz="2800" dirty="0">
                <a:latin typeface="Optima"/>
                <a:cs typeface="Optima"/>
              </a:rPr>
              <a:t>= (</a:t>
            </a:r>
            <a:r>
              <a:rPr lang="en-US" sz="2800" i="1" dirty="0" err="1">
                <a:latin typeface="Optima"/>
                <a:cs typeface="Optima"/>
              </a:rPr>
              <a:t>D</a:t>
            </a:r>
            <a:r>
              <a:rPr lang="en-US" sz="2800" i="1" baseline="-25000" dirty="0" err="1">
                <a:latin typeface="Optima"/>
                <a:cs typeface="Optima"/>
              </a:rPr>
              <a:t>i,k</a:t>
            </a:r>
            <a:r>
              <a:rPr lang="en-US" sz="2800" dirty="0">
                <a:latin typeface="Optima"/>
                <a:cs typeface="Optima"/>
              </a:rPr>
              <a:t> + </a:t>
            </a:r>
            <a:r>
              <a:rPr lang="en-US" sz="2800" i="1" dirty="0" err="1">
                <a:latin typeface="Optima"/>
                <a:cs typeface="Optima"/>
              </a:rPr>
              <a:t>D</a:t>
            </a:r>
            <a:r>
              <a:rPr lang="en-US" sz="2800" i="1" baseline="-25000" dirty="0" err="1">
                <a:latin typeface="Optima"/>
                <a:cs typeface="Optima"/>
              </a:rPr>
              <a:t>j,k</a:t>
            </a:r>
            <a:r>
              <a:rPr lang="en-US" sz="2800" dirty="0">
                <a:latin typeface="Optima"/>
                <a:cs typeface="Optima"/>
              </a:rPr>
              <a:t> – </a:t>
            </a:r>
            <a:r>
              <a:rPr lang="en-US" sz="2800" i="1" dirty="0" err="1">
                <a:latin typeface="Optima"/>
                <a:cs typeface="Optima"/>
              </a:rPr>
              <a:t>D</a:t>
            </a:r>
            <a:r>
              <a:rPr lang="en-US" sz="2800" i="1" baseline="-25000" dirty="0" err="1">
                <a:latin typeface="Optima"/>
                <a:cs typeface="Optima"/>
              </a:rPr>
              <a:t>i,j</a:t>
            </a:r>
            <a:r>
              <a:rPr lang="en-US" sz="2800" dirty="0">
                <a:latin typeface="Optima"/>
                <a:cs typeface="Optima"/>
              </a:rPr>
              <a:t>) / 2</a:t>
            </a:r>
            <a:endParaRPr lang="en-US" sz="2800" i="1" dirty="0">
              <a:latin typeface="Optima"/>
              <a:cs typeface="Optima"/>
            </a:endParaRPr>
          </a:p>
          <a:p>
            <a:pPr marL="0" indent="0">
              <a:buNone/>
            </a:pPr>
            <a:endParaRPr lang="en-US" sz="2800" dirty="0">
              <a:latin typeface="Optima"/>
              <a:cs typeface="Optima"/>
            </a:endParaRPr>
          </a:p>
        </p:txBody>
      </p:sp>
      <p:sp>
        <p:nvSpPr>
          <p:cNvPr id="29" name="Rectangle 28"/>
          <p:cNvSpPr/>
          <p:nvPr/>
        </p:nvSpPr>
        <p:spPr>
          <a:xfrm>
            <a:off x="685800" y="4038600"/>
            <a:ext cx="8229600" cy="523220"/>
          </a:xfrm>
          <a:prstGeom prst="rect">
            <a:avLst/>
          </a:prstGeom>
        </p:spPr>
        <p:txBody>
          <a:bodyPr wrap="square">
            <a:spAutoFit/>
          </a:bodyPr>
          <a:lstStyle/>
          <a:p>
            <a:r>
              <a:rPr lang="en-US" sz="2800" i="1" dirty="0" err="1">
                <a:solidFill>
                  <a:schemeClr val="tx2"/>
                </a:solidFill>
                <a:latin typeface="Optima"/>
                <a:cs typeface="Optima"/>
              </a:rPr>
              <a:t>d</a:t>
            </a:r>
            <a:r>
              <a:rPr lang="en-US" sz="2800" i="1" baseline="-25000" dirty="0" err="1">
                <a:solidFill>
                  <a:schemeClr val="tx2"/>
                </a:solidFill>
                <a:latin typeface="Optima"/>
                <a:cs typeface="Optima"/>
              </a:rPr>
              <a:t>k,m</a:t>
            </a:r>
            <a:r>
              <a:rPr lang="en-US" sz="2800" dirty="0">
                <a:solidFill>
                  <a:schemeClr val="tx2"/>
                </a:solidFill>
                <a:latin typeface="Optima"/>
                <a:cs typeface="Optima"/>
              </a:rPr>
              <a:t> </a:t>
            </a:r>
            <a:r>
              <a:rPr lang="en-US" sz="2800" dirty="0">
                <a:latin typeface="Optima"/>
                <a:cs typeface="Optima"/>
              </a:rPr>
              <a:t>= [(</a:t>
            </a:r>
            <a:r>
              <a:rPr lang="en-US" sz="2800" i="1" dirty="0" err="1">
                <a:solidFill>
                  <a:schemeClr val="accent4"/>
                </a:solidFill>
                <a:latin typeface="Optima"/>
                <a:cs typeface="Optima"/>
              </a:rPr>
              <a:t>d</a:t>
            </a:r>
            <a:r>
              <a:rPr lang="en-US" sz="2800" i="1" baseline="-25000" dirty="0" err="1">
                <a:solidFill>
                  <a:schemeClr val="accent4"/>
                </a:solidFill>
                <a:latin typeface="Optima"/>
                <a:cs typeface="Optima"/>
              </a:rPr>
              <a:t>i,m</a:t>
            </a:r>
            <a:r>
              <a:rPr lang="en-US" sz="2800" dirty="0">
                <a:solidFill>
                  <a:schemeClr val="accent4"/>
                </a:solidFill>
                <a:latin typeface="Optima"/>
                <a:cs typeface="Optima"/>
              </a:rPr>
              <a:t> </a:t>
            </a:r>
            <a:r>
              <a:rPr lang="en-US" sz="2800" dirty="0">
                <a:latin typeface="Optima"/>
                <a:cs typeface="Optima"/>
              </a:rPr>
              <a:t>+ </a:t>
            </a:r>
            <a:r>
              <a:rPr lang="en-US" sz="2800" i="1" dirty="0" err="1">
                <a:solidFill>
                  <a:schemeClr val="tx2"/>
                </a:solidFill>
                <a:latin typeface="Optima"/>
                <a:cs typeface="Optima"/>
              </a:rPr>
              <a:t>d</a:t>
            </a:r>
            <a:r>
              <a:rPr lang="en-US" sz="2800" i="1" baseline="-25000" dirty="0" err="1">
                <a:solidFill>
                  <a:schemeClr val="tx2"/>
                </a:solidFill>
                <a:latin typeface="Optima"/>
                <a:cs typeface="Optima"/>
              </a:rPr>
              <a:t>k,m</a:t>
            </a:r>
            <a:r>
              <a:rPr lang="en-US" sz="2800" dirty="0">
                <a:latin typeface="Optima"/>
                <a:cs typeface="Optima"/>
              </a:rPr>
              <a:t>) + (</a:t>
            </a:r>
            <a:r>
              <a:rPr lang="en-US" sz="2800" i="1" dirty="0" err="1">
                <a:solidFill>
                  <a:schemeClr val="accent1"/>
                </a:solidFill>
                <a:latin typeface="Optima"/>
                <a:cs typeface="Optima"/>
              </a:rPr>
              <a:t>d</a:t>
            </a:r>
            <a:r>
              <a:rPr lang="en-US" sz="2800" i="1" baseline="-25000" dirty="0" err="1">
                <a:solidFill>
                  <a:schemeClr val="accent1"/>
                </a:solidFill>
                <a:latin typeface="Optima"/>
                <a:cs typeface="Optima"/>
              </a:rPr>
              <a:t>j,m</a:t>
            </a:r>
            <a:r>
              <a:rPr lang="en-US" sz="2800" dirty="0">
                <a:solidFill>
                  <a:schemeClr val="accent1"/>
                </a:solidFill>
                <a:latin typeface="Optima"/>
                <a:cs typeface="Optima"/>
              </a:rPr>
              <a:t> </a:t>
            </a:r>
            <a:r>
              <a:rPr lang="en-US" sz="2800" dirty="0">
                <a:latin typeface="Optima"/>
                <a:cs typeface="Optima"/>
              </a:rPr>
              <a:t>+ </a:t>
            </a:r>
            <a:r>
              <a:rPr lang="en-US" sz="2800" i="1" dirty="0" err="1">
                <a:solidFill>
                  <a:srgbClr val="ED1C24"/>
                </a:solidFill>
                <a:latin typeface="Optima"/>
                <a:cs typeface="Optima"/>
              </a:rPr>
              <a:t>d</a:t>
            </a:r>
            <a:r>
              <a:rPr lang="en-US" sz="2800" i="1" baseline="-25000" dirty="0" err="1">
                <a:solidFill>
                  <a:srgbClr val="ED1C24"/>
                </a:solidFill>
                <a:latin typeface="Optima"/>
                <a:cs typeface="Optima"/>
              </a:rPr>
              <a:t>k,m</a:t>
            </a:r>
            <a:r>
              <a:rPr lang="en-US" sz="2800" dirty="0">
                <a:latin typeface="Optima"/>
                <a:cs typeface="Optima"/>
              </a:rPr>
              <a:t>) – (</a:t>
            </a:r>
            <a:r>
              <a:rPr lang="en-US" sz="2800" i="1" dirty="0" err="1">
                <a:solidFill>
                  <a:schemeClr val="accent4"/>
                </a:solidFill>
                <a:latin typeface="Optima"/>
                <a:cs typeface="Optima"/>
              </a:rPr>
              <a:t>d</a:t>
            </a:r>
            <a:r>
              <a:rPr lang="en-US" sz="2800" i="1" baseline="-25000" dirty="0" err="1">
                <a:solidFill>
                  <a:schemeClr val="accent4"/>
                </a:solidFill>
                <a:latin typeface="Optima"/>
                <a:cs typeface="Optima"/>
              </a:rPr>
              <a:t>i,m</a:t>
            </a:r>
            <a:r>
              <a:rPr lang="en-US" sz="2800" dirty="0">
                <a:solidFill>
                  <a:schemeClr val="accent4"/>
                </a:solidFill>
                <a:latin typeface="Optima"/>
                <a:cs typeface="Optima"/>
              </a:rPr>
              <a:t> </a:t>
            </a:r>
            <a:r>
              <a:rPr lang="en-US" sz="2800" dirty="0">
                <a:latin typeface="Optima"/>
                <a:cs typeface="Optima"/>
              </a:rPr>
              <a:t>+ </a:t>
            </a:r>
            <a:r>
              <a:rPr lang="en-US" sz="2800" i="1" dirty="0" err="1">
                <a:solidFill>
                  <a:srgbClr val="176FC1"/>
                </a:solidFill>
                <a:latin typeface="Optima"/>
                <a:cs typeface="Optima"/>
              </a:rPr>
              <a:t>d</a:t>
            </a:r>
            <a:r>
              <a:rPr lang="en-US" sz="2800" i="1" baseline="-25000" dirty="0" err="1">
                <a:solidFill>
                  <a:srgbClr val="176FC1"/>
                </a:solidFill>
                <a:latin typeface="Optima"/>
                <a:cs typeface="Optima"/>
              </a:rPr>
              <a:t>j,m</a:t>
            </a:r>
            <a:r>
              <a:rPr lang="en-US" sz="2800" dirty="0">
                <a:latin typeface="Optima"/>
                <a:cs typeface="Optima"/>
              </a:rPr>
              <a:t>)] / 2</a:t>
            </a:r>
          </a:p>
        </p:txBody>
      </p:sp>
    </p:spTree>
    <p:extLst>
      <p:ext uri="{BB962C8B-B14F-4D97-AF65-F5344CB8AC3E}">
        <p14:creationId xmlns:p14="http://schemas.microsoft.com/office/powerpoint/2010/main" val="108331306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81000"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Neighbor-Joining in Action</a:t>
            </a:r>
          </a:p>
        </p:txBody>
      </p:sp>
      <p:sp>
        <p:nvSpPr>
          <p:cNvPr id="8" name="Rectangle 7"/>
          <p:cNvSpPr/>
          <p:nvPr/>
        </p:nvSpPr>
        <p:spPr>
          <a:xfrm>
            <a:off x="381000" y="5029200"/>
            <a:ext cx="8305800" cy="523220"/>
          </a:xfrm>
          <a:prstGeom prst="rect">
            <a:avLst/>
          </a:prstGeom>
          <a:solidFill>
            <a:schemeClr val="bg1">
              <a:lumMod val="85000"/>
            </a:schemeClr>
          </a:solidFill>
          <a:ln>
            <a:solidFill>
              <a:schemeClr val="tx1">
                <a:lumMod val="85000"/>
                <a:lumOff val="15000"/>
              </a:schemeClr>
            </a:solidFill>
          </a:ln>
        </p:spPr>
        <p:txBody>
          <a:bodyPr wrap="square">
            <a:spAutoFit/>
          </a:bodyPr>
          <a:lstStyle/>
          <a:p>
            <a:r>
              <a:rPr lang="en-US" sz="2800" dirty="0">
                <a:latin typeface="Optima"/>
                <a:cs typeface="Optima"/>
              </a:rPr>
              <a:t>6. Apply </a:t>
            </a:r>
            <a:r>
              <a:rPr lang="en-US" sz="2800" b="1" dirty="0" err="1">
                <a:latin typeface="Optima"/>
                <a:cs typeface="Optima"/>
              </a:rPr>
              <a:t>NeighborJoining</a:t>
            </a:r>
            <a:r>
              <a:rPr lang="en-US" sz="2800" b="1" dirty="0">
                <a:latin typeface="Optima"/>
                <a:cs typeface="Optima"/>
              </a:rPr>
              <a:t> </a:t>
            </a:r>
            <a:r>
              <a:rPr lang="en-US" sz="2800" dirty="0">
                <a:latin typeface="Optima"/>
                <a:cs typeface="Optima"/>
              </a:rPr>
              <a:t>to </a:t>
            </a:r>
            <a:r>
              <a:rPr lang="en-US" sz="2800" i="1" dirty="0">
                <a:latin typeface="Optima"/>
                <a:cs typeface="Optima"/>
              </a:rPr>
              <a:t>D’</a:t>
            </a:r>
            <a:r>
              <a:rPr lang="en-US" sz="2800" dirty="0">
                <a:latin typeface="Optima"/>
                <a:cs typeface="Optima"/>
              </a:rPr>
              <a:t> to obtain </a:t>
            </a:r>
            <a:r>
              <a:rPr lang="en-US" sz="2800" i="1" dirty="0">
                <a:latin typeface="Optima"/>
                <a:cs typeface="Optima"/>
              </a:rPr>
              <a:t>Tree</a:t>
            </a:r>
            <a:r>
              <a:rPr lang="en-US" sz="2800" dirty="0">
                <a:latin typeface="Optima"/>
                <a:cs typeface="Optima"/>
              </a:rPr>
              <a:t>(</a:t>
            </a:r>
            <a:r>
              <a:rPr lang="en-US" sz="2800" i="1" dirty="0">
                <a:latin typeface="Optima"/>
                <a:cs typeface="Optima"/>
              </a:rPr>
              <a:t>D’</a:t>
            </a:r>
            <a:r>
              <a:rPr lang="en-US" sz="2800" dirty="0">
                <a:latin typeface="Optima"/>
                <a:cs typeface="Optima"/>
              </a:rPr>
              <a:t>).</a:t>
            </a:r>
          </a:p>
        </p:txBody>
      </p:sp>
      <p:graphicFrame>
        <p:nvGraphicFramePr>
          <p:cNvPr id="12" name="Table 11"/>
          <p:cNvGraphicFramePr>
            <a:graphicFrameLocks noGrp="1"/>
          </p:cNvGraphicFramePr>
          <p:nvPr>
            <p:extLst>
              <p:ext uri="{D42A27DB-BD31-4B8C-83A1-F6EECF244321}">
                <p14:modId xmlns:p14="http://schemas.microsoft.com/office/powerpoint/2010/main" val="3851015184"/>
              </p:ext>
            </p:extLst>
          </p:nvPr>
        </p:nvGraphicFramePr>
        <p:xfrm>
          <a:off x="2362272" y="2160484"/>
          <a:ext cx="1930131" cy="1483360"/>
        </p:xfrm>
        <a:graphic>
          <a:graphicData uri="http://schemas.openxmlformats.org/drawingml/2006/table">
            <a:tbl>
              <a:tblPr firstRow="1" bandRow="1">
                <a:tableStyleId>{5C22544A-7EE6-4342-B048-85BDC9FD1C3A}</a:tableStyleId>
              </a:tblPr>
              <a:tblGrid>
                <a:gridCol w="353227">
                  <a:extLst>
                    <a:ext uri="{9D8B030D-6E8A-4147-A177-3AD203B41FA5}">
                      <a16:colId xmlns:a16="http://schemas.microsoft.com/office/drawing/2014/main" val="20000"/>
                    </a:ext>
                  </a:extLst>
                </a:gridCol>
                <a:gridCol w="470974">
                  <a:extLst>
                    <a:ext uri="{9D8B030D-6E8A-4147-A177-3AD203B41FA5}">
                      <a16:colId xmlns:a16="http://schemas.microsoft.com/office/drawing/2014/main" val="20001"/>
                    </a:ext>
                  </a:extLst>
                </a:gridCol>
                <a:gridCol w="581437">
                  <a:extLst>
                    <a:ext uri="{9D8B030D-6E8A-4147-A177-3AD203B41FA5}">
                      <a16:colId xmlns:a16="http://schemas.microsoft.com/office/drawing/2014/main" val="20002"/>
                    </a:ext>
                  </a:extLst>
                </a:gridCol>
                <a:gridCol w="524493">
                  <a:extLst>
                    <a:ext uri="{9D8B030D-6E8A-4147-A177-3AD203B41FA5}">
                      <a16:colId xmlns:a16="http://schemas.microsoft.com/office/drawing/2014/main" val="20003"/>
                    </a:ext>
                  </a:extLst>
                </a:gridCol>
              </a:tblGrid>
              <a:tr h="370840">
                <a:tc>
                  <a:txBody>
                    <a:bodyPr/>
                    <a:lstStyle/>
                    <a:p>
                      <a:pPr algn="ctr"/>
                      <a:endParaRPr lang="en-US" sz="16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1" dirty="0">
                          <a:solidFill>
                            <a:schemeClr val="tx1">
                              <a:lumMod val="85000"/>
                              <a:lumOff val="15000"/>
                            </a:schemeClr>
                          </a:solidFill>
                          <a:latin typeface="Optima"/>
                          <a:cs typeface="Optima"/>
                        </a:rPr>
                        <a:t>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1" dirty="0">
                          <a:solidFill>
                            <a:schemeClr val="tx1">
                              <a:lumMod val="85000"/>
                              <a:lumOff val="15000"/>
                            </a:schemeClr>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1" dirty="0">
                          <a:solidFill>
                            <a:schemeClr val="tx1">
                              <a:lumMod val="85000"/>
                              <a:lumOff val="15000"/>
                            </a:schemeClr>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pPr algn="ctr"/>
                      <a:r>
                        <a:rPr lang="en-US" sz="1600" b="1" i="1" dirty="0">
                          <a:solidFill>
                            <a:schemeClr val="tx1">
                              <a:lumMod val="85000"/>
                              <a:lumOff val="15000"/>
                            </a:schemeClr>
                          </a:solidFill>
                          <a:latin typeface="Optima"/>
                          <a:cs typeface="Optima"/>
                        </a:rPr>
                        <a:t>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10</a:t>
                      </a:r>
                      <a:endParaRPr lang="en-US" sz="1600" b="1" dirty="0">
                        <a:solidFill>
                          <a:schemeClr val="accent1"/>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11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pPr algn="ctr"/>
                      <a:r>
                        <a:rPr lang="en-US" sz="1600" b="1" i="1" dirty="0">
                          <a:solidFill>
                            <a:schemeClr val="tx1">
                              <a:lumMod val="85000"/>
                              <a:lumOff val="15000"/>
                            </a:schemeClr>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10</a:t>
                      </a:r>
                      <a:endParaRPr lang="en-US" sz="1600" b="1" dirty="0">
                        <a:solidFill>
                          <a:srgbClr val="176FC1"/>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i="1" dirty="0">
                          <a:solidFill>
                            <a:schemeClr val="tx1">
                              <a:lumMod val="85000"/>
                              <a:lumOff val="15000"/>
                            </a:schemeClr>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11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13" name="Rectangle 12"/>
          <p:cNvSpPr/>
          <p:nvPr/>
        </p:nvSpPr>
        <p:spPr>
          <a:xfrm>
            <a:off x="1543491" y="2834049"/>
            <a:ext cx="562859" cy="461665"/>
          </a:xfrm>
          <a:prstGeom prst="rect">
            <a:avLst/>
          </a:prstGeom>
        </p:spPr>
        <p:txBody>
          <a:bodyPr wrap="none">
            <a:spAutoFit/>
          </a:bodyPr>
          <a:lstStyle/>
          <a:p>
            <a:r>
              <a:rPr lang="en-US" sz="2400" i="1" dirty="0">
                <a:solidFill>
                  <a:schemeClr val="tx1">
                    <a:lumMod val="85000"/>
                    <a:lumOff val="15000"/>
                  </a:schemeClr>
                </a:solidFill>
                <a:latin typeface="Optima"/>
                <a:cs typeface="Optima"/>
              </a:rPr>
              <a:t>D’</a:t>
            </a:r>
            <a:endParaRPr lang="en-US" dirty="0"/>
          </a:p>
        </p:txBody>
      </p:sp>
      <p:cxnSp>
        <p:nvCxnSpPr>
          <p:cNvPr id="30" name="Straight Arrow Connector 29"/>
          <p:cNvCxnSpPr/>
          <p:nvPr/>
        </p:nvCxnSpPr>
        <p:spPr>
          <a:xfrm>
            <a:off x="6142272" y="2947905"/>
            <a:ext cx="1240321" cy="0"/>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7374221" y="2939833"/>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7382593" y="2256288"/>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endCxn id="41" idx="3"/>
          </p:cNvCxnSpPr>
          <p:nvPr/>
        </p:nvCxnSpPr>
        <p:spPr>
          <a:xfrm flipH="1">
            <a:off x="4979619" y="2947906"/>
            <a:ext cx="1163656" cy="596240"/>
          </a:xfrm>
          <a:prstGeom prst="straightConnector1">
            <a:avLst/>
          </a:prstGeom>
          <a:ln w="12700" cmpd="sng">
            <a:solidFill>
              <a:srgbClr val="404040"/>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flipV="1">
            <a:off x="4977662" y="2339768"/>
            <a:ext cx="1173987" cy="604576"/>
          </a:xfrm>
          <a:prstGeom prst="straightConnector1">
            <a:avLst/>
          </a:prstGeom>
          <a:ln w="12700" cmpd="sng">
            <a:solidFill>
              <a:schemeClr val="tx1">
                <a:lumMod val="75000"/>
                <a:lumOff val="25000"/>
              </a:schemeClr>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5" name="Oval 34"/>
          <p:cNvSpPr>
            <a:spLocks noChangeAspect="1"/>
          </p:cNvSpPr>
          <p:nvPr/>
        </p:nvSpPr>
        <p:spPr>
          <a:xfrm>
            <a:off x="6022799" y="2751019"/>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6" name="Oval 35"/>
          <p:cNvSpPr>
            <a:spLocks noChangeAspect="1"/>
          </p:cNvSpPr>
          <p:nvPr/>
        </p:nvSpPr>
        <p:spPr>
          <a:xfrm>
            <a:off x="8532161" y="2060809"/>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7" name="Oval 36"/>
          <p:cNvSpPr>
            <a:spLocks noChangeAspect="1"/>
          </p:cNvSpPr>
          <p:nvPr/>
        </p:nvSpPr>
        <p:spPr>
          <a:xfrm>
            <a:off x="8532161" y="3413839"/>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8" name="Oval 37"/>
          <p:cNvSpPr>
            <a:spLocks noChangeAspect="1"/>
          </p:cNvSpPr>
          <p:nvPr/>
        </p:nvSpPr>
        <p:spPr>
          <a:xfrm>
            <a:off x="7118460" y="2751019"/>
            <a:ext cx="365762" cy="365760"/>
          </a:xfrm>
          <a:prstGeom prst="ellipse">
            <a:avLst/>
          </a:prstGeom>
          <a:solidFill>
            <a:srgbClr val="BFBFBF"/>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9" name="Oval 38"/>
          <p:cNvSpPr>
            <a:spLocks noChangeAspect="1"/>
          </p:cNvSpPr>
          <p:nvPr/>
        </p:nvSpPr>
        <p:spPr>
          <a:xfrm>
            <a:off x="4641729" y="3434269"/>
            <a:ext cx="320042" cy="320040"/>
          </a:xfrm>
          <a:prstGeom prst="ellipse">
            <a:avLst/>
          </a:prstGeom>
          <a:noFill/>
          <a:ln w="12700" cmpd="sng">
            <a:solidFill>
              <a:srgbClr val="40404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7F7F7F"/>
              </a:solidFill>
              <a:latin typeface="Optima"/>
              <a:cs typeface="Optima"/>
            </a:endParaRPr>
          </a:p>
        </p:txBody>
      </p:sp>
      <p:sp>
        <p:nvSpPr>
          <p:cNvPr id="40" name="Oval 39"/>
          <p:cNvSpPr>
            <a:spLocks noChangeAspect="1"/>
          </p:cNvSpPr>
          <p:nvPr/>
        </p:nvSpPr>
        <p:spPr>
          <a:xfrm>
            <a:off x="4641729" y="2081239"/>
            <a:ext cx="320042" cy="320040"/>
          </a:xfrm>
          <a:prstGeom prst="ellipse">
            <a:avLst/>
          </a:prstGeom>
          <a:noFill/>
          <a:ln w="12700" cmpd="sng">
            <a:solidFill>
              <a:schemeClr val="tx1">
                <a:lumMod val="75000"/>
                <a:lumOff val="2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41" name="TextBox 40"/>
          <p:cNvSpPr txBox="1"/>
          <p:nvPr/>
        </p:nvSpPr>
        <p:spPr>
          <a:xfrm>
            <a:off x="4645503" y="3344091"/>
            <a:ext cx="334116" cy="400110"/>
          </a:xfrm>
          <a:prstGeom prst="rect">
            <a:avLst/>
          </a:prstGeom>
          <a:noFill/>
        </p:spPr>
        <p:txBody>
          <a:bodyPr wrap="none" rtlCol="0">
            <a:spAutoFit/>
          </a:bodyPr>
          <a:lstStyle/>
          <a:p>
            <a:pPr algn="ctr"/>
            <a:r>
              <a:rPr lang="en-US" sz="2000" i="1" dirty="0">
                <a:solidFill>
                  <a:schemeClr val="tx1">
                    <a:lumMod val="65000"/>
                    <a:lumOff val="35000"/>
                  </a:schemeClr>
                </a:solidFill>
                <a:latin typeface="Optima"/>
                <a:cs typeface="Optima"/>
              </a:rPr>
              <a:t>j</a:t>
            </a:r>
          </a:p>
        </p:txBody>
      </p:sp>
      <p:sp>
        <p:nvSpPr>
          <p:cNvPr id="42" name="TextBox 41"/>
          <p:cNvSpPr txBox="1"/>
          <p:nvPr/>
        </p:nvSpPr>
        <p:spPr>
          <a:xfrm>
            <a:off x="4665629" y="2021280"/>
            <a:ext cx="312033" cy="400110"/>
          </a:xfrm>
          <a:prstGeom prst="rect">
            <a:avLst/>
          </a:prstGeom>
          <a:noFill/>
        </p:spPr>
        <p:txBody>
          <a:bodyPr wrap="none" rtlCol="0">
            <a:spAutoFit/>
          </a:bodyPr>
          <a:lstStyle/>
          <a:p>
            <a:pPr algn="ctr"/>
            <a:r>
              <a:rPr lang="en-US" sz="2000" i="1" dirty="0">
                <a:solidFill>
                  <a:schemeClr val="tx1">
                    <a:lumMod val="65000"/>
                    <a:lumOff val="35000"/>
                  </a:schemeClr>
                </a:solidFill>
                <a:latin typeface="Optima"/>
                <a:cs typeface="Optima"/>
              </a:rPr>
              <a:t>i</a:t>
            </a:r>
          </a:p>
        </p:txBody>
      </p:sp>
      <p:sp>
        <p:nvSpPr>
          <p:cNvPr id="43" name="TextBox 42"/>
          <p:cNvSpPr txBox="1"/>
          <p:nvPr/>
        </p:nvSpPr>
        <p:spPr>
          <a:xfrm>
            <a:off x="6002816" y="2701012"/>
            <a:ext cx="463868" cy="400110"/>
          </a:xfrm>
          <a:prstGeom prst="rect">
            <a:avLst/>
          </a:prstGeom>
          <a:noFill/>
        </p:spPr>
        <p:txBody>
          <a:bodyPr wrap="none" rtlCol="0">
            <a:spAutoFit/>
          </a:bodyPr>
          <a:lstStyle/>
          <a:p>
            <a:pPr algn="ctr"/>
            <a:r>
              <a:rPr lang="en-US" sz="2000" i="1" dirty="0">
                <a:solidFill>
                  <a:srgbClr val="FFFFFF"/>
                </a:solidFill>
                <a:latin typeface="Optima"/>
                <a:cs typeface="Optima"/>
              </a:rPr>
              <a:t>m</a:t>
            </a:r>
          </a:p>
        </p:txBody>
      </p:sp>
      <p:sp>
        <p:nvSpPr>
          <p:cNvPr id="44" name="TextBox 43"/>
          <p:cNvSpPr txBox="1"/>
          <p:nvPr/>
        </p:nvSpPr>
        <p:spPr>
          <a:xfrm>
            <a:off x="8549136" y="2025459"/>
            <a:ext cx="378462" cy="400110"/>
          </a:xfrm>
          <a:prstGeom prst="rect">
            <a:avLst/>
          </a:prstGeom>
          <a:noFill/>
        </p:spPr>
        <p:txBody>
          <a:bodyPr wrap="none" rtlCol="0">
            <a:spAutoFit/>
          </a:bodyPr>
          <a:lstStyle/>
          <a:p>
            <a:pPr algn="ctr"/>
            <a:r>
              <a:rPr lang="en-US" sz="2000" i="1" dirty="0">
                <a:solidFill>
                  <a:srgbClr val="FFFFFF"/>
                </a:solidFill>
                <a:latin typeface="Optima"/>
                <a:cs typeface="Optima"/>
              </a:rPr>
              <a:t>k</a:t>
            </a:r>
          </a:p>
        </p:txBody>
      </p:sp>
      <p:sp>
        <p:nvSpPr>
          <p:cNvPr id="45" name="TextBox 44"/>
          <p:cNvSpPr txBox="1"/>
          <p:nvPr/>
        </p:nvSpPr>
        <p:spPr>
          <a:xfrm>
            <a:off x="6576070" y="2585073"/>
            <a:ext cx="340093" cy="400110"/>
          </a:xfrm>
          <a:prstGeom prst="rect">
            <a:avLst/>
          </a:prstGeom>
          <a:noFill/>
        </p:spPr>
        <p:txBody>
          <a:bodyPr wrap="none" rtlCol="0">
            <a:spAutoFit/>
          </a:bodyPr>
          <a:lstStyle/>
          <a:p>
            <a:pPr algn="ctr"/>
            <a:r>
              <a:rPr lang="en-US" sz="2000" dirty="0">
                <a:latin typeface="Optima"/>
                <a:cs typeface="Optima"/>
              </a:rPr>
              <a:t>4</a:t>
            </a:r>
          </a:p>
        </p:txBody>
      </p:sp>
      <p:sp>
        <p:nvSpPr>
          <p:cNvPr id="46" name="TextBox 45"/>
          <p:cNvSpPr txBox="1"/>
          <p:nvPr/>
        </p:nvSpPr>
        <p:spPr>
          <a:xfrm>
            <a:off x="7802187" y="2234337"/>
            <a:ext cx="327269" cy="400110"/>
          </a:xfrm>
          <a:prstGeom prst="rect">
            <a:avLst/>
          </a:prstGeom>
          <a:noFill/>
        </p:spPr>
        <p:txBody>
          <a:bodyPr wrap="none" rtlCol="0">
            <a:spAutoFit/>
          </a:bodyPr>
          <a:lstStyle/>
          <a:p>
            <a:pPr algn="ctr"/>
            <a:r>
              <a:rPr lang="en-US" sz="2000" dirty="0">
                <a:latin typeface="Optima"/>
                <a:cs typeface="Optima"/>
              </a:rPr>
              <a:t>6</a:t>
            </a:r>
          </a:p>
        </p:txBody>
      </p:sp>
      <p:sp>
        <p:nvSpPr>
          <p:cNvPr id="47" name="TextBox 46"/>
          <p:cNvSpPr txBox="1"/>
          <p:nvPr/>
        </p:nvSpPr>
        <p:spPr>
          <a:xfrm>
            <a:off x="7802187" y="3216172"/>
            <a:ext cx="327269" cy="400110"/>
          </a:xfrm>
          <a:prstGeom prst="rect">
            <a:avLst/>
          </a:prstGeom>
          <a:noFill/>
        </p:spPr>
        <p:txBody>
          <a:bodyPr wrap="none" rtlCol="0">
            <a:spAutoFit/>
          </a:bodyPr>
          <a:lstStyle/>
          <a:p>
            <a:pPr algn="ctr"/>
            <a:r>
              <a:rPr lang="en-US" sz="2000" dirty="0">
                <a:latin typeface="Optima"/>
                <a:cs typeface="Optima"/>
              </a:rPr>
              <a:t>7</a:t>
            </a:r>
          </a:p>
        </p:txBody>
      </p:sp>
      <p:sp>
        <p:nvSpPr>
          <p:cNvPr id="48" name="TextBox 47"/>
          <p:cNvSpPr txBox="1"/>
          <p:nvPr/>
        </p:nvSpPr>
        <p:spPr>
          <a:xfrm>
            <a:off x="8573438" y="3392668"/>
            <a:ext cx="312033" cy="400110"/>
          </a:xfrm>
          <a:prstGeom prst="rect">
            <a:avLst/>
          </a:prstGeom>
          <a:noFill/>
        </p:spPr>
        <p:txBody>
          <a:bodyPr wrap="none" rtlCol="0">
            <a:spAutoFit/>
          </a:bodyPr>
          <a:lstStyle/>
          <a:p>
            <a:pPr algn="ctr"/>
            <a:r>
              <a:rPr lang="en-US" sz="2000" i="1" dirty="0">
                <a:solidFill>
                  <a:srgbClr val="FFFFFF"/>
                </a:solidFill>
                <a:latin typeface="Optima"/>
                <a:cs typeface="Optima"/>
              </a:rPr>
              <a:t>l</a:t>
            </a:r>
          </a:p>
        </p:txBody>
      </p:sp>
      <p:sp>
        <p:nvSpPr>
          <p:cNvPr id="3" name="Rectangle 2"/>
          <p:cNvSpPr/>
          <p:nvPr/>
        </p:nvSpPr>
        <p:spPr>
          <a:xfrm>
            <a:off x="6172200" y="2098841"/>
            <a:ext cx="1258534" cy="461665"/>
          </a:xfrm>
          <a:prstGeom prst="rect">
            <a:avLst/>
          </a:prstGeom>
        </p:spPr>
        <p:txBody>
          <a:bodyPr wrap="none">
            <a:spAutoFit/>
          </a:bodyPr>
          <a:lstStyle/>
          <a:p>
            <a:r>
              <a:rPr lang="en-US" sz="2400" i="1" dirty="0">
                <a:latin typeface="Optima"/>
                <a:cs typeface="Optima"/>
              </a:rPr>
              <a:t>Tree</a:t>
            </a:r>
            <a:r>
              <a:rPr lang="en-US" sz="2400" dirty="0">
                <a:latin typeface="Optima"/>
                <a:cs typeface="Optima"/>
              </a:rPr>
              <a:t>(</a:t>
            </a:r>
            <a:r>
              <a:rPr lang="en-US" sz="2400" i="1" dirty="0">
                <a:latin typeface="Optima"/>
                <a:cs typeface="Optima"/>
              </a:rPr>
              <a:t>D’</a:t>
            </a:r>
            <a:r>
              <a:rPr lang="en-US" sz="2400" dirty="0">
                <a:latin typeface="Optima"/>
                <a:cs typeface="Optima"/>
              </a:rPr>
              <a:t>)</a:t>
            </a:r>
            <a:endParaRPr lang="en-US" sz="2400" dirty="0"/>
          </a:p>
        </p:txBody>
      </p:sp>
    </p:spTree>
    <p:extLst>
      <p:ext uri="{BB962C8B-B14F-4D97-AF65-F5344CB8AC3E}">
        <p14:creationId xmlns:p14="http://schemas.microsoft.com/office/powerpoint/2010/main" val="37196922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621322" y="2032743"/>
            <a:ext cx="4313109" cy="1770187"/>
            <a:chOff x="6261972" y="396747"/>
            <a:chExt cx="4313109" cy="1770188"/>
          </a:xfrm>
        </p:grpSpPr>
        <p:cxnSp>
          <p:nvCxnSpPr>
            <p:cNvPr id="65" name="Straight Arrow Connector 64"/>
            <p:cNvCxnSpPr/>
            <p:nvPr/>
          </p:nvCxnSpPr>
          <p:spPr>
            <a:xfrm>
              <a:off x="7789753" y="1323372"/>
              <a:ext cx="1240321" cy="0"/>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a:off x="9021702" y="1315300"/>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flipV="1">
              <a:off x="9030074" y="631755"/>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H="1">
              <a:off x="6439802" y="1323372"/>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flipH="1" flipV="1">
              <a:off x="6448174" y="639827"/>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70" name="Oval 69"/>
            <p:cNvSpPr>
              <a:spLocks noChangeAspect="1"/>
            </p:cNvSpPr>
            <p:nvPr/>
          </p:nvSpPr>
          <p:spPr>
            <a:xfrm>
              <a:off x="7670282" y="1126485"/>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71" name="Oval 70"/>
            <p:cNvSpPr>
              <a:spLocks noChangeAspect="1"/>
            </p:cNvSpPr>
            <p:nvPr/>
          </p:nvSpPr>
          <p:spPr>
            <a:xfrm>
              <a:off x="10179644" y="436276"/>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72" name="Oval 71"/>
            <p:cNvSpPr>
              <a:spLocks noChangeAspect="1"/>
            </p:cNvSpPr>
            <p:nvPr/>
          </p:nvSpPr>
          <p:spPr>
            <a:xfrm>
              <a:off x="10179644" y="1789306"/>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73" name="Oval 72"/>
            <p:cNvSpPr>
              <a:spLocks noChangeAspect="1"/>
            </p:cNvSpPr>
            <p:nvPr/>
          </p:nvSpPr>
          <p:spPr>
            <a:xfrm>
              <a:off x="8765943" y="1126485"/>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74" name="Oval 73"/>
            <p:cNvSpPr>
              <a:spLocks noChangeAspect="1"/>
            </p:cNvSpPr>
            <p:nvPr/>
          </p:nvSpPr>
          <p:spPr>
            <a:xfrm>
              <a:off x="6261972" y="1789306"/>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75" name="Oval 74"/>
            <p:cNvSpPr>
              <a:spLocks noChangeAspect="1"/>
            </p:cNvSpPr>
            <p:nvPr/>
          </p:nvSpPr>
          <p:spPr>
            <a:xfrm>
              <a:off x="6261972" y="436276"/>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76" name="TextBox 75"/>
            <p:cNvSpPr txBox="1"/>
            <p:nvPr/>
          </p:nvSpPr>
          <p:spPr>
            <a:xfrm>
              <a:off x="6292986" y="1719558"/>
              <a:ext cx="334116" cy="400110"/>
            </a:xfrm>
            <a:prstGeom prst="rect">
              <a:avLst/>
            </a:prstGeom>
            <a:noFill/>
          </p:spPr>
          <p:txBody>
            <a:bodyPr wrap="none" rtlCol="0">
              <a:spAutoFit/>
            </a:bodyPr>
            <a:lstStyle/>
            <a:p>
              <a:pPr algn="ctr"/>
              <a:r>
                <a:rPr lang="en-US" sz="2000" i="1" dirty="0">
                  <a:solidFill>
                    <a:srgbClr val="FFFFFF"/>
                  </a:solidFill>
                  <a:latin typeface="Optima"/>
                  <a:cs typeface="Optima"/>
                </a:rPr>
                <a:t>j</a:t>
              </a:r>
            </a:p>
          </p:txBody>
        </p:sp>
        <p:sp>
          <p:nvSpPr>
            <p:cNvPr id="77" name="TextBox 76"/>
            <p:cNvSpPr txBox="1"/>
            <p:nvPr/>
          </p:nvSpPr>
          <p:spPr>
            <a:xfrm>
              <a:off x="6313110" y="396747"/>
              <a:ext cx="312033" cy="400110"/>
            </a:xfrm>
            <a:prstGeom prst="rect">
              <a:avLst/>
            </a:prstGeom>
            <a:noFill/>
          </p:spPr>
          <p:txBody>
            <a:bodyPr wrap="none" rtlCol="0">
              <a:spAutoFit/>
            </a:bodyPr>
            <a:lstStyle/>
            <a:p>
              <a:pPr algn="ctr"/>
              <a:r>
                <a:rPr lang="en-US" sz="2000" i="1" dirty="0">
                  <a:solidFill>
                    <a:srgbClr val="FFFFFF"/>
                  </a:solidFill>
                  <a:latin typeface="Optima"/>
                  <a:cs typeface="Optima"/>
                </a:rPr>
                <a:t>i</a:t>
              </a:r>
            </a:p>
          </p:txBody>
        </p:sp>
        <p:sp>
          <p:nvSpPr>
            <p:cNvPr id="78" name="TextBox 77"/>
            <p:cNvSpPr txBox="1"/>
            <p:nvPr/>
          </p:nvSpPr>
          <p:spPr>
            <a:xfrm>
              <a:off x="10196619" y="402446"/>
              <a:ext cx="378462" cy="400110"/>
            </a:xfrm>
            <a:prstGeom prst="rect">
              <a:avLst/>
            </a:prstGeom>
            <a:noFill/>
          </p:spPr>
          <p:txBody>
            <a:bodyPr wrap="none" rtlCol="0">
              <a:spAutoFit/>
            </a:bodyPr>
            <a:lstStyle/>
            <a:p>
              <a:pPr algn="ctr"/>
              <a:r>
                <a:rPr lang="en-US" sz="2000" i="1" dirty="0">
                  <a:solidFill>
                    <a:srgbClr val="FFFFFF"/>
                  </a:solidFill>
                  <a:latin typeface="Optima"/>
                  <a:cs typeface="Optima"/>
                </a:rPr>
                <a:t>k</a:t>
              </a:r>
            </a:p>
          </p:txBody>
        </p:sp>
        <p:sp>
          <p:nvSpPr>
            <p:cNvPr id="79" name="TextBox 78"/>
            <p:cNvSpPr txBox="1"/>
            <p:nvPr/>
          </p:nvSpPr>
          <p:spPr>
            <a:xfrm>
              <a:off x="10228511" y="1766825"/>
              <a:ext cx="312033" cy="400110"/>
            </a:xfrm>
            <a:prstGeom prst="rect">
              <a:avLst/>
            </a:prstGeom>
            <a:noFill/>
          </p:spPr>
          <p:txBody>
            <a:bodyPr wrap="none" rtlCol="0">
              <a:spAutoFit/>
            </a:bodyPr>
            <a:lstStyle/>
            <a:p>
              <a:pPr algn="ctr"/>
              <a:r>
                <a:rPr lang="en-US" sz="2000" i="1" dirty="0">
                  <a:solidFill>
                    <a:srgbClr val="FFFFFF"/>
                  </a:solidFill>
                  <a:latin typeface="Optima"/>
                  <a:cs typeface="Optima"/>
                </a:rPr>
                <a:t>l</a:t>
              </a:r>
            </a:p>
          </p:txBody>
        </p:sp>
        <p:sp>
          <p:nvSpPr>
            <p:cNvPr id="80" name="TextBox 79"/>
            <p:cNvSpPr txBox="1"/>
            <p:nvPr/>
          </p:nvSpPr>
          <p:spPr>
            <a:xfrm>
              <a:off x="7009744" y="578816"/>
              <a:ext cx="469872" cy="400110"/>
            </a:xfrm>
            <a:prstGeom prst="rect">
              <a:avLst/>
            </a:prstGeom>
            <a:noFill/>
          </p:spPr>
          <p:txBody>
            <a:bodyPr wrap="none" rtlCol="0">
              <a:spAutoFit/>
            </a:bodyPr>
            <a:lstStyle/>
            <a:p>
              <a:pPr algn="ctr"/>
              <a:r>
                <a:rPr lang="en-US" sz="2000" dirty="0">
                  <a:latin typeface="Optima"/>
                  <a:cs typeface="Optima"/>
                </a:rPr>
                <a:t>11</a:t>
              </a:r>
            </a:p>
          </p:txBody>
        </p:sp>
        <p:sp>
          <p:nvSpPr>
            <p:cNvPr id="81" name="TextBox 80"/>
            <p:cNvSpPr txBox="1"/>
            <p:nvPr/>
          </p:nvSpPr>
          <p:spPr>
            <a:xfrm>
              <a:off x="7092915" y="1578637"/>
              <a:ext cx="327269" cy="400110"/>
            </a:xfrm>
            <a:prstGeom prst="rect">
              <a:avLst/>
            </a:prstGeom>
            <a:noFill/>
          </p:spPr>
          <p:txBody>
            <a:bodyPr wrap="none" rtlCol="0">
              <a:spAutoFit/>
            </a:bodyPr>
            <a:lstStyle/>
            <a:p>
              <a:pPr algn="ctr"/>
              <a:r>
                <a:rPr lang="en-US" sz="2000" dirty="0">
                  <a:latin typeface="Optima"/>
                  <a:cs typeface="Optima"/>
                </a:rPr>
                <a:t>2</a:t>
              </a:r>
            </a:p>
          </p:txBody>
        </p:sp>
        <p:sp>
          <p:nvSpPr>
            <p:cNvPr id="82" name="TextBox 81"/>
            <p:cNvSpPr txBox="1"/>
            <p:nvPr/>
          </p:nvSpPr>
          <p:spPr>
            <a:xfrm>
              <a:off x="8224074" y="947538"/>
              <a:ext cx="340093" cy="400110"/>
            </a:xfrm>
            <a:prstGeom prst="rect">
              <a:avLst/>
            </a:prstGeom>
            <a:noFill/>
          </p:spPr>
          <p:txBody>
            <a:bodyPr wrap="none" rtlCol="0">
              <a:spAutoFit/>
            </a:bodyPr>
            <a:lstStyle/>
            <a:p>
              <a:pPr algn="ctr"/>
              <a:r>
                <a:rPr lang="en-US" sz="2000" dirty="0">
                  <a:latin typeface="Optima"/>
                  <a:cs typeface="Optima"/>
                </a:rPr>
                <a:t>4</a:t>
              </a:r>
            </a:p>
          </p:txBody>
        </p:sp>
        <p:sp>
          <p:nvSpPr>
            <p:cNvPr id="83" name="TextBox 82"/>
            <p:cNvSpPr txBox="1"/>
            <p:nvPr/>
          </p:nvSpPr>
          <p:spPr>
            <a:xfrm>
              <a:off x="9450191" y="596802"/>
              <a:ext cx="327269" cy="400110"/>
            </a:xfrm>
            <a:prstGeom prst="rect">
              <a:avLst/>
            </a:prstGeom>
            <a:noFill/>
          </p:spPr>
          <p:txBody>
            <a:bodyPr wrap="none" rtlCol="0">
              <a:spAutoFit/>
            </a:bodyPr>
            <a:lstStyle/>
            <a:p>
              <a:pPr algn="ctr"/>
              <a:r>
                <a:rPr lang="en-US" sz="2000" dirty="0">
                  <a:latin typeface="Optima"/>
                  <a:cs typeface="Optima"/>
                </a:rPr>
                <a:t>6</a:t>
              </a:r>
            </a:p>
          </p:txBody>
        </p:sp>
        <p:sp>
          <p:nvSpPr>
            <p:cNvPr id="84" name="TextBox 83"/>
            <p:cNvSpPr txBox="1"/>
            <p:nvPr/>
          </p:nvSpPr>
          <p:spPr>
            <a:xfrm>
              <a:off x="9450191" y="1578637"/>
              <a:ext cx="327269" cy="400110"/>
            </a:xfrm>
            <a:prstGeom prst="rect">
              <a:avLst/>
            </a:prstGeom>
            <a:noFill/>
          </p:spPr>
          <p:txBody>
            <a:bodyPr wrap="none" rtlCol="0">
              <a:spAutoFit/>
            </a:bodyPr>
            <a:lstStyle/>
            <a:p>
              <a:pPr algn="ctr"/>
              <a:r>
                <a:rPr lang="en-US" sz="2000" dirty="0">
                  <a:latin typeface="Optima"/>
                  <a:cs typeface="Optima"/>
                </a:rPr>
                <a:t>7</a:t>
              </a:r>
            </a:p>
          </p:txBody>
        </p:sp>
      </p:grpSp>
      <p:sp>
        <p:nvSpPr>
          <p:cNvPr id="2" name="Title 1"/>
          <p:cNvSpPr txBox="1">
            <a:spLocks/>
          </p:cNvSpPr>
          <p:nvPr/>
        </p:nvSpPr>
        <p:spPr>
          <a:xfrm>
            <a:off x="381000"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Neighbor-Joining in Action</a:t>
            </a:r>
          </a:p>
        </p:txBody>
      </p:sp>
      <p:sp>
        <p:nvSpPr>
          <p:cNvPr id="8" name="Rectangle 7"/>
          <p:cNvSpPr/>
          <p:nvPr/>
        </p:nvSpPr>
        <p:spPr>
          <a:xfrm>
            <a:off x="381000" y="5029200"/>
            <a:ext cx="8305800" cy="523220"/>
          </a:xfrm>
          <a:prstGeom prst="rect">
            <a:avLst/>
          </a:prstGeom>
          <a:solidFill>
            <a:schemeClr val="bg1">
              <a:lumMod val="85000"/>
            </a:schemeClr>
          </a:solidFill>
          <a:ln>
            <a:solidFill>
              <a:schemeClr val="tx1">
                <a:lumMod val="85000"/>
                <a:lumOff val="15000"/>
              </a:schemeClr>
            </a:solidFill>
          </a:ln>
        </p:spPr>
        <p:txBody>
          <a:bodyPr wrap="square">
            <a:spAutoFit/>
          </a:bodyPr>
          <a:lstStyle/>
          <a:p>
            <a:r>
              <a:rPr lang="en-US" sz="2800" dirty="0">
                <a:latin typeface="Optima"/>
                <a:cs typeface="Optima"/>
              </a:rPr>
              <a:t>7. Reattach limbs of </a:t>
            </a:r>
            <a:r>
              <a:rPr lang="en-US" sz="2800" i="1" dirty="0" err="1">
                <a:latin typeface="Optima"/>
                <a:cs typeface="Optima"/>
              </a:rPr>
              <a:t>i</a:t>
            </a:r>
            <a:r>
              <a:rPr lang="en-US" sz="2800" dirty="0">
                <a:latin typeface="Optima"/>
                <a:cs typeface="Optima"/>
              </a:rPr>
              <a:t> and </a:t>
            </a:r>
            <a:r>
              <a:rPr lang="en-US" sz="2800" i="1" dirty="0">
                <a:latin typeface="Optima"/>
                <a:cs typeface="Optima"/>
              </a:rPr>
              <a:t>j </a:t>
            </a:r>
            <a:r>
              <a:rPr lang="en-US" sz="2800" dirty="0">
                <a:latin typeface="Optima"/>
                <a:cs typeface="Optima"/>
              </a:rPr>
              <a:t>to obtain </a:t>
            </a:r>
            <a:r>
              <a:rPr lang="en-US" sz="2800" i="1" dirty="0">
                <a:latin typeface="Optima"/>
                <a:cs typeface="Optima"/>
              </a:rPr>
              <a:t>Tree</a:t>
            </a:r>
            <a:r>
              <a:rPr lang="en-US" sz="2800" dirty="0">
                <a:latin typeface="Optima"/>
                <a:cs typeface="Optima"/>
              </a:rPr>
              <a:t>(</a:t>
            </a:r>
            <a:r>
              <a:rPr lang="en-US" sz="2800" i="1" dirty="0">
                <a:latin typeface="Optima"/>
                <a:cs typeface="Optima"/>
              </a:rPr>
              <a:t>D</a:t>
            </a:r>
            <a:r>
              <a:rPr lang="en-US" sz="2800" dirty="0">
                <a:latin typeface="Optima"/>
                <a:cs typeface="Optima"/>
              </a:rPr>
              <a:t>).</a:t>
            </a:r>
          </a:p>
        </p:txBody>
      </p:sp>
      <p:graphicFrame>
        <p:nvGraphicFramePr>
          <p:cNvPr id="12" name="Table 11"/>
          <p:cNvGraphicFramePr>
            <a:graphicFrameLocks noGrp="1"/>
          </p:cNvGraphicFramePr>
          <p:nvPr>
            <p:extLst>
              <p:ext uri="{D42A27DB-BD31-4B8C-83A1-F6EECF244321}">
                <p14:modId xmlns:p14="http://schemas.microsoft.com/office/powerpoint/2010/main" val="1312996645"/>
              </p:ext>
            </p:extLst>
          </p:nvPr>
        </p:nvGraphicFramePr>
        <p:xfrm>
          <a:off x="2362272" y="2160484"/>
          <a:ext cx="1930131" cy="1483360"/>
        </p:xfrm>
        <a:graphic>
          <a:graphicData uri="http://schemas.openxmlformats.org/drawingml/2006/table">
            <a:tbl>
              <a:tblPr firstRow="1" bandRow="1">
                <a:tableStyleId>{5C22544A-7EE6-4342-B048-85BDC9FD1C3A}</a:tableStyleId>
              </a:tblPr>
              <a:tblGrid>
                <a:gridCol w="353227">
                  <a:extLst>
                    <a:ext uri="{9D8B030D-6E8A-4147-A177-3AD203B41FA5}">
                      <a16:colId xmlns:a16="http://schemas.microsoft.com/office/drawing/2014/main" val="20000"/>
                    </a:ext>
                  </a:extLst>
                </a:gridCol>
                <a:gridCol w="470974">
                  <a:extLst>
                    <a:ext uri="{9D8B030D-6E8A-4147-A177-3AD203B41FA5}">
                      <a16:colId xmlns:a16="http://schemas.microsoft.com/office/drawing/2014/main" val="20001"/>
                    </a:ext>
                  </a:extLst>
                </a:gridCol>
                <a:gridCol w="581437">
                  <a:extLst>
                    <a:ext uri="{9D8B030D-6E8A-4147-A177-3AD203B41FA5}">
                      <a16:colId xmlns:a16="http://schemas.microsoft.com/office/drawing/2014/main" val="20002"/>
                    </a:ext>
                  </a:extLst>
                </a:gridCol>
                <a:gridCol w="524493">
                  <a:extLst>
                    <a:ext uri="{9D8B030D-6E8A-4147-A177-3AD203B41FA5}">
                      <a16:colId xmlns:a16="http://schemas.microsoft.com/office/drawing/2014/main" val="20003"/>
                    </a:ext>
                  </a:extLst>
                </a:gridCol>
              </a:tblGrid>
              <a:tr h="370840">
                <a:tc>
                  <a:txBody>
                    <a:bodyPr/>
                    <a:lstStyle/>
                    <a:p>
                      <a:pPr algn="ctr"/>
                      <a:endParaRPr lang="en-US" sz="16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1" dirty="0">
                          <a:solidFill>
                            <a:schemeClr val="tx1">
                              <a:lumMod val="85000"/>
                              <a:lumOff val="15000"/>
                            </a:schemeClr>
                          </a:solidFill>
                          <a:latin typeface="Optima"/>
                          <a:cs typeface="Optima"/>
                        </a:rPr>
                        <a:t>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1" dirty="0">
                          <a:solidFill>
                            <a:schemeClr val="tx1">
                              <a:lumMod val="85000"/>
                              <a:lumOff val="15000"/>
                            </a:schemeClr>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1" dirty="0">
                          <a:solidFill>
                            <a:schemeClr val="tx1">
                              <a:lumMod val="85000"/>
                              <a:lumOff val="15000"/>
                            </a:schemeClr>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pPr algn="ctr"/>
                      <a:r>
                        <a:rPr lang="en-US" sz="1600" b="1" i="1" dirty="0">
                          <a:solidFill>
                            <a:schemeClr val="tx1">
                              <a:lumMod val="85000"/>
                              <a:lumOff val="15000"/>
                            </a:schemeClr>
                          </a:solidFill>
                          <a:latin typeface="Optima"/>
                          <a:cs typeface="Optima"/>
                        </a:rPr>
                        <a:t>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10</a:t>
                      </a:r>
                      <a:endParaRPr lang="en-US" sz="1600" b="1" dirty="0">
                        <a:solidFill>
                          <a:schemeClr val="accent1"/>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11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pPr algn="ctr"/>
                      <a:r>
                        <a:rPr lang="en-US" sz="1600" b="1" i="1" dirty="0">
                          <a:solidFill>
                            <a:schemeClr val="tx1">
                              <a:lumMod val="85000"/>
                              <a:lumOff val="15000"/>
                            </a:schemeClr>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10</a:t>
                      </a:r>
                      <a:endParaRPr lang="en-US" sz="1600" b="1" dirty="0">
                        <a:solidFill>
                          <a:srgbClr val="176FC1"/>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i="1" dirty="0">
                          <a:solidFill>
                            <a:schemeClr val="tx1">
                              <a:lumMod val="85000"/>
                              <a:lumOff val="15000"/>
                            </a:schemeClr>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11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13" name="Rectangle 12"/>
          <p:cNvSpPr/>
          <p:nvPr/>
        </p:nvSpPr>
        <p:spPr>
          <a:xfrm>
            <a:off x="1543491" y="2834049"/>
            <a:ext cx="562859" cy="461665"/>
          </a:xfrm>
          <a:prstGeom prst="rect">
            <a:avLst/>
          </a:prstGeom>
        </p:spPr>
        <p:txBody>
          <a:bodyPr wrap="none">
            <a:spAutoFit/>
          </a:bodyPr>
          <a:lstStyle/>
          <a:p>
            <a:r>
              <a:rPr lang="en-US" sz="2400" i="1" dirty="0">
                <a:solidFill>
                  <a:schemeClr val="tx1">
                    <a:lumMod val="85000"/>
                    <a:lumOff val="15000"/>
                  </a:schemeClr>
                </a:solidFill>
                <a:latin typeface="Optima"/>
                <a:cs typeface="Optima"/>
              </a:rPr>
              <a:t>D’</a:t>
            </a:r>
            <a:endParaRPr lang="en-US" dirty="0"/>
          </a:p>
        </p:txBody>
      </p:sp>
      <p:sp>
        <p:nvSpPr>
          <p:cNvPr id="85" name="Rectangle 84"/>
          <p:cNvSpPr/>
          <p:nvPr/>
        </p:nvSpPr>
        <p:spPr>
          <a:xfrm>
            <a:off x="6172200" y="2098841"/>
            <a:ext cx="1172972" cy="461665"/>
          </a:xfrm>
          <a:prstGeom prst="rect">
            <a:avLst/>
          </a:prstGeom>
        </p:spPr>
        <p:txBody>
          <a:bodyPr wrap="none">
            <a:spAutoFit/>
          </a:bodyPr>
          <a:lstStyle/>
          <a:p>
            <a:r>
              <a:rPr lang="en-US" sz="2400" i="1" dirty="0">
                <a:latin typeface="Optima"/>
                <a:cs typeface="Optima"/>
              </a:rPr>
              <a:t>Tree</a:t>
            </a:r>
            <a:r>
              <a:rPr lang="en-US" sz="2400" dirty="0">
                <a:latin typeface="Optima"/>
                <a:cs typeface="Optima"/>
              </a:rPr>
              <a:t>(</a:t>
            </a:r>
            <a:r>
              <a:rPr lang="en-US" sz="2400" i="1" dirty="0">
                <a:latin typeface="Optima"/>
                <a:cs typeface="Optima"/>
              </a:rPr>
              <a:t>D</a:t>
            </a:r>
            <a:r>
              <a:rPr lang="en-US" sz="2400" dirty="0">
                <a:latin typeface="Optima"/>
                <a:cs typeface="Optima"/>
              </a:rPr>
              <a:t>)</a:t>
            </a:r>
            <a:endParaRPr lang="en-US" sz="2400" dirty="0"/>
          </a:p>
        </p:txBody>
      </p:sp>
      <p:sp>
        <p:nvSpPr>
          <p:cNvPr id="28" name="Rectangle 27"/>
          <p:cNvSpPr/>
          <p:nvPr/>
        </p:nvSpPr>
        <p:spPr>
          <a:xfrm>
            <a:off x="1828802" y="4038601"/>
            <a:ext cx="4098797" cy="830997"/>
          </a:xfrm>
          <a:prstGeom prst="rect">
            <a:avLst/>
          </a:prstGeom>
        </p:spPr>
        <p:txBody>
          <a:bodyPr wrap="none">
            <a:spAutoFit/>
          </a:bodyPr>
          <a:lstStyle/>
          <a:p>
            <a:r>
              <a:rPr lang="en-US" sz="2200" i="1" dirty="0" err="1">
                <a:latin typeface="Optima"/>
                <a:cs typeface="Optima"/>
              </a:rPr>
              <a:t>LimbLength</a:t>
            </a:r>
            <a:r>
              <a:rPr lang="en-US" sz="2200" dirty="0">
                <a:latin typeface="Optima"/>
                <a:cs typeface="Optima"/>
              </a:rPr>
              <a:t>(</a:t>
            </a:r>
            <a:r>
              <a:rPr lang="en-US" sz="2200" i="1" dirty="0" err="1">
                <a:latin typeface="Optima"/>
                <a:cs typeface="Optima"/>
              </a:rPr>
              <a:t>i</a:t>
            </a:r>
            <a:r>
              <a:rPr lang="en-US" sz="2200" dirty="0">
                <a:latin typeface="Optima"/>
                <a:cs typeface="Optima"/>
              </a:rPr>
              <a:t>) = </a:t>
            </a:r>
            <a:r>
              <a:rPr lang="en-US" sz="2400" dirty="0">
                <a:latin typeface="Optima"/>
                <a:cs typeface="Optima"/>
              </a:rPr>
              <a:t>½(13 + 9) </a:t>
            </a:r>
            <a:r>
              <a:rPr lang="en-US" sz="2200" dirty="0">
                <a:latin typeface="Optima"/>
                <a:cs typeface="Optima"/>
              </a:rPr>
              <a:t>= 11</a:t>
            </a:r>
          </a:p>
          <a:p>
            <a:r>
              <a:rPr lang="en-US" sz="2200" i="1" dirty="0" err="1">
                <a:latin typeface="Optima"/>
                <a:cs typeface="Optima"/>
              </a:rPr>
              <a:t>LimbLength</a:t>
            </a:r>
            <a:r>
              <a:rPr lang="en-US" sz="2200" dirty="0">
                <a:latin typeface="Optima"/>
                <a:cs typeface="Optima"/>
              </a:rPr>
              <a:t>(</a:t>
            </a:r>
            <a:r>
              <a:rPr lang="en-US" sz="2200" i="1" dirty="0" err="1">
                <a:latin typeface="Optima"/>
                <a:cs typeface="Optima"/>
              </a:rPr>
              <a:t>i</a:t>
            </a:r>
            <a:r>
              <a:rPr lang="en-US" sz="2200" dirty="0">
                <a:latin typeface="Optima"/>
                <a:cs typeface="Optima"/>
              </a:rPr>
              <a:t>) = </a:t>
            </a:r>
            <a:r>
              <a:rPr lang="en-US" sz="2400" dirty="0">
                <a:latin typeface="Optima"/>
                <a:cs typeface="Optima"/>
              </a:rPr>
              <a:t>½(13 – 9) </a:t>
            </a:r>
            <a:r>
              <a:rPr lang="en-US" sz="2200" dirty="0">
                <a:latin typeface="Optima"/>
                <a:cs typeface="Optima"/>
              </a:rPr>
              <a:t>= 2</a:t>
            </a:r>
          </a:p>
        </p:txBody>
      </p:sp>
    </p:spTree>
    <p:extLst>
      <p:ext uri="{BB962C8B-B14F-4D97-AF65-F5344CB8AC3E}">
        <p14:creationId xmlns:p14="http://schemas.microsoft.com/office/powerpoint/2010/main" val="31066257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28600" y="1597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Questions about SARS</a:t>
            </a:r>
          </a:p>
        </p:txBody>
      </p:sp>
      <p:sp>
        <p:nvSpPr>
          <p:cNvPr id="3" name="Content Placeholder 3"/>
          <p:cNvSpPr txBox="1">
            <a:spLocks/>
          </p:cNvSpPr>
          <p:nvPr/>
        </p:nvSpPr>
        <p:spPr>
          <a:xfrm>
            <a:off x="304801" y="1371601"/>
            <a:ext cx="8610601" cy="45259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latin typeface="Optima"/>
                <a:cs typeface="Optima"/>
              </a:rPr>
              <a:t>Which animal gave us SARS?</a:t>
            </a:r>
          </a:p>
          <a:p>
            <a:endParaRPr lang="en-US" dirty="0">
              <a:latin typeface="Optima"/>
              <a:cs typeface="Optima"/>
            </a:endParaRPr>
          </a:p>
          <a:p>
            <a:r>
              <a:rPr lang="en-US" dirty="0">
                <a:latin typeface="Optima"/>
                <a:cs typeface="Optima"/>
              </a:rPr>
              <a:t>How were we first infected?</a:t>
            </a:r>
          </a:p>
        </p:txBody>
      </p:sp>
    </p:spTree>
    <p:extLst>
      <p:ext uri="{BB962C8B-B14F-4D97-AF65-F5344CB8AC3E}">
        <p14:creationId xmlns:p14="http://schemas.microsoft.com/office/powerpoint/2010/main" val="73906850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621322" y="2032743"/>
            <a:ext cx="4313109" cy="1770187"/>
            <a:chOff x="6261972" y="396747"/>
            <a:chExt cx="4313109" cy="1770188"/>
          </a:xfrm>
        </p:grpSpPr>
        <p:cxnSp>
          <p:nvCxnSpPr>
            <p:cNvPr id="65" name="Straight Arrow Connector 64"/>
            <p:cNvCxnSpPr/>
            <p:nvPr/>
          </p:nvCxnSpPr>
          <p:spPr>
            <a:xfrm>
              <a:off x="7789753" y="1323372"/>
              <a:ext cx="1240321" cy="0"/>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a:off x="9021702" y="1315300"/>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flipV="1">
              <a:off x="9030074" y="631755"/>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H="1">
              <a:off x="6439802" y="1323372"/>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flipH="1" flipV="1">
              <a:off x="6448174" y="639827"/>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70" name="Oval 69"/>
            <p:cNvSpPr>
              <a:spLocks noChangeAspect="1"/>
            </p:cNvSpPr>
            <p:nvPr/>
          </p:nvSpPr>
          <p:spPr>
            <a:xfrm>
              <a:off x="7670282" y="1126485"/>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71" name="Oval 70"/>
            <p:cNvSpPr>
              <a:spLocks noChangeAspect="1"/>
            </p:cNvSpPr>
            <p:nvPr/>
          </p:nvSpPr>
          <p:spPr>
            <a:xfrm>
              <a:off x="10179644" y="436276"/>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72" name="Oval 71"/>
            <p:cNvSpPr>
              <a:spLocks noChangeAspect="1"/>
            </p:cNvSpPr>
            <p:nvPr/>
          </p:nvSpPr>
          <p:spPr>
            <a:xfrm>
              <a:off x="10179644" y="1789306"/>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73" name="Oval 72"/>
            <p:cNvSpPr>
              <a:spLocks noChangeAspect="1"/>
            </p:cNvSpPr>
            <p:nvPr/>
          </p:nvSpPr>
          <p:spPr>
            <a:xfrm>
              <a:off x="8765943" y="1126485"/>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74" name="Oval 73"/>
            <p:cNvSpPr>
              <a:spLocks noChangeAspect="1"/>
            </p:cNvSpPr>
            <p:nvPr/>
          </p:nvSpPr>
          <p:spPr>
            <a:xfrm>
              <a:off x="6261972" y="1789306"/>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75" name="Oval 74"/>
            <p:cNvSpPr>
              <a:spLocks noChangeAspect="1"/>
            </p:cNvSpPr>
            <p:nvPr/>
          </p:nvSpPr>
          <p:spPr>
            <a:xfrm>
              <a:off x="6261972" y="436276"/>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76" name="TextBox 75"/>
            <p:cNvSpPr txBox="1"/>
            <p:nvPr/>
          </p:nvSpPr>
          <p:spPr>
            <a:xfrm>
              <a:off x="6292986" y="1719558"/>
              <a:ext cx="334116" cy="400110"/>
            </a:xfrm>
            <a:prstGeom prst="rect">
              <a:avLst/>
            </a:prstGeom>
            <a:noFill/>
          </p:spPr>
          <p:txBody>
            <a:bodyPr wrap="none" rtlCol="0">
              <a:spAutoFit/>
            </a:bodyPr>
            <a:lstStyle/>
            <a:p>
              <a:pPr algn="ctr"/>
              <a:r>
                <a:rPr lang="en-US" sz="2000" i="1" dirty="0">
                  <a:solidFill>
                    <a:srgbClr val="FFFFFF"/>
                  </a:solidFill>
                  <a:latin typeface="Optima"/>
                  <a:cs typeface="Optima"/>
                </a:rPr>
                <a:t>j</a:t>
              </a:r>
            </a:p>
          </p:txBody>
        </p:sp>
        <p:sp>
          <p:nvSpPr>
            <p:cNvPr id="77" name="TextBox 76"/>
            <p:cNvSpPr txBox="1"/>
            <p:nvPr/>
          </p:nvSpPr>
          <p:spPr>
            <a:xfrm>
              <a:off x="6313110" y="396747"/>
              <a:ext cx="312033" cy="400110"/>
            </a:xfrm>
            <a:prstGeom prst="rect">
              <a:avLst/>
            </a:prstGeom>
            <a:noFill/>
          </p:spPr>
          <p:txBody>
            <a:bodyPr wrap="none" rtlCol="0">
              <a:spAutoFit/>
            </a:bodyPr>
            <a:lstStyle/>
            <a:p>
              <a:pPr algn="ctr"/>
              <a:r>
                <a:rPr lang="en-US" sz="2000" i="1" dirty="0">
                  <a:solidFill>
                    <a:srgbClr val="FFFFFF"/>
                  </a:solidFill>
                  <a:latin typeface="Optima"/>
                  <a:cs typeface="Optima"/>
                </a:rPr>
                <a:t>i</a:t>
              </a:r>
            </a:p>
          </p:txBody>
        </p:sp>
        <p:sp>
          <p:nvSpPr>
            <p:cNvPr id="78" name="TextBox 77"/>
            <p:cNvSpPr txBox="1"/>
            <p:nvPr/>
          </p:nvSpPr>
          <p:spPr>
            <a:xfrm>
              <a:off x="10196619" y="402446"/>
              <a:ext cx="378462" cy="400110"/>
            </a:xfrm>
            <a:prstGeom prst="rect">
              <a:avLst/>
            </a:prstGeom>
            <a:noFill/>
          </p:spPr>
          <p:txBody>
            <a:bodyPr wrap="none" rtlCol="0">
              <a:spAutoFit/>
            </a:bodyPr>
            <a:lstStyle/>
            <a:p>
              <a:pPr algn="ctr"/>
              <a:r>
                <a:rPr lang="en-US" sz="2000" i="1" dirty="0">
                  <a:solidFill>
                    <a:srgbClr val="FFFFFF"/>
                  </a:solidFill>
                  <a:latin typeface="Optima"/>
                  <a:cs typeface="Optima"/>
                </a:rPr>
                <a:t>k</a:t>
              </a:r>
            </a:p>
          </p:txBody>
        </p:sp>
        <p:sp>
          <p:nvSpPr>
            <p:cNvPr id="79" name="TextBox 78"/>
            <p:cNvSpPr txBox="1"/>
            <p:nvPr/>
          </p:nvSpPr>
          <p:spPr>
            <a:xfrm>
              <a:off x="10228511" y="1766825"/>
              <a:ext cx="312033" cy="400110"/>
            </a:xfrm>
            <a:prstGeom prst="rect">
              <a:avLst/>
            </a:prstGeom>
            <a:noFill/>
          </p:spPr>
          <p:txBody>
            <a:bodyPr wrap="none" rtlCol="0">
              <a:spAutoFit/>
            </a:bodyPr>
            <a:lstStyle/>
            <a:p>
              <a:pPr algn="ctr"/>
              <a:r>
                <a:rPr lang="en-US" sz="2000" i="1" dirty="0">
                  <a:solidFill>
                    <a:srgbClr val="FFFFFF"/>
                  </a:solidFill>
                  <a:latin typeface="Optima"/>
                  <a:cs typeface="Optima"/>
                </a:rPr>
                <a:t>l</a:t>
              </a:r>
            </a:p>
          </p:txBody>
        </p:sp>
        <p:sp>
          <p:nvSpPr>
            <p:cNvPr id="80" name="TextBox 79"/>
            <p:cNvSpPr txBox="1"/>
            <p:nvPr/>
          </p:nvSpPr>
          <p:spPr>
            <a:xfrm>
              <a:off x="7009744" y="578816"/>
              <a:ext cx="469872" cy="400110"/>
            </a:xfrm>
            <a:prstGeom prst="rect">
              <a:avLst/>
            </a:prstGeom>
            <a:noFill/>
          </p:spPr>
          <p:txBody>
            <a:bodyPr wrap="none" rtlCol="0">
              <a:spAutoFit/>
            </a:bodyPr>
            <a:lstStyle/>
            <a:p>
              <a:pPr algn="ctr"/>
              <a:r>
                <a:rPr lang="en-US" sz="2000" dirty="0">
                  <a:latin typeface="Optima"/>
                  <a:cs typeface="Optima"/>
                </a:rPr>
                <a:t>11</a:t>
              </a:r>
            </a:p>
          </p:txBody>
        </p:sp>
        <p:sp>
          <p:nvSpPr>
            <p:cNvPr id="81" name="TextBox 80"/>
            <p:cNvSpPr txBox="1"/>
            <p:nvPr/>
          </p:nvSpPr>
          <p:spPr>
            <a:xfrm>
              <a:off x="7092915" y="1578637"/>
              <a:ext cx="327269" cy="400110"/>
            </a:xfrm>
            <a:prstGeom prst="rect">
              <a:avLst/>
            </a:prstGeom>
            <a:noFill/>
          </p:spPr>
          <p:txBody>
            <a:bodyPr wrap="none" rtlCol="0">
              <a:spAutoFit/>
            </a:bodyPr>
            <a:lstStyle/>
            <a:p>
              <a:pPr algn="ctr"/>
              <a:r>
                <a:rPr lang="en-US" sz="2000" dirty="0">
                  <a:latin typeface="Optima"/>
                  <a:cs typeface="Optima"/>
                </a:rPr>
                <a:t>2</a:t>
              </a:r>
            </a:p>
          </p:txBody>
        </p:sp>
        <p:sp>
          <p:nvSpPr>
            <p:cNvPr id="82" name="TextBox 81"/>
            <p:cNvSpPr txBox="1"/>
            <p:nvPr/>
          </p:nvSpPr>
          <p:spPr>
            <a:xfrm>
              <a:off x="8224074" y="947538"/>
              <a:ext cx="340093" cy="400110"/>
            </a:xfrm>
            <a:prstGeom prst="rect">
              <a:avLst/>
            </a:prstGeom>
            <a:noFill/>
          </p:spPr>
          <p:txBody>
            <a:bodyPr wrap="none" rtlCol="0">
              <a:spAutoFit/>
            </a:bodyPr>
            <a:lstStyle/>
            <a:p>
              <a:pPr algn="ctr"/>
              <a:r>
                <a:rPr lang="en-US" sz="2000" dirty="0">
                  <a:latin typeface="Optima"/>
                  <a:cs typeface="Optima"/>
                </a:rPr>
                <a:t>4</a:t>
              </a:r>
            </a:p>
          </p:txBody>
        </p:sp>
        <p:sp>
          <p:nvSpPr>
            <p:cNvPr id="83" name="TextBox 82"/>
            <p:cNvSpPr txBox="1"/>
            <p:nvPr/>
          </p:nvSpPr>
          <p:spPr>
            <a:xfrm>
              <a:off x="9450191" y="596802"/>
              <a:ext cx="327269" cy="400110"/>
            </a:xfrm>
            <a:prstGeom prst="rect">
              <a:avLst/>
            </a:prstGeom>
            <a:noFill/>
          </p:spPr>
          <p:txBody>
            <a:bodyPr wrap="none" rtlCol="0">
              <a:spAutoFit/>
            </a:bodyPr>
            <a:lstStyle/>
            <a:p>
              <a:pPr algn="ctr"/>
              <a:r>
                <a:rPr lang="en-US" sz="2000" dirty="0">
                  <a:latin typeface="Optima"/>
                  <a:cs typeface="Optima"/>
                </a:rPr>
                <a:t>6</a:t>
              </a:r>
            </a:p>
          </p:txBody>
        </p:sp>
        <p:sp>
          <p:nvSpPr>
            <p:cNvPr id="84" name="TextBox 83"/>
            <p:cNvSpPr txBox="1"/>
            <p:nvPr/>
          </p:nvSpPr>
          <p:spPr>
            <a:xfrm>
              <a:off x="9450191" y="1578637"/>
              <a:ext cx="327269" cy="400110"/>
            </a:xfrm>
            <a:prstGeom prst="rect">
              <a:avLst/>
            </a:prstGeom>
            <a:noFill/>
          </p:spPr>
          <p:txBody>
            <a:bodyPr wrap="none" rtlCol="0">
              <a:spAutoFit/>
            </a:bodyPr>
            <a:lstStyle/>
            <a:p>
              <a:pPr algn="ctr"/>
              <a:r>
                <a:rPr lang="en-US" sz="2000" dirty="0">
                  <a:latin typeface="Optima"/>
                  <a:cs typeface="Optima"/>
                </a:rPr>
                <a:t>7</a:t>
              </a:r>
            </a:p>
          </p:txBody>
        </p:sp>
      </p:grpSp>
      <p:sp>
        <p:nvSpPr>
          <p:cNvPr id="2" name="Title 1"/>
          <p:cNvSpPr txBox="1">
            <a:spLocks/>
          </p:cNvSpPr>
          <p:nvPr/>
        </p:nvSpPr>
        <p:spPr>
          <a:xfrm>
            <a:off x="381000"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Neighbor-Joining in Action</a:t>
            </a:r>
          </a:p>
        </p:txBody>
      </p:sp>
      <p:sp>
        <p:nvSpPr>
          <p:cNvPr id="8" name="Rectangle 7"/>
          <p:cNvSpPr/>
          <p:nvPr/>
        </p:nvSpPr>
        <p:spPr>
          <a:xfrm>
            <a:off x="381000" y="5029200"/>
            <a:ext cx="8305800" cy="523220"/>
          </a:xfrm>
          <a:prstGeom prst="rect">
            <a:avLst/>
          </a:prstGeom>
          <a:solidFill>
            <a:schemeClr val="bg1">
              <a:lumMod val="85000"/>
            </a:schemeClr>
          </a:solidFill>
          <a:ln>
            <a:solidFill>
              <a:schemeClr val="tx1">
                <a:lumMod val="85000"/>
                <a:lumOff val="15000"/>
              </a:schemeClr>
            </a:solidFill>
          </a:ln>
        </p:spPr>
        <p:txBody>
          <a:bodyPr wrap="square">
            <a:spAutoFit/>
          </a:bodyPr>
          <a:lstStyle/>
          <a:p>
            <a:r>
              <a:rPr lang="en-US" sz="2800" dirty="0">
                <a:latin typeface="Optima"/>
                <a:cs typeface="Optima"/>
              </a:rPr>
              <a:t>7. Reattach limbs of </a:t>
            </a:r>
            <a:r>
              <a:rPr lang="en-US" sz="2800" i="1" dirty="0" err="1">
                <a:latin typeface="Optima"/>
                <a:cs typeface="Optima"/>
              </a:rPr>
              <a:t>i</a:t>
            </a:r>
            <a:r>
              <a:rPr lang="en-US" sz="2800" dirty="0">
                <a:latin typeface="Optima"/>
                <a:cs typeface="Optima"/>
              </a:rPr>
              <a:t> and </a:t>
            </a:r>
            <a:r>
              <a:rPr lang="en-US" sz="2800" i="1" dirty="0">
                <a:latin typeface="Optima"/>
                <a:cs typeface="Optima"/>
              </a:rPr>
              <a:t>j </a:t>
            </a:r>
            <a:r>
              <a:rPr lang="en-US" sz="2800" dirty="0">
                <a:latin typeface="Optima"/>
                <a:cs typeface="Optima"/>
              </a:rPr>
              <a:t>to obtain </a:t>
            </a:r>
            <a:r>
              <a:rPr lang="en-US" sz="2800" i="1" dirty="0">
                <a:latin typeface="Optima"/>
                <a:cs typeface="Optima"/>
              </a:rPr>
              <a:t>Tree</a:t>
            </a:r>
            <a:r>
              <a:rPr lang="en-US" sz="2800" dirty="0">
                <a:latin typeface="Optima"/>
                <a:cs typeface="Optima"/>
              </a:rPr>
              <a:t>(</a:t>
            </a:r>
            <a:r>
              <a:rPr lang="en-US" sz="2800" i="1" dirty="0">
                <a:latin typeface="Optima"/>
                <a:cs typeface="Optima"/>
              </a:rPr>
              <a:t>D</a:t>
            </a:r>
            <a:r>
              <a:rPr lang="en-US" sz="2800" dirty="0">
                <a:latin typeface="Optima"/>
                <a:cs typeface="Optima"/>
              </a:rPr>
              <a:t>).</a:t>
            </a:r>
          </a:p>
        </p:txBody>
      </p:sp>
      <p:graphicFrame>
        <p:nvGraphicFramePr>
          <p:cNvPr id="12" name="Table 11"/>
          <p:cNvGraphicFramePr>
            <a:graphicFrameLocks noGrp="1"/>
          </p:cNvGraphicFramePr>
          <p:nvPr>
            <p:extLst>
              <p:ext uri="{D42A27DB-BD31-4B8C-83A1-F6EECF244321}">
                <p14:modId xmlns:p14="http://schemas.microsoft.com/office/powerpoint/2010/main" val="3301984448"/>
              </p:ext>
            </p:extLst>
          </p:nvPr>
        </p:nvGraphicFramePr>
        <p:xfrm>
          <a:off x="2362272" y="2160484"/>
          <a:ext cx="1930131" cy="1483360"/>
        </p:xfrm>
        <a:graphic>
          <a:graphicData uri="http://schemas.openxmlformats.org/drawingml/2006/table">
            <a:tbl>
              <a:tblPr firstRow="1" bandRow="1">
                <a:tableStyleId>{5C22544A-7EE6-4342-B048-85BDC9FD1C3A}</a:tableStyleId>
              </a:tblPr>
              <a:tblGrid>
                <a:gridCol w="353227">
                  <a:extLst>
                    <a:ext uri="{9D8B030D-6E8A-4147-A177-3AD203B41FA5}">
                      <a16:colId xmlns:a16="http://schemas.microsoft.com/office/drawing/2014/main" val="20000"/>
                    </a:ext>
                  </a:extLst>
                </a:gridCol>
                <a:gridCol w="470974">
                  <a:extLst>
                    <a:ext uri="{9D8B030D-6E8A-4147-A177-3AD203B41FA5}">
                      <a16:colId xmlns:a16="http://schemas.microsoft.com/office/drawing/2014/main" val="20001"/>
                    </a:ext>
                  </a:extLst>
                </a:gridCol>
                <a:gridCol w="581437">
                  <a:extLst>
                    <a:ext uri="{9D8B030D-6E8A-4147-A177-3AD203B41FA5}">
                      <a16:colId xmlns:a16="http://schemas.microsoft.com/office/drawing/2014/main" val="20002"/>
                    </a:ext>
                  </a:extLst>
                </a:gridCol>
                <a:gridCol w="524493">
                  <a:extLst>
                    <a:ext uri="{9D8B030D-6E8A-4147-A177-3AD203B41FA5}">
                      <a16:colId xmlns:a16="http://schemas.microsoft.com/office/drawing/2014/main" val="20003"/>
                    </a:ext>
                  </a:extLst>
                </a:gridCol>
              </a:tblGrid>
              <a:tr h="370840">
                <a:tc>
                  <a:txBody>
                    <a:bodyPr/>
                    <a:lstStyle/>
                    <a:p>
                      <a:pPr algn="ctr"/>
                      <a:endParaRPr lang="en-US" sz="16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1" dirty="0">
                          <a:solidFill>
                            <a:schemeClr val="tx1">
                              <a:lumMod val="85000"/>
                              <a:lumOff val="15000"/>
                            </a:schemeClr>
                          </a:solidFill>
                          <a:latin typeface="Optima"/>
                          <a:cs typeface="Optima"/>
                        </a:rPr>
                        <a:t>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1" dirty="0">
                          <a:solidFill>
                            <a:schemeClr val="tx1">
                              <a:lumMod val="85000"/>
                              <a:lumOff val="15000"/>
                            </a:schemeClr>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1" dirty="0">
                          <a:solidFill>
                            <a:schemeClr val="tx1">
                              <a:lumMod val="85000"/>
                              <a:lumOff val="15000"/>
                            </a:schemeClr>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pPr algn="ctr"/>
                      <a:r>
                        <a:rPr lang="en-US" sz="1600" b="1" i="1" dirty="0">
                          <a:solidFill>
                            <a:schemeClr val="tx1">
                              <a:lumMod val="85000"/>
                              <a:lumOff val="15000"/>
                            </a:schemeClr>
                          </a:solidFill>
                          <a:latin typeface="Optima"/>
                          <a:cs typeface="Optima"/>
                        </a:rPr>
                        <a:t>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10</a:t>
                      </a:r>
                      <a:endParaRPr lang="en-US" sz="1600" b="1" dirty="0">
                        <a:solidFill>
                          <a:schemeClr val="accent1"/>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11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pPr algn="ctr"/>
                      <a:r>
                        <a:rPr lang="en-US" sz="1600" b="1" i="1" dirty="0">
                          <a:solidFill>
                            <a:schemeClr val="tx1">
                              <a:lumMod val="85000"/>
                              <a:lumOff val="15000"/>
                            </a:schemeClr>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10</a:t>
                      </a:r>
                      <a:endParaRPr lang="en-US" sz="1600" b="1" dirty="0">
                        <a:solidFill>
                          <a:srgbClr val="176FC1"/>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i="1" dirty="0">
                          <a:solidFill>
                            <a:schemeClr val="tx1">
                              <a:lumMod val="85000"/>
                              <a:lumOff val="15000"/>
                            </a:schemeClr>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11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13" name="Rectangle 12"/>
          <p:cNvSpPr/>
          <p:nvPr/>
        </p:nvSpPr>
        <p:spPr>
          <a:xfrm>
            <a:off x="1543491" y="2834049"/>
            <a:ext cx="562859" cy="461665"/>
          </a:xfrm>
          <a:prstGeom prst="rect">
            <a:avLst/>
          </a:prstGeom>
        </p:spPr>
        <p:txBody>
          <a:bodyPr wrap="none">
            <a:spAutoFit/>
          </a:bodyPr>
          <a:lstStyle/>
          <a:p>
            <a:r>
              <a:rPr lang="en-US" sz="2400" i="1" dirty="0">
                <a:solidFill>
                  <a:schemeClr val="tx1">
                    <a:lumMod val="85000"/>
                    <a:lumOff val="15000"/>
                  </a:schemeClr>
                </a:solidFill>
                <a:latin typeface="Optima"/>
                <a:cs typeface="Optima"/>
              </a:rPr>
              <a:t>D’</a:t>
            </a:r>
            <a:endParaRPr lang="en-US" dirty="0"/>
          </a:p>
        </p:txBody>
      </p:sp>
      <p:sp>
        <p:nvSpPr>
          <p:cNvPr id="85" name="Rectangle 84"/>
          <p:cNvSpPr/>
          <p:nvPr/>
        </p:nvSpPr>
        <p:spPr>
          <a:xfrm>
            <a:off x="6172200" y="2098841"/>
            <a:ext cx="1172972" cy="461665"/>
          </a:xfrm>
          <a:prstGeom prst="rect">
            <a:avLst/>
          </a:prstGeom>
        </p:spPr>
        <p:txBody>
          <a:bodyPr wrap="none">
            <a:spAutoFit/>
          </a:bodyPr>
          <a:lstStyle/>
          <a:p>
            <a:r>
              <a:rPr lang="en-US" sz="2400" i="1" dirty="0">
                <a:latin typeface="Optima"/>
                <a:cs typeface="Optima"/>
              </a:rPr>
              <a:t>Tree</a:t>
            </a:r>
            <a:r>
              <a:rPr lang="en-US" sz="2400" dirty="0">
                <a:latin typeface="Optima"/>
                <a:cs typeface="Optima"/>
              </a:rPr>
              <a:t>(</a:t>
            </a:r>
            <a:r>
              <a:rPr lang="en-US" sz="2400" i="1" dirty="0">
                <a:latin typeface="Optima"/>
                <a:cs typeface="Optima"/>
              </a:rPr>
              <a:t>D</a:t>
            </a:r>
            <a:r>
              <a:rPr lang="en-US" sz="2400" dirty="0">
                <a:latin typeface="Optima"/>
                <a:cs typeface="Optima"/>
              </a:rPr>
              <a:t>)</a:t>
            </a:r>
            <a:endParaRPr lang="en-US" sz="2400" dirty="0"/>
          </a:p>
        </p:txBody>
      </p:sp>
    </p:spTree>
    <p:extLst>
      <p:ext uri="{BB962C8B-B14F-4D97-AF65-F5344CB8AC3E}">
        <p14:creationId xmlns:p14="http://schemas.microsoft.com/office/powerpoint/2010/main" val="400221563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5048" y="1295400"/>
            <a:ext cx="8266176" cy="4524315"/>
          </a:xfrm>
          <a:prstGeom prst="rect">
            <a:avLst/>
          </a:prstGeom>
          <a:solidFill>
            <a:schemeClr val="bg1">
              <a:lumMod val="85000"/>
            </a:schemeClr>
          </a:solidFill>
          <a:ln>
            <a:solidFill>
              <a:schemeClr val="tx1">
                <a:lumMod val="75000"/>
                <a:lumOff val="25000"/>
              </a:schemeClr>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400" b="1" dirty="0" err="1">
                <a:latin typeface="Optima"/>
                <a:cs typeface="Optima"/>
              </a:rPr>
              <a:t>NeighborJoining</a:t>
            </a:r>
            <a:r>
              <a:rPr lang="en-US" sz="2400" b="1" dirty="0">
                <a:latin typeface="Optima"/>
                <a:cs typeface="Optima"/>
              </a:rPr>
              <a:t>(</a:t>
            </a:r>
            <a:r>
              <a:rPr lang="en-US" sz="2400" b="1" i="1" dirty="0">
                <a:latin typeface="Optima"/>
                <a:cs typeface="Optima"/>
              </a:rPr>
              <a:t>D</a:t>
            </a:r>
            <a:r>
              <a:rPr lang="en-US" sz="2400" b="1" dirty="0">
                <a:latin typeface="Optima"/>
                <a:cs typeface="Optima"/>
              </a:rPr>
              <a:t>):</a:t>
            </a:r>
            <a:endParaRPr lang="en-US" sz="2400" dirty="0">
              <a:latin typeface="Optima"/>
              <a:cs typeface="Optima"/>
            </a:endParaRPr>
          </a:p>
          <a:p>
            <a:pPr marL="514350" indent="-514350">
              <a:buFont typeface="+mj-lt"/>
              <a:buAutoNum type="arabicPeriod"/>
            </a:pPr>
            <a:r>
              <a:rPr lang="en-US" sz="2400" dirty="0">
                <a:latin typeface="Optima"/>
                <a:cs typeface="Optima"/>
              </a:rPr>
              <a:t>Construct neighbor-joining matrix </a:t>
            </a:r>
            <a:r>
              <a:rPr lang="en-US" sz="2400" i="1" dirty="0">
                <a:latin typeface="Optima"/>
                <a:cs typeface="Optima"/>
              </a:rPr>
              <a:t>D</a:t>
            </a:r>
            <a:r>
              <a:rPr lang="en-US" sz="2400" dirty="0">
                <a:latin typeface="Optima"/>
                <a:cs typeface="Optima"/>
              </a:rPr>
              <a:t>* from </a:t>
            </a:r>
            <a:r>
              <a:rPr lang="en-US" sz="2400" i="1" dirty="0">
                <a:latin typeface="Optima"/>
                <a:cs typeface="Optima"/>
              </a:rPr>
              <a:t>D</a:t>
            </a:r>
            <a:r>
              <a:rPr lang="en-US" sz="2400" dirty="0">
                <a:latin typeface="Optima"/>
                <a:cs typeface="Optima"/>
              </a:rPr>
              <a:t>.</a:t>
            </a:r>
          </a:p>
          <a:p>
            <a:pPr marL="514350" indent="-514350">
              <a:buFont typeface="+mj-lt"/>
              <a:buAutoNum type="arabicPeriod"/>
            </a:pPr>
            <a:r>
              <a:rPr lang="en-US" sz="2400" dirty="0">
                <a:latin typeface="Optima"/>
                <a:cs typeface="Optima"/>
              </a:rPr>
              <a:t>Find a minimum element </a:t>
            </a:r>
            <a:r>
              <a:rPr lang="en-US" sz="2400" i="1" dirty="0">
                <a:latin typeface="Optima"/>
                <a:cs typeface="Optima"/>
              </a:rPr>
              <a:t>D</a:t>
            </a:r>
            <a:r>
              <a:rPr lang="en-US" sz="2400" dirty="0">
                <a:latin typeface="Optima"/>
                <a:cs typeface="Optima"/>
              </a:rPr>
              <a:t>*</a:t>
            </a:r>
            <a:r>
              <a:rPr lang="en-US" sz="2400" i="1" baseline="-25000" dirty="0" err="1">
                <a:latin typeface="Optima"/>
                <a:cs typeface="Optima"/>
              </a:rPr>
              <a:t>i,j</a:t>
            </a:r>
            <a:r>
              <a:rPr lang="en-US" sz="2400" dirty="0">
                <a:latin typeface="Optima"/>
                <a:cs typeface="Optima"/>
              </a:rPr>
              <a:t> of </a:t>
            </a:r>
            <a:r>
              <a:rPr lang="en-US" sz="2400" i="1" dirty="0">
                <a:latin typeface="Optima"/>
                <a:cs typeface="Optima"/>
              </a:rPr>
              <a:t>D*</a:t>
            </a:r>
            <a:r>
              <a:rPr lang="en-US" sz="2400" dirty="0">
                <a:latin typeface="Optima"/>
                <a:cs typeface="Optima"/>
              </a:rPr>
              <a:t>.</a:t>
            </a:r>
          </a:p>
          <a:p>
            <a:pPr marL="514350" indent="-514350">
              <a:buFont typeface="+mj-lt"/>
              <a:buAutoNum type="arabicPeriod"/>
            </a:pPr>
            <a:r>
              <a:rPr lang="en-US" sz="2400" dirty="0">
                <a:latin typeface="Optima"/>
                <a:cs typeface="Optima"/>
              </a:rPr>
              <a:t>Compute </a:t>
            </a:r>
            <a:r>
              <a:rPr lang="en-US" sz="2400" i="1" dirty="0" err="1">
                <a:latin typeface="Lucida Grande"/>
                <a:ea typeface="Lucida Grande"/>
                <a:cs typeface="Lucida Grande"/>
              </a:rPr>
              <a:t>Δ</a:t>
            </a:r>
            <a:r>
              <a:rPr lang="en-US" sz="2400" i="1" baseline="-25000" dirty="0" err="1">
                <a:latin typeface="Optima"/>
                <a:ea typeface="Lucida Grande"/>
                <a:cs typeface="Optima"/>
              </a:rPr>
              <a:t>i,j</a:t>
            </a:r>
            <a:r>
              <a:rPr lang="en-US" sz="2400" dirty="0">
                <a:latin typeface="Optima"/>
                <a:ea typeface="Lucida Grande"/>
                <a:cs typeface="Optima"/>
              </a:rPr>
              <a:t> </a:t>
            </a:r>
            <a:r>
              <a:rPr lang="en-US" sz="2400" dirty="0">
                <a:latin typeface="Optima"/>
                <a:cs typeface="Optima"/>
              </a:rPr>
              <a:t>= (</a:t>
            </a:r>
            <a:r>
              <a:rPr lang="en-US" sz="2400" i="1" dirty="0" err="1">
                <a:latin typeface="Optima"/>
                <a:cs typeface="Optima"/>
              </a:rPr>
              <a:t>TotalDistance</a:t>
            </a:r>
            <a:r>
              <a:rPr lang="en-US" sz="2400" i="1" baseline="-25000" dirty="0" err="1">
                <a:latin typeface="Optima"/>
                <a:cs typeface="Optima"/>
              </a:rPr>
              <a:t>D</a:t>
            </a:r>
            <a:r>
              <a:rPr lang="en-US" sz="2400" dirty="0">
                <a:latin typeface="Optima"/>
                <a:cs typeface="Optima"/>
              </a:rPr>
              <a:t>(</a:t>
            </a:r>
            <a:r>
              <a:rPr lang="en-US" sz="2400" i="1" dirty="0" err="1">
                <a:latin typeface="Optima"/>
                <a:cs typeface="Optima"/>
              </a:rPr>
              <a:t>i</a:t>
            </a:r>
            <a:r>
              <a:rPr lang="en-US" sz="2400" dirty="0">
                <a:latin typeface="Optima"/>
                <a:cs typeface="Optima"/>
              </a:rPr>
              <a:t>) – </a:t>
            </a:r>
            <a:r>
              <a:rPr lang="en-US" sz="2400" i="1" dirty="0" err="1">
                <a:latin typeface="Optima"/>
                <a:cs typeface="Optima"/>
              </a:rPr>
              <a:t>TotalDistance</a:t>
            </a:r>
            <a:r>
              <a:rPr lang="en-US" sz="2400" i="1" baseline="-25000" dirty="0" err="1">
                <a:latin typeface="Optima"/>
                <a:cs typeface="Optima"/>
              </a:rPr>
              <a:t>D</a:t>
            </a:r>
            <a:r>
              <a:rPr lang="en-US" sz="2400" dirty="0">
                <a:latin typeface="Optima"/>
                <a:cs typeface="Optima"/>
              </a:rPr>
              <a:t>(</a:t>
            </a:r>
            <a:r>
              <a:rPr lang="en-US" sz="2400" i="1" dirty="0">
                <a:latin typeface="Optima"/>
                <a:cs typeface="Optima"/>
              </a:rPr>
              <a:t>j</a:t>
            </a:r>
            <a:r>
              <a:rPr lang="en-US" sz="2400" dirty="0">
                <a:latin typeface="Optima"/>
                <a:cs typeface="Optima"/>
              </a:rPr>
              <a:t>)) / (</a:t>
            </a:r>
            <a:r>
              <a:rPr lang="en-US" sz="2400" i="1" dirty="0">
                <a:latin typeface="Optima"/>
                <a:cs typeface="Optima"/>
              </a:rPr>
              <a:t>n</a:t>
            </a:r>
            <a:r>
              <a:rPr lang="en-US" sz="2400" dirty="0">
                <a:latin typeface="Optima"/>
                <a:cs typeface="Optima"/>
              </a:rPr>
              <a:t> – 2).</a:t>
            </a:r>
          </a:p>
          <a:p>
            <a:pPr marL="514350" indent="-514350">
              <a:buFont typeface="+mj-lt"/>
              <a:buAutoNum type="arabicPeriod"/>
            </a:pPr>
            <a:r>
              <a:rPr lang="en-US" sz="2400" dirty="0">
                <a:latin typeface="Optima"/>
                <a:cs typeface="Optima"/>
              </a:rPr>
              <a:t>Set </a:t>
            </a:r>
            <a:r>
              <a:rPr lang="en-US" sz="2400" i="1" dirty="0" err="1">
                <a:latin typeface="Optima"/>
                <a:cs typeface="Optima"/>
              </a:rPr>
              <a:t>LimbLength</a:t>
            </a:r>
            <a:r>
              <a:rPr lang="en-US" sz="2400" dirty="0">
                <a:latin typeface="Optima"/>
                <a:cs typeface="Optima"/>
              </a:rPr>
              <a:t>(</a:t>
            </a:r>
            <a:r>
              <a:rPr lang="en-US" sz="2400" i="1" dirty="0" err="1">
                <a:latin typeface="Optima"/>
                <a:cs typeface="Optima"/>
              </a:rPr>
              <a:t>i</a:t>
            </a:r>
            <a:r>
              <a:rPr lang="en-US" sz="2400" dirty="0">
                <a:latin typeface="Optima"/>
                <a:cs typeface="Optima"/>
              </a:rPr>
              <a:t>) equal to ½(</a:t>
            </a:r>
            <a:r>
              <a:rPr lang="en-US" sz="2400" i="1" dirty="0" err="1">
                <a:latin typeface="Optima"/>
                <a:cs typeface="Optima"/>
              </a:rPr>
              <a:t>D</a:t>
            </a:r>
            <a:r>
              <a:rPr lang="en-US" sz="2400" i="1" baseline="-25000" dirty="0" err="1">
                <a:latin typeface="Optima"/>
                <a:cs typeface="Optima"/>
              </a:rPr>
              <a:t>i,j</a:t>
            </a:r>
            <a:r>
              <a:rPr lang="en-US" sz="2400" dirty="0">
                <a:latin typeface="Optima"/>
                <a:cs typeface="Optima"/>
              </a:rPr>
              <a:t> + </a:t>
            </a:r>
            <a:r>
              <a:rPr lang="en-US" sz="2400" i="1" dirty="0" err="1">
                <a:latin typeface="Lucida Grande"/>
                <a:ea typeface="Lucida Grande"/>
                <a:cs typeface="Lucida Grande"/>
              </a:rPr>
              <a:t>Δ</a:t>
            </a:r>
            <a:r>
              <a:rPr lang="en-US" sz="2400" i="1" baseline="-25000" dirty="0" err="1">
                <a:latin typeface="Optima"/>
                <a:ea typeface="Lucida Grande"/>
                <a:cs typeface="Optima"/>
              </a:rPr>
              <a:t>i,j</a:t>
            </a:r>
            <a:r>
              <a:rPr lang="en-US" sz="2400" dirty="0">
                <a:latin typeface="Optima"/>
                <a:cs typeface="Optima"/>
              </a:rPr>
              <a:t>) and </a:t>
            </a:r>
            <a:r>
              <a:rPr lang="en-US" sz="2400" i="1" dirty="0" err="1">
                <a:latin typeface="Optima"/>
                <a:cs typeface="Optima"/>
              </a:rPr>
              <a:t>LimbLength</a:t>
            </a:r>
            <a:r>
              <a:rPr lang="en-US" sz="2400" dirty="0">
                <a:latin typeface="Optima"/>
                <a:cs typeface="Optima"/>
              </a:rPr>
              <a:t>(</a:t>
            </a:r>
            <a:r>
              <a:rPr lang="en-US" sz="2400" i="1" dirty="0">
                <a:latin typeface="Optima"/>
                <a:cs typeface="Optima"/>
              </a:rPr>
              <a:t>j</a:t>
            </a:r>
            <a:r>
              <a:rPr lang="en-US" sz="2400" dirty="0">
                <a:latin typeface="Optima"/>
                <a:cs typeface="Optima"/>
              </a:rPr>
              <a:t>) equal to ½(</a:t>
            </a:r>
            <a:r>
              <a:rPr lang="en-US" sz="2400" i="1" dirty="0" err="1">
                <a:latin typeface="Optima"/>
                <a:cs typeface="Optima"/>
              </a:rPr>
              <a:t>D</a:t>
            </a:r>
            <a:r>
              <a:rPr lang="en-US" sz="2400" i="1" baseline="-25000" dirty="0" err="1">
                <a:latin typeface="Optima"/>
                <a:cs typeface="Optima"/>
              </a:rPr>
              <a:t>i,j</a:t>
            </a:r>
            <a:r>
              <a:rPr lang="en-US" sz="2400" dirty="0">
                <a:latin typeface="Optima"/>
                <a:cs typeface="Optima"/>
              </a:rPr>
              <a:t> – </a:t>
            </a:r>
            <a:r>
              <a:rPr lang="en-US" sz="2400" i="1" dirty="0" err="1">
                <a:latin typeface="Lucida Grande"/>
                <a:ea typeface="Lucida Grande"/>
                <a:cs typeface="Lucida Grande"/>
              </a:rPr>
              <a:t>Δ</a:t>
            </a:r>
            <a:r>
              <a:rPr lang="en-US" sz="2400" i="1" baseline="-25000" dirty="0" err="1">
                <a:latin typeface="Optima"/>
                <a:ea typeface="Lucida Grande"/>
                <a:cs typeface="Optima"/>
              </a:rPr>
              <a:t>i,j</a:t>
            </a:r>
            <a:r>
              <a:rPr lang="en-US" sz="2400" dirty="0">
                <a:latin typeface="Optima"/>
                <a:cs typeface="Optima"/>
              </a:rPr>
              <a:t>).</a:t>
            </a:r>
          </a:p>
          <a:p>
            <a:pPr marL="514350" indent="-514350">
              <a:buFont typeface="+mj-lt"/>
              <a:buAutoNum type="arabicPeriod"/>
            </a:pPr>
            <a:r>
              <a:rPr lang="en-US" sz="2400" dirty="0">
                <a:latin typeface="Optima"/>
                <a:cs typeface="Optima"/>
              </a:rPr>
              <a:t>Form a matrix </a:t>
            </a:r>
            <a:r>
              <a:rPr lang="en-US" sz="2400" i="1" dirty="0">
                <a:latin typeface="Optima"/>
                <a:cs typeface="Optima"/>
              </a:rPr>
              <a:t>D’ </a:t>
            </a:r>
            <a:r>
              <a:rPr lang="en-US" sz="2400" dirty="0">
                <a:latin typeface="Optima"/>
                <a:cs typeface="Optima"/>
              </a:rPr>
              <a:t>by removing </a:t>
            </a:r>
            <a:r>
              <a:rPr lang="en-US" sz="2400" i="1" dirty="0" err="1">
                <a:latin typeface="Optima"/>
                <a:cs typeface="Optima"/>
              </a:rPr>
              <a:t>i</a:t>
            </a:r>
            <a:r>
              <a:rPr lang="en-US" sz="2400" dirty="0" err="1">
                <a:latin typeface="Optima"/>
                <a:cs typeface="Optima"/>
              </a:rPr>
              <a:t>-th</a:t>
            </a:r>
            <a:r>
              <a:rPr lang="en-US" sz="2400" dirty="0">
                <a:latin typeface="Optima"/>
                <a:cs typeface="Optima"/>
              </a:rPr>
              <a:t> and </a:t>
            </a:r>
            <a:r>
              <a:rPr lang="en-US" sz="2400" i="1" dirty="0">
                <a:latin typeface="Optima"/>
                <a:cs typeface="Optima"/>
              </a:rPr>
              <a:t>j</a:t>
            </a:r>
            <a:r>
              <a:rPr lang="en-US" sz="2400" dirty="0">
                <a:latin typeface="Optima"/>
                <a:cs typeface="Optima"/>
              </a:rPr>
              <a:t>-</a:t>
            </a:r>
            <a:r>
              <a:rPr lang="en-US" sz="2400" dirty="0" err="1">
                <a:latin typeface="Optima"/>
                <a:cs typeface="Optima"/>
              </a:rPr>
              <a:t>th</a:t>
            </a:r>
            <a:r>
              <a:rPr lang="en-US" sz="2400" dirty="0">
                <a:latin typeface="Optima"/>
                <a:cs typeface="Optima"/>
              </a:rPr>
              <a:t> row/column from </a:t>
            </a:r>
            <a:r>
              <a:rPr lang="en-US" sz="2400" i="1" dirty="0">
                <a:latin typeface="Optima"/>
                <a:cs typeface="Optima"/>
              </a:rPr>
              <a:t>D</a:t>
            </a:r>
            <a:r>
              <a:rPr lang="en-US" sz="2400" dirty="0">
                <a:latin typeface="Optima"/>
                <a:cs typeface="Optima"/>
              </a:rPr>
              <a:t> and adding an </a:t>
            </a:r>
            <a:r>
              <a:rPr lang="en-US" sz="2400" i="1" dirty="0">
                <a:latin typeface="Optima"/>
                <a:cs typeface="Optima"/>
              </a:rPr>
              <a:t>m</a:t>
            </a:r>
            <a:r>
              <a:rPr lang="en-US" sz="2400" dirty="0">
                <a:latin typeface="Optima"/>
                <a:cs typeface="Optima"/>
              </a:rPr>
              <a:t>-</a:t>
            </a:r>
            <a:r>
              <a:rPr lang="en-US" sz="2400" dirty="0" err="1">
                <a:latin typeface="Optima"/>
                <a:cs typeface="Optima"/>
              </a:rPr>
              <a:t>th</a:t>
            </a:r>
            <a:r>
              <a:rPr lang="en-US" sz="2400" dirty="0">
                <a:latin typeface="Optima"/>
                <a:cs typeface="Optima"/>
              </a:rPr>
              <a:t> row/column such that for any </a:t>
            </a:r>
            <a:r>
              <a:rPr lang="en-US" sz="2400" i="1" dirty="0">
                <a:latin typeface="Optima"/>
                <a:cs typeface="Optima"/>
              </a:rPr>
              <a:t>k</a:t>
            </a:r>
            <a:r>
              <a:rPr lang="en-US" sz="2400" dirty="0">
                <a:latin typeface="Optima"/>
                <a:cs typeface="Optima"/>
              </a:rPr>
              <a:t>, </a:t>
            </a:r>
            <a:r>
              <a:rPr lang="en-US" sz="2400" i="1" dirty="0" err="1">
                <a:latin typeface="Optima"/>
                <a:cs typeface="Optima"/>
              </a:rPr>
              <a:t>D</a:t>
            </a:r>
            <a:r>
              <a:rPr lang="en-US" sz="2400" i="1" baseline="-25000" dirty="0" err="1">
                <a:latin typeface="Optima"/>
                <a:cs typeface="Optima"/>
              </a:rPr>
              <a:t>k,m</a:t>
            </a:r>
            <a:r>
              <a:rPr lang="en-US" sz="2400" dirty="0">
                <a:latin typeface="Optima"/>
                <a:cs typeface="Optima"/>
              </a:rPr>
              <a:t> = (</a:t>
            </a:r>
            <a:r>
              <a:rPr lang="en-US" sz="2400" i="1" dirty="0" err="1">
                <a:latin typeface="Optima"/>
                <a:cs typeface="Optima"/>
              </a:rPr>
              <a:t>D</a:t>
            </a:r>
            <a:r>
              <a:rPr lang="en-US" sz="2400" i="1" baseline="-25000" dirty="0" err="1">
                <a:latin typeface="Optima"/>
                <a:cs typeface="Optima"/>
              </a:rPr>
              <a:t>k,i</a:t>
            </a:r>
            <a:r>
              <a:rPr lang="en-US" sz="2400" dirty="0">
                <a:latin typeface="Optima"/>
                <a:cs typeface="Optima"/>
              </a:rPr>
              <a:t> + </a:t>
            </a:r>
            <a:r>
              <a:rPr lang="en-US" sz="2400" i="1" dirty="0" err="1">
                <a:latin typeface="Optima"/>
                <a:cs typeface="Optima"/>
              </a:rPr>
              <a:t>D</a:t>
            </a:r>
            <a:r>
              <a:rPr lang="en-US" sz="2400" i="1" baseline="-25000" dirty="0" err="1">
                <a:latin typeface="Optima"/>
                <a:cs typeface="Optima"/>
              </a:rPr>
              <a:t>k,j</a:t>
            </a:r>
            <a:r>
              <a:rPr lang="en-US" sz="2400" dirty="0">
                <a:latin typeface="Optima"/>
                <a:cs typeface="Optima"/>
              </a:rPr>
              <a:t> – </a:t>
            </a:r>
            <a:r>
              <a:rPr lang="en-US" sz="2400" i="1" dirty="0" err="1">
                <a:latin typeface="Optima"/>
                <a:cs typeface="Optima"/>
              </a:rPr>
              <a:t>D</a:t>
            </a:r>
            <a:r>
              <a:rPr lang="en-US" sz="2400" i="1" baseline="-25000" dirty="0" err="1">
                <a:latin typeface="Optima"/>
                <a:ea typeface="Lucida Grande"/>
                <a:cs typeface="Optima"/>
              </a:rPr>
              <a:t>i,j</a:t>
            </a:r>
            <a:r>
              <a:rPr lang="en-US" sz="2400" dirty="0">
                <a:latin typeface="Optima"/>
                <a:cs typeface="Optima"/>
              </a:rPr>
              <a:t>) / 2.</a:t>
            </a:r>
          </a:p>
          <a:p>
            <a:pPr marL="514350" indent="-514350">
              <a:buFont typeface="+mj-lt"/>
              <a:buAutoNum type="arabicPeriod"/>
            </a:pPr>
            <a:r>
              <a:rPr lang="en-US" sz="2400" dirty="0">
                <a:latin typeface="Optima"/>
                <a:cs typeface="Optima"/>
              </a:rPr>
              <a:t>Apply </a:t>
            </a:r>
            <a:r>
              <a:rPr lang="en-US" sz="2400" b="1" dirty="0" err="1">
                <a:latin typeface="Optima"/>
                <a:cs typeface="Optima"/>
              </a:rPr>
              <a:t>NeighborJoining</a:t>
            </a:r>
            <a:r>
              <a:rPr lang="en-US" sz="2400" b="1" dirty="0">
                <a:latin typeface="Optima"/>
                <a:cs typeface="Optima"/>
              </a:rPr>
              <a:t> </a:t>
            </a:r>
            <a:r>
              <a:rPr lang="en-US" sz="2400" dirty="0">
                <a:latin typeface="Optima"/>
                <a:cs typeface="Optima"/>
              </a:rPr>
              <a:t>to </a:t>
            </a:r>
            <a:r>
              <a:rPr lang="en-US" sz="2400" i="1" dirty="0">
                <a:latin typeface="Optima"/>
                <a:cs typeface="Optima"/>
              </a:rPr>
              <a:t>D’</a:t>
            </a:r>
            <a:r>
              <a:rPr lang="en-US" sz="2400" dirty="0">
                <a:latin typeface="Optima"/>
                <a:cs typeface="Optima"/>
              </a:rPr>
              <a:t> to obtain </a:t>
            </a:r>
            <a:r>
              <a:rPr lang="en-US" sz="2400" i="1" dirty="0">
                <a:latin typeface="Optima"/>
                <a:cs typeface="Optima"/>
              </a:rPr>
              <a:t>Tree</a:t>
            </a:r>
            <a:r>
              <a:rPr lang="en-US" sz="2400" dirty="0">
                <a:latin typeface="Optima"/>
                <a:cs typeface="Optima"/>
              </a:rPr>
              <a:t>(</a:t>
            </a:r>
            <a:r>
              <a:rPr lang="en-US" sz="2400" i="1" dirty="0">
                <a:latin typeface="Optima"/>
                <a:cs typeface="Optima"/>
              </a:rPr>
              <a:t>D’</a:t>
            </a:r>
            <a:r>
              <a:rPr lang="en-US" sz="2400" dirty="0">
                <a:latin typeface="Optima"/>
                <a:cs typeface="Optima"/>
              </a:rPr>
              <a:t>).</a:t>
            </a:r>
          </a:p>
          <a:p>
            <a:pPr marL="514350" indent="-514350">
              <a:buFont typeface="+mj-lt"/>
              <a:buAutoNum type="arabicPeriod"/>
            </a:pPr>
            <a:r>
              <a:rPr lang="en-US" sz="2400" dirty="0">
                <a:latin typeface="Optima"/>
                <a:cs typeface="Optima"/>
              </a:rPr>
              <a:t>Reattach limbs of </a:t>
            </a:r>
            <a:r>
              <a:rPr lang="en-US" sz="2400" i="1" dirty="0" err="1">
                <a:latin typeface="Optima"/>
                <a:cs typeface="Optima"/>
              </a:rPr>
              <a:t>i</a:t>
            </a:r>
            <a:r>
              <a:rPr lang="en-US" sz="2400" dirty="0">
                <a:latin typeface="Optima"/>
                <a:cs typeface="Optima"/>
              </a:rPr>
              <a:t> and </a:t>
            </a:r>
            <a:r>
              <a:rPr lang="en-US" sz="2400" i="1" dirty="0">
                <a:latin typeface="Optima"/>
                <a:cs typeface="Optima"/>
              </a:rPr>
              <a:t>j </a:t>
            </a:r>
            <a:r>
              <a:rPr lang="en-US" sz="2400" dirty="0">
                <a:latin typeface="Optima"/>
                <a:cs typeface="Optima"/>
              </a:rPr>
              <a:t>to obtain </a:t>
            </a:r>
            <a:r>
              <a:rPr lang="en-US" sz="2400" i="1" dirty="0">
                <a:latin typeface="Optima"/>
                <a:cs typeface="Optima"/>
              </a:rPr>
              <a:t>Tree</a:t>
            </a:r>
            <a:r>
              <a:rPr lang="en-US" sz="2400" dirty="0">
                <a:latin typeface="Optima"/>
                <a:cs typeface="Optima"/>
              </a:rPr>
              <a:t>(</a:t>
            </a:r>
            <a:r>
              <a:rPr lang="en-US" sz="2400" i="1" dirty="0">
                <a:latin typeface="Optima"/>
                <a:cs typeface="Optima"/>
              </a:rPr>
              <a:t>D</a:t>
            </a:r>
            <a:r>
              <a:rPr lang="en-US" sz="2400" dirty="0">
                <a:latin typeface="Optima"/>
                <a:cs typeface="Optima"/>
              </a:rPr>
              <a:t>).</a:t>
            </a:r>
          </a:p>
        </p:txBody>
      </p:sp>
      <p:sp>
        <p:nvSpPr>
          <p:cNvPr id="3" name="Title 1"/>
          <p:cNvSpPr txBox="1">
            <a:spLocks/>
          </p:cNvSpPr>
          <p:nvPr/>
        </p:nvSpPr>
        <p:spPr>
          <a:xfrm>
            <a:off x="381000"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Neighbor-Joining</a:t>
            </a:r>
          </a:p>
        </p:txBody>
      </p:sp>
      <p:sp>
        <p:nvSpPr>
          <p:cNvPr id="4" name="Rectangle 3"/>
          <p:cNvSpPr/>
          <p:nvPr/>
        </p:nvSpPr>
        <p:spPr>
          <a:xfrm>
            <a:off x="434904" y="6014149"/>
            <a:ext cx="8278920" cy="523220"/>
          </a:xfrm>
          <a:prstGeom prst="rect">
            <a:avLst/>
          </a:prstGeom>
          <a:solidFill>
            <a:schemeClr val="bg2">
              <a:lumMod val="20000"/>
              <a:lumOff val="80000"/>
            </a:schemeClr>
          </a:solidFill>
          <a:ln>
            <a:solidFill>
              <a:schemeClr val="bg2"/>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b="1" dirty="0">
                <a:solidFill>
                  <a:schemeClr val="bg2"/>
                </a:solidFill>
                <a:latin typeface="Optima"/>
                <a:cs typeface="Optima"/>
              </a:rPr>
              <a:t>Code Challenge: </a:t>
            </a:r>
            <a:r>
              <a:rPr lang="en-US" sz="2800" dirty="0">
                <a:latin typeface="Optima"/>
                <a:cs typeface="Optima"/>
              </a:rPr>
              <a:t>Implement </a:t>
            </a:r>
            <a:r>
              <a:rPr lang="en-US" sz="2800" b="1" dirty="0" err="1">
                <a:latin typeface="Optima"/>
                <a:cs typeface="Optima"/>
              </a:rPr>
              <a:t>NeighborJoining</a:t>
            </a:r>
            <a:r>
              <a:rPr lang="en-US" sz="2800" dirty="0">
                <a:latin typeface="Optima"/>
                <a:cs typeface="Optima"/>
              </a:rPr>
              <a:t>.</a:t>
            </a:r>
            <a:endParaRPr lang="en-US" i="1" dirty="0">
              <a:latin typeface="Optima"/>
              <a:cs typeface="Optima"/>
            </a:endParaRPr>
          </a:p>
        </p:txBody>
      </p:sp>
    </p:spTree>
    <p:extLst>
      <p:ext uri="{BB962C8B-B14F-4D97-AF65-F5344CB8AC3E}">
        <p14:creationId xmlns:p14="http://schemas.microsoft.com/office/powerpoint/2010/main" val="218681123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81000"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Neighbor-Joining</a:t>
            </a:r>
          </a:p>
        </p:txBody>
      </p:sp>
      <p:graphicFrame>
        <p:nvGraphicFramePr>
          <p:cNvPr id="5" name="Table 4"/>
          <p:cNvGraphicFramePr>
            <a:graphicFrameLocks noGrp="1"/>
          </p:cNvGraphicFramePr>
          <p:nvPr>
            <p:extLst>
              <p:ext uri="{D42A27DB-BD31-4B8C-83A1-F6EECF244321}">
                <p14:modId xmlns:p14="http://schemas.microsoft.com/office/powerpoint/2010/main" val="2108692199"/>
              </p:ext>
            </p:extLst>
          </p:nvPr>
        </p:nvGraphicFramePr>
        <p:xfrm>
          <a:off x="1066800" y="3962400"/>
          <a:ext cx="2310726" cy="2325080"/>
        </p:xfrm>
        <a:graphic>
          <a:graphicData uri="http://schemas.openxmlformats.org/drawingml/2006/table">
            <a:tbl>
              <a:tblPr firstRow="1" bandRow="1">
                <a:tableStyleId>{5C22544A-7EE6-4342-B048-85BDC9FD1C3A}</a:tableStyleId>
              </a:tblPr>
              <a:tblGrid>
                <a:gridCol w="449915">
                  <a:extLst>
                    <a:ext uri="{9D8B030D-6E8A-4147-A177-3AD203B41FA5}">
                      <a16:colId xmlns:a16="http://schemas.microsoft.com/office/drawing/2014/main" val="20000"/>
                    </a:ext>
                  </a:extLst>
                </a:gridCol>
                <a:gridCol w="449915">
                  <a:extLst>
                    <a:ext uri="{9D8B030D-6E8A-4147-A177-3AD203B41FA5}">
                      <a16:colId xmlns:a16="http://schemas.microsoft.com/office/drawing/2014/main" val="20001"/>
                    </a:ext>
                  </a:extLst>
                </a:gridCol>
                <a:gridCol w="511068">
                  <a:extLst>
                    <a:ext uri="{9D8B030D-6E8A-4147-A177-3AD203B41FA5}">
                      <a16:colId xmlns:a16="http://schemas.microsoft.com/office/drawing/2014/main" val="20002"/>
                    </a:ext>
                  </a:extLst>
                </a:gridCol>
                <a:gridCol w="428073">
                  <a:extLst>
                    <a:ext uri="{9D8B030D-6E8A-4147-A177-3AD203B41FA5}">
                      <a16:colId xmlns:a16="http://schemas.microsoft.com/office/drawing/2014/main" val="20003"/>
                    </a:ext>
                  </a:extLst>
                </a:gridCol>
                <a:gridCol w="471755">
                  <a:extLst>
                    <a:ext uri="{9D8B030D-6E8A-4147-A177-3AD203B41FA5}">
                      <a16:colId xmlns:a16="http://schemas.microsoft.com/office/drawing/2014/main" val="20004"/>
                    </a:ext>
                  </a:extLst>
                </a:gridCol>
              </a:tblGrid>
              <a:tr h="465016">
                <a:tc>
                  <a:txBody>
                    <a:bodyPr/>
                    <a:lstStyle/>
                    <a:p>
                      <a:pPr algn="ctr"/>
                      <a:endParaRPr lang="en-US" sz="2000" b="1" i="1"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65016">
                <a:tc>
                  <a:txBody>
                    <a:bodyPr/>
                    <a:lstStyle/>
                    <a:p>
                      <a:pPr algn="ctr"/>
                      <a:r>
                        <a:rPr lang="en-US" sz="2000" b="1" i="1" dirty="0">
                          <a:solidFill>
                            <a:srgbClr val="262626"/>
                          </a:solidFill>
                          <a:latin typeface="Optima"/>
                          <a:cs typeface="Optima"/>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5016">
                <a:tc>
                  <a:txBody>
                    <a:bodyPr/>
                    <a:lstStyle/>
                    <a:p>
                      <a:pPr algn="ctr"/>
                      <a:r>
                        <a:rPr lang="en-US" sz="2000" b="1" i="1" dirty="0">
                          <a:solidFill>
                            <a:srgbClr val="262626"/>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65016">
                <a:tc>
                  <a:txBody>
                    <a:bodyPr/>
                    <a:lstStyle/>
                    <a:p>
                      <a:pPr algn="ctr"/>
                      <a:r>
                        <a:rPr lang="en-US" sz="2000" b="1" i="1" dirty="0">
                          <a:solidFill>
                            <a:srgbClr val="262626"/>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65016">
                <a:tc>
                  <a:txBody>
                    <a:bodyPr/>
                    <a:lstStyle/>
                    <a:p>
                      <a:pPr algn="ctr"/>
                      <a:r>
                        <a:rPr lang="en-US" sz="2000" b="1" i="1" dirty="0">
                          <a:solidFill>
                            <a:srgbClr val="262626"/>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6" name="Rectangle 5"/>
          <p:cNvSpPr/>
          <p:nvPr/>
        </p:nvSpPr>
        <p:spPr>
          <a:xfrm>
            <a:off x="481310" y="1524002"/>
            <a:ext cx="8229600" cy="1815882"/>
          </a:xfrm>
          <a:prstGeom prst="rect">
            <a:avLst/>
          </a:prstGeom>
          <a:solidFill>
            <a:schemeClr val="accent4">
              <a:lumMod val="20000"/>
              <a:lumOff val="80000"/>
            </a:schemeClr>
          </a:solidFill>
          <a:ln>
            <a:solidFill>
              <a:schemeClr val="accent4"/>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b="1" dirty="0">
                <a:solidFill>
                  <a:schemeClr val="accent4"/>
                </a:solidFill>
                <a:latin typeface="Optima"/>
                <a:cs typeface="Optima"/>
              </a:rPr>
              <a:t>Exercise Break: </a:t>
            </a:r>
            <a:r>
              <a:rPr lang="en-US" sz="2800" dirty="0">
                <a:latin typeface="Optima"/>
                <a:cs typeface="Optima"/>
              </a:rPr>
              <a:t>Find the tree returned by </a:t>
            </a:r>
            <a:r>
              <a:rPr lang="en-US" sz="2800" b="1" dirty="0" err="1">
                <a:latin typeface="Optima"/>
                <a:cs typeface="Optima"/>
              </a:rPr>
              <a:t>NeighborJoining</a:t>
            </a:r>
            <a:r>
              <a:rPr lang="en-US" sz="2800" dirty="0">
                <a:latin typeface="Optima"/>
                <a:cs typeface="Optima"/>
              </a:rPr>
              <a:t> on the following non-additive matrix.  How does the result compare with the tree produced by </a:t>
            </a:r>
            <a:r>
              <a:rPr lang="en-US" sz="2800" b="1" dirty="0">
                <a:latin typeface="Optima"/>
                <a:cs typeface="Optima"/>
              </a:rPr>
              <a:t>UPGMA</a:t>
            </a:r>
            <a:r>
              <a:rPr lang="en-US" sz="2800" dirty="0">
                <a:latin typeface="Optima"/>
                <a:cs typeface="Optima"/>
              </a:rPr>
              <a:t>?</a:t>
            </a:r>
          </a:p>
        </p:txBody>
      </p:sp>
      <p:sp>
        <p:nvSpPr>
          <p:cNvPr id="7" name="Rectangle 6"/>
          <p:cNvSpPr/>
          <p:nvPr/>
        </p:nvSpPr>
        <p:spPr>
          <a:xfrm>
            <a:off x="533400" y="5105400"/>
            <a:ext cx="443236" cy="461665"/>
          </a:xfrm>
          <a:prstGeom prst="rect">
            <a:avLst/>
          </a:prstGeom>
        </p:spPr>
        <p:txBody>
          <a:bodyPr wrap="none">
            <a:spAutoFit/>
          </a:bodyPr>
          <a:lstStyle/>
          <a:p>
            <a:r>
              <a:rPr lang="en-US" sz="2400" i="1" dirty="0">
                <a:solidFill>
                  <a:schemeClr val="tx1">
                    <a:lumMod val="85000"/>
                    <a:lumOff val="15000"/>
                  </a:schemeClr>
                </a:solidFill>
                <a:latin typeface="Optima"/>
                <a:cs typeface="Optima"/>
              </a:rPr>
              <a:t>D</a:t>
            </a:r>
            <a:endParaRPr lang="en-US" dirty="0"/>
          </a:p>
        </p:txBody>
      </p:sp>
      <p:cxnSp>
        <p:nvCxnSpPr>
          <p:cNvPr id="8" name="Straight Arrow Connector 7"/>
          <p:cNvCxnSpPr/>
          <p:nvPr/>
        </p:nvCxnSpPr>
        <p:spPr>
          <a:xfrm flipH="1">
            <a:off x="5185597" y="4000041"/>
            <a:ext cx="1211601" cy="751355"/>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6397196" y="4000041"/>
            <a:ext cx="1215626" cy="1244337"/>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0" name="Oval 9"/>
          <p:cNvSpPr>
            <a:spLocks noChangeAspect="1"/>
          </p:cNvSpPr>
          <p:nvPr/>
        </p:nvSpPr>
        <p:spPr>
          <a:xfrm>
            <a:off x="6196860" y="3812273"/>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1" name="TextBox 10"/>
          <p:cNvSpPr txBox="1"/>
          <p:nvPr/>
        </p:nvSpPr>
        <p:spPr>
          <a:xfrm>
            <a:off x="6715554" y="3762992"/>
            <a:ext cx="327269" cy="400110"/>
          </a:xfrm>
          <a:prstGeom prst="rect">
            <a:avLst/>
          </a:prstGeom>
          <a:noFill/>
        </p:spPr>
        <p:txBody>
          <a:bodyPr wrap="none" rtlCol="0">
            <a:spAutoFit/>
          </a:bodyPr>
          <a:lstStyle/>
          <a:p>
            <a:pPr algn="ctr"/>
            <a:r>
              <a:rPr lang="en-US" sz="2000" b="1" dirty="0">
                <a:solidFill>
                  <a:srgbClr val="262626"/>
                </a:solidFill>
                <a:latin typeface="Optima"/>
                <a:cs typeface="Optima"/>
              </a:rPr>
              <a:t>2</a:t>
            </a:r>
          </a:p>
        </p:txBody>
      </p:sp>
      <p:sp>
        <p:nvSpPr>
          <p:cNvPr id="12" name="TextBox 11"/>
          <p:cNvSpPr txBox="1"/>
          <p:nvPr/>
        </p:nvSpPr>
        <p:spPr>
          <a:xfrm>
            <a:off x="7033153" y="4322096"/>
            <a:ext cx="313009" cy="369332"/>
          </a:xfrm>
          <a:prstGeom prst="rect">
            <a:avLst/>
          </a:prstGeom>
          <a:noFill/>
        </p:spPr>
        <p:txBody>
          <a:bodyPr wrap="none" rtlCol="0">
            <a:spAutoFit/>
          </a:bodyPr>
          <a:lstStyle/>
          <a:p>
            <a:pPr algn="ctr"/>
            <a:r>
              <a:rPr lang="en-US" dirty="0">
                <a:solidFill>
                  <a:schemeClr val="tx1">
                    <a:lumMod val="75000"/>
                    <a:lumOff val="25000"/>
                  </a:schemeClr>
                </a:solidFill>
                <a:latin typeface="Optima"/>
                <a:cs typeface="Optima"/>
              </a:rPr>
              <a:t>1</a:t>
            </a:r>
          </a:p>
        </p:txBody>
      </p:sp>
      <p:sp>
        <p:nvSpPr>
          <p:cNvPr id="13" name="TextBox 12"/>
          <p:cNvSpPr txBox="1"/>
          <p:nvPr/>
        </p:nvSpPr>
        <p:spPr>
          <a:xfrm>
            <a:off x="5399154" y="4011380"/>
            <a:ext cx="505523" cy="369332"/>
          </a:xfrm>
          <a:prstGeom prst="rect">
            <a:avLst/>
          </a:prstGeom>
          <a:noFill/>
        </p:spPr>
        <p:txBody>
          <a:bodyPr wrap="none" rtlCol="0">
            <a:spAutoFit/>
          </a:bodyPr>
          <a:lstStyle/>
          <a:p>
            <a:pPr algn="ctr"/>
            <a:r>
              <a:rPr lang="en-US" dirty="0">
                <a:solidFill>
                  <a:schemeClr val="tx1">
                    <a:lumMod val="75000"/>
                    <a:lumOff val="25000"/>
                  </a:schemeClr>
                </a:solidFill>
                <a:latin typeface="Optima"/>
                <a:cs typeface="Optima"/>
              </a:rPr>
              <a:t>0.5</a:t>
            </a:r>
          </a:p>
        </p:txBody>
      </p:sp>
      <p:cxnSp>
        <p:nvCxnSpPr>
          <p:cNvPr id="14" name="Straight Arrow Connector 13"/>
          <p:cNvCxnSpPr/>
          <p:nvPr/>
        </p:nvCxnSpPr>
        <p:spPr>
          <a:xfrm>
            <a:off x="5198433" y="4719416"/>
            <a:ext cx="613067" cy="1536248"/>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4608992" y="4697519"/>
            <a:ext cx="613067" cy="1536248"/>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6" name="Oval 15"/>
          <p:cNvSpPr>
            <a:spLocks noChangeAspect="1"/>
          </p:cNvSpPr>
          <p:nvPr/>
        </p:nvSpPr>
        <p:spPr>
          <a:xfrm>
            <a:off x="5023268" y="4534475"/>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7" name="TextBox 16"/>
          <p:cNvSpPr txBox="1"/>
          <p:nvPr/>
        </p:nvSpPr>
        <p:spPr>
          <a:xfrm>
            <a:off x="5426156" y="4497463"/>
            <a:ext cx="541174" cy="400110"/>
          </a:xfrm>
          <a:prstGeom prst="rect">
            <a:avLst/>
          </a:prstGeom>
          <a:noFill/>
        </p:spPr>
        <p:txBody>
          <a:bodyPr wrap="none" rtlCol="0">
            <a:spAutoFit/>
          </a:bodyPr>
          <a:lstStyle/>
          <a:p>
            <a:pPr algn="ctr"/>
            <a:r>
              <a:rPr lang="en-US" sz="2000" b="1" dirty="0">
                <a:solidFill>
                  <a:srgbClr val="262626"/>
                </a:solidFill>
                <a:latin typeface="Optima"/>
                <a:cs typeface="Optima"/>
              </a:rPr>
              <a:t>1.5</a:t>
            </a:r>
          </a:p>
        </p:txBody>
      </p:sp>
      <p:sp>
        <p:nvSpPr>
          <p:cNvPr id="18" name="TextBox 17"/>
          <p:cNvSpPr txBox="1"/>
          <p:nvPr/>
        </p:nvSpPr>
        <p:spPr>
          <a:xfrm>
            <a:off x="5482277" y="5247884"/>
            <a:ext cx="505523" cy="369332"/>
          </a:xfrm>
          <a:prstGeom prst="rect">
            <a:avLst/>
          </a:prstGeom>
          <a:noFill/>
        </p:spPr>
        <p:txBody>
          <a:bodyPr wrap="none" rtlCol="0">
            <a:spAutoFit/>
          </a:bodyPr>
          <a:lstStyle/>
          <a:p>
            <a:pPr algn="ctr"/>
            <a:r>
              <a:rPr lang="en-US" dirty="0">
                <a:solidFill>
                  <a:schemeClr val="tx1">
                    <a:lumMod val="75000"/>
                    <a:lumOff val="25000"/>
                  </a:schemeClr>
                </a:solidFill>
                <a:latin typeface="Optima"/>
                <a:cs typeface="Optima"/>
              </a:rPr>
              <a:t>1.5</a:t>
            </a:r>
          </a:p>
        </p:txBody>
      </p:sp>
      <p:sp>
        <p:nvSpPr>
          <p:cNvPr id="19" name="TextBox 18"/>
          <p:cNvSpPr txBox="1"/>
          <p:nvPr/>
        </p:nvSpPr>
        <p:spPr>
          <a:xfrm>
            <a:off x="4392894" y="5247884"/>
            <a:ext cx="505523" cy="369332"/>
          </a:xfrm>
          <a:prstGeom prst="rect">
            <a:avLst/>
          </a:prstGeom>
          <a:noFill/>
        </p:spPr>
        <p:txBody>
          <a:bodyPr wrap="none" rtlCol="0">
            <a:spAutoFit/>
          </a:bodyPr>
          <a:lstStyle/>
          <a:p>
            <a:pPr algn="ctr"/>
            <a:r>
              <a:rPr lang="en-US" dirty="0">
                <a:solidFill>
                  <a:schemeClr val="tx1">
                    <a:lumMod val="75000"/>
                    <a:lumOff val="25000"/>
                  </a:schemeClr>
                </a:solidFill>
                <a:latin typeface="Optima"/>
                <a:cs typeface="Optima"/>
              </a:rPr>
              <a:t>1.5</a:t>
            </a:r>
          </a:p>
        </p:txBody>
      </p:sp>
      <p:grpSp>
        <p:nvGrpSpPr>
          <p:cNvPr id="20" name="Group 19"/>
          <p:cNvGrpSpPr/>
          <p:nvPr/>
        </p:nvGrpSpPr>
        <p:grpSpPr>
          <a:xfrm>
            <a:off x="4419600" y="6019800"/>
            <a:ext cx="3986568" cy="447142"/>
            <a:chOff x="5485646" y="-1727969"/>
            <a:chExt cx="3986568" cy="447141"/>
          </a:xfrm>
        </p:grpSpPr>
        <p:grpSp>
          <p:nvGrpSpPr>
            <p:cNvPr id="21" name="Group 20"/>
            <p:cNvGrpSpPr/>
            <p:nvPr/>
          </p:nvGrpSpPr>
          <p:grpSpPr>
            <a:xfrm>
              <a:off x="5485646" y="-1704453"/>
              <a:ext cx="365762" cy="405289"/>
              <a:chOff x="5459799" y="1825707"/>
              <a:chExt cx="365762" cy="405289"/>
            </a:xfrm>
          </p:grpSpPr>
          <p:sp>
            <p:nvSpPr>
              <p:cNvPr id="31" name="Oval 30"/>
              <p:cNvSpPr>
                <a:spLocks noChangeAspect="1"/>
              </p:cNvSpPr>
              <p:nvPr/>
            </p:nvSpPr>
            <p:spPr>
              <a:xfrm>
                <a:off x="5459799" y="1865236"/>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32" name="TextBox 31"/>
              <p:cNvSpPr txBox="1"/>
              <p:nvPr/>
            </p:nvSpPr>
            <p:spPr>
              <a:xfrm>
                <a:off x="5510937" y="1825707"/>
                <a:ext cx="312033" cy="400109"/>
              </a:xfrm>
              <a:prstGeom prst="rect">
                <a:avLst/>
              </a:prstGeom>
              <a:noFill/>
            </p:spPr>
            <p:txBody>
              <a:bodyPr wrap="none" rtlCol="0">
                <a:spAutoFit/>
              </a:bodyPr>
              <a:lstStyle/>
              <a:p>
                <a:pPr algn="ctr"/>
                <a:r>
                  <a:rPr lang="en-US" sz="2000" i="1" dirty="0">
                    <a:solidFill>
                      <a:srgbClr val="FFFFFF"/>
                    </a:solidFill>
                    <a:latin typeface="Optima"/>
                    <a:cs typeface="Optima"/>
                  </a:rPr>
                  <a:t>i</a:t>
                </a:r>
              </a:p>
            </p:txBody>
          </p:sp>
        </p:grpSp>
        <p:grpSp>
          <p:nvGrpSpPr>
            <p:cNvPr id="22" name="Group 21"/>
            <p:cNvGrpSpPr/>
            <p:nvPr/>
          </p:nvGrpSpPr>
          <p:grpSpPr>
            <a:xfrm>
              <a:off x="6696345" y="-1727969"/>
              <a:ext cx="365762" cy="428805"/>
              <a:chOff x="6670498" y="1841720"/>
              <a:chExt cx="365762" cy="428805"/>
            </a:xfrm>
          </p:grpSpPr>
          <p:sp>
            <p:nvSpPr>
              <p:cNvPr id="29" name="Oval 28"/>
              <p:cNvSpPr>
                <a:spLocks noChangeAspect="1"/>
              </p:cNvSpPr>
              <p:nvPr/>
            </p:nvSpPr>
            <p:spPr>
              <a:xfrm>
                <a:off x="6670498" y="190476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30" name="TextBox 29"/>
              <p:cNvSpPr txBox="1"/>
              <p:nvPr/>
            </p:nvSpPr>
            <p:spPr>
              <a:xfrm>
                <a:off x="6698835" y="1841720"/>
                <a:ext cx="334116" cy="400109"/>
              </a:xfrm>
              <a:prstGeom prst="rect">
                <a:avLst/>
              </a:prstGeom>
              <a:noFill/>
            </p:spPr>
            <p:txBody>
              <a:bodyPr wrap="none" rtlCol="0">
                <a:spAutoFit/>
              </a:bodyPr>
              <a:lstStyle/>
              <a:p>
                <a:pPr algn="ctr"/>
                <a:r>
                  <a:rPr lang="en-US" sz="2000" i="1" dirty="0">
                    <a:solidFill>
                      <a:srgbClr val="FFFFFF"/>
                    </a:solidFill>
                    <a:latin typeface="Optima"/>
                    <a:cs typeface="Optima"/>
                  </a:rPr>
                  <a:t>j</a:t>
                </a:r>
              </a:p>
            </p:txBody>
          </p:sp>
        </p:grpSp>
        <p:grpSp>
          <p:nvGrpSpPr>
            <p:cNvPr id="23" name="Group 22"/>
            <p:cNvGrpSpPr/>
            <p:nvPr/>
          </p:nvGrpSpPr>
          <p:grpSpPr>
            <a:xfrm>
              <a:off x="7890886" y="-1704453"/>
              <a:ext cx="396385" cy="405289"/>
              <a:chOff x="5459799" y="1825707"/>
              <a:chExt cx="396385" cy="405289"/>
            </a:xfrm>
          </p:grpSpPr>
          <p:sp>
            <p:nvSpPr>
              <p:cNvPr id="27" name="Oval 26"/>
              <p:cNvSpPr>
                <a:spLocks noChangeAspect="1"/>
              </p:cNvSpPr>
              <p:nvPr/>
            </p:nvSpPr>
            <p:spPr>
              <a:xfrm>
                <a:off x="5459799" y="1865236"/>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28" name="TextBox 27"/>
              <p:cNvSpPr txBox="1"/>
              <p:nvPr/>
            </p:nvSpPr>
            <p:spPr>
              <a:xfrm>
                <a:off x="5477722" y="1825707"/>
                <a:ext cx="378462" cy="400109"/>
              </a:xfrm>
              <a:prstGeom prst="rect">
                <a:avLst/>
              </a:prstGeom>
              <a:noFill/>
            </p:spPr>
            <p:txBody>
              <a:bodyPr wrap="none" rtlCol="0">
                <a:spAutoFit/>
              </a:bodyPr>
              <a:lstStyle/>
              <a:p>
                <a:pPr algn="ctr"/>
                <a:r>
                  <a:rPr lang="en-US" sz="2000" i="1" dirty="0">
                    <a:solidFill>
                      <a:srgbClr val="FFFFFF"/>
                    </a:solidFill>
                    <a:latin typeface="Optima"/>
                    <a:cs typeface="Optima"/>
                  </a:rPr>
                  <a:t>k</a:t>
                </a:r>
              </a:p>
            </p:txBody>
          </p:sp>
        </p:grpSp>
        <p:grpSp>
          <p:nvGrpSpPr>
            <p:cNvPr id="24" name="Group 23"/>
            <p:cNvGrpSpPr/>
            <p:nvPr/>
          </p:nvGrpSpPr>
          <p:grpSpPr>
            <a:xfrm>
              <a:off x="9106452" y="-1680937"/>
              <a:ext cx="365762" cy="400109"/>
              <a:chOff x="6670498" y="1888752"/>
              <a:chExt cx="365762" cy="400109"/>
            </a:xfrm>
          </p:grpSpPr>
          <p:sp>
            <p:nvSpPr>
              <p:cNvPr id="25" name="Oval 24"/>
              <p:cNvSpPr>
                <a:spLocks noChangeAspect="1"/>
              </p:cNvSpPr>
              <p:nvPr/>
            </p:nvSpPr>
            <p:spPr>
              <a:xfrm>
                <a:off x="6670498" y="190476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26" name="TextBox 25"/>
              <p:cNvSpPr txBox="1"/>
              <p:nvPr/>
            </p:nvSpPr>
            <p:spPr>
              <a:xfrm>
                <a:off x="6721636" y="1888752"/>
                <a:ext cx="312033" cy="400109"/>
              </a:xfrm>
              <a:prstGeom prst="rect">
                <a:avLst/>
              </a:prstGeom>
              <a:noFill/>
            </p:spPr>
            <p:txBody>
              <a:bodyPr wrap="none" rtlCol="0">
                <a:spAutoFit/>
              </a:bodyPr>
              <a:lstStyle/>
              <a:p>
                <a:pPr algn="ctr"/>
                <a:r>
                  <a:rPr lang="en-US" sz="2000" i="1" dirty="0">
                    <a:solidFill>
                      <a:srgbClr val="FFFFFF"/>
                    </a:solidFill>
                    <a:latin typeface="Optima"/>
                    <a:cs typeface="Optima"/>
                  </a:rPr>
                  <a:t>l</a:t>
                </a:r>
              </a:p>
            </p:txBody>
          </p:sp>
        </p:grpSp>
      </p:grpSp>
      <p:sp>
        <p:nvSpPr>
          <p:cNvPr id="33" name="TextBox 32"/>
          <p:cNvSpPr txBox="1"/>
          <p:nvPr/>
        </p:nvSpPr>
        <p:spPr>
          <a:xfrm>
            <a:off x="8557757" y="6053615"/>
            <a:ext cx="327269" cy="400110"/>
          </a:xfrm>
          <a:prstGeom prst="rect">
            <a:avLst/>
          </a:prstGeom>
          <a:noFill/>
        </p:spPr>
        <p:txBody>
          <a:bodyPr wrap="none" rtlCol="0">
            <a:spAutoFit/>
          </a:bodyPr>
          <a:lstStyle/>
          <a:p>
            <a:pPr algn="ctr"/>
            <a:r>
              <a:rPr lang="en-US" sz="2000" b="1" dirty="0">
                <a:solidFill>
                  <a:schemeClr val="tx1">
                    <a:lumMod val="85000"/>
                    <a:lumOff val="15000"/>
                  </a:schemeClr>
                </a:solidFill>
                <a:latin typeface="Optima"/>
                <a:cs typeface="Optima"/>
              </a:rPr>
              <a:t>0</a:t>
            </a:r>
          </a:p>
        </p:txBody>
      </p:sp>
      <p:sp>
        <p:nvSpPr>
          <p:cNvPr id="34" name="TextBox 33"/>
          <p:cNvSpPr txBox="1"/>
          <p:nvPr/>
        </p:nvSpPr>
        <p:spPr>
          <a:xfrm>
            <a:off x="7334277" y="6053615"/>
            <a:ext cx="327269" cy="400110"/>
          </a:xfrm>
          <a:prstGeom prst="rect">
            <a:avLst/>
          </a:prstGeom>
          <a:noFill/>
        </p:spPr>
        <p:txBody>
          <a:bodyPr wrap="none" rtlCol="0">
            <a:spAutoFit/>
          </a:bodyPr>
          <a:lstStyle/>
          <a:p>
            <a:pPr algn="ctr"/>
            <a:r>
              <a:rPr lang="en-US" sz="2000" b="1" dirty="0">
                <a:solidFill>
                  <a:schemeClr val="tx1">
                    <a:lumMod val="85000"/>
                    <a:lumOff val="15000"/>
                  </a:schemeClr>
                </a:solidFill>
                <a:latin typeface="Optima"/>
                <a:cs typeface="Optima"/>
              </a:rPr>
              <a:t>0</a:t>
            </a:r>
          </a:p>
        </p:txBody>
      </p:sp>
      <p:sp>
        <p:nvSpPr>
          <p:cNvPr id="35" name="TextBox 34"/>
          <p:cNvSpPr txBox="1"/>
          <p:nvPr/>
        </p:nvSpPr>
        <p:spPr>
          <a:xfrm>
            <a:off x="6145883" y="6053615"/>
            <a:ext cx="327269" cy="400110"/>
          </a:xfrm>
          <a:prstGeom prst="rect">
            <a:avLst/>
          </a:prstGeom>
          <a:noFill/>
        </p:spPr>
        <p:txBody>
          <a:bodyPr wrap="none" rtlCol="0">
            <a:spAutoFit/>
          </a:bodyPr>
          <a:lstStyle/>
          <a:p>
            <a:pPr algn="ctr"/>
            <a:r>
              <a:rPr lang="en-US" sz="2000" b="1" dirty="0">
                <a:solidFill>
                  <a:schemeClr val="tx1">
                    <a:lumMod val="85000"/>
                    <a:lumOff val="15000"/>
                  </a:schemeClr>
                </a:solidFill>
                <a:latin typeface="Optima"/>
                <a:cs typeface="Optima"/>
              </a:rPr>
              <a:t>0</a:t>
            </a:r>
          </a:p>
        </p:txBody>
      </p:sp>
      <p:sp>
        <p:nvSpPr>
          <p:cNvPr id="36" name="TextBox 35"/>
          <p:cNvSpPr txBox="1"/>
          <p:nvPr/>
        </p:nvSpPr>
        <p:spPr>
          <a:xfrm>
            <a:off x="4929573" y="6053615"/>
            <a:ext cx="327269" cy="400110"/>
          </a:xfrm>
          <a:prstGeom prst="rect">
            <a:avLst/>
          </a:prstGeom>
          <a:noFill/>
        </p:spPr>
        <p:txBody>
          <a:bodyPr wrap="none" rtlCol="0">
            <a:spAutoFit/>
          </a:bodyPr>
          <a:lstStyle/>
          <a:p>
            <a:pPr algn="ctr"/>
            <a:r>
              <a:rPr lang="en-US" sz="2000" b="1" dirty="0">
                <a:solidFill>
                  <a:schemeClr val="tx1">
                    <a:lumMod val="85000"/>
                    <a:lumOff val="15000"/>
                  </a:schemeClr>
                </a:solidFill>
                <a:latin typeface="Optima"/>
                <a:cs typeface="Optima"/>
              </a:rPr>
              <a:t>0</a:t>
            </a:r>
          </a:p>
        </p:txBody>
      </p:sp>
      <p:cxnSp>
        <p:nvCxnSpPr>
          <p:cNvPr id="37" name="Straight Arrow Connector 36"/>
          <p:cNvCxnSpPr/>
          <p:nvPr/>
        </p:nvCxnSpPr>
        <p:spPr>
          <a:xfrm>
            <a:off x="7623314" y="5290322"/>
            <a:ext cx="487600" cy="80064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H="1">
            <a:off x="7096185" y="5290322"/>
            <a:ext cx="487600" cy="80064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9" name="Oval 38"/>
          <p:cNvSpPr>
            <a:spLocks noChangeAspect="1"/>
          </p:cNvSpPr>
          <p:nvPr/>
        </p:nvSpPr>
        <p:spPr>
          <a:xfrm>
            <a:off x="7416060" y="5078519"/>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40" name="TextBox 39"/>
          <p:cNvSpPr txBox="1"/>
          <p:nvPr/>
        </p:nvSpPr>
        <p:spPr>
          <a:xfrm>
            <a:off x="7836912" y="5044168"/>
            <a:ext cx="327269" cy="400110"/>
          </a:xfrm>
          <a:prstGeom prst="rect">
            <a:avLst/>
          </a:prstGeom>
          <a:noFill/>
        </p:spPr>
        <p:txBody>
          <a:bodyPr wrap="none" rtlCol="0">
            <a:spAutoFit/>
          </a:bodyPr>
          <a:lstStyle/>
          <a:p>
            <a:pPr algn="ctr"/>
            <a:r>
              <a:rPr lang="en-US" sz="2000" b="1" dirty="0">
                <a:solidFill>
                  <a:schemeClr val="tx1">
                    <a:lumMod val="85000"/>
                    <a:lumOff val="15000"/>
                  </a:schemeClr>
                </a:solidFill>
                <a:latin typeface="Optima"/>
                <a:cs typeface="Optima"/>
              </a:rPr>
              <a:t>1</a:t>
            </a:r>
          </a:p>
        </p:txBody>
      </p:sp>
      <p:sp>
        <p:nvSpPr>
          <p:cNvPr id="41" name="TextBox 40"/>
          <p:cNvSpPr txBox="1"/>
          <p:nvPr/>
        </p:nvSpPr>
        <p:spPr>
          <a:xfrm>
            <a:off x="7954411" y="5514271"/>
            <a:ext cx="313009" cy="369332"/>
          </a:xfrm>
          <a:prstGeom prst="rect">
            <a:avLst/>
          </a:prstGeom>
          <a:noFill/>
        </p:spPr>
        <p:txBody>
          <a:bodyPr wrap="none" rtlCol="0">
            <a:spAutoFit/>
          </a:bodyPr>
          <a:lstStyle/>
          <a:p>
            <a:pPr algn="ctr"/>
            <a:r>
              <a:rPr lang="en-US" dirty="0">
                <a:solidFill>
                  <a:schemeClr val="tx1">
                    <a:lumMod val="75000"/>
                    <a:lumOff val="25000"/>
                  </a:schemeClr>
                </a:solidFill>
                <a:latin typeface="Optima"/>
                <a:cs typeface="Optima"/>
              </a:rPr>
              <a:t>1</a:t>
            </a:r>
          </a:p>
        </p:txBody>
      </p:sp>
      <p:sp>
        <p:nvSpPr>
          <p:cNvPr id="42" name="TextBox 41"/>
          <p:cNvSpPr txBox="1"/>
          <p:nvPr/>
        </p:nvSpPr>
        <p:spPr>
          <a:xfrm>
            <a:off x="6938321" y="5514271"/>
            <a:ext cx="313009" cy="369332"/>
          </a:xfrm>
          <a:prstGeom prst="rect">
            <a:avLst/>
          </a:prstGeom>
          <a:noFill/>
        </p:spPr>
        <p:txBody>
          <a:bodyPr wrap="none" rtlCol="0">
            <a:spAutoFit/>
          </a:bodyPr>
          <a:lstStyle/>
          <a:p>
            <a:pPr algn="ctr"/>
            <a:r>
              <a:rPr lang="en-US" dirty="0">
                <a:solidFill>
                  <a:schemeClr val="tx1">
                    <a:lumMod val="75000"/>
                    <a:lumOff val="25000"/>
                  </a:schemeClr>
                </a:solidFill>
                <a:latin typeface="Optima"/>
                <a:cs typeface="Optima"/>
              </a:rPr>
              <a:t>1</a:t>
            </a:r>
          </a:p>
        </p:txBody>
      </p:sp>
      <p:sp>
        <p:nvSpPr>
          <p:cNvPr id="43" name="Rectangle 42"/>
          <p:cNvSpPr/>
          <p:nvPr/>
        </p:nvSpPr>
        <p:spPr>
          <a:xfrm>
            <a:off x="7620000" y="3962400"/>
            <a:ext cx="1390121" cy="830997"/>
          </a:xfrm>
          <a:prstGeom prst="rect">
            <a:avLst/>
          </a:prstGeom>
          <a:solidFill>
            <a:schemeClr val="bg1">
              <a:lumMod val="85000"/>
            </a:schemeClr>
          </a:solidFill>
          <a:ln>
            <a:solidFill>
              <a:schemeClr val="tx1">
                <a:lumMod val="75000"/>
                <a:lumOff val="25000"/>
              </a:schemeClr>
            </a:solidFill>
          </a:ln>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n-US" sz="2400" b="1" dirty="0">
                <a:latin typeface="Optima"/>
                <a:cs typeface="Optima"/>
              </a:rPr>
              <a:t>UPGMA</a:t>
            </a:r>
            <a:br>
              <a:rPr lang="en-US" sz="2400" dirty="0">
                <a:latin typeface="Optima"/>
                <a:cs typeface="Optima"/>
              </a:rPr>
            </a:br>
            <a:r>
              <a:rPr lang="en-US" sz="2400" dirty="0">
                <a:latin typeface="Optima"/>
                <a:cs typeface="Optima"/>
              </a:rPr>
              <a:t>tree</a:t>
            </a:r>
          </a:p>
        </p:txBody>
      </p:sp>
    </p:spTree>
    <p:extLst>
      <p:ext uri="{BB962C8B-B14F-4D97-AF65-F5344CB8AC3E}">
        <p14:creationId xmlns:p14="http://schemas.microsoft.com/office/powerpoint/2010/main" val="36593454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33937" y="1434875"/>
            <a:ext cx="595035" cy="338554"/>
          </a:xfrm>
          <a:prstGeom prst="rect">
            <a:avLst/>
          </a:prstGeom>
        </p:spPr>
        <p:txBody>
          <a:bodyPr wrap="none">
            <a:spAutoFit/>
          </a:bodyPr>
          <a:lstStyle/>
          <a:p>
            <a:pPr algn="ctr"/>
            <a:r>
              <a:rPr lang="en-US" sz="1600" b="1" dirty="0">
                <a:solidFill>
                  <a:schemeClr val="tx1">
                    <a:lumMod val="85000"/>
                    <a:lumOff val="15000"/>
                  </a:schemeClr>
                </a:solidFill>
                <a:latin typeface="Optima"/>
                <a:cs typeface="Optima"/>
              </a:rPr>
              <a:t>Cow</a:t>
            </a:r>
            <a:endParaRPr lang="en-US" sz="1600" b="1" dirty="0">
              <a:solidFill>
                <a:schemeClr val="tx1">
                  <a:lumMod val="85000"/>
                  <a:lumOff val="15000"/>
                </a:schemeClr>
              </a:solidFill>
            </a:endParaRPr>
          </a:p>
        </p:txBody>
      </p:sp>
      <p:sp>
        <p:nvSpPr>
          <p:cNvPr id="3" name="Rectangle 2"/>
          <p:cNvSpPr/>
          <p:nvPr/>
        </p:nvSpPr>
        <p:spPr>
          <a:xfrm>
            <a:off x="7533935" y="2047122"/>
            <a:ext cx="458382" cy="338554"/>
          </a:xfrm>
          <a:prstGeom prst="rect">
            <a:avLst/>
          </a:prstGeom>
        </p:spPr>
        <p:txBody>
          <a:bodyPr wrap="none">
            <a:spAutoFit/>
          </a:bodyPr>
          <a:lstStyle/>
          <a:p>
            <a:pPr algn="ctr"/>
            <a:r>
              <a:rPr lang="en-US" sz="1600" b="1" dirty="0">
                <a:solidFill>
                  <a:schemeClr val="tx1">
                    <a:lumMod val="85000"/>
                    <a:lumOff val="15000"/>
                  </a:schemeClr>
                </a:solidFill>
                <a:latin typeface="Optima"/>
                <a:cs typeface="Optima"/>
              </a:rPr>
              <a:t>Pig</a:t>
            </a:r>
            <a:endParaRPr lang="en-US" sz="1600" b="1" dirty="0">
              <a:solidFill>
                <a:schemeClr val="tx1">
                  <a:lumMod val="85000"/>
                  <a:lumOff val="15000"/>
                </a:schemeClr>
              </a:solidFill>
            </a:endParaRPr>
          </a:p>
        </p:txBody>
      </p:sp>
      <p:sp>
        <p:nvSpPr>
          <p:cNvPr id="4" name="Rectangle 3"/>
          <p:cNvSpPr/>
          <p:nvPr/>
        </p:nvSpPr>
        <p:spPr>
          <a:xfrm>
            <a:off x="7533937" y="2604623"/>
            <a:ext cx="723275" cy="338554"/>
          </a:xfrm>
          <a:prstGeom prst="rect">
            <a:avLst/>
          </a:prstGeom>
        </p:spPr>
        <p:txBody>
          <a:bodyPr wrap="none">
            <a:spAutoFit/>
          </a:bodyPr>
          <a:lstStyle/>
          <a:p>
            <a:pPr algn="ctr"/>
            <a:r>
              <a:rPr lang="en-US" sz="1600" b="1" dirty="0">
                <a:solidFill>
                  <a:schemeClr val="tx1">
                    <a:lumMod val="85000"/>
                    <a:lumOff val="15000"/>
                  </a:schemeClr>
                </a:solidFill>
                <a:latin typeface="Optima"/>
                <a:cs typeface="Optima"/>
              </a:rPr>
              <a:t>Horse</a:t>
            </a:r>
            <a:endParaRPr lang="en-US" sz="1600" b="1" dirty="0">
              <a:solidFill>
                <a:schemeClr val="tx1">
                  <a:lumMod val="85000"/>
                  <a:lumOff val="15000"/>
                </a:schemeClr>
              </a:solidFill>
            </a:endParaRPr>
          </a:p>
        </p:txBody>
      </p:sp>
      <p:sp>
        <p:nvSpPr>
          <p:cNvPr id="5" name="Rectangle 4"/>
          <p:cNvSpPr/>
          <p:nvPr/>
        </p:nvSpPr>
        <p:spPr>
          <a:xfrm>
            <a:off x="7533937" y="3194118"/>
            <a:ext cx="777645" cy="338554"/>
          </a:xfrm>
          <a:prstGeom prst="rect">
            <a:avLst/>
          </a:prstGeom>
        </p:spPr>
        <p:txBody>
          <a:bodyPr wrap="none">
            <a:spAutoFit/>
          </a:bodyPr>
          <a:lstStyle/>
          <a:p>
            <a:pPr algn="ctr"/>
            <a:r>
              <a:rPr lang="en-US" sz="1600" b="1" dirty="0">
                <a:solidFill>
                  <a:schemeClr val="tx1">
                    <a:lumMod val="85000"/>
                    <a:lumOff val="15000"/>
                  </a:schemeClr>
                </a:solidFill>
                <a:latin typeface="Optima"/>
                <a:cs typeface="Optima"/>
              </a:rPr>
              <a:t>Mouse</a:t>
            </a:r>
            <a:endParaRPr lang="en-US" sz="1600" b="1" dirty="0">
              <a:solidFill>
                <a:schemeClr val="tx1">
                  <a:lumMod val="85000"/>
                  <a:lumOff val="15000"/>
                </a:schemeClr>
              </a:solidFill>
            </a:endParaRPr>
          </a:p>
        </p:txBody>
      </p:sp>
      <p:sp>
        <p:nvSpPr>
          <p:cNvPr id="6" name="Rectangle 5"/>
          <p:cNvSpPr/>
          <p:nvPr/>
        </p:nvSpPr>
        <p:spPr>
          <a:xfrm>
            <a:off x="7533937" y="3764042"/>
            <a:ext cx="1128715" cy="338554"/>
          </a:xfrm>
          <a:prstGeom prst="rect">
            <a:avLst/>
          </a:prstGeom>
        </p:spPr>
        <p:txBody>
          <a:bodyPr wrap="none">
            <a:spAutoFit/>
          </a:bodyPr>
          <a:lstStyle/>
          <a:p>
            <a:pPr algn="ctr"/>
            <a:r>
              <a:rPr lang="en-US" sz="1600" b="1" dirty="0">
                <a:solidFill>
                  <a:schemeClr val="tx1">
                    <a:lumMod val="85000"/>
                    <a:lumOff val="15000"/>
                  </a:schemeClr>
                </a:solidFill>
                <a:latin typeface="Optima"/>
                <a:cs typeface="Optima"/>
              </a:rPr>
              <a:t>Palm Civet</a:t>
            </a:r>
            <a:endParaRPr lang="en-US" sz="1600" b="1" dirty="0">
              <a:solidFill>
                <a:schemeClr val="tx1">
                  <a:lumMod val="85000"/>
                  <a:lumOff val="15000"/>
                </a:schemeClr>
              </a:solidFill>
            </a:endParaRPr>
          </a:p>
        </p:txBody>
      </p:sp>
      <p:sp>
        <p:nvSpPr>
          <p:cNvPr id="7" name="Rectangle 6"/>
          <p:cNvSpPr/>
          <p:nvPr/>
        </p:nvSpPr>
        <p:spPr>
          <a:xfrm>
            <a:off x="7533937" y="4333963"/>
            <a:ext cx="845973" cy="338554"/>
          </a:xfrm>
          <a:prstGeom prst="rect">
            <a:avLst/>
          </a:prstGeom>
        </p:spPr>
        <p:txBody>
          <a:bodyPr wrap="none">
            <a:spAutoFit/>
          </a:bodyPr>
          <a:lstStyle/>
          <a:p>
            <a:pPr algn="ctr"/>
            <a:r>
              <a:rPr lang="en-US" sz="1600" b="1" dirty="0">
                <a:solidFill>
                  <a:schemeClr val="tx1">
                    <a:lumMod val="85000"/>
                    <a:lumOff val="15000"/>
                  </a:schemeClr>
                </a:solidFill>
                <a:latin typeface="Optima"/>
                <a:cs typeface="Optima"/>
              </a:rPr>
              <a:t>Human</a:t>
            </a:r>
            <a:endParaRPr lang="en-US" sz="1600" b="1" dirty="0">
              <a:solidFill>
                <a:schemeClr val="tx1">
                  <a:lumMod val="85000"/>
                  <a:lumOff val="15000"/>
                </a:schemeClr>
              </a:solidFill>
            </a:endParaRPr>
          </a:p>
        </p:txBody>
      </p:sp>
      <p:sp>
        <p:nvSpPr>
          <p:cNvPr id="8" name="Rectangle 7"/>
          <p:cNvSpPr/>
          <p:nvPr/>
        </p:nvSpPr>
        <p:spPr>
          <a:xfrm>
            <a:off x="7533935" y="4914835"/>
            <a:ext cx="779904" cy="338554"/>
          </a:xfrm>
          <a:prstGeom prst="rect">
            <a:avLst/>
          </a:prstGeom>
        </p:spPr>
        <p:txBody>
          <a:bodyPr wrap="none">
            <a:spAutoFit/>
          </a:bodyPr>
          <a:lstStyle/>
          <a:p>
            <a:pPr algn="ctr"/>
            <a:r>
              <a:rPr lang="en-US" sz="1600" b="1" dirty="0">
                <a:solidFill>
                  <a:schemeClr val="tx1">
                    <a:lumMod val="85000"/>
                    <a:lumOff val="15000"/>
                  </a:schemeClr>
                </a:solidFill>
                <a:latin typeface="Optima"/>
                <a:cs typeface="Optima"/>
              </a:rPr>
              <a:t>Turkey</a:t>
            </a:r>
            <a:endParaRPr lang="en-US" sz="1600" b="1" dirty="0">
              <a:solidFill>
                <a:schemeClr val="tx1">
                  <a:lumMod val="85000"/>
                  <a:lumOff val="15000"/>
                </a:schemeClr>
              </a:solidFill>
            </a:endParaRPr>
          </a:p>
        </p:txBody>
      </p:sp>
      <p:sp>
        <p:nvSpPr>
          <p:cNvPr id="9" name="Rectangle 8"/>
          <p:cNvSpPr/>
          <p:nvPr/>
        </p:nvSpPr>
        <p:spPr>
          <a:xfrm>
            <a:off x="7533935" y="5503712"/>
            <a:ext cx="560974" cy="338554"/>
          </a:xfrm>
          <a:prstGeom prst="rect">
            <a:avLst/>
          </a:prstGeom>
        </p:spPr>
        <p:txBody>
          <a:bodyPr wrap="none">
            <a:spAutoFit/>
          </a:bodyPr>
          <a:lstStyle/>
          <a:p>
            <a:pPr algn="ctr"/>
            <a:r>
              <a:rPr lang="en-US" sz="1600" b="1" dirty="0">
                <a:solidFill>
                  <a:schemeClr val="tx1">
                    <a:lumMod val="85000"/>
                    <a:lumOff val="15000"/>
                  </a:schemeClr>
                </a:solidFill>
                <a:latin typeface="Optima"/>
                <a:cs typeface="Optima"/>
              </a:rPr>
              <a:t>Dog</a:t>
            </a:r>
            <a:endParaRPr lang="en-US" sz="1600" b="1" dirty="0">
              <a:solidFill>
                <a:schemeClr val="tx1">
                  <a:lumMod val="85000"/>
                  <a:lumOff val="15000"/>
                </a:schemeClr>
              </a:solidFill>
            </a:endParaRPr>
          </a:p>
        </p:txBody>
      </p:sp>
      <p:sp>
        <p:nvSpPr>
          <p:cNvPr id="10" name="Rectangle 9"/>
          <p:cNvSpPr/>
          <p:nvPr/>
        </p:nvSpPr>
        <p:spPr>
          <a:xfrm>
            <a:off x="7533937" y="6085810"/>
            <a:ext cx="492443" cy="338554"/>
          </a:xfrm>
          <a:prstGeom prst="rect">
            <a:avLst/>
          </a:prstGeom>
        </p:spPr>
        <p:txBody>
          <a:bodyPr wrap="none">
            <a:spAutoFit/>
          </a:bodyPr>
          <a:lstStyle/>
          <a:p>
            <a:pPr algn="ctr"/>
            <a:r>
              <a:rPr lang="en-US" sz="1600" b="1" dirty="0">
                <a:solidFill>
                  <a:schemeClr val="tx1">
                    <a:lumMod val="85000"/>
                    <a:lumOff val="15000"/>
                  </a:schemeClr>
                </a:solidFill>
                <a:latin typeface="Optima"/>
                <a:cs typeface="Optima"/>
              </a:rPr>
              <a:t>Cat</a:t>
            </a:r>
            <a:endParaRPr lang="en-US" sz="1600" b="1" dirty="0">
              <a:solidFill>
                <a:schemeClr val="tx1">
                  <a:lumMod val="85000"/>
                  <a:lumOff val="15000"/>
                </a:schemeClr>
              </a:solidFill>
            </a:endParaRPr>
          </a:p>
        </p:txBody>
      </p:sp>
      <p:cxnSp>
        <p:nvCxnSpPr>
          <p:cNvPr id="11" name="Straight Arrow Connector 10"/>
          <p:cNvCxnSpPr/>
          <p:nvPr/>
        </p:nvCxnSpPr>
        <p:spPr>
          <a:xfrm flipH="1">
            <a:off x="5658572" y="1612675"/>
            <a:ext cx="1788758"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5658572" y="2197039"/>
            <a:ext cx="1788758"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5541939" y="2785727"/>
            <a:ext cx="1905393"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4613173" y="3370093"/>
            <a:ext cx="2834158"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824926" y="3945820"/>
            <a:ext cx="632052"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824926" y="4530187"/>
            <a:ext cx="632052"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1669088" y="5114551"/>
            <a:ext cx="5787890"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2679868" y="5703237"/>
            <a:ext cx="4777110"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2679868" y="6289780"/>
            <a:ext cx="4777110"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1910499" y="4236432"/>
            <a:ext cx="4914429"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5544799" y="1910091"/>
            <a:ext cx="113775"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4619525" y="2348240"/>
            <a:ext cx="928765"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1910499" y="2856240"/>
            <a:ext cx="2709027"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a:off x="1669088" y="3547163"/>
            <a:ext cx="240878"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a:off x="1294707" y="4340624"/>
            <a:ext cx="380733"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1294705" y="5994799"/>
            <a:ext cx="1385164"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V="1">
            <a:off x="1297881" y="4331102"/>
            <a:ext cx="0" cy="1676017"/>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V="1">
            <a:off x="1681788" y="3536935"/>
            <a:ext cx="0" cy="1591023"/>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1916689" y="2843541"/>
            <a:ext cx="0" cy="1402036"/>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2692569" y="5691041"/>
            <a:ext cx="0" cy="598739"/>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4629588" y="2339733"/>
            <a:ext cx="0" cy="1030361"/>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5552996" y="1900567"/>
            <a:ext cx="0" cy="88516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5671272" y="1604543"/>
            <a:ext cx="0" cy="592497"/>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V="1">
            <a:off x="6833822" y="3930657"/>
            <a:ext cx="0" cy="610784"/>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6533459" y="4281316"/>
            <a:ext cx="284488" cy="307777"/>
          </a:xfrm>
          <a:prstGeom prst="rect">
            <a:avLst/>
          </a:prstGeom>
        </p:spPr>
        <p:txBody>
          <a:bodyPr wrap="none">
            <a:spAutoFit/>
          </a:bodyPr>
          <a:lstStyle/>
          <a:p>
            <a:pPr algn="ctr"/>
            <a:r>
              <a:rPr lang="en-US" sz="1400" dirty="0">
                <a:solidFill>
                  <a:schemeClr val="tx1">
                    <a:lumMod val="85000"/>
                    <a:lumOff val="15000"/>
                  </a:schemeClr>
                </a:solidFill>
                <a:latin typeface="Optima"/>
                <a:cs typeface="Optima"/>
              </a:rPr>
              <a:t>9</a:t>
            </a:r>
            <a:endParaRPr lang="en-US" sz="1400" dirty="0">
              <a:solidFill>
                <a:schemeClr val="tx1">
                  <a:lumMod val="85000"/>
                  <a:lumOff val="15000"/>
                </a:schemeClr>
              </a:solidFill>
            </a:endParaRPr>
          </a:p>
        </p:txBody>
      </p:sp>
      <p:sp>
        <p:nvSpPr>
          <p:cNvPr id="36" name="Rectangle 35"/>
          <p:cNvSpPr/>
          <p:nvPr/>
        </p:nvSpPr>
        <p:spPr>
          <a:xfrm>
            <a:off x="6531881" y="3859041"/>
            <a:ext cx="284488" cy="307777"/>
          </a:xfrm>
          <a:prstGeom prst="rect">
            <a:avLst/>
          </a:prstGeom>
        </p:spPr>
        <p:txBody>
          <a:bodyPr wrap="none">
            <a:spAutoFit/>
          </a:bodyPr>
          <a:lstStyle/>
          <a:p>
            <a:pPr algn="ctr"/>
            <a:r>
              <a:rPr lang="en-US" sz="1400" dirty="0">
                <a:solidFill>
                  <a:schemeClr val="tx1">
                    <a:lumMod val="85000"/>
                    <a:lumOff val="15000"/>
                  </a:schemeClr>
                </a:solidFill>
                <a:latin typeface="Optima"/>
                <a:cs typeface="Optima"/>
              </a:rPr>
              <a:t>7</a:t>
            </a:r>
            <a:endParaRPr lang="en-US" sz="1400" dirty="0">
              <a:solidFill>
                <a:schemeClr val="tx1">
                  <a:lumMod val="85000"/>
                  <a:lumOff val="15000"/>
                </a:schemeClr>
              </a:solidFill>
            </a:endParaRPr>
          </a:p>
        </p:txBody>
      </p:sp>
      <p:sp>
        <p:nvSpPr>
          <p:cNvPr id="37" name="Rectangle 36"/>
          <p:cNvSpPr/>
          <p:nvPr/>
        </p:nvSpPr>
        <p:spPr>
          <a:xfrm>
            <a:off x="6350778" y="1314150"/>
            <a:ext cx="484132" cy="307777"/>
          </a:xfrm>
          <a:prstGeom prst="rect">
            <a:avLst/>
          </a:prstGeom>
        </p:spPr>
        <p:txBody>
          <a:bodyPr wrap="none">
            <a:spAutoFit/>
          </a:bodyPr>
          <a:lstStyle/>
          <a:p>
            <a:pPr algn="ctr"/>
            <a:r>
              <a:rPr lang="en-US" sz="1400" dirty="0">
                <a:solidFill>
                  <a:schemeClr val="tx1">
                    <a:lumMod val="85000"/>
                    <a:lumOff val="15000"/>
                  </a:schemeClr>
                </a:solidFill>
                <a:latin typeface="Optima"/>
                <a:cs typeface="Optima"/>
              </a:rPr>
              <a:t>146</a:t>
            </a:r>
            <a:endParaRPr lang="en-US" sz="1400" dirty="0">
              <a:solidFill>
                <a:schemeClr val="tx1">
                  <a:lumMod val="85000"/>
                  <a:lumOff val="15000"/>
                </a:schemeClr>
              </a:solidFill>
            </a:endParaRPr>
          </a:p>
        </p:txBody>
      </p:sp>
      <p:sp>
        <p:nvSpPr>
          <p:cNvPr id="38" name="Rectangle 37"/>
          <p:cNvSpPr/>
          <p:nvPr/>
        </p:nvSpPr>
        <p:spPr>
          <a:xfrm>
            <a:off x="6350778" y="1893234"/>
            <a:ext cx="484132" cy="307777"/>
          </a:xfrm>
          <a:prstGeom prst="rect">
            <a:avLst/>
          </a:prstGeom>
        </p:spPr>
        <p:txBody>
          <a:bodyPr wrap="none">
            <a:spAutoFit/>
          </a:bodyPr>
          <a:lstStyle/>
          <a:p>
            <a:pPr algn="ctr"/>
            <a:r>
              <a:rPr lang="en-US" sz="1400" dirty="0">
                <a:solidFill>
                  <a:schemeClr val="tx1">
                    <a:lumMod val="85000"/>
                    <a:lumOff val="15000"/>
                  </a:schemeClr>
                </a:solidFill>
                <a:latin typeface="Optima"/>
                <a:cs typeface="Optima"/>
              </a:rPr>
              <a:t>149</a:t>
            </a:r>
            <a:endParaRPr lang="en-US" sz="1400" dirty="0">
              <a:solidFill>
                <a:schemeClr val="tx1">
                  <a:lumMod val="85000"/>
                  <a:lumOff val="15000"/>
                </a:schemeClr>
              </a:solidFill>
            </a:endParaRPr>
          </a:p>
        </p:txBody>
      </p:sp>
      <p:sp>
        <p:nvSpPr>
          <p:cNvPr id="39" name="Rectangle 38"/>
          <p:cNvSpPr/>
          <p:nvPr/>
        </p:nvSpPr>
        <p:spPr>
          <a:xfrm>
            <a:off x="6284776" y="2450736"/>
            <a:ext cx="484132" cy="307777"/>
          </a:xfrm>
          <a:prstGeom prst="rect">
            <a:avLst/>
          </a:prstGeom>
        </p:spPr>
        <p:txBody>
          <a:bodyPr wrap="none">
            <a:spAutoFit/>
          </a:bodyPr>
          <a:lstStyle/>
          <a:p>
            <a:pPr algn="ctr"/>
            <a:r>
              <a:rPr lang="en-US" sz="1400" dirty="0">
                <a:solidFill>
                  <a:schemeClr val="tx1">
                    <a:lumMod val="85000"/>
                    <a:lumOff val="15000"/>
                  </a:schemeClr>
                </a:solidFill>
                <a:latin typeface="Optima"/>
                <a:cs typeface="Optima"/>
              </a:rPr>
              <a:t>149</a:t>
            </a:r>
            <a:endParaRPr lang="en-US" sz="1400" dirty="0">
              <a:solidFill>
                <a:schemeClr val="tx1">
                  <a:lumMod val="85000"/>
                  <a:lumOff val="15000"/>
                </a:schemeClr>
              </a:solidFill>
            </a:endParaRPr>
          </a:p>
        </p:txBody>
      </p:sp>
      <p:sp>
        <p:nvSpPr>
          <p:cNvPr id="40" name="Rectangle 39"/>
          <p:cNvSpPr/>
          <p:nvPr/>
        </p:nvSpPr>
        <p:spPr>
          <a:xfrm>
            <a:off x="5813054" y="3358337"/>
            <a:ext cx="492443" cy="307777"/>
          </a:xfrm>
          <a:prstGeom prst="rect">
            <a:avLst/>
          </a:prstGeom>
        </p:spPr>
        <p:txBody>
          <a:bodyPr wrap="none">
            <a:spAutoFit/>
          </a:bodyPr>
          <a:lstStyle/>
          <a:p>
            <a:pPr algn="ctr"/>
            <a:r>
              <a:rPr lang="en-US" sz="1400" dirty="0">
                <a:solidFill>
                  <a:schemeClr val="tx1">
                    <a:lumMod val="85000"/>
                    <a:lumOff val="15000"/>
                  </a:schemeClr>
                </a:solidFill>
                <a:latin typeface="Optima"/>
                <a:cs typeface="Optima"/>
              </a:rPr>
              <a:t>254</a:t>
            </a:r>
            <a:endParaRPr lang="en-US" sz="1400" dirty="0">
              <a:solidFill>
                <a:schemeClr val="tx1">
                  <a:lumMod val="85000"/>
                  <a:lumOff val="15000"/>
                </a:schemeClr>
              </a:solidFill>
            </a:endParaRPr>
          </a:p>
        </p:txBody>
      </p:sp>
      <p:sp>
        <p:nvSpPr>
          <p:cNvPr id="41" name="Rectangle 40"/>
          <p:cNvSpPr/>
          <p:nvPr/>
        </p:nvSpPr>
        <p:spPr>
          <a:xfrm>
            <a:off x="5220195" y="1867649"/>
            <a:ext cx="384310" cy="307777"/>
          </a:xfrm>
          <a:prstGeom prst="rect">
            <a:avLst/>
          </a:prstGeom>
        </p:spPr>
        <p:txBody>
          <a:bodyPr wrap="none">
            <a:spAutoFit/>
          </a:bodyPr>
          <a:lstStyle/>
          <a:p>
            <a:pPr algn="ctr"/>
            <a:r>
              <a:rPr lang="en-US" sz="1400" dirty="0">
                <a:solidFill>
                  <a:schemeClr val="tx1">
                    <a:lumMod val="85000"/>
                    <a:lumOff val="15000"/>
                  </a:schemeClr>
                </a:solidFill>
                <a:latin typeface="Optima"/>
                <a:cs typeface="Optima"/>
              </a:rPr>
              <a:t>11</a:t>
            </a:r>
            <a:endParaRPr lang="en-US" sz="1400" dirty="0">
              <a:solidFill>
                <a:schemeClr val="tx1">
                  <a:lumMod val="85000"/>
                  <a:lumOff val="15000"/>
                </a:schemeClr>
              </a:solidFill>
            </a:endParaRPr>
          </a:p>
        </p:txBody>
      </p:sp>
      <p:sp>
        <p:nvSpPr>
          <p:cNvPr id="42" name="Rectangle 41"/>
          <p:cNvSpPr/>
          <p:nvPr/>
        </p:nvSpPr>
        <p:spPr>
          <a:xfrm>
            <a:off x="4898319" y="2043714"/>
            <a:ext cx="384310" cy="307777"/>
          </a:xfrm>
          <a:prstGeom prst="rect">
            <a:avLst/>
          </a:prstGeom>
        </p:spPr>
        <p:txBody>
          <a:bodyPr wrap="none">
            <a:spAutoFit/>
          </a:bodyPr>
          <a:lstStyle/>
          <a:p>
            <a:pPr algn="ctr"/>
            <a:r>
              <a:rPr lang="en-US" sz="1400" dirty="0">
                <a:solidFill>
                  <a:schemeClr val="tx1">
                    <a:lumMod val="85000"/>
                    <a:lumOff val="15000"/>
                  </a:schemeClr>
                </a:solidFill>
                <a:latin typeface="Optima"/>
                <a:cs typeface="Optima"/>
              </a:rPr>
              <a:t>86</a:t>
            </a:r>
            <a:endParaRPr lang="en-US" sz="1400" dirty="0">
              <a:solidFill>
                <a:schemeClr val="tx1">
                  <a:lumMod val="85000"/>
                  <a:lumOff val="15000"/>
                </a:schemeClr>
              </a:solidFill>
            </a:endParaRPr>
          </a:p>
        </p:txBody>
      </p:sp>
      <p:sp>
        <p:nvSpPr>
          <p:cNvPr id="43" name="Rectangle 42"/>
          <p:cNvSpPr/>
          <p:nvPr/>
        </p:nvSpPr>
        <p:spPr>
          <a:xfrm>
            <a:off x="4071857" y="3928657"/>
            <a:ext cx="484132" cy="307777"/>
          </a:xfrm>
          <a:prstGeom prst="rect">
            <a:avLst/>
          </a:prstGeom>
        </p:spPr>
        <p:txBody>
          <a:bodyPr wrap="none">
            <a:spAutoFit/>
          </a:bodyPr>
          <a:lstStyle/>
          <a:p>
            <a:pPr algn="ctr"/>
            <a:r>
              <a:rPr lang="en-US" sz="1400" dirty="0">
                <a:solidFill>
                  <a:schemeClr val="tx1">
                    <a:lumMod val="85000"/>
                    <a:lumOff val="15000"/>
                  </a:schemeClr>
                </a:solidFill>
                <a:latin typeface="Optima"/>
                <a:cs typeface="Optima"/>
              </a:rPr>
              <a:t>455</a:t>
            </a:r>
            <a:endParaRPr lang="en-US" sz="1400" dirty="0">
              <a:solidFill>
                <a:schemeClr val="tx1">
                  <a:lumMod val="85000"/>
                  <a:lumOff val="15000"/>
                </a:schemeClr>
              </a:solidFill>
            </a:endParaRPr>
          </a:p>
        </p:txBody>
      </p:sp>
      <p:sp>
        <p:nvSpPr>
          <p:cNvPr id="44" name="Rectangle 43"/>
          <p:cNvSpPr/>
          <p:nvPr/>
        </p:nvSpPr>
        <p:spPr>
          <a:xfrm>
            <a:off x="4307034" y="4769138"/>
            <a:ext cx="484132" cy="307777"/>
          </a:xfrm>
          <a:prstGeom prst="rect">
            <a:avLst/>
          </a:prstGeom>
        </p:spPr>
        <p:txBody>
          <a:bodyPr wrap="none">
            <a:spAutoFit/>
          </a:bodyPr>
          <a:lstStyle/>
          <a:p>
            <a:pPr algn="ctr"/>
            <a:r>
              <a:rPr lang="en-US" sz="1400" dirty="0">
                <a:solidFill>
                  <a:schemeClr val="tx1">
                    <a:lumMod val="85000"/>
                    <a:lumOff val="15000"/>
                  </a:schemeClr>
                </a:solidFill>
                <a:latin typeface="Optima"/>
                <a:cs typeface="Optima"/>
              </a:rPr>
              <a:t>489</a:t>
            </a:r>
            <a:endParaRPr lang="en-US" sz="1400" dirty="0">
              <a:solidFill>
                <a:schemeClr val="tx1">
                  <a:lumMod val="85000"/>
                  <a:lumOff val="15000"/>
                </a:schemeClr>
              </a:solidFill>
            </a:endParaRPr>
          </a:p>
        </p:txBody>
      </p:sp>
      <p:sp>
        <p:nvSpPr>
          <p:cNvPr id="45" name="Rectangle 44"/>
          <p:cNvSpPr/>
          <p:nvPr/>
        </p:nvSpPr>
        <p:spPr>
          <a:xfrm>
            <a:off x="4939413" y="5368778"/>
            <a:ext cx="492443" cy="307777"/>
          </a:xfrm>
          <a:prstGeom prst="rect">
            <a:avLst/>
          </a:prstGeom>
        </p:spPr>
        <p:txBody>
          <a:bodyPr wrap="none">
            <a:spAutoFit/>
          </a:bodyPr>
          <a:lstStyle/>
          <a:p>
            <a:pPr algn="ctr"/>
            <a:r>
              <a:rPr lang="en-US" sz="1400" dirty="0">
                <a:solidFill>
                  <a:schemeClr val="tx1">
                    <a:lumMod val="85000"/>
                    <a:lumOff val="15000"/>
                  </a:schemeClr>
                </a:solidFill>
                <a:latin typeface="Optima"/>
                <a:cs typeface="Optima"/>
              </a:rPr>
              <a:t>404</a:t>
            </a:r>
            <a:endParaRPr lang="en-US" sz="1400" dirty="0">
              <a:solidFill>
                <a:schemeClr val="tx1">
                  <a:lumMod val="85000"/>
                  <a:lumOff val="15000"/>
                </a:schemeClr>
              </a:solidFill>
            </a:endParaRPr>
          </a:p>
        </p:txBody>
      </p:sp>
      <p:sp>
        <p:nvSpPr>
          <p:cNvPr id="46" name="Rectangle 45"/>
          <p:cNvSpPr/>
          <p:nvPr/>
        </p:nvSpPr>
        <p:spPr>
          <a:xfrm>
            <a:off x="4939413" y="5982005"/>
            <a:ext cx="492443" cy="307777"/>
          </a:xfrm>
          <a:prstGeom prst="rect">
            <a:avLst/>
          </a:prstGeom>
        </p:spPr>
        <p:txBody>
          <a:bodyPr wrap="none">
            <a:spAutoFit/>
          </a:bodyPr>
          <a:lstStyle/>
          <a:p>
            <a:pPr algn="ctr"/>
            <a:r>
              <a:rPr lang="en-US" sz="1400" dirty="0">
                <a:solidFill>
                  <a:schemeClr val="tx1">
                    <a:lumMod val="85000"/>
                    <a:lumOff val="15000"/>
                  </a:schemeClr>
                </a:solidFill>
                <a:latin typeface="Optima"/>
                <a:cs typeface="Optima"/>
              </a:rPr>
              <a:t>414</a:t>
            </a:r>
            <a:endParaRPr lang="en-US" sz="1400" dirty="0">
              <a:solidFill>
                <a:schemeClr val="tx1">
                  <a:lumMod val="85000"/>
                  <a:lumOff val="15000"/>
                </a:schemeClr>
              </a:solidFill>
            </a:endParaRPr>
          </a:p>
        </p:txBody>
      </p:sp>
      <p:sp>
        <p:nvSpPr>
          <p:cNvPr id="47" name="Rectangle 46"/>
          <p:cNvSpPr/>
          <p:nvPr/>
        </p:nvSpPr>
        <p:spPr>
          <a:xfrm>
            <a:off x="1359343" y="3474881"/>
            <a:ext cx="384310" cy="307777"/>
          </a:xfrm>
          <a:prstGeom prst="rect">
            <a:avLst/>
          </a:prstGeom>
        </p:spPr>
        <p:txBody>
          <a:bodyPr wrap="none">
            <a:spAutoFit/>
          </a:bodyPr>
          <a:lstStyle/>
          <a:p>
            <a:pPr algn="ctr"/>
            <a:r>
              <a:rPr lang="en-US" sz="1400" dirty="0">
                <a:solidFill>
                  <a:schemeClr val="tx1">
                    <a:lumMod val="85000"/>
                    <a:lumOff val="15000"/>
                  </a:schemeClr>
                </a:solidFill>
                <a:latin typeface="Optima"/>
                <a:cs typeface="Optima"/>
              </a:rPr>
              <a:t>22</a:t>
            </a:r>
            <a:endParaRPr lang="en-US" sz="1400" dirty="0">
              <a:solidFill>
                <a:schemeClr val="tx1">
                  <a:lumMod val="85000"/>
                  <a:lumOff val="15000"/>
                </a:schemeClr>
              </a:solidFill>
            </a:endParaRPr>
          </a:p>
        </p:txBody>
      </p:sp>
      <p:sp>
        <p:nvSpPr>
          <p:cNvPr id="48" name="Rectangle 47"/>
          <p:cNvSpPr/>
          <p:nvPr/>
        </p:nvSpPr>
        <p:spPr>
          <a:xfrm>
            <a:off x="824944" y="5049661"/>
            <a:ext cx="492443" cy="307777"/>
          </a:xfrm>
          <a:prstGeom prst="rect">
            <a:avLst/>
          </a:prstGeom>
        </p:spPr>
        <p:txBody>
          <a:bodyPr wrap="none">
            <a:spAutoFit/>
          </a:bodyPr>
          <a:lstStyle/>
          <a:p>
            <a:pPr algn="ctr"/>
            <a:r>
              <a:rPr lang="en-US" sz="1400" dirty="0">
                <a:solidFill>
                  <a:schemeClr val="tx1">
                    <a:lumMod val="85000"/>
                    <a:lumOff val="15000"/>
                  </a:schemeClr>
                </a:solidFill>
                <a:latin typeface="Optima"/>
                <a:cs typeface="Optima"/>
              </a:rPr>
              <a:t>163</a:t>
            </a:r>
            <a:endParaRPr lang="en-US" sz="1400" dirty="0">
              <a:solidFill>
                <a:schemeClr val="tx1">
                  <a:lumMod val="85000"/>
                  <a:lumOff val="15000"/>
                </a:schemeClr>
              </a:solidFill>
            </a:endParaRPr>
          </a:p>
        </p:txBody>
      </p:sp>
      <p:sp>
        <p:nvSpPr>
          <p:cNvPr id="49" name="Rectangle 48"/>
          <p:cNvSpPr/>
          <p:nvPr/>
        </p:nvSpPr>
        <p:spPr>
          <a:xfrm>
            <a:off x="3018128" y="2535765"/>
            <a:ext cx="484132" cy="307777"/>
          </a:xfrm>
          <a:prstGeom prst="rect">
            <a:avLst/>
          </a:prstGeom>
        </p:spPr>
        <p:txBody>
          <a:bodyPr wrap="none">
            <a:spAutoFit/>
          </a:bodyPr>
          <a:lstStyle/>
          <a:p>
            <a:pPr algn="ctr"/>
            <a:r>
              <a:rPr lang="en-US" sz="1400" dirty="0">
                <a:solidFill>
                  <a:schemeClr val="tx1">
                    <a:lumMod val="85000"/>
                    <a:lumOff val="15000"/>
                  </a:schemeClr>
                </a:solidFill>
                <a:latin typeface="Optima"/>
                <a:cs typeface="Optima"/>
              </a:rPr>
              <a:t>251</a:t>
            </a:r>
            <a:endParaRPr lang="en-US" sz="1400" dirty="0">
              <a:solidFill>
                <a:schemeClr val="tx1">
                  <a:lumMod val="85000"/>
                  <a:lumOff val="15000"/>
                </a:schemeClr>
              </a:solidFill>
            </a:endParaRPr>
          </a:p>
        </p:txBody>
      </p:sp>
      <p:sp>
        <p:nvSpPr>
          <p:cNvPr id="50" name="Title 1"/>
          <p:cNvSpPr txBox="1">
            <a:spLocks/>
          </p:cNvSpPr>
          <p:nvPr/>
        </p:nvSpPr>
        <p:spPr>
          <a:xfrm>
            <a:off x="381000"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Neighbor-Joining on Coronaviruses</a:t>
            </a:r>
          </a:p>
        </p:txBody>
      </p:sp>
    </p:spTree>
    <p:extLst>
      <p:ext uri="{BB962C8B-B14F-4D97-AF65-F5344CB8AC3E}">
        <p14:creationId xmlns:p14="http://schemas.microsoft.com/office/powerpoint/2010/main" val="121744640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1"/>
          <p:cNvSpPr txBox="1">
            <a:spLocks/>
          </p:cNvSpPr>
          <p:nvPr/>
        </p:nvSpPr>
        <p:spPr>
          <a:xfrm>
            <a:off x="381000"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Neighbor-Joining on Coronaviruses</a:t>
            </a:r>
          </a:p>
        </p:txBody>
      </p:sp>
      <p:sp>
        <p:nvSpPr>
          <p:cNvPr id="51" name="Rectangle 50"/>
          <p:cNvSpPr/>
          <p:nvPr/>
        </p:nvSpPr>
        <p:spPr>
          <a:xfrm>
            <a:off x="5644617" y="1128449"/>
            <a:ext cx="2369594" cy="292388"/>
          </a:xfrm>
          <a:prstGeom prst="rect">
            <a:avLst/>
          </a:prstGeom>
        </p:spPr>
        <p:txBody>
          <a:bodyPr wrap="none">
            <a:spAutoFit/>
          </a:bodyPr>
          <a:lstStyle/>
          <a:p>
            <a:r>
              <a:rPr lang="en-US" sz="1300" b="1" dirty="0">
                <a:solidFill>
                  <a:schemeClr val="tx1">
                    <a:lumMod val="85000"/>
                    <a:lumOff val="15000"/>
                  </a:schemeClr>
                </a:solidFill>
                <a:latin typeface="Optima"/>
                <a:cs typeface="Optima"/>
              </a:rPr>
              <a:t>Guangzhou: January 24, 2003</a:t>
            </a:r>
            <a:endParaRPr lang="en-US" sz="1300" b="1" dirty="0">
              <a:solidFill>
                <a:schemeClr val="tx1">
                  <a:lumMod val="85000"/>
                  <a:lumOff val="15000"/>
                </a:schemeClr>
              </a:solidFill>
            </a:endParaRPr>
          </a:p>
        </p:txBody>
      </p:sp>
      <p:sp>
        <p:nvSpPr>
          <p:cNvPr id="52" name="Rectangle 51"/>
          <p:cNvSpPr/>
          <p:nvPr/>
        </p:nvSpPr>
        <p:spPr>
          <a:xfrm>
            <a:off x="5644619" y="1740697"/>
            <a:ext cx="2456785" cy="292388"/>
          </a:xfrm>
          <a:prstGeom prst="rect">
            <a:avLst/>
          </a:prstGeom>
        </p:spPr>
        <p:txBody>
          <a:bodyPr wrap="none">
            <a:spAutoFit/>
          </a:bodyPr>
          <a:lstStyle/>
          <a:p>
            <a:r>
              <a:rPr lang="en-US" sz="1300" b="1" dirty="0">
                <a:solidFill>
                  <a:schemeClr val="tx1">
                    <a:lumMod val="85000"/>
                    <a:lumOff val="15000"/>
                  </a:schemeClr>
                </a:solidFill>
                <a:latin typeface="Optima"/>
                <a:cs typeface="Optima"/>
              </a:rPr>
              <a:t>Guangzhou: February 18, 2003</a:t>
            </a:r>
            <a:endParaRPr lang="en-US" sz="1300" b="1" dirty="0">
              <a:solidFill>
                <a:schemeClr val="tx1">
                  <a:lumMod val="85000"/>
                  <a:lumOff val="15000"/>
                </a:schemeClr>
              </a:solidFill>
            </a:endParaRPr>
          </a:p>
        </p:txBody>
      </p:sp>
      <p:sp>
        <p:nvSpPr>
          <p:cNvPr id="53" name="Rectangle 52"/>
          <p:cNvSpPr/>
          <p:nvPr/>
        </p:nvSpPr>
        <p:spPr>
          <a:xfrm>
            <a:off x="5644617" y="2298199"/>
            <a:ext cx="2230554" cy="292388"/>
          </a:xfrm>
          <a:prstGeom prst="rect">
            <a:avLst/>
          </a:prstGeom>
        </p:spPr>
        <p:txBody>
          <a:bodyPr wrap="none">
            <a:spAutoFit/>
          </a:bodyPr>
          <a:lstStyle/>
          <a:p>
            <a:r>
              <a:rPr lang="en-US" sz="1300" b="1" dirty="0" err="1">
                <a:solidFill>
                  <a:schemeClr val="tx1">
                    <a:lumMod val="85000"/>
                    <a:lumOff val="15000"/>
                  </a:schemeClr>
                </a:solidFill>
                <a:latin typeface="Optima"/>
                <a:cs typeface="Optima"/>
              </a:rPr>
              <a:t>Zhongshan</a:t>
            </a:r>
            <a:r>
              <a:rPr lang="en-US" sz="1300" b="1" dirty="0">
                <a:solidFill>
                  <a:schemeClr val="tx1">
                    <a:lumMod val="85000"/>
                    <a:lumOff val="15000"/>
                  </a:schemeClr>
                </a:solidFill>
                <a:latin typeface="Optima"/>
                <a:cs typeface="Optima"/>
              </a:rPr>
              <a:t>: January 4, 2003</a:t>
            </a:r>
            <a:endParaRPr lang="en-US" sz="1300" b="1" dirty="0">
              <a:solidFill>
                <a:schemeClr val="tx1">
                  <a:lumMod val="85000"/>
                  <a:lumOff val="15000"/>
                </a:schemeClr>
              </a:solidFill>
            </a:endParaRPr>
          </a:p>
        </p:txBody>
      </p:sp>
      <p:sp>
        <p:nvSpPr>
          <p:cNvPr id="54" name="Rectangle 53"/>
          <p:cNvSpPr/>
          <p:nvPr/>
        </p:nvSpPr>
        <p:spPr>
          <a:xfrm>
            <a:off x="5644617" y="2887693"/>
            <a:ext cx="2422774" cy="292388"/>
          </a:xfrm>
          <a:prstGeom prst="rect">
            <a:avLst/>
          </a:prstGeom>
        </p:spPr>
        <p:txBody>
          <a:bodyPr wrap="none">
            <a:spAutoFit/>
          </a:bodyPr>
          <a:lstStyle/>
          <a:p>
            <a:r>
              <a:rPr lang="en-US" sz="1300" b="1" dirty="0">
                <a:solidFill>
                  <a:schemeClr val="tx1">
                    <a:lumMod val="85000"/>
                    <a:lumOff val="15000"/>
                  </a:schemeClr>
                </a:solidFill>
                <a:latin typeface="Optima"/>
                <a:cs typeface="Optima"/>
              </a:rPr>
              <a:t>Hong Kong: February 21, 2003</a:t>
            </a:r>
            <a:endParaRPr lang="en-US" sz="1300" b="1" dirty="0">
              <a:solidFill>
                <a:schemeClr val="tx1">
                  <a:lumMod val="85000"/>
                  <a:lumOff val="15000"/>
                </a:schemeClr>
              </a:solidFill>
            </a:endParaRPr>
          </a:p>
        </p:txBody>
      </p:sp>
      <p:sp>
        <p:nvSpPr>
          <p:cNvPr id="55" name="Rectangle 54"/>
          <p:cNvSpPr/>
          <p:nvPr/>
        </p:nvSpPr>
        <p:spPr>
          <a:xfrm>
            <a:off x="5644619" y="3467093"/>
            <a:ext cx="2180707" cy="292388"/>
          </a:xfrm>
          <a:prstGeom prst="rect">
            <a:avLst/>
          </a:prstGeom>
        </p:spPr>
        <p:txBody>
          <a:bodyPr wrap="none">
            <a:spAutoFit/>
          </a:bodyPr>
          <a:lstStyle/>
          <a:p>
            <a:r>
              <a:rPr lang="en-US" sz="1300" b="1" dirty="0">
                <a:solidFill>
                  <a:schemeClr val="tx1">
                    <a:lumMod val="85000"/>
                    <a:lumOff val="15000"/>
                  </a:schemeClr>
                </a:solidFill>
                <a:latin typeface="Optima"/>
                <a:cs typeface="Optima"/>
              </a:rPr>
              <a:t>Toronto: February 27, 2003</a:t>
            </a:r>
            <a:endParaRPr lang="en-US" sz="1300" b="1" dirty="0">
              <a:solidFill>
                <a:schemeClr val="tx1">
                  <a:lumMod val="85000"/>
                  <a:lumOff val="15000"/>
                </a:schemeClr>
              </a:solidFill>
            </a:endParaRPr>
          </a:p>
        </p:txBody>
      </p:sp>
      <p:sp>
        <p:nvSpPr>
          <p:cNvPr id="56" name="Rectangle 55"/>
          <p:cNvSpPr/>
          <p:nvPr/>
        </p:nvSpPr>
        <p:spPr>
          <a:xfrm>
            <a:off x="5644617" y="4046492"/>
            <a:ext cx="2058342" cy="292388"/>
          </a:xfrm>
          <a:prstGeom prst="rect">
            <a:avLst/>
          </a:prstGeom>
        </p:spPr>
        <p:txBody>
          <a:bodyPr wrap="none">
            <a:spAutoFit/>
          </a:bodyPr>
          <a:lstStyle/>
          <a:p>
            <a:r>
              <a:rPr lang="en-US" sz="1300" b="1" dirty="0">
                <a:solidFill>
                  <a:schemeClr val="tx1">
                    <a:lumMod val="85000"/>
                    <a:lumOff val="15000"/>
                  </a:schemeClr>
                </a:solidFill>
                <a:latin typeface="Optima"/>
                <a:cs typeface="Optima"/>
              </a:rPr>
              <a:t>Hanoi: February 26, 2003</a:t>
            </a:r>
            <a:endParaRPr lang="en-US" sz="1300" b="1" dirty="0">
              <a:solidFill>
                <a:schemeClr val="tx1">
                  <a:lumMod val="85000"/>
                  <a:lumOff val="15000"/>
                </a:schemeClr>
              </a:solidFill>
            </a:endParaRPr>
          </a:p>
        </p:txBody>
      </p:sp>
      <p:sp>
        <p:nvSpPr>
          <p:cNvPr id="57" name="Rectangle 56"/>
          <p:cNvSpPr/>
          <p:nvPr/>
        </p:nvSpPr>
        <p:spPr>
          <a:xfrm>
            <a:off x="5644617" y="4636841"/>
            <a:ext cx="2369594" cy="292388"/>
          </a:xfrm>
          <a:prstGeom prst="rect">
            <a:avLst/>
          </a:prstGeom>
        </p:spPr>
        <p:txBody>
          <a:bodyPr wrap="none">
            <a:spAutoFit/>
          </a:bodyPr>
          <a:lstStyle/>
          <a:p>
            <a:r>
              <a:rPr lang="en-US" sz="1300" b="1" dirty="0">
                <a:solidFill>
                  <a:schemeClr val="tx1">
                    <a:lumMod val="85000"/>
                    <a:lumOff val="15000"/>
                  </a:schemeClr>
                </a:solidFill>
                <a:latin typeface="Optima"/>
                <a:cs typeface="Optima"/>
              </a:rPr>
              <a:t>Guangzhou: January 31, 2003</a:t>
            </a:r>
            <a:endParaRPr lang="en-US" sz="1300" b="1" dirty="0">
              <a:solidFill>
                <a:schemeClr val="tx1">
                  <a:lumMod val="85000"/>
                  <a:lumOff val="15000"/>
                </a:schemeClr>
              </a:solidFill>
            </a:endParaRPr>
          </a:p>
        </p:txBody>
      </p:sp>
      <p:sp>
        <p:nvSpPr>
          <p:cNvPr id="58" name="Rectangle 57"/>
          <p:cNvSpPr/>
          <p:nvPr/>
        </p:nvSpPr>
        <p:spPr>
          <a:xfrm>
            <a:off x="5644619" y="5216241"/>
            <a:ext cx="2528969" cy="292388"/>
          </a:xfrm>
          <a:prstGeom prst="rect">
            <a:avLst/>
          </a:prstGeom>
        </p:spPr>
        <p:txBody>
          <a:bodyPr wrap="none">
            <a:spAutoFit/>
          </a:bodyPr>
          <a:lstStyle/>
          <a:p>
            <a:r>
              <a:rPr lang="en-US" sz="1300" b="1" dirty="0" err="1">
                <a:solidFill>
                  <a:schemeClr val="tx1">
                    <a:lumMod val="85000"/>
                    <a:lumOff val="15000"/>
                  </a:schemeClr>
                </a:solidFill>
                <a:latin typeface="Optima"/>
                <a:cs typeface="Optima"/>
              </a:rPr>
              <a:t>Zhongshan</a:t>
            </a:r>
            <a:r>
              <a:rPr lang="en-US" sz="1300" b="1" dirty="0">
                <a:solidFill>
                  <a:schemeClr val="tx1">
                    <a:lumMod val="85000"/>
                    <a:lumOff val="15000"/>
                  </a:schemeClr>
                </a:solidFill>
                <a:latin typeface="Optima"/>
                <a:cs typeface="Optima"/>
              </a:rPr>
              <a:t>: December 26, 2002</a:t>
            </a:r>
            <a:endParaRPr lang="en-US" sz="1300" b="1" dirty="0">
              <a:solidFill>
                <a:schemeClr val="tx1">
                  <a:lumMod val="85000"/>
                  <a:lumOff val="15000"/>
                </a:schemeClr>
              </a:solidFill>
            </a:endParaRPr>
          </a:p>
        </p:txBody>
      </p:sp>
      <p:sp>
        <p:nvSpPr>
          <p:cNvPr id="59" name="Rectangle 58"/>
          <p:cNvSpPr/>
          <p:nvPr/>
        </p:nvSpPr>
        <p:spPr>
          <a:xfrm>
            <a:off x="5644619" y="5788861"/>
            <a:ext cx="954107" cy="292388"/>
          </a:xfrm>
          <a:prstGeom prst="rect">
            <a:avLst/>
          </a:prstGeom>
        </p:spPr>
        <p:txBody>
          <a:bodyPr wrap="none">
            <a:spAutoFit/>
          </a:bodyPr>
          <a:lstStyle/>
          <a:p>
            <a:r>
              <a:rPr lang="en-US" sz="1300" b="1" dirty="0">
                <a:solidFill>
                  <a:schemeClr val="tx1">
                    <a:lumMod val="85000"/>
                    <a:lumOff val="15000"/>
                  </a:schemeClr>
                </a:solidFill>
                <a:latin typeface="Optima"/>
                <a:cs typeface="Optima"/>
              </a:rPr>
              <a:t>Palm Civet</a:t>
            </a:r>
            <a:endParaRPr lang="en-US" sz="1300" b="1" dirty="0">
              <a:solidFill>
                <a:schemeClr val="tx1">
                  <a:lumMod val="85000"/>
                  <a:lumOff val="15000"/>
                </a:schemeClr>
              </a:solidFill>
            </a:endParaRPr>
          </a:p>
        </p:txBody>
      </p:sp>
      <p:sp>
        <p:nvSpPr>
          <p:cNvPr id="60" name="Rectangle 59"/>
          <p:cNvSpPr/>
          <p:nvPr/>
        </p:nvSpPr>
        <p:spPr>
          <a:xfrm>
            <a:off x="5644619" y="6399833"/>
            <a:ext cx="2575317" cy="292388"/>
          </a:xfrm>
          <a:prstGeom prst="rect">
            <a:avLst/>
          </a:prstGeom>
        </p:spPr>
        <p:txBody>
          <a:bodyPr wrap="none">
            <a:spAutoFit/>
          </a:bodyPr>
          <a:lstStyle/>
          <a:p>
            <a:r>
              <a:rPr lang="en-US" sz="1300" b="1" dirty="0">
                <a:solidFill>
                  <a:schemeClr val="tx1">
                    <a:lumMod val="85000"/>
                    <a:lumOff val="15000"/>
                  </a:schemeClr>
                </a:solidFill>
                <a:latin typeface="Optima"/>
                <a:cs typeface="Optima"/>
              </a:rPr>
              <a:t>Guangzhou: December 16, 2002</a:t>
            </a:r>
            <a:endParaRPr lang="en-US" sz="1300" b="1" dirty="0">
              <a:solidFill>
                <a:schemeClr val="tx1">
                  <a:lumMod val="85000"/>
                  <a:lumOff val="15000"/>
                </a:schemeClr>
              </a:solidFill>
            </a:endParaRPr>
          </a:p>
        </p:txBody>
      </p:sp>
      <p:cxnSp>
        <p:nvCxnSpPr>
          <p:cNvPr id="61" name="Straight Arrow Connector 60"/>
          <p:cNvCxnSpPr/>
          <p:nvPr/>
        </p:nvCxnSpPr>
        <p:spPr>
          <a:xfrm flipH="1">
            <a:off x="4846239" y="2458557"/>
            <a:ext cx="715066"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flipH="1">
            <a:off x="4846239" y="3047864"/>
            <a:ext cx="715066"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flipH="1">
            <a:off x="4846239" y="4208065"/>
            <a:ext cx="715066"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flipH="1">
            <a:off x="3098562" y="4791547"/>
            <a:ext cx="2462745"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flipH="1">
            <a:off x="2731550" y="1300233"/>
            <a:ext cx="2829757"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flipH="1">
            <a:off x="4846239" y="3632284"/>
            <a:ext cx="715066"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flipH="1">
            <a:off x="3156816" y="5369204"/>
            <a:ext cx="2404490"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H="1">
            <a:off x="3867539" y="5952687"/>
            <a:ext cx="1693766"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flipH="1">
            <a:off x="3867540" y="6541995"/>
            <a:ext cx="1693766"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flipH="1">
            <a:off x="3436447" y="1889540"/>
            <a:ext cx="2124861"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flipH="1">
            <a:off x="3436447" y="3335187"/>
            <a:ext cx="1419965"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flipH="1">
            <a:off x="3098560" y="2608061"/>
            <a:ext cx="337886"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flipH="1">
            <a:off x="2737374" y="3710007"/>
            <a:ext cx="367012"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H="1">
            <a:off x="3156816" y="6256663"/>
            <a:ext cx="710724"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flipH="1">
            <a:off x="1234370" y="5819915"/>
            <a:ext cx="1922446"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a:off x="1234370" y="2499256"/>
            <a:ext cx="1503004"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flipV="1">
            <a:off x="1246022" y="2510905"/>
            <a:ext cx="0" cy="3320659"/>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flipV="1">
            <a:off x="2743200" y="1295402"/>
            <a:ext cx="0" cy="2423751"/>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flipV="1">
            <a:off x="3099496" y="2590587"/>
            <a:ext cx="0" cy="2213439"/>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V="1">
            <a:off x="3438315" y="1875982"/>
            <a:ext cx="0" cy="1474988"/>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p:nvPr/>
        </p:nvCxnSpPr>
        <p:spPr>
          <a:xfrm flipV="1">
            <a:off x="3156816" y="5355406"/>
            <a:ext cx="0" cy="912908"/>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p:nvPr/>
        </p:nvCxnSpPr>
        <p:spPr>
          <a:xfrm flipH="1" flipV="1">
            <a:off x="3867541" y="5939876"/>
            <a:ext cx="1" cy="620409"/>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flipV="1">
            <a:off x="4852065" y="2449462"/>
            <a:ext cx="0" cy="1773573"/>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84" name="Rectangle 83"/>
          <p:cNvSpPr/>
          <p:nvPr/>
        </p:nvSpPr>
        <p:spPr>
          <a:xfrm>
            <a:off x="5076387" y="2174197"/>
            <a:ext cx="284488" cy="307777"/>
          </a:xfrm>
          <a:prstGeom prst="rect">
            <a:avLst/>
          </a:prstGeom>
        </p:spPr>
        <p:txBody>
          <a:bodyPr wrap="none">
            <a:spAutoFit/>
          </a:bodyPr>
          <a:lstStyle/>
          <a:p>
            <a:pPr algn="ctr"/>
            <a:r>
              <a:rPr lang="en-US" sz="1400" dirty="0">
                <a:solidFill>
                  <a:schemeClr val="tx1">
                    <a:lumMod val="85000"/>
                    <a:lumOff val="15000"/>
                  </a:schemeClr>
                </a:solidFill>
                <a:latin typeface="Optima"/>
                <a:cs typeface="Optima"/>
              </a:rPr>
              <a:t>1</a:t>
            </a:r>
            <a:endParaRPr lang="en-US" sz="1400" dirty="0">
              <a:solidFill>
                <a:schemeClr val="tx1">
                  <a:lumMod val="85000"/>
                  <a:lumOff val="15000"/>
                </a:schemeClr>
              </a:solidFill>
            </a:endParaRPr>
          </a:p>
        </p:txBody>
      </p:sp>
      <p:sp>
        <p:nvSpPr>
          <p:cNvPr id="85" name="Rectangle 84"/>
          <p:cNvSpPr/>
          <p:nvPr/>
        </p:nvSpPr>
        <p:spPr>
          <a:xfrm>
            <a:off x="5076387" y="2748969"/>
            <a:ext cx="284488" cy="307777"/>
          </a:xfrm>
          <a:prstGeom prst="rect">
            <a:avLst/>
          </a:prstGeom>
        </p:spPr>
        <p:txBody>
          <a:bodyPr wrap="none">
            <a:spAutoFit/>
          </a:bodyPr>
          <a:lstStyle/>
          <a:p>
            <a:pPr algn="ctr"/>
            <a:r>
              <a:rPr lang="en-US" sz="1400" dirty="0">
                <a:solidFill>
                  <a:schemeClr val="tx1">
                    <a:lumMod val="85000"/>
                    <a:lumOff val="15000"/>
                  </a:schemeClr>
                </a:solidFill>
                <a:latin typeface="Optima"/>
                <a:cs typeface="Optima"/>
              </a:rPr>
              <a:t>1</a:t>
            </a:r>
            <a:endParaRPr lang="en-US" sz="1400" dirty="0">
              <a:solidFill>
                <a:schemeClr val="tx1">
                  <a:lumMod val="85000"/>
                  <a:lumOff val="15000"/>
                </a:schemeClr>
              </a:solidFill>
            </a:endParaRPr>
          </a:p>
        </p:txBody>
      </p:sp>
      <p:sp>
        <p:nvSpPr>
          <p:cNvPr id="86" name="Rectangle 85"/>
          <p:cNvSpPr/>
          <p:nvPr/>
        </p:nvSpPr>
        <p:spPr>
          <a:xfrm>
            <a:off x="5076387" y="3903485"/>
            <a:ext cx="284488" cy="307777"/>
          </a:xfrm>
          <a:prstGeom prst="rect">
            <a:avLst/>
          </a:prstGeom>
        </p:spPr>
        <p:txBody>
          <a:bodyPr wrap="none">
            <a:spAutoFit/>
          </a:bodyPr>
          <a:lstStyle/>
          <a:p>
            <a:pPr algn="ctr"/>
            <a:r>
              <a:rPr lang="en-US" sz="1400" dirty="0">
                <a:solidFill>
                  <a:schemeClr val="tx1">
                    <a:lumMod val="85000"/>
                    <a:lumOff val="15000"/>
                  </a:schemeClr>
                </a:solidFill>
                <a:latin typeface="Optima"/>
                <a:cs typeface="Optima"/>
              </a:rPr>
              <a:t>1</a:t>
            </a:r>
            <a:endParaRPr lang="en-US" sz="1400" dirty="0">
              <a:solidFill>
                <a:schemeClr val="tx1">
                  <a:lumMod val="85000"/>
                  <a:lumOff val="15000"/>
                </a:schemeClr>
              </a:solidFill>
            </a:endParaRPr>
          </a:p>
        </p:txBody>
      </p:sp>
      <p:sp>
        <p:nvSpPr>
          <p:cNvPr id="87" name="Rectangle 86"/>
          <p:cNvSpPr/>
          <p:nvPr/>
        </p:nvSpPr>
        <p:spPr>
          <a:xfrm>
            <a:off x="5076387" y="3342089"/>
            <a:ext cx="284488" cy="307777"/>
          </a:xfrm>
          <a:prstGeom prst="rect">
            <a:avLst/>
          </a:prstGeom>
        </p:spPr>
        <p:txBody>
          <a:bodyPr wrap="none">
            <a:spAutoFit/>
          </a:bodyPr>
          <a:lstStyle/>
          <a:p>
            <a:pPr algn="ctr"/>
            <a:r>
              <a:rPr lang="en-US" sz="1400" dirty="0">
                <a:solidFill>
                  <a:schemeClr val="tx1">
                    <a:lumMod val="85000"/>
                    <a:lumOff val="15000"/>
                  </a:schemeClr>
                </a:solidFill>
                <a:latin typeface="Optima"/>
                <a:cs typeface="Optima"/>
              </a:rPr>
              <a:t>0</a:t>
            </a:r>
            <a:endParaRPr lang="en-US" sz="1400" dirty="0">
              <a:solidFill>
                <a:schemeClr val="tx1">
                  <a:lumMod val="85000"/>
                  <a:lumOff val="15000"/>
                </a:schemeClr>
              </a:solidFill>
            </a:endParaRPr>
          </a:p>
        </p:txBody>
      </p:sp>
      <p:sp>
        <p:nvSpPr>
          <p:cNvPr id="88" name="Rectangle 87"/>
          <p:cNvSpPr/>
          <p:nvPr/>
        </p:nvSpPr>
        <p:spPr>
          <a:xfrm>
            <a:off x="4393983" y="1586809"/>
            <a:ext cx="284488" cy="307777"/>
          </a:xfrm>
          <a:prstGeom prst="rect">
            <a:avLst/>
          </a:prstGeom>
        </p:spPr>
        <p:txBody>
          <a:bodyPr wrap="none">
            <a:spAutoFit/>
          </a:bodyPr>
          <a:lstStyle/>
          <a:p>
            <a:pPr algn="ctr"/>
            <a:r>
              <a:rPr lang="en-US" sz="1400" dirty="0">
                <a:solidFill>
                  <a:schemeClr val="tx1">
                    <a:lumMod val="85000"/>
                    <a:lumOff val="15000"/>
                  </a:schemeClr>
                </a:solidFill>
                <a:latin typeface="Optima"/>
                <a:cs typeface="Optima"/>
              </a:rPr>
              <a:t>0</a:t>
            </a:r>
            <a:endParaRPr lang="en-US" sz="1400" dirty="0">
              <a:solidFill>
                <a:schemeClr val="tx1">
                  <a:lumMod val="85000"/>
                  <a:lumOff val="15000"/>
                </a:schemeClr>
              </a:solidFill>
            </a:endParaRPr>
          </a:p>
        </p:txBody>
      </p:sp>
      <p:sp>
        <p:nvSpPr>
          <p:cNvPr id="89" name="Rectangle 88"/>
          <p:cNvSpPr/>
          <p:nvPr/>
        </p:nvSpPr>
        <p:spPr>
          <a:xfrm>
            <a:off x="4040173" y="3026193"/>
            <a:ext cx="284488" cy="307777"/>
          </a:xfrm>
          <a:prstGeom prst="rect">
            <a:avLst/>
          </a:prstGeom>
        </p:spPr>
        <p:txBody>
          <a:bodyPr wrap="none">
            <a:spAutoFit/>
          </a:bodyPr>
          <a:lstStyle/>
          <a:p>
            <a:pPr algn="ctr"/>
            <a:r>
              <a:rPr lang="en-US" sz="1400" dirty="0">
                <a:solidFill>
                  <a:schemeClr val="tx1">
                    <a:lumMod val="85000"/>
                    <a:lumOff val="15000"/>
                  </a:schemeClr>
                </a:solidFill>
                <a:latin typeface="Optima"/>
                <a:cs typeface="Optima"/>
              </a:rPr>
              <a:t>2</a:t>
            </a:r>
            <a:endParaRPr lang="en-US" sz="1400" dirty="0">
              <a:solidFill>
                <a:schemeClr val="tx1">
                  <a:lumMod val="85000"/>
                  <a:lumOff val="15000"/>
                </a:schemeClr>
              </a:solidFill>
            </a:endParaRPr>
          </a:p>
        </p:txBody>
      </p:sp>
      <p:sp>
        <p:nvSpPr>
          <p:cNvPr id="90" name="Rectangle 89"/>
          <p:cNvSpPr/>
          <p:nvPr/>
        </p:nvSpPr>
        <p:spPr>
          <a:xfrm>
            <a:off x="4123563" y="4465192"/>
            <a:ext cx="434221" cy="307777"/>
          </a:xfrm>
          <a:prstGeom prst="rect">
            <a:avLst/>
          </a:prstGeom>
        </p:spPr>
        <p:txBody>
          <a:bodyPr wrap="none">
            <a:spAutoFit/>
          </a:bodyPr>
          <a:lstStyle/>
          <a:p>
            <a:pPr algn="ctr"/>
            <a:r>
              <a:rPr lang="en-US" sz="1400" dirty="0">
                <a:solidFill>
                  <a:schemeClr val="tx1">
                    <a:lumMod val="85000"/>
                    <a:lumOff val="15000"/>
                  </a:schemeClr>
                </a:solidFill>
                <a:latin typeface="Optima"/>
                <a:cs typeface="Optima"/>
              </a:rPr>
              <a:t>1.5</a:t>
            </a:r>
            <a:endParaRPr lang="en-US" sz="1400" dirty="0">
              <a:solidFill>
                <a:schemeClr val="tx1">
                  <a:lumMod val="85000"/>
                  <a:lumOff val="15000"/>
                </a:schemeClr>
              </a:solidFill>
            </a:endParaRPr>
          </a:p>
        </p:txBody>
      </p:sp>
      <p:sp>
        <p:nvSpPr>
          <p:cNvPr id="91" name="Rectangle 90"/>
          <p:cNvSpPr/>
          <p:nvPr/>
        </p:nvSpPr>
        <p:spPr>
          <a:xfrm>
            <a:off x="3792747" y="996636"/>
            <a:ext cx="534043" cy="307777"/>
          </a:xfrm>
          <a:prstGeom prst="rect">
            <a:avLst/>
          </a:prstGeom>
        </p:spPr>
        <p:txBody>
          <a:bodyPr wrap="none">
            <a:spAutoFit/>
          </a:bodyPr>
          <a:lstStyle/>
          <a:p>
            <a:pPr algn="ctr"/>
            <a:r>
              <a:rPr lang="en-US" sz="1400" dirty="0">
                <a:solidFill>
                  <a:schemeClr val="tx1">
                    <a:lumMod val="85000"/>
                    <a:lumOff val="15000"/>
                  </a:schemeClr>
                </a:solidFill>
                <a:latin typeface="Optima"/>
                <a:cs typeface="Optima"/>
              </a:rPr>
              <a:t>0.17</a:t>
            </a:r>
            <a:endParaRPr lang="en-US" sz="1400" dirty="0">
              <a:solidFill>
                <a:schemeClr val="tx1">
                  <a:lumMod val="85000"/>
                  <a:lumOff val="15000"/>
                </a:schemeClr>
              </a:solidFill>
            </a:endParaRPr>
          </a:p>
        </p:txBody>
      </p:sp>
      <p:sp>
        <p:nvSpPr>
          <p:cNvPr id="92" name="Rectangle 91"/>
          <p:cNvSpPr/>
          <p:nvPr/>
        </p:nvSpPr>
        <p:spPr>
          <a:xfrm>
            <a:off x="2308981" y="3047865"/>
            <a:ext cx="434221" cy="307777"/>
          </a:xfrm>
          <a:prstGeom prst="rect">
            <a:avLst/>
          </a:prstGeom>
        </p:spPr>
        <p:txBody>
          <a:bodyPr wrap="none">
            <a:spAutoFit/>
          </a:bodyPr>
          <a:lstStyle/>
          <a:p>
            <a:pPr algn="ctr"/>
            <a:r>
              <a:rPr lang="en-US" sz="1400" dirty="0">
                <a:solidFill>
                  <a:schemeClr val="tx1">
                    <a:lumMod val="85000"/>
                    <a:lumOff val="15000"/>
                  </a:schemeClr>
                </a:solidFill>
                <a:latin typeface="Optima"/>
                <a:cs typeface="Optima"/>
              </a:rPr>
              <a:t>0.5</a:t>
            </a:r>
            <a:endParaRPr lang="en-US" sz="1400" dirty="0">
              <a:solidFill>
                <a:schemeClr val="tx1">
                  <a:lumMod val="85000"/>
                  <a:lumOff val="15000"/>
                </a:schemeClr>
              </a:solidFill>
            </a:endParaRPr>
          </a:p>
        </p:txBody>
      </p:sp>
      <p:sp>
        <p:nvSpPr>
          <p:cNvPr id="93" name="Rectangle 92"/>
          <p:cNvSpPr/>
          <p:nvPr/>
        </p:nvSpPr>
        <p:spPr>
          <a:xfrm>
            <a:off x="723009" y="4028378"/>
            <a:ext cx="534043" cy="307777"/>
          </a:xfrm>
          <a:prstGeom prst="rect">
            <a:avLst/>
          </a:prstGeom>
        </p:spPr>
        <p:txBody>
          <a:bodyPr wrap="none">
            <a:spAutoFit/>
          </a:bodyPr>
          <a:lstStyle/>
          <a:p>
            <a:pPr algn="ctr"/>
            <a:r>
              <a:rPr lang="en-US" sz="1400" dirty="0">
                <a:solidFill>
                  <a:schemeClr val="tx1">
                    <a:lumMod val="85000"/>
                    <a:lumOff val="15000"/>
                  </a:schemeClr>
                </a:solidFill>
                <a:latin typeface="Optima"/>
                <a:cs typeface="Optima"/>
              </a:rPr>
              <a:t>4.83</a:t>
            </a:r>
            <a:endParaRPr lang="en-US" sz="1400" dirty="0">
              <a:solidFill>
                <a:schemeClr val="tx1">
                  <a:lumMod val="85000"/>
                  <a:lumOff val="15000"/>
                </a:schemeClr>
              </a:solidFill>
            </a:endParaRPr>
          </a:p>
        </p:txBody>
      </p:sp>
      <p:sp>
        <p:nvSpPr>
          <p:cNvPr id="94" name="Rectangle 93"/>
          <p:cNvSpPr/>
          <p:nvPr/>
        </p:nvSpPr>
        <p:spPr>
          <a:xfrm>
            <a:off x="4199945" y="5088997"/>
            <a:ext cx="284488" cy="307777"/>
          </a:xfrm>
          <a:prstGeom prst="rect">
            <a:avLst/>
          </a:prstGeom>
        </p:spPr>
        <p:txBody>
          <a:bodyPr wrap="none">
            <a:spAutoFit/>
          </a:bodyPr>
          <a:lstStyle/>
          <a:p>
            <a:pPr algn="ctr"/>
            <a:r>
              <a:rPr lang="en-US" sz="1400" dirty="0">
                <a:solidFill>
                  <a:schemeClr val="tx1">
                    <a:lumMod val="85000"/>
                    <a:lumOff val="15000"/>
                  </a:schemeClr>
                </a:solidFill>
                <a:latin typeface="Optima"/>
                <a:cs typeface="Optima"/>
              </a:rPr>
              <a:t>1</a:t>
            </a:r>
            <a:endParaRPr lang="en-US" sz="1400" dirty="0">
              <a:solidFill>
                <a:schemeClr val="tx1">
                  <a:lumMod val="85000"/>
                  <a:lumOff val="15000"/>
                </a:schemeClr>
              </a:solidFill>
            </a:endParaRPr>
          </a:p>
        </p:txBody>
      </p:sp>
      <p:sp>
        <p:nvSpPr>
          <p:cNvPr id="95" name="Rectangle 94"/>
          <p:cNvSpPr/>
          <p:nvPr/>
        </p:nvSpPr>
        <p:spPr>
          <a:xfrm>
            <a:off x="4576496" y="5632098"/>
            <a:ext cx="284488" cy="307777"/>
          </a:xfrm>
          <a:prstGeom prst="rect">
            <a:avLst/>
          </a:prstGeom>
        </p:spPr>
        <p:txBody>
          <a:bodyPr wrap="none">
            <a:spAutoFit/>
          </a:bodyPr>
          <a:lstStyle/>
          <a:p>
            <a:pPr algn="ctr"/>
            <a:r>
              <a:rPr lang="en-US" sz="1400" dirty="0">
                <a:solidFill>
                  <a:schemeClr val="tx1">
                    <a:lumMod val="85000"/>
                    <a:lumOff val="15000"/>
                  </a:schemeClr>
                </a:solidFill>
                <a:latin typeface="Optima"/>
                <a:cs typeface="Optima"/>
              </a:rPr>
              <a:t>1</a:t>
            </a:r>
            <a:endParaRPr lang="en-US" sz="1400" dirty="0">
              <a:solidFill>
                <a:schemeClr val="tx1">
                  <a:lumMod val="85000"/>
                  <a:lumOff val="15000"/>
                </a:schemeClr>
              </a:solidFill>
            </a:endParaRPr>
          </a:p>
        </p:txBody>
      </p:sp>
      <p:sp>
        <p:nvSpPr>
          <p:cNvPr id="96" name="Rectangle 95"/>
          <p:cNvSpPr/>
          <p:nvPr/>
        </p:nvSpPr>
        <p:spPr>
          <a:xfrm>
            <a:off x="4575491" y="6234220"/>
            <a:ext cx="284488" cy="307777"/>
          </a:xfrm>
          <a:prstGeom prst="rect">
            <a:avLst/>
          </a:prstGeom>
        </p:spPr>
        <p:txBody>
          <a:bodyPr wrap="none">
            <a:spAutoFit/>
          </a:bodyPr>
          <a:lstStyle/>
          <a:p>
            <a:pPr algn="ctr"/>
            <a:r>
              <a:rPr lang="en-US" sz="1400" dirty="0">
                <a:solidFill>
                  <a:schemeClr val="tx1">
                    <a:lumMod val="85000"/>
                    <a:lumOff val="15000"/>
                  </a:schemeClr>
                </a:solidFill>
                <a:latin typeface="Optima"/>
                <a:cs typeface="Optima"/>
              </a:rPr>
              <a:t>2</a:t>
            </a:r>
            <a:endParaRPr lang="en-US" sz="1400" dirty="0">
              <a:solidFill>
                <a:schemeClr val="tx1">
                  <a:lumMod val="85000"/>
                  <a:lumOff val="15000"/>
                </a:schemeClr>
              </a:solidFill>
            </a:endParaRPr>
          </a:p>
        </p:txBody>
      </p:sp>
      <p:sp>
        <p:nvSpPr>
          <p:cNvPr id="97" name="Rectangle 96"/>
          <p:cNvSpPr/>
          <p:nvPr/>
        </p:nvSpPr>
        <p:spPr>
          <a:xfrm>
            <a:off x="3370118" y="5938386"/>
            <a:ext cx="284488" cy="307777"/>
          </a:xfrm>
          <a:prstGeom prst="rect">
            <a:avLst/>
          </a:prstGeom>
        </p:spPr>
        <p:txBody>
          <a:bodyPr wrap="none">
            <a:spAutoFit/>
          </a:bodyPr>
          <a:lstStyle/>
          <a:p>
            <a:pPr algn="ctr"/>
            <a:r>
              <a:rPr lang="en-US" sz="1400" dirty="0">
                <a:solidFill>
                  <a:schemeClr val="tx1">
                    <a:lumMod val="85000"/>
                    <a:lumOff val="15000"/>
                  </a:schemeClr>
                </a:solidFill>
                <a:latin typeface="Optima"/>
                <a:cs typeface="Optima"/>
              </a:rPr>
              <a:t>1</a:t>
            </a:r>
            <a:endParaRPr lang="en-US" sz="1400" dirty="0">
              <a:solidFill>
                <a:schemeClr val="tx1">
                  <a:lumMod val="85000"/>
                  <a:lumOff val="15000"/>
                </a:schemeClr>
              </a:solidFill>
            </a:endParaRPr>
          </a:p>
        </p:txBody>
      </p:sp>
    </p:spTree>
    <p:extLst>
      <p:ext uri="{BB962C8B-B14F-4D97-AF65-F5344CB8AC3E}">
        <p14:creationId xmlns:p14="http://schemas.microsoft.com/office/powerpoint/2010/main" val="227126702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18856"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Weakness of Distance-Based Methods</a:t>
            </a:r>
          </a:p>
        </p:txBody>
      </p:sp>
      <p:sp>
        <p:nvSpPr>
          <p:cNvPr id="5" name="Rectangle 4"/>
          <p:cNvSpPr/>
          <p:nvPr/>
        </p:nvSpPr>
        <p:spPr>
          <a:xfrm>
            <a:off x="381000" y="1447800"/>
            <a:ext cx="8382000" cy="1384995"/>
          </a:xfrm>
          <a:prstGeom prst="rect">
            <a:avLst/>
          </a:prstGeom>
          <a:solidFill>
            <a:schemeClr val="accent1">
              <a:lumMod val="20000"/>
              <a:lumOff val="80000"/>
            </a:schemeClr>
          </a:solidFill>
          <a:ln>
            <a:solidFill>
              <a:schemeClr val="accent1"/>
            </a:solidFill>
          </a:ln>
          <a:effectLst>
            <a:outerShdw blurRad="50800" dist="38100" dir="5400000" algn="t" rotWithShape="0">
              <a:prstClr val="black">
                <a:alpha val="40000"/>
              </a:prstClr>
            </a:outerShdw>
          </a:effectLst>
        </p:spPr>
        <p:txBody>
          <a:bodyPr wrap="square">
            <a:spAutoFit/>
          </a:bodyPr>
          <a:lstStyle/>
          <a:p>
            <a:r>
              <a:rPr lang="en-US" sz="2800" dirty="0">
                <a:latin typeface="Optima"/>
                <a:cs typeface="Optima"/>
              </a:rPr>
              <a:t>Distance-based algorithms for evolutionary tree reconstruction say nothing about ancestral states at internal nodes.</a:t>
            </a:r>
          </a:p>
        </p:txBody>
      </p:sp>
    </p:spTree>
    <p:extLst>
      <p:ext uri="{BB962C8B-B14F-4D97-AF65-F5344CB8AC3E}">
        <p14:creationId xmlns:p14="http://schemas.microsoft.com/office/powerpoint/2010/main" val="392543213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3"/>
          <p:cNvSpPr txBox="1">
            <a:spLocks/>
          </p:cNvSpPr>
          <p:nvPr/>
        </p:nvSpPr>
        <p:spPr>
          <a:xfrm>
            <a:off x="381000" y="3110690"/>
            <a:ext cx="8381998" cy="994127"/>
          </a:xfrm>
          <a:prstGeom prst="rect">
            <a:avLst/>
          </a:prstGeom>
          <a:solidFill>
            <a:srgbClr val="CAE2F9"/>
          </a:solidFill>
          <a:ln>
            <a:solidFill>
              <a:srgbClr val="176FC1"/>
            </a:solidFill>
          </a:ln>
          <a:effectLst>
            <a:outerShdw blurRad="50800" dist="38100" dir="5400000" algn="t" rotWithShape="0">
              <a:prstClr val="black">
                <a:alpha val="40000"/>
              </a:prstClr>
            </a:outerShdw>
          </a:effectLst>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a:latin typeface="Optima"/>
                <a:cs typeface="Optima"/>
              </a:rPr>
              <a:t>We </a:t>
            </a:r>
            <a:r>
              <a:rPr lang="en-US" sz="2800" i="1" dirty="0">
                <a:latin typeface="Optima"/>
                <a:cs typeface="Optima"/>
              </a:rPr>
              <a:t>lost</a:t>
            </a:r>
            <a:r>
              <a:rPr lang="en-US" sz="2800" dirty="0">
                <a:latin typeface="Optima"/>
                <a:cs typeface="Optima"/>
              </a:rPr>
              <a:t> information when we converted a multiple alignment to a distance matrix...</a:t>
            </a:r>
          </a:p>
          <a:p>
            <a:pPr lvl="1"/>
            <a:endParaRPr lang="en-US" dirty="0">
              <a:latin typeface="Optima"/>
              <a:cs typeface="Optima"/>
            </a:endParaRPr>
          </a:p>
        </p:txBody>
      </p:sp>
      <p:sp>
        <p:nvSpPr>
          <p:cNvPr id="3" name="Title 1"/>
          <p:cNvSpPr txBox="1">
            <a:spLocks/>
          </p:cNvSpPr>
          <p:nvPr/>
        </p:nvSpPr>
        <p:spPr>
          <a:xfrm>
            <a:off x="218856"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Weakness of Distance-Based Methods</a:t>
            </a:r>
          </a:p>
        </p:txBody>
      </p:sp>
      <p:graphicFrame>
        <p:nvGraphicFramePr>
          <p:cNvPr id="4" name="Table 3"/>
          <p:cNvGraphicFramePr>
            <a:graphicFrameLocks noGrp="1"/>
          </p:cNvGraphicFramePr>
          <p:nvPr>
            <p:extLst>
              <p:ext uri="{D42A27DB-BD31-4B8C-83A1-F6EECF244321}">
                <p14:modId xmlns:p14="http://schemas.microsoft.com/office/powerpoint/2010/main" val="4220158477"/>
              </p:ext>
            </p:extLst>
          </p:nvPr>
        </p:nvGraphicFramePr>
        <p:xfrm>
          <a:off x="762000" y="4324696"/>
          <a:ext cx="7593994" cy="2333776"/>
        </p:xfrm>
        <a:graphic>
          <a:graphicData uri="http://schemas.openxmlformats.org/drawingml/2006/table">
            <a:tbl>
              <a:tblPr firstRow="1" bandRow="1">
                <a:tableStyleId>{5C22544A-7EE6-4342-B048-85BDC9FD1C3A}</a:tableStyleId>
              </a:tblPr>
              <a:tblGrid>
                <a:gridCol w="1211165">
                  <a:extLst>
                    <a:ext uri="{9D8B030D-6E8A-4147-A177-3AD203B41FA5}">
                      <a16:colId xmlns:a16="http://schemas.microsoft.com/office/drawing/2014/main" val="20000"/>
                    </a:ext>
                  </a:extLst>
                </a:gridCol>
                <a:gridCol w="2221138">
                  <a:extLst>
                    <a:ext uri="{9D8B030D-6E8A-4147-A177-3AD203B41FA5}">
                      <a16:colId xmlns:a16="http://schemas.microsoft.com/office/drawing/2014/main" val="20001"/>
                    </a:ext>
                  </a:extLst>
                </a:gridCol>
                <a:gridCol w="1006231">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957384">
                  <a:extLst>
                    <a:ext uri="{9D8B030D-6E8A-4147-A177-3AD203B41FA5}">
                      <a16:colId xmlns:a16="http://schemas.microsoft.com/office/drawing/2014/main" val="20004"/>
                    </a:ext>
                  </a:extLst>
                </a:gridCol>
                <a:gridCol w="1055076">
                  <a:extLst>
                    <a:ext uri="{9D8B030D-6E8A-4147-A177-3AD203B41FA5}">
                      <a16:colId xmlns:a16="http://schemas.microsoft.com/office/drawing/2014/main" val="20005"/>
                    </a:ext>
                  </a:extLst>
                </a:gridCol>
              </a:tblGrid>
              <a:tr h="428776">
                <a:tc>
                  <a:txBody>
                    <a:bodyPr/>
                    <a:lstStyle/>
                    <a:p>
                      <a:pPr algn="ctr"/>
                      <a:r>
                        <a:rPr lang="en-US" sz="2000" b="0" dirty="0">
                          <a:solidFill>
                            <a:schemeClr val="tx1"/>
                          </a:solidFill>
                          <a:latin typeface="Optima"/>
                          <a:cs typeface="Optima"/>
                        </a:rPr>
                        <a:t>S</a:t>
                      </a:r>
                      <a:r>
                        <a:rPr lang="en-US" sz="1600" b="0" dirty="0">
                          <a:solidFill>
                            <a:schemeClr val="tx1"/>
                          </a:solidFill>
                          <a:latin typeface="Optima"/>
                          <a:cs typeface="Optima"/>
                        </a:rPr>
                        <a:t>PECIES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solidFill>
                          <a:latin typeface="Optima"/>
                          <a:cs typeface="Optima"/>
                        </a:rPr>
                        <a:t>A</a:t>
                      </a:r>
                      <a:r>
                        <a:rPr lang="en-US" sz="1600" b="0" dirty="0">
                          <a:solidFill>
                            <a:schemeClr val="tx1"/>
                          </a:solidFill>
                          <a:latin typeface="Optima"/>
                          <a:cs typeface="Optima"/>
                        </a:rPr>
                        <a:t>LIGNMENT</a:t>
                      </a:r>
                      <a:endParaRPr lang="en-US" sz="1900" b="0" dirty="0">
                        <a:solidFill>
                          <a:schemeClr val="tx1"/>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algn="ctr"/>
                      <a:r>
                        <a:rPr lang="en-US" sz="2000" b="0" dirty="0">
                          <a:solidFill>
                            <a:srgbClr val="000000"/>
                          </a:solidFill>
                          <a:latin typeface="Optima"/>
                          <a:cs typeface="Optima"/>
                        </a:rPr>
                        <a:t>D</a:t>
                      </a:r>
                      <a:r>
                        <a:rPr lang="en-US" sz="1600" b="0" dirty="0">
                          <a:solidFill>
                            <a:srgbClr val="000000"/>
                          </a:solidFill>
                          <a:latin typeface="Optima"/>
                          <a:cs typeface="Optima"/>
                        </a:rPr>
                        <a:t>ISTANCE </a:t>
                      </a:r>
                      <a:r>
                        <a:rPr lang="en-US" sz="2000" b="0" dirty="0">
                          <a:solidFill>
                            <a:srgbClr val="000000"/>
                          </a:solidFill>
                          <a:latin typeface="Optima"/>
                          <a:cs typeface="Optima"/>
                        </a:rPr>
                        <a:t>M</a:t>
                      </a:r>
                      <a:r>
                        <a:rPr lang="en-US" sz="1600" b="0" dirty="0">
                          <a:solidFill>
                            <a:srgbClr val="000000"/>
                          </a:solidFill>
                          <a:latin typeface="Optima"/>
                          <a:cs typeface="Optima"/>
                        </a:rPr>
                        <a:t>ATRIX</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latin typeface="Courier"/>
                        <a:cs typeface="Courier"/>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hMerge="1">
                  <a:txBody>
                    <a:bodyPr/>
                    <a:lstStyle/>
                    <a:p>
                      <a:endParaRPr lang="en-US">
                        <a:latin typeface="Courier"/>
                        <a:cs typeface="Courier"/>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hMerge="1">
                  <a:txBody>
                    <a:bodyPr/>
                    <a:lstStyle/>
                    <a:p>
                      <a:endParaRPr lang="en-US" dirty="0">
                        <a:latin typeface="Courier"/>
                        <a:cs typeface="Courier"/>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r h="375920">
                <a:tc>
                  <a:txBody>
                    <a:bodyPr/>
                    <a:lstStyle/>
                    <a:p>
                      <a:pPr algn="ctr"/>
                      <a:endParaRPr lang="en-US" sz="1900" b="0" dirty="0">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900" b="0" dirty="0">
                        <a:latin typeface="Courier"/>
                        <a:cs typeface="Courier"/>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5920">
                <a:tc>
                  <a:txBody>
                    <a:bodyPr/>
                    <a:lstStyle/>
                    <a:p>
                      <a:pPr algn="ctr"/>
                      <a:r>
                        <a:rPr lang="en-US" sz="1600" b="1" dirty="0">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Courier"/>
                          <a:cs typeface="Courier"/>
                        </a:rPr>
                        <a:t>ACGTAGGCCT</a:t>
                      </a:r>
                      <a:endParaRPr lang="en-US" sz="1900" b="0" dirty="0">
                        <a:latin typeface="Courier"/>
                        <a:cs typeface="Courier"/>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5920">
                <a:tc>
                  <a:txBody>
                    <a:bodyPr/>
                    <a:lstStyle/>
                    <a:p>
                      <a:pPr algn="ctr"/>
                      <a:r>
                        <a:rPr lang="en-US" sz="1600" b="1" dirty="0">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Courier"/>
                          <a:cs typeface="Courier"/>
                        </a:rPr>
                        <a:t>ATGTAAGACT</a:t>
                      </a:r>
                      <a:endParaRPr lang="en-US" sz="1900" b="0" dirty="0">
                        <a:latin typeface="Courier"/>
                        <a:cs typeface="Courier"/>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5920">
                <a:tc>
                  <a:txBody>
                    <a:bodyPr/>
                    <a:lstStyle/>
                    <a:p>
                      <a:pPr algn="ctr"/>
                      <a:r>
                        <a:rPr lang="en-US" sz="1600" b="1" dirty="0">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Courier"/>
                          <a:cs typeface="Courier"/>
                        </a:rPr>
                        <a:t>TCGAGAGCAC</a:t>
                      </a:r>
                      <a:endParaRPr lang="en-US" sz="1900" b="0" dirty="0">
                        <a:latin typeface="Courier"/>
                        <a:cs typeface="Courier"/>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592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Courier"/>
                          <a:cs typeface="Courier"/>
                        </a:rPr>
                        <a:t>TCGAAAGCAT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5" name="Rectangle 4"/>
          <p:cNvSpPr/>
          <p:nvPr/>
        </p:nvSpPr>
        <p:spPr>
          <a:xfrm>
            <a:off x="381000" y="1447800"/>
            <a:ext cx="8382000" cy="1384995"/>
          </a:xfrm>
          <a:prstGeom prst="rect">
            <a:avLst/>
          </a:prstGeom>
          <a:solidFill>
            <a:schemeClr val="accent1">
              <a:lumMod val="20000"/>
              <a:lumOff val="80000"/>
            </a:schemeClr>
          </a:solidFill>
          <a:ln>
            <a:solidFill>
              <a:schemeClr val="accent1"/>
            </a:solidFill>
          </a:ln>
          <a:effectLst>
            <a:outerShdw blurRad="50800" dist="38100" dir="5400000" algn="t" rotWithShape="0">
              <a:prstClr val="black">
                <a:alpha val="40000"/>
              </a:prstClr>
            </a:outerShdw>
          </a:effectLst>
        </p:spPr>
        <p:txBody>
          <a:bodyPr wrap="square">
            <a:spAutoFit/>
          </a:bodyPr>
          <a:lstStyle/>
          <a:p>
            <a:r>
              <a:rPr lang="en-US" sz="2800" dirty="0">
                <a:latin typeface="Optima"/>
                <a:cs typeface="Optima"/>
              </a:rPr>
              <a:t>Distance-based algorithms for evolutionary tree reconstruction say nothing about ancestral states at internal nodes.</a:t>
            </a:r>
          </a:p>
        </p:txBody>
      </p:sp>
    </p:spTree>
    <p:extLst>
      <p:ext uri="{BB962C8B-B14F-4D97-AF65-F5344CB8AC3E}">
        <p14:creationId xmlns:p14="http://schemas.microsoft.com/office/powerpoint/2010/main" val="425840071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000"/>
                </a:solidFill>
                <a:latin typeface="Optima"/>
                <a:cs typeface="Optima"/>
              </a:rPr>
              <a:t>Outline</a:t>
            </a:r>
          </a:p>
        </p:txBody>
      </p:sp>
      <p:sp>
        <p:nvSpPr>
          <p:cNvPr id="3" name="Content Placeholder 2"/>
          <p:cNvSpPr>
            <a:spLocks noGrp="1"/>
          </p:cNvSpPr>
          <p:nvPr>
            <p:ph idx="1"/>
          </p:nvPr>
        </p:nvSpPr>
        <p:spPr>
          <a:xfrm>
            <a:off x="457200" y="1371601"/>
            <a:ext cx="8458200" cy="5334001"/>
          </a:xfrm>
        </p:spPr>
        <p:txBody>
          <a:bodyPr>
            <a:noAutofit/>
          </a:bodyPr>
          <a:lstStyle/>
          <a:p>
            <a:pPr>
              <a:lnSpc>
                <a:spcPct val="120000"/>
              </a:lnSpc>
            </a:pPr>
            <a:r>
              <a:rPr lang="en-US" sz="2200" dirty="0">
                <a:solidFill>
                  <a:schemeClr val="bg1">
                    <a:lumMod val="50000"/>
                  </a:schemeClr>
                </a:solidFill>
                <a:latin typeface="Optima"/>
                <a:cs typeface="Optima"/>
              </a:rPr>
              <a:t>The Fastest Outbreak</a:t>
            </a:r>
          </a:p>
          <a:p>
            <a:pPr>
              <a:lnSpc>
                <a:spcPct val="120000"/>
              </a:lnSpc>
            </a:pPr>
            <a:r>
              <a:rPr lang="en-US" sz="2200" dirty="0">
                <a:solidFill>
                  <a:schemeClr val="bg1">
                    <a:lumMod val="50000"/>
                  </a:schemeClr>
                </a:solidFill>
                <a:latin typeface="Optima"/>
                <a:cs typeface="Optima"/>
              </a:rPr>
              <a:t>Transforming Distance Matrices into Evolutionary Trees</a:t>
            </a:r>
          </a:p>
          <a:p>
            <a:pPr>
              <a:lnSpc>
                <a:spcPct val="120000"/>
              </a:lnSpc>
            </a:pPr>
            <a:r>
              <a:rPr lang="en-US" sz="2200" dirty="0">
                <a:solidFill>
                  <a:schemeClr val="bg1">
                    <a:lumMod val="50000"/>
                  </a:schemeClr>
                </a:solidFill>
                <a:latin typeface="Optima"/>
                <a:cs typeface="Optima"/>
              </a:rPr>
              <a:t>Toward an Algorithm for Distance-Based Phylogeny Construction</a:t>
            </a:r>
          </a:p>
          <a:p>
            <a:pPr>
              <a:lnSpc>
                <a:spcPct val="120000"/>
              </a:lnSpc>
            </a:pPr>
            <a:r>
              <a:rPr lang="en-US" sz="2200" dirty="0">
                <a:solidFill>
                  <a:schemeClr val="bg1">
                    <a:lumMod val="50000"/>
                  </a:schemeClr>
                </a:solidFill>
                <a:latin typeface="Optima"/>
                <a:cs typeface="Optima"/>
              </a:rPr>
              <a:t>Additive Phylogeny</a:t>
            </a:r>
          </a:p>
          <a:p>
            <a:pPr>
              <a:lnSpc>
                <a:spcPct val="120000"/>
              </a:lnSpc>
            </a:pPr>
            <a:r>
              <a:rPr lang="en-US" sz="2200" dirty="0">
                <a:solidFill>
                  <a:schemeClr val="bg1">
                    <a:lumMod val="50000"/>
                  </a:schemeClr>
                </a:solidFill>
                <a:latin typeface="Optima"/>
                <a:cs typeface="Optima"/>
              </a:rPr>
              <a:t>Using Least-Squares to Construct Distance-Based Phylogenies</a:t>
            </a:r>
          </a:p>
          <a:p>
            <a:pPr>
              <a:lnSpc>
                <a:spcPct val="120000"/>
              </a:lnSpc>
            </a:pPr>
            <a:r>
              <a:rPr lang="en-US" sz="2200" dirty="0" err="1">
                <a:solidFill>
                  <a:schemeClr val="bg1">
                    <a:lumMod val="50000"/>
                  </a:schemeClr>
                </a:solidFill>
                <a:latin typeface="Optima"/>
                <a:cs typeface="Optima"/>
              </a:rPr>
              <a:t>Ultrametric</a:t>
            </a:r>
            <a:r>
              <a:rPr lang="en-US" sz="2200" dirty="0">
                <a:solidFill>
                  <a:schemeClr val="bg1">
                    <a:lumMod val="50000"/>
                  </a:schemeClr>
                </a:solidFill>
                <a:latin typeface="Optima"/>
                <a:cs typeface="Optima"/>
              </a:rPr>
              <a:t> Evolutionary Trees</a:t>
            </a:r>
          </a:p>
          <a:p>
            <a:pPr>
              <a:lnSpc>
                <a:spcPct val="120000"/>
              </a:lnSpc>
            </a:pPr>
            <a:r>
              <a:rPr lang="en-US" sz="2200" dirty="0">
                <a:solidFill>
                  <a:schemeClr val="bg1">
                    <a:lumMod val="50000"/>
                  </a:schemeClr>
                </a:solidFill>
                <a:latin typeface="Optima"/>
                <a:cs typeface="Optima"/>
              </a:rPr>
              <a:t>The Neighbor-Joining Algorithm</a:t>
            </a:r>
          </a:p>
          <a:p>
            <a:pPr>
              <a:lnSpc>
                <a:spcPct val="120000"/>
              </a:lnSpc>
            </a:pPr>
            <a:r>
              <a:rPr lang="en-US" sz="2200" b="1" dirty="0">
                <a:solidFill>
                  <a:srgbClr val="000000"/>
                </a:solidFill>
                <a:latin typeface="Optima"/>
                <a:cs typeface="Optima"/>
              </a:rPr>
              <a:t>Character-Based Tree Reconstruction</a:t>
            </a:r>
          </a:p>
          <a:p>
            <a:pPr>
              <a:lnSpc>
                <a:spcPct val="120000"/>
              </a:lnSpc>
            </a:pPr>
            <a:r>
              <a:rPr lang="en-US" sz="2200" dirty="0">
                <a:solidFill>
                  <a:schemeClr val="bg1">
                    <a:lumMod val="50000"/>
                  </a:schemeClr>
                </a:solidFill>
                <a:latin typeface="Optima"/>
                <a:cs typeface="Optima"/>
              </a:rPr>
              <a:t>The Small Parsimony Problem</a:t>
            </a:r>
          </a:p>
          <a:p>
            <a:pPr>
              <a:lnSpc>
                <a:spcPct val="120000"/>
              </a:lnSpc>
            </a:pPr>
            <a:r>
              <a:rPr lang="en-US" sz="2200" dirty="0">
                <a:solidFill>
                  <a:schemeClr val="bg1">
                    <a:lumMod val="50000"/>
                  </a:schemeClr>
                </a:solidFill>
                <a:latin typeface="Optima"/>
                <a:cs typeface="Optima"/>
              </a:rPr>
              <a:t>The Large Parsimony Problem</a:t>
            </a:r>
          </a:p>
          <a:p>
            <a:pPr>
              <a:lnSpc>
                <a:spcPct val="120000"/>
              </a:lnSpc>
            </a:pPr>
            <a:r>
              <a:rPr lang="en-US" sz="2200" dirty="0">
                <a:solidFill>
                  <a:schemeClr val="bg1">
                    <a:lumMod val="50000"/>
                  </a:schemeClr>
                </a:solidFill>
                <a:latin typeface="Optima"/>
                <a:cs typeface="Optima"/>
              </a:rPr>
              <a:t>Evolutionary Tree Reconstruction in the Modern Era</a:t>
            </a:r>
          </a:p>
        </p:txBody>
      </p:sp>
      <p:sp>
        <p:nvSpPr>
          <p:cNvPr id="5" name="Footer Placeholder 4">
            <a:extLst>
              <a:ext uri="{FF2B5EF4-FFF2-40B4-BE49-F238E27FC236}">
                <a16:creationId xmlns:a16="http://schemas.microsoft.com/office/drawing/2014/main" id="{8D6A3A63-27C2-1645-961B-F8082AD38FD2}"/>
              </a:ext>
            </a:extLst>
          </p:cNvPr>
          <p:cNvSpPr>
            <a:spLocks noGrp="1"/>
          </p:cNvSpPr>
          <p:nvPr>
            <p:ph type="ftr" sz="quarter" idx="11"/>
          </p:nvPr>
        </p:nvSpPr>
        <p:spPr/>
        <p:txBody>
          <a:bodyPr/>
          <a:lstStyle/>
          <a:p>
            <a:r>
              <a:rPr lang="en-US"/>
              <a:t>Bioinformatics Algorithms: An Active Learning Approach. Copyright 2018 Compeau and Pevzner.</a:t>
            </a:r>
          </a:p>
        </p:txBody>
      </p:sp>
    </p:spTree>
    <p:extLst>
      <p:ext uri="{BB962C8B-B14F-4D97-AF65-F5344CB8AC3E}">
        <p14:creationId xmlns:p14="http://schemas.microsoft.com/office/powerpoint/2010/main" val="370807057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inged_stick_insec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3152" y="2856985"/>
            <a:ext cx="1828800" cy="1212813"/>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2890861086"/>
              </p:ext>
            </p:extLst>
          </p:nvPr>
        </p:nvGraphicFramePr>
        <p:xfrm>
          <a:off x="3329125" y="2761570"/>
          <a:ext cx="4665111" cy="3632200"/>
        </p:xfrm>
        <a:graphic>
          <a:graphicData uri="http://schemas.openxmlformats.org/drawingml/2006/table">
            <a:tbl>
              <a:tblPr firstRow="1" bandRow="1">
                <a:tableStyleId>{5C22544A-7EE6-4342-B048-85BDC9FD1C3A}</a:tableStyleId>
              </a:tblPr>
              <a:tblGrid>
                <a:gridCol w="2832229">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842282">
                  <a:extLst>
                    <a:ext uri="{9D8B030D-6E8A-4147-A177-3AD203B41FA5}">
                      <a16:colId xmlns:a16="http://schemas.microsoft.com/office/drawing/2014/main" val="20002"/>
                    </a:ext>
                  </a:extLst>
                </a:gridCol>
              </a:tblGrid>
              <a:tr h="457200">
                <a:tc>
                  <a:txBody>
                    <a:bodyPr/>
                    <a:lstStyle/>
                    <a:p>
                      <a:pPr algn="ctr"/>
                      <a:endParaRPr lang="en-US" sz="2000" b="1" i="1"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0" dirty="0">
                          <a:solidFill>
                            <a:srgbClr val="262626"/>
                          </a:solidFill>
                          <a:latin typeface="Optima"/>
                          <a:cs typeface="Optima"/>
                        </a:rPr>
                        <a:t>wings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0" dirty="0">
                          <a:solidFill>
                            <a:srgbClr val="262626"/>
                          </a:solidFill>
                          <a:latin typeface="Optima"/>
                          <a:cs typeface="Optima"/>
                        </a:rPr>
                        <a:t>legs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35000">
                <a:tc>
                  <a:txBody>
                    <a:bodyPr/>
                    <a:lstStyle/>
                    <a:p>
                      <a:pPr algn="r"/>
                      <a:r>
                        <a:rPr lang="en-US" sz="2000" b="1" i="0" dirty="0">
                          <a:solidFill>
                            <a:srgbClr val="262626"/>
                          </a:solidFill>
                          <a:latin typeface="Optima"/>
                          <a:cs typeface="Optima"/>
                        </a:rPr>
                        <a:t>winged</a:t>
                      </a:r>
                      <a:r>
                        <a:rPr lang="en-US" sz="2000" b="1" i="0" baseline="0" dirty="0">
                          <a:solidFill>
                            <a:srgbClr val="262626"/>
                          </a:solidFill>
                          <a:latin typeface="Optima"/>
                          <a:cs typeface="Optima"/>
                        </a:rPr>
                        <a:t> stick insect</a:t>
                      </a:r>
                      <a:endParaRPr lang="en-US" sz="2000" b="1" i="0"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Yes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35000">
                <a:tc>
                  <a:txBody>
                    <a:bodyPr/>
                    <a:lstStyle/>
                    <a:p>
                      <a:pPr algn="r"/>
                      <a:endParaRPr lang="en-US" sz="2000" b="1" i="0"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0"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0"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35000">
                <a:tc>
                  <a:txBody>
                    <a:bodyPr/>
                    <a:lstStyle/>
                    <a:p>
                      <a:pPr algn="r"/>
                      <a:r>
                        <a:rPr lang="en-US" sz="2000" b="1" i="0" dirty="0">
                          <a:solidFill>
                            <a:srgbClr val="262626"/>
                          </a:solidFill>
                          <a:latin typeface="Optima"/>
                          <a:cs typeface="Optima"/>
                        </a:rPr>
                        <a:t>wingless stick insect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No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35000">
                <a:tc>
                  <a:txBody>
                    <a:bodyPr/>
                    <a:lstStyle/>
                    <a:p>
                      <a:pPr algn="r"/>
                      <a:endParaRPr lang="en-US" sz="2000" b="1" i="0"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35000">
                <a:tc>
                  <a:txBody>
                    <a:bodyPr/>
                    <a:lstStyle/>
                    <a:p>
                      <a:pPr algn="r"/>
                      <a:r>
                        <a:rPr lang="en-US" sz="2000" b="1" i="0" dirty="0">
                          <a:solidFill>
                            <a:srgbClr val="262626"/>
                          </a:solidFill>
                          <a:latin typeface="Optima"/>
                          <a:cs typeface="Optima"/>
                        </a:rPr>
                        <a:t>giant centipede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No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42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5" name="Title 1"/>
          <p:cNvSpPr txBox="1">
            <a:spLocks/>
          </p:cNvSpPr>
          <p:nvPr/>
        </p:nvSpPr>
        <p:spPr>
          <a:xfrm>
            <a:off x="381000"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Character Tables</a:t>
            </a:r>
          </a:p>
        </p:txBody>
      </p:sp>
      <p:sp>
        <p:nvSpPr>
          <p:cNvPr id="6" name="Content Placeholder 3"/>
          <p:cNvSpPr txBox="1">
            <a:spLocks/>
          </p:cNvSpPr>
          <p:nvPr/>
        </p:nvSpPr>
        <p:spPr>
          <a:xfrm>
            <a:off x="462072" y="1304096"/>
            <a:ext cx="8229600" cy="981904"/>
          </a:xfrm>
          <a:prstGeom prst="rect">
            <a:avLst/>
          </a:prstGeom>
          <a:solidFill>
            <a:srgbClr val="CAE2F9"/>
          </a:solidFill>
          <a:ln>
            <a:solidFill>
              <a:srgbClr val="176FC1"/>
            </a:solidFill>
          </a:ln>
          <a:effectLst>
            <a:outerShdw blurRad="50800" dist="38100" dir="5400000" algn="t" rotWithShape="0">
              <a:prstClr val="black">
                <a:alpha val="40000"/>
              </a:prstClr>
            </a:outerShdw>
          </a:effectLst>
        </p:spPr>
        <p:txBody>
          <a:bodyPr>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a:latin typeface="Optima"/>
                <a:cs typeface="Optima"/>
              </a:rPr>
              <a:t>Fifty years ago, researchers constructed trees from anatomical/physiological properties called </a:t>
            </a:r>
            <a:r>
              <a:rPr lang="en-US" sz="2800" b="1" dirty="0">
                <a:latin typeface="Optima"/>
                <a:cs typeface="Optima"/>
              </a:rPr>
              <a:t>characters</a:t>
            </a:r>
            <a:r>
              <a:rPr lang="en-US" sz="2800" dirty="0">
                <a:latin typeface="Optima"/>
                <a:cs typeface="Optima"/>
              </a:rPr>
              <a:t>.</a:t>
            </a:r>
          </a:p>
        </p:txBody>
      </p:sp>
      <p:pic>
        <p:nvPicPr>
          <p:cNvPr id="7" name="Picture 6" descr="wingless_stick_insec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3152" y="4120342"/>
            <a:ext cx="1828800" cy="1219200"/>
          </a:xfrm>
          <a:prstGeom prst="rect">
            <a:avLst/>
          </a:prstGeom>
        </p:spPr>
      </p:pic>
      <p:pic>
        <p:nvPicPr>
          <p:cNvPr id="8" name="Picture 7" descr="giant_centipede.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3152" y="5388372"/>
            <a:ext cx="1828800" cy="1226831"/>
          </a:xfrm>
          <a:prstGeom prst="rect">
            <a:avLst/>
          </a:prstGeom>
        </p:spPr>
      </p:pic>
    </p:spTree>
    <p:extLst>
      <p:ext uri="{BB962C8B-B14F-4D97-AF65-F5344CB8AC3E}">
        <p14:creationId xmlns:p14="http://schemas.microsoft.com/office/powerpoint/2010/main" val="219216581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905000"/>
            <a:ext cx="8229600" cy="2677656"/>
          </a:xfrm>
          <a:prstGeom prst="rect">
            <a:avLst/>
          </a:prstGeom>
          <a:solidFill>
            <a:schemeClr val="bg1">
              <a:lumMod val="85000"/>
            </a:schemeClr>
          </a:solidFill>
          <a:ln>
            <a:solidFill>
              <a:schemeClr val="tx1">
                <a:lumMod val="75000"/>
                <a:lumOff val="25000"/>
              </a:schemeClr>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b="1" dirty="0">
                <a:latin typeface="Optima"/>
                <a:cs typeface="Optima"/>
              </a:rPr>
              <a:t>Character-Based Phylogeny Problem: </a:t>
            </a:r>
            <a:r>
              <a:rPr lang="en-US" sz="2800" i="1" dirty="0">
                <a:latin typeface="Optima"/>
                <a:cs typeface="Optima"/>
              </a:rPr>
              <a:t>Reconstruct a phylogeny from characters.</a:t>
            </a:r>
          </a:p>
          <a:p>
            <a:pPr marL="457200" indent="-457200">
              <a:buFont typeface="Arial"/>
              <a:buChar char="•"/>
            </a:pPr>
            <a:r>
              <a:rPr lang="en-US" sz="2800" b="1" dirty="0">
                <a:latin typeface="Optima"/>
                <a:cs typeface="Optima"/>
              </a:rPr>
              <a:t>Input: </a:t>
            </a:r>
            <a:r>
              <a:rPr lang="en-US" sz="2800" dirty="0">
                <a:latin typeface="Optima"/>
                <a:cs typeface="Optima"/>
              </a:rPr>
              <a:t>An </a:t>
            </a:r>
            <a:r>
              <a:rPr lang="en-US" sz="2800" i="1" dirty="0">
                <a:latin typeface="Optima"/>
                <a:cs typeface="Optima"/>
              </a:rPr>
              <a:t>n </a:t>
            </a:r>
            <a:r>
              <a:rPr lang="en-US" sz="2800" dirty="0">
                <a:latin typeface="Optima"/>
                <a:cs typeface="Optima"/>
              </a:rPr>
              <a:t>x </a:t>
            </a:r>
            <a:r>
              <a:rPr lang="en-US" sz="2800" i="1" dirty="0">
                <a:latin typeface="Optima"/>
                <a:cs typeface="Optima"/>
              </a:rPr>
              <a:t>m </a:t>
            </a:r>
            <a:r>
              <a:rPr lang="en-US" sz="2800" dirty="0">
                <a:latin typeface="Optima"/>
                <a:cs typeface="Optima"/>
              </a:rPr>
              <a:t>character table for </a:t>
            </a:r>
            <a:r>
              <a:rPr lang="en-US" sz="2800" i="1" dirty="0">
                <a:latin typeface="Optima"/>
                <a:cs typeface="Optima"/>
              </a:rPr>
              <a:t>n</a:t>
            </a:r>
            <a:r>
              <a:rPr lang="en-US" sz="2800" dirty="0">
                <a:latin typeface="Optima"/>
                <a:cs typeface="Optima"/>
              </a:rPr>
              <a:t> species and </a:t>
            </a:r>
            <a:r>
              <a:rPr lang="en-US" sz="2800" i="1" dirty="0">
                <a:latin typeface="Optima"/>
                <a:cs typeface="Optima"/>
              </a:rPr>
              <a:t>m</a:t>
            </a:r>
            <a:r>
              <a:rPr lang="en-US" sz="2800" dirty="0">
                <a:latin typeface="Optima"/>
                <a:cs typeface="Optima"/>
              </a:rPr>
              <a:t> characters</a:t>
            </a:r>
            <a:r>
              <a:rPr lang="en-US" sz="2800" i="1" dirty="0">
                <a:latin typeface="Optima"/>
                <a:cs typeface="Optima"/>
              </a:rPr>
              <a:t>.</a:t>
            </a:r>
            <a:endParaRPr lang="en-US" sz="2800" dirty="0">
              <a:latin typeface="Optima"/>
              <a:cs typeface="Optima"/>
            </a:endParaRPr>
          </a:p>
          <a:p>
            <a:pPr marL="457200" indent="-457200">
              <a:buFont typeface="Arial"/>
              <a:buChar char="•"/>
            </a:pPr>
            <a:r>
              <a:rPr lang="en-US" sz="2800" b="1" dirty="0">
                <a:latin typeface="Optima"/>
                <a:cs typeface="Optima"/>
              </a:rPr>
              <a:t>Output: </a:t>
            </a:r>
            <a:r>
              <a:rPr lang="en-US" sz="2800" dirty="0">
                <a:latin typeface="Optima"/>
                <a:cs typeface="Optima"/>
              </a:rPr>
              <a:t>A tree in which species with similar character values occur near each other.</a:t>
            </a:r>
            <a:endParaRPr lang="en-US" i="1" dirty="0">
              <a:latin typeface="Optima"/>
              <a:cs typeface="Optima"/>
            </a:endParaRPr>
          </a:p>
        </p:txBody>
      </p:sp>
      <p:sp>
        <p:nvSpPr>
          <p:cNvPr id="3" name="Title 1"/>
          <p:cNvSpPr txBox="1">
            <a:spLocks/>
          </p:cNvSpPr>
          <p:nvPr/>
        </p:nvSpPr>
        <p:spPr>
          <a:xfrm>
            <a:off x="381000"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Character-Based Phylogeny</a:t>
            </a:r>
          </a:p>
        </p:txBody>
      </p:sp>
    </p:spTree>
    <p:extLst>
      <p:ext uri="{BB962C8B-B14F-4D97-AF65-F5344CB8AC3E}">
        <p14:creationId xmlns:p14="http://schemas.microsoft.com/office/powerpoint/2010/main" val="40247505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28600" y="1597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Questions about SARS</a:t>
            </a:r>
          </a:p>
        </p:txBody>
      </p:sp>
      <p:sp>
        <p:nvSpPr>
          <p:cNvPr id="3" name="Content Placeholder 3"/>
          <p:cNvSpPr txBox="1">
            <a:spLocks/>
          </p:cNvSpPr>
          <p:nvPr/>
        </p:nvSpPr>
        <p:spPr>
          <a:xfrm>
            <a:off x="304801" y="1371601"/>
            <a:ext cx="8610601" cy="45259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latin typeface="Optima"/>
                <a:cs typeface="Optima"/>
              </a:rPr>
              <a:t>Which animal gave us SARS?</a:t>
            </a:r>
          </a:p>
          <a:p>
            <a:endParaRPr lang="en-US" dirty="0">
              <a:latin typeface="Optima"/>
              <a:cs typeface="Optima"/>
            </a:endParaRPr>
          </a:p>
          <a:p>
            <a:r>
              <a:rPr lang="en-US" dirty="0">
                <a:latin typeface="Optima"/>
                <a:cs typeface="Optima"/>
              </a:rPr>
              <a:t>How were we first infected?</a:t>
            </a:r>
          </a:p>
          <a:p>
            <a:endParaRPr lang="en-US" dirty="0">
              <a:latin typeface="Optima"/>
              <a:cs typeface="Optima"/>
            </a:endParaRPr>
          </a:p>
          <a:p>
            <a:r>
              <a:rPr lang="en-US" dirty="0">
                <a:latin typeface="Optima"/>
                <a:cs typeface="Optima"/>
              </a:rPr>
              <a:t>How did SARS spread around the world?</a:t>
            </a:r>
          </a:p>
        </p:txBody>
      </p:sp>
    </p:spTree>
    <p:extLst>
      <p:ext uri="{BB962C8B-B14F-4D97-AF65-F5344CB8AC3E}">
        <p14:creationId xmlns:p14="http://schemas.microsoft.com/office/powerpoint/2010/main" val="77101609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1000" y="-47566"/>
            <a:ext cx="9753600" cy="6938991"/>
          </a:xfrm>
          <a:prstGeom prst="rect">
            <a:avLst/>
          </a:prstGeom>
        </p:spPr>
      </p:pic>
    </p:spTree>
    <p:extLst>
      <p:ext uri="{BB962C8B-B14F-4D97-AF65-F5344CB8AC3E}">
        <p14:creationId xmlns:p14="http://schemas.microsoft.com/office/powerpoint/2010/main" val="123052599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81000"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From Characters to a Phylogeny</a:t>
            </a:r>
          </a:p>
        </p:txBody>
      </p:sp>
      <p:sp>
        <p:nvSpPr>
          <p:cNvPr id="83" name="Rectangle 82"/>
          <p:cNvSpPr/>
          <p:nvPr/>
        </p:nvSpPr>
        <p:spPr>
          <a:xfrm>
            <a:off x="490618" y="1524002"/>
            <a:ext cx="8229600" cy="954107"/>
          </a:xfrm>
          <a:prstGeom prst="rect">
            <a:avLst/>
          </a:prstGeom>
          <a:solidFill>
            <a:schemeClr val="tx2">
              <a:lumMod val="20000"/>
              <a:lumOff val="80000"/>
            </a:schemeClr>
          </a:solidFill>
          <a:ln>
            <a:solidFill>
              <a:schemeClr val="tx2"/>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b="1" dirty="0">
                <a:solidFill>
                  <a:srgbClr val="FF0000"/>
                </a:solidFill>
                <a:latin typeface="Optima"/>
                <a:cs typeface="Optima"/>
              </a:rPr>
              <a:t>STOP and Think: </a:t>
            </a:r>
            <a:r>
              <a:rPr lang="en-US" sz="2800" dirty="0">
                <a:latin typeface="Optima"/>
                <a:cs typeface="Optima"/>
              </a:rPr>
              <a:t>How would you construct an evolutionary tree from characters?</a:t>
            </a:r>
            <a:endParaRPr lang="en-US" i="1" dirty="0">
              <a:latin typeface="Optima"/>
              <a:cs typeface="Optima"/>
            </a:endParaRPr>
          </a:p>
        </p:txBody>
      </p:sp>
    </p:spTree>
    <p:extLst>
      <p:ext uri="{BB962C8B-B14F-4D97-AF65-F5344CB8AC3E}">
        <p14:creationId xmlns:p14="http://schemas.microsoft.com/office/powerpoint/2010/main" val="72418779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81000"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From Characters to a Phylogeny</a:t>
            </a:r>
          </a:p>
        </p:txBody>
      </p:sp>
      <p:sp>
        <p:nvSpPr>
          <p:cNvPr id="83" name="Rectangle 82"/>
          <p:cNvSpPr/>
          <p:nvPr/>
        </p:nvSpPr>
        <p:spPr>
          <a:xfrm>
            <a:off x="490618" y="1524002"/>
            <a:ext cx="8229600" cy="954107"/>
          </a:xfrm>
          <a:prstGeom prst="rect">
            <a:avLst/>
          </a:prstGeom>
          <a:solidFill>
            <a:schemeClr val="tx2">
              <a:lumMod val="20000"/>
              <a:lumOff val="80000"/>
            </a:schemeClr>
          </a:solidFill>
          <a:ln>
            <a:solidFill>
              <a:schemeClr val="tx2"/>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b="1" dirty="0">
                <a:solidFill>
                  <a:srgbClr val="FF0000"/>
                </a:solidFill>
                <a:latin typeface="Optima"/>
                <a:cs typeface="Optima"/>
              </a:rPr>
              <a:t>STOP and Think: </a:t>
            </a:r>
            <a:r>
              <a:rPr lang="en-US" sz="2800" dirty="0">
                <a:latin typeface="Optima"/>
                <a:cs typeface="Optima"/>
              </a:rPr>
              <a:t>How would you construct an evolutionary tree from characters?</a:t>
            </a:r>
            <a:endParaRPr lang="en-US" i="1" dirty="0">
              <a:latin typeface="Optima"/>
              <a:cs typeface="Optima"/>
            </a:endParaRPr>
          </a:p>
        </p:txBody>
      </p:sp>
      <p:cxnSp>
        <p:nvCxnSpPr>
          <p:cNvPr id="40" name="Straight Arrow Connector 39"/>
          <p:cNvCxnSpPr/>
          <p:nvPr/>
        </p:nvCxnSpPr>
        <p:spPr>
          <a:xfrm>
            <a:off x="4648200" y="3873987"/>
            <a:ext cx="640080" cy="0"/>
          </a:xfrm>
          <a:prstGeom prst="straightConnector1">
            <a:avLst/>
          </a:prstGeom>
          <a:ln w="38100" cmpd="sng">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1364548" y="3632685"/>
            <a:ext cx="1253418" cy="400110"/>
          </a:xfrm>
          <a:prstGeom prst="rect">
            <a:avLst/>
          </a:prstGeom>
          <a:noFill/>
        </p:spPr>
        <p:txBody>
          <a:bodyPr wrap="none" rtlCol="0">
            <a:spAutoFit/>
          </a:bodyPr>
          <a:lstStyle/>
          <a:p>
            <a:pPr algn="ctr"/>
            <a:r>
              <a:rPr lang="en-US" sz="2000" b="1" dirty="0">
                <a:solidFill>
                  <a:schemeClr val="accent1"/>
                </a:solidFill>
                <a:latin typeface="Optima"/>
                <a:cs typeface="Optima"/>
              </a:rPr>
              <a:t>WINGED</a:t>
            </a:r>
          </a:p>
        </p:txBody>
      </p:sp>
      <p:sp>
        <p:nvSpPr>
          <p:cNvPr id="43" name="TextBox 42"/>
          <p:cNvSpPr txBox="1"/>
          <p:nvPr/>
        </p:nvSpPr>
        <p:spPr>
          <a:xfrm>
            <a:off x="6629400" y="3632685"/>
            <a:ext cx="1441420" cy="400110"/>
          </a:xfrm>
          <a:prstGeom prst="rect">
            <a:avLst/>
          </a:prstGeom>
          <a:noFill/>
        </p:spPr>
        <p:txBody>
          <a:bodyPr wrap="none" rtlCol="0">
            <a:spAutoFit/>
          </a:bodyPr>
          <a:lstStyle/>
          <a:p>
            <a:pPr algn="ctr"/>
            <a:r>
              <a:rPr lang="en-US" sz="2000" b="1" dirty="0">
                <a:solidFill>
                  <a:schemeClr val="tx2"/>
                </a:solidFill>
                <a:latin typeface="Optima"/>
                <a:cs typeface="Optima"/>
              </a:rPr>
              <a:t>WINGLESS</a:t>
            </a:r>
          </a:p>
        </p:txBody>
      </p:sp>
      <p:cxnSp>
        <p:nvCxnSpPr>
          <p:cNvPr id="44" name="Straight Arrow Connector 43"/>
          <p:cNvCxnSpPr/>
          <p:nvPr/>
        </p:nvCxnSpPr>
        <p:spPr>
          <a:xfrm>
            <a:off x="4042381" y="3876687"/>
            <a:ext cx="640080" cy="0"/>
          </a:xfrm>
          <a:prstGeom prst="straightConnector1">
            <a:avLst/>
          </a:prstGeom>
          <a:ln w="38100"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V="1">
            <a:off x="5261580" y="3568535"/>
            <a:ext cx="660898" cy="305392"/>
          </a:xfrm>
          <a:prstGeom prst="straightConnector1">
            <a:avLst/>
          </a:prstGeom>
          <a:ln w="38100"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47" name="6-Point Star 46"/>
          <p:cNvSpPr>
            <a:spLocks noChangeAspect="1"/>
          </p:cNvSpPr>
          <p:nvPr/>
        </p:nvSpPr>
        <p:spPr>
          <a:xfrm>
            <a:off x="4540250" y="3749712"/>
            <a:ext cx="245169" cy="245169"/>
          </a:xfrm>
          <a:prstGeom prst="star6">
            <a:avLst/>
          </a:prstGeom>
          <a:solidFill>
            <a:srgbClr val="FFFF00"/>
          </a:solidFill>
          <a:ln w="9525"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lstStyle/>
          <a:p>
            <a:endParaRPr lang="en-US" sz="950"/>
          </a:p>
        </p:txBody>
      </p:sp>
      <p:cxnSp>
        <p:nvCxnSpPr>
          <p:cNvPr id="51" name="Straight Arrow Connector 50"/>
          <p:cNvCxnSpPr/>
          <p:nvPr/>
        </p:nvCxnSpPr>
        <p:spPr>
          <a:xfrm flipH="1" flipV="1">
            <a:off x="5257800" y="3874895"/>
            <a:ext cx="660898" cy="305392"/>
          </a:xfrm>
          <a:prstGeom prst="straightConnector1">
            <a:avLst/>
          </a:prstGeom>
          <a:ln w="38100"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V="1">
            <a:off x="5902776" y="3251687"/>
            <a:ext cx="193224" cy="323536"/>
          </a:xfrm>
          <a:prstGeom prst="straightConnector1">
            <a:avLst/>
          </a:prstGeom>
          <a:ln w="38100"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V="1">
            <a:off x="5911848" y="3556487"/>
            <a:ext cx="412752" cy="18144"/>
          </a:xfrm>
          <a:prstGeom prst="straightConnector1">
            <a:avLst/>
          </a:prstGeom>
          <a:ln w="38100"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6096000" y="3023087"/>
            <a:ext cx="0" cy="237672"/>
          </a:xfrm>
          <a:prstGeom prst="straightConnector1">
            <a:avLst/>
          </a:prstGeom>
          <a:ln w="38100"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57" name="Group 56"/>
          <p:cNvGrpSpPr/>
          <p:nvPr/>
        </p:nvGrpSpPr>
        <p:grpSpPr>
          <a:xfrm rot="10800000" flipH="1">
            <a:off x="5907312" y="4175159"/>
            <a:ext cx="421824" cy="323536"/>
            <a:chOff x="5934528" y="3657600"/>
            <a:chExt cx="421824" cy="323536"/>
          </a:xfrm>
        </p:grpSpPr>
        <p:cxnSp>
          <p:nvCxnSpPr>
            <p:cNvPr id="60" name="Straight Arrow Connector 59"/>
            <p:cNvCxnSpPr/>
            <p:nvPr/>
          </p:nvCxnSpPr>
          <p:spPr>
            <a:xfrm flipV="1">
              <a:off x="5934528" y="3657600"/>
              <a:ext cx="193224" cy="323536"/>
            </a:xfrm>
            <a:prstGeom prst="straightConnector1">
              <a:avLst/>
            </a:prstGeom>
            <a:ln w="38100"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flipV="1">
              <a:off x="5943600" y="3962400"/>
              <a:ext cx="412752" cy="18144"/>
            </a:xfrm>
            <a:prstGeom prst="straightConnector1">
              <a:avLst/>
            </a:prstGeom>
            <a:ln w="38100"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grpSp>
      <p:cxnSp>
        <p:nvCxnSpPr>
          <p:cNvPr id="81" name="Straight Arrow Connector 80"/>
          <p:cNvCxnSpPr/>
          <p:nvPr/>
        </p:nvCxnSpPr>
        <p:spPr>
          <a:xfrm flipV="1">
            <a:off x="6096000" y="4479957"/>
            <a:ext cx="0" cy="237672"/>
          </a:xfrm>
          <a:prstGeom prst="straightConnector1">
            <a:avLst/>
          </a:prstGeom>
          <a:ln w="38100"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flipV="1">
            <a:off x="6096000" y="3099287"/>
            <a:ext cx="152400" cy="152400"/>
          </a:xfrm>
          <a:prstGeom prst="straightConnector1">
            <a:avLst/>
          </a:prstGeom>
          <a:ln w="38100"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a:off x="6096000" y="4484495"/>
            <a:ext cx="152400" cy="152400"/>
          </a:xfrm>
          <a:prstGeom prst="straightConnector1">
            <a:avLst/>
          </a:prstGeom>
          <a:ln w="38100"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p:nvPr/>
        </p:nvCxnSpPr>
        <p:spPr>
          <a:xfrm flipV="1">
            <a:off x="6306456" y="3484821"/>
            <a:ext cx="228600" cy="76200"/>
          </a:xfrm>
          <a:prstGeom prst="straightConnector1">
            <a:avLst/>
          </a:prstGeom>
          <a:ln w="38100"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a:off x="6310992" y="3556487"/>
            <a:ext cx="228600" cy="76200"/>
          </a:xfrm>
          <a:prstGeom prst="straightConnector1">
            <a:avLst/>
          </a:prstGeom>
          <a:ln w="38100"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flipV="1">
            <a:off x="6320064" y="4117103"/>
            <a:ext cx="228600" cy="76200"/>
          </a:xfrm>
          <a:prstGeom prst="straightConnector1">
            <a:avLst/>
          </a:prstGeom>
          <a:ln w="38100"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a:off x="6324600" y="4197839"/>
            <a:ext cx="228600" cy="76200"/>
          </a:xfrm>
          <a:prstGeom prst="straightConnector1">
            <a:avLst/>
          </a:prstGeom>
          <a:ln w="38100"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90" name="Group 89"/>
          <p:cNvGrpSpPr/>
          <p:nvPr/>
        </p:nvGrpSpPr>
        <p:grpSpPr>
          <a:xfrm flipH="1">
            <a:off x="2743202" y="3023087"/>
            <a:ext cx="1304925" cy="1694544"/>
            <a:chOff x="5400675" y="3200400"/>
            <a:chExt cx="1304925" cy="1694544"/>
          </a:xfrm>
        </p:grpSpPr>
        <p:cxnSp>
          <p:nvCxnSpPr>
            <p:cNvPr id="91" name="Straight Arrow Connector 90"/>
            <p:cNvCxnSpPr/>
            <p:nvPr/>
          </p:nvCxnSpPr>
          <p:spPr>
            <a:xfrm flipV="1">
              <a:off x="5413980" y="3745848"/>
              <a:ext cx="660898" cy="305392"/>
            </a:xfrm>
            <a:prstGeom prst="straightConnector1">
              <a:avLst/>
            </a:prstGeom>
            <a:ln w="38100" cmpd="sng">
              <a:solidFill>
                <a:schemeClr val="accent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flipH="1" flipV="1">
              <a:off x="5400675" y="4052208"/>
              <a:ext cx="660898" cy="305392"/>
            </a:xfrm>
            <a:prstGeom prst="straightConnector1">
              <a:avLst/>
            </a:prstGeom>
            <a:ln w="38100" cmpd="sng">
              <a:solidFill>
                <a:schemeClr val="accent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p:nvPr/>
          </p:nvCxnSpPr>
          <p:spPr>
            <a:xfrm flipV="1">
              <a:off x="6055176" y="3429000"/>
              <a:ext cx="193224" cy="323536"/>
            </a:xfrm>
            <a:prstGeom prst="straightConnector1">
              <a:avLst/>
            </a:prstGeom>
            <a:ln w="38100" cmpd="sng">
              <a:solidFill>
                <a:schemeClr val="accent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p:nvPr/>
          </p:nvCxnSpPr>
          <p:spPr>
            <a:xfrm flipV="1">
              <a:off x="6064248" y="3733800"/>
              <a:ext cx="412752" cy="18144"/>
            </a:xfrm>
            <a:prstGeom prst="straightConnector1">
              <a:avLst/>
            </a:prstGeom>
            <a:ln w="38100" cmpd="sng">
              <a:solidFill>
                <a:schemeClr val="accent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flipV="1">
              <a:off x="6248400" y="3200400"/>
              <a:ext cx="0" cy="237672"/>
            </a:xfrm>
            <a:prstGeom prst="straightConnector1">
              <a:avLst/>
            </a:prstGeom>
            <a:ln w="38100" cmpd="sng">
              <a:solidFill>
                <a:schemeClr val="accent1"/>
              </a:solidFill>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96" name="Group 95"/>
            <p:cNvGrpSpPr/>
            <p:nvPr/>
          </p:nvGrpSpPr>
          <p:grpSpPr>
            <a:xfrm rot="10800000" flipH="1">
              <a:off x="6059712" y="4352472"/>
              <a:ext cx="421824" cy="323536"/>
              <a:chOff x="5934528" y="3657600"/>
              <a:chExt cx="421824" cy="323536"/>
            </a:xfrm>
          </p:grpSpPr>
          <p:cxnSp>
            <p:nvCxnSpPr>
              <p:cNvPr id="104" name="Straight Arrow Connector 103"/>
              <p:cNvCxnSpPr/>
              <p:nvPr/>
            </p:nvCxnSpPr>
            <p:spPr>
              <a:xfrm flipV="1">
                <a:off x="5934528" y="3657600"/>
                <a:ext cx="193224" cy="323536"/>
              </a:xfrm>
              <a:prstGeom prst="straightConnector1">
                <a:avLst/>
              </a:prstGeom>
              <a:ln w="38100" cmpd="sng">
                <a:solidFill>
                  <a:schemeClr val="accent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5" name="Straight Arrow Connector 104"/>
              <p:cNvCxnSpPr/>
              <p:nvPr/>
            </p:nvCxnSpPr>
            <p:spPr>
              <a:xfrm flipV="1">
                <a:off x="5943600" y="3962400"/>
                <a:ext cx="412752" cy="18144"/>
              </a:xfrm>
              <a:prstGeom prst="straightConnector1">
                <a:avLst/>
              </a:prstGeom>
              <a:ln w="38100" cmpd="sng">
                <a:solidFill>
                  <a:schemeClr val="accent1"/>
                </a:solidFill>
                <a:headEnd type="none"/>
                <a:tailEnd type="none"/>
              </a:ln>
              <a:effectLst/>
            </p:spPr>
            <p:style>
              <a:lnRef idx="2">
                <a:schemeClr val="accent1"/>
              </a:lnRef>
              <a:fillRef idx="0">
                <a:schemeClr val="accent1"/>
              </a:fillRef>
              <a:effectRef idx="1">
                <a:schemeClr val="accent1"/>
              </a:effectRef>
              <a:fontRef idx="minor">
                <a:schemeClr val="tx1"/>
              </a:fontRef>
            </p:style>
          </p:cxnSp>
        </p:grpSp>
        <p:cxnSp>
          <p:nvCxnSpPr>
            <p:cNvPr id="97" name="Straight Arrow Connector 96"/>
            <p:cNvCxnSpPr/>
            <p:nvPr/>
          </p:nvCxnSpPr>
          <p:spPr>
            <a:xfrm flipV="1">
              <a:off x="6248400" y="4657272"/>
              <a:ext cx="0" cy="237672"/>
            </a:xfrm>
            <a:prstGeom prst="straightConnector1">
              <a:avLst/>
            </a:prstGeom>
            <a:ln w="38100" cmpd="sng">
              <a:solidFill>
                <a:schemeClr val="accent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p:nvPr/>
          </p:nvCxnSpPr>
          <p:spPr>
            <a:xfrm flipV="1">
              <a:off x="6248400" y="3276600"/>
              <a:ext cx="152400" cy="152400"/>
            </a:xfrm>
            <a:prstGeom prst="straightConnector1">
              <a:avLst/>
            </a:prstGeom>
            <a:ln w="38100" cmpd="sng">
              <a:solidFill>
                <a:schemeClr val="accent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a:off x="6248400" y="4661808"/>
              <a:ext cx="152400" cy="152400"/>
            </a:xfrm>
            <a:prstGeom prst="straightConnector1">
              <a:avLst/>
            </a:prstGeom>
            <a:ln w="38100" cmpd="sng">
              <a:solidFill>
                <a:schemeClr val="accent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0" name="Straight Arrow Connector 99"/>
            <p:cNvCxnSpPr/>
            <p:nvPr/>
          </p:nvCxnSpPr>
          <p:spPr>
            <a:xfrm flipV="1">
              <a:off x="6458856" y="3662136"/>
              <a:ext cx="228600" cy="76200"/>
            </a:xfrm>
            <a:prstGeom prst="straightConnector1">
              <a:avLst/>
            </a:prstGeom>
            <a:ln w="38100" cmpd="sng">
              <a:solidFill>
                <a:schemeClr val="accent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p:nvPr/>
          </p:nvCxnSpPr>
          <p:spPr>
            <a:xfrm>
              <a:off x="6463392" y="3733800"/>
              <a:ext cx="228600" cy="76200"/>
            </a:xfrm>
            <a:prstGeom prst="straightConnector1">
              <a:avLst/>
            </a:prstGeom>
            <a:ln w="38100" cmpd="sng">
              <a:solidFill>
                <a:schemeClr val="accent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p:nvPr/>
          </p:nvCxnSpPr>
          <p:spPr>
            <a:xfrm flipV="1">
              <a:off x="6472464" y="4294416"/>
              <a:ext cx="228600" cy="76200"/>
            </a:xfrm>
            <a:prstGeom prst="straightConnector1">
              <a:avLst/>
            </a:prstGeom>
            <a:ln w="38100" cmpd="sng">
              <a:solidFill>
                <a:schemeClr val="accent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3" name="Straight Arrow Connector 102"/>
            <p:cNvCxnSpPr/>
            <p:nvPr/>
          </p:nvCxnSpPr>
          <p:spPr>
            <a:xfrm>
              <a:off x="6477000" y="4375152"/>
              <a:ext cx="228600" cy="76200"/>
            </a:xfrm>
            <a:prstGeom prst="straightConnector1">
              <a:avLst/>
            </a:prstGeom>
            <a:ln w="38100" cmpd="sng">
              <a:solidFill>
                <a:schemeClr val="accent1"/>
              </a:solidFill>
              <a:headEnd type="none"/>
              <a:tailEnd type="non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11420705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2" name="Straight Arrow Connector 81"/>
          <p:cNvCxnSpPr/>
          <p:nvPr/>
        </p:nvCxnSpPr>
        <p:spPr>
          <a:xfrm>
            <a:off x="4648200" y="3873987"/>
            <a:ext cx="640080" cy="0"/>
          </a:xfrm>
          <a:prstGeom prst="straightConnector1">
            <a:avLst/>
          </a:prstGeom>
          <a:ln w="38100" cmpd="sng">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5" name="Title 1"/>
          <p:cNvSpPr txBox="1">
            <a:spLocks/>
          </p:cNvSpPr>
          <p:nvPr/>
        </p:nvSpPr>
        <p:spPr>
          <a:xfrm>
            <a:off x="381000"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From Characters to a Phylogeny</a:t>
            </a:r>
          </a:p>
        </p:txBody>
      </p:sp>
      <p:sp>
        <p:nvSpPr>
          <p:cNvPr id="6" name="Content Placeholder 3"/>
          <p:cNvSpPr txBox="1">
            <a:spLocks/>
          </p:cNvSpPr>
          <p:nvPr/>
        </p:nvSpPr>
        <p:spPr>
          <a:xfrm>
            <a:off x="457200" y="5332008"/>
            <a:ext cx="8263018" cy="992592"/>
          </a:xfrm>
          <a:prstGeom prst="rect">
            <a:avLst/>
          </a:prstGeom>
          <a:solidFill>
            <a:srgbClr val="CAE2F9"/>
          </a:solidFill>
          <a:ln>
            <a:solidFill>
              <a:srgbClr val="176FC1"/>
            </a:solidFill>
          </a:ln>
          <a:effectLst>
            <a:outerShdw blurRad="50800" dist="38100" dir="5400000" algn="t" rotWithShape="0">
              <a:prstClr val="black">
                <a:alpha val="40000"/>
              </a:prstClr>
            </a:outerShdw>
          </a:effectLst>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b="1" dirty="0" err="1">
                <a:latin typeface="Optima"/>
                <a:cs typeface="Optima"/>
              </a:rPr>
              <a:t>Dollo’s</a:t>
            </a:r>
            <a:r>
              <a:rPr lang="en-US" sz="2800" b="1" dirty="0">
                <a:latin typeface="Optima"/>
                <a:cs typeface="Optima"/>
              </a:rPr>
              <a:t> principle of irreversibility </a:t>
            </a:r>
            <a:r>
              <a:rPr lang="en-US" sz="2800" dirty="0">
                <a:latin typeface="Optima"/>
                <a:cs typeface="Optima"/>
              </a:rPr>
              <a:t>(1893): evolution doesn’t reinvent the same organ (e.g. insect wings).</a:t>
            </a:r>
            <a:endParaRPr lang="en-US" sz="2800" b="1" dirty="0">
              <a:latin typeface="Optima"/>
              <a:cs typeface="Optima"/>
            </a:endParaRPr>
          </a:p>
        </p:txBody>
      </p:sp>
      <p:sp>
        <p:nvSpPr>
          <p:cNvPr id="29" name="TextBox 28"/>
          <p:cNvSpPr txBox="1"/>
          <p:nvPr/>
        </p:nvSpPr>
        <p:spPr>
          <a:xfrm>
            <a:off x="1364548" y="3632685"/>
            <a:ext cx="1253418" cy="400110"/>
          </a:xfrm>
          <a:prstGeom prst="rect">
            <a:avLst/>
          </a:prstGeom>
          <a:noFill/>
        </p:spPr>
        <p:txBody>
          <a:bodyPr wrap="none" rtlCol="0">
            <a:spAutoFit/>
          </a:bodyPr>
          <a:lstStyle/>
          <a:p>
            <a:pPr algn="ctr"/>
            <a:r>
              <a:rPr lang="en-US" sz="2000" b="1" dirty="0">
                <a:solidFill>
                  <a:schemeClr val="accent1"/>
                </a:solidFill>
                <a:latin typeface="Optima"/>
                <a:cs typeface="Optima"/>
              </a:rPr>
              <a:t>WINGED</a:t>
            </a:r>
          </a:p>
        </p:txBody>
      </p:sp>
      <p:sp>
        <p:nvSpPr>
          <p:cNvPr id="30" name="TextBox 29"/>
          <p:cNvSpPr txBox="1"/>
          <p:nvPr/>
        </p:nvSpPr>
        <p:spPr>
          <a:xfrm>
            <a:off x="6629400" y="3632685"/>
            <a:ext cx="1441420" cy="400110"/>
          </a:xfrm>
          <a:prstGeom prst="rect">
            <a:avLst/>
          </a:prstGeom>
          <a:noFill/>
        </p:spPr>
        <p:txBody>
          <a:bodyPr wrap="none" rtlCol="0">
            <a:spAutoFit/>
          </a:bodyPr>
          <a:lstStyle/>
          <a:p>
            <a:pPr algn="ctr"/>
            <a:r>
              <a:rPr lang="en-US" sz="2000" b="1" dirty="0">
                <a:solidFill>
                  <a:schemeClr val="tx2"/>
                </a:solidFill>
                <a:latin typeface="Optima"/>
                <a:cs typeface="Optima"/>
              </a:rPr>
              <a:t>WINGLESS</a:t>
            </a:r>
          </a:p>
        </p:txBody>
      </p:sp>
      <p:cxnSp>
        <p:nvCxnSpPr>
          <p:cNvPr id="10" name="Straight Arrow Connector 9"/>
          <p:cNvCxnSpPr/>
          <p:nvPr/>
        </p:nvCxnSpPr>
        <p:spPr>
          <a:xfrm>
            <a:off x="4042381" y="3876687"/>
            <a:ext cx="640080" cy="0"/>
          </a:xfrm>
          <a:prstGeom prst="straightConnector1">
            <a:avLst/>
          </a:prstGeom>
          <a:ln w="38100"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5261580" y="3568535"/>
            <a:ext cx="660898" cy="305392"/>
          </a:xfrm>
          <a:prstGeom prst="straightConnector1">
            <a:avLst/>
          </a:prstGeom>
          <a:ln w="38100"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1" name="6-Point Star 30"/>
          <p:cNvSpPr>
            <a:spLocks noChangeAspect="1"/>
          </p:cNvSpPr>
          <p:nvPr/>
        </p:nvSpPr>
        <p:spPr>
          <a:xfrm>
            <a:off x="4540250" y="3749712"/>
            <a:ext cx="245169" cy="245169"/>
          </a:xfrm>
          <a:prstGeom prst="star6">
            <a:avLst/>
          </a:prstGeom>
          <a:solidFill>
            <a:srgbClr val="FFFF00"/>
          </a:solidFill>
          <a:ln w="9525"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lstStyle/>
          <a:p>
            <a:endParaRPr lang="en-US" sz="950"/>
          </a:p>
        </p:txBody>
      </p:sp>
      <p:cxnSp>
        <p:nvCxnSpPr>
          <p:cNvPr id="33" name="Straight Arrow Connector 32"/>
          <p:cNvCxnSpPr/>
          <p:nvPr/>
        </p:nvCxnSpPr>
        <p:spPr>
          <a:xfrm flipH="1" flipV="1">
            <a:off x="5257800" y="3874895"/>
            <a:ext cx="660898" cy="305392"/>
          </a:xfrm>
          <a:prstGeom prst="straightConnector1">
            <a:avLst/>
          </a:prstGeom>
          <a:ln w="38100"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5902776" y="3251687"/>
            <a:ext cx="193224" cy="323536"/>
          </a:xfrm>
          <a:prstGeom prst="straightConnector1">
            <a:avLst/>
          </a:prstGeom>
          <a:ln w="38100"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V="1">
            <a:off x="5911848" y="3556487"/>
            <a:ext cx="412752" cy="18144"/>
          </a:xfrm>
          <a:prstGeom prst="straightConnector1">
            <a:avLst/>
          </a:prstGeom>
          <a:ln w="38100"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6096000" y="3023087"/>
            <a:ext cx="0" cy="237672"/>
          </a:xfrm>
          <a:prstGeom prst="straightConnector1">
            <a:avLst/>
          </a:prstGeom>
          <a:ln w="38100"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50" name="Group 49"/>
          <p:cNvGrpSpPr/>
          <p:nvPr/>
        </p:nvGrpSpPr>
        <p:grpSpPr>
          <a:xfrm rot="10800000" flipH="1">
            <a:off x="5907312" y="4175159"/>
            <a:ext cx="421824" cy="323536"/>
            <a:chOff x="5934528" y="3657600"/>
            <a:chExt cx="421824" cy="323536"/>
          </a:xfrm>
        </p:grpSpPr>
        <p:cxnSp>
          <p:nvCxnSpPr>
            <p:cNvPr id="48" name="Straight Arrow Connector 47"/>
            <p:cNvCxnSpPr/>
            <p:nvPr/>
          </p:nvCxnSpPr>
          <p:spPr>
            <a:xfrm flipV="1">
              <a:off x="5934528" y="3657600"/>
              <a:ext cx="193224" cy="323536"/>
            </a:xfrm>
            <a:prstGeom prst="straightConnector1">
              <a:avLst/>
            </a:prstGeom>
            <a:ln w="38100"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V="1">
              <a:off x="5943600" y="3962400"/>
              <a:ext cx="412752" cy="18144"/>
            </a:xfrm>
            <a:prstGeom prst="straightConnector1">
              <a:avLst/>
            </a:prstGeom>
            <a:ln w="38100"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grpSp>
      <p:cxnSp>
        <p:nvCxnSpPr>
          <p:cNvPr id="53" name="Straight Arrow Connector 52"/>
          <p:cNvCxnSpPr/>
          <p:nvPr/>
        </p:nvCxnSpPr>
        <p:spPr>
          <a:xfrm flipV="1">
            <a:off x="6096000" y="4479957"/>
            <a:ext cx="0" cy="237672"/>
          </a:xfrm>
          <a:prstGeom prst="straightConnector1">
            <a:avLst/>
          </a:prstGeom>
          <a:ln w="38100"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flipV="1">
            <a:off x="6096000" y="3099287"/>
            <a:ext cx="152400" cy="152400"/>
          </a:xfrm>
          <a:prstGeom prst="straightConnector1">
            <a:avLst/>
          </a:prstGeom>
          <a:ln w="38100"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6096000" y="4484495"/>
            <a:ext cx="152400" cy="152400"/>
          </a:xfrm>
          <a:prstGeom prst="straightConnector1">
            <a:avLst/>
          </a:prstGeom>
          <a:ln w="38100"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flipV="1">
            <a:off x="6306456" y="3484821"/>
            <a:ext cx="228600" cy="76200"/>
          </a:xfrm>
          <a:prstGeom prst="straightConnector1">
            <a:avLst/>
          </a:prstGeom>
          <a:ln w="38100"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a:off x="6310992" y="3556487"/>
            <a:ext cx="228600" cy="76200"/>
          </a:xfrm>
          <a:prstGeom prst="straightConnector1">
            <a:avLst/>
          </a:prstGeom>
          <a:ln w="38100"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flipV="1">
            <a:off x="6320064" y="4117103"/>
            <a:ext cx="228600" cy="76200"/>
          </a:xfrm>
          <a:prstGeom prst="straightConnector1">
            <a:avLst/>
          </a:prstGeom>
          <a:ln w="38100"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a:off x="6324600" y="4197839"/>
            <a:ext cx="228600" cy="76200"/>
          </a:xfrm>
          <a:prstGeom prst="straightConnector1">
            <a:avLst/>
          </a:prstGeom>
          <a:ln w="38100"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80" name="Group 79"/>
          <p:cNvGrpSpPr/>
          <p:nvPr/>
        </p:nvGrpSpPr>
        <p:grpSpPr>
          <a:xfrm flipH="1">
            <a:off x="2743202" y="3023087"/>
            <a:ext cx="1304925" cy="1694544"/>
            <a:chOff x="5400675" y="3200400"/>
            <a:chExt cx="1304925" cy="1694544"/>
          </a:xfrm>
        </p:grpSpPr>
        <p:cxnSp>
          <p:nvCxnSpPr>
            <p:cNvPr id="65" name="Straight Arrow Connector 64"/>
            <p:cNvCxnSpPr/>
            <p:nvPr/>
          </p:nvCxnSpPr>
          <p:spPr>
            <a:xfrm flipV="1">
              <a:off x="5413980" y="3745848"/>
              <a:ext cx="660898" cy="305392"/>
            </a:xfrm>
            <a:prstGeom prst="straightConnector1">
              <a:avLst/>
            </a:prstGeom>
            <a:ln w="38100" cmpd="sng">
              <a:solidFill>
                <a:schemeClr val="accent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flipH="1" flipV="1">
              <a:off x="5400675" y="4052208"/>
              <a:ext cx="660898" cy="305392"/>
            </a:xfrm>
            <a:prstGeom prst="straightConnector1">
              <a:avLst/>
            </a:prstGeom>
            <a:ln w="38100" cmpd="sng">
              <a:solidFill>
                <a:schemeClr val="accent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flipV="1">
              <a:off x="6055176" y="3429000"/>
              <a:ext cx="193224" cy="323536"/>
            </a:xfrm>
            <a:prstGeom prst="straightConnector1">
              <a:avLst/>
            </a:prstGeom>
            <a:ln w="38100" cmpd="sng">
              <a:solidFill>
                <a:schemeClr val="accent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V="1">
              <a:off x="6064248" y="3733800"/>
              <a:ext cx="412752" cy="18144"/>
            </a:xfrm>
            <a:prstGeom prst="straightConnector1">
              <a:avLst/>
            </a:prstGeom>
            <a:ln w="38100" cmpd="sng">
              <a:solidFill>
                <a:schemeClr val="accent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flipV="1">
              <a:off x="6248400" y="3200400"/>
              <a:ext cx="0" cy="237672"/>
            </a:xfrm>
            <a:prstGeom prst="straightConnector1">
              <a:avLst/>
            </a:prstGeom>
            <a:ln w="38100" cmpd="sng">
              <a:solidFill>
                <a:schemeClr val="accent1"/>
              </a:solidFill>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70" name="Group 69"/>
            <p:cNvGrpSpPr/>
            <p:nvPr/>
          </p:nvGrpSpPr>
          <p:grpSpPr>
            <a:xfrm rot="10800000" flipH="1">
              <a:off x="6059712" y="4352472"/>
              <a:ext cx="421824" cy="323536"/>
              <a:chOff x="5934528" y="3657600"/>
              <a:chExt cx="421824" cy="323536"/>
            </a:xfrm>
          </p:grpSpPr>
          <p:cxnSp>
            <p:nvCxnSpPr>
              <p:cNvPr id="71" name="Straight Arrow Connector 70"/>
              <p:cNvCxnSpPr/>
              <p:nvPr/>
            </p:nvCxnSpPr>
            <p:spPr>
              <a:xfrm flipV="1">
                <a:off x="5934528" y="3657600"/>
                <a:ext cx="193224" cy="323536"/>
              </a:xfrm>
              <a:prstGeom prst="straightConnector1">
                <a:avLst/>
              </a:prstGeom>
              <a:ln w="38100" cmpd="sng">
                <a:solidFill>
                  <a:schemeClr val="accent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flipV="1">
                <a:off x="5943600" y="3962400"/>
                <a:ext cx="412752" cy="18144"/>
              </a:xfrm>
              <a:prstGeom prst="straightConnector1">
                <a:avLst/>
              </a:prstGeom>
              <a:ln w="38100" cmpd="sng">
                <a:solidFill>
                  <a:schemeClr val="accent1"/>
                </a:solidFill>
                <a:headEnd type="none"/>
                <a:tailEnd type="none"/>
              </a:ln>
              <a:effectLst/>
            </p:spPr>
            <p:style>
              <a:lnRef idx="2">
                <a:schemeClr val="accent1"/>
              </a:lnRef>
              <a:fillRef idx="0">
                <a:schemeClr val="accent1"/>
              </a:fillRef>
              <a:effectRef idx="1">
                <a:schemeClr val="accent1"/>
              </a:effectRef>
              <a:fontRef idx="minor">
                <a:schemeClr val="tx1"/>
              </a:fontRef>
            </p:style>
          </p:cxnSp>
        </p:grpSp>
        <p:cxnSp>
          <p:nvCxnSpPr>
            <p:cNvPr id="73" name="Straight Arrow Connector 72"/>
            <p:cNvCxnSpPr/>
            <p:nvPr/>
          </p:nvCxnSpPr>
          <p:spPr>
            <a:xfrm flipV="1">
              <a:off x="6248400" y="4657272"/>
              <a:ext cx="0" cy="237672"/>
            </a:xfrm>
            <a:prstGeom prst="straightConnector1">
              <a:avLst/>
            </a:prstGeom>
            <a:ln w="38100" cmpd="sng">
              <a:solidFill>
                <a:schemeClr val="accent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V="1">
              <a:off x="6248400" y="3276600"/>
              <a:ext cx="152400" cy="152400"/>
            </a:xfrm>
            <a:prstGeom prst="straightConnector1">
              <a:avLst/>
            </a:prstGeom>
            <a:ln w="38100" cmpd="sng">
              <a:solidFill>
                <a:schemeClr val="accent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a:off x="6248400" y="4661808"/>
              <a:ext cx="152400" cy="152400"/>
            </a:xfrm>
            <a:prstGeom prst="straightConnector1">
              <a:avLst/>
            </a:prstGeom>
            <a:ln w="38100" cmpd="sng">
              <a:solidFill>
                <a:schemeClr val="accent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V="1">
              <a:off x="6458856" y="3662136"/>
              <a:ext cx="228600" cy="76200"/>
            </a:xfrm>
            <a:prstGeom prst="straightConnector1">
              <a:avLst/>
            </a:prstGeom>
            <a:ln w="38100" cmpd="sng">
              <a:solidFill>
                <a:schemeClr val="accent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a:off x="6463392" y="3733800"/>
              <a:ext cx="228600" cy="76200"/>
            </a:xfrm>
            <a:prstGeom prst="straightConnector1">
              <a:avLst/>
            </a:prstGeom>
            <a:ln w="38100" cmpd="sng">
              <a:solidFill>
                <a:schemeClr val="accent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flipV="1">
              <a:off x="6472464" y="4294416"/>
              <a:ext cx="228600" cy="76200"/>
            </a:xfrm>
            <a:prstGeom prst="straightConnector1">
              <a:avLst/>
            </a:prstGeom>
            <a:ln w="38100" cmpd="sng">
              <a:solidFill>
                <a:schemeClr val="accent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a:off x="6477000" y="4375152"/>
              <a:ext cx="228600" cy="76200"/>
            </a:xfrm>
            <a:prstGeom prst="straightConnector1">
              <a:avLst/>
            </a:prstGeom>
            <a:ln w="38100" cmpd="sng">
              <a:solidFill>
                <a:schemeClr val="accent1"/>
              </a:solidFill>
              <a:headEnd type="none"/>
              <a:tailEnd type="none"/>
            </a:ln>
            <a:effectLst/>
          </p:spPr>
          <p:style>
            <a:lnRef idx="2">
              <a:schemeClr val="accent1"/>
            </a:lnRef>
            <a:fillRef idx="0">
              <a:schemeClr val="accent1"/>
            </a:fillRef>
            <a:effectRef idx="1">
              <a:schemeClr val="accent1"/>
            </a:effectRef>
            <a:fontRef idx="minor">
              <a:schemeClr val="tx1"/>
            </a:fontRef>
          </p:style>
        </p:cxnSp>
      </p:grpSp>
      <p:sp>
        <p:nvSpPr>
          <p:cNvPr id="83" name="Rectangle 82"/>
          <p:cNvSpPr/>
          <p:nvPr/>
        </p:nvSpPr>
        <p:spPr>
          <a:xfrm>
            <a:off x="490618" y="1524002"/>
            <a:ext cx="8229600" cy="954107"/>
          </a:xfrm>
          <a:prstGeom prst="rect">
            <a:avLst/>
          </a:prstGeom>
          <a:solidFill>
            <a:schemeClr val="tx2">
              <a:lumMod val="20000"/>
              <a:lumOff val="80000"/>
            </a:schemeClr>
          </a:solidFill>
          <a:ln>
            <a:solidFill>
              <a:schemeClr val="tx2"/>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b="1" dirty="0">
                <a:solidFill>
                  <a:srgbClr val="FF0000"/>
                </a:solidFill>
                <a:latin typeface="Optima"/>
                <a:cs typeface="Optima"/>
              </a:rPr>
              <a:t>STOP and Think: </a:t>
            </a:r>
            <a:r>
              <a:rPr lang="en-US" sz="2800" dirty="0">
                <a:latin typeface="Optima"/>
                <a:cs typeface="Optima"/>
              </a:rPr>
              <a:t>How would you construct an evolutionary tree from characters?</a:t>
            </a:r>
            <a:endParaRPr lang="en-US" i="1" dirty="0">
              <a:latin typeface="Optima"/>
              <a:cs typeface="Optima"/>
            </a:endParaRPr>
          </a:p>
        </p:txBody>
      </p:sp>
    </p:spTree>
    <p:extLst>
      <p:ext uri="{BB962C8B-B14F-4D97-AF65-F5344CB8AC3E}">
        <p14:creationId xmlns:p14="http://schemas.microsoft.com/office/powerpoint/2010/main" val="312873937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Rectangle 177"/>
          <p:cNvSpPr/>
          <p:nvPr/>
        </p:nvSpPr>
        <p:spPr>
          <a:xfrm>
            <a:off x="1204584" y="1532651"/>
            <a:ext cx="2209800" cy="1143000"/>
          </a:xfrm>
          <a:prstGeom prst="rect">
            <a:avLst/>
          </a:prstGeom>
          <a:solidFill>
            <a:schemeClr val="bg1">
              <a:lumMod val="8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4" name="Group 3"/>
          <p:cNvGrpSpPr/>
          <p:nvPr/>
        </p:nvGrpSpPr>
        <p:grpSpPr>
          <a:xfrm rot="5400000">
            <a:off x="2423540" y="624464"/>
            <a:ext cx="4436739" cy="6235815"/>
            <a:chOff x="4204272" y="371074"/>
            <a:chExt cx="4436738" cy="6235815"/>
          </a:xfrm>
        </p:grpSpPr>
        <p:cxnSp>
          <p:nvCxnSpPr>
            <p:cNvPr id="3" name="Straight Arrow Connector 2"/>
            <p:cNvCxnSpPr/>
            <p:nvPr/>
          </p:nvCxnSpPr>
          <p:spPr>
            <a:xfrm flipH="1">
              <a:off x="6558871" y="521414"/>
              <a:ext cx="400208" cy="0"/>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H="1">
              <a:off x="6558871" y="687498"/>
              <a:ext cx="400208" cy="0"/>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6558871" y="1002764"/>
              <a:ext cx="400208"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6558871" y="1159222"/>
              <a:ext cx="400208"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6558871" y="1318442"/>
              <a:ext cx="400208"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6558871" y="1474017"/>
              <a:ext cx="400208"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6008013" y="1635663"/>
              <a:ext cx="951066"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4681871" y="839406"/>
              <a:ext cx="2277208"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6421157" y="1797655"/>
              <a:ext cx="537922"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6558871" y="1950055"/>
              <a:ext cx="400208"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558871" y="2099360"/>
              <a:ext cx="400208"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421157" y="2250061"/>
              <a:ext cx="537922"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6558871" y="2418856"/>
              <a:ext cx="400208"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558871" y="2587806"/>
              <a:ext cx="400208"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6558871" y="2729724"/>
              <a:ext cx="400208"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6558871" y="2895499"/>
              <a:ext cx="400208"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558871" y="3049824"/>
              <a:ext cx="400208"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558871" y="3197124"/>
              <a:ext cx="400208"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6008013" y="3355233"/>
              <a:ext cx="951066" cy="0"/>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6558871" y="3522935"/>
              <a:ext cx="400208"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H="1">
              <a:off x="6558871" y="3678510"/>
              <a:ext cx="400208"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6314045" y="3846418"/>
              <a:ext cx="645034" cy="0"/>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a:off x="6421157" y="3998818"/>
              <a:ext cx="537922" cy="0"/>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a:off x="6558871" y="4151218"/>
              <a:ext cx="400208"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H="1">
              <a:off x="6558871" y="4303618"/>
              <a:ext cx="400208" cy="0"/>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H="1">
              <a:off x="5946806" y="4470545"/>
              <a:ext cx="1012273" cy="0"/>
            </a:xfrm>
            <a:prstGeom prst="straightConnector1">
              <a:avLst/>
            </a:prstGeom>
            <a:ln w="28575" cmpd="sng">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a:off x="6135526" y="4620789"/>
              <a:ext cx="823553" cy="0"/>
            </a:xfrm>
            <a:prstGeom prst="straightConnector1">
              <a:avLst/>
            </a:prstGeom>
            <a:ln w="28575" cmpd="sng">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a:off x="6233055" y="4781054"/>
              <a:ext cx="726024" cy="0"/>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H="1">
              <a:off x="6558871" y="4942185"/>
              <a:ext cx="400208" cy="0"/>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H="1">
              <a:off x="6558871" y="5103667"/>
              <a:ext cx="400208" cy="0"/>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H="1">
              <a:off x="6558871" y="5256067"/>
              <a:ext cx="400208" cy="0"/>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H="1">
              <a:off x="6558871" y="5408467"/>
              <a:ext cx="400208" cy="0"/>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H="1">
              <a:off x="6558871" y="5557300"/>
              <a:ext cx="400208"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H="1">
              <a:off x="6558871" y="5713267"/>
              <a:ext cx="400208" cy="0"/>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H="1">
              <a:off x="6558871" y="5887259"/>
              <a:ext cx="400208"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H="1">
              <a:off x="6558871" y="6039659"/>
              <a:ext cx="400208"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flipH="1">
              <a:off x="6421157" y="6203423"/>
              <a:ext cx="537922"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H="1">
              <a:off x="6558871" y="6340462"/>
              <a:ext cx="400208" cy="0"/>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H="1">
              <a:off x="6558871" y="6512654"/>
              <a:ext cx="400208" cy="0"/>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V="1">
              <a:off x="6563027" y="6326852"/>
              <a:ext cx="1" cy="201165"/>
            </a:xfrm>
            <a:prstGeom prst="straightConnector1">
              <a:avLst/>
            </a:prstGeom>
            <a:ln w="28575" cmpd="sng">
              <a:solidFill>
                <a:schemeClr val="accent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6566004" y="5874203"/>
              <a:ext cx="1" cy="182876"/>
            </a:xfrm>
            <a:prstGeom prst="straightConnector1">
              <a:avLst/>
            </a:prstGeom>
            <a:ln w="28575" cmpd="sng">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V="1">
              <a:off x="6563028" y="5544208"/>
              <a:ext cx="1" cy="182876"/>
            </a:xfrm>
            <a:prstGeom prst="straightConnector1">
              <a:avLst/>
            </a:prstGeom>
            <a:ln w="28575" cmpd="sng">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flipV="1">
              <a:off x="6564991" y="5239408"/>
              <a:ext cx="1" cy="182876"/>
            </a:xfrm>
            <a:prstGeom prst="straightConnector1">
              <a:avLst/>
            </a:prstGeom>
            <a:ln w="28575" cmpd="sng">
              <a:solidFill>
                <a:schemeClr val="accent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flipV="1">
              <a:off x="6563026" y="4927533"/>
              <a:ext cx="1" cy="192020"/>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flipV="1">
              <a:off x="6569146" y="4137734"/>
              <a:ext cx="1" cy="182876"/>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flipV="1">
              <a:off x="6558869" y="3509451"/>
              <a:ext cx="1" cy="182876"/>
            </a:xfrm>
            <a:prstGeom prst="straightConnector1">
              <a:avLst/>
            </a:prstGeom>
            <a:ln w="28575" cmpd="sng">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flipV="1">
              <a:off x="6558868" y="3035843"/>
              <a:ext cx="1" cy="173731"/>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flipV="1">
              <a:off x="6551303" y="2715456"/>
              <a:ext cx="1" cy="19202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flipV="1">
              <a:off x="6558871" y="2405413"/>
              <a:ext cx="1" cy="19202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flipV="1">
              <a:off x="6561817" y="1933396"/>
              <a:ext cx="1" cy="182876"/>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flipV="1">
              <a:off x="6561817" y="1305350"/>
              <a:ext cx="1" cy="182876"/>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flipV="1">
              <a:off x="6561817" y="989046"/>
              <a:ext cx="1" cy="182876"/>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V="1">
              <a:off x="6558444" y="508189"/>
              <a:ext cx="1" cy="192020"/>
            </a:xfrm>
            <a:prstGeom prst="straightConnector1">
              <a:avLst/>
            </a:prstGeom>
            <a:ln w="28575" cmpd="sng">
              <a:solidFill>
                <a:schemeClr val="accent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flipH="1">
              <a:off x="4343400" y="609600"/>
              <a:ext cx="2215045" cy="0"/>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flipH="1">
              <a:off x="4828559" y="1076680"/>
              <a:ext cx="1729886"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flipH="1">
              <a:off x="4996224" y="1389616"/>
              <a:ext cx="1572922"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flipH="1">
              <a:off x="6435858" y="2020056"/>
              <a:ext cx="130146"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flipH="1">
              <a:off x="6421157" y="2486392"/>
              <a:ext cx="130146"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flipH="1">
              <a:off x="5303800" y="2814382"/>
              <a:ext cx="1243724"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p:nvPr/>
          </p:nvCxnSpPr>
          <p:spPr>
            <a:xfrm flipH="1">
              <a:off x="5470681" y="3118613"/>
              <a:ext cx="1092348"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flipH="1">
              <a:off x="6165796" y="3593283"/>
              <a:ext cx="400208"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flipH="1">
              <a:off x="6421157" y="4224133"/>
              <a:ext cx="147990" cy="0"/>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p:nvPr/>
          </p:nvCxnSpPr>
          <p:spPr>
            <a:xfrm flipH="1">
              <a:off x="6314045" y="4095096"/>
              <a:ext cx="121813" cy="0"/>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flipH="1">
              <a:off x="6172148" y="3957747"/>
              <a:ext cx="121813" cy="0"/>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flipH="1">
              <a:off x="6008014" y="3757360"/>
              <a:ext cx="157782" cy="0"/>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p:nvPr/>
          </p:nvCxnSpPr>
          <p:spPr>
            <a:xfrm flipH="1">
              <a:off x="5613375" y="3563716"/>
              <a:ext cx="394639" cy="0"/>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flipH="1">
              <a:off x="6380354" y="5015674"/>
              <a:ext cx="180126" cy="0"/>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p:nvPr/>
          </p:nvCxnSpPr>
          <p:spPr>
            <a:xfrm flipH="1">
              <a:off x="6253138" y="5190086"/>
              <a:ext cx="121813" cy="0"/>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flipH="1">
              <a:off x="6135526" y="4969689"/>
              <a:ext cx="121813" cy="0"/>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p:nvPr/>
          </p:nvCxnSpPr>
          <p:spPr>
            <a:xfrm flipH="1">
              <a:off x="6376448" y="5336746"/>
              <a:ext cx="192699" cy="0"/>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p:nvPr/>
          </p:nvCxnSpPr>
          <p:spPr>
            <a:xfrm flipH="1">
              <a:off x="6073562" y="5638351"/>
              <a:ext cx="506896"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0" name="Straight Arrow Connector 99"/>
            <p:cNvCxnSpPr/>
            <p:nvPr/>
          </p:nvCxnSpPr>
          <p:spPr>
            <a:xfrm flipH="1">
              <a:off x="6293961" y="5961990"/>
              <a:ext cx="278028"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p:nvPr/>
          </p:nvCxnSpPr>
          <p:spPr>
            <a:xfrm flipH="1">
              <a:off x="6421157" y="6416684"/>
              <a:ext cx="147991" cy="0"/>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4" name="Straight Arrow Connector 103"/>
            <p:cNvCxnSpPr/>
            <p:nvPr/>
          </p:nvCxnSpPr>
          <p:spPr>
            <a:xfrm flipH="1">
              <a:off x="6293961" y="6292763"/>
              <a:ext cx="141897"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p:nvPr/>
          </p:nvCxnSpPr>
          <p:spPr>
            <a:xfrm flipH="1">
              <a:off x="6073562" y="6109822"/>
              <a:ext cx="230442"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p:nvPr/>
          </p:nvCxnSpPr>
          <p:spPr>
            <a:xfrm flipH="1">
              <a:off x="5791742" y="5867853"/>
              <a:ext cx="281820"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1" name="Straight Arrow Connector 110"/>
            <p:cNvCxnSpPr/>
            <p:nvPr/>
          </p:nvCxnSpPr>
          <p:spPr>
            <a:xfrm flipH="1">
              <a:off x="5613375" y="5293274"/>
              <a:ext cx="178367"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p:nvPr/>
          </p:nvCxnSpPr>
          <p:spPr>
            <a:xfrm flipH="1">
              <a:off x="5944142" y="4781054"/>
              <a:ext cx="178367"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flipH="1">
              <a:off x="5791742" y="4635057"/>
              <a:ext cx="165766"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p:nvPr/>
          </p:nvCxnSpPr>
          <p:spPr>
            <a:xfrm flipH="1">
              <a:off x="5470681" y="4374024"/>
              <a:ext cx="165766"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p:nvPr/>
          </p:nvCxnSpPr>
          <p:spPr>
            <a:xfrm flipH="1">
              <a:off x="5308482" y="3806403"/>
              <a:ext cx="165766"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8" name="Straight Arrow Connector 117"/>
            <p:cNvCxnSpPr/>
            <p:nvPr/>
          </p:nvCxnSpPr>
          <p:spPr>
            <a:xfrm flipH="1">
              <a:off x="5147559" y="3355233"/>
              <a:ext cx="165766"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p:nvPr/>
          </p:nvCxnSpPr>
          <p:spPr>
            <a:xfrm flipH="1">
              <a:off x="4996224" y="2687115"/>
              <a:ext cx="165766"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0" name="Straight Arrow Connector 119"/>
            <p:cNvCxnSpPr/>
            <p:nvPr/>
          </p:nvCxnSpPr>
          <p:spPr>
            <a:xfrm flipH="1">
              <a:off x="4827283" y="2020056"/>
              <a:ext cx="165766"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1" name="Straight Arrow Connector 120"/>
            <p:cNvCxnSpPr/>
            <p:nvPr/>
          </p:nvCxnSpPr>
          <p:spPr>
            <a:xfrm flipH="1">
              <a:off x="4681871" y="1551718"/>
              <a:ext cx="165766"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2" name="Straight Arrow Connector 121"/>
            <p:cNvCxnSpPr/>
            <p:nvPr/>
          </p:nvCxnSpPr>
          <p:spPr>
            <a:xfrm flipH="1">
              <a:off x="6198420" y="1917704"/>
              <a:ext cx="224685"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4" name="Straight Arrow Connector 123"/>
            <p:cNvCxnSpPr/>
            <p:nvPr/>
          </p:nvCxnSpPr>
          <p:spPr>
            <a:xfrm flipH="1">
              <a:off x="5988533" y="2145536"/>
              <a:ext cx="199705"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6" name="Straight Arrow Connector 125"/>
            <p:cNvCxnSpPr/>
            <p:nvPr/>
          </p:nvCxnSpPr>
          <p:spPr>
            <a:xfrm flipH="1">
              <a:off x="4343400" y="1159222"/>
              <a:ext cx="338471"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8" name="Straight Arrow Connector 127"/>
            <p:cNvCxnSpPr/>
            <p:nvPr/>
          </p:nvCxnSpPr>
          <p:spPr>
            <a:xfrm flipH="1">
              <a:off x="4204272" y="896978"/>
              <a:ext cx="146262" cy="0"/>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30" name="Straight Arrow Connector 129"/>
            <p:cNvCxnSpPr/>
            <p:nvPr/>
          </p:nvCxnSpPr>
          <p:spPr>
            <a:xfrm flipV="1">
              <a:off x="6374950" y="5001241"/>
              <a:ext cx="1" cy="350999"/>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32" name="Straight Arrow Connector 131"/>
            <p:cNvCxnSpPr/>
            <p:nvPr/>
          </p:nvCxnSpPr>
          <p:spPr>
            <a:xfrm flipV="1">
              <a:off x="6249024" y="4768129"/>
              <a:ext cx="0" cy="437069"/>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34" name="Straight Arrow Connector 133"/>
            <p:cNvCxnSpPr/>
            <p:nvPr/>
          </p:nvCxnSpPr>
          <p:spPr>
            <a:xfrm flipV="1">
              <a:off x="6293961" y="5948221"/>
              <a:ext cx="1" cy="362829"/>
            </a:xfrm>
            <a:prstGeom prst="straightConnector1">
              <a:avLst/>
            </a:prstGeom>
            <a:ln w="28575" cmpd="sng">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36" name="Straight Arrow Connector 135"/>
            <p:cNvCxnSpPr/>
            <p:nvPr/>
          </p:nvCxnSpPr>
          <p:spPr>
            <a:xfrm flipV="1">
              <a:off x="6073562" y="5625652"/>
              <a:ext cx="1" cy="498901"/>
            </a:xfrm>
            <a:prstGeom prst="straightConnector1">
              <a:avLst/>
            </a:prstGeom>
            <a:ln w="28575" cmpd="sng">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39" name="Straight Arrow Connector 138"/>
            <p:cNvCxnSpPr/>
            <p:nvPr/>
          </p:nvCxnSpPr>
          <p:spPr>
            <a:xfrm flipV="1">
              <a:off x="5791743" y="4620789"/>
              <a:ext cx="0" cy="1262558"/>
            </a:xfrm>
            <a:prstGeom prst="straightConnector1">
              <a:avLst/>
            </a:prstGeom>
            <a:ln w="28575" cmpd="sng">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41" name="Straight Arrow Connector 140"/>
            <p:cNvCxnSpPr/>
            <p:nvPr/>
          </p:nvCxnSpPr>
          <p:spPr>
            <a:xfrm flipV="1">
              <a:off x="5952695" y="4458176"/>
              <a:ext cx="0" cy="332022"/>
            </a:xfrm>
            <a:prstGeom prst="straightConnector1">
              <a:avLst/>
            </a:prstGeom>
            <a:ln w="28575" cmpd="sng">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43" name="Straight Arrow Connector 142"/>
            <p:cNvCxnSpPr/>
            <p:nvPr/>
          </p:nvCxnSpPr>
          <p:spPr>
            <a:xfrm flipV="1">
              <a:off x="6138701" y="4606482"/>
              <a:ext cx="0" cy="374763"/>
            </a:xfrm>
            <a:prstGeom prst="straightConnector1">
              <a:avLst/>
            </a:prstGeom>
            <a:ln w="28575" cmpd="sng">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flipV="1">
              <a:off x="5620482" y="3551016"/>
              <a:ext cx="0" cy="1756480"/>
            </a:xfrm>
            <a:prstGeom prst="straightConnector1">
              <a:avLst/>
            </a:prstGeom>
            <a:ln w="28575" cmpd="sng">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48" name="Straight Arrow Connector 147"/>
            <p:cNvCxnSpPr/>
            <p:nvPr/>
          </p:nvCxnSpPr>
          <p:spPr>
            <a:xfrm flipV="1">
              <a:off x="5482597" y="3112263"/>
              <a:ext cx="0" cy="1264936"/>
            </a:xfrm>
            <a:prstGeom prst="straightConnector1">
              <a:avLst/>
            </a:prstGeom>
            <a:ln w="28575" cmpd="sng">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50" name="Straight Arrow Connector 149"/>
            <p:cNvCxnSpPr/>
            <p:nvPr/>
          </p:nvCxnSpPr>
          <p:spPr>
            <a:xfrm flipV="1">
              <a:off x="6423106" y="3984469"/>
              <a:ext cx="0" cy="251601"/>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52" name="Straight Arrow Connector 151"/>
            <p:cNvCxnSpPr/>
            <p:nvPr/>
          </p:nvCxnSpPr>
          <p:spPr>
            <a:xfrm flipV="1">
              <a:off x="6306260" y="3831946"/>
              <a:ext cx="0" cy="279033"/>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54" name="Straight Arrow Connector 153"/>
            <p:cNvCxnSpPr/>
            <p:nvPr/>
          </p:nvCxnSpPr>
          <p:spPr>
            <a:xfrm flipV="1">
              <a:off x="6161815" y="3577409"/>
              <a:ext cx="0" cy="395069"/>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57" name="Straight Arrow Connector 156"/>
            <p:cNvCxnSpPr/>
            <p:nvPr/>
          </p:nvCxnSpPr>
          <p:spPr>
            <a:xfrm flipV="1">
              <a:off x="6014364" y="3341091"/>
              <a:ext cx="0" cy="428587"/>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59" name="Straight Arrow Connector 158"/>
            <p:cNvCxnSpPr/>
            <p:nvPr/>
          </p:nvCxnSpPr>
          <p:spPr>
            <a:xfrm flipV="1">
              <a:off x="6200936" y="1899936"/>
              <a:ext cx="1" cy="453856"/>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61" name="Straight Arrow Connector 160"/>
            <p:cNvCxnSpPr/>
            <p:nvPr/>
          </p:nvCxnSpPr>
          <p:spPr>
            <a:xfrm flipV="1">
              <a:off x="6001233" y="1620128"/>
              <a:ext cx="1" cy="530507"/>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64" name="Straight Arrow Connector 163"/>
            <p:cNvCxnSpPr/>
            <p:nvPr/>
          </p:nvCxnSpPr>
          <p:spPr>
            <a:xfrm flipV="1">
              <a:off x="6421155" y="2237778"/>
              <a:ext cx="1" cy="262276"/>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66" name="Straight Arrow Connector 165"/>
            <p:cNvCxnSpPr/>
            <p:nvPr/>
          </p:nvCxnSpPr>
          <p:spPr>
            <a:xfrm flipH="1">
              <a:off x="6187316" y="2357312"/>
              <a:ext cx="238965"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68" name="Straight Arrow Connector 167"/>
            <p:cNvCxnSpPr/>
            <p:nvPr/>
          </p:nvCxnSpPr>
          <p:spPr>
            <a:xfrm flipV="1">
              <a:off x="6423448" y="1781994"/>
              <a:ext cx="1" cy="253132"/>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69" name="Straight Arrow Connector 168"/>
            <p:cNvCxnSpPr/>
            <p:nvPr/>
          </p:nvCxnSpPr>
          <p:spPr>
            <a:xfrm flipH="1">
              <a:off x="5161990" y="1872635"/>
              <a:ext cx="846024"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1" name="Straight Arrow Connector 170"/>
            <p:cNvCxnSpPr/>
            <p:nvPr/>
          </p:nvCxnSpPr>
          <p:spPr>
            <a:xfrm flipV="1">
              <a:off x="5161989" y="1858720"/>
              <a:ext cx="1" cy="1500704"/>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3" name="Straight Arrow Connector 172"/>
            <p:cNvCxnSpPr/>
            <p:nvPr/>
          </p:nvCxnSpPr>
          <p:spPr>
            <a:xfrm flipV="1">
              <a:off x="5314861" y="2803192"/>
              <a:ext cx="0" cy="1017305"/>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5" name="Straight Arrow Connector 174"/>
            <p:cNvCxnSpPr/>
            <p:nvPr/>
          </p:nvCxnSpPr>
          <p:spPr>
            <a:xfrm flipV="1">
              <a:off x="5011067" y="1380848"/>
              <a:ext cx="0" cy="1306267"/>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7" name="Straight Arrow Connector 176"/>
            <p:cNvCxnSpPr/>
            <p:nvPr/>
          </p:nvCxnSpPr>
          <p:spPr>
            <a:xfrm flipV="1">
              <a:off x="4834937" y="1063980"/>
              <a:ext cx="0" cy="967588"/>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9" name="Straight Arrow Connector 178"/>
            <p:cNvCxnSpPr/>
            <p:nvPr/>
          </p:nvCxnSpPr>
          <p:spPr>
            <a:xfrm flipV="1">
              <a:off x="4681871" y="826128"/>
              <a:ext cx="0" cy="737909"/>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81" name="Straight Arrow Connector 180"/>
            <p:cNvCxnSpPr/>
            <p:nvPr/>
          </p:nvCxnSpPr>
          <p:spPr>
            <a:xfrm flipV="1">
              <a:off x="4350534" y="594663"/>
              <a:ext cx="554" cy="577259"/>
            </a:xfrm>
            <a:prstGeom prst="straightConnector1">
              <a:avLst/>
            </a:prstGeom>
            <a:ln w="28575" cmpd="sng">
              <a:solidFill>
                <a:schemeClr val="accent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86" name="Straight Arrow Connector 185"/>
            <p:cNvCxnSpPr/>
            <p:nvPr/>
          </p:nvCxnSpPr>
          <p:spPr>
            <a:xfrm flipV="1">
              <a:off x="6435857" y="6201325"/>
              <a:ext cx="1" cy="228596"/>
            </a:xfrm>
            <a:prstGeom prst="straightConnector1">
              <a:avLst/>
            </a:prstGeom>
            <a:ln w="28575" cmpd="sng">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87" name="6-Point Star 186"/>
            <p:cNvSpPr>
              <a:spLocks noChangeAspect="1"/>
            </p:cNvSpPr>
            <p:nvPr/>
          </p:nvSpPr>
          <p:spPr>
            <a:xfrm>
              <a:off x="5552761" y="3495995"/>
              <a:ext cx="135441" cy="135441"/>
            </a:xfrm>
            <a:prstGeom prst="star6">
              <a:avLst/>
            </a:prstGeom>
            <a:solidFill>
              <a:srgbClr val="FFFF00"/>
            </a:solidFill>
            <a:ln w="9525"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lstStyle/>
            <a:p>
              <a:endParaRPr lang="en-US" sz="950"/>
            </a:p>
          </p:txBody>
        </p:sp>
        <p:sp>
          <p:nvSpPr>
            <p:cNvPr id="188" name="6-Point Star 187"/>
            <p:cNvSpPr>
              <a:spLocks noChangeAspect="1"/>
            </p:cNvSpPr>
            <p:nvPr/>
          </p:nvSpPr>
          <p:spPr>
            <a:xfrm>
              <a:off x="6098075" y="3525562"/>
              <a:ext cx="135441" cy="135441"/>
            </a:xfrm>
            <a:prstGeom prst="star6">
              <a:avLst/>
            </a:prstGeom>
            <a:solidFill>
              <a:srgbClr val="FFFF00"/>
            </a:solidFill>
            <a:ln w="9525"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lstStyle/>
            <a:p>
              <a:endParaRPr lang="en-US" sz="950"/>
            </a:p>
          </p:txBody>
        </p:sp>
        <p:sp>
          <p:nvSpPr>
            <p:cNvPr id="189" name="6-Point Star 188"/>
            <p:cNvSpPr>
              <a:spLocks noChangeAspect="1"/>
            </p:cNvSpPr>
            <p:nvPr/>
          </p:nvSpPr>
          <p:spPr>
            <a:xfrm>
              <a:off x="6501427" y="4070013"/>
              <a:ext cx="135441" cy="135441"/>
            </a:xfrm>
            <a:prstGeom prst="star6">
              <a:avLst/>
            </a:prstGeom>
            <a:solidFill>
              <a:srgbClr val="FFFF00"/>
            </a:solidFill>
            <a:ln w="9525"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lstStyle/>
            <a:p>
              <a:endParaRPr lang="en-US" sz="950"/>
            </a:p>
          </p:txBody>
        </p:sp>
        <p:sp>
          <p:nvSpPr>
            <p:cNvPr id="190" name="6-Point Star 189"/>
            <p:cNvSpPr>
              <a:spLocks noChangeAspect="1"/>
            </p:cNvSpPr>
            <p:nvPr/>
          </p:nvSpPr>
          <p:spPr>
            <a:xfrm>
              <a:off x="6070980" y="4886583"/>
              <a:ext cx="135441" cy="135441"/>
            </a:xfrm>
            <a:prstGeom prst="star6">
              <a:avLst/>
            </a:prstGeom>
            <a:solidFill>
              <a:srgbClr val="FFFF00"/>
            </a:solidFill>
            <a:ln w="9525"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lstStyle/>
            <a:p>
              <a:endParaRPr lang="en-US" sz="950"/>
            </a:p>
          </p:txBody>
        </p:sp>
        <p:sp>
          <p:nvSpPr>
            <p:cNvPr id="191" name="6-Point Star 190"/>
            <p:cNvSpPr>
              <a:spLocks noChangeAspect="1"/>
            </p:cNvSpPr>
            <p:nvPr/>
          </p:nvSpPr>
          <p:spPr>
            <a:xfrm>
              <a:off x="6492759" y="5659363"/>
              <a:ext cx="135441" cy="135441"/>
            </a:xfrm>
            <a:prstGeom prst="star6">
              <a:avLst/>
            </a:prstGeom>
            <a:solidFill>
              <a:srgbClr val="FFFF00"/>
            </a:solidFill>
            <a:ln w="9525"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lstStyle/>
            <a:p>
              <a:endParaRPr lang="en-US" sz="950"/>
            </a:p>
          </p:txBody>
        </p:sp>
        <p:sp>
          <p:nvSpPr>
            <p:cNvPr id="192" name="6-Point Star 191"/>
            <p:cNvSpPr>
              <a:spLocks noChangeAspect="1"/>
            </p:cNvSpPr>
            <p:nvPr/>
          </p:nvSpPr>
          <p:spPr>
            <a:xfrm>
              <a:off x="6365986" y="6348963"/>
              <a:ext cx="135441" cy="135441"/>
            </a:xfrm>
            <a:prstGeom prst="star6">
              <a:avLst/>
            </a:prstGeom>
            <a:solidFill>
              <a:srgbClr val="FFFF00"/>
            </a:solidFill>
            <a:ln w="9525"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lstStyle/>
            <a:p>
              <a:endParaRPr lang="en-US" sz="950"/>
            </a:p>
          </p:txBody>
        </p:sp>
        <p:sp>
          <p:nvSpPr>
            <p:cNvPr id="193" name="6-Point Star 192"/>
            <p:cNvSpPr>
              <a:spLocks noChangeAspect="1"/>
            </p:cNvSpPr>
            <p:nvPr/>
          </p:nvSpPr>
          <p:spPr>
            <a:xfrm>
              <a:off x="4283367" y="1088100"/>
              <a:ext cx="135441" cy="135441"/>
            </a:xfrm>
            <a:prstGeom prst="star6">
              <a:avLst/>
            </a:prstGeom>
            <a:solidFill>
              <a:srgbClr val="FFFF00"/>
            </a:solidFill>
            <a:ln w="9525"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lstStyle/>
            <a:p>
              <a:endParaRPr lang="en-US" sz="950"/>
            </a:p>
          </p:txBody>
        </p:sp>
        <p:sp>
          <p:nvSpPr>
            <p:cNvPr id="194" name="TextBox 193"/>
            <p:cNvSpPr txBox="1"/>
            <p:nvPr/>
          </p:nvSpPr>
          <p:spPr>
            <a:xfrm>
              <a:off x="6959080" y="1652273"/>
              <a:ext cx="1177197" cy="238527"/>
            </a:xfrm>
            <a:prstGeom prst="rect">
              <a:avLst/>
            </a:prstGeom>
            <a:noFill/>
          </p:spPr>
          <p:txBody>
            <a:bodyPr wrap="none" rtlCol="0">
              <a:spAutoFit/>
            </a:bodyPr>
            <a:lstStyle/>
            <a:p>
              <a:r>
                <a:rPr lang="en-US" sz="950" b="1" i="1" dirty="0" err="1">
                  <a:solidFill>
                    <a:srgbClr val="ED1C24"/>
                  </a:solidFill>
                  <a:latin typeface="Optima"/>
                  <a:cs typeface="Optima"/>
                </a:rPr>
                <a:t>Gratidia</a:t>
              </a:r>
              <a:r>
                <a:rPr lang="en-US" sz="950" b="1" i="1" dirty="0">
                  <a:solidFill>
                    <a:srgbClr val="ED1C24"/>
                  </a:solidFill>
                  <a:latin typeface="Optima"/>
                  <a:cs typeface="Optima"/>
                </a:rPr>
                <a:t> </a:t>
              </a:r>
              <a:r>
                <a:rPr lang="en-US" sz="950" b="1" i="1" dirty="0" err="1">
                  <a:solidFill>
                    <a:srgbClr val="ED1C24"/>
                  </a:solidFill>
                  <a:latin typeface="Optima"/>
                  <a:cs typeface="Optima"/>
                </a:rPr>
                <a:t>fritzschei</a:t>
              </a:r>
              <a:endParaRPr lang="en-US" sz="950" b="1" i="1" dirty="0">
                <a:solidFill>
                  <a:srgbClr val="ED1C24"/>
                </a:solidFill>
                <a:latin typeface="Optima"/>
                <a:cs typeface="Optima"/>
              </a:endParaRPr>
            </a:p>
          </p:txBody>
        </p:sp>
        <p:sp>
          <p:nvSpPr>
            <p:cNvPr id="195" name="TextBox 194"/>
            <p:cNvSpPr txBox="1"/>
            <p:nvPr/>
          </p:nvSpPr>
          <p:spPr>
            <a:xfrm>
              <a:off x="6959079" y="1961825"/>
              <a:ext cx="1169890" cy="238527"/>
            </a:xfrm>
            <a:prstGeom prst="rect">
              <a:avLst/>
            </a:prstGeom>
            <a:noFill/>
          </p:spPr>
          <p:txBody>
            <a:bodyPr wrap="none" rtlCol="0">
              <a:spAutoFit/>
            </a:bodyPr>
            <a:lstStyle/>
            <a:p>
              <a:r>
                <a:rPr lang="en-US" sz="950" b="1" i="1" dirty="0">
                  <a:solidFill>
                    <a:srgbClr val="ED1C24"/>
                  </a:solidFill>
                  <a:latin typeface="Optima"/>
                  <a:cs typeface="Optima"/>
                </a:rPr>
                <a:t>S. </a:t>
              </a:r>
              <a:r>
                <a:rPr lang="en-US" sz="950" b="1" i="1" dirty="0" err="1">
                  <a:solidFill>
                    <a:srgbClr val="ED1C24"/>
                  </a:solidFill>
                  <a:latin typeface="Optima"/>
                  <a:cs typeface="Optima"/>
                </a:rPr>
                <a:t>langikawicensis</a:t>
              </a:r>
              <a:endParaRPr lang="en-US" sz="950" b="1" i="1" dirty="0">
                <a:solidFill>
                  <a:srgbClr val="ED1C24"/>
                </a:solidFill>
                <a:latin typeface="Optima"/>
                <a:cs typeface="Optima"/>
              </a:endParaRPr>
            </a:p>
          </p:txBody>
        </p:sp>
        <p:sp>
          <p:nvSpPr>
            <p:cNvPr id="196" name="TextBox 195"/>
            <p:cNvSpPr txBox="1"/>
            <p:nvPr/>
          </p:nvSpPr>
          <p:spPr>
            <a:xfrm>
              <a:off x="6959079" y="2130798"/>
              <a:ext cx="653099" cy="238527"/>
            </a:xfrm>
            <a:prstGeom prst="rect">
              <a:avLst/>
            </a:prstGeom>
            <a:noFill/>
          </p:spPr>
          <p:txBody>
            <a:bodyPr wrap="none" rtlCol="0">
              <a:spAutoFit/>
            </a:bodyPr>
            <a:lstStyle/>
            <a:p>
              <a:r>
                <a:rPr lang="en-US" sz="950" b="1" i="1" dirty="0" err="1">
                  <a:solidFill>
                    <a:srgbClr val="ED1C24"/>
                  </a:solidFill>
                  <a:latin typeface="Optima"/>
                  <a:cs typeface="Optima"/>
                </a:rPr>
                <a:t>Baculini</a:t>
              </a:r>
              <a:endParaRPr lang="en-US" sz="950" b="1" i="1" dirty="0">
                <a:solidFill>
                  <a:srgbClr val="ED1C24"/>
                </a:solidFill>
                <a:latin typeface="Optima"/>
                <a:cs typeface="Optima"/>
              </a:endParaRPr>
            </a:p>
          </p:txBody>
        </p:sp>
        <p:sp>
          <p:nvSpPr>
            <p:cNvPr id="197" name="TextBox 196"/>
            <p:cNvSpPr txBox="1"/>
            <p:nvPr/>
          </p:nvSpPr>
          <p:spPr>
            <a:xfrm>
              <a:off x="6956764" y="2441134"/>
              <a:ext cx="689891" cy="238527"/>
            </a:xfrm>
            <a:prstGeom prst="rect">
              <a:avLst/>
            </a:prstGeom>
            <a:noFill/>
          </p:spPr>
          <p:txBody>
            <a:bodyPr wrap="none" rtlCol="0">
              <a:spAutoFit/>
            </a:bodyPr>
            <a:lstStyle/>
            <a:p>
              <a:r>
                <a:rPr lang="en-US" sz="950" b="1" i="1" dirty="0" err="1">
                  <a:solidFill>
                    <a:srgbClr val="ED1C24"/>
                  </a:solidFill>
                  <a:latin typeface="Optima"/>
                  <a:cs typeface="Optima"/>
                </a:rPr>
                <a:t>Medaura</a:t>
              </a:r>
              <a:endParaRPr lang="en-US" sz="950" b="1" i="1" dirty="0">
                <a:solidFill>
                  <a:srgbClr val="ED1C24"/>
                </a:solidFill>
                <a:latin typeface="Optima"/>
                <a:cs typeface="Optima"/>
              </a:endParaRPr>
            </a:p>
          </p:txBody>
        </p:sp>
        <p:sp>
          <p:nvSpPr>
            <p:cNvPr id="198" name="TextBox 197"/>
            <p:cNvSpPr txBox="1"/>
            <p:nvPr/>
          </p:nvSpPr>
          <p:spPr>
            <a:xfrm>
              <a:off x="6959080" y="2595260"/>
              <a:ext cx="1447169" cy="238527"/>
            </a:xfrm>
            <a:prstGeom prst="rect">
              <a:avLst/>
            </a:prstGeom>
            <a:noFill/>
          </p:spPr>
          <p:txBody>
            <a:bodyPr wrap="none" rtlCol="0">
              <a:spAutoFit/>
            </a:bodyPr>
            <a:lstStyle/>
            <a:p>
              <a:r>
                <a:rPr lang="en-US" sz="950" b="1" i="1" dirty="0" err="1">
                  <a:solidFill>
                    <a:srgbClr val="ED1C24"/>
                  </a:solidFill>
                  <a:latin typeface="Optima"/>
                  <a:cs typeface="Optima"/>
                </a:rPr>
                <a:t>Oncotophasma</a:t>
              </a:r>
              <a:r>
                <a:rPr lang="en-US" sz="950" b="1" i="1" dirty="0">
                  <a:solidFill>
                    <a:srgbClr val="ED1C24"/>
                  </a:solidFill>
                  <a:latin typeface="Optima"/>
                  <a:cs typeface="Optima"/>
                </a:rPr>
                <a:t> martini</a:t>
              </a:r>
            </a:p>
          </p:txBody>
        </p:sp>
        <p:sp>
          <p:nvSpPr>
            <p:cNvPr id="199" name="TextBox 198"/>
            <p:cNvSpPr txBox="1"/>
            <p:nvPr/>
          </p:nvSpPr>
          <p:spPr>
            <a:xfrm>
              <a:off x="6959079" y="2751563"/>
              <a:ext cx="1025522" cy="238527"/>
            </a:xfrm>
            <a:prstGeom prst="rect">
              <a:avLst/>
            </a:prstGeom>
            <a:noFill/>
          </p:spPr>
          <p:txBody>
            <a:bodyPr wrap="none" rtlCol="0">
              <a:spAutoFit/>
            </a:bodyPr>
            <a:lstStyle/>
            <a:p>
              <a:r>
                <a:rPr lang="en-US" sz="950" b="1" i="1" dirty="0">
                  <a:solidFill>
                    <a:srgbClr val="ED1C24"/>
                  </a:solidFill>
                  <a:latin typeface="Optima"/>
                  <a:cs typeface="Optima"/>
                </a:rPr>
                <a:t>Bacillus </a:t>
              </a:r>
              <a:r>
                <a:rPr lang="en-US" sz="950" b="1" i="1" dirty="0" err="1">
                  <a:solidFill>
                    <a:srgbClr val="ED1C24"/>
                  </a:solidFill>
                  <a:latin typeface="Optima"/>
                  <a:cs typeface="Optima"/>
                </a:rPr>
                <a:t>rossius</a:t>
              </a:r>
              <a:endParaRPr lang="en-US" sz="950" b="1" i="1" dirty="0">
                <a:solidFill>
                  <a:srgbClr val="ED1C24"/>
                </a:solidFill>
                <a:latin typeface="Optima"/>
                <a:cs typeface="Optima"/>
              </a:endParaRPr>
            </a:p>
          </p:txBody>
        </p:sp>
        <p:sp>
          <p:nvSpPr>
            <p:cNvPr id="200" name="TextBox 199"/>
            <p:cNvSpPr txBox="1"/>
            <p:nvPr/>
          </p:nvSpPr>
          <p:spPr>
            <a:xfrm>
              <a:off x="6959079" y="2904634"/>
              <a:ext cx="1211310" cy="238527"/>
            </a:xfrm>
            <a:prstGeom prst="rect">
              <a:avLst/>
            </a:prstGeom>
            <a:noFill/>
          </p:spPr>
          <p:txBody>
            <a:bodyPr wrap="none" rtlCol="0">
              <a:spAutoFit/>
            </a:bodyPr>
            <a:lstStyle/>
            <a:p>
              <a:r>
                <a:rPr lang="en-US" sz="950" b="1" i="1" dirty="0" err="1">
                  <a:solidFill>
                    <a:srgbClr val="ED1C24"/>
                  </a:solidFill>
                  <a:latin typeface="Optima"/>
                  <a:cs typeface="Optima"/>
                </a:rPr>
                <a:t>Carausius</a:t>
              </a:r>
              <a:r>
                <a:rPr lang="en-US" sz="950" b="1" i="1" dirty="0">
                  <a:solidFill>
                    <a:srgbClr val="ED1C24"/>
                  </a:solidFill>
                  <a:latin typeface="Optima"/>
                  <a:cs typeface="Optima"/>
                </a:rPr>
                <a:t> </a:t>
              </a:r>
              <a:r>
                <a:rPr lang="en-US" sz="950" b="1" i="1" dirty="0" err="1">
                  <a:solidFill>
                    <a:srgbClr val="ED1C24"/>
                  </a:solidFill>
                  <a:latin typeface="Optima"/>
                  <a:cs typeface="Optima"/>
                </a:rPr>
                <a:t>morosus</a:t>
              </a:r>
              <a:endParaRPr lang="en-US" sz="950" b="1" i="1" dirty="0">
                <a:solidFill>
                  <a:srgbClr val="ED1C24"/>
                </a:solidFill>
                <a:latin typeface="Optima"/>
                <a:cs typeface="Optima"/>
              </a:endParaRPr>
            </a:p>
          </p:txBody>
        </p:sp>
        <p:sp>
          <p:nvSpPr>
            <p:cNvPr id="201" name="TextBox 200"/>
            <p:cNvSpPr txBox="1"/>
            <p:nvPr/>
          </p:nvSpPr>
          <p:spPr>
            <a:xfrm>
              <a:off x="6959078" y="3059588"/>
              <a:ext cx="1321078" cy="238527"/>
            </a:xfrm>
            <a:prstGeom prst="rect">
              <a:avLst/>
            </a:prstGeom>
            <a:noFill/>
          </p:spPr>
          <p:txBody>
            <a:bodyPr wrap="none" rtlCol="0">
              <a:spAutoFit/>
            </a:bodyPr>
            <a:lstStyle/>
            <a:p>
              <a:r>
                <a:rPr lang="en-US" sz="950" b="1" i="1" dirty="0" err="1">
                  <a:solidFill>
                    <a:srgbClr val="ED1C24"/>
                  </a:solidFill>
                  <a:latin typeface="Optima"/>
                  <a:cs typeface="Optima"/>
                </a:rPr>
                <a:t>Eurycanthia</a:t>
              </a:r>
              <a:r>
                <a:rPr lang="en-US" sz="950" b="1" i="1" dirty="0">
                  <a:solidFill>
                    <a:srgbClr val="ED1C24"/>
                  </a:solidFill>
                  <a:latin typeface="Optima"/>
                  <a:cs typeface="Optima"/>
                </a:rPr>
                <a:t> </a:t>
              </a:r>
              <a:r>
                <a:rPr lang="en-US" sz="950" b="1" i="1" dirty="0" err="1">
                  <a:solidFill>
                    <a:srgbClr val="ED1C24"/>
                  </a:solidFill>
                  <a:latin typeface="Optima"/>
                  <a:cs typeface="Optima"/>
                </a:rPr>
                <a:t>insularis</a:t>
              </a:r>
              <a:endParaRPr lang="en-US" sz="950" b="1" i="1" dirty="0">
                <a:solidFill>
                  <a:srgbClr val="ED1C24"/>
                </a:solidFill>
                <a:latin typeface="Optima"/>
                <a:cs typeface="Optima"/>
              </a:endParaRPr>
            </a:p>
          </p:txBody>
        </p:sp>
        <p:sp>
          <p:nvSpPr>
            <p:cNvPr id="202" name="TextBox 201"/>
            <p:cNvSpPr txBox="1"/>
            <p:nvPr/>
          </p:nvSpPr>
          <p:spPr>
            <a:xfrm>
              <a:off x="6959079" y="3214776"/>
              <a:ext cx="1316450" cy="238527"/>
            </a:xfrm>
            <a:prstGeom prst="rect">
              <a:avLst/>
            </a:prstGeom>
            <a:noFill/>
          </p:spPr>
          <p:txBody>
            <a:bodyPr wrap="none" rtlCol="0">
              <a:spAutoFit/>
            </a:bodyPr>
            <a:lstStyle/>
            <a:p>
              <a:r>
                <a:rPr lang="en-US" sz="950" b="1" i="1" dirty="0" err="1">
                  <a:solidFill>
                    <a:schemeClr val="accent1"/>
                  </a:solidFill>
                  <a:latin typeface="Optima"/>
                  <a:cs typeface="Optima"/>
                </a:rPr>
                <a:t>Phyllium</a:t>
              </a:r>
              <a:r>
                <a:rPr lang="en-US" sz="950" b="1" i="1" dirty="0">
                  <a:solidFill>
                    <a:schemeClr val="accent1"/>
                  </a:solidFill>
                  <a:latin typeface="Optima"/>
                  <a:cs typeface="Optima"/>
                </a:rPr>
                <a:t> </a:t>
              </a:r>
              <a:r>
                <a:rPr lang="en-US" sz="950" b="1" i="1" dirty="0" err="1">
                  <a:solidFill>
                    <a:schemeClr val="accent1"/>
                  </a:solidFill>
                  <a:latin typeface="Optima"/>
                  <a:cs typeface="Optima"/>
                </a:rPr>
                <a:t>bioculatum</a:t>
              </a:r>
              <a:endParaRPr lang="en-US" sz="950" b="1" i="1" dirty="0">
                <a:solidFill>
                  <a:schemeClr val="accent1"/>
                </a:solidFill>
                <a:latin typeface="Optima"/>
                <a:cs typeface="Optima"/>
              </a:endParaRPr>
            </a:p>
          </p:txBody>
        </p:sp>
        <p:sp>
          <p:nvSpPr>
            <p:cNvPr id="203" name="TextBox 202"/>
            <p:cNvSpPr txBox="1"/>
            <p:nvPr/>
          </p:nvSpPr>
          <p:spPr>
            <a:xfrm>
              <a:off x="6959078" y="3376732"/>
              <a:ext cx="1299151" cy="238527"/>
            </a:xfrm>
            <a:prstGeom prst="rect">
              <a:avLst/>
            </a:prstGeom>
            <a:noFill/>
          </p:spPr>
          <p:txBody>
            <a:bodyPr wrap="none" rtlCol="0">
              <a:spAutoFit/>
            </a:bodyPr>
            <a:lstStyle/>
            <a:p>
              <a:r>
                <a:rPr lang="en-US" sz="950" b="1" i="1" dirty="0" err="1">
                  <a:solidFill>
                    <a:srgbClr val="ED1C24"/>
                  </a:solidFill>
                  <a:latin typeface="Optima"/>
                  <a:cs typeface="Optima"/>
                </a:rPr>
                <a:t>Neohirasea</a:t>
              </a:r>
              <a:r>
                <a:rPr lang="en-US" sz="950" b="1" i="1" dirty="0">
                  <a:solidFill>
                    <a:srgbClr val="ED1C24"/>
                  </a:solidFill>
                  <a:latin typeface="Optima"/>
                  <a:cs typeface="Optima"/>
                </a:rPr>
                <a:t> </a:t>
              </a:r>
              <a:r>
                <a:rPr lang="en-US" sz="950" b="1" i="1" dirty="0" err="1">
                  <a:solidFill>
                    <a:srgbClr val="ED1C24"/>
                  </a:solidFill>
                  <a:latin typeface="Optima"/>
                  <a:cs typeface="Optima"/>
                </a:rPr>
                <a:t>maerens</a:t>
              </a:r>
              <a:endParaRPr lang="en-US" sz="950" b="1" i="1" dirty="0">
                <a:solidFill>
                  <a:srgbClr val="ED1C24"/>
                </a:solidFill>
                <a:latin typeface="Optima"/>
                <a:cs typeface="Optima"/>
              </a:endParaRPr>
            </a:p>
          </p:txBody>
        </p:sp>
        <p:sp>
          <p:nvSpPr>
            <p:cNvPr id="204" name="TextBox 203"/>
            <p:cNvSpPr txBox="1"/>
            <p:nvPr/>
          </p:nvSpPr>
          <p:spPr>
            <a:xfrm>
              <a:off x="6959078" y="3530995"/>
              <a:ext cx="818542" cy="238527"/>
            </a:xfrm>
            <a:prstGeom prst="rect">
              <a:avLst/>
            </a:prstGeom>
            <a:noFill/>
          </p:spPr>
          <p:txBody>
            <a:bodyPr wrap="none" rtlCol="0">
              <a:spAutoFit/>
            </a:bodyPr>
            <a:lstStyle/>
            <a:p>
              <a:r>
                <a:rPr lang="en-US" sz="950" b="1" i="1" dirty="0" err="1">
                  <a:solidFill>
                    <a:srgbClr val="ED1C24"/>
                  </a:solidFill>
                  <a:latin typeface="Optima"/>
                  <a:cs typeface="Optima"/>
                </a:rPr>
                <a:t>Neohirasea</a:t>
              </a:r>
              <a:endParaRPr lang="en-US" sz="950" b="1" i="1" dirty="0">
                <a:solidFill>
                  <a:srgbClr val="ED1C24"/>
                </a:solidFill>
                <a:latin typeface="Optima"/>
                <a:cs typeface="Optima"/>
              </a:endParaRPr>
            </a:p>
          </p:txBody>
        </p:sp>
        <p:sp>
          <p:nvSpPr>
            <p:cNvPr id="205" name="TextBox 204"/>
            <p:cNvSpPr txBox="1"/>
            <p:nvPr/>
          </p:nvSpPr>
          <p:spPr>
            <a:xfrm>
              <a:off x="6959079" y="3692326"/>
              <a:ext cx="1156614" cy="238527"/>
            </a:xfrm>
            <a:prstGeom prst="rect">
              <a:avLst/>
            </a:prstGeom>
            <a:noFill/>
          </p:spPr>
          <p:txBody>
            <a:bodyPr wrap="none" rtlCol="0">
              <a:spAutoFit/>
            </a:bodyPr>
            <a:lstStyle/>
            <a:p>
              <a:r>
                <a:rPr lang="en-US" sz="950" b="1" i="1" dirty="0" err="1">
                  <a:solidFill>
                    <a:srgbClr val="176FC1"/>
                  </a:solidFill>
                  <a:latin typeface="Optima"/>
                  <a:cs typeface="Optima"/>
                </a:rPr>
                <a:t>Sipyloidea</a:t>
              </a:r>
              <a:r>
                <a:rPr lang="en-US" sz="950" b="1" i="1" dirty="0">
                  <a:solidFill>
                    <a:srgbClr val="176FC1"/>
                  </a:solidFill>
                  <a:latin typeface="Optima"/>
                  <a:cs typeface="Optima"/>
                </a:rPr>
                <a:t> </a:t>
              </a:r>
              <a:r>
                <a:rPr lang="en-US" sz="950" b="1" i="1" dirty="0" err="1">
                  <a:solidFill>
                    <a:srgbClr val="176FC1"/>
                  </a:solidFill>
                  <a:latin typeface="Optima"/>
                  <a:cs typeface="Optima"/>
                </a:rPr>
                <a:t>sipylus</a:t>
              </a:r>
              <a:endParaRPr lang="en-US" sz="950" b="1" i="1" dirty="0">
                <a:solidFill>
                  <a:srgbClr val="176FC1"/>
                </a:solidFill>
                <a:latin typeface="Optima"/>
                <a:cs typeface="Optima"/>
              </a:endParaRPr>
            </a:p>
          </p:txBody>
        </p:sp>
        <p:sp>
          <p:nvSpPr>
            <p:cNvPr id="206" name="TextBox 205"/>
            <p:cNvSpPr txBox="1"/>
            <p:nvPr/>
          </p:nvSpPr>
          <p:spPr>
            <a:xfrm>
              <a:off x="6959079" y="3859354"/>
              <a:ext cx="1681931" cy="238527"/>
            </a:xfrm>
            <a:prstGeom prst="rect">
              <a:avLst/>
            </a:prstGeom>
            <a:noFill/>
          </p:spPr>
          <p:txBody>
            <a:bodyPr wrap="none" rtlCol="0">
              <a:spAutoFit/>
            </a:bodyPr>
            <a:lstStyle/>
            <a:p>
              <a:r>
                <a:rPr lang="en-US" sz="950" b="1" i="1" dirty="0" err="1">
                  <a:solidFill>
                    <a:srgbClr val="176FC1"/>
                  </a:solidFill>
                  <a:latin typeface="Optima"/>
                  <a:cs typeface="Optima"/>
                </a:rPr>
                <a:t>Pseudodiacantha</a:t>
              </a:r>
              <a:r>
                <a:rPr lang="en-US" sz="950" b="1" i="1" dirty="0">
                  <a:solidFill>
                    <a:srgbClr val="176FC1"/>
                  </a:solidFill>
                  <a:latin typeface="Optima"/>
                  <a:cs typeface="Optima"/>
                </a:rPr>
                <a:t> </a:t>
              </a:r>
              <a:r>
                <a:rPr lang="en-US" sz="950" b="1" i="1" dirty="0" err="1">
                  <a:solidFill>
                    <a:srgbClr val="176FC1"/>
                  </a:solidFill>
                  <a:latin typeface="Optima"/>
                  <a:cs typeface="Optima"/>
                </a:rPr>
                <a:t>macklottii</a:t>
              </a:r>
              <a:endParaRPr lang="en-US" sz="950" b="1" i="1" dirty="0">
                <a:solidFill>
                  <a:srgbClr val="176FC1"/>
                </a:solidFill>
                <a:latin typeface="Optima"/>
                <a:cs typeface="Optima"/>
              </a:endParaRPr>
            </a:p>
          </p:txBody>
        </p:sp>
        <p:sp>
          <p:nvSpPr>
            <p:cNvPr id="207" name="TextBox 206"/>
            <p:cNvSpPr txBox="1"/>
            <p:nvPr/>
          </p:nvSpPr>
          <p:spPr>
            <a:xfrm>
              <a:off x="6953289" y="3998819"/>
              <a:ext cx="1312919" cy="238527"/>
            </a:xfrm>
            <a:prstGeom prst="rect">
              <a:avLst/>
            </a:prstGeom>
            <a:noFill/>
          </p:spPr>
          <p:txBody>
            <a:bodyPr wrap="none" rtlCol="0">
              <a:spAutoFit/>
            </a:bodyPr>
            <a:lstStyle/>
            <a:p>
              <a:r>
                <a:rPr lang="en-US" sz="950" b="1" i="1" dirty="0" err="1">
                  <a:solidFill>
                    <a:srgbClr val="ED1C24"/>
                  </a:solidFill>
                  <a:latin typeface="Optima"/>
                  <a:cs typeface="Optima"/>
                </a:rPr>
                <a:t>Lopaphus</a:t>
              </a:r>
              <a:r>
                <a:rPr lang="en-US" sz="950" b="1" i="1" dirty="0">
                  <a:solidFill>
                    <a:srgbClr val="ED1C24"/>
                  </a:solidFill>
                  <a:latin typeface="Optima"/>
                  <a:cs typeface="Optima"/>
                </a:rPr>
                <a:t> </a:t>
              </a:r>
              <a:r>
                <a:rPr lang="en-US" sz="950" b="1" i="1" dirty="0" err="1">
                  <a:solidFill>
                    <a:srgbClr val="ED1C24"/>
                  </a:solidFill>
                  <a:latin typeface="Optima"/>
                  <a:cs typeface="Optima"/>
                </a:rPr>
                <a:t>perakensis</a:t>
              </a:r>
              <a:endParaRPr lang="en-US" sz="950" b="1" i="1" dirty="0">
                <a:solidFill>
                  <a:srgbClr val="ED1C24"/>
                </a:solidFill>
                <a:latin typeface="Optima"/>
                <a:cs typeface="Optima"/>
              </a:endParaRPr>
            </a:p>
          </p:txBody>
        </p:sp>
        <p:sp>
          <p:nvSpPr>
            <p:cNvPr id="208" name="TextBox 207"/>
            <p:cNvSpPr txBox="1"/>
            <p:nvPr/>
          </p:nvSpPr>
          <p:spPr>
            <a:xfrm>
              <a:off x="6953289" y="4151219"/>
              <a:ext cx="1260289" cy="238527"/>
            </a:xfrm>
            <a:prstGeom prst="rect">
              <a:avLst/>
            </a:prstGeom>
            <a:noFill/>
          </p:spPr>
          <p:txBody>
            <a:bodyPr wrap="none" rtlCol="0">
              <a:spAutoFit/>
            </a:bodyPr>
            <a:lstStyle/>
            <a:p>
              <a:r>
                <a:rPr lang="en-US" sz="950" b="1" i="1" dirty="0" err="1">
                  <a:solidFill>
                    <a:schemeClr val="accent1"/>
                  </a:solidFill>
                  <a:latin typeface="Optima"/>
                  <a:cs typeface="Optima"/>
                </a:rPr>
                <a:t>Lopaphus</a:t>
              </a:r>
              <a:r>
                <a:rPr lang="en-US" sz="950" b="1" i="1" dirty="0">
                  <a:solidFill>
                    <a:schemeClr val="accent1"/>
                  </a:solidFill>
                  <a:latin typeface="Optima"/>
                  <a:cs typeface="Optima"/>
                </a:rPr>
                <a:t> </a:t>
              </a:r>
              <a:r>
                <a:rPr lang="en-US" sz="950" b="1" i="1" dirty="0" err="1">
                  <a:solidFill>
                    <a:schemeClr val="accent1"/>
                  </a:solidFill>
                  <a:latin typeface="Optima"/>
                  <a:cs typeface="Optima"/>
                </a:rPr>
                <a:t>sphalerus</a:t>
              </a:r>
              <a:endParaRPr lang="en-US" sz="950" b="1" i="1" dirty="0">
                <a:solidFill>
                  <a:schemeClr val="accent1"/>
                </a:solidFill>
                <a:latin typeface="Optima"/>
                <a:cs typeface="Optima"/>
              </a:endParaRPr>
            </a:p>
          </p:txBody>
        </p:sp>
        <p:sp>
          <p:nvSpPr>
            <p:cNvPr id="209" name="TextBox 208"/>
            <p:cNvSpPr txBox="1"/>
            <p:nvPr/>
          </p:nvSpPr>
          <p:spPr>
            <a:xfrm>
              <a:off x="6959079" y="4320642"/>
              <a:ext cx="1205951" cy="238527"/>
            </a:xfrm>
            <a:prstGeom prst="rect">
              <a:avLst/>
            </a:prstGeom>
            <a:noFill/>
          </p:spPr>
          <p:txBody>
            <a:bodyPr wrap="none" rtlCol="0">
              <a:spAutoFit/>
            </a:bodyPr>
            <a:lstStyle/>
            <a:p>
              <a:r>
                <a:rPr lang="en-US" sz="950" b="1" i="1" dirty="0" err="1">
                  <a:solidFill>
                    <a:srgbClr val="ED1C24"/>
                  </a:solidFill>
                  <a:latin typeface="Optima"/>
                  <a:cs typeface="Optima"/>
                </a:rPr>
                <a:t>Phoebaticus</a:t>
              </a:r>
              <a:r>
                <a:rPr lang="en-US" sz="950" b="1" i="1" dirty="0">
                  <a:solidFill>
                    <a:srgbClr val="ED1C24"/>
                  </a:solidFill>
                  <a:latin typeface="Optima"/>
                  <a:cs typeface="Optima"/>
                </a:rPr>
                <a:t> </a:t>
              </a:r>
              <a:r>
                <a:rPr lang="en-US" sz="950" b="1" i="1" dirty="0" err="1">
                  <a:solidFill>
                    <a:srgbClr val="ED1C24"/>
                  </a:solidFill>
                  <a:latin typeface="Optima"/>
                  <a:cs typeface="Optima"/>
                </a:rPr>
                <a:t>heusii</a:t>
              </a:r>
              <a:endParaRPr lang="en-US" sz="950" b="1" i="1" dirty="0">
                <a:solidFill>
                  <a:srgbClr val="ED1C24"/>
                </a:solidFill>
                <a:latin typeface="Optima"/>
                <a:cs typeface="Optima"/>
              </a:endParaRPr>
            </a:p>
          </p:txBody>
        </p:sp>
        <p:sp>
          <p:nvSpPr>
            <p:cNvPr id="210" name="TextBox 209"/>
            <p:cNvSpPr txBox="1"/>
            <p:nvPr/>
          </p:nvSpPr>
          <p:spPr>
            <a:xfrm>
              <a:off x="6959079" y="4478082"/>
              <a:ext cx="1201568" cy="238527"/>
            </a:xfrm>
            <a:prstGeom prst="rect">
              <a:avLst/>
            </a:prstGeom>
            <a:noFill/>
          </p:spPr>
          <p:txBody>
            <a:bodyPr wrap="none" rtlCol="0">
              <a:spAutoFit/>
            </a:bodyPr>
            <a:lstStyle/>
            <a:p>
              <a:r>
                <a:rPr lang="en-US" sz="950" b="1" i="1" dirty="0" err="1">
                  <a:solidFill>
                    <a:srgbClr val="ED1C24"/>
                  </a:solidFill>
                  <a:latin typeface="Optima"/>
                  <a:cs typeface="Optima"/>
                </a:rPr>
                <a:t>Lamponius</a:t>
              </a:r>
              <a:r>
                <a:rPr lang="en-US" sz="950" b="1" i="1" dirty="0">
                  <a:solidFill>
                    <a:srgbClr val="ED1C24"/>
                  </a:solidFill>
                  <a:latin typeface="Optima"/>
                  <a:cs typeface="Optima"/>
                </a:rPr>
                <a:t> </a:t>
              </a:r>
              <a:r>
                <a:rPr lang="en-US" sz="950" b="1" i="1" dirty="0" err="1">
                  <a:solidFill>
                    <a:srgbClr val="ED1C24"/>
                  </a:solidFill>
                  <a:latin typeface="Optima"/>
                  <a:cs typeface="Optima"/>
                </a:rPr>
                <a:t>guerini</a:t>
              </a:r>
              <a:endParaRPr lang="en-US" sz="950" b="1" i="1" dirty="0">
                <a:solidFill>
                  <a:srgbClr val="ED1C24"/>
                </a:solidFill>
                <a:latin typeface="Optima"/>
                <a:cs typeface="Optima"/>
              </a:endParaRPr>
            </a:p>
          </p:txBody>
        </p:sp>
        <p:sp>
          <p:nvSpPr>
            <p:cNvPr id="211" name="TextBox 210"/>
            <p:cNvSpPr txBox="1"/>
            <p:nvPr/>
          </p:nvSpPr>
          <p:spPr>
            <a:xfrm>
              <a:off x="6959080" y="4646502"/>
              <a:ext cx="1440834" cy="238527"/>
            </a:xfrm>
            <a:prstGeom prst="rect">
              <a:avLst/>
            </a:prstGeom>
            <a:noFill/>
          </p:spPr>
          <p:txBody>
            <a:bodyPr wrap="none" rtlCol="0">
              <a:spAutoFit/>
            </a:bodyPr>
            <a:lstStyle/>
            <a:p>
              <a:r>
                <a:rPr lang="en-US" sz="950" b="1" i="1" dirty="0" err="1">
                  <a:solidFill>
                    <a:srgbClr val="176FC1"/>
                  </a:solidFill>
                  <a:latin typeface="Optima"/>
                  <a:cs typeface="Optima"/>
                </a:rPr>
                <a:t>Dimorphodes</a:t>
              </a:r>
              <a:r>
                <a:rPr lang="en-US" sz="950" b="1" i="1" dirty="0">
                  <a:solidFill>
                    <a:srgbClr val="176FC1"/>
                  </a:solidFill>
                  <a:latin typeface="Optima"/>
                  <a:cs typeface="Optima"/>
                </a:rPr>
                <a:t> </a:t>
              </a:r>
              <a:r>
                <a:rPr lang="en-US" sz="950" b="1" i="1" dirty="0" err="1">
                  <a:solidFill>
                    <a:srgbClr val="176FC1"/>
                  </a:solidFill>
                  <a:latin typeface="Optima"/>
                  <a:cs typeface="Optima"/>
                </a:rPr>
                <a:t>prostasis</a:t>
              </a:r>
              <a:endParaRPr lang="en-US" sz="950" b="1" i="1" dirty="0">
                <a:solidFill>
                  <a:srgbClr val="176FC1"/>
                </a:solidFill>
                <a:latin typeface="Optima"/>
                <a:cs typeface="Optima"/>
              </a:endParaRPr>
            </a:p>
          </p:txBody>
        </p:sp>
        <p:sp>
          <p:nvSpPr>
            <p:cNvPr id="212" name="TextBox 211"/>
            <p:cNvSpPr txBox="1"/>
            <p:nvPr/>
          </p:nvSpPr>
          <p:spPr>
            <a:xfrm>
              <a:off x="6959080" y="4795439"/>
              <a:ext cx="1321323" cy="238527"/>
            </a:xfrm>
            <a:prstGeom prst="rect">
              <a:avLst/>
            </a:prstGeom>
            <a:noFill/>
          </p:spPr>
          <p:txBody>
            <a:bodyPr wrap="none" rtlCol="0">
              <a:spAutoFit/>
            </a:bodyPr>
            <a:lstStyle/>
            <a:p>
              <a:r>
                <a:rPr lang="en-US" sz="950" b="1" i="1" dirty="0" err="1">
                  <a:solidFill>
                    <a:srgbClr val="176FC1"/>
                  </a:solidFill>
                  <a:latin typeface="Optima"/>
                  <a:cs typeface="Optima"/>
                </a:rPr>
                <a:t>Tropiderus</a:t>
              </a:r>
              <a:r>
                <a:rPr lang="en-US" sz="950" b="1" i="1" dirty="0">
                  <a:solidFill>
                    <a:srgbClr val="176FC1"/>
                  </a:solidFill>
                  <a:latin typeface="Optima"/>
                  <a:cs typeface="Optima"/>
                </a:rPr>
                <a:t> </a:t>
              </a:r>
              <a:r>
                <a:rPr lang="en-US" sz="950" b="1" i="1" dirty="0" err="1">
                  <a:solidFill>
                    <a:srgbClr val="176FC1"/>
                  </a:solidFill>
                  <a:latin typeface="Optima"/>
                  <a:cs typeface="Optima"/>
                </a:rPr>
                <a:t>childrenii</a:t>
              </a:r>
              <a:endParaRPr lang="en-US" sz="950" b="1" i="1" dirty="0">
                <a:solidFill>
                  <a:srgbClr val="176FC1"/>
                </a:solidFill>
                <a:latin typeface="Optima"/>
                <a:cs typeface="Optima"/>
              </a:endParaRPr>
            </a:p>
          </p:txBody>
        </p:sp>
        <p:sp>
          <p:nvSpPr>
            <p:cNvPr id="213" name="TextBox 212"/>
            <p:cNvSpPr txBox="1"/>
            <p:nvPr/>
          </p:nvSpPr>
          <p:spPr>
            <a:xfrm>
              <a:off x="6959079" y="4941860"/>
              <a:ext cx="1208145" cy="238527"/>
            </a:xfrm>
            <a:prstGeom prst="rect">
              <a:avLst/>
            </a:prstGeom>
            <a:noFill/>
          </p:spPr>
          <p:txBody>
            <a:bodyPr wrap="none" rtlCol="0">
              <a:spAutoFit/>
            </a:bodyPr>
            <a:lstStyle/>
            <a:p>
              <a:r>
                <a:rPr lang="en-US" sz="950" b="1" i="1" dirty="0" err="1">
                  <a:solidFill>
                    <a:srgbClr val="176FC1"/>
                  </a:solidFill>
                  <a:latin typeface="Optima"/>
                  <a:cs typeface="Optima"/>
                </a:rPr>
                <a:t>Eurycnema</a:t>
              </a:r>
              <a:r>
                <a:rPr lang="en-US" sz="950" b="1" i="1" dirty="0">
                  <a:solidFill>
                    <a:srgbClr val="176FC1"/>
                  </a:solidFill>
                  <a:latin typeface="Optima"/>
                  <a:cs typeface="Optima"/>
                </a:rPr>
                <a:t> goliath</a:t>
              </a:r>
            </a:p>
          </p:txBody>
        </p:sp>
        <p:sp>
          <p:nvSpPr>
            <p:cNvPr id="214" name="TextBox 213"/>
            <p:cNvSpPr txBox="1"/>
            <p:nvPr/>
          </p:nvSpPr>
          <p:spPr>
            <a:xfrm>
              <a:off x="6959079" y="5265203"/>
              <a:ext cx="1310234" cy="238527"/>
            </a:xfrm>
            <a:prstGeom prst="rect">
              <a:avLst/>
            </a:prstGeom>
            <a:noFill/>
          </p:spPr>
          <p:txBody>
            <a:bodyPr wrap="none" rtlCol="0">
              <a:spAutoFit/>
            </a:bodyPr>
            <a:lstStyle/>
            <a:p>
              <a:r>
                <a:rPr lang="en-US" sz="950" b="1" i="1" dirty="0" err="1">
                  <a:solidFill>
                    <a:srgbClr val="176FC1"/>
                  </a:solidFill>
                  <a:latin typeface="Optima"/>
                  <a:cs typeface="Optima"/>
                </a:rPr>
                <a:t>Extatosoma</a:t>
              </a:r>
              <a:r>
                <a:rPr lang="en-US" sz="950" b="1" i="1" dirty="0">
                  <a:solidFill>
                    <a:srgbClr val="176FC1"/>
                  </a:solidFill>
                  <a:latin typeface="Optima"/>
                  <a:cs typeface="Optima"/>
                </a:rPr>
                <a:t> </a:t>
              </a:r>
              <a:r>
                <a:rPr lang="en-US" sz="950" b="1" i="1" dirty="0" err="1">
                  <a:solidFill>
                    <a:srgbClr val="176FC1"/>
                  </a:solidFill>
                  <a:latin typeface="Optima"/>
                  <a:cs typeface="Optima"/>
                </a:rPr>
                <a:t>tiaratum</a:t>
              </a:r>
              <a:endParaRPr lang="en-US" sz="950" b="1" i="1" dirty="0">
                <a:solidFill>
                  <a:srgbClr val="176FC1"/>
                </a:solidFill>
                <a:latin typeface="Optima"/>
                <a:cs typeface="Optima"/>
              </a:endParaRPr>
            </a:p>
          </p:txBody>
        </p:sp>
        <p:sp>
          <p:nvSpPr>
            <p:cNvPr id="215" name="TextBox 214"/>
            <p:cNvSpPr txBox="1"/>
            <p:nvPr/>
          </p:nvSpPr>
          <p:spPr>
            <a:xfrm>
              <a:off x="6953291" y="5587368"/>
              <a:ext cx="1402337" cy="238527"/>
            </a:xfrm>
            <a:prstGeom prst="rect">
              <a:avLst/>
            </a:prstGeom>
            <a:noFill/>
          </p:spPr>
          <p:txBody>
            <a:bodyPr wrap="none" rtlCol="0">
              <a:spAutoFit/>
            </a:bodyPr>
            <a:lstStyle/>
            <a:p>
              <a:r>
                <a:rPr lang="en-US" sz="950" b="1" i="1" dirty="0" err="1">
                  <a:solidFill>
                    <a:srgbClr val="176FC1"/>
                  </a:solidFill>
                  <a:latin typeface="Optima"/>
                  <a:cs typeface="Optima"/>
                </a:rPr>
                <a:t>Pseudophasma</a:t>
              </a:r>
              <a:r>
                <a:rPr lang="en-US" sz="950" b="1" i="1" dirty="0">
                  <a:solidFill>
                    <a:srgbClr val="176FC1"/>
                  </a:solidFill>
                  <a:latin typeface="Optima"/>
                  <a:cs typeface="Optima"/>
                </a:rPr>
                <a:t> </a:t>
              </a:r>
              <a:r>
                <a:rPr lang="en-US" sz="950" b="1" i="1" dirty="0" err="1">
                  <a:solidFill>
                    <a:srgbClr val="176FC1"/>
                  </a:solidFill>
                  <a:latin typeface="Optima"/>
                  <a:cs typeface="Optima"/>
                </a:rPr>
                <a:t>rufipes</a:t>
              </a:r>
              <a:endParaRPr lang="en-US" sz="950" b="1" i="1" dirty="0">
                <a:solidFill>
                  <a:srgbClr val="176FC1"/>
                </a:solidFill>
                <a:latin typeface="Optima"/>
                <a:cs typeface="Optima"/>
              </a:endParaRPr>
            </a:p>
          </p:txBody>
        </p:sp>
        <p:sp>
          <p:nvSpPr>
            <p:cNvPr id="216" name="TextBox 215"/>
            <p:cNvSpPr txBox="1"/>
            <p:nvPr/>
          </p:nvSpPr>
          <p:spPr>
            <a:xfrm>
              <a:off x="6959079" y="5745358"/>
              <a:ext cx="1264671" cy="238527"/>
            </a:xfrm>
            <a:prstGeom prst="rect">
              <a:avLst/>
            </a:prstGeom>
            <a:noFill/>
          </p:spPr>
          <p:txBody>
            <a:bodyPr wrap="none" rtlCol="0">
              <a:spAutoFit/>
            </a:bodyPr>
            <a:lstStyle/>
            <a:p>
              <a:r>
                <a:rPr lang="en-US" sz="950" b="1" i="1" dirty="0" err="1">
                  <a:solidFill>
                    <a:srgbClr val="ED1C24"/>
                  </a:solidFill>
                  <a:latin typeface="Optima"/>
                  <a:cs typeface="Optima"/>
                </a:rPr>
                <a:t>Aretaon</a:t>
              </a:r>
              <a:r>
                <a:rPr lang="en-US" sz="950" b="1" i="1" dirty="0">
                  <a:solidFill>
                    <a:srgbClr val="ED1C24"/>
                  </a:solidFill>
                  <a:latin typeface="Optima"/>
                  <a:cs typeface="Optima"/>
                </a:rPr>
                <a:t> </a:t>
              </a:r>
              <a:r>
                <a:rPr lang="en-US" sz="950" b="1" i="1" dirty="0" err="1">
                  <a:solidFill>
                    <a:srgbClr val="ED1C24"/>
                  </a:solidFill>
                  <a:latin typeface="Optima"/>
                  <a:cs typeface="Optima"/>
                </a:rPr>
                <a:t>asperrimus</a:t>
              </a:r>
              <a:endParaRPr lang="en-US" sz="950" b="1" i="1" dirty="0">
                <a:solidFill>
                  <a:srgbClr val="ED1C24"/>
                </a:solidFill>
                <a:latin typeface="Optima"/>
                <a:cs typeface="Optima"/>
              </a:endParaRPr>
            </a:p>
          </p:txBody>
        </p:sp>
        <p:sp>
          <p:nvSpPr>
            <p:cNvPr id="217" name="TextBox 216"/>
            <p:cNvSpPr txBox="1"/>
            <p:nvPr/>
          </p:nvSpPr>
          <p:spPr>
            <a:xfrm>
              <a:off x="6953413" y="5900008"/>
              <a:ext cx="1298542" cy="238527"/>
            </a:xfrm>
            <a:prstGeom prst="rect">
              <a:avLst/>
            </a:prstGeom>
            <a:noFill/>
          </p:spPr>
          <p:txBody>
            <a:bodyPr wrap="none" rtlCol="0">
              <a:spAutoFit/>
            </a:bodyPr>
            <a:lstStyle/>
            <a:p>
              <a:r>
                <a:rPr lang="en-US" sz="950" b="1" i="1" dirty="0" err="1">
                  <a:solidFill>
                    <a:srgbClr val="ED1C24"/>
                  </a:solidFill>
                  <a:latin typeface="Optima"/>
                  <a:cs typeface="Optima"/>
                </a:rPr>
                <a:t>Sungaya</a:t>
              </a:r>
              <a:r>
                <a:rPr lang="en-US" sz="950" b="1" i="1" dirty="0">
                  <a:solidFill>
                    <a:srgbClr val="ED1C24"/>
                  </a:solidFill>
                  <a:latin typeface="Optima"/>
                  <a:cs typeface="Optima"/>
                </a:rPr>
                <a:t> </a:t>
              </a:r>
              <a:r>
                <a:rPr lang="en-US" sz="950" b="1" i="1" dirty="0" err="1">
                  <a:solidFill>
                    <a:srgbClr val="ED1C24"/>
                  </a:solidFill>
                  <a:latin typeface="Optima"/>
                  <a:cs typeface="Optima"/>
                </a:rPr>
                <a:t>inexpectata</a:t>
              </a:r>
              <a:endParaRPr lang="en-US" sz="950" b="1" i="1" dirty="0">
                <a:solidFill>
                  <a:srgbClr val="ED1C24"/>
                </a:solidFill>
                <a:latin typeface="Optima"/>
                <a:cs typeface="Optima"/>
              </a:endParaRPr>
            </a:p>
          </p:txBody>
        </p:sp>
        <p:sp>
          <p:nvSpPr>
            <p:cNvPr id="218" name="TextBox 217"/>
            <p:cNvSpPr txBox="1"/>
            <p:nvPr/>
          </p:nvSpPr>
          <p:spPr>
            <a:xfrm>
              <a:off x="6959079" y="6063386"/>
              <a:ext cx="1220934" cy="238527"/>
            </a:xfrm>
            <a:prstGeom prst="rect">
              <a:avLst/>
            </a:prstGeom>
            <a:noFill/>
          </p:spPr>
          <p:txBody>
            <a:bodyPr wrap="none" rtlCol="0">
              <a:spAutoFit/>
            </a:bodyPr>
            <a:lstStyle/>
            <a:p>
              <a:r>
                <a:rPr lang="en-US" sz="950" b="1" i="1" dirty="0" err="1">
                  <a:solidFill>
                    <a:srgbClr val="ED1C24"/>
                  </a:solidFill>
                  <a:latin typeface="Optima"/>
                  <a:cs typeface="Optima"/>
                </a:rPr>
                <a:t>Agathemera</a:t>
              </a:r>
              <a:r>
                <a:rPr lang="en-US" sz="950" b="1" i="1" dirty="0">
                  <a:solidFill>
                    <a:srgbClr val="ED1C24"/>
                  </a:solidFill>
                  <a:latin typeface="Optima"/>
                  <a:cs typeface="Optima"/>
                </a:rPr>
                <a:t> </a:t>
              </a:r>
              <a:r>
                <a:rPr lang="en-US" sz="950" b="1" i="1" dirty="0" err="1">
                  <a:solidFill>
                    <a:srgbClr val="ED1C24"/>
                  </a:solidFill>
                  <a:latin typeface="Optima"/>
                  <a:cs typeface="Optima"/>
                </a:rPr>
                <a:t>crassa</a:t>
              </a:r>
              <a:endParaRPr lang="en-US" sz="950" b="1" i="1" dirty="0">
                <a:solidFill>
                  <a:srgbClr val="ED1C24"/>
                </a:solidFill>
                <a:latin typeface="Optima"/>
                <a:cs typeface="Optima"/>
              </a:endParaRPr>
            </a:p>
          </p:txBody>
        </p:sp>
        <p:sp>
          <p:nvSpPr>
            <p:cNvPr id="219" name="TextBox 218"/>
            <p:cNvSpPr txBox="1"/>
            <p:nvPr/>
          </p:nvSpPr>
          <p:spPr>
            <a:xfrm>
              <a:off x="6959079" y="6207189"/>
              <a:ext cx="1356896" cy="238527"/>
            </a:xfrm>
            <a:prstGeom prst="rect">
              <a:avLst/>
            </a:prstGeom>
            <a:noFill/>
          </p:spPr>
          <p:txBody>
            <a:bodyPr wrap="none" rtlCol="0">
              <a:spAutoFit/>
            </a:bodyPr>
            <a:lstStyle/>
            <a:p>
              <a:r>
                <a:rPr lang="en-US" sz="950" b="1" i="1" dirty="0" err="1">
                  <a:solidFill>
                    <a:srgbClr val="176FC1"/>
                  </a:solidFill>
                  <a:latin typeface="Optima"/>
                  <a:cs typeface="Optima"/>
                </a:rPr>
                <a:t>Heteropteryx</a:t>
              </a:r>
              <a:r>
                <a:rPr lang="en-US" sz="950" b="1" i="1" dirty="0">
                  <a:solidFill>
                    <a:srgbClr val="176FC1"/>
                  </a:solidFill>
                  <a:latin typeface="Optima"/>
                  <a:cs typeface="Optima"/>
                </a:rPr>
                <a:t> </a:t>
              </a:r>
              <a:r>
                <a:rPr lang="en-US" sz="950" b="1" i="1" dirty="0" err="1">
                  <a:solidFill>
                    <a:srgbClr val="176FC1"/>
                  </a:solidFill>
                  <a:latin typeface="Optima"/>
                  <a:cs typeface="Optima"/>
                </a:rPr>
                <a:t>dilatata</a:t>
              </a:r>
              <a:endParaRPr lang="en-US" sz="950" b="1" i="1" dirty="0">
                <a:solidFill>
                  <a:srgbClr val="176FC1"/>
                </a:solidFill>
                <a:latin typeface="Optima"/>
                <a:cs typeface="Optima"/>
              </a:endParaRPr>
            </a:p>
          </p:txBody>
        </p:sp>
        <p:sp>
          <p:nvSpPr>
            <p:cNvPr id="220" name="TextBox 219"/>
            <p:cNvSpPr txBox="1"/>
            <p:nvPr/>
          </p:nvSpPr>
          <p:spPr>
            <a:xfrm>
              <a:off x="6959079" y="6368362"/>
              <a:ext cx="1212779" cy="238527"/>
            </a:xfrm>
            <a:prstGeom prst="rect">
              <a:avLst/>
            </a:prstGeom>
            <a:noFill/>
          </p:spPr>
          <p:txBody>
            <a:bodyPr wrap="none" rtlCol="0">
              <a:spAutoFit/>
            </a:bodyPr>
            <a:lstStyle/>
            <a:p>
              <a:r>
                <a:rPr lang="en-US" sz="950" b="1" i="1" dirty="0" err="1">
                  <a:solidFill>
                    <a:srgbClr val="176FC1"/>
                  </a:solidFill>
                  <a:latin typeface="Optima"/>
                  <a:cs typeface="Optima"/>
                </a:rPr>
                <a:t>Haaniella</a:t>
              </a:r>
              <a:r>
                <a:rPr lang="en-US" sz="950" b="1" i="1" dirty="0">
                  <a:solidFill>
                    <a:srgbClr val="176FC1"/>
                  </a:solidFill>
                  <a:latin typeface="Optima"/>
                  <a:cs typeface="Optima"/>
                </a:rPr>
                <a:t> </a:t>
              </a:r>
              <a:r>
                <a:rPr lang="en-US" sz="950" b="1" i="1" dirty="0" err="1">
                  <a:solidFill>
                    <a:srgbClr val="176FC1"/>
                  </a:solidFill>
                  <a:latin typeface="Optima"/>
                  <a:cs typeface="Optima"/>
                </a:rPr>
                <a:t>dehaanii</a:t>
              </a:r>
              <a:endParaRPr lang="en-US" sz="950" b="1" i="1" dirty="0">
                <a:solidFill>
                  <a:srgbClr val="176FC1"/>
                </a:solidFill>
                <a:latin typeface="Optima"/>
                <a:cs typeface="Optima"/>
              </a:endParaRPr>
            </a:p>
          </p:txBody>
        </p:sp>
        <p:sp>
          <p:nvSpPr>
            <p:cNvPr id="221" name="TextBox 220"/>
            <p:cNvSpPr txBox="1"/>
            <p:nvPr/>
          </p:nvSpPr>
          <p:spPr>
            <a:xfrm>
              <a:off x="6953350" y="1812521"/>
              <a:ext cx="1544511" cy="238527"/>
            </a:xfrm>
            <a:prstGeom prst="rect">
              <a:avLst/>
            </a:prstGeom>
            <a:noFill/>
          </p:spPr>
          <p:txBody>
            <a:bodyPr wrap="none" rtlCol="0">
              <a:spAutoFit/>
            </a:bodyPr>
            <a:lstStyle/>
            <a:p>
              <a:r>
                <a:rPr lang="en-US" sz="950" b="1" i="1" dirty="0" err="1">
                  <a:solidFill>
                    <a:srgbClr val="ED1C24"/>
                  </a:solidFill>
                  <a:latin typeface="Optima"/>
                  <a:cs typeface="Optima"/>
                </a:rPr>
                <a:t>Sceptrophasma</a:t>
              </a:r>
              <a:r>
                <a:rPr lang="en-US" sz="950" b="1" i="1" dirty="0">
                  <a:solidFill>
                    <a:srgbClr val="ED1C24"/>
                  </a:solidFill>
                  <a:latin typeface="Optima"/>
                  <a:cs typeface="Optima"/>
                </a:rPr>
                <a:t> </a:t>
              </a:r>
              <a:r>
                <a:rPr lang="en-US" sz="950" b="1" i="1" dirty="0" err="1">
                  <a:solidFill>
                    <a:srgbClr val="ED1C24"/>
                  </a:solidFill>
                  <a:latin typeface="Optima"/>
                  <a:cs typeface="Optima"/>
                </a:rPr>
                <a:t>hispidula</a:t>
              </a:r>
              <a:endParaRPr lang="en-US" sz="950" b="1" i="1" dirty="0">
                <a:solidFill>
                  <a:srgbClr val="ED1C24"/>
                </a:solidFill>
                <a:latin typeface="Optima"/>
                <a:cs typeface="Optima"/>
              </a:endParaRPr>
            </a:p>
          </p:txBody>
        </p:sp>
        <p:sp>
          <p:nvSpPr>
            <p:cNvPr id="222" name="TextBox 221"/>
            <p:cNvSpPr txBox="1"/>
            <p:nvPr/>
          </p:nvSpPr>
          <p:spPr>
            <a:xfrm>
              <a:off x="6959078" y="2288936"/>
              <a:ext cx="1626380" cy="238527"/>
            </a:xfrm>
            <a:prstGeom prst="rect">
              <a:avLst/>
            </a:prstGeom>
            <a:noFill/>
          </p:spPr>
          <p:txBody>
            <a:bodyPr wrap="none" rtlCol="0">
              <a:spAutoFit/>
            </a:bodyPr>
            <a:lstStyle/>
            <a:p>
              <a:r>
                <a:rPr lang="en-US" sz="950" b="1" i="1" dirty="0" err="1">
                  <a:solidFill>
                    <a:srgbClr val="ED1C24"/>
                  </a:solidFill>
                  <a:latin typeface="Optima"/>
                  <a:cs typeface="Optima"/>
                </a:rPr>
                <a:t>Medauroidea</a:t>
              </a:r>
              <a:r>
                <a:rPr lang="en-US" sz="950" b="1" i="1" dirty="0">
                  <a:solidFill>
                    <a:srgbClr val="ED1C24"/>
                  </a:solidFill>
                  <a:latin typeface="Optima"/>
                  <a:cs typeface="Optima"/>
                </a:rPr>
                <a:t> </a:t>
              </a:r>
              <a:r>
                <a:rPr lang="en-US" sz="950" b="1" i="1" dirty="0" err="1">
                  <a:solidFill>
                    <a:srgbClr val="ED1C24"/>
                  </a:solidFill>
                  <a:latin typeface="Optima"/>
                  <a:cs typeface="Optima"/>
                </a:rPr>
                <a:t>extradentum</a:t>
              </a:r>
              <a:endParaRPr lang="en-US" sz="950" b="1" i="1" dirty="0">
                <a:solidFill>
                  <a:srgbClr val="ED1C24"/>
                </a:solidFill>
                <a:latin typeface="Optima"/>
                <a:cs typeface="Optima"/>
              </a:endParaRPr>
            </a:p>
          </p:txBody>
        </p:sp>
        <p:sp>
          <p:nvSpPr>
            <p:cNvPr id="223" name="TextBox 222"/>
            <p:cNvSpPr txBox="1"/>
            <p:nvPr/>
          </p:nvSpPr>
          <p:spPr>
            <a:xfrm>
              <a:off x="6959078" y="371074"/>
              <a:ext cx="1093871" cy="238527"/>
            </a:xfrm>
            <a:prstGeom prst="rect">
              <a:avLst/>
            </a:prstGeom>
            <a:noFill/>
          </p:spPr>
          <p:txBody>
            <a:bodyPr wrap="none" rtlCol="0">
              <a:spAutoFit/>
            </a:bodyPr>
            <a:lstStyle/>
            <a:p>
              <a:r>
                <a:rPr lang="en-US" sz="950" b="1" i="1" dirty="0" err="1">
                  <a:solidFill>
                    <a:srgbClr val="176FC1"/>
                  </a:solidFill>
                  <a:latin typeface="Optima"/>
                  <a:cs typeface="Optima"/>
                </a:rPr>
                <a:t>Oligotoma</a:t>
              </a:r>
              <a:r>
                <a:rPr lang="en-US" sz="950" b="1" i="1" dirty="0">
                  <a:solidFill>
                    <a:srgbClr val="176FC1"/>
                  </a:solidFill>
                  <a:latin typeface="Optima"/>
                  <a:cs typeface="Optima"/>
                </a:rPr>
                <a:t> </a:t>
              </a:r>
              <a:r>
                <a:rPr lang="en-US" sz="950" b="1" i="1" dirty="0" err="1">
                  <a:solidFill>
                    <a:srgbClr val="176FC1"/>
                  </a:solidFill>
                  <a:latin typeface="Optima"/>
                  <a:cs typeface="Optima"/>
                </a:rPr>
                <a:t>nigra</a:t>
              </a:r>
              <a:endParaRPr lang="en-US" sz="950" b="1" i="1" dirty="0">
                <a:solidFill>
                  <a:srgbClr val="176FC1"/>
                </a:solidFill>
                <a:latin typeface="Optima"/>
                <a:cs typeface="Optima"/>
              </a:endParaRPr>
            </a:p>
          </p:txBody>
        </p:sp>
        <p:sp>
          <p:nvSpPr>
            <p:cNvPr id="224" name="TextBox 223"/>
            <p:cNvSpPr txBox="1"/>
            <p:nvPr/>
          </p:nvSpPr>
          <p:spPr>
            <a:xfrm>
              <a:off x="6967391" y="548124"/>
              <a:ext cx="806236" cy="238527"/>
            </a:xfrm>
            <a:prstGeom prst="rect">
              <a:avLst/>
            </a:prstGeom>
            <a:noFill/>
          </p:spPr>
          <p:txBody>
            <a:bodyPr wrap="none" rtlCol="0">
              <a:spAutoFit/>
            </a:bodyPr>
            <a:lstStyle/>
            <a:p>
              <a:r>
                <a:rPr lang="en-US" sz="950" b="1" i="1" dirty="0" err="1">
                  <a:solidFill>
                    <a:srgbClr val="176FC1"/>
                  </a:solidFill>
                  <a:latin typeface="Optima"/>
                  <a:cs typeface="Optima"/>
                </a:rPr>
                <a:t>Teratembia</a:t>
              </a:r>
              <a:endParaRPr lang="en-US" sz="950" b="1" i="1" dirty="0">
                <a:solidFill>
                  <a:srgbClr val="176FC1"/>
                </a:solidFill>
                <a:latin typeface="Optima"/>
                <a:cs typeface="Optima"/>
              </a:endParaRPr>
            </a:p>
          </p:txBody>
        </p:sp>
        <p:sp>
          <p:nvSpPr>
            <p:cNvPr id="225" name="TextBox 224"/>
            <p:cNvSpPr txBox="1"/>
            <p:nvPr/>
          </p:nvSpPr>
          <p:spPr>
            <a:xfrm>
              <a:off x="6959079" y="707246"/>
              <a:ext cx="966685" cy="238527"/>
            </a:xfrm>
            <a:prstGeom prst="rect">
              <a:avLst/>
            </a:prstGeom>
            <a:noFill/>
          </p:spPr>
          <p:txBody>
            <a:bodyPr wrap="none" rtlCol="0">
              <a:spAutoFit/>
            </a:bodyPr>
            <a:lstStyle/>
            <a:p>
              <a:r>
                <a:rPr lang="en-US" sz="950" b="1" i="1" dirty="0" err="1">
                  <a:solidFill>
                    <a:schemeClr val="tx2"/>
                  </a:solidFill>
                  <a:latin typeface="Optima"/>
                  <a:cs typeface="Optima"/>
                </a:rPr>
                <a:t>Timema</a:t>
              </a:r>
              <a:r>
                <a:rPr lang="en-US" sz="950" b="1" i="1" dirty="0">
                  <a:solidFill>
                    <a:schemeClr val="tx2"/>
                  </a:solidFill>
                  <a:latin typeface="Optima"/>
                  <a:cs typeface="Optima"/>
                </a:rPr>
                <a:t> </a:t>
              </a:r>
              <a:r>
                <a:rPr lang="en-US" sz="950" b="1" i="1" dirty="0" err="1">
                  <a:solidFill>
                    <a:schemeClr val="tx2"/>
                  </a:solidFill>
                  <a:latin typeface="Optima"/>
                  <a:cs typeface="Optima"/>
                </a:rPr>
                <a:t>knulii</a:t>
              </a:r>
              <a:endParaRPr lang="en-US" sz="950" b="1" i="1" dirty="0">
                <a:solidFill>
                  <a:schemeClr val="tx2"/>
                </a:solidFill>
                <a:latin typeface="Optima"/>
                <a:cs typeface="Optima"/>
              </a:endParaRPr>
            </a:p>
          </p:txBody>
        </p:sp>
        <p:sp>
          <p:nvSpPr>
            <p:cNvPr id="226" name="TextBox 225"/>
            <p:cNvSpPr txBox="1"/>
            <p:nvPr/>
          </p:nvSpPr>
          <p:spPr>
            <a:xfrm>
              <a:off x="6959079" y="872613"/>
              <a:ext cx="1375172" cy="238527"/>
            </a:xfrm>
            <a:prstGeom prst="rect">
              <a:avLst/>
            </a:prstGeom>
            <a:noFill/>
          </p:spPr>
          <p:txBody>
            <a:bodyPr wrap="none" rtlCol="0">
              <a:spAutoFit/>
            </a:bodyPr>
            <a:lstStyle/>
            <a:p>
              <a:r>
                <a:rPr lang="en-US" sz="950" b="1" i="1" dirty="0" err="1">
                  <a:solidFill>
                    <a:schemeClr val="tx2"/>
                  </a:solidFill>
                  <a:latin typeface="Optima"/>
                  <a:cs typeface="Optima"/>
                </a:rPr>
                <a:t>Oreophoetes</a:t>
              </a:r>
              <a:r>
                <a:rPr lang="en-US" sz="950" b="1" i="1" dirty="0">
                  <a:solidFill>
                    <a:schemeClr val="tx2"/>
                  </a:solidFill>
                  <a:latin typeface="Optima"/>
                  <a:cs typeface="Optima"/>
                </a:rPr>
                <a:t> </a:t>
              </a:r>
              <a:r>
                <a:rPr lang="en-US" sz="950" b="1" i="1" dirty="0" err="1">
                  <a:solidFill>
                    <a:schemeClr val="tx2"/>
                  </a:solidFill>
                  <a:latin typeface="Optima"/>
                  <a:cs typeface="Optima"/>
                </a:rPr>
                <a:t>peruana</a:t>
              </a:r>
              <a:endParaRPr lang="en-US" sz="950" b="1" i="1" dirty="0">
                <a:solidFill>
                  <a:schemeClr val="tx2"/>
                </a:solidFill>
                <a:latin typeface="Optima"/>
                <a:cs typeface="Optima"/>
              </a:endParaRPr>
            </a:p>
          </p:txBody>
        </p:sp>
        <p:sp>
          <p:nvSpPr>
            <p:cNvPr id="227" name="TextBox 226"/>
            <p:cNvSpPr txBox="1"/>
            <p:nvPr/>
          </p:nvSpPr>
          <p:spPr>
            <a:xfrm>
              <a:off x="6959079" y="1353011"/>
              <a:ext cx="1505282" cy="238527"/>
            </a:xfrm>
            <a:prstGeom prst="rect">
              <a:avLst/>
            </a:prstGeom>
            <a:noFill/>
          </p:spPr>
          <p:txBody>
            <a:bodyPr wrap="none" rtlCol="0">
              <a:spAutoFit/>
            </a:bodyPr>
            <a:lstStyle/>
            <a:p>
              <a:r>
                <a:rPr lang="en-US" sz="950" b="1" i="1" dirty="0" err="1">
                  <a:solidFill>
                    <a:schemeClr val="tx2"/>
                  </a:solidFill>
                  <a:latin typeface="Optima"/>
                  <a:cs typeface="Optima"/>
                </a:rPr>
                <a:t>Diapheromera</a:t>
              </a:r>
              <a:r>
                <a:rPr lang="en-US" sz="950" b="1" i="1" dirty="0">
                  <a:solidFill>
                    <a:schemeClr val="tx2"/>
                  </a:solidFill>
                  <a:latin typeface="Optima"/>
                  <a:cs typeface="Optima"/>
                </a:rPr>
                <a:t> </a:t>
              </a:r>
              <a:r>
                <a:rPr lang="en-US" sz="950" b="1" i="1" dirty="0" err="1">
                  <a:solidFill>
                    <a:schemeClr val="tx2"/>
                  </a:solidFill>
                  <a:latin typeface="Optima"/>
                  <a:cs typeface="Optima"/>
                </a:rPr>
                <a:t>femorata</a:t>
              </a:r>
              <a:endParaRPr lang="en-US" sz="950" b="1" i="1" dirty="0">
                <a:solidFill>
                  <a:schemeClr val="tx2"/>
                </a:solidFill>
                <a:latin typeface="Optima"/>
                <a:cs typeface="Optima"/>
              </a:endParaRPr>
            </a:p>
          </p:txBody>
        </p:sp>
        <p:sp>
          <p:nvSpPr>
            <p:cNvPr id="228" name="TextBox 227"/>
            <p:cNvSpPr txBox="1"/>
            <p:nvPr/>
          </p:nvSpPr>
          <p:spPr>
            <a:xfrm>
              <a:off x="6959080" y="1050137"/>
              <a:ext cx="1152591" cy="238527"/>
            </a:xfrm>
            <a:prstGeom prst="rect">
              <a:avLst/>
            </a:prstGeom>
            <a:noFill/>
          </p:spPr>
          <p:txBody>
            <a:bodyPr wrap="none" rtlCol="0">
              <a:spAutoFit/>
            </a:bodyPr>
            <a:lstStyle/>
            <a:p>
              <a:r>
                <a:rPr lang="en-US" sz="950" b="1" i="1" dirty="0" err="1">
                  <a:solidFill>
                    <a:schemeClr val="tx2"/>
                  </a:solidFill>
                  <a:latin typeface="Optima"/>
                  <a:cs typeface="Optima"/>
                </a:rPr>
                <a:t>Libethra</a:t>
              </a:r>
              <a:r>
                <a:rPr lang="en-US" sz="950" b="1" i="1" dirty="0">
                  <a:solidFill>
                    <a:schemeClr val="tx2"/>
                  </a:solidFill>
                  <a:latin typeface="Optima"/>
                  <a:cs typeface="Optima"/>
                </a:rPr>
                <a:t> </a:t>
              </a:r>
              <a:r>
                <a:rPr lang="en-US" sz="950" b="1" i="1" dirty="0" err="1">
                  <a:solidFill>
                    <a:schemeClr val="tx2"/>
                  </a:solidFill>
                  <a:latin typeface="Optima"/>
                  <a:cs typeface="Optima"/>
                </a:rPr>
                <a:t>regularis</a:t>
              </a:r>
              <a:endParaRPr lang="en-US" sz="950" b="1" i="1" dirty="0">
                <a:solidFill>
                  <a:schemeClr val="tx2"/>
                </a:solidFill>
                <a:latin typeface="Optima"/>
                <a:cs typeface="Optima"/>
              </a:endParaRPr>
            </a:p>
          </p:txBody>
        </p:sp>
        <p:sp>
          <p:nvSpPr>
            <p:cNvPr id="229" name="TextBox 228"/>
            <p:cNvSpPr txBox="1"/>
            <p:nvPr/>
          </p:nvSpPr>
          <p:spPr>
            <a:xfrm>
              <a:off x="6959079" y="1198863"/>
              <a:ext cx="992390" cy="238527"/>
            </a:xfrm>
            <a:prstGeom prst="rect">
              <a:avLst/>
            </a:prstGeom>
            <a:noFill/>
          </p:spPr>
          <p:txBody>
            <a:bodyPr wrap="none" rtlCol="0">
              <a:spAutoFit/>
            </a:bodyPr>
            <a:lstStyle/>
            <a:p>
              <a:r>
                <a:rPr lang="en-US" sz="950" b="1" i="1" dirty="0" err="1">
                  <a:solidFill>
                    <a:schemeClr val="tx2"/>
                  </a:solidFill>
                  <a:latin typeface="Optima"/>
                  <a:cs typeface="Optima"/>
                </a:rPr>
                <a:t>Diapheromera</a:t>
              </a:r>
              <a:endParaRPr lang="en-US" sz="950" b="1" i="1" dirty="0">
                <a:solidFill>
                  <a:schemeClr val="tx2"/>
                </a:solidFill>
                <a:latin typeface="Optima"/>
                <a:cs typeface="Optima"/>
              </a:endParaRPr>
            </a:p>
          </p:txBody>
        </p:sp>
        <p:sp>
          <p:nvSpPr>
            <p:cNvPr id="230" name="TextBox 229"/>
            <p:cNvSpPr txBox="1"/>
            <p:nvPr/>
          </p:nvSpPr>
          <p:spPr>
            <a:xfrm>
              <a:off x="6959078" y="1505579"/>
              <a:ext cx="957667" cy="238527"/>
            </a:xfrm>
            <a:prstGeom prst="rect">
              <a:avLst/>
            </a:prstGeom>
            <a:noFill/>
          </p:spPr>
          <p:txBody>
            <a:bodyPr wrap="none" rtlCol="0">
              <a:spAutoFit/>
            </a:bodyPr>
            <a:lstStyle/>
            <a:p>
              <a:r>
                <a:rPr lang="en-US" sz="950" b="1" i="1" dirty="0" err="1">
                  <a:solidFill>
                    <a:schemeClr val="tx2"/>
                  </a:solidFill>
                  <a:latin typeface="Optima"/>
                  <a:cs typeface="Optima"/>
                </a:rPr>
                <a:t>Baculum</a:t>
              </a:r>
              <a:r>
                <a:rPr lang="en-US" sz="950" b="1" i="1" dirty="0">
                  <a:solidFill>
                    <a:schemeClr val="tx2"/>
                  </a:solidFill>
                  <a:latin typeface="Optima"/>
                  <a:cs typeface="Optima"/>
                </a:rPr>
                <a:t> </a:t>
              </a:r>
              <a:r>
                <a:rPr lang="en-US" sz="950" b="1" i="1" dirty="0" err="1">
                  <a:solidFill>
                    <a:schemeClr val="tx2"/>
                  </a:solidFill>
                  <a:latin typeface="Optima"/>
                  <a:cs typeface="Optima"/>
                </a:rPr>
                <a:t>thaii</a:t>
              </a:r>
              <a:endParaRPr lang="en-US" sz="950" b="1" i="1" dirty="0">
                <a:solidFill>
                  <a:schemeClr val="tx2"/>
                </a:solidFill>
                <a:latin typeface="Optima"/>
                <a:cs typeface="Optima"/>
              </a:endParaRPr>
            </a:p>
          </p:txBody>
        </p:sp>
        <p:sp>
          <p:nvSpPr>
            <p:cNvPr id="231" name="TextBox 230"/>
            <p:cNvSpPr txBox="1"/>
            <p:nvPr/>
          </p:nvSpPr>
          <p:spPr>
            <a:xfrm>
              <a:off x="6959079" y="5108812"/>
              <a:ext cx="1598723" cy="238527"/>
            </a:xfrm>
            <a:prstGeom prst="rect">
              <a:avLst/>
            </a:prstGeom>
            <a:noFill/>
          </p:spPr>
          <p:txBody>
            <a:bodyPr wrap="none" rtlCol="0">
              <a:spAutoFit/>
            </a:bodyPr>
            <a:lstStyle/>
            <a:p>
              <a:r>
                <a:rPr lang="en-US" sz="950" b="1" i="1" dirty="0" err="1">
                  <a:solidFill>
                    <a:srgbClr val="176FC1"/>
                  </a:solidFill>
                  <a:latin typeface="Optima"/>
                  <a:cs typeface="Optima"/>
                </a:rPr>
                <a:t>Ctenomorphodes</a:t>
              </a:r>
              <a:r>
                <a:rPr lang="en-US" sz="950" b="1" i="1" dirty="0">
                  <a:solidFill>
                    <a:srgbClr val="176FC1"/>
                  </a:solidFill>
                  <a:latin typeface="Optima"/>
                  <a:cs typeface="Optima"/>
                </a:rPr>
                <a:t> </a:t>
              </a:r>
              <a:r>
                <a:rPr lang="en-US" sz="950" b="1" i="1" dirty="0" err="1">
                  <a:solidFill>
                    <a:srgbClr val="176FC1"/>
                  </a:solidFill>
                  <a:latin typeface="Optima"/>
                  <a:cs typeface="Optima"/>
                </a:rPr>
                <a:t>briareus</a:t>
              </a:r>
              <a:endParaRPr lang="en-US" sz="950" b="1" i="1" dirty="0">
                <a:solidFill>
                  <a:srgbClr val="176FC1"/>
                </a:solidFill>
                <a:latin typeface="Optima"/>
                <a:cs typeface="Optima"/>
              </a:endParaRPr>
            </a:p>
          </p:txBody>
        </p:sp>
        <p:sp>
          <p:nvSpPr>
            <p:cNvPr id="232" name="TextBox 231"/>
            <p:cNvSpPr txBox="1"/>
            <p:nvPr/>
          </p:nvSpPr>
          <p:spPr>
            <a:xfrm>
              <a:off x="6959078" y="5424944"/>
              <a:ext cx="1517587" cy="238527"/>
            </a:xfrm>
            <a:prstGeom prst="rect">
              <a:avLst/>
            </a:prstGeom>
            <a:noFill/>
          </p:spPr>
          <p:txBody>
            <a:bodyPr wrap="none" rtlCol="0">
              <a:spAutoFit/>
            </a:bodyPr>
            <a:lstStyle/>
            <a:p>
              <a:r>
                <a:rPr lang="en-US" sz="950" b="1" i="1" dirty="0" err="1">
                  <a:solidFill>
                    <a:srgbClr val="ED1C24"/>
                  </a:solidFill>
                  <a:latin typeface="Optima"/>
                  <a:cs typeface="Optima"/>
                </a:rPr>
                <a:t>Anisomorpha</a:t>
              </a:r>
              <a:r>
                <a:rPr lang="en-US" sz="950" b="1" i="1" dirty="0">
                  <a:solidFill>
                    <a:srgbClr val="ED1C24"/>
                  </a:solidFill>
                  <a:latin typeface="Optima"/>
                  <a:cs typeface="Optima"/>
                </a:rPr>
                <a:t> </a:t>
              </a:r>
              <a:r>
                <a:rPr lang="en-US" sz="950" b="1" i="1" dirty="0" err="1">
                  <a:solidFill>
                    <a:srgbClr val="ED1C24"/>
                  </a:solidFill>
                  <a:latin typeface="Optima"/>
                  <a:cs typeface="Optima"/>
                </a:rPr>
                <a:t>ferruginea</a:t>
              </a:r>
              <a:endParaRPr lang="en-US" sz="950" b="1" i="1" dirty="0">
                <a:solidFill>
                  <a:srgbClr val="ED1C24"/>
                </a:solidFill>
                <a:latin typeface="Optima"/>
                <a:cs typeface="Optima"/>
              </a:endParaRPr>
            </a:p>
          </p:txBody>
        </p:sp>
      </p:grpSp>
      <p:sp>
        <p:nvSpPr>
          <p:cNvPr id="2" name="Rectangle 1"/>
          <p:cNvSpPr/>
          <p:nvPr/>
        </p:nvSpPr>
        <p:spPr>
          <a:xfrm>
            <a:off x="1800866" y="1913651"/>
            <a:ext cx="1031355" cy="369332"/>
          </a:xfrm>
          <a:prstGeom prst="rect">
            <a:avLst/>
          </a:prstGeom>
        </p:spPr>
        <p:txBody>
          <a:bodyPr wrap="none">
            <a:spAutoFit/>
          </a:bodyPr>
          <a:lstStyle/>
          <a:p>
            <a:r>
              <a:rPr lang="en-US" dirty="0">
                <a:solidFill>
                  <a:srgbClr val="262626"/>
                </a:solidFill>
                <a:latin typeface="Optima"/>
                <a:cs typeface="Optima"/>
              </a:rPr>
              <a:t>wingless</a:t>
            </a:r>
            <a:endParaRPr lang="en-US" dirty="0"/>
          </a:p>
        </p:txBody>
      </p:sp>
      <p:sp>
        <p:nvSpPr>
          <p:cNvPr id="165" name="6-Point Star 164"/>
          <p:cNvSpPr>
            <a:spLocks noChangeAspect="1"/>
          </p:cNvSpPr>
          <p:nvPr/>
        </p:nvSpPr>
        <p:spPr>
          <a:xfrm>
            <a:off x="1482463" y="2409336"/>
            <a:ext cx="135441" cy="135441"/>
          </a:xfrm>
          <a:prstGeom prst="star6">
            <a:avLst/>
          </a:prstGeom>
          <a:solidFill>
            <a:srgbClr val="FFFF00"/>
          </a:solidFill>
          <a:ln w="9525"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lstStyle/>
          <a:p>
            <a:endParaRPr lang="en-US" sz="950"/>
          </a:p>
        </p:txBody>
      </p:sp>
      <p:cxnSp>
        <p:nvCxnSpPr>
          <p:cNvPr id="167" name="Straight Arrow Connector 166"/>
          <p:cNvCxnSpPr/>
          <p:nvPr/>
        </p:nvCxnSpPr>
        <p:spPr>
          <a:xfrm flipH="1">
            <a:off x="1330061" y="2142251"/>
            <a:ext cx="402336"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70" name="Rectangle 169"/>
          <p:cNvSpPr/>
          <p:nvPr/>
        </p:nvSpPr>
        <p:spPr>
          <a:xfrm>
            <a:off x="1800866" y="1532651"/>
            <a:ext cx="915943" cy="369332"/>
          </a:xfrm>
          <a:prstGeom prst="rect">
            <a:avLst/>
          </a:prstGeom>
        </p:spPr>
        <p:txBody>
          <a:bodyPr wrap="none">
            <a:spAutoFit/>
          </a:bodyPr>
          <a:lstStyle/>
          <a:p>
            <a:r>
              <a:rPr lang="en-US" dirty="0">
                <a:solidFill>
                  <a:srgbClr val="262626"/>
                </a:solidFill>
                <a:latin typeface="Optima"/>
                <a:cs typeface="Optima"/>
              </a:rPr>
              <a:t>winged</a:t>
            </a:r>
            <a:endParaRPr lang="en-US" dirty="0"/>
          </a:p>
        </p:txBody>
      </p:sp>
      <p:cxnSp>
        <p:nvCxnSpPr>
          <p:cNvPr id="172" name="Straight Arrow Connector 171"/>
          <p:cNvCxnSpPr/>
          <p:nvPr/>
        </p:nvCxnSpPr>
        <p:spPr>
          <a:xfrm flipH="1">
            <a:off x="1330061" y="1761251"/>
            <a:ext cx="400208" cy="0"/>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74" name="Rectangle 173"/>
          <p:cNvSpPr/>
          <p:nvPr/>
        </p:nvSpPr>
        <p:spPr>
          <a:xfrm>
            <a:off x="1812147" y="2281823"/>
            <a:ext cx="1595971" cy="369332"/>
          </a:xfrm>
          <a:prstGeom prst="rect">
            <a:avLst/>
          </a:prstGeom>
        </p:spPr>
        <p:txBody>
          <a:bodyPr wrap="none">
            <a:spAutoFit/>
          </a:bodyPr>
          <a:lstStyle/>
          <a:p>
            <a:r>
              <a:rPr lang="en-US" dirty="0">
                <a:solidFill>
                  <a:srgbClr val="262626"/>
                </a:solidFill>
                <a:latin typeface="Optima"/>
                <a:cs typeface="Optima"/>
              </a:rPr>
              <a:t>wing gain/loss</a:t>
            </a:r>
            <a:endParaRPr lang="en-US" dirty="0"/>
          </a:p>
        </p:txBody>
      </p:sp>
      <p:sp>
        <p:nvSpPr>
          <p:cNvPr id="176" name="Title 1"/>
          <p:cNvSpPr txBox="1">
            <a:spLocks/>
          </p:cNvSpPr>
          <p:nvPr/>
        </p:nvSpPr>
        <p:spPr>
          <a:xfrm>
            <a:off x="381000"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err="1">
                <a:latin typeface="Optima"/>
                <a:cs typeface="Optima"/>
              </a:rPr>
              <a:t>Dollo’s</a:t>
            </a:r>
            <a:r>
              <a:rPr lang="en-US" b="1" dirty="0">
                <a:latin typeface="Optima"/>
                <a:cs typeface="Optima"/>
              </a:rPr>
              <a:t> Principle Violated</a:t>
            </a:r>
          </a:p>
        </p:txBody>
      </p:sp>
    </p:spTree>
    <p:extLst>
      <p:ext uri="{BB962C8B-B14F-4D97-AF65-F5344CB8AC3E}">
        <p14:creationId xmlns:p14="http://schemas.microsoft.com/office/powerpoint/2010/main" val="387362716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rot="5400000">
            <a:off x="2423540" y="624464"/>
            <a:ext cx="4436739" cy="6235815"/>
            <a:chOff x="4204272" y="371074"/>
            <a:chExt cx="4436738" cy="6235815"/>
          </a:xfrm>
        </p:grpSpPr>
        <p:cxnSp>
          <p:nvCxnSpPr>
            <p:cNvPr id="3" name="Straight Arrow Connector 2"/>
            <p:cNvCxnSpPr/>
            <p:nvPr/>
          </p:nvCxnSpPr>
          <p:spPr>
            <a:xfrm flipH="1">
              <a:off x="6558871" y="521414"/>
              <a:ext cx="400208" cy="0"/>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H="1">
              <a:off x="6558871" y="687498"/>
              <a:ext cx="400208" cy="0"/>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6558871" y="1002764"/>
              <a:ext cx="400208"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6558871" y="1159222"/>
              <a:ext cx="400208"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6558871" y="1318442"/>
              <a:ext cx="400208"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6558871" y="1474017"/>
              <a:ext cx="400208"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6008013" y="1635663"/>
              <a:ext cx="951066"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4681871" y="839406"/>
              <a:ext cx="2277208"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6421157" y="1797655"/>
              <a:ext cx="537922"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6558871" y="1950055"/>
              <a:ext cx="400208"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558871" y="2099360"/>
              <a:ext cx="400208"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421157" y="2250061"/>
              <a:ext cx="537922"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6558871" y="2418856"/>
              <a:ext cx="400208"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558871" y="2587806"/>
              <a:ext cx="400208"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6558871" y="2729724"/>
              <a:ext cx="400208"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6558871" y="2895499"/>
              <a:ext cx="400208"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558871" y="3049824"/>
              <a:ext cx="400208"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558871" y="3197124"/>
              <a:ext cx="400208"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6008013" y="3355233"/>
              <a:ext cx="951066" cy="0"/>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6558871" y="3522935"/>
              <a:ext cx="400208"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H="1">
              <a:off x="6558871" y="3678510"/>
              <a:ext cx="400208"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6314045" y="3846418"/>
              <a:ext cx="645034" cy="0"/>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a:off x="6421157" y="3998818"/>
              <a:ext cx="537922" cy="0"/>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a:off x="6558871" y="4151218"/>
              <a:ext cx="400208"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H="1">
              <a:off x="6558871" y="4303618"/>
              <a:ext cx="400208" cy="0"/>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H="1">
              <a:off x="5946806" y="4470545"/>
              <a:ext cx="1012273" cy="0"/>
            </a:xfrm>
            <a:prstGeom prst="straightConnector1">
              <a:avLst/>
            </a:prstGeom>
            <a:ln w="28575" cmpd="sng">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a:off x="6135526" y="4620789"/>
              <a:ext cx="823553" cy="0"/>
            </a:xfrm>
            <a:prstGeom prst="straightConnector1">
              <a:avLst/>
            </a:prstGeom>
            <a:ln w="28575" cmpd="sng">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a:off x="6233055" y="4781054"/>
              <a:ext cx="726024" cy="0"/>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H="1">
              <a:off x="6558871" y="4942185"/>
              <a:ext cx="400208" cy="0"/>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H="1">
              <a:off x="6558871" y="5103667"/>
              <a:ext cx="400208" cy="0"/>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H="1">
              <a:off x="6558871" y="5256067"/>
              <a:ext cx="400208" cy="0"/>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H="1">
              <a:off x="6558871" y="5408467"/>
              <a:ext cx="400208" cy="0"/>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H="1">
              <a:off x="6558871" y="5557300"/>
              <a:ext cx="400208"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H="1">
              <a:off x="6558871" y="5713267"/>
              <a:ext cx="400208" cy="0"/>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H="1">
              <a:off x="6558871" y="5887259"/>
              <a:ext cx="400208"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H="1">
              <a:off x="6558871" y="6039659"/>
              <a:ext cx="400208"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flipH="1">
              <a:off x="6421157" y="6203423"/>
              <a:ext cx="537922"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H="1">
              <a:off x="6558871" y="6340462"/>
              <a:ext cx="400208" cy="0"/>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H="1">
              <a:off x="6558871" y="6512654"/>
              <a:ext cx="400208" cy="0"/>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V="1">
              <a:off x="6563027" y="6326852"/>
              <a:ext cx="1" cy="201165"/>
            </a:xfrm>
            <a:prstGeom prst="straightConnector1">
              <a:avLst/>
            </a:prstGeom>
            <a:ln w="28575" cmpd="sng">
              <a:solidFill>
                <a:schemeClr val="accent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6566004" y="5874203"/>
              <a:ext cx="1" cy="182876"/>
            </a:xfrm>
            <a:prstGeom prst="straightConnector1">
              <a:avLst/>
            </a:prstGeom>
            <a:ln w="28575" cmpd="sng">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V="1">
              <a:off x="6563028" y="5544208"/>
              <a:ext cx="1" cy="182876"/>
            </a:xfrm>
            <a:prstGeom prst="straightConnector1">
              <a:avLst/>
            </a:prstGeom>
            <a:ln w="28575" cmpd="sng">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flipV="1">
              <a:off x="6564991" y="5239408"/>
              <a:ext cx="1" cy="182876"/>
            </a:xfrm>
            <a:prstGeom prst="straightConnector1">
              <a:avLst/>
            </a:prstGeom>
            <a:ln w="28575" cmpd="sng">
              <a:solidFill>
                <a:schemeClr val="accent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flipV="1">
              <a:off x="6563026" y="4927533"/>
              <a:ext cx="1" cy="192020"/>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flipV="1">
              <a:off x="6569146" y="4137734"/>
              <a:ext cx="1" cy="182876"/>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flipV="1">
              <a:off x="6558869" y="3509451"/>
              <a:ext cx="1" cy="182876"/>
            </a:xfrm>
            <a:prstGeom prst="straightConnector1">
              <a:avLst/>
            </a:prstGeom>
            <a:ln w="28575" cmpd="sng">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flipV="1">
              <a:off x="6558868" y="3035843"/>
              <a:ext cx="1" cy="173731"/>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flipV="1">
              <a:off x="6551303" y="2715456"/>
              <a:ext cx="1" cy="19202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flipV="1">
              <a:off x="6558871" y="2405413"/>
              <a:ext cx="1" cy="19202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flipV="1">
              <a:off x="6561817" y="1933396"/>
              <a:ext cx="1" cy="182876"/>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flipV="1">
              <a:off x="6561817" y="1305350"/>
              <a:ext cx="1" cy="182876"/>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flipV="1">
              <a:off x="6561817" y="989046"/>
              <a:ext cx="1" cy="182876"/>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V="1">
              <a:off x="6558444" y="508189"/>
              <a:ext cx="1" cy="192020"/>
            </a:xfrm>
            <a:prstGeom prst="straightConnector1">
              <a:avLst/>
            </a:prstGeom>
            <a:ln w="28575" cmpd="sng">
              <a:solidFill>
                <a:schemeClr val="accent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flipH="1">
              <a:off x="4343400" y="609600"/>
              <a:ext cx="2215045" cy="0"/>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flipH="1">
              <a:off x="4828559" y="1076680"/>
              <a:ext cx="1729886"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flipH="1">
              <a:off x="4996224" y="1389616"/>
              <a:ext cx="1572922"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flipH="1">
              <a:off x="6435858" y="2020056"/>
              <a:ext cx="130146"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flipH="1">
              <a:off x="6421157" y="2486392"/>
              <a:ext cx="130146"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flipH="1">
              <a:off x="5303800" y="2814382"/>
              <a:ext cx="1243724"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p:nvPr/>
          </p:nvCxnSpPr>
          <p:spPr>
            <a:xfrm flipH="1">
              <a:off x="5470681" y="3118613"/>
              <a:ext cx="1092348"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flipH="1">
              <a:off x="6165796" y="3593283"/>
              <a:ext cx="400208"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flipH="1">
              <a:off x="6421157" y="4224133"/>
              <a:ext cx="147990" cy="0"/>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p:nvPr/>
          </p:nvCxnSpPr>
          <p:spPr>
            <a:xfrm flipH="1">
              <a:off x="6314045" y="4095096"/>
              <a:ext cx="121813" cy="0"/>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flipH="1">
              <a:off x="6172148" y="3957747"/>
              <a:ext cx="121813" cy="0"/>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flipH="1">
              <a:off x="6008014" y="3757360"/>
              <a:ext cx="157782" cy="0"/>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p:nvPr/>
          </p:nvCxnSpPr>
          <p:spPr>
            <a:xfrm flipH="1">
              <a:off x="5613375" y="3563716"/>
              <a:ext cx="394639" cy="0"/>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flipH="1">
              <a:off x="6380354" y="5015674"/>
              <a:ext cx="180126" cy="0"/>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p:nvPr/>
          </p:nvCxnSpPr>
          <p:spPr>
            <a:xfrm flipH="1">
              <a:off x="6253138" y="5190086"/>
              <a:ext cx="121813" cy="0"/>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flipH="1">
              <a:off x="6135526" y="4969689"/>
              <a:ext cx="121813" cy="0"/>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p:nvPr/>
          </p:nvCxnSpPr>
          <p:spPr>
            <a:xfrm flipH="1">
              <a:off x="6376448" y="5336746"/>
              <a:ext cx="192699" cy="0"/>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p:nvPr/>
          </p:nvCxnSpPr>
          <p:spPr>
            <a:xfrm flipH="1">
              <a:off x="6073562" y="5638351"/>
              <a:ext cx="506896"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0" name="Straight Arrow Connector 99"/>
            <p:cNvCxnSpPr/>
            <p:nvPr/>
          </p:nvCxnSpPr>
          <p:spPr>
            <a:xfrm flipH="1">
              <a:off x="6293961" y="5961990"/>
              <a:ext cx="278028"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p:nvPr/>
          </p:nvCxnSpPr>
          <p:spPr>
            <a:xfrm flipH="1">
              <a:off x="6421157" y="6416684"/>
              <a:ext cx="147991" cy="0"/>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4" name="Straight Arrow Connector 103"/>
            <p:cNvCxnSpPr/>
            <p:nvPr/>
          </p:nvCxnSpPr>
          <p:spPr>
            <a:xfrm flipH="1">
              <a:off x="6293961" y="6292763"/>
              <a:ext cx="141897"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p:nvPr/>
          </p:nvCxnSpPr>
          <p:spPr>
            <a:xfrm flipH="1">
              <a:off x="6073562" y="6109822"/>
              <a:ext cx="230442"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p:nvPr/>
          </p:nvCxnSpPr>
          <p:spPr>
            <a:xfrm flipH="1">
              <a:off x="5791742" y="5867853"/>
              <a:ext cx="281820"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1" name="Straight Arrow Connector 110"/>
            <p:cNvCxnSpPr/>
            <p:nvPr/>
          </p:nvCxnSpPr>
          <p:spPr>
            <a:xfrm flipH="1">
              <a:off x="5613375" y="5293274"/>
              <a:ext cx="178367"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p:nvPr/>
          </p:nvCxnSpPr>
          <p:spPr>
            <a:xfrm flipH="1">
              <a:off x="5944142" y="4781054"/>
              <a:ext cx="178367"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flipH="1">
              <a:off x="5791742" y="4635057"/>
              <a:ext cx="165766"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p:nvPr/>
          </p:nvCxnSpPr>
          <p:spPr>
            <a:xfrm flipH="1">
              <a:off x="5470681" y="4374024"/>
              <a:ext cx="165766"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p:nvPr/>
          </p:nvCxnSpPr>
          <p:spPr>
            <a:xfrm flipH="1">
              <a:off x="5308482" y="3806403"/>
              <a:ext cx="165766"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8" name="Straight Arrow Connector 117"/>
            <p:cNvCxnSpPr/>
            <p:nvPr/>
          </p:nvCxnSpPr>
          <p:spPr>
            <a:xfrm flipH="1">
              <a:off x="5147559" y="3355233"/>
              <a:ext cx="165766"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p:nvPr/>
          </p:nvCxnSpPr>
          <p:spPr>
            <a:xfrm flipH="1">
              <a:off x="4996224" y="2687115"/>
              <a:ext cx="165766"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0" name="Straight Arrow Connector 119"/>
            <p:cNvCxnSpPr/>
            <p:nvPr/>
          </p:nvCxnSpPr>
          <p:spPr>
            <a:xfrm flipH="1">
              <a:off x="4827283" y="2020056"/>
              <a:ext cx="165766"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1" name="Straight Arrow Connector 120"/>
            <p:cNvCxnSpPr/>
            <p:nvPr/>
          </p:nvCxnSpPr>
          <p:spPr>
            <a:xfrm flipH="1">
              <a:off x="4681871" y="1551718"/>
              <a:ext cx="165766"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2" name="Straight Arrow Connector 121"/>
            <p:cNvCxnSpPr/>
            <p:nvPr/>
          </p:nvCxnSpPr>
          <p:spPr>
            <a:xfrm flipH="1">
              <a:off x="6198420" y="1917704"/>
              <a:ext cx="224685"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4" name="Straight Arrow Connector 123"/>
            <p:cNvCxnSpPr/>
            <p:nvPr/>
          </p:nvCxnSpPr>
          <p:spPr>
            <a:xfrm flipH="1">
              <a:off x="5988533" y="2145536"/>
              <a:ext cx="199705"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6" name="Straight Arrow Connector 125"/>
            <p:cNvCxnSpPr/>
            <p:nvPr/>
          </p:nvCxnSpPr>
          <p:spPr>
            <a:xfrm flipH="1">
              <a:off x="4343400" y="1159222"/>
              <a:ext cx="338471"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8" name="Straight Arrow Connector 127"/>
            <p:cNvCxnSpPr/>
            <p:nvPr/>
          </p:nvCxnSpPr>
          <p:spPr>
            <a:xfrm flipH="1">
              <a:off x="4204272" y="896978"/>
              <a:ext cx="146262" cy="0"/>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30" name="Straight Arrow Connector 129"/>
            <p:cNvCxnSpPr/>
            <p:nvPr/>
          </p:nvCxnSpPr>
          <p:spPr>
            <a:xfrm flipV="1">
              <a:off x="6374950" y="5001241"/>
              <a:ext cx="1" cy="350999"/>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32" name="Straight Arrow Connector 131"/>
            <p:cNvCxnSpPr/>
            <p:nvPr/>
          </p:nvCxnSpPr>
          <p:spPr>
            <a:xfrm flipV="1">
              <a:off x="6249024" y="4768129"/>
              <a:ext cx="0" cy="437069"/>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34" name="Straight Arrow Connector 133"/>
            <p:cNvCxnSpPr/>
            <p:nvPr/>
          </p:nvCxnSpPr>
          <p:spPr>
            <a:xfrm flipV="1">
              <a:off x="6293961" y="5948221"/>
              <a:ext cx="1" cy="362829"/>
            </a:xfrm>
            <a:prstGeom prst="straightConnector1">
              <a:avLst/>
            </a:prstGeom>
            <a:ln w="28575" cmpd="sng">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36" name="Straight Arrow Connector 135"/>
            <p:cNvCxnSpPr/>
            <p:nvPr/>
          </p:nvCxnSpPr>
          <p:spPr>
            <a:xfrm flipV="1">
              <a:off x="6073562" y="5625652"/>
              <a:ext cx="1" cy="498901"/>
            </a:xfrm>
            <a:prstGeom prst="straightConnector1">
              <a:avLst/>
            </a:prstGeom>
            <a:ln w="28575" cmpd="sng">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39" name="Straight Arrow Connector 138"/>
            <p:cNvCxnSpPr/>
            <p:nvPr/>
          </p:nvCxnSpPr>
          <p:spPr>
            <a:xfrm flipV="1">
              <a:off x="5791743" y="4620789"/>
              <a:ext cx="0" cy="1262558"/>
            </a:xfrm>
            <a:prstGeom prst="straightConnector1">
              <a:avLst/>
            </a:prstGeom>
            <a:ln w="28575" cmpd="sng">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41" name="Straight Arrow Connector 140"/>
            <p:cNvCxnSpPr/>
            <p:nvPr/>
          </p:nvCxnSpPr>
          <p:spPr>
            <a:xfrm flipV="1">
              <a:off x="5952695" y="4458176"/>
              <a:ext cx="0" cy="332022"/>
            </a:xfrm>
            <a:prstGeom prst="straightConnector1">
              <a:avLst/>
            </a:prstGeom>
            <a:ln w="28575" cmpd="sng">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43" name="Straight Arrow Connector 142"/>
            <p:cNvCxnSpPr/>
            <p:nvPr/>
          </p:nvCxnSpPr>
          <p:spPr>
            <a:xfrm flipV="1">
              <a:off x="6138701" y="4606482"/>
              <a:ext cx="0" cy="374763"/>
            </a:xfrm>
            <a:prstGeom prst="straightConnector1">
              <a:avLst/>
            </a:prstGeom>
            <a:ln w="28575" cmpd="sng">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flipV="1">
              <a:off x="5620482" y="3551016"/>
              <a:ext cx="0" cy="1756480"/>
            </a:xfrm>
            <a:prstGeom prst="straightConnector1">
              <a:avLst/>
            </a:prstGeom>
            <a:ln w="28575" cmpd="sng">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48" name="Straight Arrow Connector 147"/>
            <p:cNvCxnSpPr/>
            <p:nvPr/>
          </p:nvCxnSpPr>
          <p:spPr>
            <a:xfrm flipV="1">
              <a:off x="5482597" y="3112263"/>
              <a:ext cx="0" cy="1264936"/>
            </a:xfrm>
            <a:prstGeom prst="straightConnector1">
              <a:avLst/>
            </a:prstGeom>
            <a:ln w="28575" cmpd="sng">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50" name="Straight Arrow Connector 149"/>
            <p:cNvCxnSpPr/>
            <p:nvPr/>
          </p:nvCxnSpPr>
          <p:spPr>
            <a:xfrm flipV="1">
              <a:off x="6423106" y="3984469"/>
              <a:ext cx="0" cy="251601"/>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52" name="Straight Arrow Connector 151"/>
            <p:cNvCxnSpPr/>
            <p:nvPr/>
          </p:nvCxnSpPr>
          <p:spPr>
            <a:xfrm flipV="1">
              <a:off x="6306260" y="3831946"/>
              <a:ext cx="0" cy="279033"/>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54" name="Straight Arrow Connector 153"/>
            <p:cNvCxnSpPr/>
            <p:nvPr/>
          </p:nvCxnSpPr>
          <p:spPr>
            <a:xfrm flipV="1">
              <a:off x="6161815" y="3577409"/>
              <a:ext cx="0" cy="395069"/>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57" name="Straight Arrow Connector 156"/>
            <p:cNvCxnSpPr/>
            <p:nvPr/>
          </p:nvCxnSpPr>
          <p:spPr>
            <a:xfrm flipV="1">
              <a:off x="6014364" y="3341091"/>
              <a:ext cx="0" cy="428587"/>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59" name="Straight Arrow Connector 158"/>
            <p:cNvCxnSpPr/>
            <p:nvPr/>
          </p:nvCxnSpPr>
          <p:spPr>
            <a:xfrm flipV="1">
              <a:off x="6200936" y="1899936"/>
              <a:ext cx="1" cy="453856"/>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61" name="Straight Arrow Connector 160"/>
            <p:cNvCxnSpPr/>
            <p:nvPr/>
          </p:nvCxnSpPr>
          <p:spPr>
            <a:xfrm flipV="1">
              <a:off x="6001233" y="1620128"/>
              <a:ext cx="1" cy="530507"/>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64" name="Straight Arrow Connector 163"/>
            <p:cNvCxnSpPr/>
            <p:nvPr/>
          </p:nvCxnSpPr>
          <p:spPr>
            <a:xfrm flipV="1">
              <a:off x="6421155" y="2237778"/>
              <a:ext cx="1" cy="262276"/>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66" name="Straight Arrow Connector 165"/>
            <p:cNvCxnSpPr/>
            <p:nvPr/>
          </p:nvCxnSpPr>
          <p:spPr>
            <a:xfrm flipH="1">
              <a:off x="6187316" y="2357312"/>
              <a:ext cx="238965"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68" name="Straight Arrow Connector 167"/>
            <p:cNvCxnSpPr/>
            <p:nvPr/>
          </p:nvCxnSpPr>
          <p:spPr>
            <a:xfrm flipV="1">
              <a:off x="6423448" y="1781994"/>
              <a:ext cx="1" cy="253132"/>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69" name="Straight Arrow Connector 168"/>
            <p:cNvCxnSpPr/>
            <p:nvPr/>
          </p:nvCxnSpPr>
          <p:spPr>
            <a:xfrm flipH="1">
              <a:off x="5161990" y="1872635"/>
              <a:ext cx="846024"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1" name="Straight Arrow Connector 170"/>
            <p:cNvCxnSpPr/>
            <p:nvPr/>
          </p:nvCxnSpPr>
          <p:spPr>
            <a:xfrm flipV="1">
              <a:off x="5161989" y="1858720"/>
              <a:ext cx="1" cy="1500704"/>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3" name="Straight Arrow Connector 172"/>
            <p:cNvCxnSpPr/>
            <p:nvPr/>
          </p:nvCxnSpPr>
          <p:spPr>
            <a:xfrm flipV="1">
              <a:off x="5314861" y="2803192"/>
              <a:ext cx="0" cy="1017305"/>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5" name="Straight Arrow Connector 174"/>
            <p:cNvCxnSpPr/>
            <p:nvPr/>
          </p:nvCxnSpPr>
          <p:spPr>
            <a:xfrm flipV="1">
              <a:off x="5011067" y="1380848"/>
              <a:ext cx="0" cy="1306267"/>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7" name="Straight Arrow Connector 176"/>
            <p:cNvCxnSpPr/>
            <p:nvPr/>
          </p:nvCxnSpPr>
          <p:spPr>
            <a:xfrm flipV="1">
              <a:off x="4834937" y="1063980"/>
              <a:ext cx="0" cy="967588"/>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9" name="Straight Arrow Connector 178"/>
            <p:cNvCxnSpPr/>
            <p:nvPr/>
          </p:nvCxnSpPr>
          <p:spPr>
            <a:xfrm flipV="1">
              <a:off x="4681871" y="826128"/>
              <a:ext cx="0" cy="737909"/>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81" name="Straight Arrow Connector 180"/>
            <p:cNvCxnSpPr/>
            <p:nvPr/>
          </p:nvCxnSpPr>
          <p:spPr>
            <a:xfrm flipV="1">
              <a:off x="4350534" y="594663"/>
              <a:ext cx="554" cy="577259"/>
            </a:xfrm>
            <a:prstGeom prst="straightConnector1">
              <a:avLst/>
            </a:prstGeom>
            <a:ln w="28575" cmpd="sng">
              <a:solidFill>
                <a:schemeClr val="accent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86" name="Straight Arrow Connector 185"/>
            <p:cNvCxnSpPr/>
            <p:nvPr/>
          </p:nvCxnSpPr>
          <p:spPr>
            <a:xfrm flipV="1">
              <a:off x="6435857" y="6201325"/>
              <a:ext cx="1" cy="228596"/>
            </a:xfrm>
            <a:prstGeom prst="straightConnector1">
              <a:avLst/>
            </a:prstGeom>
            <a:ln w="28575" cmpd="sng">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87" name="6-Point Star 186"/>
            <p:cNvSpPr>
              <a:spLocks noChangeAspect="1"/>
            </p:cNvSpPr>
            <p:nvPr/>
          </p:nvSpPr>
          <p:spPr>
            <a:xfrm>
              <a:off x="5552761" y="3495995"/>
              <a:ext cx="135441" cy="135441"/>
            </a:xfrm>
            <a:prstGeom prst="star6">
              <a:avLst/>
            </a:prstGeom>
            <a:solidFill>
              <a:srgbClr val="FFFF00"/>
            </a:solidFill>
            <a:ln w="9525"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lstStyle/>
            <a:p>
              <a:endParaRPr lang="en-US" sz="950"/>
            </a:p>
          </p:txBody>
        </p:sp>
        <p:sp>
          <p:nvSpPr>
            <p:cNvPr id="188" name="6-Point Star 187"/>
            <p:cNvSpPr>
              <a:spLocks noChangeAspect="1"/>
            </p:cNvSpPr>
            <p:nvPr/>
          </p:nvSpPr>
          <p:spPr>
            <a:xfrm>
              <a:off x="6098075" y="3525562"/>
              <a:ext cx="135441" cy="135441"/>
            </a:xfrm>
            <a:prstGeom prst="star6">
              <a:avLst/>
            </a:prstGeom>
            <a:solidFill>
              <a:srgbClr val="FFFF00"/>
            </a:solidFill>
            <a:ln w="9525"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lstStyle/>
            <a:p>
              <a:endParaRPr lang="en-US" sz="950"/>
            </a:p>
          </p:txBody>
        </p:sp>
        <p:sp>
          <p:nvSpPr>
            <p:cNvPr id="189" name="6-Point Star 188"/>
            <p:cNvSpPr>
              <a:spLocks noChangeAspect="1"/>
            </p:cNvSpPr>
            <p:nvPr/>
          </p:nvSpPr>
          <p:spPr>
            <a:xfrm>
              <a:off x="6501427" y="4070013"/>
              <a:ext cx="135441" cy="135441"/>
            </a:xfrm>
            <a:prstGeom prst="star6">
              <a:avLst/>
            </a:prstGeom>
            <a:solidFill>
              <a:srgbClr val="FFFF00"/>
            </a:solidFill>
            <a:ln w="9525"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lstStyle/>
            <a:p>
              <a:endParaRPr lang="en-US" sz="950"/>
            </a:p>
          </p:txBody>
        </p:sp>
        <p:sp>
          <p:nvSpPr>
            <p:cNvPr id="190" name="6-Point Star 189"/>
            <p:cNvSpPr>
              <a:spLocks noChangeAspect="1"/>
            </p:cNvSpPr>
            <p:nvPr/>
          </p:nvSpPr>
          <p:spPr>
            <a:xfrm>
              <a:off x="6070980" y="4886583"/>
              <a:ext cx="135441" cy="135441"/>
            </a:xfrm>
            <a:prstGeom prst="star6">
              <a:avLst/>
            </a:prstGeom>
            <a:solidFill>
              <a:srgbClr val="FFFF00"/>
            </a:solidFill>
            <a:ln w="9525"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lstStyle/>
            <a:p>
              <a:endParaRPr lang="en-US" sz="950"/>
            </a:p>
          </p:txBody>
        </p:sp>
        <p:sp>
          <p:nvSpPr>
            <p:cNvPr id="191" name="6-Point Star 190"/>
            <p:cNvSpPr>
              <a:spLocks noChangeAspect="1"/>
            </p:cNvSpPr>
            <p:nvPr/>
          </p:nvSpPr>
          <p:spPr>
            <a:xfrm>
              <a:off x="6492759" y="5659363"/>
              <a:ext cx="135441" cy="135441"/>
            </a:xfrm>
            <a:prstGeom prst="star6">
              <a:avLst/>
            </a:prstGeom>
            <a:solidFill>
              <a:srgbClr val="FFFF00"/>
            </a:solidFill>
            <a:ln w="9525"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lstStyle/>
            <a:p>
              <a:endParaRPr lang="en-US" sz="950"/>
            </a:p>
          </p:txBody>
        </p:sp>
        <p:sp>
          <p:nvSpPr>
            <p:cNvPr id="192" name="6-Point Star 191"/>
            <p:cNvSpPr>
              <a:spLocks noChangeAspect="1"/>
            </p:cNvSpPr>
            <p:nvPr/>
          </p:nvSpPr>
          <p:spPr>
            <a:xfrm>
              <a:off x="6365986" y="6348963"/>
              <a:ext cx="135441" cy="135441"/>
            </a:xfrm>
            <a:prstGeom prst="star6">
              <a:avLst/>
            </a:prstGeom>
            <a:solidFill>
              <a:srgbClr val="FFFF00"/>
            </a:solidFill>
            <a:ln w="9525"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lstStyle/>
            <a:p>
              <a:endParaRPr lang="en-US" sz="950"/>
            </a:p>
          </p:txBody>
        </p:sp>
        <p:sp>
          <p:nvSpPr>
            <p:cNvPr id="193" name="6-Point Star 192"/>
            <p:cNvSpPr>
              <a:spLocks noChangeAspect="1"/>
            </p:cNvSpPr>
            <p:nvPr/>
          </p:nvSpPr>
          <p:spPr>
            <a:xfrm>
              <a:off x="4283367" y="1088100"/>
              <a:ext cx="135441" cy="135441"/>
            </a:xfrm>
            <a:prstGeom prst="star6">
              <a:avLst/>
            </a:prstGeom>
            <a:solidFill>
              <a:srgbClr val="FFFF00"/>
            </a:solidFill>
            <a:ln w="9525"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lstStyle/>
            <a:p>
              <a:endParaRPr lang="en-US" sz="950"/>
            </a:p>
          </p:txBody>
        </p:sp>
        <p:sp>
          <p:nvSpPr>
            <p:cNvPr id="194" name="TextBox 193"/>
            <p:cNvSpPr txBox="1"/>
            <p:nvPr/>
          </p:nvSpPr>
          <p:spPr>
            <a:xfrm>
              <a:off x="6959080" y="1652273"/>
              <a:ext cx="1177197" cy="238527"/>
            </a:xfrm>
            <a:prstGeom prst="rect">
              <a:avLst/>
            </a:prstGeom>
            <a:noFill/>
          </p:spPr>
          <p:txBody>
            <a:bodyPr wrap="none" rtlCol="0">
              <a:spAutoFit/>
            </a:bodyPr>
            <a:lstStyle/>
            <a:p>
              <a:r>
                <a:rPr lang="en-US" sz="950" b="1" i="1" dirty="0" err="1">
                  <a:solidFill>
                    <a:srgbClr val="ED1C24"/>
                  </a:solidFill>
                  <a:latin typeface="Optima"/>
                  <a:cs typeface="Optima"/>
                </a:rPr>
                <a:t>Gratidia</a:t>
              </a:r>
              <a:r>
                <a:rPr lang="en-US" sz="950" b="1" i="1" dirty="0">
                  <a:solidFill>
                    <a:srgbClr val="ED1C24"/>
                  </a:solidFill>
                  <a:latin typeface="Optima"/>
                  <a:cs typeface="Optima"/>
                </a:rPr>
                <a:t> </a:t>
              </a:r>
              <a:r>
                <a:rPr lang="en-US" sz="950" b="1" i="1" dirty="0" err="1">
                  <a:solidFill>
                    <a:srgbClr val="ED1C24"/>
                  </a:solidFill>
                  <a:latin typeface="Optima"/>
                  <a:cs typeface="Optima"/>
                </a:rPr>
                <a:t>fritzschei</a:t>
              </a:r>
              <a:endParaRPr lang="en-US" sz="950" b="1" i="1" dirty="0">
                <a:solidFill>
                  <a:srgbClr val="ED1C24"/>
                </a:solidFill>
                <a:latin typeface="Optima"/>
                <a:cs typeface="Optima"/>
              </a:endParaRPr>
            </a:p>
          </p:txBody>
        </p:sp>
        <p:sp>
          <p:nvSpPr>
            <p:cNvPr id="195" name="TextBox 194"/>
            <p:cNvSpPr txBox="1"/>
            <p:nvPr/>
          </p:nvSpPr>
          <p:spPr>
            <a:xfrm>
              <a:off x="6959079" y="1961825"/>
              <a:ext cx="1169890" cy="238527"/>
            </a:xfrm>
            <a:prstGeom prst="rect">
              <a:avLst/>
            </a:prstGeom>
            <a:noFill/>
          </p:spPr>
          <p:txBody>
            <a:bodyPr wrap="none" rtlCol="0">
              <a:spAutoFit/>
            </a:bodyPr>
            <a:lstStyle/>
            <a:p>
              <a:r>
                <a:rPr lang="en-US" sz="950" b="1" i="1" dirty="0">
                  <a:solidFill>
                    <a:srgbClr val="ED1C24"/>
                  </a:solidFill>
                  <a:latin typeface="Optima"/>
                  <a:cs typeface="Optima"/>
                </a:rPr>
                <a:t>S. </a:t>
              </a:r>
              <a:r>
                <a:rPr lang="en-US" sz="950" b="1" i="1" dirty="0" err="1">
                  <a:solidFill>
                    <a:srgbClr val="ED1C24"/>
                  </a:solidFill>
                  <a:latin typeface="Optima"/>
                  <a:cs typeface="Optima"/>
                </a:rPr>
                <a:t>langikawicensis</a:t>
              </a:r>
              <a:endParaRPr lang="en-US" sz="950" b="1" i="1" dirty="0">
                <a:solidFill>
                  <a:srgbClr val="ED1C24"/>
                </a:solidFill>
                <a:latin typeface="Optima"/>
                <a:cs typeface="Optima"/>
              </a:endParaRPr>
            </a:p>
          </p:txBody>
        </p:sp>
        <p:sp>
          <p:nvSpPr>
            <p:cNvPr id="196" name="TextBox 195"/>
            <p:cNvSpPr txBox="1"/>
            <p:nvPr/>
          </p:nvSpPr>
          <p:spPr>
            <a:xfrm>
              <a:off x="6959079" y="2130798"/>
              <a:ext cx="653099" cy="238527"/>
            </a:xfrm>
            <a:prstGeom prst="rect">
              <a:avLst/>
            </a:prstGeom>
            <a:noFill/>
          </p:spPr>
          <p:txBody>
            <a:bodyPr wrap="none" rtlCol="0">
              <a:spAutoFit/>
            </a:bodyPr>
            <a:lstStyle/>
            <a:p>
              <a:r>
                <a:rPr lang="en-US" sz="950" b="1" i="1" dirty="0" err="1">
                  <a:solidFill>
                    <a:srgbClr val="ED1C24"/>
                  </a:solidFill>
                  <a:latin typeface="Optima"/>
                  <a:cs typeface="Optima"/>
                </a:rPr>
                <a:t>Baculini</a:t>
              </a:r>
              <a:endParaRPr lang="en-US" sz="950" b="1" i="1" dirty="0">
                <a:solidFill>
                  <a:srgbClr val="ED1C24"/>
                </a:solidFill>
                <a:latin typeface="Optima"/>
                <a:cs typeface="Optima"/>
              </a:endParaRPr>
            </a:p>
          </p:txBody>
        </p:sp>
        <p:sp>
          <p:nvSpPr>
            <p:cNvPr id="197" name="TextBox 196"/>
            <p:cNvSpPr txBox="1"/>
            <p:nvPr/>
          </p:nvSpPr>
          <p:spPr>
            <a:xfrm>
              <a:off x="6956764" y="2441134"/>
              <a:ext cx="689891" cy="238527"/>
            </a:xfrm>
            <a:prstGeom prst="rect">
              <a:avLst/>
            </a:prstGeom>
            <a:noFill/>
          </p:spPr>
          <p:txBody>
            <a:bodyPr wrap="none" rtlCol="0">
              <a:spAutoFit/>
            </a:bodyPr>
            <a:lstStyle/>
            <a:p>
              <a:r>
                <a:rPr lang="en-US" sz="950" b="1" i="1" dirty="0" err="1">
                  <a:solidFill>
                    <a:srgbClr val="ED1C24"/>
                  </a:solidFill>
                  <a:latin typeface="Optima"/>
                  <a:cs typeface="Optima"/>
                </a:rPr>
                <a:t>Medaura</a:t>
              </a:r>
              <a:endParaRPr lang="en-US" sz="950" b="1" i="1" dirty="0">
                <a:solidFill>
                  <a:srgbClr val="ED1C24"/>
                </a:solidFill>
                <a:latin typeface="Optima"/>
                <a:cs typeface="Optima"/>
              </a:endParaRPr>
            </a:p>
          </p:txBody>
        </p:sp>
        <p:sp>
          <p:nvSpPr>
            <p:cNvPr id="198" name="TextBox 197"/>
            <p:cNvSpPr txBox="1"/>
            <p:nvPr/>
          </p:nvSpPr>
          <p:spPr>
            <a:xfrm>
              <a:off x="6959080" y="2595260"/>
              <a:ext cx="1447169" cy="238527"/>
            </a:xfrm>
            <a:prstGeom prst="rect">
              <a:avLst/>
            </a:prstGeom>
            <a:noFill/>
          </p:spPr>
          <p:txBody>
            <a:bodyPr wrap="none" rtlCol="0">
              <a:spAutoFit/>
            </a:bodyPr>
            <a:lstStyle/>
            <a:p>
              <a:r>
                <a:rPr lang="en-US" sz="950" b="1" i="1" dirty="0" err="1">
                  <a:solidFill>
                    <a:srgbClr val="ED1C24"/>
                  </a:solidFill>
                  <a:latin typeface="Optima"/>
                  <a:cs typeface="Optima"/>
                </a:rPr>
                <a:t>Oncotophasma</a:t>
              </a:r>
              <a:r>
                <a:rPr lang="en-US" sz="950" b="1" i="1" dirty="0">
                  <a:solidFill>
                    <a:srgbClr val="ED1C24"/>
                  </a:solidFill>
                  <a:latin typeface="Optima"/>
                  <a:cs typeface="Optima"/>
                </a:rPr>
                <a:t> martini</a:t>
              </a:r>
            </a:p>
          </p:txBody>
        </p:sp>
        <p:sp>
          <p:nvSpPr>
            <p:cNvPr id="199" name="TextBox 198"/>
            <p:cNvSpPr txBox="1"/>
            <p:nvPr/>
          </p:nvSpPr>
          <p:spPr>
            <a:xfrm>
              <a:off x="6959079" y="2751563"/>
              <a:ext cx="1025522" cy="238527"/>
            </a:xfrm>
            <a:prstGeom prst="rect">
              <a:avLst/>
            </a:prstGeom>
            <a:noFill/>
          </p:spPr>
          <p:txBody>
            <a:bodyPr wrap="none" rtlCol="0">
              <a:spAutoFit/>
            </a:bodyPr>
            <a:lstStyle/>
            <a:p>
              <a:r>
                <a:rPr lang="en-US" sz="950" b="1" i="1" dirty="0">
                  <a:solidFill>
                    <a:srgbClr val="ED1C24"/>
                  </a:solidFill>
                  <a:latin typeface="Optima"/>
                  <a:cs typeface="Optima"/>
                </a:rPr>
                <a:t>Bacillus </a:t>
              </a:r>
              <a:r>
                <a:rPr lang="en-US" sz="950" b="1" i="1" dirty="0" err="1">
                  <a:solidFill>
                    <a:srgbClr val="ED1C24"/>
                  </a:solidFill>
                  <a:latin typeface="Optima"/>
                  <a:cs typeface="Optima"/>
                </a:rPr>
                <a:t>rossius</a:t>
              </a:r>
              <a:endParaRPr lang="en-US" sz="950" b="1" i="1" dirty="0">
                <a:solidFill>
                  <a:srgbClr val="ED1C24"/>
                </a:solidFill>
                <a:latin typeface="Optima"/>
                <a:cs typeface="Optima"/>
              </a:endParaRPr>
            </a:p>
          </p:txBody>
        </p:sp>
        <p:sp>
          <p:nvSpPr>
            <p:cNvPr id="200" name="TextBox 199"/>
            <p:cNvSpPr txBox="1"/>
            <p:nvPr/>
          </p:nvSpPr>
          <p:spPr>
            <a:xfrm>
              <a:off x="6959079" y="2904634"/>
              <a:ext cx="1211310" cy="238527"/>
            </a:xfrm>
            <a:prstGeom prst="rect">
              <a:avLst/>
            </a:prstGeom>
            <a:noFill/>
          </p:spPr>
          <p:txBody>
            <a:bodyPr wrap="none" rtlCol="0">
              <a:spAutoFit/>
            </a:bodyPr>
            <a:lstStyle/>
            <a:p>
              <a:r>
                <a:rPr lang="en-US" sz="950" b="1" i="1" dirty="0" err="1">
                  <a:solidFill>
                    <a:srgbClr val="ED1C24"/>
                  </a:solidFill>
                  <a:latin typeface="Optima"/>
                  <a:cs typeface="Optima"/>
                </a:rPr>
                <a:t>Carausius</a:t>
              </a:r>
              <a:r>
                <a:rPr lang="en-US" sz="950" b="1" i="1" dirty="0">
                  <a:solidFill>
                    <a:srgbClr val="ED1C24"/>
                  </a:solidFill>
                  <a:latin typeface="Optima"/>
                  <a:cs typeface="Optima"/>
                </a:rPr>
                <a:t> </a:t>
              </a:r>
              <a:r>
                <a:rPr lang="en-US" sz="950" b="1" i="1" dirty="0" err="1">
                  <a:solidFill>
                    <a:srgbClr val="ED1C24"/>
                  </a:solidFill>
                  <a:latin typeface="Optima"/>
                  <a:cs typeface="Optima"/>
                </a:rPr>
                <a:t>morosus</a:t>
              </a:r>
              <a:endParaRPr lang="en-US" sz="950" b="1" i="1" dirty="0">
                <a:solidFill>
                  <a:srgbClr val="ED1C24"/>
                </a:solidFill>
                <a:latin typeface="Optima"/>
                <a:cs typeface="Optima"/>
              </a:endParaRPr>
            </a:p>
          </p:txBody>
        </p:sp>
        <p:sp>
          <p:nvSpPr>
            <p:cNvPr id="201" name="TextBox 200"/>
            <p:cNvSpPr txBox="1"/>
            <p:nvPr/>
          </p:nvSpPr>
          <p:spPr>
            <a:xfrm>
              <a:off x="6959078" y="3059588"/>
              <a:ext cx="1321078" cy="238527"/>
            </a:xfrm>
            <a:prstGeom prst="rect">
              <a:avLst/>
            </a:prstGeom>
            <a:noFill/>
          </p:spPr>
          <p:txBody>
            <a:bodyPr wrap="none" rtlCol="0">
              <a:spAutoFit/>
            </a:bodyPr>
            <a:lstStyle/>
            <a:p>
              <a:r>
                <a:rPr lang="en-US" sz="950" b="1" i="1" dirty="0" err="1">
                  <a:solidFill>
                    <a:srgbClr val="ED1C24"/>
                  </a:solidFill>
                  <a:latin typeface="Optima"/>
                  <a:cs typeface="Optima"/>
                </a:rPr>
                <a:t>Eurycanthia</a:t>
              </a:r>
              <a:r>
                <a:rPr lang="en-US" sz="950" b="1" i="1" dirty="0">
                  <a:solidFill>
                    <a:srgbClr val="ED1C24"/>
                  </a:solidFill>
                  <a:latin typeface="Optima"/>
                  <a:cs typeface="Optima"/>
                </a:rPr>
                <a:t> </a:t>
              </a:r>
              <a:r>
                <a:rPr lang="en-US" sz="950" b="1" i="1" dirty="0" err="1">
                  <a:solidFill>
                    <a:srgbClr val="ED1C24"/>
                  </a:solidFill>
                  <a:latin typeface="Optima"/>
                  <a:cs typeface="Optima"/>
                </a:rPr>
                <a:t>insularis</a:t>
              </a:r>
              <a:endParaRPr lang="en-US" sz="950" b="1" i="1" dirty="0">
                <a:solidFill>
                  <a:srgbClr val="ED1C24"/>
                </a:solidFill>
                <a:latin typeface="Optima"/>
                <a:cs typeface="Optima"/>
              </a:endParaRPr>
            </a:p>
          </p:txBody>
        </p:sp>
        <p:sp>
          <p:nvSpPr>
            <p:cNvPr id="202" name="TextBox 201"/>
            <p:cNvSpPr txBox="1"/>
            <p:nvPr/>
          </p:nvSpPr>
          <p:spPr>
            <a:xfrm>
              <a:off x="6959079" y="3214776"/>
              <a:ext cx="1316450" cy="238527"/>
            </a:xfrm>
            <a:prstGeom prst="rect">
              <a:avLst/>
            </a:prstGeom>
            <a:noFill/>
          </p:spPr>
          <p:txBody>
            <a:bodyPr wrap="none" rtlCol="0">
              <a:spAutoFit/>
            </a:bodyPr>
            <a:lstStyle/>
            <a:p>
              <a:r>
                <a:rPr lang="en-US" sz="950" b="1" i="1" dirty="0" err="1">
                  <a:solidFill>
                    <a:schemeClr val="accent1"/>
                  </a:solidFill>
                  <a:latin typeface="Optima"/>
                  <a:cs typeface="Optima"/>
                </a:rPr>
                <a:t>Phyllium</a:t>
              </a:r>
              <a:r>
                <a:rPr lang="en-US" sz="950" b="1" i="1" dirty="0">
                  <a:solidFill>
                    <a:schemeClr val="accent1"/>
                  </a:solidFill>
                  <a:latin typeface="Optima"/>
                  <a:cs typeface="Optima"/>
                </a:rPr>
                <a:t> </a:t>
              </a:r>
              <a:r>
                <a:rPr lang="en-US" sz="950" b="1" i="1" dirty="0" err="1">
                  <a:solidFill>
                    <a:schemeClr val="accent1"/>
                  </a:solidFill>
                  <a:latin typeface="Optima"/>
                  <a:cs typeface="Optima"/>
                </a:rPr>
                <a:t>bioculatum</a:t>
              </a:r>
              <a:endParaRPr lang="en-US" sz="950" b="1" i="1" dirty="0">
                <a:solidFill>
                  <a:schemeClr val="accent1"/>
                </a:solidFill>
                <a:latin typeface="Optima"/>
                <a:cs typeface="Optima"/>
              </a:endParaRPr>
            </a:p>
          </p:txBody>
        </p:sp>
        <p:sp>
          <p:nvSpPr>
            <p:cNvPr id="203" name="TextBox 202"/>
            <p:cNvSpPr txBox="1"/>
            <p:nvPr/>
          </p:nvSpPr>
          <p:spPr>
            <a:xfrm>
              <a:off x="6959078" y="3376732"/>
              <a:ext cx="1299151" cy="238527"/>
            </a:xfrm>
            <a:prstGeom prst="rect">
              <a:avLst/>
            </a:prstGeom>
            <a:noFill/>
          </p:spPr>
          <p:txBody>
            <a:bodyPr wrap="none" rtlCol="0">
              <a:spAutoFit/>
            </a:bodyPr>
            <a:lstStyle/>
            <a:p>
              <a:r>
                <a:rPr lang="en-US" sz="950" b="1" i="1" dirty="0" err="1">
                  <a:solidFill>
                    <a:srgbClr val="ED1C24"/>
                  </a:solidFill>
                  <a:latin typeface="Optima"/>
                  <a:cs typeface="Optima"/>
                </a:rPr>
                <a:t>Neohirasea</a:t>
              </a:r>
              <a:r>
                <a:rPr lang="en-US" sz="950" b="1" i="1" dirty="0">
                  <a:solidFill>
                    <a:srgbClr val="ED1C24"/>
                  </a:solidFill>
                  <a:latin typeface="Optima"/>
                  <a:cs typeface="Optima"/>
                </a:rPr>
                <a:t> </a:t>
              </a:r>
              <a:r>
                <a:rPr lang="en-US" sz="950" b="1" i="1" dirty="0" err="1">
                  <a:solidFill>
                    <a:srgbClr val="ED1C24"/>
                  </a:solidFill>
                  <a:latin typeface="Optima"/>
                  <a:cs typeface="Optima"/>
                </a:rPr>
                <a:t>maerens</a:t>
              </a:r>
              <a:endParaRPr lang="en-US" sz="950" b="1" i="1" dirty="0">
                <a:solidFill>
                  <a:srgbClr val="ED1C24"/>
                </a:solidFill>
                <a:latin typeface="Optima"/>
                <a:cs typeface="Optima"/>
              </a:endParaRPr>
            </a:p>
          </p:txBody>
        </p:sp>
        <p:sp>
          <p:nvSpPr>
            <p:cNvPr id="204" name="TextBox 203"/>
            <p:cNvSpPr txBox="1"/>
            <p:nvPr/>
          </p:nvSpPr>
          <p:spPr>
            <a:xfrm>
              <a:off x="6959078" y="3530995"/>
              <a:ext cx="818542" cy="238527"/>
            </a:xfrm>
            <a:prstGeom prst="rect">
              <a:avLst/>
            </a:prstGeom>
            <a:noFill/>
          </p:spPr>
          <p:txBody>
            <a:bodyPr wrap="none" rtlCol="0">
              <a:spAutoFit/>
            </a:bodyPr>
            <a:lstStyle/>
            <a:p>
              <a:r>
                <a:rPr lang="en-US" sz="950" b="1" i="1" dirty="0" err="1">
                  <a:solidFill>
                    <a:srgbClr val="ED1C24"/>
                  </a:solidFill>
                  <a:latin typeface="Optima"/>
                  <a:cs typeface="Optima"/>
                </a:rPr>
                <a:t>Neohirasea</a:t>
              </a:r>
              <a:endParaRPr lang="en-US" sz="950" b="1" i="1" dirty="0">
                <a:solidFill>
                  <a:srgbClr val="ED1C24"/>
                </a:solidFill>
                <a:latin typeface="Optima"/>
                <a:cs typeface="Optima"/>
              </a:endParaRPr>
            </a:p>
          </p:txBody>
        </p:sp>
        <p:sp>
          <p:nvSpPr>
            <p:cNvPr id="205" name="TextBox 204"/>
            <p:cNvSpPr txBox="1"/>
            <p:nvPr/>
          </p:nvSpPr>
          <p:spPr>
            <a:xfrm>
              <a:off x="6959079" y="3692326"/>
              <a:ext cx="1156614" cy="238527"/>
            </a:xfrm>
            <a:prstGeom prst="rect">
              <a:avLst/>
            </a:prstGeom>
            <a:noFill/>
          </p:spPr>
          <p:txBody>
            <a:bodyPr wrap="none" rtlCol="0">
              <a:spAutoFit/>
            </a:bodyPr>
            <a:lstStyle/>
            <a:p>
              <a:r>
                <a:rPr lang="en-US" sz="950" b="1" i="1" dirty="0" err="1">
                  <a:solidFill>
                    <a:srgbClr val="176FC1"/>
                  </a:solidFill>
                  <a:latin typeface="Optima"/>
                  <a:cs typeface="Optima"/>
                </a:rPr>
                <a:t>Sipyloidea</a:t>
              </a:r>
              <a:r>
                <a:rPr lang="en-US" sz="950" b="1" i="1" dirty="0">
                  <a:solidFill>
                    <a:srgbClr val="176FC1"/>
                  </a:solidFill>
                  <a:latin typeface="Optima"/>
                  <a:cs typeface="Optima"/>
                </a:rPr>
                <a:t> </a:t>
              </a:r>
              <a:r>
                <a:rPr lang="en-US" sz="950" b="1" i="1" dirty="0" err="1">
                  <a:solidFill>
                    <a:srgbClr val="176FC1"/>
                  </a:solidFill>
                  <a:latin typeface="Optima"/>
                  <a:cs typeface="Optima"/>
                </a:rPr>
                <a:t>sipylus</a:t>
              </a:r>
              <a:endParaRPr lang="en-US" sz="950" b="1" i="1" dirty="0">
                <a:solidFill>
                  <a:srgbClr val="176FC1"/>
                </a:solidFill>
                <a:latin typeface="Optima"/>
                <a:cs typeface="Optima"/>
              </a:endParaRPr>
            </a:p>
          </p:txBody>
        </p:sp>
        <p:sp>
          <p:nvSpPr>
            <p:cNvPr id="206" name="TextBox 205"/>
            <p:cNvSpPr txBox="1"/>
            <p:nvPr/>
          </p:nvSpPr>
          <p:spPr>
            <a:xfrm>
              <a:off x="6959079" y="3859354"/>
              <a:ext cx="1681931" cy="238527"/>
            </a:xfrm>
            <a:prstGeom prst="rect">
              <a:avLst/>
            </a:prstGeom>
            <a:noFill/>
          </p:spPr>
          <p:txBody>
            <a:bodyPr wrap="none" rtlCol="0">
              <a:spAutoFit/>
            </a:bodyPr>
            <a:lstStyle/>
            <a:p>
              <a:r>
                <a:rPr lang="en-US" sz="950" b="1" i="1" dirty="0" err="1">
                  <a:solidFill>
                    <a:srgbClr val="176FC1"/>
                  </a:solidFill>
                  <a:latin typeface="Optima"/>
                  <a:cs typeface="Optima"/>
                </a:rPr>
                <a:t>Pseudodiacantha</a:t>
              </a:r>
              <a:r>
                <a:rPr lang="en-US" sz="950" b="1" i="1" dirty="0">
                  <a:solidFill>
                    <a:srgbClr val="176FC1"/>
                  </a:solidFill>
                  <a:latin typeface="Optima"/>
                  <a:cs typeface="Optima"/>
                </a:rPr>
                <a:t> </a:t>
              </a:r>
              <a:r>
                <a:rPr lang="en-US" sz="950" b="1" i="1" dirty="0" err="1">
                  <a:solidFill>
                    <a:srgbClr val="176FC1"/>
                  </a:solidFill>
                  <a:latin typeface="Optima"/>
                  <a:cs typeface="Optima"/>
                </a:rPr>
                <a:t>macklottii</a:t>
              </a:r>
              <a:endParaRPr lang="en-US" sz="950" b="1" i="1" dirty="0">
                <a:solidFill>
                  <a:srgbClr val="176FC1"/>
                </a:solidFill>
                <a:latin typeface="Optima"/>
                <a:cs typeface="Optima"/>
              </a:endParaRPr>
            </a:p>
          </p:txBody>
        </p:sp>
        <p:sp>
          <p:nvSpPr>
            <p:cNvPr id="207" name="TextBox 206"/>
            <p:cNvSpPr txBox="1"/>
            <p:nvPr/>
          </p:nvSpPr>
          <p:spPr>
            <a:xfrm>
              <a:off x="6953289" y="3998819"/>
              <a:ext cx="1312919" cy="238527"/>
            </a:xfrm>
            <a:prstGeom prst="rect">
              <a:avLst/>
            </a:prstGeom>
            <a:noFill/>
          </p:spPr>
          <p:txBody>
            <a:bodyPr wrap="none" rtlCol="0">
              <a:spAutoFit/>
            </a:bodyPr>
            <a:lstStyle/>
            <a:p>
              <a:r>
                <a:rPr lang="en-US" sz="950" b="1" i="1" dirty="0" err="1">
                  <a:solidFill>
                    <a:srgbClr val="ED1C24"/>
                  </a:solidFill>
                  <a:latin typeface="Optima"/>
                  <a:cs typeface="Optima"/>
                </a:rPr>
                <a:t>Lopaphus</a:t>
              </a:r>
              <a:r>
                <a:rPr lang="en-US" sz="950" b="1" i="1" dirty="0">
                  <a:solidFill>
                    <a:srgbClr val="ED1C24"/>
                  </a:solidFill>
                  <a:latin typeface="Optima"/>
                  <a:cs typeface="Optima"/>
                </a:rPr>
                <a:t> </a:t>
              </a:r>
              <a:r>
                <a:rPr lang="en-US" sz="950" b="1" i="1" dirty="0" err="1">
                  <a:solidFill>
                    <a:srgbClr val="ED1C24"/>
                  </a:solidFill>
                  <a:latin typeface="Optima"/>
                  <a:cs typeface="Optima"/>
                </a:rPr>
                <a:t>perakensis</a:t>
              </a:r>
              <a:endParaRPr lang="en-US" sz="950" b="1" i="1" dirty="0">
                <a:solidFill>
                  <a:srgbClr val="ED1C24"/>
                </a:solidFill>
                <a:latin typeface="Optima"/>
                <a:cs typeface="Optima"/>
              </a:endParaRPr>
            </a:p>
          </p:txBody>
        </p:sp>
        <p:sp>
          <p:nvSpPr>
            <p:cNvPr id="208" name="TextBox 207"/>
            <p:cNvSpPr txBox="1"/>
            <p:nvPr/>
          </p:nvSpPr>
          <p:spPr>
            <a:xfrm>
              <a:off x="6953289" y="4151219"/>
              <a:ext cx="1260289" cy="238527"/>
            </a:xfrm>
            <a:prstGeom prst="rect">
              <a:avLst/>
            </a:prstGeom>
            <a:noFill/>
          </p:spPr>
          <p:txBody>
            <a:bodyPr wrap="none" rtlCol="0">
              <a:spAutoFit/>
            </a:bodyPr>
            <a:lstStyle/>
            <a:p>
              <a:r>
                <a:rPr lang="en-US" sz="950" b="1" i="1" dirty="0" err="1">
                  <a:solidFill>
                    <a:schemeClr val="accent1"/>
                  </a:solidFill>
                  <a:latin typeface="Optima"/>
                  <a:cs typeface="Optima"/>
                </a:rPr>
                <a:t>Lopaphus</a:t>
              </a:r>
              <a:r>
                <a:rPr lang="en-US" sz="950" b="1" i="1" dirty="0">
                  <a:solidFill>
                    <a:schemeClr val="accent1"/>
                  </a:solidFill>
                  <a:latin typeface="Optima"/>
                  <a:cs typeface="Optima"/>
                </a:rPr>
                <a:t> </a:t>
              </a:r>
              <a:r>
                <a:rPr lang="en-US" sz="950" b="1" i="1" dirty="0" err="1">
                  <a:solidFill>
                    <a:schemeClr val="accent1"/>
                  </a:solidFill>
                  <a:latin typeface="Optima"/>
                  <a:cs typeface="Optima"/>
                </a:rPr>
                <a:t>sphalerus</a:t>
              </a:r>
              <a:endParaRPr lang="en-US" sz="950" b="1" i="1" dirty="0">
                <a:solidFill>
                  <a:schemeClr val="accent1"/>
                </a:solidFill>
                <a:latin typeface="Optima"/>
                <a:cs typeface="Optima"/>
              </a:endParaRPr>
            </a:p>
          </p:txBody>
        </p:sp>
        <p:sp>
          <p:nvSpPr>
            <p:cNvPr id="209" name="TextBox 208"/>
            <p:cNvSpPr txBox="1"/>
            <p:nvPr/>
          </p:nvSpPr>
          <p:spPr>
            <a:xfrm>
              <a:off x="6959079" y="4320642"/>
              <a:ext cx="1205951" cy="238527"/>
            </a:xfrm>
            <a:prstGeom prst="rect">
              <a:avLst/>
            </a:prstGeom>
            <a:noFill/>
          </p:spPr>
          <p:txBody>
            <a:bodyPr wrap="none" rtlCol="0">
              <a:spAutoFit/>
            </a:bodyPr>
            <a:lstStyle/>
            <a:p>
              <a:r>
                <a:rPr lang="en-US" sz="950" b="1" i="1" dirty="0" err="1">
                  <a:solidFill>
                    <a:srgbClr val="ED1C24"/>
                  </a:solidFill>
                  <a:latin typeface="Optima"/>
                  <a:cs typeface="Optima"/>
                </a:rPr>
                <a:t>Phoebaticus</a:t>
              </a:r>
              <a:r>
                <a:rPr lang="en-US" sz="950" b="1" i="1" dirty="0">
                  <a:solidFill>
                    <a:srgbClr val="ED1C24"/>
                  </a:solidFill>
                  <a:latin typeface="Optima"/>
                  <a:cs typeface="Optima"/>
                </a:rPr>
                <a:t> </a:t>
              </a:r>
              <a:r>
                <a:rPr lang="en-US" sz="950" b="1" i="1" dirty="0" err="1">
                  <a:solidFill>
                    <a:srgbClr val="ED1C24"/>
                  </a:solidFill>
                  <a:latin typeface="Optima"/>
                  <a:cs typeface="Optima"/>
                </a:rPr>
                <a:t>heusii</a:t>
              </a:r>
              <a:endParaRPr lang="en-US" sz="950" b="1" i="1" dirty="0">
                <a:solidFill>
                  <a:srgbClr val="ED1C24"/>
                </a:solidFill>
                <a:latin typeface="Optima"/>
                <a:cs typeface="Optima"/>
              </a:endParaRPr>
            </a:p>
          </p:txBody>
        </p:sp>
        <p:sp>
          <p:nvSpPr>
            <p:cNvPr id="210" name="TextBox 209"/>
            <p:cNvSpPr txBox="1"/>
            <p:nvPr/>
          </p:nvSpPr>
          <p:spPr>
            <a:xfrm>
              <a:off x="6959079" y="4478082"/>
              <a:ext cx="1201568" cy="238527"/>
            </a:xfrm>
            <a:prstGeom prst="rect">
              <a:avLst/>
            </a:prstGeom>
            <a:noFill/>
          </p:spPr>
          <p:txBody>
            <a:bodyPr wrap="none" rtlCol="0">
              <a:spAutoFit/>
            </a:bodyPr>
            <a:lstStyle/>
            <a:p>
              <a:r>
                <a:rPr lang="en-US" sz="950" b="1" i="1" dirty="0" err="1">
                  <a:solidFill>
                    <a:srgbClr val="ED1C24"/>
                  </a:solidFill>
                  <a:latin typeface="Optima"/>
                  <a:cs typeface="Optima"/>
                </a:rPr>
                <a:t>Lamponius</a:t>
              </a:r>
              <a:r>
                <a:rPr lang="en-US" sz="950" b="1" i="1" dirty="0">
                  <a:solidFill>
                    <a:srgbClr val="ED1C24"/>
                  </a:solidFill>
                  <a:latin typeface="Optima"/>
                  <a:cs typeface="Optima"/>
                </a:rPr>
                <a:t> </a:t>
              </a:r>
              <a:r>
                <a:rPr lang="en-US" sz="950" b="1" i="1" dirty="0" err="1">
                  <a:solidFill>
                    <a:srgbClr val="ED1C24"/>
                  </a:solidFill>
                  <a:latin typeface="Optima"/>
                  <a:cs typeface="Optima"/>
                </a:rPr>
                <a:t>guerini</a:t>
              </a:r>
              <a:endParaRPr lang="en-US" sz="950" b="1" i="1" dirty="0">
                <a:solidFill>
                  <a:srgbClr val="ED1C24"/>
                </a:solidFill>
                <a:latin typeface="Optima"/>
                <a:cs typeface="Optima"/>
              </a:endParaRPr>
            </a:p>
          </p:txBody>
        </p:sp>
        <p:sp>
          <p:nvSpPr>
            <p:cNvPr id="211" name="TextBox 210"/>
            <p:cNvSpPr txBox="1"/>
            <p:nvPr/>
          </p:nvSpPr>
          <p:spPr>
            <a:xfrm>
              <a:off x="6959080" y="4646502"/>
              <a:ext cx="1440834" cy="238527"/>
            </a:xfrm>
            <a:prstGeom prst="rect">
              <a:avLst/>
            </a:prstGeom>
            <a:noFill/>
          </p:spPr>
          <p:txBody>
            <a:bodyPr wrap="none" rtlCol="0">
              <a:spAutoFit/>
            </a:bodyPr>
            <a:lstStyle/>
            <a:p>
              <a:r>
                <a:rPr lang="en-US" sz="950" b="1" i="1" dirty="0" err="1">
                  <a:solidFill>
                    <a:srgbClr val="176FC1"/>
                  </a:solidFill>
                  <a:latin typeface="Optima"/>
                  <a:cs typeface="Optima"/>
                </a:rPr>
                <a:t>Dimorphodes</a:t>
              </a:r>
              <a:r>
                <a:rPr lang="en-US" sz="950" b="1" i="1" dirty="0">
                  <a:solidFill>
                    <a:srgbClr val="176FC1"/>
                  </a:solidFill>
                  <a:latin typeface="Optima"/>
                  <a:cs typeface="Optima"/>
                </a:rPr>
                <a:t> </a:t>
              </a:r>
              <a:r>
                <a:rPr lang="en-US" sz="950" b="1" i="1" dirty="0" err="1">
                  <a:solidFill>
                    <a:srgbClr val="176FC1"/>
                  </a:solidFill>
                  <a:latin typeface="Optima"/>
                  <a:cs typeface="Optima"/>
                </a:rPr>
                <a:t>prostasis</a:t>
              </a:r>
              <a:endParaRPr lang="en-US" sz="950" b="1" i="1" dirty="0">
                <a:solidFill>
                  <a:srgbClr val="176FC1"/>
                </a:solidFill>
                <a:latin typeface="Optima"/>
                <a:cs typeface="Optima"/>
              </a:endParaRPr>
            </a:p>
          </p:txBody>
        </p:sp>
        <p:sp>
          <p:nvSpPr>
            <p:cNvPr id="212" name="TextBox 211"/>
            <p:cNvSpPr txBox="1"/>
            <p:nvPr/>
          </p:nvSpPr>
          <p:spPr>
            <a:xfrm>
              <a:off x="6959080" y="4795439"/>
              <a:ext cx="1321323" cy="238527"/>
            </a:xfrm>
            <a:prstGeom prst="rect">
              <a:avLst/>
            </a:prstGeom>
            <a:noFill/>
          </p:spPr>
          <p:txBody>
            <a:bodyPr wrap="none" rtlCol="0">
              <a:spAutoFit/>
            </a:bodyPr>
            <a:lstStyle/>
            <a:p>
              <a:r>
                <a:rPr lang="en-US" sz="950" b="1" i="1" dirty="0" err="1">
                  <a:solidFill>
                    <a:srgbClr val="176FC1"/>
                  </a:solidFill>
                  <a:latin typeface="Optima"/>
                  <a:cs typeface="Optima"/>
                </a:rPr>
                <a:t>Tropiderus</a:t>
              </a:r>
              <a:r>
                <a:rPr lang="en-US" sz="950" b="1" i="1" dirty="0">
                  <a:solidFill>
                    <a:srgbClr val="176FC1"/>
                  </a:solidFill>
                  <a:latin typeface="Optima"/>
                  <a:cs typeface="Optima"/>
                </a:rPr>
                <a:t> </a:t>
              </a:r>
              <a:r>
                <a:rPr lang="en-US" sz="950" b="1" i="1" dirty="0" err="1">
                  <a:solidFill>
                    <a:srgbClr val="176FC1"/>
                  </a:solidFill>
                  <a:latin typeface="Optima"/>
                  <a:cs typeface="Optima"/>
                </a:rPr>
                <a:t>childrenii</a:t>
              </a:r>
              <a:endParaRPr lang="en-US" sz="950" b="1" i="1" dirty="0">
                <a:solidFill>
                  <a:srgbClr val="176FC1"/>
                </a:solidFill>
                <a:latin typeface="Optima"/>
                <a:cs typeface="Optima"/>
              </a:endParaRPr>
            </a:p>
          </p:txBody>
        </p:sp>
        <p:sp>
          <p:nvSpPr>
            <p:cNvPr id="213" name="TextBox 212"/>
            <p:cNvSpPr txBox="1"/>
            <p:nvPr/>
          </p:nvSpPr>
          <p:spPr>
            <a:xfrm>
              <a:off x="6959079" y="4941860"/>
              <a:ext cx="1208145" cy="238527"/>
            </a:xfrm>
            <a:prstGeom prst="rect">
              <a:avLst/>
            </a:prstGeom>
            <a:noFill/>
          </p:spPr>
          <p:txBody>
            <a:bodyPr wrap="none" rtlCol="0">
              <a:spAutoFit/>
            </a:bodyPr>
            <a:lstStyle/>
            <a:p>
              <a:r>
                <a:rPr lang="en-US" sz="950" b="1" i="1" dirty="0" err="1">
                  <a:solidFill>
                    <a:srgbClr val="176FC1"/>
                  </a:solidFill>
                  <a:latin typeface="Optima"/>
                  <a:cs typeface="Optima"/>
                </a:rPr>
                <a:t>Eurycnema</a:t>
              </a:r>
              <a:r>
                <a:rPr lang="en-US" sz="950" b="1" i="1" dirty="0">
                  <a:solidFill>
                    <a:srgbClr val="176FC1"/>
                  </a:solidFill>
                  <a:latin typeface="Optima"/>
                  <a:cs typeface="Optima"/>
                </a:rPr>
                <a:t> goliath</a:t>
              </a:r>
            </a:p>
          </p:txBody>
        </p:sp>
        <p:sp>
          <p:nvSpPr>
            <p:cNvPr id="214" name="TextBox 213"/>
            <p:cNvSpPr txBox="1"/>
            <p:nvPr/>
          </p:nvSpPr>
          <p:spPr>
            <a:xfrm>
              <a:off x="6959079" y="5265203"/>
              <a:ext cx="1310234" cy="238527"/>
            </a:xfrm>
            <a:prstGeom prst="rect">
              <a:avLst/>
            </a:prstGeom>
            <a:noFill/>
          </p:spPr>
          <p:txBody>
            <a:bodyPr wrap="none" rtlCol="0">
              <a:spAutoFit/>
            </a:bodyPr>
            <a:lstStyle/>
            <a:p>
              <a:r>
                <a:rPr lang="en-US" sz="950" b="1" i="1" dirty="0" err="1">
                  <a:solidFill>
                    <a:srgbClr val="176FC1"/>
                  </a:solidFill>
                  <a:latin typeface="Optima"/>
                  <a:cs typeface="Optima"/>
                </a:rPr>
                <a:t>Extatosoma</a:t>
              </a:r>
              <a:r>
                <a:rPr lang="en-US" sz="950" b="1" i="1" dirty="0">
                  <a:solidFill>
                    <a:srgbClr val="176FC1"/>
                  </a:solidFill>
                  <a:latin typeface="Optima"/>
                  <a:cs typeface="Optima"/>
                </a:rPr>
                <a:t> </a:t>
              </a:r>
              <a:r>
                <a:rPr lang="en-US" sz="950" b="1" i="1" dirty="0" err="1">
                  <a:solidFill>
                    <a:srgbClr val="176FC1"/>
                  </a:solidFill>
                  <a:latin typeface="Optima"/>
                  <a:cs typeface="Optima"/>
                </a:rPr>
                <a:t>tiaratum</a:t>
              </a:r>
              <a:endParaRPr lang="en-US" sz="950" b="1" i="1" dirty="0">
                <a:solidFill>
                  <a:srgbClr val="176FC1"/>
                </a:solidFill>
                <a:latin typeface="Optima"/>
                <a:cs typeface="Optima"/>
              </a:endParaRPr>
            </a:p>
          </p:txBody>
        </p:sp>
        <p:sp>
          <p:nvSpPr>
            <p:cNvPr id="215" name="TextBox 214"/>
            <p:cNvSpPr txBox="1"/>
            <p:nvPr/>
          </p:nvSpPr>
          <p:spPr>
            <a:xfrm>
              <a:off x="6953291" y="5587368"/>
              <a:ext cx="1402337" cy="238527"/>
            </a:xfrm>
            <a:prstGeom prst="rect">
              <a:avLst/>
            </a:prstGeom>
            <a:noFill/>
          </p:spPr>
          <p:txBody>
            <a:bodyPr wrap="none" rtlCol="0">
              <a:spAutoFit/>
            </a:bodyPr>
            <a:lstStyle/>
            <a:p>
              <a:r>
                <a:rPr lang="en-US" sz="950" b="1" i="1" dirty="0" err="1">
                  <a:solidFill>
                    <a:srgbClr val="176FC1"/>
                  </a:solidFill>
                  <a:latin typeface="Optima"/>
                  <a:cs typeface="Optima"/>
                </a:rPr>
                <a:t>Pseudophasma</a:t>
              </a:r>
              <a:r>
                <a:rPr lang="en-US" sz="950" b="1" i="1" dirty="0">
                  <a:solidFill>
                    <a:srgbClr val="176FC1"/>
                  </a:solidFill>
                  <a:latin typeface="Optima"/>
                  <a:cs typeface="Optima"/>
                </a:rPr>
                <a:t> </a:t>
              </a:r>
              <a:r>
                <a:rPr lang="en-US" sz="950" b="1" i="1" dirty="0" err="1">
                  <a:solidFill>
                    <a:srgbClr val="176FC1"/>
                  </a:solidFill>
                  <a:latin typeface="Optima"/>
                  <a:cs typeface="Optima"/>
                </a:rPr>
                <a:t>rufipes</a:t>
              </a:r>
              <a:endParaRPr lang="en-US" sz="950" b="1" i="1" dirty="0">
                <a:solidFill>
                  <a:srgbClr val="176FC1"/>
                </a:solidFill>
                <a:latin typeface="Optima"/>
                <a:cs typeface="Optima"/>
              </a:endParaRPr>
            </a:p>
          </p:txBody>
        </p:sp>
        <p:sp>
          <p:nvSpPr>
            <p:cNvPr id="216" name="TextBox 215"/>
            <p:cNvSpPr txBox="1"/>
            <p:nvPr/>
          </p:nvSpPr>
          <p:spPr>
            <a:xfrm>
              <a:off x="6959079" y="5745358"/>
              <a:ext cx="1264671" cy="238527"/>
            </a:xfrm>
            <a:prstGeom prst="rect">
              <a:avLst/>
            </a:prstGeom>
            <a:noFill/>
          </p:spPr>
          <p:txBody>
            <a:bodyPr wrap="none" rtlCol="0">
              <a:spAutoFit/>
            </a:bodyPr>
            <a:lstStyle/>
            <a:p>
              <a:r>
                <a:rPr lang="en-US" sz="950" b="1" i="1" dirty="0" err="1">
                  <a:solidFill>
                    <a:srgbClr val="ED1C24"/>
                  </a:solidFill>
                  <a:latin typeface="Optima"/>
                  <a:cs typeface="Optima"/>
                </a:rPr>
                <a:t>Aretaon</a:t>
              </a:r>
              <a:r>
                <a:rPr lang="en-US" sz="950" b="1" i="1" dirty="0">
                  <a:solidFill>
                    <a:srgbClr val="ED1C24"/>
                  </a:solidFill>
                  <a:latin typeface="Optima"/>
                  <a:cs typeface="Optima"/>
                </a:rPr>
                <a:t> </a:t>
              </a:r>
              <a:r>
                <a:rPr lang="en-US" sz="950" b="1" i="1" dirty="0" err="1">
                  <a:solidFill>
                    <a:srgbClr val="ED1C24"/>
                  </a:solidFill>
                  <a:latin typeface="Optima"/>
                  <a:cs typeface="Optima"/>
                </a:rPr>
                <a:t>asperrimus</a:t>
              </a:r>
              <a:endParaRPr lang="en-US" sz="950" b="1" i="1" dirty="0">
                <a:solidFill>
                  <a:srgbClr val="ED1C24"/>
                </a:solidFill>
                <a:latin typeface="Optima"/>
                <a:cs typeface="Optima"/>
              </a:endParaRPr>
            </a:p>
          </p:txBody>
        </p:sp>
        <p:sp>
          <p:nvSpPr>
            <p:cNvPr id="217" name="TextBox 216"/>
            <p:cNvSpPr txBox="1"/>
            <p:nvPr/>
          </p:nvSpPr>
          <p:spPr>
            <a:xfrm>
              <a:off x="6953413" y="5900008"/>
              <a:ext cx="1298542" cy="238527"/>
            </a:xfrm>
            <a:prstGeom prst="rect">
              <a:avLst/>
            </a:prstGeom>
            <a:noFill/>
          </p:spPr>
          <p:txBody>
            <a:bodyPr wrap="none" rtlCol="0">
              <a:spAutoFit/>
            </a:bodyPr>
            <a:lstStyle/>
            <a:p>
              <a:r>
                <a:rPr lang="en-US" sz="950" b="1" i="1" dirty="0" err="1">
                  <a:solidFill>
                    <a:srgbClr val="ED1C24"/>
                  </a:solidFill>
                  <a:latin typeface="Optima"/>
                  <a:cs typeface="Optima"/>
                </a:rPr>
                <a:t>Sungaya</a:t>
              </a:r>
              <a:r>
                <a:rPr lang="en-US" sz="950" b="1" i="1" dirty="0">
                  <a:solidFill>
                    <a:srgbClr val="ED1C24"/>
                  </a:solidFill>
                  <a:latin typeface="Optima"/>
                  <a:cs typeface="Optima"/>
                </a:rPr>
                <a:t> </a:t>
              </a:r>
              <a:r>
                <a:rPr lang="en-US" sz="950" b="1" i="1" dirty="0" err="1">
                  <a:solidFill>
                    <a:srgbClr val="ED1C24"/>
                  </a:solidFill>
                  <a:latin typeface="Optima"/>
                  <a:cs typeface="Optima"/>
                </a:rPr>
                <a:t>inexpectata</a:t>
              </a:r>
              <a:endParaRPr lang="en-US" sz="950" b="1" i="1" dirty="0">
                <a:solidFill>
                  <a:srgbClr val="ED1C24"/>
                </a:solidFill>
                <a:latin typeface="Optima"/>
                <a:cs typeface="Optima"/>
              </a:endParaRPr>
            </a:p>
          </p:txBody>
        </p:sp>
        <p:sp>
          <p:nvSpPr>
            <p:cNvPr id="218" name="TextBox 217"/>
            <p:cNvSpPr txBox="1"/>
            <p:nvPr/>
          </p:nvSpPr>
          <p:spPr>
            <a:xfrm>
              <a:off x="6959079" y="6063386"/>
              <a:ext cx="1220934" cy="238527"/>
            </a:xfrm>
            <a:prstGeom prst="rect">
              <a:avLst/>
            </a:prstGeom>
            <a:noFill/>
          </p:spPr>
          <p:txBody>
            <a:bodyPr wrap="none" rtlCol="0">
              <a:spAutoFit/>
            </a:bodyPr>
            <a:lstStyle/>
            <a:p>
              <a:r>
                <a:rPr lang="en-US" sz="950" b="1" i="1" dirty="0" err="1">
                  <a:solidFill>
                    <a:srgbClr val="ED1C24"/>
                  </a:solidFill>
                  <a:latin typeface="Optima"/>
                  <a:cs typeface="Optima"/>
                </a:rPr>
                <a:t>Agathemera</a:t>
              </a:r>
              <a:r>
                <a:rPr lang="en-US" sz="950" b="1" i="1" dirty="0">
                  <a:solidFill>
                    <a:srgbClr val="ED1C24"/>
                  </a:solidFill>
                  <a:latin typeface="Optima"/>
                  <a:cs typeface="Optima"/>
                </a:rPr>
                <a:t> </a:t>
              </a:r>
              <a:r>
                <a:rPr lang="en-US" sz="950" b="1" i="1" dirty="0" err="1">
                  <a:solidFill>
                    <a:srgbClr val="ED1C24"/>
                  </a:solidFill>
                  <a:latin typeface="Optima"/>
                  <a:cs typeface="Optima"/>
                </a:rPr>
                <a:t>crassa</a:t>
              </a:r>
              <a:endParaRPr lang="en-US" sz="950" b="1" i="1" dirty="0">
                <a:solidFill>
                  <a:srgbClr val="ED1C24"/>
                </a:solidFill>
                <a:latin typeface="Optima"/>
                <a:cs typeface="Optima"/>
              </a:endParaRPr>
            </a:p>
          </p:txBody>
        </p:sp>
        <p:sp>
          <p:nvSpPr>
            <p:cNvPr id="219" name="TextBox 218"/>
            <p:cNvSpPr txBox="1"/>
            <p:nvPr/>
          </p:nvSpPr>
          <p:spPr>
            <a:xfrm>
              <a:off x="6959079" y="6207189"/>
              <a:ext cx="1356896" cy="238527"/>
            </a:xfrm>
            <a:prstGeom prst="rect">
              <a:avLst/>
            </a:prstGeom>
            <a:noFill/>
          </p:spPr>
          <p:txBody>
            <a:bodyPr wrap="none" rtlCol="0">
              <a:spAutoFit/>
            </a:bodyPr>
            <a:lstStyle/>
            <a:p>
              <a:r>
                <a:rPr lang="en-US" sz="950" b="1" i="1" dirty="0" err="1">
                  <a:solidFill>
                    <a:srgbClr val="176FC1"/>
                  </a:solidFill>
                  <a:latin typeface="Optima"/>
                  <a:cs typeface="Optima"/>
                </a:rPr>
                <a:t>Heteropteryx</a:t>
              </a:r>
              <a:r>
                <a:rPr lang="en-US" sz="950" b="1" i="1" dirty="0">
                  <a:solidFill>
                    <a:srgbClr val="176FC1"/>
                  </a:solidFill>
                  <a:latin typeface="Optima"/>
                  <a:cs typeface="Optima"/>
                </a:rPr>
                <a:t> </a:t>
              </a:r>
              <a:r>
                <a:rPr lang="en-US" sz="950" b="1" i="1" dirty="0" err="1">
                  <a:solidFill>
                    <a:srgbClr val="176FC1"/>
                  </a:solidFill>
                  <a:latin typeface="Optima"/>
                  <a:cs typeface="Optima"/>
                </a:rPr>
                <a:t>dilatata</a:t>
              </a:r>
              <a:endParaRPr lang="en-US" sz="950" b="1" i="1" dirty="0">
                <a:solidFill>
                  <a:srgbClr val="176FC1"/>
                </a:solidFill>
                <a:latin typeface="Optima"/>
                <a:cs typeface="Optima"/>
              </a:endParaRPr>
            </a:p>
          </p:txBody>
        </p:sp>
        <p:sp>
          <p:nvSpPr>
            <p:cNvPr id="220" name="TextBox 219"/>
            <p:cNvSpPr txBox="1"/>
            <p:nvPr/>
          </p:nvSpPr>
          <p:spPr>
            <a:xfrm>
              <a:off x="6959079" y="6368362"/>
              <a:ext cx="1212779" cy="238527"/>
            </a:xfrm>
            <a:prstGeom prst="rect">
              <a:avLst/>
            </a:prstGeom>
            <a:noFill/>
          </p:spPr>
          <p:txBody>
            <a:bodyPr wrap="none" rtlCol="0">
              <a:spAutoFit/>
            </a:bodyPr>
            <a:lstStyle/>
            <a:p>
              <a:r>
                <a:rPr lang="en-US" sz="950" b="1" i="1" dirty="0" err="1">
                  <a:solidFill>
                    <a:srgbClr val="176FC1"/>
                  </a:solidFill>
                  <a:latin typeface="Optima"/>
                  <a:cs typeface="Optima"/>
                </a:rPr>
                <a:t>Haaniella</a:t>
              </a:r>
              <a:r>
                <a:rPr lang="en-US" sz="950" b="1" i="1" dirty="0">
                  <a:solidFill>
                    <a:srgbClr val="176FC1"/>
                  </a:solidFill>
                  <a:latin typeface="Optima"/>
                  <a:cs typeface="Optima"/>
                </a:rPr>
                <a:t> </a:t>
              </a:r>
              <a:r>
                <a:rPr lang="en-US" sz="950" b="1" i="1" dirty="0" err="1">
                  <a:solidFill>
                    <a:srgbClr val="176FC1"/>
                  </a:solidFill>
                  <a:latin typeface="Optima"/>
                  <a:cs typeface="Optima"/>
                </a:rPr>
                <a:t>dehaanii</a:t>
              </a:r>
              <a:endParaRPr lang="en-US" sz="950" b="1" i="1" dirty="0">
                <a:solidFill>
                  <a:srgbClr val="176FC1"/>
                </a:solidFill>
                <a:latin typeface="Optima"/>
                <a:cs typeface="Optima"/>
              </a:endParaRPr>
            </a:p>
          </p:txBody>
        </p:sp>
        <p:sp>
          <p:nvSpPr>
            <p:cNvPr id="221" name="TextBox 220"/>
            <p:cNvSpPr txBox="1"/>
            <p:nvPr/>
          </p:nvSpPr>
          <p:spPr>
            <a:xfrm>
              <a:off x="6953350" y="1812521"/>
              <a:ext cx="1544511" cy="238527"/>
            </a:xfrm>
            <a:prstGeom prst="rect">
              <a:avLst/>
            </a:prstGeom>
            <a:noFill/>
          </p:spPr>
          <p:txBody>
            <a:bodyPr wrap="none" rtlCol="0">
              <a:spAutoFit/>
            </a:bodyPr>
            <a:lstStyle/>
            <a:p>
              <a:r>
                <a:rPr lang="en-US" sz="950" b="1" i="1" dirty="0" err="1">
                  <a:solidFill>
                    <a:srgbClr val="ED1C24"/>
                  </a:solidFill>
                  <a:latin typeface="Optima"/>
                  <a:cs typeface="Optima"/>
                </a:rPr>
                <a:t>Sceptrophasma</a:t>
              </a:r>
              <a:r>
                <a:rPr lang="en-US" sz="950" b="1" i="1" dirty="0">
                  <a:solidFill>
                    <a:srgbClr val="ED1C24"/>
                  </a:solidFill>
                  <a:latin typeface="Optima"/>
                  <a:cs typeface="Optima"/>
                </a:rPr>
                <a:t> </a:t>
              </a:r>
              <a:r>
                <a:rPr lang="en-US" sz="950" b="1" i="1" dirty="0" err="1">
                  <a:solidFill>
                    <a:srgbClr val="ED1C24"/>
                  </a:solidFill>
                  <a:latin typeface="Optima"/>
                  <a:cs typeface="Optima"/>
                </a:rPr>
                <a:t>hispidula</a:t>
              </a:r>
              <a:endParaRPr lang="en-US" sz="950" b="1" i="1" dirty="0">
                <a:solidFill>
                  <a:srgbClr val="ED1C24"/>
                </a:solidFill>
                <a:latin typeface="Optima"/>
                <a:cs typeface="Optima"/>
              </a:endParaRPr>
            </a:p>
          </p:txBody>
        </p:sp>
        <p:sp>
          <p:nvSpPr>
            <p:cNvPr id="222" name="TextBox 221"/>
            <p:cNvSpPr txBox="1"/>
            <p:nvPr/>
          </p:nvSpPr>
          <p:spPr>
            <a:xfrm>
              <a:off x="6959078" y="2288936"/>
              <a:ext cx="1626380" cy="238527"/>
            </a:xfrm>
            <a:prstGeom prst="rect">
              <a:avLst/>
            </a:prstGeom>
            <a:noFill/>
          </p:spPr>
          <p:txBody>
            <a:bodyPr wrap="none" rtlCol="0">
              <a:spAutoFit/>
            </a:bodyPr>
            <a:lstStyle/>
            <a:p>
              <a:r>
                <a:rPr lang="en-US" sz="950" b="1" i="1" dirty="0" err="1">
                  <a:solidFill>
                    <a:srgbClr val="ED1C24"/>
                  </a:solidFill>
                  <a:latin typeface="Optima"/>
                  <a:cs typeface="Optima"/>
                </a:rPr>
                <a:t>Medauroidea</a:t>
              </a:r>
              <a:r>
                <a:rPr lang="en-US" sz="950" b="1" i="1" dirty="0">
                  <a:solidFill>
                    <a:srgbClr val="ED1C24"/>
                  </a:solidFill>
                  <a:latin typeface="Optima"/>
                  <a:cs typeface="Optima"/>
                </a:rPr>
                <a:t> </a:t>
              </a:r>
              <a:r>
                <a:rPr lang="en-US" sz="950" b="1" i="1" dirty="0" err="1">
                  <a:solidFill>
                    <a:srgbClr val="ED1C24"/>
                  </a:solidFill>
                  <a:latin typeface="Optima"/>
                  <a:cs typeface="Optima"/>
                </a:rPr>
                <a:t>extradentum</a:t>
              </a:r>
              <a:endParaRPr lang="en-US" sz="950" b="1" i="1" dirty="0">
                <a:solidFill>
                  <a:srgbClr val="ED1C24"/>
                </a:solidFill>
                <a:latin typeface="Optima"/>
                <a:cs typeface="Optima"/>
              </a:endParaRPr>
            </a:p>
          </p:txBody>
        </p:sp>
        <p:sp>
          <p:nvSpPr>
            <p:cNvPr id="223" name="TextBox 222"/>
            <p:cNvSpPr txBox="1"/>
            <p:nvPr/>
          </p:nvSpPr>
          <p:spPr>
            <a:xfrm>
              <a:off x="6959078" y="371074"/>
              <a:ext cx="1093871" cy="238527"/>
            </a:xfrm>
            <a:prstGeom prst="rect">
              <a:avLst/>
            </a:prstGeom>
            <a:noFill/>
          </p:spPr>
          <p:txBody>
            <a:bodyPr wrap="none" rtlCol="0">
              <a:spAutoFit/>
            </a:bodyPr>
            <a:lstStyle/>
            <a:p>
              <a:r>
                <a:rPr lang="en-US" sz="950" b="1" i="1" dirty="0" err="1">
                  <a:solidFill>
                    <a:srgbClr val="176FC1"/>
                  </a:solidFill>
                  <a:latin typeface="Optima"/>
                  <a:cs typeface="Optima"/>
                </a:rPr>
                <a:t>Oligotoma</a:t>
              </a:r>
              <a:r>
                <a:rPr lang="en-US" sz="950" b="1" i="1" dirty="0">
                  <a:solidFill>
                    <a:srgbClr val="176FC1"/>
                  </a:solidFill>
                  <a:latin typeface="Optima"/>
                  <a:cs typeface="Optima"/>
                </a:rPr>
                <a:t> </a:t>
              </a:r>
              <a:r>
                <a:rPr lang="en-US" sz="950" b="1" i="1" dirty="0" err="1">
                  <a:solidFill>
                    <a:srgbClr val="176FC1"/>
                  </a:solidFill>
                  <a:latin typeface="Optima"/>
                  <a:cs typeface="Optima"/>
                </a:rPr>
                <a:t>nigra</a:t>
              </a:r>
              <a:endParaRPr lang="en-US" sz="950" b="1" i="1" dirty="0">
                <a:solidFill>
                  <a:srgbClr val="176FC1"/>
                </a:solidFill>
                <a:latin typeface="Optima"/>
                <a:cs typeface="Optima"/>
              </a:endParaRPr>
            </a:p>
          </p:txBody>
        </p:sp>
        <p:sp>
          <p:nvSpPr>
            <p:cNvPr id="224" name="TextBox 223"/>
            <p:cNvSpPr txBox="1"/>
            <p:nvPr/>
          </p:nvSpPr>
          <p:spPr>
            <a:xfrm>
              <a:off x="6967391" y="548124"/>
              <a:ext cx="806236" cy="238527"/>
            </a:xfrm>
            <a:prstGeom prst="rect">
              <a:avLst/>
            </a:prstGeom>
            <a:noFill/>
          </p:spPr>
          <p:txBody>
            <a:bodyPr wrap="none" rtlCol="0">
              <a:spAutoFit/>
            </a:bodyPr>
            <a:lstStyle/>
            <a:p>
              <a:r>
                <a:rPr lang="en-US" sz="950" b="1" i="1" dirty="0" err="1">
                  <a:solidFill>
                    <a:srgbClr val="176FC1"/>
                  </a:solidFill>
                  <a:latin typeface="Optima"/>
                  <a:cs typeface="Optima"/>
                </a:rPr>
                <a:t>Teratembia</a:t>
              </a:r>
              <a:endParaRPr lang="en-US" sz="950" b="1" i="1" dirty="0">
                <a:solidFill>
                  <a:srgbClr val="176FC1"/>
                </a:solidFill>
                <a:latin typeface="Optima"/>
                <a:cs typeface="Optima"/>
              </a:endParaRPr>
            </a:p>
          </p:txBody>
        </p:sp>
        <p:sp>
          <p:nvSpPr>
            <p:cNvPr id="225" name="TextBox 224"/>
            <p:cNvSpPr txBox="1"/>
            <p:nvPr/>
          </p:nvSpPr>
          <p:spPr>
            <a:xfrm>
              <a:off x="6959079" y="707246"/>
              <a:ext cx="966685" cy="238527"/>
            </a:xfrm>
            <a:prstGeom prst="rect">
              <a:avLst/>
            </a:prstGeom>
            <a:noFill/>
          </p:spPr>
          <p:txBody>
            <a:bodyPr wrap="none" rtlCol="0">
              <a:spAutoFit/>
            </a:bodyPr>
            <a:lstStyle/>
            <a:p>
              <a:r>
                <a:rPr lang="en-US" sz="950" b="1" i="1" dirty="0" err="1">
                  <a:solidFill>
                    <a:schemeClr val="tx2"/>
                  </a:solidFill>
                  <a:latin typeface="Optima"/>
                  <a:cs typeface="Optima"/>
                </a:rPr>
                <a:t>Timema</a:t>
              </a:r>
              <a:r>
                <a:rPr lang="en-US" sz="950" b="1" i="1" dirty="0">
                  <a:solidFill>
                    <a:schemeClr val="tx2"/>
                  </a:solidFill>
                  <a:latin typeface="Optima"/>
                  <a:cs typeface="Optima"/>
                </a:rPr>
                <a:t> </a:t>
              </a:r>
              <a:r>
                <a:rPr lang="en-US" sz="950" b="1" i="1" dirty="0" err="1">
                  <a:solidFill>
                    <a:schemeClr val="tx2"/>
                  </a:solidFill>
                  <a:latin typeface="Optima"/>
                  <a:cs typeface="Optima"/>
                </a:rPr>
                <a:t>knulii</a:t>
              </a:r>
              <a:endParaRPr lang="en-US" sz="950" b="1" i="1" dirty="0">
                <a:solidFill>
                  <a:schemeClr val="tx2"/>
                </a:solidFill>
                <a:latin typeface="Optima"/>
                <a:cs typeface="Optima"/>
              </a:endParaRPr>
            </a:p>
          </p:txBody>
        </p:sp>
        <p:sp>
          <p:nvSpPr>
            <p:cNvPr id="226" name="TextBox 225"/>
            <p:cNvSpPr txBox="1"/>
            <p:nvPr/>
          </p:nvSpPr>
          <p:spPr>
            <a:xfrm>
              <a:off x="6959079" y="872613"/>
              <a:ext cx="1375172" cy="238527"/>
            </a:xfrm>
            <a:prstGeom prst="rect">
              <a:avLst/>
            </a:prstGeom>
            <a:noFill/>
          </p:spPr>
          <p:txBody>
            <a:bodyPr wrap="none" rtlCol="0">
              <a:spAutoFit/>
            </a:bodyPr>
            <a:lstStyle/>
            <a:p>
              <a:r>
                <a:rPr lang="en-US" sz="950" b="1" i="1" dirty="0" err="1">
                  <a:solidFill>
                    <a:schemeClr val="tx2"/>
                  </a:solidFill>
                  <a:latin typeface="Optima"/>
                  <a:cs typeface="Optima"/>
                </a:rPr>
                <a:t>Oreophoetes</a:t>
              </a:r>
              <a:r>
                <a:rPr lang="en-US" sz="950" b="1" i="1" dirty="0">
                  <a:solidFill>
                    <a:schemeClr val="tx2"/>
                  </a:solidFill>
                  <a:latin typeface="Optima"/>
                  <a:cs typeface="Optima"/>
                </a:rPr>
                <a:t> </a:t>
              </a:r>
              <a:r>
                <a:rPr lang="en-US" sz="950" b="1" i="1" dirty="0" err="1">
                  <a:solidFill>
                    <a:schemeClr val="tx2"/>
                  </a:solidFill>
                  <a:latin typeface="Optima"/>
                  <a:cs typeface="Optima"/>
                </a:rPr>
                <a:t>peruana</a:t>
              </a:r>
              <a:endParaRPr lang="en-US" sz="950" b="1" i="1" dirty="0">
                <a:solidFill>
                  <a:schemeClr val="tx2"/>
                </a:solidFill>
                <a:latin typeface="Optima"/>
                <a:cs typeface="Optima"/>
              </a:endParaRPr>
            </a:p>
          </p:txBody>
        </p:sp>
        <p:sp>
          <p:nvSpPr>
            <p:cNvPr id="227" name="TextBox 226"/>
            <p:cNvSpPr txBox="1"/>
            <p:nvPr/>
          </p:nvSpPr>
          <p:spPr>
            <a:xfrm>
              <a:off x="6959079" y="1353011"/>
              <a:ext cx="1505282" cy="238527"/>
            </a:xfrm>
            <a:prstGeom prst="rect">
              <a:avLst/>
            </a:prstGeom>
            <a:noFill/>
          </p:spPr>
          <p:txBody>
            <a:bodyPr wrap="none" rtlCol="0">
              <a:spAutoFit/>
            </a:bodyPr>
            <a:lstStyle/>
            <a:p>
              <a:r>
                <a:rPr lang="en-US" sz="950" b="1" i="1" dirty="0" err="1">
                  <a:solidFill>
                    <a:schemeClr val="tx2"/>
                  </a:solidFill>
                  <a:latin typeface="Optima"/>
                  <a:cs typeface="Optima"/>
                </a:rPr>
                <a:t>Diapheromera</a:t>
              </a:r>
              <a:r>
                <a:rPr lang="en-US" sz="950" b="1" i="1" dirty="0">
                  <a:solidFill>
                    <a:schemeClr val="tx2"/>
                  </a:solidFill>
                  <a:latin typeface="Optima"/>
                  <a:cs typeface="Optima"/>
                </a:rPr>
                <a:t> </a:t>
              </a:r>
              <a:r>
                <a:rPr lang="en-US" sz="950" b="1" i="1" dirty="0" err="1">
                  <a:solidFill>
                    <a:schemeClr val="tx2"/>
                  </a:solidFill>
                  <a:latin typeface="Optima"/>
                  <a:cs typeface="Optima"/>
                </a:rPr>
                <a:t>femorata</a:t>
              </a:r>
              <a:endParaRPr lang="en-US" sz="950" b="1" i="1" dirty="0">
                <a:solidFill>
                  <a:schemeClr val="tx2"/>
                </a:solidFill>
                <a:latin typeface="Optima"/>
                <a:cs typeface="Optima"/>
              </a:endParaRPr>
            </a:p>
          </p:txBody>
        </p:sp>
        <p:sp>
          <p:nvSpPr>
            <p:cNvPr id="228" name="TextBox 227"/>
            <p:cNvSpPr txBox="1"/>
            <p:nvPr/>
          </p:nvSpPr>
          <p:spPr>
            <a:xfrm>
              <a:off x="6959080" y="1050137"/>
              <a:ext cx="1152591" cy="238527"/>
            </a:xfrm>
            <a:prstGeom prst="rect">
              <a:avLst/>
            </a:prstGeom>
            <a:noFill/>
          </p:spPr>
          <p:txBody>
            <a:bodyPr wrap="none" rtlCol="0">
              <a:spAutoFit/>
            </a:bodyPr>
            <a:lstStyle/>
            <a:p>
              <a:r>
                <a:rPr lang="en-US" sz="950" b="1" i="1" dirty="0" err="1">
                  <a:solidFill>
                    <a:schemeClr val="tx2"/>
                  </a:solidFill>
                  <a:latin typeface="Optima"/>
                  <a:cs typeface="Optima"/>
                </a:rPr>
                <a:t>Libethra</a:t>
              </a:r>
              <a:r>
                <a:rPr lang="en-US" sz="950" b="1" i="1" dirty="0">
                  <a:solidFill>
                    <a:schemeClr val="tx2"/>
                  </a:solidFill>
                  <a:latin typeface="Optima"/>
                  <a:cs typeface="Optima"/>
                </a:rPr>
                <a:t> </a:t>
              </a:r>
              <a:r>
                <a:rPr lang="en-US" sz="950" b="1" i="1" dirty="0" err="1">
                  <a:solidFill>
                    <a:schemeClr val="tx2"/>
                  </a:solidFill>
                  <a:latin typeface="Optima"/>
                  <a:cs typeface="Optima"/>
                </a:rPr>
                <a:t>regularis</a:t>
              </a:r>
              <a:endParaRPr lang="en-US" sz="950" b="1" i="1" dirty="0">
                <a:solidFill>
                  <a:schemeClr val="tx2"/>
                </a:solidFill>
                <a:latin typeface="Optima"/>
                <a:cs typeface="Optima"/>
              </a:endParaRPr>
            </a:p>
          </p:txBody>
        </p:sp>
        <p:sp>
          <p:nvSpPr>
            <p:cNvPr id="229" name="TextBox 228"/>
            <p:cNvSpPr txBox="1"/>
            <p:nvPr/>
          </p:nvSpPr>
          <p:spPr>
            <a:xfrm>
              <a:off x="6959079" y="1198863"/>
              <a:ext cx="992390" cy="238527"/>
            </a:xfrm>
            <a:prstGeom prst="rect">
              <a:avLst/>
            </a:prstGeom>
            <a:noFill/>
          </p:spPr>
          <p:txBody>
            <a:bodyPr wrap="none" rtlCol="0">
              <a:spAutoFit/>
            </a:bodyPr>
            <a:lstStyle/>
            <a:p>
              <a:r>
                <a:rPr lang="en-US" sz="950" b="1" i="1" dirty="0" err="1">
                  <a:solidFill>
                    <a:schemeClr val="tx2"/>
                  </a:solidFill>
                  <a:latin typeface="Optima"/>
                  <a:cs typeface="Optima"/>
                </a:rPr>
                <a:t>Diapheromera</a:t>
              </a:r>
              <a:endParaRPr lang="en-US" sz="950" b="1" i="1" dirty="0">
                <a:solidFill>
                  <a:schemeClr val="tx2"/>
                </a:solidFill>
                <a:latin typeface="Optima"/>
                <a:cs typeface="Optima"/>
              </a:endParaRPr>
            </a:p>
          </p:txBody>
        </p:sp>
        <p:sp>
          <p:nvSpPr>
            <p:cNvPr id="230" name="TextBox 229"/>
            <p:cNvSpPr txBox="1"/>
            <p:nvPr/>
          </p:nvSpPr>
          <p:spPr>
            <a:xfrm>
              <a:off x="6959078" y="1505579"/>
              <a:ext cx="957667" cy="238527"/>
            </a:xfrm>
            <a:prstGeom prst="rect">
              <a:avLst/>
            </a:prstGeom>
            <a:noFill/>
          </p:spPr>
          <p:txBody>
            <a:bodyPr wrap="none" rtlCol="0">
              <a:spAutoFit/>
            </a:bodyPr>
            <a:lstStyle/>
            <a:p>
              <a:r>
                <a:rPr lang="en-US" sz="950" b="1" i="1" dirty="0" err="1">
                  <a:solidFill>
                    <a:schemeClr val="tx2"/>
                  </a:solidFill>
                  <a:latin typeface="Optima"/>
                  <a:cs typeface="Optima"/>
                </a:rPr>
                <a:t>Baculum</a:t>
              </a:r>
              <a:r>
                <a:rPr lang="en-US" sz="950" b="1" i="1" dirty="0">
                  <a:solidFill>
                    <a:schemeClr val="tx2"/>
                  </a:solidFill>
                  <a:latin typeface="Optima"/>
                  <a:cs typeface="Optima"/>
                </a:rPr>
                <a:t> </a:t>
              </a:r>
              <a:r>
                <a:rPr lang="en-US" sz="950" b="1" i="1" dirty="0" err="1">
                  <a:solidFill>
                    <a:schemeClr val="tx2"/>
                  </a:solidFill>
                  <a:latin typeface="Optima"/>
                  <a:cs typeface="Optima"/>
                </a:rPr>
                <a:t>thaii</a:t>
              </a:r>
              <a:endParaRPr lang="en-US" sz="950" b="1" i="1" dirty="0">
                <a:solidFill>
                  <a:schemeClr val="tx2"/>
                </a:solidFill>
                <a:latin typeface="Optima"/>
                <a:cs typeface="Optima"/>
              </a:endParaRPr>
            </a:p>
          </p:txBody>
        </p:sp>
        <p:sp>
          <p:nvSpPr>
            <p:cNvPr id="231" name="TextBox 230"/>
            <p:cNvSpPr txBox="1"/>
            <p:nvPr/>
          </p:nvSpPr>
          <p:spPr>
            <a:xfrm>
              <a:off x="6959079" y="5108812"/>
              <a:ext cx="1598723" cy="238527"/>
            </a:xfrm>
            <a:prstGeom prst="rect">
              <a:avLst/>
            </a:prstGeom>
            <a:noFill/>
          </p:spPr>
          <p:txBody>
            <a:bodyPr wrap="none" rtlCol="0">
              <a:spAutoFit/>
            </a:bodyPr>
            <a:lstStyle/>
            <a:p>
              <a:r>
                <a:rPr lang="en-US" sz="950" b="1" i="1" dirty="0" err="1">
                  <a:solidFill>
                    <a:srgbClr val="176FC1"/>
                  </a:solidFill>
                  <a:latin typeface="Optima"/>
                  <a:cs typeface="Optima"/>
                </a:rPr>
                <a:t>Ctenomorphodes</a:t>
              </a:r>
              <a:r>
                <a:rPr lang="en-US" sz="950" b="1" i="1" dirty="0">
                  <a:solidFill>
                    <a:srgbClr val="176FC1"/>
                  </a:solidFill>
                  <a:latin typeface="Optima"/>
                  <a:cs typeface="Optima"/>
                </a:rPr>
                <a:t> </a:t>
              </a:r>
              <a:r>
                <a:rPr lang="en-US" sz="950" b="1" i="1" dirty="0" err="1">
                  <a:solidFill>
                    <a:srgbClr val="176FC1"/>
                  </a:solidFill>
                  <a:latin typeface="Optima"/>
                  <a:cs typeface="Optima"/>
                </a:rPr>
                <a:t>briareus</a:t>
              </a:r>
              <a:endParaRPr lang="en-US" sz="950" b="1" i="1" dirty="0">
                <a:solidFill>
                  <a:srgbClr val="176FC1"/>
                </a:solidFill>
                <a:latin typeface="Optima"/>
                <a:cs typeface="Optima"/>
              </a:endParaRPr>
            </a:p>
          </p:txBody>
        </p:sp>
        <p:sp>
          <p:nvSpPr>
            <p:cNvPr id="232" name="TextBox 231"/>
            <p:cNvSpPr txBox="1"/>
            <p:nvPr/>
          </p:nvSpPr>
          <p:spPr>
            <a:xfrm>
              <a:off x="6959078" y="5424944"/>
              <a:ext cx="1517587" cy="238527"/>
            </a:xfrm>
            <a:prstGeom prst="rect">
              <a:avLst/>
            </a:prstGeom>
            <a:noFill/>
          </p:spPr>
          <p:txBody>
            <a:bodyPr wrap="none" rtlCol="0">
              <a:spAutoFit/>
            </a:bodyPr>
            <a:lstStyle/>
            <a:p>
              <a:r>
                <a:rPr lang="en-US" sz="950" b="1" i="1" dirty="0" err="1">
                  <a:solidFill>
                    <a:srgbClr val="ED1C24"/>
                  </a:solidFill>
                  <a:latin typeface="Optima"/>
                  <a:cs typeface="Optima"/>
                </a:rPr>
                <a:t>Anisomorpha</a:t>
              </a:r>
              <a:r>
                <a:rPr lang="en-US" sz="950" b="1" i="1" dirty="0">
                  <a:solidFill>
                    <a:srgbClr val="ED1C24"/>
                  </a:solidFill>
                  <a:latin typeface="Optima"/>
                  <a:cs typeface="Optima"/>
                </a:rPr>
                <a:t> </a:t>
              </a:r>
              <a:r>
                <a:rPr lang="en-US" sz="950" b="1" i="1" dirty="0" err="1">
                  <a:solidFill>
                    <a:srgbClr val="ED1C24"/>
                  </a:solidFill>
                  <a:latin typeface="Optima"/>
                  <a:cs typeface="Optima"/>
                </a:rPr>
                <a:t>ferruginea</a:t>
              </a:r>
              <a:endParaRPr lang="en-US" sz="950" b="1" i="1" dirty="0">
                <a:solidFill>
                  <a:srgbClr val="ED1C24"/>
                </a:solidFill>
                <a:latin typeface="Optima"/>
                <a:cs typeface="Optima"/>
              </a:endParaRPr>
            </a:p>
          </p:txBody>
        </p:sp>
      </p:grpSp>
      <p:sp>
        <p:nvSpPr>
          <p:cNvPr id="176" name="Title 1"/>
          <p:cNvSpPr txBox="1">
            <a:spLocks/>
          </p:cNvSpPr>
          <p:nvPr/>
        </p:nvSpPr>
        <p:spPr>
          <a:xfrm>
            <a:off x="381000"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err="1">
                <a:latin typeface="Optima"/>
                <a:cs typeface="Optima"/>
              </a:rPr>
              <a:t>Dollo’s</a:t>
            </a:r>
            <a:r>
              <a:rPr lang="en-US" b="1" dirty="0">
                <a:latin typeface="Optima"/>
                <a:cs typeface="Optima"/>
              </a:rPr>
              <a:t> Principle Violated</a:t>
            </a:r>
          </a:p>
        </p:txBody>
      </p:sp>
      <p:sp>
        <p:nvSpPr>
          <p:cNvPr id="178" name="Rectangle 177"/>
          <p:cNvSpPr/>
          <p:nvPr/>
        </p:nvSpPr>
        <p:spPr>
          <a:xfrm>
            <a:off x="381000" y="6122884"/>
            <a:ext cx="8229600" cy="523220"/>
          </a:xfrm>
          <a:prstGeom prst="rect">
            <a:avLst/>
          </a:prstGeom>
          <a:solidFill>
            <a:schemeClr val="tx2">
              <a:lumMod val="20000"/>
              <a:lumOff val="80000"/>
            </a:schemeClr>
          </a:solidFill>
          <a:ln>
            <a:solidFill>
              <a:schemeClr val="tx2"/>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b="1" dirty="0">
                <a:solidFill>
                  <a:srgbClr val="FF0000"/>
                </a:solidFill>
                <a:latin typeface="Optima"/>
                <a:cs typeface="Optima"/>
              </a:rPr>
              <a:t>STOP and Think: </a:t>
            </a:r>
            <a:r>
              <a:rPr lang="en-US" sz="2800" dirty="0">
                <a:latin typeface="Optima"/>
                <a:cs typeface="Optima"/>
              </a:rPr>
              <a:t>What do you think </a:t>
            </a:r>
            <a:r>
              <a:rPr lang="en-US" sz="2800">
                <a:latin typeface="Optima"/>
                <a:cs typeface="Optima"/>
              </a:rPr>
              <a:t>has happened?</a:t>
            </a:r>
            <a:endParaRPr lang="en-US" i="1" dirty="0">
              <a:latin typeface="Optima"/>
              <a:cs typeface="Optima"/>
            </a:endParaRPr>
          </a:p>
        </p:txBody>
      </p:sp>
      <p:sp>
        <p:nvSpPr>
          <p:cNvPr id="180" name="Rectangle 179"/>
          <p:cNvSpPr/>
          <p:nvPr/>
        </p:nvSpPr>
        <p:spPr>
          <a:xfrm>
            <a:off x="1204584" y="1532651"/>
            <a:ext cx="2209800" cy="1143000"/>
          </a:xfrm>
          <a:prstGeom prst="rect">
            <a:avLst/>
          </a:prstGeom>
          <a:solidFill>
            <a:schemeClr val="bg1">
              <a:lumMod val="8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2" name="Rectangle 181"/>
          <p:cNvSpPr/>
          <p:nvPr/>
        </p:nvSpPr>
        <p:spPr>
          <a:xfrm>
            <a:off x="1800866" y="1913651"/>
            <a:ext cx="1031355" cy="369332"/>
          </a:xfrm>
          <a:prstGeom prst="rect">
            <a:avLst/>
          </a:prstGeom>
        </p:spPr>
        <p:txBody>
          <a:bodyPr wrap="none">
            <a:spAutoFit/>
          </a:bodyPr>
          <a:lstStyle/>
          <a:p>
            <a:r>
              <a:rPr lang="en-US" dirty="0">
                <a:solidFill>
                  <a:srgbClr val="262626"/>
                </a:solidFill>
                <a:latin typeface="Optima"/>
                <a:cs typeface="Optima"/>
              </a:rPr>
              <a:t>wingless</a:t>
            </a:r>
            <a:endParaRPr lang="en-US" dirty="0"/>
          </a:p>
        </p:txBody>
      </p:sp>
      <p:sp>
        <p:nvSpPr>
          <p:cNvPr id="183" name="6-Point Star 182"/>
          <p:cNvSpPr>
            <a:spLocks noChangeAspect="1"/>
          </p:cNvSpPr>
          <p:nvPr/>
        </p:nvSpPr>
        <p:spPr>
          <a:xfrm>
            <a:off x="1482463" y="2409336"/>
            <a:ext cx="135441" cy="135441"/>
          </a:xfrm>
          <a:prstGeom prst="star6">
            <a:avLst/>
          </a:prstGeom>
          <a:solidFill>
            <a:srgbClr val="FFFF00"/>
          </a:solidFill>
          <a:ln w="9525"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lstStyle/>
          <a:p>
            <a:endParaRPr lang="en-US" sz="950"/>
          </a:p>
        </p:txBody>
      </p:sp>
      <p:cxnSp>
        <p:nvCxnSpPr>
          <p:cNvPr id="184" name="Straight Arrow Connector 183"/>
          <p:cNvCxnSpPr/>
          <p:nvPr/>
        </p:nvCxnSpPr>
        <p:spPr>
          <a:xfrm flipH="1">
            <a:off x="1330061" y="2142251"/>
            <a:ext cx="402336"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85" name="Rectangle 184"/>
          <p:cNvSpPr/>
          <p:nvPr/>
        </p:nvSpPr>
        <p:spPr>
          <a:xfrm>
            <a:off x="1800866" y="1532651"/>
            <a:ext cx="915943" cy="369332"/>
          </a:xfrm>
          <a:prstGeom prst="rect">
            <a:avLst/>
          </a:prstGeom>
        </p:spPr>
        <p:txBody>
          <a:bodyPr wrap="none">
            <a:spAutoFit/>
          </a:bodyPr>
          <a:lstStyle/>
          <a:p>
            <a:r>
              <a:rPr lang="en-US" dirty="0">
                <a:solidFill>
                  <a:srgbClr val="262626"/>
                </a:solidFill>
                <a:latin typeface="Optima"/>
                <a:cs typeface="Optima"/>
              </a:rPr>
              <a:t>winged</a:t>
            </a:r>
            <a:endParaRPr lang="en-US" dirty="0"/>
          </a:p>
        </p:txBody>
      </p:sp>
      <p:cxnSp>
        <p:nvCxnSpPr>
          <p:cNvPr id="233" name="Straight Arrow Connector 232"/>
          <p:cNvCxnSpPr/>
          <p:nvPr/>
        </p:nvCxnSpPr>
        <p:spPr>
          <a:xfrm flipH="1">
            <a:off x="1330061" y="1761251"/>
            <a:ext cx="400208" cy="0"/>
          </a:xfrm>
          <a:prstGeom prst="straightConnector1">
            <a:avLst/>
          </a:prstGeom>
          <a:ln w="28575"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34" name="Rectangle 233"/>
          <p:cNvSpPr/>
          <p:nvPr/>
        </p:nvSpPr>
        <p:spPr>
          <a:xfrm>
            <a:off x="1812147" y="2281823"/>
            <a:ext cx="1595971" cy="369332"/>
          </a:xfrm>
          <a:prstGeom prst="rect">
            <a:avLst/>
          </a:prstGeom>
        </p:spPr>
        <p:txBody>
          <a:bodyPr wrap="none">
            <a:spAutoFit/>
          </a:bodyPr>
          <a:lstStyle/>
          <a:p>
            <a:r>
              <a:rPr lang="en-US" dirty="0">
                <a:solidFill>
                  <a:srgbClr val="262626"/>
                </a:solidFill>
                <a:latin typeface="Optima"/>
                <a:cs typeface="Optima"/>
              </a:rPr>
              <a:t>wing gain/loss</a:t>
            </a:r>
            <a:endParaRPr lang="en-US" dirty="0"/>
          </a:p>
        </p:txBody>
      </p:sp>
    </p:spTree>
    <p:extLst>
      <p:ext uri="{BB962C8B-B14F-4D97-AF65-F5344CB8AC3E}">
        <p14:creationId xmlns:p14="http://schemas.microsoft.com/office/powerpoint/2010/main" val="163151402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63726153"/>
              </p:ext>
            </p:extLst>
          </p:nvPr>
        </p:nvGraphicFramePr>
        <p:xfrm>
          <a:off x="3048000" y="2514600"/>
          <a:ext cx="3432303" cy="2333776"/>
        </p:xfrm>
        <a:graphic>
          <a:graphicData uri="http://schemas.openxmlformats.org/drawingml/2006/table">
            <a:tbl>
              <a:tblPr firstRow="1" bandRow="1">
                <a:tableStyleId>{5C22544A-7EE6-4342-B048-85BDC9FD1C3A}</a:tableStyleId>
              </a:tblPr>
              <a:tblGrid>
                <a:gridCol w="1211165">
                  <a:extLst>
                    <a:ext uri="{9D8B030D-6E8A-4147-A177-3AD203B41FA5}">
                      <a16:colId xmlns:a16="http://schemas.microsoft.com/office/drawing/2014/main" val="20000"/>
                    </a:ext>
                  </a:extLst>
                </a:gridCol>
                <a:gridCol w="2221138">
                  <a:extLst>
                    <a:ext uri="{9D8B030D-6E8A-4147-A177-3AD203B41FA5}">
                      <a16:colId xmlns:a16="http://schemas.microsoft.com/office/drawing/2014/main" val="20001"/>
                    </a:ext>
                  </a:extLst>
                </a:gridCol>
              </a:tblGrid>
              <a:tr h="428776">
                <a:tc>
                  <a:txBody>
                    <a:bodyPr/>
                    <a:lstStyle/>
                    <a:p>
                      <a:pPr algn="ctr"/>
                      <a:r>
                        <a:rPr lang="en-US" sz="2000" b="0" dirty="0">
                          <a:solidFill>
                            <a:schemeClr val="tx1"/>
                          </a:solidFill>
                          <a:latin typeface="Optima"/>
                          <a:cs typeface="Optima"/>
                        </a:rPr>
                        <a:t>S</a:t>
                      </a:r>
                      <a:r>
                        <a:rPr lang="en-US" sz="1600" b="0" dirty="0">
                          <a:solidFill>
                            <a:schemeClr val="tx1"/>
                          </a:solidFill>
                          <a:latin typeface="Optima"/>
                          <a:cs typeface="Optima"/>
                        </a:rPr>
                        <a:t>PECIES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solidFill>
                          <a:latin typeface="Optima"/>
                          <a:cs typeface="Optima"/>
                        </a:rPr>
                        <a:t>A</a:t>
                      </a:r>
                      <a:r>
                        <a:rPr lang="en-US" sz="1600" b="0" dirty="0">
                          <a:solidFill>
                            <a:schemeClr val="tx1"/>
                          </a:solidFill>
                          <a:latin typeface="Optima"/>
                          <a:cs typeface="Optima"/>
                        </a:rPr>
                        <a:t>LIGNMENT</a:t>
                      </a:r>
                      <a:endParaRPr lang="en-US" sz="1900" b="0" dirty="0">
                        <a:solidFill>
                          <a:schemeClr val="tx1"/>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5920">
                <a:tc>
                  <a:txBody>
                    <a:bodyPr/>
                    <a:lstStyle/>
                    <a:p>
                      <a:pPr algn="ctr"/>
                      <a:endParaRPr lang="en-US" sz="1900" b="0" dirty="0">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900" b="0" dirty="0">
                        <a:latin typeface="Courier"/>
                        <a:cs typeface="Courier"/>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5920">
                <a:tc>
                  <a:txBody>
                    <a:bodyPr/>
                    <a:lstStyle/>
                    <a:p>
                      <a:pPr algn="ctr"/>
                      <a:r>
                        <a:rPr lang="en-US" sz="1600" b="1" dirty="0">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Courier"/>
                          <a:cs typeface="Courier"/>
                        </a:rPr>
                        <a:t>ACGTAGGCCT</a:t>
                      </a:r>
                      <a:endParaRPr lang="en-US" sz="1900" b="0" dirty="0">
                        <a:latin typeface="Courier"/>
                        <a:cs typeface="Courier"/>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5920">
                <a:tc>
                  <a:txBody>
                    <a:bodyPr/>
                    <a:lstStyle/>
                    <a:p>
                      <a:pPr algn="ctr"/>
                      <a:r>
                        <a:rPr lang="en-US" sz="1600" b="1" dirty="0">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Courier"/>
                          <a:cs typeface="Courier"/>
                        </a:rPr>
                        <a:t>ATGTAAGACT</a:t>
                      </a:r>
                      <a:endParaRPr lang="en-US" sz="1900" b="0" dirty="0">
                        <a:latin typeface="Courier"/>
                        <a:cs typeface="Courier"/>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5920">
                <a:tc>
                  <a:txBody>
                    <a:bodyPr/>
                    <a:lstStyle/>
                    <a:p>
                      <a:pPr algn="ctr"/>
                      <a:r>
                        <a:rPr lang="en-US" sz="1600" b="1" dirty="0">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Courier"/>
                          <a:cs typeface="Courier"/>
                        </a:rPr>
                        <a:t>TCGAGAGCAC</a:t>
                      </a:r>
                      <a:endParaRPr lang="en-US" sz="1900" b="0" dirty="0">
                        <a:latin typeface="Courier"/>
                        <a:cs typeface="Courier"/>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592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Courier"/>
                          <a:cs typeface="Courier"/>
                        </a:rPr>
                        <a:t>TCGAAAGCAT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3" name="Title 1"/>
          <p:cNvSpPr txBox="1">
            <a:spLocks/>
          </p:cNvSpPr>
          <p:nvPr/>
        </p:nvSpPr>
        <p:spPr>
          <a:xfrm>
            <a:off x="381000"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An Alignment As a Character Table</a:t>
            </a:r>
          </a:p>
        </p:txBody>
      </p:sp>
    </p:spTree>
    <p:extLst>
      <p:ext uri="{BB962C8B-B14F-4D97-AF65-F5344CB8AC3E}">
        <p14:creationId xmlns:p14="http://schemas.microsoft.com/office/powerpoint/2010/main" val="138719208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81000"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An Alignment As a Character Table</a:t>
            </a:r>
          </a:p>
        </p:txBody>
      </p:sp>
      <p:pic>
        <p:nvPicPr>
          <p:cNvPr id="5" name="Picture 4"/>
          <p:cNvPicPr>
            <a:picLocks noChangeAspect="1"/>
          </p:cNvPicPr>
          <p:nvPr/>
        </p:nvPicPr>
        <p:blipFill rotWithShape="1">
          <a:blip r:embed="rId2"/>
          <a:srcRect l="77379"/>
          <a:stretch/>
        </p:blipFill>
        <p:spPr>
          <a:xfrm>
            <a:off x="6232415" y="3555081"/>
            <a:ext cx="255772" cy="1143000"/>
          </a:xfrm>
          <a:prstGeom prst="rect">
            <a:avLst/>
          </a:prstGeom>
        </p:spPr>
      </p:pic>
      <p:sp>
        <p:nvSpPr>
          <p:cNvPr id="6" name="Rectangle 5"/>
          <p:cNvSpPr/>
          <p:nvPr/>
        </p:nvSpPr>
        <p:spPr>
          <a:xfrm>
            <a:off x="6544560" y="3850530"/>
            <a:ext cx="1474748" cy="461665"/>
          </a:xfrm>
          <a:prstGeom prst="rect">
            <a:avLst/>
          </a:prstGeom>
        </p:spPr>
        <p:txBody>
          <a:bodyPr wrap="none">
            <a:spAutoFit/>
          </a:bodyPr>
          <a:lstStyle/>
          <a:p>
            <a:r>
              <a:rPr lang="en-US" sz="2400" i="1" dirty="0">
                <a:latin typeface="Optima"/>
                <a:cs typeface="Optima"/>
              </a:rPr>
              <a:t>n </a:t>
            </a:r>
            <a:r>
              <a:rPr lang="en-US" sz="2400" dirty="0">
                <a:latin typeface="Optima"/>
                <a:cs typeface="Optima"/>
              </a:rPr>
              <a:t>species</a:t>
            </a:r>
            <a:endParaRPr lang="en-US" sz="2400" i="1" dirty="0"/>
          </a:p>
        </p:txBody>
      </p:sp>
      <p:sp>
        <p:nvSpPr>
          <p:cNvPr id="7" name="Rectangle 6"/>
          <p:cNvSpPr/>
          <p:nvPr/>
        </p:nvSpPr>
        <p:spPr>
          <a:xfrm>
            <a:off x="4407763" y="5092338"/>
            <a:ext cx="1943796" cy="461665"/>
          </a:xfrm>
          <a:prstGeom prst="rect">
            <a:avLst/>
          </a:prstGeom>
        </p:spPr>
        <p:txBody>
          <a:bodyPr wrap="none">
            <a:spAutoFit/>
          </a:bodyPr>
          <a:lstStyle/>
          <a:p>
            <a:pPr algn="ctr"/>
            <a:r>
              <a:rPr lang="en-US" sz="2400" i="1" dirty="0">
                <a:latin typeface="Optima"/>
                <a:cs typeface="Optima"/>
              </a:rPr>
              <a:t>m </a:t>
            </a:r>
            <a:r>
              <a:rPr lang="en-US" sz="2400" dirty="0">
                <a:latin typeface="Optima"/>
                <a:cs typeface="Optima"/>
              </a:rPr>
              <a:t>characters</a:t>
            </a:r>
            <a:endParaRPr lang="en-US" sz="2400" i="1" dirty="0"/>
          </a:p>
        </p:txBody>
      </p:sp>
      <p:pic>
        <p:nvPicPr>
          <p:cNvPr id="8" name="Picture 7"/>
          <p:cNvPicPr>
            <a:picLocks noChangeAspect="1"/>
          </p:cNvPicPr>
          <p:nvPr/>
        </p:nvPicPr>
        <p:blipFill rotWithShape="1">
          <a:blip r:embed="rId2"/>
          <a:srcRect l="77379"/>
          <a:stretch/>
        </p:blipFill>
        <p:spPr>
          <a:xfrm rot="5400000">
            <a:off x="5215326" y="4358982"/>
            <a:ext cx="289875" cy="1295400"/>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1989413674"/>
              </p:ext>
            </p:extLst>
          </p:nvPr>
        </p:nvGraphicFramePr>
        <p:xfrm>
          <a:off x="3048000" y="2514600"/>
          <a:ext cx="3432303" cy="2333776"/>
        </p:xfrm>
        <a:graphic>
          <a:graphicData uri="http://schemas.openxmlformats.org/drawingml/2006/table">
            <a:tbl>
              <a:tblPr firstRow="1" bandRow="1">
                <a:tableStyleId>{5C22544A-7EE6-4342-B048-85BDC9FD1C3A}</a:tableStyleId>
              </a:tblPr>
              <a:tblGrid>
                <a:gridCol w="1211165">
                  <a:extLst>
                    <a:ext uri="{9D8B030D-6E8A-4147-A177-3AD203B41FA5}">
                      <a16:colId xmlns:a16="http://schemas.microsoft.com/office/drawing/2014/main" val="20000"/>
                    </a:ext>
                  </a:extLst>
                </a:gridCol>
                <a:gridCol w="2221138">
                  <a:extLst>
                    <a:ext uri="{9D8B030D-6E8A-4147-A177-3AD203B41FA5}">
                      <a16:colId xmlns:a16="http://schemas.microsoft.com/office/drawing/2014/main" val="20001"/>
                    </a:ext>
                  </a:extLst>
                </a:gridCol>
              </a:tblGrid>
              <a:tr h="428776">
                <a:tc>
                  <a:txBody>
                    <a:bodyPr/>
                    <a:lstStyle/>
                    <a:p>
                      <a:pPr algn="ctr"/>
                      <a:r>
                        <a:rPr lang="en-US" sz="2000" b="0" dirty="0">
                          <a:solidFill>
                            <a:schemeClr val="tx1"/>
                          </a:solidFill>
                          <a:latin typeface="Optima"/>
                          <a:cs typeface="Optima"/>
                        </a:rPr>
                        <a:t>S</a:t>
                      </a:r>
                      <a:r>
                        <a:rPr lang="en-US" sz="1600" b="0" dirty="0">
                          <a:solidFill>
                            <a:schemeClr val="tx1"/>
                          </a:solidFill>
                          <a:latin typeface="Optima"/>
                          <a:cs typeface="Optima"/>
                        </a:rPr>
                        <a:t>PECIES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solidFill>
                          <a:latin typeface="Optima"/>
                          <a:cs typeface="Optima"/>
                        </a:rPr>
                        <a:t>A</a:t>
                      </a:r>
                      <a:r>
                        <a:rPr lang="en-US" sz="1600" b="0" dirty="0">
                          <a:solidFill>
                            <a:schemeClr val="tx1"/>
                          </a:solidFill>
                          <a:latin typeface="Optima"/>
                          <a:cs typeface="Optima"/>
                        </a:rPr>
                        <a:t>LIGNMENT</a:t>
                      </a:r>
                      <a:endParaRPr lang="en-US" sz="1900" b="0" dirty="0">
                        <a:solidFill>
                          <a:schemeClr val="tx1"/>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5920">
                <a:tc>
                  <a:txBody>
                    <a:bodyPr/>
                    <a:lstStyle/>
                    <a:p>
                      <a:pPr algn="ctr"/>
                      <a:endParaRPr lang="en-US" sz="1900" b="0" dirty="0">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900" b="0" dirty="0">
                        <a:latin typeface="Courier"/>
                        <a:cs typeface="Courier"/>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5920">
                <a:tc>
                  <a:txBody>
                    <a:bodyPr/>
                    <a:lstStyle/>
                    <a:p>
                      <a:pPr algn="ctr"/>
                      <a:r>
                        <a:rPr lang="en-US" sz="1600" b="1" dirty="0">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Courier"/>
                          <a:cs typeface="Courier"/>
                        </a:rPr>
                        <a:t>ACGTAGGCCT</a:t>
                      </a:r>
                      <a:endParaRPr lang="en-US" sz="1900" b="0" dirty="0">
                        <a:latin typeface="Courier"/>
                        <a:cs typeface="Courier"/>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5920">
                <a:tc>
                  <a:txBody>
                    <a:bodyPr/>
                    <a:lstStyle/>
                    <a:p>
                      <a:pPr algn="ctr"/>
                      <a:r>
                        <a:rPr lang="en-US" sz="1600" b="1" dirty="0">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Courier"/>
                          <a:cs typeface="Courier"/>
                        </a:rPr>
                        <a:t>ATGTAAGACT</a:t>
                      </a:r>
                      <a:endParaRPr lang="en-US" sz="1900" b="0" dirty="0">
                        <a:latin typeface="Courier"/>
                        <a:cs typeface="Courier"/>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5920">
                <a:tc>
                  <a:txBody>
                    <a:bodyPr/>
                    <a:lstStyle/>
                    <a:p>
                      <a:pPr algn="ctr"/>
                      <a:r>
                        <a:rPr lang="en-US" sz="1600" b="1" dirty="0">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Courier"/>
                          <a:cs typeface="Courier"/>
                        </a:rPr>
                        <a:t>TCGAGAGCAC</a:t>
                      </a:r>
                      <a:endParaRPr lang="en-US" sz="1900" b="0" dirty="0">
                        <a:latin typeface="Courier"/>
                        <a:cs typeface="Courier"/>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592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Courier"/>
                          <a:cs typeface="Courier"/>
                        </a:rPr>
                        <a:t>TCGAAAGCAT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57735712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000"/>
                </a:solidFill>
                <a:latin typeface="Optima"/>
                <a:cs typeface="Optima"/>
              </a:rPr>
              <a:t>Outline</a:t>
            </a:r>
          </a:p>
        </p:txBody>
      </p:sp>
      <p:sp>
        <p:nvSpPr>
          <p:cNvPr id="3" name="Content Placeholder 2"/>
          <p:cNvSpPr>
            <a:spLocks noGrp="1"/>
          </p:cNvSpPr>
          <p:nvPr>
            <p:ph idx="1"/>
          </p:nvPr>
        </p:nvSpPr>
        <p:spPr>
          <a:xfrm>
            <a:off x="457200" y="1371601"/>
            <a:ext cx="8458200" cy="5334001"/>
          </a:xfrm>
        </p:spPr>
        <p:txBody>
          <a:bodyPr>
            <a:noAutofit/>
          </a:bodyPr>
          <a:lstStyle/>
          <a:p>
            <a:pPr>
              <a:lnSpc>
                <a:spcPct val="120000"/>
              </a:lnSpc>
            </a:pPr>
            <a:r>
              <a:rPr lang="en-US" sz="2200" dirty="0">
                <a:solidFill>
                  <a:schemeClr val="bg1">
                    <a:lumMod val="50000"/>
                  </a:schemeClr>
                </a:solidFill>
                <a:latin typeface="Optima"/>
                <a:cs typeface="Optima"/>
              </a:rPr>
              <a:t>The Fastest Outbreak</a:t>
            </a:r>
          </a:p>
          <a:p>
            <a:pPr>
              <a:lnSpc>
                <a:spcPct val="120000"/>
              </a:lnSpc>
            </a:pPr>
            <a:r>
              <a:rPr lang="en-US" sz="2200" dirty="0">
                <a:solidFill>
                  <a:schemeClr val="bg1">
                    <a:lumMod val="50000"/>
                  </a:schemeClr>
                </a:solidFill>
                <a:latin typeface="Optima"/>
                <a:cs typeface="Optima"/>
              </a:rPr>
              <a:t>Transforming Distance Matrices into Evolutionary Trees</a:t>
            </a:r>
          </a:p>
          <a:p>
            <a:pPr>
              <a:lnSpc>
                <a:spcPct val="120000"/>
              </a:lnSpc>
            </a:pPr>
            <a:r>
              <a:rPr lang="en-US" sz="2200" dirty="0">
                <a:solidFill>
                  <a:schemeClr val="bg1">
                    <a:lumMod val="50000"/>
                  </a:schemeClr>
                </a:solidFill>
                <a:latin typeface="Optima"/>
                <a:cs typeface="Optima"/>
              </a:rPr>
              <a:t>Toward an Algorithm for Distance-Based Phylogeny Construction</a:t>
            </a:r>
          </a:p>
          <a:p>
            <a:pPr>
              <a:lnSpc>
                <a:spcPct val="120000"/>
              </a:lnSpc>
            </a:pPr>
            <a:r>
              <a:rPr lang="en-US" sz="2200" dirty="0">
                <a:solidFill>
                  <a:schemeClr val="bg1">
                    <a:lumMod val="50000"/>
                  </a:schemeClr>
                </a:solidFill>
                <a:latin typeface="Optima"/>
                <a:cs typeface="Optima"/>
              </a:rPr>
              <a:t>Additive Phylogeny</a:t>
            </a:r>
          </a:p>
          <a:p>
            <a:pPr>
              <a:lnSpc>
                <a:spcPct val="120000"/>
              </a:lnSpc>
            </a:pPr>
            <a:r>
              <a:rPr lang="en-US" sz="2200" dirty="0">
                <a:solidFill>
                  <a:schemeClr val="bg1">
                    <a:lumMod val="50000"/>
                  </a:schemeClr>
                </a:solidFill>
                <a:latin typeface="Optima"/>
                <a:cs typeface="Optima"/>
              </a:rPr>
              <a:t>Using Least-Squares to Construct Distance-Based Phylogenies</a:t>
            </a:r>
          </a:p>
          <a:p>
            <a:pPr>
              <a:lnSpc>
                <a:spcPct val="120000"/>
              </a:lnSpc>
            </a:pPr>
            <a:r>
              <a:rPr lang="en-US" sz="2200" dirty="0" err="1">
                <a:solidFill>
                  <a:schemeClr val="bg1">
                    <a:lumMod val="50000"/>
                  </a:schemeClr>
                </a:solidFill>
                <a:latin typeface="Optima"/>
                <a:cs typeface="Optima"/>
              </a:rPr>
              <a:t>Ultrametric</a:t>
            </a:r>
            <a:r>
              <a:rPr lang="en-US" sz="2200" dirty="0">
                <a:solidFill>
                  <a:schemeClr val="bg1">
                    <a:lumMod val="50000"/>
                  </a:schemeClr>
                </a:solidFill>
                <a:latin typeface="Optima"/>
                <a:cs typeface="Optima"/>
              </a:rPr>
              <a:t> Evolutionary Trees</a:t>
            </a:r>
          </a:p>
          <a:p>
            <a:pPr>
              <a:lnSpc>
                <a:spcPct val="120000"/>
              </a:lnSpc>
            </a:pPr>
            <a:r>
              <a:rPr lang="en-US" sz="2200" dirty="0">
                <a:solidFill>
                  <a:schemeClr val="bg1">
                    <a:lumMod val="50000"/>
                  </a:schemeClr>
                </a:solidFill>
                <a:latin typeface="Optima"/>
                <a:cs typeface="Optima"/>
              </a:rPr>
              <a:t>The Neighbor-Joining Algorithm</a:t>
            </a:r>
          </a:p>
          <a:p>
            <a:pPr>
              <a:lnSpc>
                <a:spcPct val="120000"/>
              </a:lnSpc>
            </a:pPr>
            <a:r>
              <a:rPr lang="en-US" sz="2200" dirty="0">
                <a:solidFill>
                  <a:schemeClr val="bg1">
                    <a:lumMod val="50000"/>
                  </a:schemeClr>
                </a:solidFill>
                <a:latin typeface="Optima"/>
                <a:cs typeface="Optima"/>
              </a:rPr>
              <a:t>Character-Based Tree Reconstruction</a:t>
            </a:r>
          </a:p>
          <a:p>
            <a:pPr>
              <a:lnSpc>
                <a:spcPct val="120000"/>
              </a:lnSpc>
            </a:pPr>
            <a:r>
              <a:rPr lang="en-US" sz="2200" b="1" dirty="0">
                <a:solidFill>
                  <a:srgbClr val="000000"/>
                </a:solidFill>
                <a:latin typeface="Optima"/>
                <a:cs typeface="Optima"/>
              </a:rPr>
              <a:t>The Small Parsimony Problem</a:t>
            </a:r>
          </a:p>
          <a:p>
            <a:pPr>
              <a:lnSpc>
                <a:spcPct val="120000"/>
              </a:lnSpc>
            </a:pPr>
            <a:r>
              <a:rPr lang="en-US" sz="2200" dirty="0">
                <a:solidFill>
                  <a:schemeClr val="bg1">
                    <a:lumMod val="50000"/>
                  </a:schemeClr>
                </a:solidFill>
                <a:latin typeface="Optima"/>
                <a:cs typeface="Optima"/>
              </a:rPr>
              <a:t>The Large Parsimony Problem</a:t>
            </a:r>
          </a:p>
          <a:p>
            <a:pPr>
              <a:lnSpc>
                <a:spcPct val="120000"/>
              </a:lnSpc>
            </a:pPr>
            <a:r>
              <a:rPr lang="en-US" sz="2200" dirty="0">
                <a:solidFill>
                  <a:schemeClr val="bg1">
                    <a:lumMod val="50000"/>
                  </a:schemeClr>
                </a:solidFill>
                <a:latin typeface="Optima"/>
                <a:cs typeface="Optima"/>
              </a:rPr>
              <a:t>Evolutionary Tree Reconstruction in the Modern Era</a:t>
            </a:r>
          </a:p>
        </p:txBody>
      </p:sp>
      <p:sp>
        <p:nvSpPr>
          <p:cNvPr id="5" name="Footer Placeholder 4">
            <a:extLst>
              <a:ext uri="{FF2B5EF4-FFF2-40B4-BE49-F238E27FC236}">
                <a16:creationId xmlns:a16="http://schemas.microsoft.com/office/drawing/2014/main" id="{E7BABCC6-ECB0-5A46-82EB-607DF596F57E}"/>
              </a:ext>
            </a:extLst>
          </p:cNvPr>
          <p:cNvSpPr>
            <a:spLocks noGrp="1"/>
          </p:cNvSpPr>
          <p:nvPr>
            <p:ph type="ftr" sz="quarter" idx="11"/>
          </p:nvPr>
        </p:nvSpPr>
        <p:spPr/>
        <p:txBody>
          <a:bodyPr/>
          <a:lstStyle/>
          <a:p>
            <a:r>
              <a:rPr lang="en-US"/>
              <a:t>Bioinformatics Algorithms: An Active Learning Approach. Copyright 2018 Compeau and Pevzner.</a:t>
            </a:r>
          </a:p>
        </p:txBody>
      </p:sp>
    </p:spTree>
    <p:extLst>
      <p:ext uri="{BB962C8B-B14F-4D97-AF65-F5344CB8AC3E}">
        <p14:creationId xmlns:p14="http://schemas.microsoft.com/office/powerpoint/2010/main" val="3708070577"/>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p:cNvSpPr txBox="1">
            <a:spLocks/>
          </p:cNvSpPr>
          <p:nvPr/>
        </p:nvSpPr>
        <p:spPr>
          <a:xfrm>
            <a:off x="381000"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Toward a Computational Problem</a:t>
            </a:r>
          </a:p>
        </p:txBody>
      </p:sp>
      <p:graphicFrame>
        <p:nvGraphicFramePr>
          <p:cNvPr id="35" name="Table 34"/>
          <p:cNvGraphicFramePr>
            <a:graphicFrameLocks noGrp="1"/>
          </p:cNvGraphicFramePr>
          <p:nvPr>
            <p:extLst>
              <p:ext uri="{D42A27DB-BD31-4B8C-83A1-F6EECF244321}">
                <p14:modId xmlns:p14="http://schemas.microsoft.com/office/powerpoint/2010/main" val="3733894652"/>
              </p:ext>
            </p:extLst>
          </p:nvPr>
        </p:nvGraphicFramePr>
        <p:xfrm>
          <a:off x="2971802" y="1594271"/>
          <a:ext cx="3432303" cy="1524000"/>
        </p:xfrm>
        <a:graphic>
          <a:graphicData uri="http://schemas.openxmlformats.org/drawingml/2006/table">
            <a:tbl>
              <a:tblPr firstRow="1" bandRow="1">
                <a:tableStyleId>{5C22544A-7EE6-4342-B048-85BDC9FD1C3A}</a:tableStyleId>
              </a:tblPr>
              <a:tblGrid>
                <a:gridCol w="1211165">
                  <a:extLst>
                    <a:ext uri="{9D8B030D-6E8A-4147-A177-3AD203B41FA5}">
                      <a16:colId xmlns:a16="http://schemas.microsoft.com/office/drawing/2014/main" val="20000"/>
                    </a:ext>
                  </a:extLst>
                </a:gridCol>
                <a:gridCol w="2221138">
                  <a:extLst>
                    <a:ext uri="{9D8B030D-6E8A-4147-A177-3AD203B41FA5}">
                      <a16:colId xmlns:a16="http://schemas.microsoft.com/office/drawing/2014/main" val="20001"/>
                    </a:ext>
                  </a:extLst>
                </a:gridCol>
              </a:tblGrid>
              <a:tr h="375920">
                <a:tc>
                  <a:txBody>
                    <a:bodyPr/>
                    <a:lstStyle/>
                    <a:p>
                      <a:pPr algn="ctr"/>
                      <a:r>
                        <a:rPr lang="en-US" sz="1600" b="1" dirty="0">
                          <a:solidFill>
                            <a:srgbClr val="262626"/>
                          </a:solidFill>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rgbClr val="262626"/>
                          </a:solidFill>
                          <a:latin typeface="Courier"/>
                          <a:cs typeface="Courier"/>
                        </a:rPr>
                        <a:t>ACGTAGGCCT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5920">
                <a:tc>
                  <a:txBody>
                    <a:bodyPr/>
                    <a:lstStyle/>
                    <a:p>
                      <a:pPr algn="ctr"/>
                      <a:r>
                        <a:rPr lang="en-US" sz="1600" b="1" dirty="0">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Courier"/>
                          <a:cs typeface="Courier"/>
                        </a:rPr>
                        <a:t>ATGTAAGACT</a:t>
                      </a:r>
                      <a:endParaRPr lang="en-US" sz="1900" b="0" dirty="0">
                        <a:latin typeface="Courier"/>
                        <a:cs typeface="Courier"/>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5920">
                <a:tc>
                  <a:txBody>
                    <a:bodyPr/>
                    <a:lstStyle/>
                    <a:p>
                      <a:pPr algn="ctr"/>
                      <a:r>
                        <a:rPr lang="en-US" sz="1600" b="1" dirty="0">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Courier"/>
                          <a:cs typeface="Courier"/>
                        </a:rPr>
                        <a:t>TCGAGAGCAC</a:t>
                      </a:r>
                      <a:endParaRPr lang="en-US" sz="1900" b="0" dirty="0">
                        <a:latin typeface="Courier"/>
                        <a:cs typeface="Courier"/>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592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Courier"/>
                          <a:cs typeface="Courier"/>
                        </a:rPr>
                        <a:t>TCGAAAGCAT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pic>
        <p:nvPicPr>
          <p:cNvPr id="4" name="Picture 3"/>
          <p:cNvPicPr>
            <a:picLocks noChangeAspect="1"/>
          </p:cNvPicPr>
          <p:nvPr/>
        </p:nvPicPr>
        <p:blipFill rotWithShape="1">
          <a:blip r:embed="rId3"/>
          <a:srcRect l="77379"/>
          <a:stretch/>
        </p:blipFill>
        <p:spPr>
          <a:xfrm>
            <a:off x="6156215" y="1815991"/>
            <a:ext cx="255772" cy="1143000"/>
          </a:xfrm>
          <a:prstGeom prst="rect">
            <a:avLst/>
          </a:prstGeom>
        </p:spPr>
      </p:pic>
      <p:sp>
        <p:nvSpPr>
          <p:cNvPr id="5" name="Rectangle 4"/>
          <p:cNvSpPr/>
          <p:nvPr/>
        </p:nvSpPr>
        <p:spPr>
          <a:xfrm>
            <a:off x="6468360" y="2111440"/>
            <a:ext cx="1474748" cy="461665"/>
          </a:xfrm>
          <a:prstGeom prst="rect">
            <a:avLst/>
          </a:prstGeom>
        </p:spPr>
        <p:txBody>
          <a:bodyPr wrap="none">
            <a:spAutoFit/>
          </a:bodyPr>
          <a:lstStyle/>
          <a:p>
            <a:r>
              <a:rPr lang="en-US" sz="2400" i="1" dirty="0">
                <a:latin typeface="Optima"/>
                <a:cs typeface="Optima"/>
              </a:rPr>
              <a:t>n </a:t>
            </a:r>
            <a:r>
              <a:rPr lang="en-US" sz="2400" dirty="0">
                <a:latin typeface="Optima"/>
                <a:cs typeface="Optima"/>
              </a:rPr>
              <a:t>species</a:t>
            </a:r>
            <a:endParaRPr lang="en-US" sz="2400" i="1" dirty="0"/>
          </a:p>
        </p:txBody>
      </p:sp>
      <p:sp>
        <p:nvSpPr>
          <p:cNvPr id="6" name="Rectangle 5"/>
          <p:cNvSpPr/>
          <p:nvPr/>
        </p:nvSpPr>
        <p:spPr>
          <a:xfrm>
            <a:off x="4331563" y="3353248"/>
            <a:ext cx="1943796" cy="461665"/>
          </a:xfrm>
          <a:prstGeom prst="rect">
            <a:avLst/>
          </a:prstGeom>
        </p:spPr>
        <p:txBody>
          <a:bodyPr wrap="none">
            <a:spAutoFit/>
          </a:bodyPr>
          <a:lstStyle/>
          <a:p>
            <a:pPr algn="ctr"/>
            <a:r>
              <a:rPr lang="en-US" sz="2400" i="1" dirty="0">
                <a:latin typeface="Optima"/>
                <a:cs typeface="Optima"/>
              </a:rPr>
              <a:t>m </a:t>
            </a:r>
            <a:r>
              <a:rPr lang="en-US" sz="2400" dirty="0">
                <a:latin typeface="Optima"/>
                <a:cs typeface="Optima"/>
              </a:rPr>
              <a:t>characters</a:t>
            </a:r>
            <a:endParaRPr lang="en-US" sz="2400" i="1" dirty="0"/>
          </a:p>
        </p:txBody>
      </p:sp>
      <p:pic>
        <p:nvPicPr>
          <p:cNvPr id="7" name="Picture 6"/>
          <p:cNvPicPr>
            <a:picLocks noChangeAspect="1"/>
          </p:cNvPicPr>
          <p:nvPr/>
        </p:nvPicPr>
        <p:blipFill rotWithShape="1">
          <a:blip r:embed="rId3"/>
          <a:srcRect l="77379"/>
          <a:stretch/>
        </p:blipFill>
        <p:spPr>
          <a:xfrm rot="5400000">
            <a:off x="5139126" y="2619892"/>
            <a:ext cx="289875" cy="1295400"/>
          </a:xfrm>
          <a:prstGeom prst="rect">
            <a:avLst/>
          </a:prstGeom>
        </p:spPr>
      </p:pic>
    </p:spTree>
    <p:extLst>
      <p:ext uri="{BB962C8B-B14F-4D97-AF65-F5344CB8AC3E}">
        <p14:creationId xmlns:p14="http://schemas.microsoft.com/office/powerpoint/2010/main" val="517568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000"/>
                </a:solidFill>
                <a:latin typeface="Optima"/>
                <a:cs typeface="Optima"/>
              </a:rPr>
              <a:t>Outline</a:t>
            </a:r>
          </a:p>
        </p:txBody>
      </p:sp>
      <p:sp>
        <p:nvSpPr>
          <p:cNvPr id="3" name="Content Placeholder 2"/>
          <p:cNvSpPr>
            <a:spLocks noGrp="1"/>
          </p:cNvSpPr>
          <p:nvPr>
            <p:ph idx="1"/>
          </p:nvPr>
        </p:nvSpPr>
        <p:spPr>
          <a:xfrm>
            <a:off x="457200" y="1371601"/>
            <a:ext cx="8458200" cy="5334001"/>
          </a:xfrm>
        </p:spPr>
        <p:txBody>
          <a:bodyPr>
            <a:noAutofit/>
          </a:bodyPr>
          <a:lstStyle/>
          <a:p>
            <a:pPr>
              <a:lnSpc>
                <a:spcPct val="120000"/>
              </a:lnSpc>
            </a:pPr>
            <a:r>
              <a:rPr lang="en-US" sz="2200" b="1" dirty="0">
                <a:latin typeface="Optima"/>
                <a:cs typeface="Optima"/>
              </a:rPr>
              <a:t>The Fastest Outbreak</a:t>
            </a:r>
          </a:p>
          <a:p>
            <a:pPr>
              <a:lnSpc>
                <a:spcPct val="120000"/>
              </a:lnSpc>
            </a:pPr>
            <a:r>
              <a:rPr lang="en-US" sz="2200" dirty="0">
                <a:solidFill>
                  <a:schemeClr val="bg1">
                    <a:lumMod val="50000"/>
                  </a:schemeClr>
                </a:solidFill>
                <a:latin typeface="Optima"/>
                <a:cs typeface="Optima"/>
              </a:rPr>
              <a:t>Transforming Distance Matrices into Evolutionary Trees</a:t>
            </a:r>
          </a:p>
          <a:p>
            <a:pPr>
              <a:lnSpc>
                <a:spcPct val="120000"/>
              </a:lnSpc>
            </a:pPr>
            <a:r>
              <a:rPr lang="en-US" sz="2200" dirty="0">
                <a:solidFill>
                  <a:schemeClr val="bg1">
                    <a:lumMod val="50000"/>
                  </a:schemeClr>
                </a:solidFill>
                <a:latin typeface="Optima"/>
                <a:cs typeface="Optima"/>
              </a:rPr>
              <a:t>Toward an Algorithm for Distance-Based Phylogeny Construction</a:t>
            </a:r>
          </a:p>
          <a:p>
            <a:pPr>
              <a:lnSpc>
                <a:spcPct val="120000"/>
              </a:lnSpc>
            </a:pPr>
            <a:r>
              <a:rPr lang="en-US" sz="2200" dirty="0">
                <a:solidFill>
                  <a:schemeClr val="bg1">
                    <a:lumMod val="50000"/>
                  </a:schemeClr>
                </a:solidFill>
                <a:latin typeface="Optima"/>
                <a:cs typeface="Optima"/>
              </a:rPr>
              <a:t>Additive Phylogeny</a:t>
            </a:r>
          </a:p>
          <a:p>
            <a:pPr>
              <a:lnSpc>
                <a:spcPct val="120000"/>
              </a:lnSpc>
            </a:pPr>
            <a:r>
              <a:rPr lang="en-US" sz="2200" dirty="0">
                <a:solidFill>
                  <a:schemeClr val="bg1">
                    <a:lumMod val="50000"/>
                  </a:schemeClr>
                </a:solidFill>
                <a:latin typeface="Optima"/>
                <a:cs typeface="Optima"/>
              </a:rPr>
              <a:t>Using Least-Squares to Construct Distance-Based Phylogenies</a:t>
            </a:r>
          </a:p>
          <a:p>
            <a:pPr>
              <a:lnSpc>
                <a:spcPct val="120000"/>
              </a:lnSpc>
            </a:pPr>
            <a:r>
              <a:rPr lang="en-US" sz="2200" dirty="0" err="1">
                <a:solidFill>
                  <a:schemeClr val="bg1">
                    <a:lumMod val="50000"/>
                  </a:schemeClr>
                </a:solidFill>
                <a:latin typeface="Optima"/>
                <a:cs typeface="Optima"/>
              </a:rPr>
              <a:t>Ultrametric</a:t>
            </a:r>
            <a:r>
              <a:rPr lang="en-US" sz="2200" dirty="0">
                <a:solidFill>
                  <a:schemeClr val="bg1">
                    <a:lumMod val="50000"/>
                  </a:schemeClr>
                </a:solidFill>
                <a:latin typeface="Optima"/>
                <a:cs typeface="Optima"/>
              </a:rPr>
              <a:t> Evolutionary Trees</a:t>
            </a:r>
          </a:p>
          <a:p>
            <a:pPr>
              <a:lnSpc>
                <a:spcPct val="120000"/>
              </a:lnSpc>
            </a:pPr>
            <a:r>
              <a:rPr lang="en-US" sz="2200" dirty="0">
                <a:solidFill>
                  <a:schemeClr val="bg1">
                    <a:lumMod val="50000"/>
                  </a:schemeClr>
                </a:solidFill>
                <a:latin typeface="Optima"/>
                <a:cs typeface="Optima"/>
              </a:rPr>
              <a:t>The Neighbor-Joining Algorithm</a:t>
            </a:r>
          </a:p>
          <a:p>
            <a:pPr>
              <a:lnSpc>
                <a:spcPct val="120000"/>
              </a:lnSpc>
            </a:pPr>
            <a:r>
              <a:rPr lang="en-US" sz="2200" dirty="0">
                <a:solidFill>
                  <a:schemeClr val="bg1">
                    <a:lumMod val="50000"/>
                  </a:schemeClr>
                </a:solidFill>
                <a:latin typeface="Optima"/>
                <a:cs typeface="Optima"/>
              </a:rPr>
              <a:t>Character-Based Tree Reconstruction</a:t>
            </a:r>
          </a:p>
          <a:p>
            <a:pPr>
              <a:lnSpc>
                <a:spcPct val="120000"/>
              </a:lnSpc>
            </a:pPr>
            <a:r>
              <a:rPr lang="en-US" sz="2200" dirty="0">
                <a:solidFill>
                  <a:schemeClr val="bg1">
                    <a:lumMod val="50000"/>
                  </a:schemeClr>
                </a:solidFill>
                <a:latin typeface="Optima"/>
                <a:cs typeface="Optima"/>
              </a:rPr>
              <a:t>The Small Parsimony Problem</a:t>
            </a:r>
          </a:p>
          <a:p>
            <a:pPr>
              <a:lnSpc>
                <a:spcPct val="120000"/>
              </a:lnSpc>
            </a:pPr>
            <a:r>
              <a:rPr lang="en-US" sz="2200" dirty="0">
                <a:solidFill>
                  <a:schemeClr val="bg1">
                    <a:lumMod val="50000"/>
                  </a:schemeClr>
                </a:solidFill>
                <a:latin typeface="Optima"/>
                <a:cs typeface="Optima"/>
              </a:rPr>
              <a:t>The Large Parsimony Problem</a:t>
            </a:r>
          </a:p>
          <a:p>
            <a:pPr>
              <a:lnSpc>
                <a:spcPct val="120000"/>
              </a:lnSpc>
            </a:pPr>
            <a:r>
              <a:rPr lang="en-US" sz="2200" dirty="0">
                <a:solidFill>
                  <a:schemeClr val="bg1">
                    <a:lumMod val="50000"/>
                  </a:schemeClr>
                </a:solidFill>
                <a:latin typeface="Optima"/>
                <a:cs typeface="Optima"/>
              </a:rPr>
              <a:t>Evolutionary Tree Reconstruction in the Modern Era</a:t>
            </a:r>
          </a:p>
        </p:txBody>
      </p:sp>
      <p:sp>
        <p:nvSpPr>
          <p:cNvPr id="5" name="Footer Placeholder 4">
            <a:extLst>
              <a:ext uri="{FF2B5EF4-FFF2-40B4-BE49-F238E27FC236}">
                <a16:creationId xmlns:a16="http://schemas.microsoft.com/office/drawing/2014/main" id="{67354FEE-5A17-C74B-988D-2E3E65BA8760}"/>
              </a:ext>
            </a:extLst>
          </p:cNvPr>
          <p:cNvSpPr>
            <a:spLocks noGrp="1"/>
          </p:cNvSpPr>
          <p:nvPr>
            <p:ph type="ftr" sz="quarter" idx="11"/>
          </p:nvPr>
        </p:nvSpPr>
        <p:spPr/>
        <p:txBody>
          <a:bodyPr/>
          <a:lstStyle/>
          <a:p>
            <a:r>
              <a:rPr lang="en-US"/>
              <a:t>Bioinformatics Algorithms: An Active Learning Approach. Copyright 2018 Compeau and Pevzner.</a:t>
            </a:r>
          </a:p>
        </p:txBody>
      </p:sp>
    </p:spTree>
    <p:extLst>
      <p:ext uri="{BB962C8B-B14F-4D97-AF65-F5344CB8AC3E}">
        <p14:creationId xmlns:p14="http://schemas.microsoft.com/office/powerpoint/2010/main" val="36901650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28600" y="1597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Questions about SARS</a:t>
            </a:r>
          </a:p>
        </p:txBody>
      </p:sp>
      <p:sp>
        <p:nvSpPr>
          <p:cNvPr id="3" name="Content Placeholder 3"/>
          <p:cNvSpPr txBox="1">
            <a:spLocks/>
          </p:cNvSpPr>
          <p:nvPr/>
        </p:nvSpPr>
        <p:spPr>
          <a:xfrm>
            <a:off x="304801" y="1371600"/>
            <a:ext cx="8610601" cy="52578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latin typeface="Optima"/>
                <a:cs typeface="Optima"/>
              </a:rPr>
              <a:t>Which animal gave us SARS?</a:t>
            </a:r>
          </a:p>
          <a:p>
            <a:endParaRPr lang="en-US" dirty="0">
              <a:latin typeface="Optima"/>
              <a:cs typeface="Optima"/>
            </a:endParaRPr>
          </a:p>
          <a:p>
            <a:r>
              <a:rPr lang="en-US" dirty="0">
                <a:latin typeface="Optima"/>
                <a:cs typeface="Optima"/>
              </a:rPr>
              <a:t>How were we first infected?</a:t>
            </a:r>
          </a:p>
          <a:p>
            <a:endParaRPr lang="en-US" dirty="0">
              <a:latin typeface="Optima"/>
              <a:cs typeface="Optima"/>
            </a:endParaRPr>
          </a:p>
          <a:p>
            <a:r>
              <a:rPr lang="en-US" dirty="0">
                <a:latin typeface="Optima"/>
                <a:cs typeface="Optima"/>
              </a:rPr>
              <a:t>How did SARS spread around the world?</a:t>
            </a:r>
          </a:p>
          <a:p>
            <a:endParaRPr lang="en-US" dirty="0">
              <a:latin typeface="Optima"/>
              <a:cs typeface="Optima"/>
            </a:endParaRPr>
          </a:p>
          <a:p>
            <a:r>
              <a:rPr lang="en-US" dirty="0">
                <a:latin typeface="Optima"/>
                <a:cs typeface="Optima"/>
              </a:rPr>
              <a:t>All these questions relate to constructing </a:t>
            </a:r>
            <a:r>
              <a:rPr lang="en-US" b="1" dirty="0">
                <a:latin typeface="Optima"/>
                <a:cs typeface="Optima"/>
              </a:rPr>
              <a:t>evolutionary trees </a:t>
            </a:r>
            <a:r>
              <a:rPr lang="en-US" dirty="0">
                <a:latin typeface="Optima"/>
                <a:cs typeface="Optima"/>
              </a:rPr>
              <a:t>(a.k.a.</a:t>
            </a:r>
            <a:r>
              <a:rPr lang="en-US" b="1" dirty="0">
                <a:latin typeface="Optima"/>
                <a:cs typeface="Optima"/>
              </a:rPr>
              <a:t> phylogenies</a:t>
            </a:r>
            <a:r>
              <a:rPr lang="en-US" dirty="0">
                <a:latin typeface="Optima"/>
                <a:cs typeface="Optima"/>
              </a:rPr>
              <a:t>). </a:t>
            </a:r>
          </a:p>
        </p:txBody>
      </p:sp>
    </p:spTree>
    <p:extLst>
      <p:ext uri="{BB962C8B-B14F-4D97-AF65-F5344CB8AC3E}">
        <p14:creationId xmlns:p14="http://schemas.microsoft.com/office/powerpoint/2010/main" val="83341565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70780" y="5667996"/>
            <a:ext cx="1415973" cy="338554"/>
          </a:xfrm>
          <a:prstGeom prst="rect">
            <a:avLst/>
          </a:prstGeom>
          <a:noFill/>
        </p:spPr>
        <p:txBody>
          <a:bodyPr wrap="none" rtlCol="0">
            <a:spAutoFit/>
          </a:bodyPr>
          <a:lstStyle/>
          <a:p>
            <a:pPr algn="ctr"/>
            <a:r>
              <a:rPr lang="en-US" sz="1600" dirty="0">
                <a:solidFill>
                  <a:schemeClr val="tx1">
                    <a:lumMod val="85000"/>
                    <a:lumOff val="15000"/>
                  </a:schemeClr>
                </a:solidFill>
                <a:latin typeface="Courier"/>
                <a:cs typeface="Courier"/>
              </a:rPr>
              <a:t>ACGTAGGCCT</a:t>
            </a:r>
          </a:p>
        </p:txBody>
      </p:sp>
      <p:sp>
        <p:nvSpPr>
          <p:cNvPr id="17" name="TextBox 16"/>
          <p:cNvSpPr txBox="1"/>
          <p:nvPr/>
        </p:nvSpPr>
        <p:spPr>
          <a:xfrm>
            <a:off x="2861969" y="5667996"/>
            <a:ext cx="1415973" cy="338554"/>
          </a:xfrm>
          <a:prstGeom prst="rect">
            <a:avLst/>
          </a:prstGeom>
          <a:noFill/>
        </p:spPr>
        <p:txBody>
          <a:bodyPr wrap="none" rtlCol="0">
            <a:spAutoFit/>
          </a:bodyPr>
          <a:lstStyle/>
          <a:p>
            <a:pPr algn="ctr"/>
            <a:r>
              <a:rPr lang="en-US" sz="1600" dirty="0">
                <a:solidFill>
                  <a:srgbClr val="262626"/>
                </a:solidFill>
                <a:latin typeface="Courier"/>
                <a:cs typeface="Courier"/>
              </a:rPr>
              <a:t>ATGTAAGACT</a:t>
            </a:r>
          </a:p>
        </p:txBody>
      </p:sp>
      <p:sp>
        <p:nvSpPr>
          <p:cNvPr id="18" name="TextBox 17"/>
          <p:cNvSpPr txBox="1"/>
          <p:nvPr/>
        </p:nvSpPr>
        <p:spPr>
          <a:xfrm>
            <a:off x="4996683" y="5667996"/>
            <a:ext cx="1415973" cy="338554"/>
          </a:xfrm>
          <a:prstGeom prst="rect">
            <a:avLst/>
          </a:prstGeom>
          <a:noFill/>
        </p:spPr>
        <p:txBody>
          <a:bodyPr wrap="none" rtlCol="0">
            <a:spAutoFit/>
          </a:bodyPr>
          <a:lstStyle/>
          <a:p>
            <a:pPr algn="ctr"/>
            <a:r>
              <a:rPr lang="en-US" sz="1600" dirty="0">
                <a:solidFill>
                  <a:srgbClr val="262626"/>
                </a:solidFill>
                <a:latin typeface="Courier"/>
                <a:cs typeface="Courier"/>
              </a:rPr>
              <a:t>TCGAGAGCAC</a:t>
            </a:r>
          </a:p>
        </p:txBody>
      </p:sp>
      <p:sp>
        <p:nvSpPr>
          <p:cNvPr id="19" name="TextBox 18"/>
          <p:cNvSpPr txBox="1"/>
          <p:nvPr/>
        </p:nvSpPr>
        <p:spPr>
          <a:xfrm>
            <a:off x="6942157" y="5667996"/>
            <a:ext cx="1415973" cy="338554"/>
          </a:xfrm>
          <a:prstGeom prst="rect">
            <a:avLst/>
          </a:prstGeom>
          <a:noFill/>
        </p:spPr>
        <p:txBody>
          <a:bodyPr wrap="none" rtlCol="0">
            <a:spAutoFit/>
          </a:bodyPr>
          <a:lstStyle/>
          <a:p>
            <a:pPr algn="ctr"/>
            <a:r>
              <a:rPr lang="en-US" sz="1600" dirty="0">
                <a:solidFill>
                  <a:srgbClr val="262626"/>
                </a:solidFill>
                <a:latin typeface="Courier"/>
                <a:cs typeface="Courier"/>
              </a:rPr>
              <a:t>TCGAAAGCAT</a:t>
            </a:r>
          </a:p>
        </p:txBody>
      </p:sp>
      <p:sp>
        <p:nvSpPr>
          <p:cNvPr id="20" name="TextBox 19"/>
          <p:cNvSpPr txBox="1"/>
          <p:nvPr/>
        </p:nvSpPr>
        <p:spPr>
          <a:xfrm>
            <a:off x="1877825" y="4540120"/>
            <a:ext cx="1415973" cy="338554"/>
          </a:xfrm>
          <a:prstGeom prst="rect">
            <a:avLst/>
          </a:prstGeom>
          <a:noFill/>
        </p:spPr>
        <p:txBody>
          <a:bodyPr wrap="none" rtlCol="0">
            <a:spAutoFit/>
          </a:bodyPr>
          <a:lstStyle/>
          <a:p>
            <a:pPr algn="ctr"/>
            <a:r>
              <a:rPr lang="en-US" sz="1600" dirty="0">
                <a:solidFill>
                  <a:schemeClr val="tx1">
                    <a:lumMod val="85000"/>
                    <a:lumOff val="15000"/>
                  </a:schemeClr>
                </a:solidFill>
                <a:latin typeface="Courier"/>
                <a:cs typeface="Courier"/>
              </a:rPr>
              <a:t>??????????</a:t>
            </a:r>
            <a:endParaRPr lang="en-US" sz="1600" b="1" dirty="0">
              <a:solidFill>
                <a:srgbClr val="95319E"/>
              </a:solidFill>
              <a:latin typeface="Courier"/>
              <a:cs typeface="Courier"/>
            </a:endParaRPr>
          </a:p>
        </p:txBody>
      </p:sp>
      <p:sp>
        <p:nvSpPr>
          <p:cNvPr id="21" name="TextBox 20"/>
          <p:cNvSpPr txBox="1"/>
          <p:nvPr/>
        </p:nvSpPr>
        <p:spPr>
          <a:xfrm>
            <a:off x="5943602" y="4540120"/>
            <a:ext cx="1415973" cy="338554"/>
          </a:xfrm>
          <a:prstGeom prst="rect">
            <a:avLst/>
          </a:prstGeom>
          <a:noFill/>
        </p:spPr>
        <p:txBody>
          <a:bodyPr wrap="none" rtlCol="0">
            <a:spAutoFit/>
          </a:bodyPr>
          <a:lstStyle/>
          <a:p>
            <a:pPr algn="ctr"/>
            <a:r>
              <a:rPr lang="en-US" sz="1600" dirty="0">
                <a:solidFill>
                  <a:schemeClr val="tx1">
                    <a:lumMod val="85000"/>
                    <a:lumOff val="15000"/>
                  </a:schemeClr>
                </a:solidFill>
                <a:latin typeface="Courier"/>
                <a:cs typeface="Courier"/>
              </a:rPr>
              <a:t>??????????</a:t>
            </a:r>
            <a:endParaRPr lang="en-US" sz="1600" b="1" dirty="0">
              <a:solidFill>
                <a:srgbClr val="95319E"/>
              </a:solidFill>
              <a:latin typeface="Courier"/>
              <a:cs typeface="Courier"/>
            </a:endParaRPr>
          </a:p>
        </p:txBody>
      </p:sp>
      <p:cxnSp>
        <p:nvCxnSpPr>
          <p:cNvPr id="37" name="Straight Arrow Connector 36"/>
          <p:cNvCxnSpPr/>
          <p:nvPr/>
        </p:nvCxnSpPr>
        <p:spPr>
          <a:xfrm flipH="1">
            <a:off x="1802071" y="4895676"/>
            <a:ext cx="630521" cy="762413"/>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3917644" y="3528400"/>
            <a:ext cx="1415973" cy="338554"/>
          </a:xfrm>
          <a:prstGeom prst="rect">
            <a:avLst/>
          </a:prstGeom>
          <a:noFill/>
        </p:spPr>
        <p:txBody>
          <a:bodyPr wrap="none" rtlCol="0">
            <a:spAutoFit/>
          </a:bodyPr>
          <a:lstStyle/>
          <a:p>
            <a:pPr algn="ctr"/>
            <a:r>
              <a:rPr lang="en-US" sz="1600" dirty="0">
                <a:solidFill>
                  <a:schemeClr val="tx1">
                    <a:lumMod val="85000"/>
                    <a:lumOff val="15000"/>
                  </a:schemeClr>
                </a:solidFill>
                <a:latin typeface="Courier"/>
                <a:cs typeface="Courier"/>
              </a:rPr>
              <a:t>??????????</a:t>
            </a:r>
            <a:endParaRPr lang="en-US" sz="1600" b="1" dirty="0">
              <a:solidFill>
                <a:srgbClr val="95319E"/>
              </a:solidFill>
              <a:latin typeface="Courier"/>
              <a:cs typeface="Courier"/>
            </a:endParaRPr>
          </a:p>
        </p:txBody>
      </p:sp>
      <p:cxnSp>
        <p:nvCxnSpPr>
          <p:cNvPr id="25" name="Straight Arrow Connector 24"/>
          <p:cNvCxnSpPr/>
          <p:nvPr/>
        </p:nvCxnSpPr>
        <p:spPr>
          <a:xfrm>
            <a:off x="2712123" y="4895676"/>
            <a:ext cx="630521" cy="762413"/>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2999207" y="3907137"/>
            <a:ext cx="1278735" cy="607329"/>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4968684" y="3907137"/>
            <a:ext cx="1278735" cy="607329"/>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H="1">
            <a:off x="5879824" y="4906924"/>
            <a:ext cx="630521" cy="762413"/>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6789878" y="4906924"/>
            <a:ext cx="630521" cy="762413"/>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1087292" y="6034931"/>
            <a:ext cx="851768" cy="369332"/>
          </a:xfrm>
          <a:prstGeom prst="rect">
            <a:avLst/>
          </a:prstGeom>
        </p:spPr>
        <p:txBody>
          <a:bodyPr wrap="none">
            <a:spAutoFit/>
          </a:bodyPr>
          <a:lstStyle/>
          <a:p>
            <a:pPr algn="ctr"/>
            <a:r>
              <a:rPr lang="en-US" b="1" dirty="0">
                <a:latin typeface="Optima"/>
                <a:cs typeface="Optima"/>
              </a:rPr>
              <a:t>Chimp</a:t>
            </a:r>
            <a:endParaRPr lang="en-US" b="1" dirty="0"/>
          </a:p>
        </p:txBody>
      </p:sp>
      <p:sp>
        <p:nvSpPr>
          <p:cNvPr id="28" name="Rectangle 27"/>
          <p:cNvSpPr/>
          <p:nvPr/>
        </p:nvSpPr>
        <p:spPr>
          <a:xfrm>
            <a:off x="3115323" y="6034931"/>
            <a:ext cx="928637" cy="369332"/>
          </a:xfrm>
          <a:prstGeom prst="rect">
            <a:avLst/>
          </a:prstGeom>
        </p:spPr>
        <p:txBody>
          <a:bodyPr wrap="none">
            <a:spAutoFit/>
          </a:bodyPr>
          <a:lstStyle/>
          <a:p>
            <a:pPr algn="ctr"/>
            <a:r>
              <a:rPr lang="en-US" b="1" dirty="0">
                <a:latin typeface="Optima"/>
                <a:cs typeface="Optima"/>
              </a:rPr>
              <a:t>Human</a:t>
            </a:r>
            <a:endParaRPr lang="en-US" b="1" dirty="0"/>
          </a:p>
        </p:txBody>
      </p:sp>
      <p:sp>
        <p:nvSpPr>
          <p:cNvPr id="29" name="Rectangle 28"/>
          <p:cNvSpPr/>
          <p:nvPr/>
        </p:nvSpPr>
        <p:spPr>
          <a:xfrm>
            <a:off x="5358706" y="6034931"/>
            <a:ext cx="595086" cy="369332"/>
          </a:xfrm>
          <a:prstGeom prst="rect">
            <a:avLst/>
          </a:prstGeom>
        </p:spPr>
        <p:txBody>
          <a:bodyPr wrap="none">
            <a:spAutoFit/>
          </a:bodyPr>
          <a:lstStyle/>
          <a:p>
            <a:pPr algn="ctr"/>
            <a:r>
              <a:rPr lang="en-US" b="1" dirty="0">
                <a:latin typeface="Optima"/>
                <a:cs typeface="Optima"/>
              </a:rPr>
              <a:t>Seal</a:t>
            </a:r>
            <a:endParaRPr lang="en-US" b="1" dirty="0"/>
          </a:p>
        </p:txBody>
      </p:sp>
      <p:sp>
        <p:nvSpPr>
          <p:cNvPr id="30" name="Rectangle 29"/>
          <p:cNvSpPr/>
          <p:nvPr/>
        </p:nvSpPr>
        <p:spPr>
          <a:xfrm>
            <a:off x="7224868" y="6034931"/>
            <a:ext cx="838845" cy="369332"/>
          </a:xfrm>
          <a:prstGeom prst="rect">
            <a:avLst/>
          </a:prstGeom>
        </p:spPr>
        <p:txBody>
          <a:bodyPr wrap="none">
            <a:spAutoFit/>
          </a:bodyPr>
          <a:lstStyle/>
          <a:p>
            <a:pPr algn="ctr"/>
            <a:r>
              <a:rPr lang="en-US" b="1" dirty="0">
                <a:latin typeface="Optima"/>
                <a:cs typeface="Optima"/>
              </a:rPr>
              <a:t>Whale</a:t>
            </a:r>
            <a:endParaRPr lang="en-US" b="1" dirty="0"/>
          </a:p>
        </p:txBody>
      </p:sp>
      <p:sp>
        <p:nvSpPr>
          <p:cNvPr id="34" name="Title 1"/>
          <p:cNvSpPr txBox="1">
            <a:spLocks/>
          </p:cNvSpPr>
          <p:nvPr/>
        </p:nvSpPr>
        <p:spPr>
          <a:xfrm>
            <a:off x="381000"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Toward a Computational Problem</a:t>
            </a:r>
          </a:p>
        </p:txBody>
      </p:sp>
      <p:graphicFrame>
        <p:nvGraphicFramePr>
          <p:cNvPr id="35" name="Table 34"/>
          <p:cNvGraphicFramePr>
            <a:graphicFrameLocks noGrp="1"/>
          </p:cNvGraphicFramePr>
          <p:nvPr>
            <p:extLst>
              <p:ext uri="{D42A27DB-BD31-4B8C-83A1-F6EECF244321}">
                <p14:modId xmlns:p14="http://schemas.microsoft.com/office/powerpoint/2010/main" val="4233308971"/>
              </p:ext>
            </p:extLst>
          </p:nvPr>
        </p:nvGraphicFramePr>
        <p:xfrm>
          <a:off x="2971802" y="1594271"/>
          <a:ext cx="3432303" cy="1524000"/>
        </p:xfrm>
        <a:graphic>
          <a:graphicData uri="http://schemas.openxmlformats.org/drawingml/2006/table">
            <a:tbl>
              <a:tblPr firstRow="1" bandRow="1">
                <a:tableStyleId>{5C22544A-7EE6-4342-B048-85BDC9FD1C3A}</a:tableStyleId>
              </a:tblPr>
              <a:tblGrid>
                <a:gridCol w="1211165">
                  <a:extLst>
                    <a:ext uri="{9D8B030D-6E8A-4147-A177-3AD203B41FA5}">
                      <a16:colId xmlns:a16="http://schemas.microsoft.com/office/drawing/2014/main" val="20000"/>
                    </a:ext>
                  </a:extLst>
                </a:gridCol>
                <a:gridCol w="2221138">
                  <a:extLst>
                    <a:ext uri="{9D8B030D-6E8A-4147-A177-3AD203B41FA5}">
                      <a16:colId xmlns:a16="http://schemas.microsoft.com/office/drawing/2014/main" val="20001"/>
                    </a:ext>
                  </a:extLst>
                </a:gridCol>
              </a:tblGrid>
              <a:tr h="375920">
                <a:tc>
                  <a:txBody>
                    <a:bodyPr/>
                    <a:lstStyle/>
                    <a:p>
                      <a:pPr algn="ctr"/>
                      <a:r>
                        <a:rPr lang="en-US" sz="1600" b="1" dirty="0">
                          <a:solidFill>
                            <a:srgbClr val="262626"/>
                          </a:solidFill>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rgbClr val="262626"/>
                          </a:solidFill>
                          <a:latin typeface="Courier"/>
                          <a:cs typeface="Courier"/>
                        </a:rPr>
                        <a:t>ACGTAGGCCT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5920">
                <a:tc>
                  <a:txBody>
                    <a:bodyPr/>
                    <a:lstStyle/>
                    <a:p>
                      <a:pPr algn="ctr"/>
                      <a:r>
                        <a:rPr lang="en-US" sz="1600" b="1" dirty="0">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Courier"/>
                          <a:cs typeface="Courier"/>
                        </a:rPr>
                        <a:t>ATGTAAGACT</a:t>
                      </a:r>
                      <a:endParaRPr lang="en-US" sz="1900" b="0" dirty="0">
                        <a:latin typeface="Courier"/>
                        <a:cs typeface="Courier"/>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5920">
                <a:tc>
                  <a:txBody>
                    <a:bodyPr/>
                    <a:lstStyle/>
                    <a:p>
                      <a:pPr algn="ctr"/>
                      <a:r>
                        <a:rPr lang="en-US" sz="1600" b="1" dirty="0">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Courier"/>
                          <a:cs typeface="Courier"/>
                        </a:rPr>
                        <a:t>TCGAGAGCAC</a:t>
                      </a:r>
                      <a:endParaRPr lang="en-US" sz="1900" b="0" dirty="0">
                        <a:latin typeface="Courier"/>
                        <a:cs typeface="Courier"/>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592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Courier"/>
                          <a:cs typeface="Courier"/>
                        </a:rPr>
                        <a:t>TCGAAAGCAT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990723"/>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70780" y="5667996"/>
            <a:ext cx="1415973" cy="338554"/>
          </a:xfrm>
          <a:prstGeom prst="rect">
            <a:avLst/>
          </a:prstGeom>
          <a:noFill/>
        </p:spPr>
        <p:txBody>
          <a:bodyPr wrap="none" rtlCol="0">
            <a:spAutoFit/>
          </a:bodyPr>
          <a:lstStyle/>
          <a:p>
            <a:pPr algn="ctr"/>
            <a:r>
              <a:rPr lang="en-US" sz="1600" dirty="0">
                <a:solidFill>
                  <a:srgbClr val="262626"/>
                </a:solidFill>
                <a:latin typeface="Courier"/>
                <a:cs typeface="Courier"/>
              </a:rPr>
              <a:t>ACGTAGGCCT</a:t>
            </a:r>
          </a:p>
        </p:txBody>
      </p:sp>
      <p:sp>
        <p:nvSpPr>
          <p:cNvPr id="17" name="TextBox 16"/>
          <p:cNvSpPr txBox="1"/>
          <p:nvPr/>
        </p:nvSpPr>
        <p:spPr>
          <a:xfrm>
            <a:off x="2861969" y="5667996"/>
            <a:ext cx="1415973" cy="338554"/>
          </a:xfrm>
          <a:prstGeom prst="rect">
            <a:avLst/>
          </a:prstGeom>
          <a:noFill/>
        </p:spPr>
        <p:txBody>
          <a:bodyPr wrap="none" rtlCol="0">
            <a:spAutoFit/>
          </a:bodyPr>
          <a:lstStyle/>
          <a:p>
            <a:pPr algn="ctr"/>
            <a:r>
              <a:rPr lang="en-US" sz="1600" dirty="0">
                <a:solidFill>
                  <a:srgbClr val="262626"/>
                </a:solidFill>
                <a:latin typeface="Courier"/>
                <a:cs typeface="Courier"/>
              </a:rPr>
              <a:t>ATGTAAGACT</a:t>
            </a:r>
          </a:p>
        </p:txBody>
      </p:sp>
      <p:sp>
        <p:nvSpPr>
          <p:cNvPr id="18" name="TextBox 17"/>
          <p:cNvSpPr txBox="1"/>
          <p:nvPr/>
        </p:nvSpPr>
        <p:spPr>
          <a:xfrm>
            <a:off x="4996683" y="5667996"/>
            <a:ext cx="1415973" cy="338554"/>
          </a:xfrm>
          <a:prstGeom prst="rect">
            <a:avLst/>
          </a:prstGeom>
          <a:noFill/>
        </p:spPr>
        <p:txBody>
          <a:bodyPr wrap="none" rtlCol="0">
            <a:spAutoFit/>
          </a:bodyPr>
          <a:lstStyle/>
          <a:p>
            <a:pPr algn="ctr"/>
            <a:r>
              <a:rPr lang="en-US" sz="1600" dirty="0">
                <a:solidFill>
                  <a:srgbClr val="262626"/>
                </a:solidFill>
                <a:latin typeface="Courier"/>
                <a:cs typeface="Courier"/>
              </a:rPr>
              <a:t>TCGAGAGCAC</a:t>
            </a:r>
          </a:p>
        </p:txBody>
      </p:sp>
      <p:sp>
        <p:nvSpPr>
          <p:cNvPr id="19" name="TextBox 18"/>
          <p:cNvSpPr txBox="1"/>
          <p:nvPr/>
        </p:nvSpPr>
        <p:spPr>
          <a:xfrm>
            <a:off x="6942157" y="5667996"/>
            <a:ext cx="1415973" cy="338554"/>
          </a:xfrm>
          <a:prstGeom prst="rect">
            <a:avLst/>
          </a:prstGeom>
          <a:noFill/>
        </p:spPr>
        <p:txBody>
          <a:bodyPr wrap="none" rtlCol="0">
            <a:spAutoFit/>
          </a:bodyPr>
          <a:lstStyle/>
          <a:p>
            <a:pPr algn="ctr"/>
            <a:r>
              <a:rPr lang="en-US" sz="1600" dirty="0">
                <a:solidFill>
                  <a:srgbClr val="262626"/>
                </a:solidFill>
                <a:latin typeface="Courier"/>
                <a:cs typeface="Courier"/>
              </a:rPr>
              <a:t>TCGAAAGCAT</a:t>
            </a:r>
          </a:p>
        </p:txBody>
      </p:sp>
      <p:sp>
        <p:nvSpPr>
          <p:cNvPr id="20" name="TextBox 19"/>
          <p:cNvSpPr txBox="1"/>
          <p:nvPr/>
        </p:nvSpPr>
        <p:spPr>
          <a:xfrm>
            <a:off x="1877825" y="4540120"/>
            <a:ext cx="1415973" cy="338554"/>
          </a:xfrm>
          <a:prstGeom prst="rect">
            <a:avLst/>
          </a:prstGeom>
          <a:noFill/>
        </p:spPr>
        <p:txBody>
          <a:bodyPr wrap="none" rtlCol="0">
            <a:spAutoFit/>
          </a:bodyPr>
          <a:lstStyle/>
          <a:p>
            <a:pPr algn="ctr"/>
            <a:r>
              <a:rPr lang="en-US" sz="1600" dirty="0">
                <a:solidFill>
                  <a:srgbClr val="262626"/>
                </a:solidFill>
                <a:latin typeface="Courier"/>
                <a:cs typeface="Courier"/>
              </a:rPr>
              <a:t>ACGTAAGCCT</a:t>
            </a:r>
          </a:p>
        </p:txBody>
      </p:sp>
      <p:sp>
        <p:nvSpPr>
          <p:cNvPr id="21" name="TextBox 20"/>
          <p:cNvSpPr txBox="1"/>
          <p:nvPr/>
        </p:nvSpPr>
        <p:spPr>
          <a:xfrm>
            <a:off x="5943602" y="4540120"/>
            <a:ext cx="1415973" cy="338554"/>
          </a:xfrm>
          <a:prstGeom prst="rect">
            <a:avLst/>
          </a:prstGeom>
          <a:noFill/>
        </p:spPr>
        <p:txBody>
          <a:bodyPr wrap="none" rtlCol="0">
            <a:spAutoFit/>
          </a:bodyPr>
          <a:lstStyle/>
          <a:p>
            <a:pPr algn="ctr"/>
            <a:r>
              <a:rPr lang="en-US" sz="1600" dirty="0">
                <a:solidFill>
                  <a:srgbClr val="262626"/>
                </a:solidFill>
                <a:latin typeface="Courier"/>
                <a:cs typeface="Courier"/>
              </a:rPr>
              <a:t>TCGAAAGCAT</a:t>
            </a:r>
          </a:p>
        </p:txBody>
      </p:sp>
      <p:cxnSp>
        <p:nvCxnSpPr>
          <p:cNvPr id="37" name="Straight Arrow Connector 36"/>
          <p:cNvCxnSpPr/>
          <p:nvPr/>
        </p:nvCxnSpPr>
        <p:spPr>
          <a:xfrm flipH="1">
            <a:off x="1802071" y="4895676"/>
            <a:ext cx="630521" cy="762413"/>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3917644" y="3528400"/>
            <a:ext cx="1415973" cy="338554"/>
          </a:xfrm>
          <a:prstGeom prst="rect">
            <a:avLst/>
          </a:prstGeom>
          <a:noFill/>
        </p:spPr>
        <p:txBody>
          <a:bodyPr wrap="none" rtlCol="0">
            <a:spAutoFit/>
          </a:bodyPr>
          <a:lstStyle/>
          <a:p>
            <a:pPr algn="ctr"/>
            <a:r>
              <a:rPr lang="en-US" sz="1600" dirty="0">
                <a:solidFill>
                  <a:srgbClr val="262626"/>
                </a:solidFill>
                <a:latin typeface="Courier"/>
                <a:cs typeface="Courier"/>
              </a:rPr>
              <a:t>ACGAAAGCCT</a:t>
            </a:r>
          </a:p>
        </p:txBody>
      </p:sp>
      <p:cxnSp>
        <p:nvCxnSpPr>
          <p:cNvPr id="25" name="Straight Arrow Connector 24"/>
          <p:cNvCxnSpPr/>
          <p:nvPr/>
        </p:nvCxnSpPr>
        <p:spPr>
          <a:xfrm>
            <a:off x="2712123" y="4895676"/>
            <a:ext cx="630521" cy="762413"/>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2999207" y="3907137"/>
            <a:ext cx="1278735" cy="607329"/>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4968684" y="3907137"/>
            <a:ext cx="1278735" cy="607329"/>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H="1">
            <a:off x="5879824" y="4906924"/>
            <a:ext cx="630521" cy="762413"/>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6789878" y="4906924"/>
            <a:ext cx="630521" cy="762413"/>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1087292" y="6034931"/>
            <a:ext cx="851768" cy="369332"/>
          </a:xfrm>
          <a:prstGeom prst="rect">
            <a:avLst/>
          </a:prstGeom>
        </p:spPr>
        <p:txBody>
          <a:bodyPr wrap="none">
            <a:spAutoFit/>
          </a:bodyPr>
          <a:lstStyle/>
          <a:p>
            <a:pPr algn="ctr"/>
            <a:r>
              <a:rPr lang="en-US" b="1" dirty="0">
                <a:latin typeface="Optima"/>
                <a:cs typeface="Optima"/>
              </a:rPr>
              <a:t>Chimp</a:t>
            </a:r>
            <a:endParaRPr lang="en-US" b="1" dirty="0"/>
          </a:p>
        </p:txBody>
      </p:sp>
      <p:sp>
        <p:nvSpPr>
          <p:cNvPr id="28" name="Rectangle 27"/>
          <p:cNvSpPr/>
          <p:nvPr/>
        </p:nvSpPr>
        <p:spPr>
          <a:xfrm>
            <a:off x="3115323" y="6034931"/>
            <a:ext cx="928637" cy="369332"/>
          </a:xfrm>
          <a:prstGeom prst="rect">
            <a:avLst/>
          </a:prstGeom>
        </p:spPr>
        <p:txBody>
          <a:bodyPr wrap="none">
            <a:spAutoFit/>
          </a:bodyPr>
          <a:lstStyle/>
          <a:p>
            <a:pPr algn="ctr"/>
            <a:r>
              <a:rPr lang="en-US" b="1" dirty="0">
                <a:latin typeface="Optima"/>
                <a:cs typeface="Optima"/>
              </a:rPr>
              <a:t>Human</a:t>
            </a:r>
            <a:endParaRPr lang="en-US" b="1" dirty="0"/>
          </a:p>
        </p:txBody>
      </p:sp>
      <p:sp>
        <p:nvSpPr>
          <p:cNvPr id="29" name="Rectangle 28"/>
          <p:cNvSpPr/>
          <p:nvPr/>
        </p:nvSpPr>
        <p:spPr>
          <a:xfrm>
            <a:off x="5358706" y="6034931"/>
            <a:ext cx="595086" cy="369332"/>
          </a:xfrm>
          <a:prstGeom prst="rect">
            <a:avLst/>
          </a:prstGeom>
        </p:spPr>
        <p:txBody>
          <a:bodyPr wrap="none">
            <a:spAutoFit/>
          </a:bodyPr>
          <a:lstStyle/>
          <a:p>
            <a:pPr algn="ctr"/>
            <a:r>
              <a:rPr lang="en-US" b="1" dirty="0">
                <a:latin typeface="Optima"/>
                <a:cs typeface="Optima"/>
              </a:rPr>
              <a:t>Seal</a:t>
            </a:r>
            <a:endParaRPr lang="en-US" b="1" dirty="0"/>
          </a:p>
        </p:txBody>
      </p:sp>
      <p:sp>
        <p:nvSpPr>
          <p:cNvPr id="30" name="Rectangle 29"/>
          <p:cNvSpPr/>
          <p:nvPr/>
        </p:nvSpPr>
        <p:spPr>
          <a:xfrm>
            <a:off x="7224868" y="6034931"/>
            <a:ext cx="838845" cy="369332"/>
          </a:xfrm>
          <a:prstGeom prst="rect">
            <a:avLst/>
          </a:prstGeom>
        </p:spPr>
        <p:txBody>
          <a:bodyPr wrap="none">
            <a:spAutoFit/>
          </a:bodyPr>
          <a:lstStyle/>
          <a:p>
            <a:pPr algn="ctr"/>
            <a:r>
              <a:rPr lang="en-US" b="1" dirty="0">
                <a:latin typeface="Optima"/>
                <a:cs typeface="Optima"/>
              </a:rPr>
              <a:t>Whale</a:t>
            </a:r>
            <a:endParaRPr lang="en-US" b="1" dirty="0"/>
          </a:p>
        </p:txBody>
      </p:sp>
      <p:sp>
        <p:nvSpPr>
          <p:cNvPr id="34" name="Title 1"/>
          <p:cNvSpPr txBox="1">
            <a:spLocks/>
          </p:cNvSpPr>
          <p:nvPr/>
        </p:nvSpPr>
        <p:spPr>
          <a:xfrm>
            <a:off x="381000"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Toward a Computational Problem</a:t>
            </a:r>
          </a:p>
        </p:txBody>
      </p:sp>
    </p:spTree>
    <p:extLst>
      <p:ext uri="{BB962C8B-B14F-4D97-AF65-F5344CB8AC3E}">
        <p14:creationId xmlns:p14="http://schemas.microsoft.com/office/powerpoint/2010/main" val="113464456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70780" y="5667996"/>
            <a:ext cx="1415973" cy="338554"/>
          </a:xfrm>
          <a:prstGeom prst="rect">
            <a:avLst/>
          </a:prstGeom>
          <a:noFill/>
        </p:spPr>
        <p:txBody>
          <a:bodyPr wrap="none" rtlCol="0">
            <a:spAutoFit/>
          </a:bodyPr>
          <a:lstStyle/>
          <a:p>
            <a:pPr algn="ctr"/>
            <a:r>
              <a:rPr lang="en-US" sz="1600" dirty="0">
                <a:solidFill>
                  <a:schemeClr val="tx1">
                    <a:lumMod val="85000"/>
                    <a:lumOff val="15000"/>
                  </a:schemeClr>
                </a:solidFill>
                <a:latin typeface="Courier"/>
                <a:cs typeface="Courier"/>
              </a:rPr>
              <a:t>ACGTA</a:t>
            </a:r>
            <a:r>
              <a:rPr lang="en-US" sz="1600" b="1" dirty="0">
                <a:solidFill>
                  <a:srgbClr val="176FC1"/>
                </a:solidFill>
                <a:latin typeface="Courier"/>
                <a:cs typeface="Courier"/>
              </a:rPr>
              <a:t>G</a:t>
            </a:r>
            <a:r>
              <a:rPr lang="en-US" sz="1600" dirty="0">
                <a:solidFill>
                  <a:schemeClr val="tx1">
                    <a:lumMod val="85000"/>
                    <a:lumOff val="15000"/>
                  </a:schemeClr>
                </a:solidFill>
                <a:latin typeface="Courier"/>
                <a:cs typeface="Courier"/>
              </a:rPr>
              <a:t>GCCT</a:t>
            </a:r>
          </a:p>
        </p:txBody>
      </p:sp>
      <p:sp>
        <p:nvSpPr>
          <p:cNvPr id="17" name="TextBox 16"/>
          <p:cNvSpPr txBox="1"/>
          <p:nvPr/>
        </p:nvSpPr>
        <p:spPr>
          <a:xfrm>
            <a:off x="2861969" y="5667996"/>
            <a:ext cx="1415973" cy="338554"/>
          </a:xfrm>
          <a:prstGeom prst="rect">
            <a:avLst/>
          </a:prstGeom>
          <a:noFill/>
        </p:spPr>
        <p:txBody>
          <a:bodyPr wrap="none" rtlCol="0">
            <a:spAutoFit/>
          </a:bodyPr>
          <a:lstStyle/>
          <a:p>
            <a:pPr algn="ctr"/>
            <a:r>
              <a:rPr lang="en-US" sz="1600" dirty="0">
                <a:solidFill>
                  <a:schemeClr val="tx1">
                    <a:lumMod val="85000"/>
                    <a:lumOff val="15000"/>
                  </a:schemeClr>
                </a:solidFill>
                <a:latin typeface="Courier"/>
                <a:cs typeface="Courier"/>
              </a:rPr>
              <a:t>A</a:t>
            </a:r>
            <a:r>
              <a:rPr lang="en-US" sz="1600" b="1" dirty="0">
                <a:solidFill>
                  <a:schemeClr val="tx2"/>
                </a:solidFill>
                <a:latin typeface="Courier"/>
                <a:cs typeface="Courier"/>
              </a:rPr>
              <a:t>T</a:t>
            </a:r>
            <a:r>
              <a:rPr lang="en-US" sz="1600" dirty="0">
                <a:solidFill>
                  <a:schemeClr val="tx1">
                    <a:lumMod val="85000"/>
                    <a:lumOff val="15000"/>
                  </a:schemeClr>
                </a:solidFill>
                <a:latin typeface="Courier"/>
                <a:cs typeface="Courier"/>
              </a:rPr>
              <a:t>GTAAG</a:t>
            </a:r>
            <a:r>
              <a:rPr lang="en-US" sz="1600" b="1" dirty="0">
                <a:solidFill>
                  <a:srgbClr val="ED1C24"/>
                </a:solidFill>
                <a:latin typeface="Courier"/>
                <a:cs typeface="Courier"/>
              </a:rPr>
              <a:t>A</a:t>
            </a:r>
            <a:r>
              <a:rPr lang="en-US" sz="1600" dirty="0">
                <a:solidFill>
                  <a:schemeClr val="tx1">
                    <a:lumMod val="85000"/>
                    <a:lumOff val="15000"/>
                  </a:schemeClr>
                </a:solidFill>
                <a:latin typeface="Courier"/>
                <a:cs typeface="Courier"/>
              </a:rPr>
              <a:t>CT</a:t>
            </a:r>
            <a:endParaRPr lang="en-US" sz="1600" dirty="0">
              <a:solidFill>
                <a:srgbClr val="262626"/>
              </a:solidFill>
              <a:latin typeface="Courier"/>
              <a:cs typeface="Courier"/>
            </a:endParaRPr>
          </a:p>
        </p:txBody>
      </p:sp>
      <p:sp>
        <p:nvSpPr>
          <p:cNvPr id="18" name="TextBox 17"/>
          <p:cNvSpPr txBox="1"/>
          <p:nvPr/>
        </p:nvSpPr>
        <p:spPr>
          <a:xfrm>
            <a:off x="4996683" y="5667996"/>
            <a:ext cx="1415973" cy="338554"/>
          </a:xfrm>
          <a:prstGeom prst="rect">
            <a:avLst/>
          </a:prstGeom>
          <a:noFill/>
        </p:spPr>
        <p:txBody>
          <a:bodyPr wrap="none" rtlCol="0">
            <a:spAutoFit/>
          </a:bodyPr>
          <a:lstStyle/>
          <a:p>
            <a:pPr algn="ctr"/>
            <a:r>
              <a:rPr lang="en-US" sz="1600" dirty="0">
                <a:solidFill>
                  <a:schemeClr val="tx1">
                    <a:lumMod val="85000"/>
                    <a:lumOff val="15000"/>
                  </a:schemeClr>
                </a:solidFill>
                <a:latin typeface="Courier"/>
                <a:cs typeface="Courier"/>
              </a:rPr>
              <a:t>TCGA</a:t>
            </a:r>
            <a:r>
              <a:rPr lang="en-US" sz="1600" b="1" dirty="0">
                <a:solidFill>
                  <a:schemeClr val="accent4"/>
                </a:solidFill>
                <a:latin typeface="Courier"/>
                <a:cs typeface="Courier"/>
              </a:rPr>
              <a:t>G</a:t>
            </a:r>
            <a:r>
              <a:rPr lang="en-US" sz="1600" dirty="0">
                <a:solidFill>
                  <a:schemeClr val="tx1">
                    <a:lumMod val="85000"/>
                    <a:lumOff val="15000"/>
                  </a:schemeClr>
                </a:solidFill>
                <a:latin typeface="Courier"/>
                <a:cs typeface="Courier"/>
              </a:rPr>
              <a:t>AGCA</a:t>
            </a:r>
            <a:r>
              <a:rPr lang="en-US" sz="1600" b="1" dirty="0">
                <a:solidFill>
                  <a:srgbClr val="95319E"/>
                </a:solidFill>
                <a:latin typeface="Courier"/>
                <a:cs typeface="Courier"/>
              </a:rPr>
              <a:t>C</a:t>
            </a:r>
            <a:endParaRPr lang="en-US" sz="1600" dirty="0">
              <a:solidFill>
                <a:srgbClr val="262626"/>
              </a:solidFill>
              <a:latin typeface="Courier"/>
              <a:cs typeface="Courier"/>
            </a:endParaRPr>
          </a:p>
        </p:txBody>
      </p:sp>
      <p:sp>
        <p:nvSpPr>
          <p:cNvPr id="19" name="TextBox 18"/>
          <p:cNvSpPr txBox="1"/>
          <p:nvPr/>
        </p:nvSpPr>
        <p:spPr>
          <a:xfrm>
            <a:off x="6942157" y="5667996"/>
            <a:ext cx="1415973" cy="338554"/>
          </a:xfrm>
          <a:prstGeom prst="rect">
            <a:avLst/>
          </a:prstGeom>
          <a:noFill/>
        </p:spPr>
        <p:txBody>
          <a:bodyPr wrap="none" rtlCol="0">
            <a:spAutoFit/>
          </a:bodyPr>
          <a:lstStyle/>
          <a:p>
            <a:pPr algn="ctr"/>
            <a:r>
              <a:rPr lang="en-US" sz="1600" dirty="0">
                <a:solidFill>
                  <a:srgbClr val="262626"/>
                </a:solidFill>
                <a:latin typeface="Courier"/>
                <a:cs typeface="Courier"/>
              </a:rPr>
              <a:t>TCGAAAGCAT</a:t>
            </a:r>
          </a:p>
        </p:txBody>
      </p:sp>
      <p:sp>
        <p:nvSpPr>
          <p:cNvPr id="20" name="TextBox 19"/>
          <p:cNvSpPr txBox="1"/>
          <p:nvPr/>
        </p:nvSpPr>
        <p:spPr>
          <a:xfrm>
            <a:off x="1877825" y="4540120"/>
            <a:ext cx="1415973" cy="338554"/>
          </a:xfrm>
          <a:prstGeom prst="rect">
            <a:avLst/>
          </a:prstGeom>
          <a:noFill/>
        </p:spPr>
        <p:txBody>
          <a:bodyPr wrap="none" rtlCol="0">
            <a:spAutoFit/>
          </a:bodyPr>
          <a:lstStyle/>
          <a:p>
            <a:pPr algn="ctr"/>
            <a:r>
              <a:rPr lang="en-US" sz="1600" dirty="0">
                <a:solidFill>
                  <a:schemeClr val="tx1">
                    <a:lumMod val="85000"/>
                    <a:lumOff val="15000"/>
                  </a:schemeClr>
                </a:solidFill>
                <a:latin typeface="Courier"/>
                <a:cs typeface="Courier"/>
              </a:rPr>
              <a:t>A</a:t>
            </a:r>
            <a:r>
              <a:rPr lang="en-US" sz="1600" b="1" dirty="0">
                <a:solidFill>
                  <a:srgbClr val="ED1C24"/>
                </a:solidFill>
                <a:latin typeface="Courier"/>
                <a:cs typeface="Courier"/>
              </a:rPr>
              <a:t>C</a:t>
            </a:r>
            <a:r>
              <a:rPr lang="en-US" sz="1600" dirty="0">
                <a:solidFill>
                  <a:schemeClr val="tx1">
                    <a:lumMod val="85000"/>
                    <a:lumOff val="15000"/>
                  </a:schemeClr>
                </a:solidFill>
                <a:latin typeface="Courier"/>
                <a:cs typeface="Courier"/>
              </a:rPr>
              <a:t>G</a:t>
            </a:r>
            <a:r>
              <a:rPr lang="en-US" sz="1600" b="1" dirty="0">
                <a:solidFill>
                  <a:schemeClr val="bg2"/>
                </a:solidFill>
                <a:latin typeface="Courier"/>
                <a:cs typeface="Courier"/>
              </a:rPr>
              <a:t>T</a:t>
            </a:r>
            <a:r>
              <a:rPr lang="en-US" sz="1600" dirty="0">
                <a:solidFill>
                  <a:schemeClr val="tx1">
                    <a:lumMod val="85000"/>
                    <a:lumOff val="15000"/>
                  </a:schemeClr>
                </a:solidFill>
                <a:latin typeface="Courier"/>
                <a:cs typeface="Courier"/>
              </a:rPr>
              <a:t>A</a:t>
            </a:r>
            <a:r>
              <a:rPr lang="en-US" sz="1600" b="1" dirty="0">
                <a:solidFill>
                  <a:schemeClr val="accent1"/>
                </a:solidFill>
                <a:latin typeface="Courier"/>
                <a:cs typeface="Courier"/>
              </a:rPr>
              <a:t>A</a:t>
            </a:r>
            <a:r>
              <a:rPr lang="en-US" sz="1600" dirty="0">
                <a:solidFill>
                  <a:schemeClr val="tx1">
                    <a:lumMod val="85000"/>
                    <a:lumOff val="15000"/>
                  </a:schemeClr>
                </a:solidFill>
                <a:latin typeface="Courier"/>
                <a:cs typeface="Courier"/>
              </a:rPr>
              <a:t>G</a:t>
            </a:r>
            <a:r>
              <a:rPr lang="en-US" sz="1600" b="1" dirty="0">
                <a:solidFill>
                  <a:srgbClr val="ED1C24"/>
                </a:solidFill>
                <a:latin typeface="Courier"/>
                <a:cs typeface="Courier"/>
              </a:rPr>
              <a:t>C</a:t>
            </a:r>
            <a:r>
              <a:rPr lang="en-US" sz="1600" dirty="0">
                <a:solidFill>
                  <a:schemeClr val="tx1">
                    <a:lumMod val="85000"/>
                    <a:lumOff val="15000"/>
                  </a:schemeClr>
                </a:solidFill>
                <a:latin typeface="Courier"/>
                <a:cs typeface="Courier"/>
              </a:rPr>
              <a:t>CT</a:t>
            </a:r>
            <a:endParaRPr lang="en-US" sz="1600" b="1" dirty="0">
              <a:solidFill>
                <a:srgbClr val="95319E"/>
              </a:solidFill>
              <a:latin typeface="Courier"/>
              <a:cs typeface="Courier"/>
            </a:endParaRPr>
          </a:p>
        </p:txBody>
      </p:sp>
      <p:sp>
        <p:nvSpPr>
          <p:cNvPr id="21" name="TextBox 20"/>
          <p:cNvSpPr txBox="1"/>
          <p:nvPr/>
        </p:nvSpPr>
        <p:spPr>
          <a:xfrm>
            <a:off x="5943602" y="4540120"/>
            <a:ext cx="1415973" cy="338554"/>
          </a:xfrm>
          <a:prstGeom prst="rect">
            <a:avLst/>
          </a:prstGeom>
          <a:noFill/>
        </p:spPr>
        <p:txBody>
          <a:bodyPr wrap="none" rtlCol="0">
            <a:spAutoFit/>
          </a:bodyPr>
          <a:lstStyle/>
          <a:p>
            <a:pPr algn="ctr"/>
            <a:r>
              <a:rPr lang="en-US" sz="1600" b="1" dirty="0">
                <a:solidFill>
                  <a:srgbClr val="F46E2B"/>
                </a:solidFill>
                <a:latin typeface="Courier"/>
                <a:cs typeface="Courier"/>
              </a:rPr>
              <a:t>T</a:t>
            </a:r>
            <a:r>
              <a:rPr lang="en-US" sz="1600" dirty="0">
                <a:solidFill>
                  <a:schemeClr val="tx1">
                    <a:lumMod val="85000"/>
                    <a:lumOff val="15000"/>
                  </a:schemeClr>
                </a:solidFill>
                <a:latin typeface="Courier"/>
                <a:cs typeface="Courier"/>
              </a:rPr>
              <a:t>CGA</a:t>
            </a:r>
            <a:r>
              <a:rPr lang="en-US" sz="1600" b="1" dirty="0">
                <a:solidFill>
                  <a:srgbClr val="95319E"/>
                </a:solidFill>
                <a:latin typeface="Courier"/>
                <a:cs typeface="Courier"/>
              </a:rPr>
              <a:t>A</a:t>
            </a:r>
            <a:r>
              <a:rPr lang="en-US" sz="1600" dirty="0">
                <a:solidFill>
                  <a:schemeClr val="tx1">
                    <a:lumMod val="85000"/>
                    <a:lumOff val="15000"/>
                  </a:schemeClr>
                </a:solidFill>
                <a:latin typeface="Courier"/>
                <a:cs typeface="Courier"/>
              </a:rPr>
              <a:t>AGC</a:t>
            </a:r>
            <a:r>
              <a:rPr lang="en-US" sz="1600" b="1" dirty="0">
                <a:solidFill>
                  <a:srgbClr val="F46E2B"/>
                </a:solidFill>
                <a:latin typeface="Courier"/>
                <a:cs typeface="Courier"/>
              </a:rPr>
              <a:t>A</a:t>
            </a:r>
            <a:r>
              <a:rPr lang="en-US" sz="1600" b="1" dirty="0">
                <a:solidFill>
                  <a:srgbClr val="95319E"/>
                </a:solidFill>
                <a:latin typeface="Courier"/>
                <a:cs typeface="Courier"/>
              </a:rPr>
              <a:t>T</a:t>
            </a:r>
          </a:p>
        </p:txBody>
      </p:sp>
      <p:cxnSp>
        <p:nvCxnSpPr>
          <p:cNvPr id="37" name="Straight Arrow Connector 36"/>
          <p:cNvCxnSpPr/>
          <p:nvPr/>
        </p:nvCxnSpPr>
        <p:spPr>
          <a:xfrm flipH="1">
            <a:off x="1802071" y="4895676"/>
            <a:ext cx="630521" cy="762413"/>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3917644" y="3528400"/>
            <a:ext cx="1415973" cy="338554"/>
          </a:xfrm>
          <a:prstGeom prst="rect">
            <a:avLst/>
          </a:prstGeom>
          <a:noFill/>
        </p:spPr>
        <p:txBody>
          <a:bodyPr wrap="none" rtlCol="0">
            <a:spAutoFit/>
          </a:bodyPr>
          <a:lstStyle/>
          <a:p>
            <a:pPr algn="ctr"/>
            <a:r>
              <a:rPr lang="en-US" sz="1600" b="1" dirty="0">
                <a:solidFill>
                  <a:srgbClr val="F46E2B"/>
                </a:solidFill>
                <a:latin typeface="Courier"/>
                <a:cs typeface="Courier"/>
              </a:rPr>
              <a:t>A</a:t>
            </a:r>
            <a:r>
              <a:rPr lang="en-US" sz="1600" dirty="0">
                <a:solidFill>
                  <a:schemeClr val="tx1">
                    <a:lumMod val="85000"/>
                    <a:lumOff val="15000"/>
                  </a:schemeClr>
                </a:solidFill>
                <a:latin typeface="Courier"/>
                <a:cs typeface="Courier"/>
              </a:rPr>
              <a:t>CG</a:t>
            </a:r>
            <a:r>
              <a:rPr lang="en-US" sz="1600" b="1" dirty="0">
                <a:solidFill>
                  <a:srgbClr val="149B52"/>
                </a:solidFill>
                <a:latin typeface="Courier"/>
                <a:cs typeface="Courier"/>
              </a:rPr>
              <a:t>A</a:t>
            </a:r>
            <a:r>
              <a:rPr lang="en-US" sz="1600" dirty="0">
                <a:solidFill>
                  <a:schemeClr val="tx1">
                    <a:lumMod val="85000"/>
                    <a:lumOff val="15000"/>
                  </a:schemeClr>
                </a:solidFill>
                <a:latin typeface="Courier"/>
                <a:cs typeface="Courier"/>
              </a:rPr>
              <a:t>AAGC</a:t>
            </a:r>
            <a:r>
              <a:rPr lang="en-US" sz="1600" b="1" dirty="0">
                <a:solidFill>
                  <a:srgbClr val="F46E2B"/>
                </a:solidFill>
                <a:latin typeface="Courier"/>
                <a:cs typeface="Courier"/>
              </a:rPr>
              <a:t>C</a:t>
            </a:r>
            <a:r>
              <a:rPr lang="en-US" sz="1600" dirty="0">
                <a:solidFill>
                  <a:schemeClr val="tx1">
                    <a:lumMod val="85000"/>
                    <a:lumOff val="15000"/>
                  </a:schemeClr>
                </a:solidFill>
                <a:latin typeface="Courier"/>
                <a:cs typeface="Courier"/>
              </a:rPr>
              <a:t>T</a:t>
            </a:r>
            <a:endParaRPr lang="en-US" sz="1600" b="1" dirty="0">
              <a:solidFill>
                <a:srgbClr val="95319E"/>
              </a:solidFill>
              <a:latin typeface="Courier"/>
              <a:cs typeface="Courier"/>
            </a:endParaRPr>
          </a:p>
        </p:txBody>
      </p:sp>
      <p:cxnSp>
        <p:nvCxnSpPr>
          <p:cNvPr id="25" name="Straight Arrow Connector 24"/>
          <p:cNvCxnSpPr/>
          <p:nvPr/>
        </p:nvCxnSpPr>
        <p:spPr>
          <a:xfrm>
            <a:off x="2712123" y="4895676"/>
            <a:ext cx="630521" cy="762413"/>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2999207" y="3907137"/>
            <a:ext cx="1278735" cy="607329"/>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4968684" y="3907137"/>
            <a:ext cx="1278735" cy="607329"/>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H="1">
            <a:off x="5879824" y="4906924"/>
            <a:ext cx="630521" cy="762413"/>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6789878" y="4906924"/>
            <a:ext cx="630521" cy="762413"/>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1087292" y="6034931"/>
            <a:ext cx="851768" cy="369332"/>
          </a:xfrm>
          <a:prstGeom prst="rect">
            <a:avLst/>
          </a:prstGeom>
        </p:spPr>
        <p:txBody>
          <a:bodyPr wrap="none">
            <a:spAutoFit/>
          </a:bodyPr>
          <a:lstStyle/>
          <a:p>
            <a:pPr algn="ctr"/>
            <a:r>
              <a:rPr lang="en-US" b="1" dirty="0">
                <a:latin typeface="Optima"/>
                <a:cs typeface="Optima"/>
              </a:rPr>
              <a:t>Chimp</a:t>
            </a:r>
            <a:endParaRPr lang="en-US" b="1" dirty="0"/>
          </a:p>
        </p:txBody>
      </p:sp>
      <p:sp>
        <p:nvSpPr>
          <p:cNvPr id="28" name="Rectangle 27"/>
          <p:cNvSpPr/>
          <p:nvPr/>
        </p:nvSpPr>
        <p:spPr>
          <a:xfrm>
            <a:off x="3115323" y="6034931"/>
            <a:ext cx="928637" cy="369332"/>
          </a:xfrm>
          <a:prstGeom prst="rect">
            <a:avLst/>
          </a:prstGeom>
        </p:spPr>
        <p:txBody>
          <a:bodyPr wrap="none">
            <a:spAutoFit/>
          </a:bodyPr>
          <a:lstStyle/>
          <a:p>
            <a:pPr algn="ctr"/>
            <a:r>
              <a:rPr lang="en-US" b="1" dirty="0">
                <a:latin typeface="Optima"/>
                <a:cs typeface="Optima"/>
              </a:rPr>
              <a:t>Human</a:t>
            </a:r>
            <a:endParaRPr lang="en-US" b="1" dirty="0"/>
          </a:p>
        </p:txBody>
      </p:sp>
      <p:sp>
        <p:nvSpPr>
          <p:cNvPr id="29" name="Rectangle 28"/>
          <p:cNvSpPr/>
          <p:nvPr/>
        </p:nvSpPr>
        <p:spPr>
          <a:xfrm>
            <a:off x="5358706" y="6034931"/>
            <a:ext cx="595086" cy="369332"/>
          </a:xfrm>
          <a:prstGeom prst="rect">
            <a:avLst/>
          </a:prstGeom>
        </p:spPr>
        <p:txBody>
          <a:bodyPr wrap="none">
            <a:spAutoFit/>
          </a:bodyPr>
          <a:lstStyle/>
          <a:p>
            <a:pPr algn="ctr"/>
            <a:r>
              <a:rPr lang="en-US" b="1" dirty="0">
                <a:latin typeface="Optima"/>
                <a:cs typeface="Optima"/>
              </a:rPr>
              <a:t>Seal</a:t>
            </a:r>
            <a:endParaRPr lang="en-US" b="1" dirty="0"/>
          </a:p>
        </p:txBody>
      </p:sp>
      <p:sp>
        <p:nvSpPr>
          <p:cNvPr id="30" name="Rectangle 29"/>
          <p:cNvSpPr/>
          <p:nvPr/>
        </p:nvSpPr>
        <p:spPr>
          <a:xfrm>
            <a:off x="7224868" y="6034931"/>
            <a:ext cx="838845" cy="369332"/>
          </a:xfrm>
          <a:prstGeom prst="rect">
            <a:avLst/>
          </a:prstGeom>
        </p:spPr>
        <p:txBody>
          <a:bodyPr wrap="none">
            <a:spAutoFit/>
          </a:bodyPr>
          <a:lstStyle/>
          <a:p>
            <a:pPr algn="ctr"/>
            <a:r>
              <a:rPr lang="en-US" b="1" dirty="0">
                <a:latin typeface="Optima"/>
                <a:cs typeface="Optima"/>
              </a:rPr>
              <a:t>Whale</a:t>
            </a:r>
            <a:endParaRPr lang="en-US" b="1" dirty="0"/>
          </a:p>
        </p:txBody>
      </p:sp>
      <p:sp>
        <p:nvSpPr>
          <p:cNvPr id="34" name="Title 1"/>
          <p:cNvSpPr txBox="1">
            <a:spLocks/>
          </p:cNvSpPr>
          <p:nvPr/>
        </p:nvSpPr>
        <p:spPr>
          <a:xfrm>
            <a:off x="381000"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Toward a Computational Problem</a:t>
            </a:r>
          </a:p>
        </p:txBody>
      </p:sp>
      <p:sp>
        <p:nvSpPr>
          <p:cNvPr id="23" name="TextBox 22"/>
          <p:cNvSpPr txBox="1"/>
          <p:nvPr/>
        </p:nvSpPr>
        <p:spPr>
          <a:xfrm>
            <a:off x="3110755" y="5018115"/>
            <a:ext cx="313009" cy="369332"/>
          </a:xfrm>
          <a:prstGeom prst="rect">
            <a:avLst/>
          </a:prstGeom>
          <a:noFill/>
        </p:spPr>
        <p:txBody>
          <a:bodyPr wrap="none" rtlCol="0">
            <a:spAutoFit/>
          </a:bodyPr>
          <a:lstStyle/>
          <a:p>
            <a:pPr algn="ctr"/>
            <a:r>
              <a:rPr lang="en-US" b="1" dirty="0">
                <a:solidFill>
                  <a:schemeClr val="tx2"/>
                </a:solidFill>
                <a:latin typeface="Optima"/>
                <a:cs typeface="Optima"/>
              </a:rPr>
              <a:t>2</a:t>
            </a:r>
          </a:p>
        </p:txBody>
      </p:sp>
      <p:sp>
        <p:nvSpPr>
          <p:cNvPr id="33" name="TextBox 32"/>
          <p:cNvSpPr txBox="1"/>
          <p:nvPr/>
        </p:nvSpPr>
        <p:spPr>
          <a:xfrm>
            <a:off x="1850093" y="5018115"/>
            <a:ext cx="313009" cy="369332"/>
          </a:xfrm>
          <a:prstGeom prst="rect">
            <a:avLst/>
          </a:prstGeom>
          <a:noFill/>
        </p:spPr>
        <p:txBody>
          <a:bodyPr wrap="none" rtlCol="0">
            <a:spAutoFit/>
          </a:bodyPr>
          <a:lstStyle/>
          <a:p>
            <a:pPr algn="ctr"/>
            <a:r>
              <a:rPr lang="en-US" b="1" dirty="0">
                <a:solidFill>
                  <a:schemeClr val="accent1"/>
                </a:solidFill>
                <a:latin typeface="Optima"/>
                <a:cs typeface="Optima"/>
              </a:rPr>
              <a:t>1</a:t>
            </a:r>
          </a:p>
        </p:txBody>
      </p:sp>
      <p:sp>
        <p:nvSpPr>
          <p:cNvPr id="35" name="TextBox 34"/>
          <p:cNvSpPr txBox="1"/>
          <p:nvPr/>
        </p:nvSpPr>
        <p:spPr>
          <a:xfrm>
            <a:off x="5664565" y="3896441"/>
            <a:ext cx="313009" cy="369332"/>
          </a:xfrm>
          <a:prstGeom prst="rect">
            <a:avLst/>
          </a:prstGeom>
          <a:noFill/>
        </p:spPr>
        <p:txBody>
          <a:bodyPr wrap="none" rtlCol="0">
            <a:spAutoFit/>
          </a:bodyPr>
          <a:lstStyle/>
          <a:p>
            <a:pPr algn="ctr"/>
            <a:r>
              <a:rPr lang="en-US" b="1" dirty="0">
                <a:solidFill>
                  <a:schemeClr val="accent2"/>
                </a:solidFill>
                <a:latin typeface="Optima"/>
                <a:cs typeface="Optima"/>
              </a:rPr>
              <a:t>2</a:t>
            </a:r>
          </a:p>
        </p:txBody>
      </p:sp>
      <p:sp>
        <p:nvSpPr>
          <p:cNvPr id="36" name="TextBox 35"/>
          <p:cNvSpPr txBox="1"/>
          <p:nvPr/>
        </p:nvSpPr>
        <p:spPr>
          <a:xfrm>
            <a:off x="7172167" y="5018115"/>
            <a:ext cx="313009" cy="369332"/>
          </a:xfrm>
          <a:prstGeom prst="rect">
            <a:avLst/>
          </a:prstGeom>
          <a:noFill/>
        </p:spPr>
        <p:txBody>
          <a:bodyPr wrap="none" rtlCol="0">
            <a:spAutoFit/>
          </a:bodyPr>
          <a:lstStyle/>
          <a:p>
            <a:pPr algn="ctr"/>
            <a:r>
              <a:rPr lang="en-US" b="1" dirty="0">
                <a:solidFill>
                  <a:schemeClr val="tx1">
                    <a:lumMod val="75000"/>
                    <a:lumOff val="25000"/>
                  </a:schemeClr>
                </a:solidFill>
                <a:latin typeface="Optima"/>
                <a:cs typeface="Optima"/>
              </a:rPr>
              <a:t>0</a:t>
            </a:r>
          </a:p>
        </p:txBody>
      </p:sp>
      <p:sp>
        <p:nvSpPr>
          <p:cNvPr id="38" name="TextBox 37"/>
          <p:cNvSpPr txBox="1"/>
          <p:nvPr/>
        </p:nvSpPr>
        <p:spPr>
          <a:xfrm>
            <a:off x="5920598" y="5018115"/>
            <a:ext cx="313009" cy="369332"/>
          </a:xfrm>
          <a:prstGeom prst="rect">
            <a:avLst/>
          </a:prstGeom>
          <a:noFill/>
        </p:spPr>
        <p:txBody>
          <a:bodyPr wrap="none" rtlCol="0">
            <a:spAutoFit/>
          </a:bodyPr>
          <a:lstStyle/>
          <a:p>
            <a:pPr algn="ctr"/>
            <a:r>
              <a:rPr lang="en-US" b="1" dirty="0">
                <a:solidFill>
                  <a:schemeClr val="accent4"/>
                </a:solidFill>
                <a:latin typeface="Optima"/>
                <a:cs typeface="Optima"/>
              </a:rPr>
              <a:t>2</a:t>
            </a:r>
          </a:p>
        </p:txBody>
      </p:sp>
      <p:sp>
        <p:nvSpPr>
          <p:cNvPr id="39" name="TextBox 38"/>
          <p:cNvSpPr txBox="1"/>
          <p:nvPr/>
        </p:nvSpPr>
        <p:spPr>
          <a:xfrm>
            <a:off x="3376617" y="3896441"/>
            <a:ext cx="313009" cy="369332"/>
          </a:xfrm>
          <a:prstGeom prst="rect">
            <a:avLst/>
          </a:prstGeom>
          <a:noFill/>
        </p:spPr>
        <p:txBody>
          <a:bodyPr wrap="none" rtlCol="0">
            <a:spAutoFit/>
          </a:bodyPr>
          <a:lstStyle/>
          <a:p>
            <a:pPr algn="ctr"/>
            <a:r>
              <a:rPr lang="en-US" b="1" dirty="0">
                <a:solidFill>
                  <a:srgbClr val="149B52"/>
                </a:solidFill>
                <a:latin typeface="Optima"/>
                <a:cs typeface="Optima"/>
              </a:rPr>
              <a:t>1</a:t>
            </a:r>
          </a:p>
        </p:txBody>
      </p:sp>
      <p:sp>
        <p:nvSpPr>
          <p:cNvPr id="42" name="Content Placeholder 3"/>
          <p:cNvSpPr txBox="1">
            <a:spLocks/>
          </p:cNvSpPr>
          <p:nvPr/>
        </p:nvSpPr>
        <p:spPr>
          <a:xfrm>
            <a:off x="501505" y="1600200"/>
            <a:ext cx="8153400" cy="990600"/>
          </a:xfrm>
          <a:prstGeom prst="rect">
            <a:avLst/>
          </a:prstGeom>
          <a:solidFill>
            <a:srgbClr val="CAE2F9"/>
          </a:solidFill>
          <a:ln>
            <a:solidFill>
              <a:srgbClr val="176FC1"/>
            </a:solidFill>
          </a:ln>
          <a:effectLst>
            <a:outerShdw blurRad="50800" dist="38100" dir="5400000" algn="t" rotWithShape="0">
              <a:prstClr val="black">
                <a:alpha val="40000"/>
              </a:prstClr>
            </a:outerShdw>
          </a:effectLst>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b="1" dirty="0">
                <a:latin typeface="Optima"/>
                <a:cs typeface="Optima"/>
              </a:rPr>
              <a:t>Parsimony score: </a:t>
            </a:r>
            <a:r>
              <a:rPr lang="en-US" sz="2800" dirty="0">
                <a:latin typeface="Optima"/>
                <a:cs typeface="Optima"/>
              </a:rPr>
              <a:t>sum of Hamming distances along each edge.</a:t>
            </a:r>
            <a:endParaRPr lang="en-US" sz="2800" b="1" dirty="0">
              <a:latin typeface="Optima"/>
              <a:cs typeface="Optima"/>
            </a:endParaRPr>
          </a:p>
        </p:txBody>
      </p:sp>
    </p:spTree>
    <p:extLst>
      <p:ext uri="{BB962C8B-B14F-4D97-AF65-F5344CB8AC3E}">
        <p14:creationId xmlns:p14="http://schemas.microsoft.com/office/powerpoint/2010/main" val="107453063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70780" y="5667996"/>
            <a:ext cx="1415973" cy="338554"/>
          </a:xfrm>
          <a:prstGeom prst="rect">
            <a:avLst/>
          </a:prstGeom>
          <a:noFill/>
        </p:spPr>
        <p:txBody>
          <a:bodyPr wrap="none" rtlCol="0">
            <a:spAutoFit/>
          </a:bodyPr>
          <a:lstStyle/>
          <a:p>
            <a:pPr algn="ctr"/>
            <a:r>
              <a:rPr lang="en-US" sz="1600" dirty="0">
                <a:solidFill>
                  <a:schemeClr val="tx1">
                    <a:lumMod val="85000"/>
                    <a:lumOff val="15000"/>
                  </a:schemeClr>
                </a:solidFill>
                <a:latin typeface="Courier"/>
                <a:cs typeface="Courier"/>
              </a:rPr>
              <a:t>ACGTA</a:t>
            </a:r>
            <a:r>
              <a:rPr lang="en-US" sz="1600" b="1" dirty="0">
                <a:solidFill>
                  <a:srgbClr val="176FC1"/>
                </a:solidFill>
                <a:latin typeface="Courier"/>
                <a:cs typeface="Courier"/>
              </a:rPr>
              <a:t>G</a:t>
            </a:r>
            <a:r>
              <a:rPr lang="en-US" sz="1600" dirty="0">
                <a:solidFill>
                  <a:schemeClr val="tx1">
                    <a:lumMod val="85000"/>
                    <a:lumOff val="15000"/>
                  </a:schemeClr>
                </a:solidFill>
                <a:latin typeface="Courier"/>
                <a:cs typeface="Courier"/>
              </a:rPr>
              <a:t>GCCT</a:t>
            </a:r>
          </a:p>
        </p:txBody>
      </p:sp>
      <p:sp>
        <p:nvSpPr>
          <p:cNvPr id="17" name="TextBox 16"/>
          <p:cNvSpPr txBox="1"/>
          <p:nvPr/>
        </p:nvSpPr>
        <p:spPr>
          <a:xfrm>
            <a:off x="2861969" y="5667996"/>
            <a:ext cx="1415973" cy="338554"/>
          </a:xfrm>
          <a:prstGeom prst="rect">
            <a:avLst/>
          </a:prstGeom>
          <a:noFill/>
        </p:spPr>
        <p:txBody>
          <a:bodyPr wrap="none" rtlCol="0">
            <a:spAutoFit/>
          </a:bodyPr>
          <a:lstStyle/>
          <a:p>
            <a:pPr algn="ctr"/>
            <a:r>
              <a:rPr lang="en-US" sz="1600" dirty="0">
                <a:solidFill>
                  <a:schemeClr val="tx1">
                    <a:lumMod val="85000"/>
                    <a:lumOff val="15000"/>
                  </a:schemeClr>
                </a:solidFill>
                <a:latin typeface="Courier"/>
                <a:cs typeface="Courier"/>
              </a:rPr>
              <a:t>A</a:t>
            </a:r>
            <a:r>
              <a:rPr lang="en-US" sz="1600" b="1" dirty="0">
                <a:solidFill>
                  <a:schemeClr val="tx2"/>
                </a:solidFill>
                <a:latin typeface="Courier"/>
                <a:cs typeface="Courier"/>
              </a:rPr>
              <a:t>T</a:t>
            </a:r>
            <a:r>
              <a:rPr lang="en-US" sz="1600" dirty="0">
                <a:solidFill>
                  <a:schemeClr val="tx1">
                    <a:lumMod val="85000"/>
                    <a:lumOff val="15000"/>
                  </a:schemeClr>
                </a:solidFill>
                <a:latin typeface="Courier"/>
                <a:cs typeface="Courier"/>
              </a:rPr>
              <a:t>GTAAG</a:t>
            </a:r>
            <a:r>
              <a:rPr lang="en-US" sz="1600" b="1" dirty="0">
                <a:solidFill>
                  <a:srgbClr val="ED1C24"/>
                </a:solidFill>
                <a:latin typeface="Courier"/>
                <a:cs typeface="Courier"/>
              </a:rPr>
              <a:t>A</a:t>
            </a:r>
            <a:r>
              <a:rPr lang="en-US" sz="1600" dirty="0">
                <a:solidFill>
                  <a:schemeClr val="tx1">
                    <a:lumMod val="85000"/>
                    <a:lumOff val="15000"/>
                  </a:schemeClr>
                </a:solidFill>
                <a:latin typeface="Courier"/>
                <a:cs typeface="Courier"/>
              </a:rPr>
              <a:t>CT</a:t>
            </a:r>
            <a:endParaRPr lang="en-US" sz="1600" dirty="0">
              <a:solidFill>
                <a:srgbClr val="262626"/>
              </a:solidFill>
              <a:latin typeface="Courier"/>
              <a:cs typeface="Courier"/>
            </a:endParaRPr>
          </a:p>
        </p:txBody>
      </p:sp>
      <p:sp>
        <p:nvSpPr>
          <p:cNvPr id="18" name="TextBox 17"/>
          <p:cNvSpPr txBox="1"/>
          <p:nvPr/>
        </p:nvSpPr>
        <p:spPr>
          <a:xfrm>
            <a:off x="4996683" y="5667996"/>
            <a:ext cx="1415973" cy="338554"/>
          </a:xfrm>
          <a:prstGeom prst="rect">
            <a:avLst/>
          </a:prstGeom>
          <a:noFill/>
        </p:spPr>
        <p:txBody>
          <a:bodyPr wrap="none" rtlCol="0">
            <a:spAutoFit/>
          </a:bodyPr>
          <a:lstStyle/>
          <a:p>
            <a:pPr algn="ctr"/>
            <a:r>
              <a:rPr lang="en-US" sz="1600" dirty="0">
                <a:solidFill>
                  <a:schemeClr val="tx1">
                    <a:lumMod val="85000"/>
                    <a:lumOff val="15000"/>
                  </a:schemeClr>
                </a:solidFill>
                <a:latin typeface="Courier"/>
                <a:cs typeface="Courier"/>
              </a:rPr>
              <a:t>TCGA</a:t>
            </a:r>
            <a:r>
              <a:rPr lang="en-US" sz="1600" b="1" dirty="0">
                <a:solidFill>
                  <a:schemeClr val="accent4"/>
                </a:solidFill>
                <a:latin typeface="Courier"/>
                <a:cs typeface="Courier"/>
              </a:rPr>
              <a:t>G</a:t>
            </a:r>
            <a:r>
              <a:rPr lang="en-US" sz="1600" dirty="0">
                <a:solidFill>
                  <a:schemeClr val="tx1">
                    <a:lumMod val="85000"/>
                    <a:lumOff val="15000"/>
                  </a:schemeClr>
                </a:solidFill>
                <a:latin typeface="Courier"/>
                <a:cs typeface="Courier"/>
              </a:rPr>
              <a:t>AGCA</a:t>
            </a:r>
            <a:r>
              <a:rPr lang="en-US" sz="1600" b="1" dirty="0">
                <a:solidFill>
                  <a:srgbClr val="95319E"/>
                </a:solidFill>
                <a:latin typeface="Courier"/>
                <a:cs typeface="Courier"/>
              </a:rPr>
              <a:t>C</a:t>
            </a:r>
            <a:endParaRPr lang="en-US" sz="1600" dirty="0">
              <a:solidFill>
                <a:srgbClr val="262626"/>
              </a:solidFill>
              <a:latin typeface="Courier"/>
              <a:cs typeface="Courier"/>
            </a:endParaRPr>
          </a:p>
        </p:txBody>
      </p:sp>
      <p:sp>
        <p:nvSpPr>
          <p:cNvPr id="19" name="TextBox 18"/>
          <p:cNvSpPr txBox="1"/>
          <p:nvPr/>
        </p:nvSpPr>
        <p:spPr>
          <a:xfrm>
            <a:off x="6942157" y="5667996"/>
            <a:ext cx="1415973" cy="338554"/>
          </a:xfrm>
          <a:prstGeom prst="rect">
            <a:avLst/>
          </a:prstGeom>
          <a:noFill/>
        </p:spPr>
        <p:txBody>
          <a:bodyPr wrap="none" rtlCol="0">
            <a:spAutoFit/>
          </a:bodyPr>
          <a:lstStyle/>
          <a:p>
            <a:pPr algn="ctr"/>
            <a:r>
              <a:rPr lang="en-US" sz="1600" dirty="0">
                <a:solidFill>
                  <a:srgbClr val="262626"/>
                </a:solidFill>
                <a:latin typeface="Courier"/>
                <a:cs typeface="Courier"/>
              </a:rPr>
              <a:t>TCGAAAGCAT</a:t>
            </a:r>
          </a:p>
        </p:txBody>
      </p:sp>
      <p:sp>
        <p:nvSpPr>
          <p:cNvPr id="20" name="TextBox 19"/>
          <p:cNvSpPr txBox="1"/>
          <p:nvPr/>
        </p:nvSpPr>
        <p:spPr>
          <a:xfrm>
            <a:off x="1877825" y="4540120"/>
            <a:ext cx="1415973" cy="338554"/>
          </a:xfrm>
          <a:prstGeom prst="rect">
            <a:avLst/>
          </a:prstGeom>
          <a:noFill/>
        </p:spPr>
        <p:txBody>
          <a:bodyPr wrap="none" rtlCol="0">
            <a:spAutoFit/>
          </a:bodyPr>
          <a:lstStyle/>
          <a:p>
            <a:pPr algn="ctr"/>
            <a:r>
              <a:rPr lang="en-US" sz="1600" dirty="0">
                <a:solidFill>
                  <a:schemeClr val="tx1">
                    <a:lumMod val="85000"/>
                    <a:lumOff val="15000"/>
                  </a:schemeClr>
                </a:solidFill>
                <a:latin typeface="Courier"/>
                <a:cs typeface="Courier"/>
              </a:rPr>
              <a:t>A</a:t>
            </a:r>
            <a:r>
              <a:rPr lang="en-US" sz="1600" b="1" dirty="0">
                <a:solidFill>
                  <a:srgbClr val="ED1C24"/>
                </a:solidFill>
                <a:latin typeface="Courier"/>
                <a:cs typeface="Courier"/>
              </a:rPr>
              <a:t>C</a:t>
            </a:r>
            <a:r>
              <a:rPr lang="en-US" sz="1600" dirty="0">
                <a:solidFill>
                  <a:schemeClr val="tx1">
                    <a:lumMod val="85000"/>
                    <a:lumOff val="15000"/>
                  </a:schemeClr>
                </a:solidFill>
                <a:latin typeface="Courier"/>
                <a:cs typeface="Courier"/>
              </a:rPr>
              <a:t>G</a:t>
            </a:r>
            <a:r>
              <a:rPr lang="en-US" sz="1600" b="1" dirty="0">
                <a:solidFill>
                  <a:schemeClr val="bg2"/>
                </a:solidFill>
                <a:latin typeface="Courier"/>
                <a:cs typeface="Courier"/>
              </a:rPr>
              <a:t>T</a:t>
            </a:r>
            <a:r>
              <a:rPr lang="en-US" sz="1600" dirty="0">
                <a:solidFill>
                  <a:schemeClr val="tx1">
                    <a:lumMod val="85000"/>
                    <a:lumOff val="15000"/>
                  </a:schemeClr>
                </a:solidFill>
                <a:latin typeface="Courier"/>
                <a:cs typeface="Courier"/>
              </a:rPr>
              <a:t>A</a:t>
            </a:r>
            <a:r>
              <a:rPr lang="en-US" sz="1600" b="1" dirty="0">
                <a:solidFill>
                  <a:schemeClr val="accent1"/>
                </a:solidFill>
                <a:latin typeface="Courier"/>
                <a:cs typeface="Courier"/>
              </a:rPr>
              <a:t>A</a:t>
            </a:r>
            <a:r>
              <a:rPr lang="en-US" sz="1600" dirty="0">
                <a:solidFill>
                  <a:schemeClr val="tx1">
                    <a:lumMod val="85000"/>
                    <a:lumOff val="15000"/>
                  </a:schemeClr>
                </a:solidFill>
                <a:latin typeface="Courier"/>
                <a:cs typeface="Courier"/>
              </a:rPr>
              <a:t>G</a:t>
            </a:r>
            <a:r>
              <a:rPr lang="en-US" sz="1600" b="1" dirty="0">
                <a:solidFill>
                  <a:srgbClr val="ED1C24"/>
                </a:solidFill>
                <a:latin typeface="Courier"/>
                <a:cs typeface="Courier"/>
              </a:rPr>
              <a:t>C</a:t>
            </a:r>
            <a:r>
              <a:rPr lang="en-US" sz="1600" dirty="0">
                <a:solidFill>
                  <a:schemeClr val="tx1">
                    <a:lumMod val="85000"/>
                    <a:lumOff val="15000"/>
                  </a:schemeClr>
                </a:solidFill>
                <a:latin typeface="Courier"/>
                <a:cs typeface="Courier"/>
              </a:rPr>
              <a:t>CT</a:t>
            </a:r>
            <a:endParaRPr lang="en-US" sz="1600" b="1" dirty="0">
              <a:solidFill>
                <a:srgbClr val="95319E"/>
              </a:solidFill>
              <a:latin typeface="Courier"/>
              <a:cs typeface="Courier"/>
            </a:endParaRPr>
          </a:p>
        </p:txBody>
      </p:sp>
      <p:sp>
        <p:nvSpPr>
          <p:cNvPr id="21" name="TextBox 20"/>
          <p:cNvSpPr txBox="1"/>
          <p:nvPr/>
        </p:nvSpPr>
        <p:spPr>
          <a:xfrm>
            <a:off x="5943602" y="4540120"/>
            <a:ext cx="1415973" cy="338554"/>
          </a:xfrm>
          <a:prstGeom prst="rect">
            <a:avLst/>
          </a:prstGeom>
          <a:noFill/>
        </p:spPr>
        <p:txBody>
          <a:bodyPr wrap="none" rtlCol="0">
            <a:spAutoFit/>
          </a:bodyPr>
          <a:lstStyle/>
          <a:p>
            <a:pPr algn="ctr"/>
            <a:r>
              <a:rPr lang="en-US" sz="1600" b="1" dirty="0">
                <a:solidFill>
                  <a:srgbClr val="F46E2B"/>
                </a:solidFill>
                <a:latin typeface="Courier"/>
                <a:cs typeface="Courier"/>
              </a:rPr>
              <a:t>T</a:t>
            </a:r>
            <a:r>
              <a:rPr lang="en-US" sz="1600" dirty="0">
                <a:solidFill>
                  <a:schemeClr val="tx1">
                    <a:lumMod val="85000"/>
                    <a:lumOff val="15000"/>
                  </a:schemeClr>
                </a:solidFill>
                <a:latin typeface="Courier"/>
                <a:cs typeface="Courier"/>
              </a:rPr>
              <a:t>CGA</a:t>
            </a:r>
            <a:r>
              <a:rPr lang="en-US" sz="1600" b="1" dirty="0">
                <a:solidFill>
                  <a:srgbClr val="95319E"/>
                </a:solidFill>
                <a:latin typeface="Courier"/>
                <a:cs typeface="Courier"/>
              </a:rPr>
              <a:t>A</a:t>
            </a:r>
            <a:r>
              <a:rPr lang="en-US" sz="1600" dirty="0">
                <a:solidFill>
                  <a:schemeClr val="tx1">
                    <a:lumMod val="85000"/>
                    <a:lumOff val="15000"/>
                  </a:schemeClr>
                </a:solidFill>
                <a:latin typeface="Courier"/>
                <a:cs typeface="Courier"/>
              </a:rPr>
              <a:t>AGC</a:t>
            </a:r>
            <a:r>
              <a:rPr lang="en-US" sz="1600" b="1" dirty="0">
                <a:solidFill>
                  <a:srgbClr val="F46E2B"/>
                </a:solidFill>
                <a:latin typeface="Courier"/>
                <a:cs typeface="Courier"/>
              </a:rPr>
              <a:t>A</a:t>
            </a:r>
            <a:r>
              <a:rPr lang="en-US" sz="1600" b="1" dirty="0">
                <a:solidFill>
                  <a:srgbClr val="95319E"/>
                </a:solidFill>
                <a:latin typeface="Courier"/>
                <a:cs typeface="Courier"/>
              </a:rPr>
              <a:t>T</a:t>
            </a:r>
          </a:p>
        </p:txBody>
      </p:sp>
      <p:cxnSp>
        <p:nvCxnSpPr>
          <p:cNvPr id="37" name="Straight Arrow Connector 36"/>
          <p:cNvCxnSpPr/>
          <p:nvPr/>
        </p:nvCxnSpPr>
        <p:spPr>
          <a:xfrm flipH="1">
            <a:off x="1802071" y="4895676"/>
            <a:ext cx="630521" cy="762413"/>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3917644" y="3528400"/>
            <a:ext cx="1415973" cy="338554"/>
          </a:xfrm>
          <a:prstGeom prst="rect">
            <a:avLst/>
          </a:prstGeom>
          <a:noFill/>
        </p:spPr>
        <p:txBody>
          <a:bodyPr wrap="none" rtlCol="0">
            <a:spAutoFit/>
          </a:bodyPr>
          <a:lstStyle/>
          <a:p>
            <a:pPr algn="ctr"/>
            <a:r>
              <a:rPr lang="en-US" sz="1600" b="1" dirty="0">
                <a:solidFill>
                  <a:srgbClr val="F46E2B"/>
                </a:solidFill>
                <a:latin typeface="Courier"/>
                <a:cs typeface="Courier"/>
              </a:rPr>
              <a:t>A</a:t>
            </a:r>
            <a:r>
              <a:rPr lang="en-US" sz="1600" dirty="0">
                <a:solidFill>
                  <a:schemeClr val="tx1">
                    <a:lumMod val="85000"/>
                    <a:lumOff val="15000"/>
                  </a:schemeClr>
                </a:solidFill>
                <a:latin typeface="Courier"/>
                <a:cs typeface="Courier"/>
              </a:rPr>
              <a:t>CG</a:t>
            </a:r>
            <a:r>
              <a:rPr lang="en-US" sz="1600" b="1" dirty="0">
                <a:solidFill>
                  <a:srgbClr val="149B52"/>
                </a:solidFill>
                <a:latin typeface="Courier"/>
                <a:cs typeface="Courier"/>
              </a:rPr>
              <a:t>A</a:t>
            </a:r>
            <a:r>
              <a:rPr lang="en-US" sz="1600" dirty="0">
                <a:solidFill>
                  <a:schemeClr val="tx1">
                    <a:lumMod val="85000"/>
                    <a:lumOff val="15000"/>
                  </a:schemeClr>
                </a:solidFill>
                <a:latin typeface="Courier"/>
                <a:cs typeface="Courier"/>
              </a:rPr>
              <a:t>AAGC</a:t>
            </a:r>
            <a:r>
              <a:rPr lang="en-US" sz="1600" b="1" dirty="0">
                <a:solidFill>
                  <a:srgbClr val="F46E2B"/>
                </a:solidFill>
                <a:latin typeface="Courier"/>
                <a:cs typeface="Courier"/>
              </a:rPr>
              <a:t>C</a:t>
            </a:r>
            <a:r>
              <a:rPr lang="en-US" sz="1600" dirty="0">
                <a:solidFill>
                  <a:schemeClr val="tx1">
                    <a:lumMod val="85000"/>
                    <a:lumOff val="15000"/>
                  </a:schemeClr>
                </a:solidFill>
                <a:latin typeface="Courier"/>
                <a:cs typeface="Courier"/>
              </a:rPr>
              <a:t>T</a:t>
            </a:r>
            <a:endParaRPr lang="en-US" sz="1600" b="1" dirty="0">
              <a:solidFill>
                <a:srgbClr val="95319E"/>
              </a:solidFill>
              <a:latin typeface="Courier"/>
              <a:cs typeface="Courier"/>
            </a:endParaRPr>
          </a:p>
        </p:txBody>
      </p:sp>
      <p:cxnSp>
        <p:nvCxnSpPr>
          <p:cNvPr id="25" name="Straight Arrow Connector 24"/>
          <p:cNvCxnSpPr/>
          <p:nvPr/>
        </p:nvCxnSpPr>
        <p:spPr>
          <a:xfrm>
            <a:off x="2712123" y="4895676"/>
            <a:ext cx="630521" cy="762413"/>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2999207" y="3907137"/>
            <a:ext cx="1278735" cy="607329"/>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4968684" y="3907137"/>
            <a:ext cx="1278735" cy="607329"/>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H="1">
            <a:off x="5879824" y="4906924"/>
            <a:ext cx="630521" cy="762413"/>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6789878" y="4906924"/>
            <a:ext cx="630521" cy="762413"/>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1087292" y="6034931"/>
            <a:ext cx="851768" cy="369332"/>
          </a:xfrm>
          <a:prstGeom prst="rect">
            <a:avLst/>
          </a:prstGeom>
        </p:spPr>
        <p:txBody>
          <a:bodyPr wrap="none">
            <a:spAutoFit/>
          </a:bodyPr>
          <a:lstStyle/>
          <a:p>
            <a:pPr algn="ctr"/>
            <a:r>
              <a:rPr lang="en-US" b="1" dirty="0">
                <a:latin typeface="Optima"/>
                <a:cs typeface="Optima"/>
              </a:rPr>
              <a:t>Chimp</a:t>
            </a:r>
            <a:endParaRPr lang="en-US" b="1" dirty="0"/>
          </a:p>
        </p:txBody>
      </p:sp>
      <p:sp>
        <p:nvSpPr>
          <p:cNvPr id="28" name="Rectangle 27"/>
          <p:cNvSpPr/>
          <p:nvPr/>
        </p:nvSpPr>
        <p:spPr>
          <a:xfrm>
            <a:off x="3115323" y="6034931"/>
            <a:ext cx="928637" cy="369332"/>
          </a:xfrm>
          <a:prstGeom prst="rect">
            <a:avLst/>
          </a:prstGeom>
        </p:spPr>
        <p:txBody>
          <a:bodyPr wrap="none">
            <a:spAutoFit/>
          </a:bodyPr>
          <a:lstStyle/>
          <a:p>
            <a:pPr algn="ctr"/>
            <a:r>
              <a:rPr lang="en-US" b="1" dirty="0">
                <a:latin typeface="Optima"/>
                <a:cs typeface="Optima"/>
              </a:rPr>
              <a:t>Human</a:t>
            </a:r>
            <a:endParaRPr lang="en-US" b="1" dirty="0"/>
          </a:p>
        </p:txBody>
      </p:sp>
      <p:sp>
        <p:nvSpPr>
          <p:cNvPr id="29" name="Rectangle 28"/>
          <p:cNvSpPr/>
          <p:nvPr/>
        </p:nvSpPr>
        <p:spPr>
          <a:xfrm>
            <a:off x="5358706" y="6034931"/>
            <a:ext cx="595086" cy="369332"/>
          </a:xfrm>
          <a:prstGeom prst="rect">
            <a:avLst/>
          </a:prstGeom>
        </p:spPr>
        <p:txBody>
          <a:bodyPr wrap="none">
            <a:spAutoFit/>
          </a:bodyPr>
          <a:lstStyle/>
          <a:p>
            <a:pPr algn="ctr"/>
            <a:r>
              <a:rPr lang="en-US" b="1" dirty="0">
                <a:latin typeface="Optima"/>
                <a:cs typeface="Optima"/>
              </a:rPr>
              <a:t>Seal</a:t>
            </a:r>
            <a:endParaRPr lang="en-US" b="1" dirty="0"/>
          </a:p>
        </p:txBody>
      </p:sp>
      <p:sp>
        <p:nvSpPr>
          <p:cNvPr id="30" name="Rectangle 29"/>
          <p:cNvSpPr/>
          <p:nvPr/>
        </p:nvSpPr>
        <p:spPr>
          <a:xfrm>
            <a:off x="7224868" y="6034931"/>
            <a:ext cx="838845" cy="369332"/>
          </a:xfrm>
          <a:prstGeom prst="rect">
            <a:avLst/>
          </a:prstGeom>
        </p:spPr>
        <p:txBody>
          <a:bodyPr wrap="none">
            <a:spAutoFit/>
          </a:bodyPr>
          <a:lstStyle/>
          <a:p>
            <a:pPr algn="ctr"/>
            <a:r>
              <a:rPr lang="en-US" b="1" dirty="0">
                <a:latin typeface="Optima"/>
                <a:cs typeface="Optima"/>
              </a:rPr>
              <a:t>Whale</a:t>
            </a:r>
            <a:endParaRPr lang="en-US" b="1" dirty="0"/>
          </a:p>
        </p:txBody>
      </p:sp>
      <p:sp>
        <p:nvSpPr>
          <p:cNvPr id="34" name="Title 1"/>
          <p:cNvSpPr txBox="1">
            <a:spLocks/>
          </p:cNvSpPr>
          <p:nvPr/>
        </p:nvSpPr>
        <p:spPr>
          <a:xfrm>
            <a:off x="381000"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Toward a Computational Problem</a:t>
            </a:r>
          </a:p>
        </p:txBody>
      </p:sp>
      <p:sp>
        <p:nvSpPr>
          <p:cNvPr id="23" name="TextBox 22"/>
          <p:cNvSpPr txBox="1"/>
          <p:nvPr/>
        </p:nvSpPr>
        <p:spPr>
          <a:xfrm>
            <a:off x="3110755" y="5018115"/>
            <a:ext cx="313009" cy="369332"/>
          </a:xfrm>
          <a:prstGeom prst="rect">
            <a:avLst/>
          </a:prstGeom>
          <a:noFill/>
        </p:spPr>
        <p:txBody>
          <a:bodyPr wrap="none" rtlCol="0">
            <a:spAutoFit/>
          </a:bodyPr>
          <a:lstStyle/>
          <a:p>
            <a:pPr algn="ctr"/>
            <a:r>
              <a:rPr lang="en-US" b="1" dirty="0">
                <a:solidFill>
                  <a:schemeClr val="tx2"/>
                </a:solidFill>
                <a:latin typeface="Optima"/>
                <a:cs typeface="Optima"/>
              </a:rPr>
              <a:t>2</a:t>
            </a:r>
          </a:p>
        </p:txBody>
      </p:sp>
      <p:sp>
        <p:nvSpPr>
          <p:cNvPr id="33" name="TextBox 32"/>
          <p:cNvSpPr txBox="1"/>
          <p:nvPr/>
        </p:nvSpPr>
        <p:spPr>
          <a:xfrm>
            <a:off x="1850093" y="5018115"/>
            <a:ext cx="313009" cy="369332"/>
          </a:xfrm>
          <a:prstGeom prst="rect">
            <a:avLst/>
          </a:prstGeom>
          <a:noFill/>
        </p:spPr>
        <p:txBody>
          <a:bodyPr wrap="none" rtlCol="0">
            <a:spAutoFit/>
          </a:bodyPr>
          <a:lstStyle/>
          <a:p>
            <a:pPr algn="ctr"/>
            <a:r>
              <a:rPr lang="en-US" b="1" dirty="0">
                <a:solidFill>
                  <a:schemeClr val="accent1"/>
                </a:solidFill>
                <a:latin typeface="Optima"/>
                <a:cs typeface="Optima"/>
              </a:rPr>
              <a:t>1</a:t>
            </a:r>
          </a:p>
        </p:txBody>
      </p:sp>
      <p:sp>
        <p:nvSpPr>
          <p:cNvPr id="35" name="TextBox 34"/>
          <p:cNvSpPr txBox="1"/>
          <p:nvPr/>
        </p:nvSpPr>
        <p:spPr>
          <a:xfrm>
            <a:off x="5664565" y="3896441"/>
            <a:ext cx="313009" cy="369332"/>
          </a:xfrm>
          <a:prstGeom prst="rect">
            <a:avLst/>
          </a:prstGeom>
          <a:noFill/>
        </p:spPr>
        <p:txBody>
          <a:bodyPr wrap="none" rtlCol="0">
            <a:spAutoFit/>
          </a:bodyPr>
          <a:lstStyle/>
          <a:p>
            <a:pPr algn="ctr"/>
            <a:r>
              <a:rPr lang="en-US" b="1" dirty="0">
                <a:solidFill>
                  <a:schemeClr val="accent2"/>
                </a:solidFill>
                <a:latin typeface="Optima"/>
                <a:cs typeface="Optima"/>
              </a:rPr>
              <a:t>2</a:t>
            </a:r>
          </a:p>
        </p:txBody>
      </p:sp>
      <p:sp>
        <p:nvSpPr>
          <p:cNvPr id="36" name="TextBox 35"/>
          <p:cNvSpPr txBox="1"/>
          <p:nvPr/>
        </p:nvSpPr>
        <p:spPr>
          <a:xfrm>
            <a:off x="7172167" y="5018115"/>
            <a:ext cx="313009" cy="369332"/>
          </a:xfrm>
          <a:prstGeom prst="rect">
            <a:avLst/>
          </a:prstGeom>
          <a:noFill/>
        </p:spPr>
        <p:txBody>
          <a:bodyPr wrap="none" rtlCol="0">
            <a:spAutoFit/>
          </a:bodyPr>
          <a:lstStyle/>
          <a:p>
            <a:pPr algn="ctr"/>
            <a:r>
              <a:rPr lang="en-US" b="1" dirty="0">
                <a:solidFill>
                  <a:schemeClr val="tx1">
                    <a:lumMod val="75000"/>
                    <a:lumOff val="25000"/>
                  </a:schemeClr>
                </a:solidFill>
                <a:latin typeface="Optima"/>
                <a:cs typeface="Optima"/>
              </a:rPr>
              <a:t>0</a:t>
            </a:r>
          </a:p>
        </p:txBody>
      </p:sp>
      <p:sp>
        <p:nvSpPr>
          <p:cNvPr id="38" name="TextBox 37"/>
          <p:cNvSpPr txBox="1"/>
          <p:nvPr/>
        </p:nvSpPr>
        <p:spPr>
          <a:xfrm>
            <a:off x="5920598" y="5018115"/>
            <a:ext cx="313009" cy="369332"/>
          </a:xfrm>
          <a:prstGeom prst="rect">
            <a:avLst/>
          </a:prstGeom>
          <a:noFill/>
        </p:spPr>
        <p:txBody>
          <a:bodyPr wrap="none" rtlCol="0">
            <a:spAutoFit/>
          </a:bodyPr>
          <a:lstStyle/>
          <a:p>
            <a:pPr algn="ctr"/>
            <a:r>
              <a:rPr lang="en-US" b="1" dirty="0">
                <a:solidFill>
                  <a:schemeClr val="accent4"/>
                </a:solidFill>
                <a:latin typeface="Optima"/>
                <a:cs typeface="Optima"/>
              </a:rPr>
              <a:t>2</a:t>
            </a:r>
          </a:p>
        </p:txBody>
      </p:sp>
      <p:sp>
        <p:nvSpPr>
          <p:cNvPr id="39" name="TextBox 38"/>
          <p:cNvSpPr txBox="1"/>
          <p:nvPr/>
        </p:nvSpPr>
        <p:spPr>
          <a:xfrm>
            <a:off x="3376617" y="3896441"/>
            <a:ext cx="313009" cy="369332"/>
          </a:xfrm>
          <a:prstGeom prst="rect">
            <a:avLst/>
          </a:prstGeom>
          <a:noFill/>
        </p:spPr>
        <p:txBody>
          <a:bodyPr wrap="none" rtlCol="0">
            <a:spAutoFit/>
          </a:bodyPr>
          <a:lstStyle/>
          <a:p>
            <a:pPr algn="ctr"/>
            <a:r>
              <a:rPr lang="en-US" b="1" dirty="0">
                <a:solidFill>
                  <a:srgbClr val="149B52"/>
                </a:solidFill>
                <a:latin typeface="Optima"/>
                <a:cs typeface="Optima"/>
              </a:rPr>
              <a:t>1</a:t>
            </a:r>
          </a:p>
        </p:txBody>
      </p:sp>
      <p:sp>
        <p:nvSpPr>
          <p:cNvPr id="40" name="Content Placeholder 3"/>
          <p:cNvSpPr txBox="1">
            <a:spLocks/>
          </p:cNvSpPr>
          <p:nvPr/>
        </p:nvSpPr>
        <p:spPr>
          <a:xfrm>
            <a:off x="501505" y="1600200"/>
            <a:ext cx="8153400" cy="990600"/>
          </a:xfrm>
          <a:prstGeom prst="rect">
            <a:avLst/>
          </a:prstGeom>
          <a:solidFill>
            <a:srgbClr val="CAE2F9"/>
          </a:solidFill>
          <a:ln>
            <a:solidFill>
              <a:srgbClr val="176FC1"/>
            </a:solidFill>
          </a:ln>
          <a:effectLst>
            <a:outerShdw blurRad="50800" dist="38100" dir="5400000" algn="t" rotWithShape="0">
              <a:prstClr val="black">
                <a:alpha val="40000"/>
              </a:prstClr>
            </a:outerShdw>
          </a:effectLst>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b="1" dirty="0">
                <a:latin typeface="Optima"/>
                <a:cs typeface="Optima"/>
              </a:rPr>
              <a:t>Parsimony score: </a:t>
            </a:r>
            <a:r>
              <a:rPr lang="en-US" sz="2800" dirty="0">
                <a:latin typeface="Optima"/>
                <a:cs typeface="Optima"/>
              </a:rPr>
              <a:t>sum of Hamming distances along each edge.</a:t>
            </a:r>
            <a:endParaRPr lang="en-US" sz="2800" b="1" dirty="0">
              <a:latin typeface="Optima"/>
              <a:cs typeface="Optima"/>
            </a:endParaRPr>
          </a:p>
        </p:txBody>
      </p:sp>
      <p:sp>
        <p:nvSpPr>
          <p:cNvPr id="41" name="Rectangle 40"/>
          <p:cNvSpPr/>
          <p:nvPr/>
        </p:nvSpPr>
        <p:spPr>
          <a:xfrm>
            <a:off x="3200400" y="2971801"/>
            <a:ext cx="2733662" cy="461665"/>
          </a:xfrm>
          <a:prstGeom prst="rect">
            <a:avLst/>
          </a:prstGeom>
        </p:spPr>
        <p:txBody>
          <a:bodyPr wrap="none">
            <a:spAutoFit/>
          </a:bodyPr>
          <a:lstStyle/>
          <a:p>
            <a:r>
              <a:rPr lang="en-US" sz="2400" b="1" dirty="0">
                <a:latin typeface="Optima"/>
                <a:cs typeface="Optima"/>
              </a:rPr>
              <a:t>Parsimony Score: 8</a:t>
            </a:r>
            <a:endParaRPr lang="en-US" sz="2400" b="1" dirty="0"/>
          </a:p>
        </p:txBody>
      </p:sp>
    </p:spTree>
    <p:extLst>
      <p:ext uri="{BB962C8B-B14F-4D97-AF65-F5344CB8AC3E}">
        <p14:creationId xmlns:p14="http://schemas.microsoft.com/office/powerpoint/2010/main" val="70139058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546162"/>
            <a:ext cx="8229600" cy="3539431"/>
          </a:xfrm>
          <a:prstGeom prst="rect">
            <a:avLst/>
          </a:prstGeom>
          <a:solidFill>
            <a:schemeClr val="bg1">
              <a:lumMod val="85000"/>
            </a:schemeClr>
          </a:solidFill>
          <a:ln>
            <a:solidFill>
              <a:schemeClr val="tx1">
                <a:lumMod val="75000"/>
                <a:lumOff val="25000"/>
              </a:schemeClr>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b="1" dirty="0">
                <a:latin typeface="Optima"/>
                <a:cs typeface="Optima"/>
              </a:rPr>
              <a:t>Small Parsimony Problem: </a:t>
            </a:r>
            <a:r>
              <a:rPr lang="en-US" sz="2800" i="1" dirty="0">
                <a:latin typeface="Optima"/>
                <a:cs typeface="Optima"/>
              </a:rPr>
              <a:t>Find the most parsimonious labeling of the internal nodes of a rooted tree.</a:t>
            </a:r>
          </a:p>
          <a:p>
            <a:pPr marL="457200" indent="-457200">
              <a:buFont typeface="Arial"/>
              <a:buChar char="•"/>
            </a:pPr>
            <a:r>
              <a:rPr lang="en-US" sz="2800" b="1" dirty="0">
                <a:latin typeface="Optima"/>
                <a:cs typeface="Optima"/>
              </a:rPr>
              <a:t>Input: </a:t>
            </a:r>
            <a:r>
              <a:rPr lang="en-US" sz="2800" dirty="0">
                <a:latin typeface="Optima"/>
                <a:cs typeface="Optima"/>
              </a:rPr>
              <a:t>A rooted binary tree with each leaf labeled by a string of length </a:t>
            </a:r>
            <a:r>
              <a:rPr lang="en-US" sz="2800" i="1" dirty="0">
                <a:latin typeface="Optima"/>
                <a:cs typeface="Optima"/>
              </a:rPr>
              <a:t>m.</a:t>
            </a:r>
            <a:endParaRPr lang="en-US" sz="2800" dirty="0">
              <a:latin typeface="Optima"/>
              <a:cs typeface="Optima"/>
            </a:endParaRPr>
          </a:p>
          <a:p>
            <a:pPr marL="457200" indent="-457200">
              <a:buFont typeface="Arial"/>
              <a:buChar char="•"/>
            </a:pPr>
            <a:r>
              <a:rPr lang="en-US" sz="2800" b="1" dirty="0">
                <a:latin typeface="Optima"/>
                <a:cs typeface="Optima"/>
              </a:rPr>
              <a:t>Output: </a:t>
            </a:r>
            <a:r>
              <a:rPr lang="en-US" sz="2800" dirty="0">
                <a:latin typeface="Optima"/>
                <a:cs typeface="Optima"/>
              </a:rPr>
              <a:t>A labeling of all other nodes of the tree by strings of length </a:t>
            </a:r>
            <a:r>
              <a:rPr lang="en-US" sz="2800" i="1" dirty="0">
                <a:latin typeface="Optima"/>
                <a:cs typeface="Optima"/>
              </a:rPr>
              <a:t>m</a:t>
            </a:r>
            <a:r>
              <a:rPr lang="en-US" sz="2800" dirty="0">
                <a:latin typeface="Optima"/>
                <a:cs typeface="Optima"/>
              </a:rPr>
              <a:t> that minimizes the tree’s parsimony score.</a:t>
            </a:r>
            <a:endParaRPr lang="en-US" i="1" dirty="0">
              <a:latin typeface="Optima"/>
              <a:cs typeface="Optima"/>
            </a:endParaRPr>
          </a:p>
        </p:txBody>
      </p:sp>
      <p:sp>
        <p:nvSpPr>
          <p:cNvPr id="4" name="Title 1"/>
          <p:cNvSpPr txBox="1">
            <a:spLocks/>
          </p:cNvSpPr>
          <p:nvPr/>
        </p:nvSpPr>
        <p:spPr>
          <a:xfrm>
            <a:off x="381000"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Toward a Computational Problem</a:t>
            </a:r>
          </a:p>
        </p:txBody>
      </p:sp>
    </p:spTree>
    <p:extLst>
      <p:ext uri="{BB962C8B-B14F-4D97-AF65-F5344CB8AC3E}">
        <p14:creationId xmlns:p14="http://schemas.microsoft.com/office/powerpoint/2010/main" val="357432528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546162"/>
            <a:ext cx="8229600" cy="3539431"/>
          </a:xfrm>
          <a:prstGeom prst="rect">
            <a:avLst/>
          </a:prstGeom>
          <a:solidFill>
            <a:schemeClr val="bg1">
              <a:lumMod val="85000"/>
            </a:schemeClr>
          </a:solidFill>
          <a:ln>
            <a:solidFill>
              <a:schemeClr val="tx1">
                <a:lumMod val="75000"/>
                <a:lumOff val="25000"/>
              </a:schemeClr>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b="1" dirty="0">
                <a:latin typeface="Optima"/>
                <a:cs typeface="Optima"/>
              </a:rPr>
              <a:t>Small Parsimony Problem: </a:t>
            </a:r>
            <a:r>
              <a:rPr lang="en-US" sz="2800" i="1" dirty="0">
                <a:latin typeface="Optima"/>
                <a:cs typeface="Optima"/>
              </a:rPr>
              <a:t>Find the most parsimonious labeling of the internal nodes of a rooted tree.</a:t>
            </a:r>
          </a:p>
          <a:p>
            <a:pPr marL="457200" indent="-457200">
              <a:buFont typeface="Arial"/>
              <a:buChar char="•"/>
            </a:pPr>
            <a:r>
              <a:rPr lang="en-US" sz="2800" b="1" dirty="0">
                <a:latin typeface="Optima"/>
                <a:cs typeface="Optima"/>
              </a:rPr>
              <a:t>Input: </a:t>
            </a:r>
            <a:r>
              <a:rPr lang="en-US" sz="2800" dirty="0">
                <a:latin typeface="Optima"/>
                <a:cs typeface="Optima"/>
              </a:rPr>
              <a:t>A rooted binary tree with each leaf labeled by a string of length </a:t>
            </a:r>
            <a:r>
              <a:rPr lang="en-US" sz="2800" i="1" dirty="0">
                <a:latin typeface="Optima"/>
                <a:cs typeface="Optima"/>
              </a:rPr>
              <a:t>m.</a:t>
            </a:r>
            <a:endParaRPr lang="en-US" sz="2800" dirty="0">
              <a:latin typeface="Optima"/>
              <a:cs typeface="Optima"/>
            </a:endParaRPr>
          </a:p>
          <a:p>
            <a:pPr marL="457200" indent="-457200">
              <a:buFont typeface="Arial"/>
              <a:buChar char="•"/>
            </a:pPr>
            <a:r>
              <a:rPr lang="en-US" sz="2800" b="1" dirty="0">
                <a:latin typeface="Optima"/>
                <a:cs typeface="Optima"/>
              </a:rPr>
              <a:t>Output: </a:t>
            </a:r>
            <a:r>
              <a:rPr lang="en-US" sz="2800" dirty="0">
                <a:latin typeface="Optima"/>
                <a:cs typeface="Optima"/>
              </a:rPr>
              <a:t>A labeling of all other nodes of the tree by strings of length </a:t>
            </a:r>
            <a:r>
              <a:rPr lang="en-US" sz="2800" i="1" dirty="0">
                <a:latin typeface="Optima"/>
                <a:cs typeface="Optima"/>
              </a:rPr>
              <a:t>m</a:t>
            </a:r>
            <a:r>
              <a:rPr lang="en-US" sz="2800" dirty="0">
                <a:latin typeface="Optima"/>
                <a:cs typeface="Optima"/>
              </a:rPr>
              <a:t> that minimizes the tree’s parsimony score.</a:t>
            </a:r>
            <a:endParaRPr lang="en-US" i="1" dirty="0">
              <a:latin typeface="Optima"/>
              <a:cs typeface="Optima"/>
            </a:endParaRPr>
          </a:p>
        </p:txBody>
      </p:sp>
      <p:sp>
        <p:nvSpPr>
          <p:cNvPr id="4" name="Title 1"/>
          <p:cNvSpPr txBox="1">
            <a:spLocks/>
          </p:cNvSpPr>
          <p:nvPr/>
        </p:nvSpPr>
        <p:spPr>
          <a:xfrm>
            <a:off x="381000"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Toward a Computational Problem</a:t>
            </a:r>
          </a:p>
        </p:txBody>
      </p:sp>
      <p:sp>
        <p:nvSpPr>
          <p:cNvPr id="7" name="Rectangle 6"/>
          <p:cNvSpPr/>
          <p:nvPr/>
        </p:nvSpPr>
        <p:spPr>
          <a:xfrm>
            <a:off x="457200" y="5562602"/>
            <a:ext cx="8229600" cy="954107"/>
          </a:xfrm>
          <a:prstGeom prst="rect">
            <a:avLst/>
          </a:prstGeom>
          <a:solidFill>
            <a:schemeClr val="tx2">
              <a:lumMod val="20000"/>
              <a:lumOff val="80000"/>
            </a:schemeClr>
          </a:solidFill>
          <a:ln>
            <a:solidFill>
              <a:schemeClr val="tx2"/>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b="1" dirty="0">
                <a:solidFill>
                  <a:srgbClr val="FF0000"/>
                </a:solidFill>
                <a:latin typeface="Optima"/>
                <a:cs typeface="Optima"/>
              </a:rPr>
              <a:t>STOP and Think: </a:t>
            </a:r>
            <a:r>
              <a:rPr lang="en-US" sz="2800" dirty="0">
                <a:latin typeface="Optima"/>
                <a:cs typeface="Optima"/>
              </a:rPr>
              <a:t>Is there any way we can simplify this problem statement?</a:t>
            </a:r>
            <a:endParaRPr lang="en-US" i="1" dirty="0">
              <a:latin typeface="Optima"/>
              <a:cs typeface="Optima"/>
            </a:endParaRPr>
          </a:p>
        </p:txBody>
      </p:sp>
    </p:spTree>
    <p:extLst>
      <p:ext uri="{BB962C8B-B14F-4D97-AF65-F5344CB8AC3E}">
        <p14:creationId xmlns:p14="http://schemas.microsoft.com/office/powerpoint/2010/main" val="337269973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546162"/>
            <a:ext cx="8229600" cy="3539431"/>
          </a:xfrm>
          <a:prstGeom prst="rect">
            <a:avLst/>
          </a:prstGeom>
          <a:solidFill>
            <a:schemeClr val="bg1">
              <a:lumMod val="85000"/>
            </a:schemeClr>
          </a:solidFill>
          <a:ln>
            <a:solidFill>
              <a:schemeClr val="tx1">
                <a:lumMod val="75000"/>
                <a:lumOff val="25000"/>
              </a:schemeClr>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b="1" dirty="0">
                <a:latin typeface="Optima"/>
                <a:cs typeface="Optima"/>
              </a:rPr>
              <a:t>Small Parsimony Problem: </a:t>
            </a:r>
            <a:r>
              <a:rPr lang="en-US" sz="2800" i="1" dirty="0">
                <a:latin typeface="Optima"/>
                <a:cs typeface="Optima"/>
              </a:rPr>
              <a:t>Find the most parsimonious labeling of the internal nodes of a rooted tree.</a:t>
            </a:r>
          </a:p>
          <a:p>
            <a:pPr marL="457200" indent="-457200">
              <a:buFont typeface="Arial"/>
              <a:buChar char="•"/>
            </a:pPr>
            <a:r>
              <a:rPr lang="en-US" sz="2800" b="1" dirty="0">
                <a:latin typeface="Optima"/>
                <a:cs typeface="Optima"/>
              </a:rPr>
              <a:t>Input: </a:t>
            </a:r>
            <a:r>
              <a:rPr lang="en-US" sz="2800" dirty="0">
                <a:latin typeface="Optima"/>
                <a:cs typeface="Optima"/>
              </a:rPr>
              <a:t>A rooted binary tree with each leaf labeled by a </a:t>
            </a:r>
            <a:r>
              <a:rPr lang="en-US" sz="2800" b="1" dirty="0">
                <a:solidFill>
                  <a:schemeClr val="tx2"/>
                </a:solidFill>
                <a:latin typeface="Optima"/>
                <a:cs typeface="Optima"/>
              </a:rPr>
              <a:t>single symbol</a:t>
            </a:r>
            <a:r>
              <a:rPr lang="en-US" sz="2800" i="1" dirty="0">
                <a:latin typeface="Optima"/>
                <a:cs typeface="Optima"/>
              </a:rPr>
              <a:t>.</a:t>
            </a:r>
            <a:endParaRPr lang="en-US" sz="2800" dirty="0">
              <a:latin typeface="Optima"/>
              <a:cs typeface="Optima"/>
            </a:endParaRPr>
          </a:p>
          <a:p>
            <a:pPr marL="457200" indent="-457200">
              <a:buFont typeface="Arial"/>
              <a:buChar char="•"/>
            </a:pPr>
            <a:r>
              <a:rPr lang="en-US" sz="2800" b="1" dirty="0">
                <a:latin typeface="Optima"/>
                <a:cs typeface="Optima"/>
              </a:rPr>
              <a:t>Output: </a:t>
            </a:r>
            <a:r>
              <a:rPr lang="en-US" sz="2800" dirty="0">
                <a:latin typeface="Optima"/>
                <a:cs typeface="Optima"/>
              </a:rPr>
              <a:t>A labeling of all other nodes of the tree by </a:t>
            </a:r>
            <a:r>
              <a:rPr lang="en-US" sz="2800" b="1" dirty="0">
                <a:solidFill>
                  <a:srgbClr val="ED1C24"/>
                </a:solidFill>
                <a:latin typeface="Optima"/>
                <a:cs typeface="Optima"/>
              </a:rPr>
              <a:t>single symbols </a:t>
            </a:r>
            <a:r>
              <a:rPr lang="en-US" sz="2800" dirty="0">
                <a:latin typeface="Optima"/>
                <a:cs typeface="Optima"/>
              </a:rPr>
              <a:t>that minimizes the tree’s parsimony score.</a:t>
            </a:r>
            <a:endParaRPr lang="en-US" i="1" dirty="0">
              <a:latin typeface="Optima"/>
              <a:cs typeface="Optima"/>
            </a:endParaRPr>
          </a:p>
        </p:txBody>
      </p:sp>
      <p:sp>
        <p:nvSpPr>
          <p:cNvPr id="4" name="Title 1"/>
          <p:cNvSpPr txBox="1">
            <a:spLocks/>
          </p:cNvSpPr>
          <p:nvPr/>
        </p:nvSpPr>
        <p:spPr>
          <a:xfrm>
            <a:off x="381000"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Toward a Computational Problem</a:t>
            </a:r>
          </a:p>
        </p:txBody>
      </p:sp>
    </p:spTree>
    <p:extLst>
      <p:ext uri="{BB962C8B-B14F-4D97-AF65-F5344CB8AC3E}">
        <p14:creationId xmlns:p14="http://schemas.microsoft.com/office/powerpoint/2010/main" val="43834999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70780" y="5667996"/>
            <a:ext cx="1415973" cy="338554"/>
          </a:xfrm>
          <a:prstGeom prst="rect">
            <a:avLst/>
          </a:prstGeom>
          <a:noFill/>
        </p:spPr>
        <p:txBody>
          <a:bodyPr wrap="none" rtlCol="0">
            <a:spAutoFit/>
          </a:bodyPr>
          <a:lstStyle/>
          <a:p>
            <a:pPr algn="ctr"/>
            <a:r>
              <a:rPr lang="en-US" sz="1600" dirty="0">
                <a:solidFill>
                  <a:srgbClr val="A6A6A6"/>
                </a:solidFill>
                <a:latin typeface="Courier"/>
                <a:cs typeface="Courier"/>
              </a:rPr>
              <a:t>ACG</a:t>
            </a:r>
            <a:r>
              <a:rPr lang="en-US" sz="1600" dirty="0">
                <a:solidFill>
                  <a:srgbClr val="262626"/>
                </a:solidFill>
                <a:latin typeface="Courier"/>
                <a:cs typeface="Courier"/>
              </a:rPr>
              <a:t>T</a:t>
            </a:r>
            <a:r>
              <a:rPr lang="en-US" sz="1600" dirty="0">
                <a:solidFill>
                  <a:srgbClr val="A6A6A6"/>
                </a:solidFill>
                <a:latin typeface="Courier"/>
                <a:cs typeface="Courier"/>
              </a:rPr>
              <a:t>AGGCCT</a:t>
            </a:r>
          </a:p>
        </p:txBody>
      </p:sp>
      <p:sp>
        <p:nvSpPr>
          <p:cNvPr id="17" name="TextBox 16"/>
          <p:cNvSpPr txBox="1"/>
          <p:nvPr/>
        </p:nvSpPr>
        <p:spPr>
          <a:xfrm>
            <a:off x="2861969" y="5667996"/>
            <a:ext cx="1415973" cy="338554"/>
          </a:xfrm>
          <a:prstGeom prst="rect">
            <a:avLst/>
          </a:prstGeom>
          <a:noFill/>
        </p:spPr>
        <p:txBody>
          <a:bodyPr wrap="none" rtlCol="0">
            <a:spAutoFit/>
          </a:bodyPr>
          <a:lstStyle/>
          <a:p>
            <a:pPr algn="ctr"/>
            <a:r>
              <a:rPr lang="en-US" sz="1600" dirty="0">
                <a:solidFill>
                  <a:srgbClr val="A6A6A6"/>
                </a:solidFill>
                <a:latin typeface="Courier"/>
                <a:cs typeface="Courier"/>
              </a:rPr>
              <a:t>ATG</a:t>
            </a:r>
            <a:r>
              <a:rPr lang="en-US" sz="1600" dirty="0">
                <a:solidFill>
                  <a:srgbClr val="262626"/>
                </a:solidFill>
                <a:latin typeface="Courier"/>
                <a:cs typeface="Courier"/>
              </a:rPr>
              <a:t>T</a:t>
            </a:r>
            <a:r>
              <a:rPr lang="en-US" sz="1600" dirty="0">
                <a:solidFill>
                  <a:srgbClr val="A6A6A6"/>
                </a:solidFill>
                <a:latin typeface="Courier"/>
                <a:cs typeface="Courier"/>
              </a:rPr>
              <a:t>AAGACT</a:t>
            </a:r>
          </a:p>
        </p:txBody>
      </p:sp>
      <p:sp>
        <p:nvSpPr>
          <p:cNvPr id="18" name="TextBox 17"/>
          <p:cNvSpPr txBox="1"/>
          <p:nvPr/>
        </p:nvSpPr>
        <p:spPr>
          <a:xfrm>
            <a:off x="4996683" y="5667996"/>
            <a:ext cx="1415973" cy="338554"/>
          </a:xfrm>
          <a:prstGeom prst="rect">
            <a:avLst/>
          </a:prstGeom>
          <a:noFill/>
        </p:spPr>
        <p:txBody>
          <a:bodyPr wrap="none" rtlCol="0">
            <a:spAutoFit/>
          </a:bodyPr>
          <a:lstStyle/>
          <a:p>
            <a:pPr algn="ctr"/>
            <a:r>
              <a:rPr lang="en-US" sz="1600" dirty="0">
                <a:solidFill>
                  <a:srgbClr val="A6A6A6"/>
                </a:solidFill>
                <a:latin typeface="Courier"/>
                <a:cs typeface="Courier"/>
              </a:rPr>
              <a:t>TCG</a:t>
            </a:r>
            <a:r>
              <a:rPr lang="en-US" sz="1600" dirty="0">
                <a:solidFill>
                  <a:srgbClr val="262626"/>
                </a:solidFill>
                <a:latin typeface="Courier"/>
                <a:cs typeface="Courier"/>
              </a:rPr>
              <a:t>A</a:t>
            </a:r>
            <a:r>
              <a:rPr lang="en-US" sz="1600" dirty="0">
                <a:solidFill>
                  <a:srgbClr val="A6A6A6"/>
                </a:solidFill>
                <a:latin typeface="Courier"/>
                <a:cs typeface="Courier"/>
              </a:rPr>
              <a:t>GAGCAC</a:t>
            </a:r>
          </a:p>
        </p:txBody>
      </p:sp>
      <p:sp>
        <p:nvSpPr>
          <p:cNvPr id="19" name="TextBox 18"/>
          <p:cNvSpPr txBox="1"/>
          <p:nvPr/>
        </p:nvSpPr>
        <p:spPr>
          <a:xfrm>
            <a:off x="6942157" y="5667996"/>
            <a:ext cx="1415973" cy="338554"/>
          </a:xfrm>
          <a:prstGeom prst="rect">
            <a:avLst/>
          </a:prstGeom>
          <a:noFill/>
        </p:spPr>
        <p:txBody>
          <a:bodyPr wrap="none" rtlCol="0">
            <a:spAutoFit/>
          </a:bodyPr>
          <a:lstStyle/>
          <a:p>
            <a:pPr algn="ctr"/>
            <a:r>
              <a:rPr lang="en-US" sz="1600" dirty="0">
                <a:solidFill>
                  <a:srgbClr val="A6A6A6"/>
                </a:solidFill>
                <a:latin typeface="Courier"/>
                <a:cs typeface="Courier"/>
              </a:rPr>
              <a:t>TCG</a:t>
            </a:r>
            <a:r>
              <a:rPr lang="en-US" sz="1600" dirty="0">
                <a:solidFill>
                  <a:srgbClr val="262626"/>
                </a:solidFill>
                <a:latin typeface="Courier"/>
                <a:cs typeface="Courier"/>
              </a:rPr>
              <a:t>A</a:t>
            </a:r>
            <a:r>
              <a:rPr lang="en-US" sz="1600" dirty="0">
                <a:solidFill>
                  <a:srgbClr val="A6A6A6"/>
                </a:solidFill>
                <a:latin typeface="Courier"/>
                <a:cs typeface="Courier"/>
              </a:rPr>
              <a:t>AAGCAT</a:t>
            </a:r>
          </a:p>
        </p:txBody>
      </p:sp>
      <p:sp>
        <p:nvSpPr>
          <p:cNvPr id="20" name="TextBox 19"/>
          <p:cNvSpPr txBox="1"/>
          <p:nvPr/>
        </p:nvSpPr>
        <p:spPr>
          <a:xfrm>
            <a:off x="1877825" y="4540120"/>
            <a:ext cx="1415973" cy="338554"/>
          </a:xfrm>
          <a:prstGeom prst="rect">
            <a:avLst/>
          </a:prstGeom>
          <a:noFill/>
        </p:spPr>
        <p:txBody>
          <a:bodyPr wrap="none" rtlCol="0">
            <a:spAutoFit/>
          </a:bodyPr>
          <a:lstStyle/>
          <a:p>
            <a:pPr algn="ctr"/>
            <a:r>
              <a:rPr lang="en-US" sz="1600" dirty="0">
                <a:solidFill>
                  <a:srgbClr val="A6A6A6"/>
                </a:solidFill>
                <a:latin typeface="Courier"/>
                <a:cs typeface="Courier"/>
              </a:rPr>
              <a:t>ACG</a:t>
            </a:r>
            <a:r>
              <a:rPr lang="en-US" sz="1600" dirty="0">
                <a:solidFill>
                  <a:srgbClr val="262626"/>
                </a:solidFill>
                <a:latin typeface="Courier"/>
                <a:cs typeface="Courier"/>
              </a:rPr>
              <a:t>T</a:t>
            </a:r>
            <a:r>
              <a:rPr lang="en-US" sz="1600" dirty="0">
                <a:solidFill>
                  <a:srgbClr val="A6A6A6"/>
                </a:solidFill>
                <a:latin typeface="Courier"/>
                <a:cs typeface="Courier"/>
              </a:rPr>
              <a:t>AAGCCT</a:t>
            </a:r>
          </a:p>
        </p:txBody>
      </p:sp>
      <p:sp>
        <p:nvSpPr>
          <p:cNvPr id="21" name="TextBox 20"/>
          <p:cNvSpPr txBox="1"/>
          <p:nvPr/>
        </p:nvSpPr>
        <p:spPr>
          <a:xfrm>
            <a:off x="5943602" y="4540120"/>
            <a:ext cx="1415973" cy="338554"/>
          </a:xfrm>
          <a:prstGeom prst="rect">
            <a:avLst/>
          </a:prstGeom>
          <a:noFill/>
        </p:spPr>
        <p:txBody>
          <a:bodyPr wrap="none" rtlCol="0">
            <a:spAutoFit/>
          </a:bodyPr>
          <a:lstStyle/>
          <a:p>
            <a:pPr algn="ctr"/>
            <a:r>
              <a:rPr lang="en-US" sz="1600" dirty="0">
                <a:solidFill>
                  <a:srgbClr val="A6A6A6"/>
                </a:solidFill>
                <a:latin typeface="Courier"/>
                <a:cs typeface="Courier"/>
              </a:rPr>
              <a:t>TCG</a:t>
            </a:r>
            <a:r>
              <a:rPr lang="en-US" sz="1600" dirty="0">
                <a:solidFill>
                  <a:srgbClr val="262626"/>
                </a:solidFill>
                <a:latin typeface="Courier"/>
                <a:cs typeface="Courier"/>
              </a:rPr>
              <a:t>A</a:t>
            </a:r>
            <a:r>
              <a:rPr lang="en-US" sz="1600" dirty="0">
                <a:solidFill>
                  <a:srgbClr val="A6A6A6"/>
                </a:solidFill>
                <a:latin typeface="Courier"/>
                <a:cs typeface="Courier"/>
              </a:rPr>
              <a:t>AAGCAT</a:t>
            </a:r>
          </a:p>
        </p:txBody>
      </p:sp>
      <p:cxnSp>
        <p:nvCxnSpPr>
          <p:cNvPr id="37" name="Straight Arrow Connector 36"/>
          <p:cNvCxnSpPr/>
          <p:nvPr/>
        </p:nvCxnSpPr>
        <p:spPr>
          <a:xfrm flipH="1">
            <a:off x="1802071" y="4895676"/>
            <a:ext cx="630521" cy="762413"/>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3917644" y="3528400"/>
            <a:ext cx="1415973" cy="338554"/>
          </a:xfrm>
          <a:prstGeom prst="rect">
            <a:avLst/>
          </a:prstGeom>
          <a:noFill/>
        </p:spPr>
        <p:txBody>
          <a:bodyPr wrap="none" rtlCol="0">
            <a:spAutoFit/>
          </a:bodyPr>
          <a:lstStyle/>
          <a:p>
            <a:pPr algn="ctr"/>
            <a:r>
              <a:rPr lang="en-US" sz="1600" dirty="0">
                <a:solidFill>
                  <a:srgbClr val="A6A6A6"/>
                </a:solidFill>
                <a:latin typeface="Courier"/>
                <a:cs typeface="Courier"/>
              </a:rPr>
              <a:t>ACG</a:t>
            </a:r>
            <a:r>
              <a:rPr lang="en-US" sz="1600" dirty="0">
                <a:solidFill>
                  <a:srgbClr val="262626"/>
                </a:solidFill>
                <a:latin typeface="Courier"/>
                <a:cs typeface="Courier"/>
              </a:rPr>
              <a:t>A</a:t>
            </a:r>
            <a:r>
              <a:rPr lang="en-US" sz="1600" dirty="0">
                <a:solidFill>
                  <a:srgbClr val="A6A6A6"/>
                </a:solidFill>
                <a:latin typeface="Courier"/>
                <a:cs typeface="Courier"/>
              </a:rPr>
              <a:t>AAGCCT</a:t>
            </a:r>
          </a:p>
        </p:txBody>
      </p:sp>
      <p:cxnSp>
        <p:nvCxnSpPr>
          <p:cNvPr id="25" name="Straight Arrow Connector 24"/>
          <p:cNvCxnSpPr/>
          <p:nvPr/>
        </p:nvCxnSpPr>
        <p:spPr>
          <a:xfrm>
            <a:off x="2712123" y="4895676"/>
            <a:ext cx="630521" cy="762413"/>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2999207" y="3907137"/>
            <a:ext cx="1278735" cy="607329"/>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4968684" y="3907137"/>
            <a:ext cx="1278735" cy="607329"/>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H="1">
            <a:off x="5879824" y="4906924"/>
            <a:ext cx="630521" cy="762413"/>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6789878" y="4906924"/>
            <a:ext cx="630521" cy="762413"/>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1087292" y="6034931"/>
            <a:ext cx="851768" cy="369332"/>
          </a:xfrm>
          <a:prstGeom prst="rect">
            <a:avLst/>
          </a:prstGeom>
        </p:spPr>
        <p:txBody>
          <a:bodyPr wrap="none">
            <a:spAutoFit/>
          </a:bodyPr>
          <a:lstStyle/>
          <a:p>
            <a:pPr algn="ctr"/>
            <a:r>
              <a:rPr lang="en-US" b="1" dirty="0">
                <a:latin typeface="Optima"/>
                <a:cs typeface="Optima"/>
              </a:rPr>
              <a:t>Chimp</a:t>
            </a:r>
            <a:endParaRPr lang="en-US" b="1" dirty="0"/>
          </a:p>
        </p:txBody>
      </p:sp>
      <p:sp>
        <p:nvSpPr>
          <p:cNvPr id="28" name="Rectangle 27"/>
          <p:cNvSpPr/>
          <p:nvPr/>
        </p:nvSpPr>
        <p:spPr>
          <a:xfrm>
            <a:off x="3115323" y="6034931"/>
            <a:ext cx="928637" cy="369332"/>
          </a:xfrm>
          <a:prstGeom prst="rect">
            <a:avLst/>
          </a:prstGeom>
        </p:spPr>
        <p:txBody>
          <a:bodyPr wrap="none">
            <a:spAutoFit/>
          </a:bodyPr>
          <a:lstStyle/>
          <a:p>
            <a:pPr algn="ctr"/>
            <a:r>
              <a:rPr lang="en-US" b="1" dirty="0">
                <a:latin typeface="Optima"/>
                <a:cs typeface="Optima"/>
              </a:rPr>
              <a:t>Human</a:t>
            </a:r>
            <a:endParaRPr lang="en-US" b="1" dirty="0"/>
          </a:p>
        </p:txBody>
      </p:sp>
      <p:sp>
        <p:nvSpPr>
          <p:cNvPr id="29" name="Rectangle 28"/>
          <p:cNvSpPr/>
          <p:nvPr/>
        </p:nvSpPr>
        <p:spPr>
          <a:xfrm>
            <a:off x="5358706" y="6034931"/>
            <a:ext cx="595086" cy="369332"/>
          </a:xfrm>
          <a:prstGeom prst="rect">
            <a:avLst/>
          </a:prstGeom>
        </p:spPr>
        <p:txBody>
          <a:bodyPr wrap="none">
            <a:spAutoFit/>
          </a:bodyPr>
          <a:lstStyle/>
          <a:p>
            <a:pPr algn="ctr"/>
            <a:r>
              <a:rPr lang="en-US" b="1" dirty="0">
                <a:latin typeface="Optima"/>
                <a:cs typeface="Optima"/>
              </a:rPr>
              <a:t>Seal</a:t>
            </a:r>
            <a:endParaRPr lang="en-US" b="1" dirty="0"/>
          </a:p>
        </p:txBody>
      </p:sp>
      <p:sp>
        <p:nvSpPr>
          <p:cNvPr id="30" name="Rectangle 29"/>
          <p:cNvSpPr/>
          <p:nvPr/>
        </p:nvSpPr>
        <p:spPr>
          <a:xfrm>
            <a:off x="7224868" y="6034931"/>
            <a:ext cx="838845" cy="369332"/>
          </a:xfrm>
          <a:prstGeom prst="rect">
            <a:avLst/>
          </a:prstGeom>
        </p:spPr>
        <p:txBody>
          <a:bodyPr wrap="none">
            <a:spAutoFit/>
          </a:bodyPr>
          <a:lstStyle/>
          <a:p>
            <a:pPr algn="ctr"/>
            <a:r>
              <a:rPr lang="en-US" b="1" dirty="0">
                <a:latin typeface="Optima"/>
                <a:cs typeface="Optima"/>
              </a:rPr>
              <a:t>Whale</a:t>
            </a:r>
            <a:endParaRPr lang="en-US" b="1" dirty="0"/>
          </a:p>
        </p:txBody>
      </p:sp>
      <p:sp>
        <p:nvSpPr>
          <p:cNvPr id="34" name="Title 1"/>
          <p:cNvSpPr txBox="1">
            <a:spLocks/>
          </p:cNvSpPr>
          <p:nvPr/>
        </p:nvSpPr>
        <p:spPr>
          <a:xfrm>
            <a:off x="381000"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Toward a Computational Problem</a:t>
            </a:r>
          </a:p>
        </p:txBody>
      </p:sp>
    </p:spTree>
    <p:extLst>
      <p:ext uri="{BB962C8B-B14F-4D97-AF65-F5344CB8AC3E}">
        <p14:creationId xmlns:p14="http://schemas.microsoft.com/office/powerpoint/2010/main" val="415161964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5181600" y="1309043"/>
            <a:ext cx="3726937" cy="3485451"/>
          </a:xfrm>
          <a:prstGeom prst="rect">
            <a:avLst/>
          </a:prstGeom>
        </p:spPr>
      </p:pic>
      <p:sp>
        <p:nvSpPr>
          <p:cNvPr id="39" name="Title 1"/>
          <p:cNvSpPr txBox="1">
            <a:spLocks/>
          </p:cNvSpPr>
          <p:nvPr/>
        </p:nvSpPr>
        <p:spPr>
          <a:xfrm>
            <a:off x="381000" y="136531"/>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A Dynamic Programming Algorithm</a:t>
            </a:r>
          </a:p>
        </p:txBody>
      </p:sp>
      <p:sp>
        <p:nvSpPr>
          <p:cNvPr id="40" name="Content Placeholder 3"/>
          <p:cNvSpPr txBox="1">
            <a:spLocks/>
          </p:cNvSpPr>
          <p:nvPr/>
        </p:nvSpPr>
        <p:spPr>
          <a:xfrm>
            <a:off x="363595" y="1371601"/>
            <a:ext cx="4589405" cy="990599"/>
          </a:xfrm>
          <a:prstGeom prst="rect">
            <a:avLst/>
          </a:prstGeom>
          <a:solidFill>
            <a:schemeClr val="accent1">
              <a:lumMod val="20000"/>
              <a:lumOff val="80000"/>
            </a:schemeClr>
          </a:solidFill>
          <a:ln>
            <a:solidFill>
              <a:schemeClr val="accent1"/>
            </a:solidFill>
          </a:ln>
          <a:effectLst>
            <a:outerShdw blurRad="50800" dist="38100" dir="5400000" algn="t" rotWithShape="0">
              <a:prstClr val="black">
                <a:alpha val="40000"/>
              </a:prstClr>
            </a:outerShdw>
          </a:effectLst>
        </p:spPr>
        <p:txBody>
          <a:bodyPr>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a:latin typeface="Optima"/>
                <a:cs typeface="Optima"/>
              </a:rPr>
              <a:t>Let </a:t>
            </a:r>
            <a:r>
              <a:rPr lang="en-US" sz="2800" i="1" dirty="0" err="1">
                <a:solidFill>
                  <a:schemeClr val="accent1"/>
                </a:solidFill>
                <a:latin typeface="Optima"/>
                <a:cs typeface="Optima"/>
              </a:rPr>
              <a:t>T</a:t>
            </a:r>
            <a:r>
              <a:rPr lang="en-US" sz="2800" i="1" baseline="-25000" dirty="0" err="1">
                <a:solidFill>
                  <a:schemeClr val="accent1"/>
                </a:solidFill>
                <a:latin typeface="Optima"/>
                <a:cs typeface="Optima"/>
              </a:rPr>
              <a:t>v</a:t>
            </a:r>
            <a:r>
              <a:rPr lang="en-US" sz="2800" dirty="0">
                <a:latin typeface="Optima"/>
                <a:cs typeface="Optima"/>
              </a:rPr>
              <a:t> denote the </a:t>
            </a:r>
            <a:r>
              <a:rPr lang="en-US" sz="2800" dirty="0" err="1">
                <a:latin typeface="Optima"/>
                <a:cs typeface="Optima"/>
              </a:rPr>
              <a:t>subtree</a:t>
            </a:r>
            <a:r>
              <a:rPr lang="en-US" sz="2800" dirty="0">
                <a:latin typeface="Optima"/>
                <a:cs typeface="Optima"/>
              </a:rPr>
              <a:t> of </a:t>
            </a:r>
            <a:r>
              <a:rPr lang="en-US" sz="2800" i="1" dirty="0">
                <a:latin typeface="Optima"/>
                <a:cs typeface="Optima"/>
              </a:rPr>
              <a:t>T</a:t>
            </a:r>
            <a:br>
              <a:rPr lang="en-US" sz="2800" dirty="0">
                <a:latin typeface="Optima"/>
                <a:cs typeface="Optima"/>
              </a:rPr>
            </a:br>
            <a:r>
              <a:rPr lang="en-US" sz="2800" dirty="0">
                <a:latin typeface="Optima"/>
                <a:cs typeface="Optima"/>
              </a:rPr>
              <a:t>whose root is </a:t>
            </a:r>
            <a:r>
              <a:rPr lang="en-US" sz="2800" i="1" dirty="0">
                <a:latin typeface="Optima"/>
                <a:cs typeface="Optima"/>
              </a:rPr>
              <a:t>v</a:t>
            </a:r>
            <a:r>
              <a:rPr lang="en-US" sz="2800" dirty="0">
                <a:latin typeface="Optima"/>
                <a:cs typeface="Optima"/>
              </a:rPr>
              <a:t>.</a:t>
            </a:r>
          </a:p>
        </p:txBody>
      </p:sp>
      <p:sp>
        <p:nvSpPr>
          <p:cNvPr id="3" name="Rectangle 2"/>
          <p:cNvSpPr/>
          <p:nvPr/>
        </p:nvSpPr>
        <p:spPr>
          <a:xfrm>
            <a:off x="8382000" y="2286000"/>
            <a:ext cx="496841" cy="461665"/>
          </a:xfrm>
          <a:prstGeom prst="rect">
            <a:avLst/>
          </a:prstGeom>
        </p:spPr>
        <p:txBody>
          <a:bodyPr wrap="none">
            <a:spAutoFit/>
          </a:bodyPr>
          <a:lstStyle/>
          <a:p>
            <a:r>
              <a:rPr lang="en-US" sz="2400" i="1" dirty="0" err="1">
                <a:solidFill>
                  <a:srgbClr val="176FC1"/>
                </a:solidFill>
                <a:latin typeface="Optima"/>
                <a:cs typeface="Optima"/>
              </a:rPr>
              <a:t>T</a:t>
            </a:r>
            <a:r>
              <a:rPr lang="en-US" sz="2400" i="1" baseline="-25000" dirty="0" err="1">
                <a:solidFill>
                  <a:srgbClr val="176FC1"/>
                </a:solidFill>
                <a:latin typeface="Optima"/>
                <a:cs typeface="Optima"/>
              </a:rPr>
              <a:t>v</a:t>
            </a:r>
            <a:endParaRPr lang="en-US" sz="2400" dirty="0"/>
          </a:p>
        </p:txBody>
      </p:sp>
    </p:spTree>
    <p:extLst>
      <p:ext uri="{BB962C8B-B14F-4D97-AF65-F5344CB8AC3E}">
        <p14:creationId xmlns:p14="http://schemas.microsoft.com/office/powerpoint/2010/main" val="264380363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5181600" y="1309043"/>
            <a:ext cx="3726937" cy="3485451"/>
          </a:xfrm>
          <a:prstGeom prst="rect">
            <a:avLst/>
          </a:prstGeom>
        </p:spPr>
      </p:pic>
      <p:sp>
        <p:nvSpPr>
          <p:cNvPr id="39" name="Title 1"/>
          <p:cNvSpPr txBox="1">
            <a:spLocks/>
          </p:cNvSpPr>
          <p:nvPr/>
        </p:nvSpPr>
        <p:spPr>
          <a:xfrm>
            <a:off x="381000" y="136531"/>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A Dynamic Programming Algorithm</a:t>
            </a:r>
          </a:p>
        </p:txBody>
      </p:sp>
      <p:sp>
        <p:nvSpPr>
          <p:cNvPr id="40" name="Content Placeholder 3"/>
          <p:cNvSpPr txBox="1">
            <a:spLocks/>
          </p:cNvSpPr>
          <p:nvPr/>
        </p:nvSpPr>
        <p:spPr>
          <a:xfrm>
            <a:off x="363595" y="1371601"/>
            <a:ext cx="4589405" cy="990599"/>
          </a:xfrm>
          <a:prstGeom prst="rect">
            <a:avLst/>
          </a:prstGeom>
          <a:solidFill>
            <a:schemeClr val="accent1">
              <a:lumMod val="20000"/>
              <a:lumOff val="80000"/>
            </a:schemeClr>
          </a:solidFill>
          <a:ln>
            <a:solidFill>
              <a:schemeClr val="accent1"/>
            </a:solidFill>
          </a:ln>
          <a:effectLst>
            <a:outerShdw blurRad="50800" dist="38100" dir="5400000" algn="t" rotWithShape="0">
              <a:prstClr val="black">
                <a:alpha val="40000"/>
              </a:prstClr>
            </a:outerShdw>
          </a:effectLst>
        </p:spPr>
        <p:txBody>
          <a:bodyPr>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a:latin typeface="Optima"/>
                <a:cs typeface="Optima"/>
              </a:rPr>
              <a:t>Let </a:t>
            </a:r>
            <a:r>
              <a:rPr lang="en-US" sz="2800" i="1" dirty="0" err="1">
                <a:solidFill>
                  <a:schemeClr val="accent1"/>
                </a:solidFill>
                <a:latin typeface="Optima"/>
                <a:cs typeface="Optima"/>
              </a:rPr>
              <a:t>T</a:t>
            </a:r>
            <a:r>
              <a:rPr lang="en-US" sz="2800" i="1" baseline="-25000" dirty="0" err="1">
                <a:solidFill>
                  <a:schemeClr val="accent1"/>
                </a:solidFill>
                <a:latin typeface="Optima"/>
                <a:cs typeface="Optima"/>
              </a:rPr>
              <a:t>v</a:t>
            </a:r>
            <a:r>
              <a:rPr lang="en-US" sz="2800" dirty="0">
                <a:latin typeface="Optima"/>
                <a:cs typeface="Optima"/>
              </a:rPr>
              <a:t> denote the </a:t>
            </a:r>
            <a:r>
              <a:rPr lang="en-US" sz="2800" dirty="0" err="1">
                <a:latin typeface="Optima"/>
                <a:cs typeface="Optima"/>
              </a:rPr>
              <a:t>subtree</a:t>
            </a:r>
            <a:r>
              <a:rPr lang="en-US" sz="2800" dirty="0">
                <a:latin typeface="Optima"/>
                <a:cs typeface="Optima"/>
              </a:rPr>
              <a:t> of </a:t>
            </a:r>
            <a:r>
              <a:rPr lang="en-US" sz="2800" i="1" dirty="0">
                <a:latin typeface="Optima"/>
                <a:cs typeface="Optima"/>
              </a:rPr>
              <a:t>T</a:t>
            </a:r>
            <a:br>
              <a:rPr lang="en-US" sz="2800" dirty="0">
                <a:latin typeface="Optima"/>
                <a:cs typeface="Optima"/>
              </a:rPr>
            </a:br>
            <a:r>
              <a:rPr lang="en-US" sz="2800" dirty="0">
                <a:latin typeface="Optima"/>
                <a:cs typeface="Optima"/>
              </a:rPr>
              <a:t>whose root is </a:t>
            </a:r>
            <a:r>
              <a:rPr lang="en-US" sz="2800" i="1" dirty="0">
                <a:latin typeface="Optima"/>
                <a:cs typeface="Optima"/>
              </a:rPr>
              <a:t>v</a:t>
            </a:r>
            <a:r>
              <a:rPr lang="en-US" sz="2800" dirty="0">
                <a:latin typeface="Optima"/>
                <a:cs typeface="Optima"/>
              </a:rPr>
              <a:t>.</a:t>
            </a:r>
          </a:p>
        </p:txBody>
      </p:sp>
      <p:sp>
        <p:nvSpPr>
          <p:cNvPr id="3" name="Rectangle 2"/>
          <p:cNvSpPr/>
          <p:nvPr/>
        </p:nvSpPr>
        <p:spPr>
          <a:xfrm>
            <a:off x="8382000" y="2286000"/>
            <a:ext cx="496841" cy="461665"/>
          </a:xfrm>
          <a:prstGeom prst="rect">
            <a:avLst/>
          </a:prstGeom>
        </p:spPr>
        <p:txBody>
          <a:bodyPr wrap="none">
            <a:spAutoFit/>
          </a:bodyPr>
          <a:lstStyle/>
          <a:p>
            <a:r>
              <a:rPr lang="en-US" sz="2400" i="1" dirty="0" err="1">
                <a:solidFill>
                  <a:srgbClr val="176FC1"/>
                </a:solidFill>
                <a:latin typeface="Optima"/>
                <a:cs typeface="Optima"/>
              </a:rPr>
              <a:t>T</a:t>
            </a:r>
            <a:r>
              <a:rPr lang="en-US" sz="2400" i="1" baseline="-25000" dirty="0" err="1">
                <a:solidFill>
                  <a:srgbClr val="176FC1"/>
                </a:solidFill>
                <a:latin typeface="Optima"/>
                <a:cs typeface="Optima"/>
              </a:rPr>
              <a:t>v</a:t>
            </a:r>
            <a:endParaRPr lang="en-US" sz="2400" dirty="0"/>
          </a:p>
        </p:txBody>
      </p:sp>
      <p:sp>
        <p:nvSpPr>
          <p:cNvPr id="7" name="Content Placeholder 3"/>
          <p:cNvSpPr txBox="1">
            <a:spLocks/>
          </p:cNvSpPr>
          <p:nvPr/>
        </p:nvSpPr>
        <p:spPr>
          <a:xfrm>
            <a:off x="381001" y="3130306"/>
            <a:ext cx="4571999" cy="1828800"/>
          </a:xfrm>
          <a:prstGeom prst="rect">
            <a:avLst/>
          </a:prstGeom>
          <a:solidFill>
            <a:schemeClr val="accent1">
              <a:lumMod val="20000"/>
              <a:lumOff val="80000"/>
            </a:schemeClr>
          </a:solidFill>
          <a:ln>
            <a:solidFill>
              <a:schemeClr val="accent1"/>
            </a:solidFill>
          </a:ln>
          <a:effectLst>
            <a:outerShdw blurRad="50800" dist="38100" dir="5400000" algn="t" rotWithShape="0">
              <a:prstClr val="black">
                <a:alpha val="40000"/>
              </a:prstClr>
            </a:outerShdw>
          </a:effectLst>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a:latin typeface="Optima"/>
                <a:cs typeface="Optima"/>
              </a:rPr>
              <a:t>Define </a:t>
            </a:r>
            <a:r>
              <a:rPr lang="en-US" sz="2800" i="1" dirty="0" err="1">
                <a:latin typeface="Optima"/>
                <a:cs typeface="Optima"/>
              </a:rPr>
              <a:t>s</a:t>
            </a:r>
            <a:r>
              <a:rPr lang="en-US" sz="2800" i="1" baseline="-25000" dirty="0" err="1">
                <a:latin typeface="Optima"/>
                <a:cs typeface="Optima"/>
              </a:rPr>
              <a:t>k</a:t>
            </a:r>
            <a:r>
              <a:rPr lang="en-US" sz="2800" dirty="0">
                <a:latin typeface="Optima"/>
                <a:cs typeface="Optima"/>
              </a:rPr>
              <a:t>(</a:t>
            </a:r>
            <a:r>
              <a:rPr lang="en-US" sz="2800" i="1" dirty="0">
                <a:latin typeface="Optima"/>
                <a:cs typeface="Optima"/>
              </a:rPr>
              <a:t>v</a:t>
            </a:r>
            <a:r>
              <a:rPr lang="en-US" sz="2800" dirty="0">
                <a:latin typeface="Optima"/>
                <a:cs typeface="Optima"/>
              </a:rPr>
              <a:t>) as the minimum parsimony score of </a:t>
            </a:r>
            <a:r>
              <a:rPr lang="en-US" sz="2800" i="1" dirty="0" err="1">
                <a:solidFill>
                  <a:schemeClr val="accent1"/>
                </a:solidFill>
                <a:latin typeface="Optima"/>
                <a:cs typeface="Optima"/>
              </a:rPr>
              <a:t>T</a:t>
            </a:r>
            <a:r>
              <a:rPr lang="en-US" sz="2800" i="1" baseline="-25000" dirty="0" err="1">
                <a:solidFill>
                  <a:schemeClr val="accent1"/>
                </a:solidFill>
                <a:latin typeface="Optima"/>
                <a:cs typeface="Optima"/>
              </a:rPr>
              <a:t>v</a:t>
            </a:r>
            <a:r>
              <a:rPr lang="en-US" sz="2800" dirty="0">
                <a:latin typeface="Optima"/>
                <a:cs typeface="Optima"/>
              </a:rPr>
              <a:t> over all </a:t>
            </a:r>
            <a:r>
              <a:rPr lang="en-US" sz="2800" dirty="0" err="1">
                <a:latin typeface="Optima"/>
                <a:cs typeface="Optima"/>
              </a:rPr>
              <a:t>labelings</a:t>
            </a:r>
            <a:r>
              <a:rPr lang="en-US" sz="2800" dirty="0">
                <a:latin typeface="Optima"/>
                <a:cs typeface="Optima"/>
              </a:rPr>
              <a:t> of </a:t>
            </a:r>
            <a:r>
              <a:rPr lang="en-US" sz="2800" i="1" dirty="0" err="1">
                <a:solidFill>
                  <a:schemeClr val="accent1"/>
                </a:solidFill>
                <a:latin typeface="Optima"/>
                <a:cs typeface="Optima"/>
              </a:rPr>
              <a:t>T</a:t>
            </a:r>
            <a:r>
              <a:rPr lang="en-US" sz="2800" i="1" baseline="-25000" dirty="0" err="1">
                <a:solidFill>
                  <a:schemeClr val="accent1"/>
                </a:solidFill>
                <a:latin typeface="Optima"/>
                <a:cs typeface="Optima"/>
              </a:rPr>
              <a:t>v</a:t>
            </a:r>
            <a:r>
              <a:rPr lang="en-US" sz="2800" dirty="0">
                <a:latin typeface="Optima"/>
                <a:cs typeface="Optima"/>
              </a:rPr>
              <a:t>, assuming that </a:t>
            </a:r>
            <a:r>
              <a:rPr lang="en-US" sz="2800" i="1" dirty="0">
                <a:latin typeface="Optima"/>
                <a:cs typeface="Optima"/>
              </a:rPr>
              <a:t>v</a:t>
            </a:r>
            <a:r>
              <a:rPr lang="en-US" sz="2800" dirty="0">
                <a:latin typeface="Optima"/>
                <a:cs typeface="Optima"/>
              </a:rPr>
              <a:t> is labeled by </a:t>
            </a:r>
            <a:r>
              <a:rPr lang="en-US" sz="2800" i="1" dirty="0">
                <a:latin typeface="Optima"/>
                <a:cs typeface="Optima"/>
              </a:rPr>
              <a:t>k</a:t>
            </a:r>
            <a:r>
              <a:rPr lang="en-US" sz="2800" dirty="0">
                <a:latin typeface="Optima"/>
                <a:cs typeface="Optima"/>
              </a:rPr>
              <a:t>.</a:t>
            </a:r>
          </a:p>
        </p:txBody>
      </p:sp>
    </p:spTree>
    <p:extLst>
      <p:ext uri="{BB962C8B-B14F-4D97-AF65-F5344CB8AC3E}">
        <p14:creationId xmlns:p14="http://schemas.microsoft.com/office/powerpoint/2010/main" val="3441466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6755" t="18311" r="5780" b="43223"/>
          <a:stretch/>
        </p:blipFill>
        <p:spPr>
          <a:xfrm>
            <a:off x="-116998" y="0"/>
            <a:ext cx="9228610" cy="6858000"/>
          </a:xfrm>
          <a:prstGeom prst="rect">
            <a:avLst/>
          </a:prstGeom>
        </p:spPr>
      </p:pic>
    </p:spTree>
    <p:extLst>
      <p:ext uri="{BB962C8B-B14F-4D97-AF65-F5344CB8AC3E}">
        <p14:creationId xmlns:p14="http://schemas.microsoft.com/office/powerpoint/2010/main" val="1443779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5181600" y="1309043"/>
            <a:ext cx="3726937" cy="3485451"/>
          </a:xfrm>
          <a:prstGeom prst="rect">
            <a:avLst/>
          </a:prstGeom>
        </p:spPr>
      </p:pic>
      <p:sp>
        <p:nvSpPr>
          <p:cNvPr id="39" name="Title 1"/>
          <p:cNvSpPr txBox="1">
            <a:spLocks/>
          </p:cNvSpPr>
          <p:nvPr/>
        </p:nvSpPr>
        <p:spPr>
          <a:xfrm>
            <a:off x="381000" y="136531"/>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A Dynamic Programming Algorithm</a:t>
            </a:r>
          </a:p>
        </p:txBody>
      </p:sp>
      <p:sp>
        <p:nvSpPr>
          <p:cNvPr id="40" name="Content Placeholder 3"/>
          <p:cNvSpPr txBox="1">
            <a:spLocks/>
          </p:cNvSpPr>
          <p:nvPr/>
        </p:nvSpPr>
        <p:spPr>
          <a:xfrm>
            <a:off x="363595" y="1371601"/>
            <a:ext cx="4589405" cy="990599"/>
          </a:xfrm>
          <a:prstGeom prst="rect">
            <a:avLst/>
          </a:prstGeom>
          <a:solidFill>
            <a:schemeClr val="accent1">
              <a:lumMod val="20000"/>
              <a:lumOff val="80000"/>
            </a:schemeClr>
          </a:solidFill>
          <a:ln>
            <a:solidFill>
              <a:schemeClr val="accent1"/>
            </a:solidFill>
          </a:ln>
          <a:effectLst>
            <a:outerShdw blurRad="50800" dist="38100" dir="5400000" algn="t" rotWithShape="0">
              <a:prstClr val="black">
                <a:alpha val="40000"/>
              </a:prstClr>
            </a:outerShdw>
          </a:effectLst>
        </p:spPr>
        <p:txBody>
          <a:bodyPr>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a:latin typeface="Optima"/>
                <a:cs typeface="Optima"/>
              </a:rPr>
              <a:t>Let </a:t>
            </a:r>
            <a:r>
              <a:rPr lang="en-US" sz="2800" i="1" dirty="0" err="1">
                <a:solidFill>
                  <a:schemeClr val="accent1"/>
                </a:solidFill>
                <a:latin typeface="Optima"/>
                <a:cs typeface="Optima"/>
              </a:rPr>
              <a:t>T</a:t>
            </a:r>
            <a:r>
              <a:rPr lang="en-US" sz="2800" i="1" baseline="-25000" dirty="0" err="1">
                <a:solidFill>
                  <a:schemeClr val="accent1"/>
                </a:solidFill>
                <a:latin typeface="Optima"/>
                <a:cs typeface="Optima"/>
              </a:rPr>
              <a:t>v</a:t>
            </a:r>
            <a:r>
              <a:rPr lang="en-US" sz="2800" dirty="0">
                <a:latin typeface="Optima"/>
                <a:cs typeface="Optima"/>
              </a:rPr>
              <a:t> denote the </a:t>
            </a:r>
            <a:r>
              <a:rPr lang="en-US" sz="2800" dirty="0" err="1">
                <a:latin typeface="Optima"/>
                <a:cs typeface="Optima"/>
              </a:rPr>
              <a:t>subtree</a:t>
            </a:r>
            <a:r>
              <a:rPr lang="en-US" sz="2800" dirty="0">
                <a:latin typeface="Optima"/>
                <a:cs typeface="Optima"/>
              </a:rPr>
              <a:t> of </a:t>
            </a:r>
            <a:r>
              <a:rPr lang="en-US" sz="2800" i="1" dirty="0">
                <a:latin typeface="Optima"/>
                <a:cs typeface="Optima"/>
              </a:rPr>
              <a:t>T</a:t>
            </a:r>
            <a:br>
              <a:rPr lang="en-US" sz="2800" dirty="0">
                <a:latin typeface="Optima"/>
                <a:cs typeface="Optima"/>
              </a:rPr>
            </a:br>
            <a:r>
              <a:rPr lang="en-US" sz="2800" dirty="0">
                <a:latin typeface="Optima"/>
                <a:cs typeface="Optima"/>
              </a:rPr>
              <a:t>whose root is </a:t>
            </a:r>
            <a:r>
              <a:rPr lang="en-US" sz="2800" i="1" dirty="0">
                <a:latin typeface="Optima"/>
                <a:cs typeface="Optima"/>
              </a:rPr>
              <a:t>v</a:t>
            </a:r>
            <a:r>
              <a:rPr lang="en-US" sz="2800" dirty="0">
                <a:latin typeface="Optima"/>
                <a:cs typeface="Optima"/>
              </a:rPr>
              <a:t>.</a:t>
            </a:r>
          </a:p>
        </p:txBody>
      </p:sp>
      <p:sp>
        <p:nvSpPr>
          <p:cNvPr id="3" name="Rectangle 2"/>
          <p:cNvSpPr/>
          <p:nvPr/>
        </p:nvSpPr>
        <p:spPr>
          <a:xfrm>
            <a:off x="8382000" y="2286000"/>
            <a:ext cx="496841" cy="461665"/>
          </a:xfrm>
          <a:prstGeom prst="rect">
            <a:avLst/>
          </a:prstGeom>
        </p:spPr>
        <p:txBody>
          <a:bodyPr wrap="none">
            <a:spAutoFit/>
          </a:bodyPr>
          <a:lstStyle/>
          <a:p>
            <a:r>
              <a:rPr lang="en-US" sz="2400" i="1" dirty="0" err="1">
                <a:solidFill>
                  <a:srgbClr val="176FC1"/>
                </a:solidFill>
                <a:latin typeface="Optima"/>
                <a:cs typeface="Optima"/>
              </a:rPr>
              <a:t>T</a:t>
            </a:r>
            <a:r>
              <a:rPr lang="en-US" sz="2400" i="1" baseline="-25000" dirty="0" err="1">
                <a:solidFill>
                  <a:srgbClr val="176FC1"/>
                </a:solidFill>
                <a:latin typeface="Optima"/>
                <a:cs typeface="Optima"/>
              </a:rPr>
              <a:t>v</a:t>
            </a:r>
            <a:endParaRPr lang="en-US" sz="2400" dirty="0"/>
          </a:p>
        </p:txBody>
      </p:sp>
      <p:sp>
        <p:nvSpPr>
          <p:cNvPr id="7" name="Content Placeholder 3"/>
          <p:cNvSpPr txBox="1">
            <a:spLocks/>
          </p:cNvSpPr>
          <p:nvPr/>
        </p:nvSpPr>
        <p:spPr>
          <a:xfrm>
            <a:off x="381001" y="3130306"/>
            <a:ext cx="4571999" cy="1828800"/>
          </a:xfrm>
          <a:prstGeom prst="rect">
            <a:avLst/>
          </a:prstGeom>
          <a:solidFill>
            <a:schemeClr val="accent1">
              <a:lumMod val="20000"/>
              <a:lumOff val="80000"/>
            </a:schemeClr>
          </a:solidFill>
          <a:ln>
            <a:solidFill>
              <a:schemeClr val="accent1"/>
            </a:solidFill>
          </a:ln>
          <a:effectLst>
            <a:outerShdw blurRad="50800" dist="38100" dir="5400000" algn="t" rotWithShape="0">
              <a:prstClr val="black">
                <a:alpha val="40000"/>
              </a:prstClr>
            </a:outerShdw>
          </a:effectLst>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a:latin typeface="Optima"/>
                <a:cs typeface="Optima"/>
              </a:rPr>
              <a:t>Define </a:t>
            </a:r>
            <a:r>
              <a:rPr lang="en-US" sz="2800" i="1" dirty="0" err="1">
                <a:latin typeface="Optima"/>
                <a:cs typeface="Optima"/>
              </a:rPr>
              <a:t>s</a:t>
            </a:r>
            <a:r>
              <a:rPr lang="en-US" sz="2800" i="1" baseline="-25000" dirty="0" err="1">
                <a:latin typeface="Optima"/>
                <a:cs typeface="Optima"/>
              </a:rPr>
              <a:t>k</a:t>
            </a:r>
            <a:r>
              <a:rPr lang="en-US" sz="2800" dirty="0">
                <a:latin typeface="Optima"/>
                <a:cs typeface="Optima"/>
              </a:rPr>
              <a:t>(</a:t>
            </a:r>
            <a:r>
              <a:rPr lang="en-US" sz="2800" i="1" dirty="0">
                <a:latin typeface="Optima"/>
                <a:cs typeface="Optima"/>
              </a:rPr>
              <a:t>v</a:t>
            </a:r>
            <a:r>
              <a:rPr lang="en-US" sz="2800" dirty="0">
                <a:latin typeface="Optima"/>
                <a:cs typeface="Optima"/>
              </a:rPr>
              <a:t>) as the minimum parsimony score of </a:t>
            </a:r>
            <a:r>
              <a:rPr lang="en-US" sz="2800" i="1" dirty="0" err="1">
                <a:solidFill>
                  <a:schemeClr val="accent1"/>
                </a:solidFill>
                <a:latin typeface="Optima"/>
                <a:cs typeface="Optima"/>
              </a:rPr>
              <a:t>T</a:t>
            </a:r>
            <a:r>
              <a:rPr lang="en-US" sz="2800" i="1" baseline="-25000" dirty="0" err="1">
                <a:solidFill>
                  <a:schemeClr val="accent1"/>
                </a:solidFill>
                <a:latin typeface="Optima"/>
                <a:cs typeface="Optima"/>
              </a:rPr>
              <a:t>v</a:t>
            </a:r>
            <a:r>
              <a:rPr lang="en-US" sz="2800" dirty="0">
                <a:latin typeface="Optima"/>
                <a:cs typeface="Optima"/>
              </a:rPr>
              <a:t> over all </a:t>
            </a:r>
            <a:r>
              <a:rPr lang="en-US" sz="2800" dirty="0" err="1">
                <a:latin typeface="Optima"/>
                <a:cs typeface="Optima"/>
              </a:rPr>
              <a:t>labelings</a:t>
            </a:r>
            <a:r>
              <a:rPr lang="en-US" sz="2800" dirty="0">
                <a:latin typeface="Optima"/>
                <a:cs typeface="Optima"/>
              </a:rPr>
              <a:t> of </a:t>
            </a:r>
            <a:r>
              <a:rPr lang="en-US" sz="2800" i="1" dirty="0" err="1">
                <a:solidFill>
                  <a:schemeClr val="accent1"/>
                </a:solidFill>
                <a:latin typeface="Optima"/>
                <a:cs typeface="Optima"/>
              </a:rPr>
              <a:t>T</a:t>
            </a:r>
            <a:r>
              <a:rPr lang="en-US" sz="2800" i="1" baseline="-25000" dirty="0" err="1">
                <a:solidFill>
                  <a:schemeClr val="accent1"/>
                </a:solidFill>
                <a:latin typeface="Optima"/>
                <a:cs typeface="Optima"/>
              </a:rPr>
              <a:t>v</a:t>
            </a:r>
            <a:r>
              <a:rPr lang="en-US" sz="2800" dirty="0">
                <a:latin typeface="Optima"/>
                <a:cs typeface="Optima"/>
              </a:rPr>
              <a:t>, assuming that </a:t>
            </a:r>
            <a:r>
              <a:rPr lang="en-US" sz="2800" i="1" dirty="0">
                <a:latin typeface="Optima"/>
                <a:cs typeface="Optima"/>
              </a:rPr>
              <a:t>v</a:t>
            </a:r>
            <a:r>
              <a:rPr lang="en-US" sz="2800" dirty="0">
                <a:latin typeface="Optima"/>
                <a:cs typeface="Optima"/>
              </a:rPr>
              <a:t> is labeled by </a:t>
            </a:r>
            <a:r>
              <a:rPr lang="en-US" sz="2800" i="1" dirty="0">
                <a:latin typeface="Optima"/>
                <a:cs typeface="Optima"/>
              </a:rPr>
              <a:t>k</a:t>
            </a:r>
            <a:r>
              <a:rPr lang="en-US" sz="2800" dirty="0">
                <a:latin typeface="Optima"/>
                <a:cs typeface="Optima"/>
              </a:rPr>
              <a:t>.</a:t>
            </a:r>
          </a:p>
        </p:txBody>
      </p:sp>
      <p:sp>
        <p:nvSpPr>
          <p:cNvPr id="8" name="Content Placeholder 3"/>
          <p:cNvSpPr txBox="1">
            <a:spLocks/>
          </p:cNvSpPr>
          <p:nvPr/>
        </p:nvSpPr>
        <p:spPr>
          <a:xfrm>
            <a:off x="363595" y="5638800"/>
            <a:ext cx="8458200" cy="990600"/>
          </a:xfrm>
          <a:prstGeom prst="rect">
            <a:avLst/>
          </a:prstGeom>
          <a:solidFill>
            <a:schemeClr val="accent1">
              <a:lumMod val="20000"/>
              <a:lumOff val="80000"/>
            </a:schemeClr>
          </a:solidFill>
          <a:ln>
            <a:solidFill>
              <a:schemeClr val="accent1"/>
            </a:solidFill>
          </a:ln>
          <a:effectLst>
            <a:outerShdw blurRad="50800" dist="38100" dir="5400000" algn="t" rotWithShape="0">
              <a:prstClr val="black">
                <a:alpha val="40000"/>
              </a:prstClr>
            </a:outerShdw>
          </a:effectLst>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a:latin typeface="Optima"/>
                <a:cs typeface="Optima"/>
              </a:rPr>
              <a:t>The minimum parsimony score for the tree is equal to the minimum value of </a:t>
            </a:r>
            <a:r>
              <a:rPr lang="en-US" sz="2800" i="1" dirty="0" err="1">
                <a:latin typeface="Optima"/>
                <a:cs typeface="Optima"/>
              </a:rPr>
              <a:t>s</a:t>
            </a:r>
            <a:r>
              <a:rPr lang="en-US" sz="2800" i="1" baseline="-25000" dirty="0" err="1">
                <a:latin typeface="Optima"/>
                <a:cs typeface="Optima"/>
              </a:rPr>
              <a:t>k</a:t>
            </a:r>
            <a:r>
              <a:rPr lang="en-US" sz="2800" dirty="0">
                <a:latin typeface="Optima"/>
                <a:cs typeface="Optima"/>
              </a:rPr>
              <a:t>(</a:t>
            </a:r>
            <a:r>
              <a:rPr lang="en-US" sz="2800" i="1" dirty="0">
                <a:latin typeface="Optima"/>
                <a:cs typeface="Optima"/>
              </a:rPr>
              <a:t>root</a:t>
            </a:r>
            <a:r>
              <a:rPr lang="en-US" sz="2800" dirty="0">
                <a:latin typeface="Optima"/>
                <a:cs typeface="Optima"/>
              </a:rPr>
              <a:t>) over all symbols </a:t>
            </a:r>
            <a:r>
              <a:rPr lang="en-US" sz="2800" i="1" dirty="0">
                <a:latin typeface="Optima"/>
                <a:cs typeface="Optima"/>
              </a:rPr>
              <a:t>k</a:t>
            </a:r>
            <a:r>
              <a:rPr lang="en-US" sz="2800" dirty="0">
                <a:latin typeface="Optima"/>
                <a:cs typeface="Optima"/>
              </a:rPr>
              <a:t>.</a:t>
            </a:r>
          </a:p>
        </p:txBody>
      </p:sp>
    </p:spTree>
    <p:extLst>
      <p:ext uri="{BB962C8B-B14F-4D97-AF65-F5344CB8AC3E}">
        <p14:creationId xmlns:p14="http://schemas.microsoft.com/office/powerpoint/2010/main" val="297395788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p:cNvSpPr>
          <p:nvPr/>
        </p:nvSpPr>
        <p:spPr>
          <a:xfrm>
            <a:off x="457200" y="5029200"/>
            <a:ext cx="8305800" cy="1562969"/>
          </a:xfrm>
          <a:prstGeom prst="rect">
            <a:avLst/>
          </a:prstGeom>
          <a:solidFill>
            <a:schemeClr val="accent4">
              <a:lumMod val="20000"/>
              <a:lumOff val="80000"/>
            </a:schemeClr>
          </a:solidFill>
          <a:ln>
            <a:solidFill>
              <a:schemeClr val="accent4"/>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b="1" dirty="0">
                <a:solidFill>
                  <a:schemeClr val="accent4"/>
                </a:solidFill>
                <a:latin typeface="Optima"/>
                <a:cs typeface="Optima"/>
              </a:rPr>
              <a:t>Exercise Break: </a:t>
            </a:r>
            <a:r>
              <a:rPr lang="en-US" sz="2800" dirty="0">
                <a:latin typeface="Optima"/>
                <a:cs typeface="Optima"/>
              </a:rPr>
              <a:t>Prove the following recurrence relation:</a:t>
            </a:r>
            <a:br>
              <a:rPr lang="en-US" sz="2800" dirty="0">
                <a:latin typeface="Optima"/>
                <a:cs typeface="Optima"/>
              </a:rPr>
            </a:br>
            <a:endParaRPr lang="en-US" sz="1600" dirty="0">
              <a:latin typeface="Optima"/>
              <a:cs typeface="Optima"/>
            </a:endParaRPr>
          </a:p>
          <a:p>
            <a:pPr algn="ctr"/>
            <a:r>
              <a:rPr lang="en-US" sz="2000" i="1" dirty="0" err="1">
                <a:latin typeface="Optima"/>
                <a:cs typeface="Optima"/>
              </a:rPr>
              <a:t>s</a:t>
            </a:r>
            <a:r>
              <a:rPr lang="en-US" sz="2000" i="1" baseline="-25000" dirty="0" err="1">
                <a:latin typeface="Optima"/>
                <a:cs typeface="Optima"/>
              </a:rPr>
              <a:t>k</a:t>
            </a:r>
            <a:r>
              <a:rPr lang="en-US" sz="2000" dirty="0">
                <a:latin typeface="Optima"/>
                <a:cs typeface="Optima"/>
              </a:rPr>
              <a:t>(</a:t>
            </a:r>
            <a:r>
              <a:rPr lang="en-US" sz="2000" i="1" dirty="0">
                <a:latin typeface="Optima"/>
                <a:cs typeface="Optima"/>
              </a:rPr>
              <a:t>v</a:t>
            </a:r>
            <a:r>
              <a:rPr lang="en-US" sz="2000" dirty="0">
                <a:latin typeface="Optima"/>
                <a:cs typeface="Optima"/>
              </a:rPr>
              <a:t>) = </a:t>
            </a:r>
            <a:r>
              <a:rPr lang="en-US" sz="2000" dirty="0" err="1">
                <a:latin typeface="Optima"/>
                <a:cs typeface="Optima"/>
              </a:rPr>
              <a:t>min</a:t>
            </a:r>
            <a:r>
              <a:rPr lang="en-US" sz="2000" baseline="-25000" dirty="0" err="1">
                <a:latin typeface="Optima"/>
                <a:cs typeface="Optima"/>
              </a:rPr>
              <a:t>all</a:t>
            </a:r>
            <a:r>
              <a:rPr lang="en-US" sz="2000" baseline="-25000" dirty="0">
                <a:latin typeface="Optima"/>
                <a:cs typeface="Optima"/>
              </a:rPr>
              <a:t> symbols </a:t>
            </a:r>
            <a:r>
              <a:rPr lang="en-US" sz="2000" i="1" baseline="-25000" dirty="0" err="1">
                <a:latin typeface="Optima"/>
                <a:cs typeface="Optima"/>
              </a:rPr>
              <a:t>i</a:t>
            </a:r>
            <a:r>
              <a:rPr lang="en-US" sz="2000" i="1" dirty="0">
                <a:latin typeface="Optima"/>
                <a:cs typeface="Optima"/>
              </a:rPr>
              <a:t> </a:t>
            </a:r>
            <a:r>
              <a:rPr lang="en-US" sz="2000" dirty="0">
                <a:latin typeface="Optima"/>
                <a:cs typeface="Optima"/>
              </a:rPr>
              <a:t>{</a:t>
            </a:r>
            <a:r>
              <a:rPr lang="en-US" sz="2000" i="1" dirty="0" err="1">
                <a:latin typeface="Optima"/>
                <a:cs typeface="Optima"/>
              </a:rPr>
              <a:t>s</a:t>
            </a:r>
            <a:r>
              <a:rPr lang="en-US" sz="2000" i="1" baseline="-25000" dirty="0" err="1">
                <a:latin typeface="Optima"/>
                <a:cs typeface="Optima"/>
              </a:rPr>
              <a:t>i</a:t>
            </a:r>
            <a:r>
              <a:rPr lang="en-US" sz="2000" dirty="0">
                <a:latin typeface="Optima"/>
                <a:cs typeface="Optima"/>
              </a:rPr>
              <a:t>(</a:t>
            </a:r>
            <a:r>
              <a:rPr lang="en-US" sz="2000" i="1" dirty="0">
                <a:latin typeface="Optima"/>
                <a:cs typeface="Optima"/>
              </a:rPr>
              <a:t>Daughter</a:t>
            </a:r>
            <a:r>
              <a:rPr lang="en-US" sz="2000" dirty="0">
                <a:latin typeface="Optima"/>
                <a:cs typeface="Optima"/>
              </a:rPr>
              <a:t>(</a:t>
            </a:r>
            <a:r>
              <a:rPr lang="en-US" sz="2000" i="1" dirty="0">
                <a:latin typeface="Optima"/>
                <a:cs typeface="Optima"/>
              </a:rPr>
              <a:t>v</a:t>
            </a:r>
            <a:r>
              <a:rPr lang="en-US" sz="2000" dirty="0">
                <a:latin typeface="Optima"/>
                <a:cs typeface="Optima"/>
              </a:rPr>
              <a:t>)) + </a:t>
            </a:r>
            <a:r>
              <a:rPr lang="en-US" sz="2000" i="1" dirty="0" err="1">
                <a:latin typeface="Lucida Grande"/>
                <a:ea typeface="Lucida Grande"/>
                <a:cs typeface="Lucida Grande"/>
              </a:rPr>
              <a:t>δ</a:t>
            </a:r>
            <a:r>
              <a:rPr lang="en-US" sz="2000" i="1" baseline="-25000" dirty="0" err="1">
                <a:latin typeface="Optima"/>
                <a:cs typeface="Optima"/>
              </a:rPr>
              <a:t>i,k</a:t>
            </a:r>
            <a:r>
              <a:rPr lang="en-US" sz="2000" dirty="0">
                <a:latin typeface="Optima"/>
                <a:cs typeface="Optima"/>
              </a:rPr>
              <a:t>} + </a:t>
            </a:r>
            <a:r>
              <a:rPr lang="en-US" sz="2000" dirty="0" err="1">
                <a:latin typeface="Optima"/>
                <a:cs typeface="Optima"/>
              </a:rPr>
              <a:t>min</a:t>
            </a:r>
            <a:r>
              <a:rPr lang="en-US" sz="2000" baseline="-25000" dirty="0" err="1">
                <a:latin typeface="Optima"/>
                <a:cs typeface="Optima"/>
              </a:rPr>
              <a:t>all</a:t>
            </a:r>
            <a:r>
              <a:rPr lang="en-US" sz="2000" baseline="-25000" dirty="0">
                <a:latin typeface="Optima"/>
                <a:cs typeface="Optima"/>
              </a:rPr>
              <a:t> symbols </a:t>
            </a:r>
            <a:r>
              <a:rPr lang="en-US" sz="2000" i="1" baseline="-25000" dirty="0" err="1">
                <a:latin typeface="Optima"/>
                <a:cs typeface="Optima"/>
              </a:rPr>
              <a:t>i</a:t>
            </a:r>
            <a:r>
              <a:rPr lang="en-US" sz="2000" i="1" dirty="0">
                <a:latin typeface="Optima"/>
                <a:cs typeface="Optima"/>
              </a:rPr>
              <a:t> </a:t>
            </a:r>
            <a:r>
              <a:rPr lang="en-US" sz="2000" dirty="0">
                <a:latin typeface="Optima"/>
                <a:cs typeface="Optima"/>
              </a:rPr>
              <a:t>{</a:t>
            </a:r>
            <a:r>
              <a:rPr lang="en-US" sz="2000" i="1" dirty="0" err="1">
                <a:latin typeface="Optima"/>
                <a:cs typeface="Optima"/>
              </a:rPr>
              <a:t>s</a:t>
            </a:r>
            <a:r>
              <a:rPr lang="en-US" sz="2000" i="1" baseline="-25000" dirty="0" err="1">
                <a:latin typeface="Optima"/>
                <a:cs typeface="Optima"/>
              </a:rPr>
              <a:t>i</a:t>
            </a:r>
            <a:r>
              <a:rPr lang="en-US" sz="2000" dirty="0">
                <a:latin typeface="Optima"/>
                <a:cs typeface="Optima"/>
              </a:rPr>
              <a:t>(</a:t>
            </a:r>
            <a:r>
              <a:rPr lang="en-US" sz="2000" i="1" dirty="0">
                <a:latin typeface="Optima"/>
                <a:cs typeface="Optima"/>
              </a:rPr>
              <a:t>Son</a:t>
            </a:r>
            <a:r>
              <a:rPr lang="en-US" sz="2000" dirty="0">
                <a:latin typeface="Optima"/>
                <a:cs typeface="Optima"/>
              </a:rPr>
              <a:t>(</a:t>
            </a:r>
            <a:r>
              <a:rPr lang="en-US" sz="2000" i="1" dirty="0">
                <a:latin typeface="Optima"/>
                <a:cs typeface="Optima"/>
              </a:rPr>
              <a:t>v</a:t>
            </a:r>
            <a:r>
              <a:rPr lang="en-US" sz="2000" dirty="0">
                <a:latin typeface="Optima"/>
                <a:cs typeface="Optima"/>
              </a:rPr>
              <a:t>)) + </a:t>
            </a:r>
            <a:r>
              <a:rPr lang="en-US" sz="2000" i="1" dirty="0" err="1">
                <a:latin typeface="Lucida Grande"/>
                <a:ea typeface="Lucida Grande"/>
                <a:cs typeface="Lucida Grande"/>
              </a:rPr>
              <a:t>δ</a:t>
            </a:r>
            <a:r>
              <a:rPr lang="en-US" sz="2000" i="1" baseline="-25000" dirty="0" err="1">
                <a:latin typeface="Optima"/>
                <a:cs typeface="Optima"/>
              </a:rPr>
              <a:t>j,k</a:t>
            </a:r>
            <a:r>
              <a:rPr lang="en-US" sz="2000" dirty="0">
                <a:latin typeface="Optima"/>
                <a:cs typeface="Optima"/>
              </a:rPr>
              <a:t>}</a:t>
            </a:r>
            <a:endParaRPr lang="en-US" sz="2000" dirty="0"/>
          </a:p>
        </p:txBody>
      </p:sp>
      <p:sp>
        <p:nvSpPr>
          <p:cNvPr id="39" name="Title 1"/>
          <p:cNvSpPr txBox="1">
            <a:spLocks/>
          </p:cNvSpPr>
          <p:nvPr/>
        </p:nvSpPr>
        <p:spPr>
          <a:xfrm>
            <a:off x="381000" y="136531"/>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A Dynamic Programming Algorithm</a:t>
            </a:r>
          </a:p>
        </p:txBody>
      </p:sp>
      <p:sp>
        <p:nvSpPr>
          <p:cNvPr id="7" name="Content Placeholder 3"/>
          <p:cNvSpPr txBox="1">
            <a:spLocks/>
          </p:cNvSpPr>
          <p:nvPr/>
        </p:nvSpPr>
        <p:spPr>
          <a:xfrm>
            <a:off x="381000" y="2057400"/>
            <a:ext cx="4191000" cy="1676400"/>
          </a:xfrm>
          <a:prstGeom prst="rect">
            <a:avLst/>
          </a:prstGeom>
          <a:solidFill>
            <a:schemeClr val="accent1">
              <a:lumMod val="20000"/>
              <a:lumOff val="80000"/>
            </a:schemeClr>
          </a:solidFill>
          <a:ln>
            <a:solidFill>
              <a:schemeClr val="accent1"/>
            </a:solidFill>
          </a:ln>
          <a:effectLst>
            <a:outerShdw blurRad="50800" dist="38100" dir="5400000" algn="t" rotWithShape="0">
              <a:prstClr val="black">
                <a:alpha val="40000"/>
              </a:prstClr>
            </a:outerShdw>
          </a:effectLst>
        </p:spPr>
        <p:txBody>
          <a:bodyPr>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a:latin typeface="Optima"/>
                <a:cs typeface="Optima"/>
              </a:rPr>
              <a:t>For symbols </a:t>
            </a:r>
            <a:r>
              <a:rPr lang="en-US" sz="2800" i="1" dirty="0" err="1">
                <a:latin typeface="Optima"/>
                <a:cs typeface="Optima"/>
              </a:rPr>
              <a:t>i</a:t>
            </a:r>
            <a:r>
              <a:rPr lang="en-US" sz="2800" dirty="0">
                <a:latin typeface="Optima"/>
                <a:cs typeface="Optima"/>
              </a:rPr>
              <a:t> and </a:t>
            </a:r>
            <a:r>
              <a:rPr lang="en-US" sz="2800" i="1" dirty="0">
                <a:latin typeface="Optima"/>
                <a:cs typeface="Optima"/>
              </a:rPr>
              <a:t>j</a:t>
            </a:r>
            <a:r>
              <a:rPr lang="en-US" sz="2800" dirty="0">
                <a:latin typeface="Optima"/>
                <a:cs typeface="Optima"/>
              </a:rPr>
              <a:t>, define</a:t>
            </a:r>
          </a:p>
          <a:p>
            <a:r>
              <a:rPr lang="en-US" sz="2800" i="1" dirty="0" err="1">
                <a:latin typeface="Lucida Grande"/>
                <a:ea typeface="Lucida Grande"/>
                <a:cs typeface="Lucida Grande"/>
              </a:rPr>
              <a:t>δ</a:t>
            </a:r>
            <a:r>
              <a:rPr lang="en-US" sz="2800" i="1" baseline="-25000" dirty="0" err="1">
                <a:latin typeface="Optima"/>
                <a:cs typeface="Optima"/>
              </a:rPr>
              <a:t>i,j</a:t>
            </a:r>
            <a:r>
              <a:rPr lang="en-US" sz="2800" dirty="0">
                <a:latin typeface="Optima"/>
                <a:cs typeface="Optima"/>
              </a:rPr>
              <a:t> = 0 if </a:t>
            </a:r>
            <a:r>
              <a:rPr lang="en-US" sz="2800" i="1" dirty="0" err="1">
                <a:latin typeface="Optima"/>
                <a:cs typeface="Optima"/>
              </a:rPr>
              <a:t>i</a:t>
            </a:r>
            <a:r>
              <a:rPr lang="en-US" sz="2800" dirty="0">
                <a:latin typeface="Optima"/>
                <a:cs typeface="Optima"/>
              </a:rPr>
              <a:t> = </a:t>
            </a:r>
            <a:r>
              <a:rPr lang="en-US" sz="2800" i="1" dirty="0">
                <a:latin typeface="Optima"/>
                <a:cs typeface="Optima"/>
              </a:rPr>
              <a:t>j</a:t>
            </a:r>
            <a:r>
              <a:rPr lang="en-US" sz="2800" dirty="0">
                <a:latin typeface="Optima"/>
                <a:cs typeface="Optima"/>
              </a:rPr>
              <a:t> </a:t>
            </a:r>
          </a:p>
          <a:p>
            <a:r>
              <a:rPr lang="en-US" sz="2800" i="1" dirty="0" err="1">
                <a:latin typeface="Lucida Grande"/>
                <a:ea typeface="Lucida Grande"/>
                <a:cs typeface="Lucida Grande"/>
              </a:rPr>
              <a:t>δ</a:t>
            </a:r>
            <a:r>
              <a:rPr lang="en-US" sz="2800" i="1" baseline="-25000" dirty="0" err="1">
                <a:latin typeface="Optima"/>
                <a:cs typeface="Optima"/>
              </a:rPr>
              <a:t>i,j</a:t>
            </a:r>
            <a:r>
              <a:rPr lang="en-US" sz="2800" dirty="0">
                <a:latin typeface="Optima"/>
                <a:cs typeface="Optima"/>
              </a:rPr>
              <a:t> = 1 otherwise.</a:t>
            </a:r>
          </a:p>
        </p:txBody>
      </p:sp>
      <p:pic>
        <p:nvPicPr>
          <p:cNvPr id="10" name="Picture 9"/>
          <p:cNvPicPr>
            <a:picLocks noChangeAspect="1"/>
          </p:cNvPicPr>
          <p:nvPr/>
        </p:nvPicPr>
        <p:blipFill>
          <a:blip r:embed="rId3"/>
          <a:stretch>
            <a:fillRect/>
          </a:stretch>
        </p:blipFill>
        <p:spPr>
          <a:xfrm>
            <a:off x="5181600" y="1309043"/>
            <a:ext cx="3726937" cy="3485451"/>
          </a:xfrm>
          <a:prstGeom prst="rect">
            <a:avLst/>
          </a:prstGeom>
        </p:spPr>
      </p:pic>
      <p:sp>
        <p:nvSpPr>
          <p:cNvPr id="11" name="Rectangle 10"/>
          <p:cNvSpPr/>
          <p:nvPr/>
        </p:nvSpPr>
        <p:spPr>
          <a:xfrm>
            <a:off x="8382000" y="2286000"/>
            <a:ext cx="496841" cy="461665"/>
          </a:xfrm>
          <a:prstGeom prst="rect">
            <a:avLst/>
          </a:prstGeom>
        </p:spPr>
        <p:txBody>
          <a:bodyPr wrap="none">
            <a:spAutoFit/>
          </a:bodyPr>
          <a:lstStyle/>
          <a:p>
            <a:r>
              <a:rPr lang="en-US" sz="2400" i="1" dirty="0" err="1">
                <a:solidFill>
                  <a:srgbClr val="176FC1"/>
                </a:solidFill>
                <a:latin typeface="Optima"/>
                <a:cs typeface="Optima"/>
              </a:rPr>
              <a:t>T</a:t>
            </a:r>
            <a:r>
              <a:rPr lang="en-US" sz="2400" i="1" baseline="-25000" dirty="0" err="1">
                <a:solidFill>
                  <a:srgbClr val="176FC1"/>
                </a:solidFill>
                <a:latin typeface="Optima"/>
                <a:cs typeface="Optima"/>
              </a:rPr>
              <a:t>v</a:t>
            </a:r>
            <a:endParaRPr lang="en-US" sz="2400" dirty="0"/>
          </a:p>
        </p:txBody>
      </p:sp>
    </p:spTree>
    <p:extLst>
      <p:ext uri="{BB962C8B-B14F-4D97-AF65-F5344CB8AC3E}">
        <p14:creationId xmlns:p14="http://schemas.microsoft.com/office/powerpoint/2010/main" val="363301704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8600" y="1371601"/>
            <a:ext cx="8686800" cy="3940193"/>
          </a:xfrm>
          <a:prstGeom prst="rect">
            <a:avLst/>
          </a:prstGeom>
        </p:spPr>
      </p:pic>
      <p:sp>
        <p:nvSpPr>
          <p:cNvPr id="7" name="Title 1"/>
          <p:cNvSpPr txBox="1">
            <a:spLocks/>
          </p:cNvSpPr>
          <p:nvPr/>
        </p:nvSpPr>
        <p:spPr>
          <a:xfrm>
            <a:off x="381000" y="136531"/>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A Dynamic Programming Algorithm</a:t>
            </a:r>
          </a:p>
        </p:txBody>
      </p:sp>
      <p:sp>
        <p:nvSpPr>
          <p:cNvPr id="5" name="Rectangle 4"/>
          <p:cNvSpPr/>
          <p:nvPr/>
        </p:nvSpPr>
        <p:spPr>
          <a:xfrm>
            <a:off x="316559" y="6125168"/>
            <a:ext cx="8592915" cy="400110"/>
          </a:xfrm>
          <a:prstGeom prst="rect">
            <a:avLst/>
          </a:prstGeom>
        </p:spPr>
        <p:txBody>
          <a:bodyPr wrap="square">
            <a:spAutoFit/>
          </a:bodyPr>
          <a:lstStyle/>
          <a:p>
            <a:pPr algn="ctr"/>
            <a:r>
              <a:rPr lang="en-US" sz="2000" i="1" dirty="0" err="1">
                <a:latin typeface="Optima"/>
                <a:cs typeface="Optima"/>
              </a:rPr>
              <a:t>s</a:t>
            </a:r>
            <a:r>
              <a:rPr lang="en-US" sz="2000" i="1" baseline="-25000" dirty="0" err="1">
                <a:latin typeface="Optima"/>
                <a:cs typeface="Optima"/>
              </a:rPr>
              <a:t>k</a:t>
            </a:r>
            <a:r>
              <a:rPr lang="en-US" sz="2000" dirty="0">
                <a:latin typeface="Optima"/>
                <a:cs typeface="Optima"/>
              </a:rPr>
              <a:t>(</a:t>
            </a:r>
            <a:r>
              <a:rPr lang="en-US" sz="2000" i="1" dirty="0">
                <a:latin typeface="Optima"/>
                <a:cs typeface="Optima"/>
              </a:rPr>
              <a:t>v</a:t>
            </a:r>
            <a:r>
              <a:rPr lang="en-US" sz="2000" dirty="0">
                <a:latin typeface="Optima"/>
                <a:cs typeface="Optima"/>
              </a:rPr>
              <a:t>) = </a:t>
            </a:r>
            <a:r>
              <a:rPr lang="en-US" sz="2000" dirty="0" err="1">
                <a:latin typeface="Optima"/>
                <a:cs typeface="Optima"/>
              </a:rPr>
              <a:t>min</a:t>
            </a:r>
            <a:r>
              <a:rPr lang="en-US" sz="2000" baseline="-25000" dirty="0" err="1">
                <a:latin typeface="Optima"/>
                <a:cs typeface="Optima"/>
              </a:rPr>
              <a:t>all</a:t>
            </a:r>
            <a:r>
              <a:rPr lang="en-US" sz="2000" baseline="-25000" dirty="0">
                <a:latin typeface="Optima"/>
                <a:cs typeface="Optima"/>
              </a:rPr>
              <a:t> symbols </a:t>
            </a:r>
            <a:r>
              <a:rPr lang="en-US" sz="2000" i="1" baseline="-25000" dirty="0" err="1">
                <a:latin typeface="Optima"/>
                <a:cs typeface="Optima"/>
              </a:rPr>
              <a:t>i</a:t>
            </a:r>
            <a:r>
              <a:rPr lang="en-US" sz="2000" i="1" dirty="0">
                <a:latin typeface="Optima"/>
                <a:cs typeface="Optima"/>
              </a:rPr>
              <a:t> </a:t>
            </a:r>
            <a:r>
              <a:rPr lang="en-US" sz="2000" dirty="0">
                <a:latin typeface="Optima"/>
                <a:cs typeface="Optima"/>
              </a:rPr>
              <a:t>{</a:t>
            </a:r>
            <a:r>
              <a:rPr lang="en-US" sz="2000" i="1" dirty="0" err="1">
                <a:latin typeface="Optima"/>
                <a:cs typeface="Optima"/>
              </a:rPr>
              <a:t>s</a:t>
            </a:r>
            <a:r>
              <a:rPr lang="en-US" sz="2000" i="1" baseline="-25000" dirty="0" err="1">
                <a:latin typeface="Optima"/>
                <a:cs typeface="Optima"/>
              </a:rPr>
              <a:t>i</a:t>
            </a:r>
            <a:r>
              <a:rPr lang="en-US" sz="2000" dirty="0">
                <a:latin typeface="Optima"/>
                <a:cs typeface="Optima"/>
              </a:rPr>
              <a:t>(</a:t>
            </a:r>
            <a:r>
              <a:rPr lang="en-US" sz="2000" i="1" dirty="0">
                <a:latin typeface="Optima"/>
                <a:cs typeface="Optima"/>
              </a:rPr>
              <a:t>Daughter</a:t>
            </a:r>
            <a:r>
              <a:rPr lang="en-US" sz="2000" dirty="0">
                <a:latin typeface="Optima"/>
                <a:cs typeface="Optima"/>
              </a:rPr>
              <a:t>(</a:t>
            </a:r>
            <a:r>
              <a:rPr lang="en-US" sz="2000" i="1" dirty="0">
                <a:latin typeface="Optima"/>
                <a:cs typeface="Optima"/>
              </a:rPr>
              <a:t>v</a:t>
            </a:r>
            <a:r>
              <a:rPr lang="en-US" sz="2000" dirty="0">
                <a:latin typeface="Optima"/>
                <a:cs typeface="Optima"/>
              </a:rPr>
              <a:t>)) + </a:t>
            </a:r>
            <a:r>
              <a:rPr lang="en-US" sz="2000" i="1" dirty="0" err="1">
                <a:latin typeface="Lucida Grande"/>
                <a:ea typeface="Lucida Grande"/>
                <a:cs typeface="Lucida Grande"/>
              </a:rPr>
              <a:t>δ</a:t>
            </a:r>
            <a:r>
              <a:rPr lang="en-US" sz="2000" i="1" baseline="-25000" dirty="0" err="1">
                <a:latin typeface="Optima"/>
                <a:cs typeface="Optima"/>
              </a:rPr>
              <a:t>i,k</a:t>
            </a:r>
            <a:r>
              <a:rPr lang="en-US" sz="2000" dirty="0">
                <a:latin typeface="Optima"/>
                <a:cs typeface="Optima"/>
              </a:rPr>
              <a:t>} + </a:t>
            </a:r>
            <a:r>
              <a:rPr lang="en-US" sz="2000" dirty="0" err="1">
                <a:latin typeface="Optima"/>
                <a:cs typeface="Optima"/>
              </a:rPr>
              <a:t>min</a:t>
            </a:r>
            <a:r>
              <a:rPr lang="en-US" sz="2000" baseline="-25000" dirty="0" err="1">
                <a:latin typeface="Optima"/>
                <a:cs typeface="Optima"/>
              </a:rPr>
              <a:t>all</a:t>
            </a:r>
            <a:r>
              <a:rPr lang="en-US" sz="2000" baseline="-25000" dirty="0">
                <a:latin typeface="Optima"/>
                <a:cs typeface="Optima"/>
              </a:rPr>
              <a:t> symbols </a:t>
            </a:r>
            <a:r>
              <a:rPr lang="en-US" sz="2000" i="1" baseline="-25000" dirty="0" err="1">
                <a:latin typeface="Optima"/>
                <a:cs typeface="Optima"/>
              </a:rPr>
              <a:t>i</a:t>
            </a:r>
            <a:r>
              <a:rPr lang="en-US" sz="2000" i="1" dirty="0">
                <a:latin typeface="Optima"/>
                <a:cs typeface="Optima"/>
              </a:rPr>
              <a:t> </a:t>
            </a:r>
            <a:r>
              <a:rPr lang="en-US" sz="2000" dirty="0">
                <a:latin typeface="Optima"/>
                <a:cs typeface="Optima"/>
              </a:rPr>
              <a:t>{</a:t>
            </a:r>
            <a:r>
              <a:rPr lang="en-US" sz="2000" i="1" dirty="0" err="1">
                <a:latin typeface="Optima"/>
                <a:cs typeface="Optima"/>
              </a:rPr>
              <a:t>s</a:t>
            </a:r>
            <a:r>
              <a:rPr lang="en-US" sz="2000" i="1" baseline="-25000" dirty="0" err="1">
                <a:latin typeface="Optima"/>
                <a:cs typeface="Optima"/>
              </a:rPr>
              <a:t>i</a:t>
            </a:r>
            <a:r>
              <a:rPr lang="en-US" sz="2000" dirty="0">
                <a:latin typeface="Optima"/>
                <a:cs typeface="Optima"/>
              </a:rPr>
              <a:t>(</a:t>
            </a:r>
            <a:r>
              <a:rPr lang="en-US" sz="2000" i="1" dirty="0">
                <a:latin typeface="Optima"/>
                <a:cs typeface="Optima"/>
              </a:rPr>
              <a:t>Son</a:t>
            </a:r>
            <a:r>
              <a:rPr lang="en-US" sz="2000" dirty="0">
                <a:latin typeface="Optima"/>
                <a:cs typeface="Optima"/>
              </a:rPr>
              <a:t>(</a:t>
            </a:r>
            <a:r>
              <a:rPr lang="en-US" sz="2000" i="1" dirty="0">
                <a:latin typeface="Optima"/>
                <a:cs typeface="Optima"/>
              </a:rPr>
              <a:t>v</a:t>
            </a:r>
            <a:r>
              <a:rPr lang="en-US" sz="2000" dirty="0">
                <a:latin typeface="Optima"/>
                <a:cs typeface="Optima"/>
              </a:rPr>
              <a:t>)) + </a:t>
            </a:r>
            <a:r>
              <a:rPr lang="en-US" sz="2000" i="1" dirty="0" err="1">
                <a:latin typeface="Lucida Grande"/>
                <a:ea typeface="Lucida Grande"/>
                <a:cs typeface="Lucida Grande"/>
              </a:rPr>
              <a:t>δ</a:t>
            </a:r>
            <a:r>
              <a:rPr lang="en-US" sz="2000" i="1" baseline="-25000" dirty="0" err="1">
                <a:latin typeface="Optima"/>
                <a:cs typeface="Optima"/>
              </a:rPr>
              <a:t>j,k</a:t>
            </a:r>
            <a:r>
              <a:rPr lang="en-US" sz="2000" dirty="0">
                <a:latin typeface="Optima"/>
                <a:cs typeface="Optima"/>
              </a:rPr>
              <a:t>}</a:t>
            </a:r>
            <a:endParaRPr lang="en-US" sz="2000" dirty="0"/>
          </a:p>
        </p:txBody>
      </p:sp>
    </p:spTree>
    <p:extLst>
      <p:ext uri="{BB962C8B-B14F-4D97-AF65-F5344CB8AC3E}">
        <p14:creationId xmlns:p14="http://schemas.microsoft.com/office/powerpoint/2010/main" val="2939183437"/>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4728" y="1398622"/>
            <a:ext cx="8778240" cy="3903687"/>
          </a:xfrm>
          <a:prstGeom prst="rect">
            <a:avLst/>
          </a:prstGeom>
        </p:spPr>
      </p:pic>
      <p:sp>
        <p:nvSpPr>
          <p:cNvPr id="6" name="Title 1"/>
          <p:cNvSpPr txBox="1">
            <a:spLocks/>
          </p:cNvSpPr>
          <p:nvPr/>
        </p:nvSpPr>
        <p:spPr>
          <a:xfrm>
            <a:off x="381000" y="136531"/>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A Dynamic Programming Algorithm</a:t>
            </a:r>
          </a:p>
        </p:txBody>
      </p:sp>
      <p:sp>
        <p:nvSpPr>
          <p:cNvPr id="5" name="Rectangle 4"/>
          <p:cNvSpPr/>
          <p:nvPr/>
        </p:nvSpPr>
        <p:spPr>
          <a:xfrm>
            <a:off x="316559" y="6125168"/>
            <a:ext cx="8592915" cy="400110"/>
          </a:xfrm>
          <a:prstGeom prst="rect">
            <a:avLst/>
          </a:prstGeom>
        </p:spPr>
        <p:txBody>
          <a:bodyPr wrap="square">
            <a:spAutoFit/>
          </a:bodyPr>
          <a:lstStyle/>
          <a:p>
            <a:pPr algn="ctr"/>
            <a:r>
              <a:rPr lang="en-US" sz="2000" i="1" dirty="0" err="1">
                <a:latin typeface="Optima"/>
                <a:cs typeface="Optima"/>
              </a:rPr>
              <a:t>s</a:t>
            </a:r>
            <a:r>
              <a:rPr lang="en-US" sz="2000" i="1" baseline="-25000" dirty="0" err="1">
                <a:latin typeface="Optima"/>
                <a:cs typeface="Optima"/>
              </a:rPr>
              <a:t>k</a:t>
            </a:r>
            <a:r>
              <a:rPr lang="en-US" sz="2000" dirty="0">
                <a:latin typeface="Optima"/>
                <a:cs typeface="Optima"/>
              </a:rPr>
              <a:t>(</a:t>
            </a:r>
            <a:r>
              <a:rPr lang="en-US" sz="2000" i="1" dirty="0">
                <a:latin typeface="Optima"/>
                <a:cs typeface="Optima"/>
              </a:rPr>
              <a:t>v</a:t>
            </a:r>
            <a:r>
              <a:rPr lang="en-US" sz="2000" dirty="0">
                <a:latin typeface="Optima"/>
                <a:cs typeface="Optima"/>
              </a:rPr>
              <a:t>) = </a:t>
            </a:r>
            <a:r>
              <a:rPr lang="en-US" sz="2000" dirty="0" err="1">
                <a:latin typeface="Optima"/>
                <a:cs typeface="Optima"/>
              </a:rPr>
              <a:t>min</a:t>
            </a:r>
            <a:r>
              <a:rPr lang="en-US" sz="2000" baseline="-25000" dirty="0" err="1">
                <a:latin typeface="Optima"/>
                <a:cs typeface="Optima"/>
              </a:rPr>
              <a:t>all</a:t>
            </a:r>
            <a:r>
              <a:rPr lang="en-US" sz="2000" baseline="-25000" dirty="0">
                <a:latin typeface="Optima"/>
                <a:cs typeface="Optima"/>
              </a:rPr>
              <a:t> symbols </a:t>
            </a:r>
            <a:r>
              <a:rPr lang="en-US" sz="2000" i="1" baseline="-25000" dirty="0" err="1">
                <a:latin typeface="Optima"/>
                <a:cs typeface="Optima"/>
              </a:rPr>
              <a:t>i</a:t>
            </a:r>
            <a:r>
              <a:rPr lang="en-US" sz="2000" i="1" dirty="0">
                <a:latin typeface="Optima"/>
                <a:cs typeface="Optima"/>
              </a:rPr>
              <a:t> </a:t>
            </a:r>
            <a:r>
              <a:rPr lang="en-US" sz="2000" dirty="0">
                <a:latin typeface="Optima"/>
                <a:cs typeface="Optima"/>
              </a:rPr>
              <a:t>{</a:t>
            </a:r>
            <a:r>
              <a:rPr lang="en-US" sz="2000" i="1" dirty="0" err="1">
                <a:latin typeface="Optima"/>
                <a:cs typeface="Optima"/>
              </a:rPr>
              <a:t>s</a:t>
            </a:r>
            <a:r>
              <a:rPr lang="en-US" sz="2000" i="1" baseline="-25000" dirty="0" err="1">
                <a:latin typeface="Optima"/>
                <a:cs typeface="Optima"/>
              </a:rPr>
              <a:t>i</a:t>
            </a:r>
            <a:r>
              <a:rPr lang="en-US" sz="2000" dirty="0">
                <a:latin typeface="Optima"/>
                <a:cs typeface="Optima"/>
              </a:rPr>
              <a:t>(</a:t>
            </a:r>
            <a:r>
              <a:rPr lang="en-US" sz="2000" i="1" dirty="0">
                <a:latin typeface="Optima"/>
                <a:cs typeface="Optima"/>
              </a:rPr>
              <a:t>Daughter</a:t>
            </a:r>
            <a:r>
              <a:rPr lang="en-US" sz="2000" dirty="0">
                <a:latin typeface="Optima"/>
                <a:cs typeface="Optima"/>
              </a:rPr>
              <a:t>(</a:t>
            </a:r>
            <a:r>
              <a:rPr lang="en-US" sz="2000" i="1" dirty="0">
                <a:latin typeface="Optima"/>
                <a:cs typeface="Optima"/>
              </a:rPr>
              <a:t>v</a:t>
            </a:r>
            <a:r>
              <a:rPr lang="en-US" sz="2000" dirty="0">
                <a:latin typeface="Optima"/>
                <a:cs typeface="Optima"/>
              </a:rPr>
              <a:t>)) + </a:t>
            </a:r>
            <a:r>
              <a:rPr lang="en-US" sz="2000" i="1" dirty="0" err="1">
                <a:latin typeface="Lucida Grande"/>
                <a:ea typeface="Lucida Grande"/>
                <a:cs typeface="Lucida Grande"/>
              </a:rPr>
              <a:t>δ</a:t>
            </a:r>
            <a:r>
              <a:rPr lang="en-US" sz="2000" i="1" baseline="-25000" dirty="0" err="1">
                <a:latin typeface="Optima"/>
                <a:cs typeface="Optima"/>
              </a:rPr>
              <a:t>i,k</a:t>
            </a:r>
            <a:r>
              <a:rPr lang="en-US" sz="2000" dirty="0">
                <a:latin typeface="Optima"/>
                <a:cs typeface="Optima"/>
              </a:rPr>
              <a:t>} + </a:t>
            </a:r>
            <a:r>
              <a:rPr lang="en-US" sz="2000" dirty="0" err="1">
                <a:latin typeface="Optima"/>
                <a:cs typeface="Optima"/>
              </a:rPr>
              <a:t>min</a:t>
            </a:r>
            <a:r>
              <a:rPr lang="en-US" sz="2000" baseline="-25000" dirty="0" err="1">
                <a:latin typeface="Optima"/>
                <a:cs typeface="Optima"/>
              </a:rPr>
              <a:t>all</a:t>
            </a:r>
            <a:r>
              <a:rPr lang="en-US" sz="2000" baseline="-25000" dirty="0">
                <a:latin typeface="Optima"/>
                <a:cs typeface="Optima"/>
              </a:rPr>
              <a:t> symbols </a:t>
            </a:r>
            <a:r>
              <a:rPr lang="en-US" sz="2000" i="1" baseline="-25000" dirty="0" err="1">
                <a:latin typeface="Optima"/>
                <a:cs typeface="Optima"/>
              </a:rPr>
              <a:t>i</a:t>
            </a:r>
            <a:r>
              <a:rPr lang="en-US" sz="2000" i="1" dirty="0">
                <a:latin typeface="Optima"/>
                <a:cs typeface="Optima"/>
              </a:rPr>
              <a:t> </a:t>
            </a:r>
            <a:r>
              <a:rPr lang="en-US" sz="2000" dirty="0">
                <a:latin typeface="Optima"/>
                <a:cs typeface="Optima"/>
              </a:rPr>
              <a:t>{</a:t>
            </a:r>
            <a:r>
              <a:rPr lang="en-US" sz="2000" i="1" dirty="0" err="1">
                <a:latin typeface="Optima"/>
                <a:cs typeface="Optima"/>
              </a:rPr>
              <a:t>s</a:t>
            </a:r>
            <a:r>
              <a:rPr lang="en-US" sz="2000" i="1" baseline="-25000" dirty="0" err="1">
                <a:latin typeface="Optima"/>
                <a:cs typeface="Optima"/>
              </a:rPr>
              <a:t>i</a:t>
            </a:r>
            <a:r>
              <a:rPr lang="en-US" sz="2000" dirty="0">
                <a:latin typeface="Optima"/>
                <a:cs typeface="Optima"/>
              </a:rPr>
              <a:t>(</a:t>
            </a:r>
            <a:r>
              <a:rPr lang="en-US" sz="2000" i="1" dirty="0">
                <a:latin typeface="Optima"/>
                <a:cs typeface="Optima"/>
              </a:rPr>
              <a:t>Son</a:t>
            </a:r>
            <a:r>
              <a:rPr lang="en-US" sz="2000" dirty="0">
                <a:latin typeface="Optima"/>
                <a:cs typeface="Optima"/>
              </a:rPr>
              <a:t>(</a:t>
            </a:r>
            <a:r>
              <a:rPr lang="en-US" sz="2000" i="1" dirty="0">
                <a:latin typeface="Optima"/>
                <a:cs typeface="Optima"/>
              </a:rPr>
              <a:t>v</a:t>
            </a:r>
            <a:r>
              <a:rPr lang="en-US" sz="2000" dirty="0">
                <a:latin typeface="Optima"/>
                <a:cs typeface="Optima"/>
              </a:rPr>
              <a:t>)) + </a:t>
            </a:r>
            <a:r>
              <a:rPr lang="en-US" sz="2000" i="1" dirty="0" err="1">
                <a:latin typeface="Lucida Grande"/>
                <a:ea typeface="Lucida Grande"/>
                <a:cs typeface="Lucida Grande"/>
              </a:rPr>
              <a:t>δ</a:t>
            </a:r>
            <a:r>
              <a:rPr lang="en-US" sz="2000" i="1" baseline="-25000" dirty="0" err="1">
                <a:latin typeface="Optima"/>
                <a:cs typeface="Optima"/>
              </a:rPr>
              <a:t>j,k</a:t>
            </a:r>
            <a:r>
              <a:rPr lang="en-US" sz="2000" dirty="0">
                <a:latin typeface="Optima"/>
                <a:cs typeface="Optima"/>
              </a:rPr>
              <a:t>}</a:t>
            </a:r>
            <a:endParaRPr lang="en-US" sz="2000" dirty="0"/>
          </a:p>
        </p:txBody>
      </p:sp>
    </p:spTree>
    <p:extLst>
      <p:ext uri="{BB962C8B-B14F-4D97-AF65-F5344CB8AC3E}">
        <p14:creationId xmlns:p14="http://schemas.microsoft.com/office/powerpoint/2010/main" val="3538836821"/>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4008" y="1399032"/>
            <a:ext cx="8780040" cy="3904488"/>
          </a:xfrm>
          <a:prstGeom prst="rect">
            <a:avLst/>
          </a:prstGeom>
        </p:spPr>
      </p:pic>
      <p:sp>
        <p:nvSpPr>
          <p:cNvPr id="5" name="Title 1"/>
          <p:cNvSpPr txBox="1">
            <a:spLocks/>
          </p:cNvSpPr>
          <p:nvPr/>
        </p:nvSpPr>
        <p:spPr>
          <a:xfrm>
            <a:off x="381000" y="136531"/>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A Dynamic Programming Algorithm</a:t>
            </a:r>
          </a:p>
        </p:txBody>
      </p:sp>
      <p:sp>
        <p:nvSpPr>
          <p:cNvPr id="6" name="Rectangle 5"/>
          <p:cNvSpPr/>
          <p:nvPr/>
        </p:nvSpPr>
        <p:spPr>
          <a:xfrm>
            <a:off x="316559" y="6125168"/>
            <a:ext cx="8592915" cy="400110"/>
          </a:xfrm>
          <a:prstGeom prst="rect">
            <a:avLst/>
          </a:prstGeom>
        </p:spPr>
        <p:txBody>
          <a:bodyPr wrap="square">
            <a:spAutoFit/>
          </a:bodyPr>
          <a:lstStyle/>
          <a:p>
            <a:pPr algn="ctr"/>
            <a:r>
              <a:rPr lang="en-US" sz="2000" i="1" dirty="0" err="1">
                <a:latin typeface="Optima"/>
                <a:cs typeface="Optima"/>
              </a:rPr>
              <a:t>s</a:t>
            </a:r>
            <a:r>
              <a:rPr lang="en-US" sz="2000" i="1" baseline="-25000" dirty="0" err="1">
                <a:latin typeface="Optima"/>
                <a:cs typeface="Optima"/>
              </a:rPr>
              <a:t>k</a:t>
            </a:r>
            <a:r>
              <a:rPr lang="en-US" sz="2000" dirty="0">
                <a:latin typeface="Optima"/>
                <a:cs typeface="Optima"/>
              </a:rPr>
              <a:t>(</a:t>
            </a:r>
            <a:r>
              <a:rPr lang="en-US" sz="2000" i="1" dirty="0">
                <a:latin typeface="Optima"/>
                <a:cs typeface="Optima"/>
              </a:rPr>
              <a:t>v</a:t>
            </a:r>
            <a:r>
              <a:rPr lang="en-US" sz="2000" dirty="0">
                <a:latin typeface="Optima"/>
                <a:cs typeface="Optima"/>
              </a:rPr>
              <a:t>) = </a:t>
            </a:r>
            <a:r>
              <a:rPr lang="en-US" sz="2000" dirty="0" err="1">
                <a:latin typeface="Optima"/>
                <a:cs typeface="Optima"/>
              </a:rPr>
              <a:t>min</a:t>
            </a:r>
            <a:r>
              <a:rPr lang="en-US" sz="2000" baseline="-25000" dirty="0" err="1">
                <a:latin typeface="Optima"/>
                <a:cs typeface="Optima"/>
              </a:rPr>
              <a:t>all</a:t>
            </a:r>
            <a:r>
              <a:rPr lang="en-US" sz="2000" baseline="-25000" dirty="0">
                <a:latin typeface="Optima"/>
                <a:cs typeface="Optima"/>
              </a:rPr>
              <a:t> symbols </a:t>
            </a:r>
            <a:r>
              <a:rPr lang="en-US" sz="2000" i="1" baseline="-25000" dirty="0" err="1">
                <a:latin typeface="Optima"/>
                <a:cs typeface="Optima"/>
              </a:rPr>
              <a:t>i</a:t>
            </a:r>
            <a:r>
              <a:rPr lang="en-US" sz="2000" i="1" dirty="0">
                <a:latin typeface="Optima"/>
                <a:cs typeface="Optima"/>
              </a:rPr>
              <a:t> </a:t>
            </a:r>
            <a:r>
              <a:rPr lang="en-US" sz="2000" dirty="0">
                <a:latin typeface="Optima"/>
                <a:cs typeface="Optima"/>
              </a:rPr>
              <a:t>{</a:t>
            </a:r>
            <a:r>
              <a:rPr lang="en-US" sz="2000" i="1" dirty="0" err="1">
                <a:latin typeface="Optima"/>
                <a:cs typeface="Optima"/>
              </a:rPr>
              <a:t>s</a:t>
            </a:r>
            <a:r>
              <a:rPr lang="en-US" sz="2000" i="1" baseline="-25000" dirty="0" err="1">
                <a:latin typeface="Optima"/>
                <a:cs typeface="Optima"/>
              </a:rPr>
              <a:t>i</a:t>
            </a:r>
            <a:r>
              <a:rPr lang="en-US" sz="2000" dirty="0">
                <a:latin typeface="Optima"/>
                <a:cs typeface="Optima"/>
              </a:rPr>
              <a:t>(</a:t>
            </a:r>
            <a:r>
              <a:rPr lang="en-US" sz="2000" i="1" dirty="0">
                <a:latin typeface="Optima"/>
                <a:cs typeface="Optima"/>
              </a:rPr>
              <a:t>Daughter</a:t>
            </a:r>
            <a:r>
              <a:rPr lang="en-US" sz="2000" dirty="0">
                <a:latin typeface="Optima"/>
                <a:cs typeface="Optima"/>
              </a:rPr>
              <a:t>(</a:t>
            </a:r>
            <a:r>
              <a:rPr lang="en-US" sz="2000" i="1" dirty="0">
                <a:latin typeface="Optima"/>
                <a:cs typeface="Optima"/>
              </a:rPr>
              <a:t>v</a:t>
            </a:r>
            <a:r>
              <a:rPr lang="en-US" sz="2000" dirty="0">
                <a:latin typeface="Optima"/>
                <a:cs typeface="Optima"/>
              </a:rPr>
              <a:t>)) + </a:t>
            </a:r>
            <a:r>
              <a:rPr lang="en-US" sz="2000" i="1" dirty="0" err="1">
                <a:latin typeface="Lucida Grande"/>
                <a:ea typeface="Lucida Grande"/>
                <a:cs typeface="Lucida Grande"/>
              </a:rPr>
              <a:t>δ</a:t>
            </a:r>
            <a:r>
              <a:rPr lang="en-US" sz="2000" i="1" baseline="-25000" dirty="0" err="1">
                <a:latin typeface="Optima"/>
                <a:cs typeface="Optima"/>
              </a:rPr>
              <a:t>i,k</a:t>
            </a:r>
            <a:r>
              <a:rPr lang="en-US" sz="2000" dirty="0">
                <a:latin typeface="Optima"/>
                <a:cs typeface="Optima"/>
              </a:rPr>
              <a:t>} + </a:t>
            </a:r>
            <a:r>
              <a:rPr lang="en-US" sz="2000" dirty="0" err="1">
                <a:latin typeface="Optima"/>
                <a:cs typeface="Optima"/>
              </a:rPr>
              <a:t>min</a:t>
            </a:r>
            <a:r>
              <a:rPr lang="en-US" sz="2000" baseline="-25000" dirty="0" err="1">
                <a:latin typeface="Optima"/>
                <a:cs typeface="Optima"/>
              </a:rPr>
              <a:t>all</a:t>
            </a:r>
            <a:r>
              <a:rPr lang="en-US" sz="2000" baseline="-25000" dirty="0">
                <a:latin typeface="Optima"/>
                <a:cs typeface="Optima"/>
              </a:rPr>
              <a:t> symbols </a:t>
            </a:r>
            <a:r>
              <a:rPr lang="en-US" sz="2000" i="1" baseline="-25000" dirty="0" err="1">
                <a:latin typeface="Optima"/>
                <a:cs typeface="Optima"/>
              </a:rPr>
              <a:t>i</a:t>
            </a:r>
            <a:r>
              <a:rPr lang="en-US" sz="2000" i="1" dirty="0">
                <a:latin typeface="Optima"/>
                <a:cs typeface="Optima"/>
              </a:rPr>
              <a:t> </a:t>
            </a:r>
            <a:r>
              <a:rPr lang="en-US" sz="2000" dirty="0">
                <a:latin typeface="Optima"/>
                <a:cs typeface="Optima"/>
              </a:rPr>
              <a:t>{</a:t>
            </a:r>
            <a:r>
              <a:rPr lang="en-US" sz="2000" i="1" dirty="0" err="1">
                <a:latin typeface="Optima"/>
                <a:cs typeface="Optima"/>
              </a:rPr>
              <a:t>s</a:t>
            </a:r>
            <a:r>
              <a:rPr lang="en-US" sz="2000" i="1" baseline="-25000" dirty="0" err="1">
                <a:latin typeface="Optima"/>
                <a:cs typeface="Optima"/>
              </a:rPr>
              <a:t>i</a:t>
            </a:r>
            <a:r>
              <a:rPr lang="en-US" sz="2000" dirty="0">
                <a:latin typeface="Optima"/>
                <a:cs typeface="Optima"/>
              </a:rPr>
              <a:t>(</a:t>
            </a:r>
            <a:r>
              <a:rPr lang="en-US" sz="2000" i="1" dirty="0">
                <a:latin typeface="Optima"/>
                <a:cs typeface="Optima"/>
              </a:rPr>
              <a:t>Son</a:t>
            </a:r>
            <a:r>
              <a:rPr lang="en-US" sz="2000" dirty="0">
                <a:latin typeface="Optima"/>
                <a:cs typeface="Optima"/>
              </a:rPr>
              <a:t>(</a:t>
            </a:r>
            <a:r>
              <a:rPr lang="en-US" sz="2000" i="1" dirty="0">
                <a:latin typeface="Optima"/>
                <a:cs typeface="Optima"/>
              </a:rPr>
              <a:t>v</a:t>
            </a:r>
            <a:r>
              <a:rPr lang="en-US" sz="2000" dirty="0">
                <a:latin typeface="Optima"/>
                <a:cs typeface="Optima"/>
              </a:rPr>
              <a:t>)) + </a:t>
            </a:r>
            <a:r>
              <a:rPr lang="en-US" sz="2000" i="1" dirty="0" err="1">
                <a:latin typeface="Lucida Grande"/>
                <a:ea typeface="Lucida Grande"/>
                <a:cs typeface="Lucida Grande"/>
              </a:rPr>
              <a:t>δ</a:t>
            </a:r>
            <a:r>
              <a:rPr lang="en-US" sz="2000" i="1" baseline="-25000" dirty="0" err="1">
                <a:latin typeface="Optima"/>
                <a:cs typeface="Optima"/>
              </a:rPr>
              <a:t>j,k</a:t>
            </a:r>
            <a:r>
              <a:rPr lang="en-US" sz="2000" dirty="0">
                <a:latin typeface="Optima"/>
                <a:cs typeface="Optima"/>
              </a:rPr>
              <a:t>}</a:t>
            </a:r>
            <a:endParaRPr lang="en-US" sz="2000" dirty="0"/>
          </a:p>
        </p:txBody>
      </p:sp>
    </p:spTree>
    <p:extLst>
      <p:ext uri="{BB962C8B-B14F-4D97-AF65-F5344CB8AC3E}">
        <p14:creationId xmlns:p14="http://schemas.microsoft.com/office/powerpoint/2010/main" val="4263783699"/>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4008" y="918191"/>
            <a:ext cx="8778240" cy="4389120"/>
          </a:xfrm>
          <a:prstGeom prst="rect">
            <a:avLst/>
          </a:prstGeom>
        </p:spPr>
      </p:pic>
      <p:sp>
        <p:nvSpPr>
          <p:cNvPr id="6" name="Title 1"/>
          <p:cNvSpPr txBox="1">
            <a:spLocks/>
          </p:cNvSpPr>
          <p:nvPr/>
        </p:nvSpPr>
        <p:spPr>
          <a:xfrm>
            <a:off x="381000" y="136531"/>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A Dynamic Programming Algorithm</a:t>
            </a:r>
          </a:p>
        </p:txBody>
      </p:sp>
      <p:sp>
        <p:nvSpPr>
          <p:cNvPr id="5" name="Rectangle 4"/>
          <p:cNvSpPr/>
          <p:nvPr/>
        </p:nvSpPr>
        <p:spPr>
          <a:xfrm>
            <a:off x="316559" y="6125168"/>
            <a:ext cx="8592915" cy="400110"/>
          </a:xfrm>
          <a:prstGeom prst="rect">
            <a:avLst/>
          </a:prstGeom>
        </p:spPr>
        <p:txBody>
          <a:bodyPr wrap="square">
            <a:spAutoFit/>
          </a:bodyPr>
          <a:lstStyle/>
          <a:p>
            <a:pPr algn="ctr"/>
            <a:r>
              <a:rPr lang="en-US" sz="2000" i="1" dirty="0" err="1">
                <a:latin typeface="Optima"/>
                <a:cs typeface="Optima"/>
              </a:rPr>
              <a:t>s</a:t>
            </a:r>
            <a:r>
              <a:rPr lang="en-US" sz="2000" i="1" baseline="-25000" dirty="0" err="1">
                <a:latin typeface="Optima"/>
                <a:cs typeface="Optima"/>
              </a:rPr>
              <a:t>k</a:t>
            </a:r>
            <a:r>
              <a:rPr lang="en-US" sz="2000" dirty="0">
                <a:latin typeface="Optima"/>
                <a:cs typeface="Optima"/>
              </a:rPr>
              <a:t>(</a:t>
            </a:r>
            <a:r>
              <a:rPr lang="en-US" sz="2000" i="1" dirty="0">
                <a:latin typeface="Optima"/>
                <a:cs typeface="Optima"/>
              </a:rPr>
              <a:t>v</a:t>
            </a:r>
            <a:r>
              <a:rPr lang="en-US" sz="2000" dirty="0">
                <a:latin typeface="Optima"/>
                <a:cs typeface="Optima"/>
              </a:rPr>
              <a:t>) = </a:t>
            </a:r>
            <a:r>
              <a:rPr lang="en-US" sz="2000" dirty="0" err="1">
                <a:latin typeface="Optima"/>
                <a:cs typeface="Optima"/>
              </a:rPr>
              <a:t>min</a:t>
            </a:r>
            <a:r>
              <a:rPr lang="en-US" sz="2000" baseline="-25000" dirty="0" err="1">
                <a:latin typeface="Optima"/>
                <a:cs typeface="Optima"/>
              </a:rPr>
              <a:t>all</a:t>
            </a:r>
            <a:r>
              <a:rPr lang="en-US" sz="2000" baseline="-25000" dirty="0">
                <a:latin typeface="Optima"/>
                <a:cs typeface="Optima"/>
              </a:rPr>
              <a:t> symbols </a:t>
            </a:r>
            <a:r>
              <a:rPr lang="en-US" sz="2000" i="1" baseline="-25000" dirty="0" err="1">
                <a:latin typeface="Optima"/>
                <a:cs typeface="Optima"/>
              </a:rPr>
              <a:t>i</a:t>
            </a:r>
            <a:r>
              <a:rPr lang="en-US" sz="2000" i="1" dirty="0">
                <a:latin typeface="Optima"/>
                <a:cs typeface="Optima"/>
              </a:rPr>
              <a:t> </a:t>
            </a:r>
            <a:r>
              <a:rPr lang="en-US" sz="2000" dirty="0">
                <a:latin typeface="Optima"/>
                <a:cs typeface="Optima"/>
              </a:rPr>
              <a:t>{</a:t>
            </a:r>
            <a:r>
              <a:rPr lang="en-US" sz="2000" i="1" dirty="0" err="1">
                <a:latin typeface="Optima"/>
                <a:cs typeface="Optima"/>
              </a:rPr>
              <a:t>s</a:t>
            </a:r>
            <a:r>
              <a:rPr lang="en-US" sz="2000" i="1" baseline="-25000" dirty="0" err="1">
                <a:latin typeface="Optima"/>
                <a:cs typeface="Optima"/>
              </a:rPr>
              <a:t>i</a:t>
            </a:r>
            <a:r>
              <a:rPr lang="en-US" sz="2000" dirty="0">
                <a:latin typeface="Optima"/>
                <a:cs typeface="Optima"/>
              </a:rPr>
              <a:t>(</a:t>
            </a:r>
            <a:r>
              <a:rPr lang="en-US" sz="2000" i="1" dirty="0">
                <a:latin typeface="Optima"/>
                <a:cs typeface="Optima"/>
              </a:rPr>
              <a:t>Daughter</a:t>
            </a:r>
            <a:r>
              <a:rPr lang="en-US" sz="2000" dirty="0">
                <a:latin typeface="Optima"/>
                <a:cs typeface="Optima"/>
              </a:rPr>
              <a:t>(</a:t>
            </a:r>
            <a:r>
              <a:rPr lang="en-US" sz="2000" i="1" dirty="0">
                <a:latin typeface="Optima"/>
                <a:cs typeface="Optima"/>
              </a:rPr>
              <a:t>v</a:t>
            </a:r>
            <a:r>
              <a:rPr lang="en-US" sz="2000" dirty="0">
                <a:latin typeface="Optima"/>
                <a:cs typeface="Optima"/>
              </a:rPr>
              <a:t>)) + </a:t>
            </a:r>
            <a:r>
              <a:rPr lang="en-US" sz="2000" i="1" dirty="0" err="1">
                <a:latin typeface="Lucida Grande"/>
                <a:ea typeface="Lucida Grande"/>
                <a:cs typeface="Lucida Grande"/>
              </a:rPr>
              <a:t>δ</a:t>
            </a:r>
            <a:r>
              <a:rPr lang="en-US" sz="2000" i="1" baseline="-25000" dirty="0" err="1">
                <a:latin typeface="Optima"/>
                <a:cs typeface="Optima"/>
              </a:rPr>
              <a:t>i,k</a:t>
            </a:r>
            <a:r>
              <a:rPr lang="en-US" sz="2000" dirty="0">
                <a:latin typeface="Optima"/>
                <a:cs typeface="Optima"/>
              </a:rPr>
              <a:t>} + </a:t>
            </a:r>
            <a:r>
              <a:rPr lang="en-US" sz="2000" dirty="0" err="1">
                <a:latin typeface="Optima"/>
                <a:cs typeface="Optima"/>
              </a:rPr>
              <a:t>min</a:t>
            </a:r>
            <a:r>
              <a:rPr lang="en-US" sz="2000" baseline="-25000" dirty="0" err="1">
                <a:latin typeface="Optima"/>
                <a:cs typeface="Optima"/>
              </a:rPr>
              <a:t>all</a:t>
            </a:r>
            <a:r>
              <a:rPr lang="en-US" sz="2000" baseline="-25000" dirty="0">
                <a:latin typeface="Optima"/>
                <a:cs typeface="Optima"/>
              </a:rPr>
              <a:t> symbols </a:t>
            </a:r>
            <a:r>
              <a:rPr lang="en-US" sz="2000" i="1" baseline="-25000" dirty="0" err="1">
                <a:latin typeface="Optima"/>
                <a:cs typeface="Optima"/>
              </a:rPr>
              <a:t>i</a:t>
            </a:r>
            <a:r>
              <a:rPr lang="en-US" sz="2000" i="1" dirty="0">
                <a:latin typeface="Optima"/>
                <a:cs typeface="Optima"/>
              </a:rPr>
              <a:t> </a:t>
            </a:r>
            <a:r>
              <a:rPr lang="en-US" sz="2000" dirty="0">
                <a:latin typeface="Optima"/>
                <a:cs typeface="Optima"/>
              </a:rPr>
              <a:t>{</a:t>
            </a:r>
            <a:r>
              <a:rPr lang="en-US" sz="2000" i="1" dirty="0" err="1">
                <a:latin typeface="Optima"/>
                <a:cs typeface="Optima"/>
              </a:rPr>
              <a:t>s</a:t>
            </a:r>
            <a:r>
              <a:rPr lang="en-US" sz="2000" i="1" baseline="-25000" dirty="0" err="1">
                <a:latin typeface="Optima"/>
                <a:cs typeface="Optima"/>
              </a:rPr>
              <a:t>i</a:t>
            </a:r>
            <a:r>
              <a:rPr lang="en-US" sz="2000" dirty="0">
                <a:latin typeface="Optima"/>
                <a:cs typeface="Optima"/>
              </a:rPr>
              <a:t>(</a:t>
            </a:r>
            <a:r>
              <a:rPr lang="en-US" sz="2000" i="1" dirty="0">
                <a:latin typeface="Optima"/>
                <a:cs typeface="Optima"/>
              </a:rPr>
              <a:t>Son</a:t>
            </a:r>
            <a:r>
              <a:rPr lang="en-US" sz="2000" dirty="0">
                <a:latin typeface="Optima"/>
                <a:cs typeface="Optima"/>
              </a:rPr>
              <a:t>(</a:t>
            </a:r>
            <a:r>
              <a:rPr lang="en-US" sz="2000" i="1" dirty="0">
                <a:latin typeface="Optima"/>
                <a:cs typeface="Optima"/>
              </a:rPr>
              <a:t>v</a:t>
            </a:r>
            <a:r>
              <a:rPr lang="en-US" sz="2000" dirty="0">
                <a:latin typeface="Optima"/>
                <a:cs typeface="Optima"/>
              </a:rPr>
              <a:t>)) + </a:t>
            </a:r>
            <a:r>
              <a:rPr lang="en-US" sz="2000" i="1" dirty="0" err="1">
                <a:latin typeface="Lucida Grande"/>
                <a:ea typeface="Lucida Grande"/>
                <a:cs typeface="Lucida Grande"/>
              </a:rPr>
              <a:t>δ</a:t>
            </a:r>
            <a:r>
              <a:rPr lang="en-US" sz="2000" i="1" baseline="-25000" dirty="0" err="1">
                <a:latin typeface="Optima"/>
                <a:cs typeface="Optima"/>
              </a:rPr>
              <a:t>j,k</a:t>
            </a:r>
            <a:r>
              <a:rPr lang="en-US" sz="2000" dirty="0">
                <a:latin typeface="Optima"/>
                <a:cs typeface="Optima"/>
              </a:rPr>
              <a:t>}</a:t>
            </a:r>
            <a:endParaRPr lang="en-US" sz="2000" dirty="0"/>
          </a:p>
        </p:txBody>
      </p:sp>
    </p:spTree>
    <p:extLst>
      <p:ext uri="{BB962C8B-B14F-4D97-AF65-F5344CB8AC3E}">
        <p14:creationId xmlns:p14="http://schemas.microsoft.com/office/powerpoint/2010/main" val="144392858"/>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4008" y="918191"/>
            <a:ext cx="8778240" cy="4389120"/>
          </a:xfrm>
          <a:prstGeom prst="rect">
            <a:avLst/>
          </a:prstGeom>
        </p:spPr>
      </p:pic>
      <p:sp>
        <p:nvSpPr>
          <p:cNvPr id="6" name="Title 1"/>
          <p:cNvSpPr txBox="1">
            <a:spLocks/>
          </p:cNvSpPr>
          <p:nvPr/>
        </p:nvSpPr>
        <p:spPr>
          <a:xfrm>
            <a:off x="381000" y="136531"/>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A Dynamic Programming Algorithm</a:t>
            </a:r>
          </a:p>
        </p:txBody>
      </p:sp>
      <p:sp>
        <p:nvSpPr>
          <p:cNvPr id="5" name="Rectangle 4"/>
          <p:cNvSpPr/>
          <p:nvPr/>
        </p:nvSpPr>
        <p:spPr>
          <a:xfrm>
            <a:off x="457200" y="5562602"/>
            <a:ext cx="8229600" cy="954107"/>
          </a:xfrm>
          <a:prstGeom prst="rect">
            <a:avLst/>
          </a:prstGeom>
          <a:solidFill>
            <a:schemeClr val="accent4">
              <a:lumMod val="20000"/>
              <a:lumOff val="80000"/>
            </a:schemeClr>
          </a:solidFill>
          <a:ln>
            <a:solidFill>
              <a:schemeClr val="accent4"/>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b="1" dirty="0">
                <a:solidFill>
                  <a:schemeClr val="accent4"/>
                </a:solidFill>
                <a:latin typeface="Optima"/>
                <a:cs typeface="Optima"/>
              </a:rPr>
              <a:t>Exercise Break: </a:t>
            </a:r>
            <a:r>
              <a:rPr lang="en-US" sz="2800" dirty="0">
                <a:latin typeface="Optima"/>
                <a:cs typeface="Optima"/>
              </a:rPr>
              <a:t>“Backtrack” to fill in the remaining nodes of the tree.</a:t>
            </a:r>
            <a:endParaRPr lang="en-US" i="1" dirty="0">
              <a:latin typeface="Optima"/>
              <a:cs typeface="Optima"/>
            </a:endParaRPr>
          </a:p>
        </p:txBody>
      </p:sp>
    </p:spTree>
    <p:extLst>
      <p:ext uri="{BB962C8B-B14F-4D97-AF65-F5344CB8AC3E}">
        <p14:creationId xmlns:p14="http://schemas.microsoft.com/office/powerpoint/2010/main" val="3792300137"/>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81000" y="136531"/>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A Dynamic Programming Algorithm</a:t>
            </a:r>
          </a:p>
        </p:txBody>
      </p:sp>
      <p:pic>
        <p:nvPicPr>
          <p:cNvPr id="4" name="Picture 3"/>
          <p:cNvPicPr>
            <a:picLocks noChangeAspect="1"/>
          </p:cNvPicPr>
          <p:nvPr/>
        </p:nvPicPr>
        <p:blipFill>
          <a:blip r:embed="rId2"/>
          <a:stretch>
            <a:fillRect/>
          </a:stretch>
        </p:blipFill>
        <p:spPr>
          <a:xfrm>
            <a:off x="64008" y="914400"/>
            <a:ext cx="8778240" cy="4389120"/>
          </a:xfrm>
          <a:prstGeom prst="rect">
            <a:avLst/>
          </a:prstGeom>
        </p:spPr>
      </p:pic>
      <p:sp>
        <p:nvSpPr>
          <p:cNvPr id="5" name="Rectangle 4"/>
          <p:cNvSpPr/>
          <p:nvPr/>
        </p:nvSpPr>
        <p:spPr>
          <a:xfrm>
            <a:off x="457200" y="5554066"/>
            <a:ext cx="8229600" cy="954107"/>
          </a:xfrm>
          <a:prstGeom prst="rect">
            <a:avLst/>
          </a:prstGeom>
          <a:solidFill>
            <a:schemeClr val="bg2">
              <a:lumMod val="20000"/>
              <a:lumOff val="80000"/>
            </a:schemeClr>
          </a:solidFill>
          <a:ln>
            <a:solidFill>
              <a:schemeClr val="bg2"/>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b="1" dirty="0">
                <a:solidFill>
                  <a:schemeClr val="bg2"/>
                </a:solidFill>
                <a:latin typeface="Optima"/>
                <a:cs typeface="Optima"/>
              </a:rPr>
              <a:t>Code Challenge: </a:t>
            </a:r>
            <a:r>
              <a:rPr lang="en-US" sz="2800" dirty="0">
                <a:latin typeface="Optima"/>
                <a:cs typeface="Optima"/>
              </a:rPr>
              <a:t>Solve the Small Parsimony Problem.</a:t>
            </a:r>
          </a:p>
        </p:txBody>
      </p:sp>
    </p:spTree>
    <p:extLst>
      <p:ext uri="{BB962C8B-B14F-4D97-AF65-F5344CB8AC3E}">
        <p14:creationId xmlns:p14="http://schemas.microsoft.com/office/powerpoint/2010/main" val="2800266378"/>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533937" y="326695"/>
            <a:ext cx="595035" cy="338554"/>
          </a:xfrm>
          <a:prstGeom prst="rect">
            <a:avLst/>
          </a:prstGeom>
        </p:spPr>
        <p:txBody>
          <a:bodyPr wrap="none">
            <a:spAutoFit/>
          </a:bodyPr>
          <a:lstStyle/>
          <a:p>
            <a:pPr algn="ctr"/>
            <a:r>
              <a:rPr lang="en-US" sz="1600" b="1" dirty="0">
                <a:solidFill>
                  <a:schemeClr val="tx1">
                    <a:lumMod val="85000"/>
                    <a:lumOff val="15000"/>
                  </a:schemeClr>
                </a:solidFill>
                <a:latin typeface="Optima"/>
                <a:cs typeface="Optima"/>
              </a:rPr>
              <a:t>Cow</a:t>
            </a:r>
            <a:endParaRPr lang="en-US" sz="1600" b="1" dirty="0">
              <a:solidFill>
                <a:schemeClr val="tx1">
                  <a:lumMod val="85000"/>
                  <a:lumOff val="15000"/>
                </a:schemeClr>
              </a:solidFill>
            </a:endParaRPr>
          </a:p>
        </p:txBody>
      </p:sp>
      <p:sp>
        <p:nvSpPr>
          <p:cNvPr id="6" name="Rectangle 5"/>
          <p:cNvSpPr/>
          <p:nvPr/>
        </p:nvSpPr>
        <p:spPr>
          <a:xfrm>
            <a:off x="7533935" y="938942"/>
            <a:ext cx="458382" cy="338554"/>
          </a:xfrm>
          <a:prstGeom prst="rect">
            <a:avLst/>
          </a:prstGeom>
        </p:spPr>
        <p:txBody>
          <a:bodyPr wrap="none">
            <a:spAutoFit/>
          </a:bodyPr>
          <a:lstStyle/>
          <a:p>
            <a:pPr algn="ctr"/>
            <a:r>
              <a:rPr lang="en-US" sz="1600" b="1" dirty="0">
                <a:solidFill>
                  <a:schemeClr val="tx1">
                    <a:lumMod val="85000"/>
                    <a:lumOff val="15000"/>
                  </a:schemeClr>
                </a:solidFill>
                <a:latin typeface="Optima"/>
                <a:cs typeface="Optima"/>
              </a:rPr>
              <a:t>Pig</a:t>
            </a:r>
            <a:endParaRPr lang="en-US" sz="1600" b="1" dirty="0">
              <a:solidFill>
                <a:schemeClr val="tx1">
                  <a:lumMod val="85000"/>
                  <a:lumOff val="15000"/>
                </a:schemeClr>
              </a:solidFill>
            </a:endParaRPr>
          </a:p>
        </p:txBody>
      </p:sp>
      <p:sp>
        <p:nvSpPr>
          <p:cNvPr id="7" name="Rectangle 6"/>
          <p:cNvSpPr/>
          <p:nvPr/>
        </p:nvSpPr>
        <p:spPr>
          <a:xfrm>
            <a:off x="7533937" y="1496443"/>
            <a:ext cx="723275" cy="338554"/>
          </a:xfrm>
          <a:prstGeom prst="rect">
            <a:avLst/>
          </a:prstGeom>
        </p:spPr>
        <p:txBody>
          <a:bodyPr wrap="none">
            <a:spAutoFit/>
          </a:bodyPr>
          <a:lstStyle/>
          <a:p>
            <a:pPr algn="ctr"/>
            <a:r>
              <a:rPr lang="en-US" sz="1600" b="1" dirty="0">
                <a:solidFill>
                  <a:schemeClr val="tx1">
                    <a:lumMod val="85000"/>
                    <a:lumOff val="15000"/>
                  </a:schemeClr>
                </a:solidFill>
                <a:latin typeface="Optima"/>
                <a:cs typeface="Optima"/>
              </a:rPr>
              <a:t>Horse</a:t>
            </a:r>
            <a:endParaRPr lang="en-US" sz="1600" b="1" dirty="0">
              <a:solidFill>
                <a:schemeClr val="tx1">
                  <a:lumMod val="85000"/>
                  <a:lumOff val="15000"/>
                </a:schemeClr>
              </a:solidFill>
            </a:endParaRPr>
          </a:p>
        </p:txBody>
      </p:sp>
      <p:sp>
        <p:nvSpPr>
          <p:cNvPr id="8" name="Rectangle 7"/>
          <p:cNvSpPr/>
          <p:nvPr/>
        </p:nvSpPr>
        <p:spPr>
          <a:xfrm>
            <a:off x="7533937" y="2085938"/>
            <a:ext cx="777645" cy="338554"/>
          </a:xfrm>
          <a:prstGeom prst="rect">
            <a:avLst/>
          </a:prstGeom>
        </p:spPr>
        <p:txBody>
          <a:bodyPr wrap="none">
            <a:spAutoFit/>
          </a:bodyPr>
          <a:lstStyle/>
          <a:p>
            <a:pPr algn="ctr"/>
            <a:r>
              <a:rPr lang="en-US" sz="1600" b="1" dirty="0">
                <a:solidFill>
                  <a:schemeClr val="tx1">
                    <a:lumMod val="85000"/>
                    <a:lumOff val="15000"/>
                  </a:schemeClr>
                </a:solidFill>
                <a:latin typeface="Optima"/>
                <a:cs typeface="Optima"/>
              </a:rPr>
              <a:t>Mouse</a:t>
            </a:r>
            <a:endParaRPr lang="en-US" sz="1600" b="1" dirty="0">
              <a:solidFill>
                <a:schemeClr val="tx1">
                  <a:lumMod val="85000"/>
                  <a:lumOff val="15000"/>
                </a:schemeClr>
              </a:solidFill>
            </a:endParaRPr>
          </a:p>
        </p:txBody>
      </p:sp>
      <p:sp>
        <p:nvSpPr>
          <p:cNvPr id="9" name="Rectangle 8"/>
          <p:cNvSpPr/>
          <p:nvPr/>
        </p:nvSpPr>
        <p:spPr>
          <a:xfrm>
            <a:off x="7533937" y="2655862"/>
            <a:ext cx="1128715" cy="338554"/>
          </a:xfrm>
          <a:prstGeom prst="rect">
            <a:avLst/>
          </a:prstGeom>
        </p:spPr>
        <p:txBody>
          <a:bodyPr wrap="none">
            <a:spAutoFit/>
          </a:bodyPr>
          <a:lstStyle/>
          <a:p>
            <a:pPr algn="ctr"/>
            <a:r>
              <a:rPr lang="en-US" sz="1600" b="1" dirty="0">
                <a:solidFill>
                  <a:schemeClr val="tx1">
                    <a:lumMod val="85000"/>
                    <a:lumOff val="15000"/>
                  </a:schemeClr>
                </a:solidFill>
                <a:latin typeface="Optima"/>
                <a:cs typeface="Optima"/>
              </a:rPr>
              <a:t>Palm Civet</a:t>
            </a:r>
            <a:endParaRPr lang="en-US" sz="1600" b="1" dirty="0">
              <a:solidFill>
                <a:schemeClr val="tx1">
                  <a:lumMod val="85000"/>
                  <a:lumOff val="15000"/>
                </a:schemeClr>
              </a:solidFill>
            </a:endParaRPr>
          </a:p>
        </p:txBody>
      </p:sp>
      <p:sp>
        <p:nvSpPr>
          <p:cNvPr id="10" name="Rectangle 9"/>
          <p:cNvSpPr/>
          <p:nvPr/>
        </p:nvSpPr>
        <p:spPr>
          <a:xfrm>
            <a:off x="7533937" y="3225783"/>
            <a:ext cx="845973" cy="338554"/>
          </a:xfrm>
          <a:prstGeom prst="rect">
            <a:avLst/>
          </a:prstGeom>
        </p:spPr>
        <p:txBody>
          <a:bodyPr wrap="none">
            <a:spAutoFit/>
          </a:bodyPr>
          <a:lstStyle/>
          <a:p>
            <a:pPr algn="ctr"/>
            <a:r>
              <a:rPr lang="en-US" sz="1600" b="1" dirty="0">
                <a:solidFill>
                  <a:schemeClr val="tx1">
                    <a:lumMod val="85000"/>
                    <a:lumOff val="15000"/>
                  </a:schemeClr>
                </a:solidFill>
                <a:latin typeface="Optima"/>
                <a:cs typeface="Optima"/>
              </a:rPr>
              <a:t>Human</a:t>
            </a:r>
            <a:endParaRPr lang="en-US" sz="1600" b="1" dirty="0">
              <a:solidFill>
                <a:schemeClr val="tx1">
                  <a:lumMod val="85000"/>
                  <a:lumOff val="15000"/>
                </a:schemeClr>
              </a:solidFill>
            </a:endParaRPr>
          </a:p>
        </p:txBody>
      </p:sp>
      <p:sp>
        <p:nvSpPr>
          <p:cNvPr id="11" name="Rectangle 10"/>
          <p:cNvSpPr/>
          <p:nvPr/>
        </p:nvSpPr>
        <p:spPr>
          <a:xfrm>
            <a:off x="7533935" y="3806655"/>
            <a:ext cx="779904" cy="338554"/>
          </a:xfrm>
          <a:prstGeom prst="rect">
            <a:avLst/>
          </a:prstGeom>
        </p:spPr>
        <p:txBody>
          <a:bodyPr wrap="none">
            <a:spAutoFit/>
          </a:bodyPr>
          <a:lstStyle/>
          <a:p>
            <a:pPr algn="ctr"/>
            <a:r>
              <a:rPr lang="en-US" sz="1600" b="1" dirty="0">
                <a:solidFill>
                  <a:schemeClr val="tx1">
                    <a:lumMod val="85000"/>
                    <a:lumOff val="15000"/>
                  </a:schemeClr>
                </a:solidFill>
                <a:latin typeface="Optima"/>
                <a:cs typeface="Optima"/>
              </a:rPr>
              <a:t>Turkey</a:t>
            </a:r>
            <a:endParaRPr lang="en-US" sz="1600" b="1" dirty="0">
              <a:solidFill>
                <a:schemeClr val="tx1">
                  <a:lumMod val="85000"/>
                  <a:lumOff val="15000"/>
                </a:schemeClr>
              </a:solidFill>
            </a:endParaRPr>
          </a:p>
        </p:txBody>
      </p:sp>
      <p:sp>
        <p:nvSpPr>
          <p:cNvPr id="12" name="Rectangle 11"/>
          <p:cNvSpPr/>
          <p:nvPr/>
        </p:nvSpPr>
        <p:spPr>
          <a:xfrm>
            <a:off x="7533935" y="4395532"/>
            <a:ext cx="560974" cy="338554"/>
          </a:xfrm>
          <a:prstGeom prst="rect">
            <a:avLst/>
          </a:prstGeom>
        </p:spPr>
        <p:txBody>
          <a:bodyPr wrap="none">
            <a:spAutoFit/>
          </a:bodyPr>
          <a:lstStyle/>
          <a:p>
            <a:pPr algn="ctr"/>
            <a:r>
              <a:rPr lang="en-US" sz="1600" b="1" dirty="0">
                <a:solidFill>
                  <a:schemeClr val="tx1">
                    <a:lumMod val="85000"/>
                    <a:lumOff val="15000"/>
                  </a:schemeClr>
                </a:solidFill>
                <a:latin typeface="Optima"/>
                <a:cs typeface="Optima"/>
              </a:rPr>
              <a:t>Dog</a:t>
            </a:r>
            <a:endParaRPr lang="en-US" sz="1600" b="1" dirty="0">
              <a:solidFill>
                <a:schemeClr val="tx1">
                  <a:lumMod val="85000"/>
                  <a:lumOff val="15000"/>
                </a:schemeClr>
              </a:solidFill>
            </a:endParaRPr>
          </a:p>
        </p:txBody>
      </p:sp>
      <p:sp>
        <p:nvSpPr>
          <p:cNvPr id="13" name="Rectangle 12"/>
          <p:cNvSpPr/>
          <p:nvPr/>
        </p:nvSpPr>
        <p:spPr>
          <a:xfrm>
            <a:off x="7557314" y="5002180"/>
            <a:ext cx="492443" cy="338554"/>
          </a:xfrm>
          <a:prstGeom prst="rect">
            <a:avLst/>
          </a:prstGeom>
        </p:spPr>
        <p:txBody>
          <a:bodyPr wrap="none">
            <a:spAutoFit/>
          </a:bodyPr>
          <a:lstStyle/>
          <a:p>
            <a:pPr algn="ctr"/>
            <a:r>
              <a:rPr lang="en-US" sz="1600" b="1" dirty="0">
                <a:solidFill>
                  <a:schemeClr val="tx1">
                    <a:lumMod val="85000"/>
                    <a:lumOff val="15000"/>
                  </a:schemeClr>
                </a:solidFill>
                <a:latin typeface="Optima"/>
                <a:cs typeface="Optima"/>
              </a:rPr>
              <a:t>Cat</a:t>
            </a:r>
            <a:endParaRPr lang="en-US" sz="1600" b="1" dirty="0">
              <a:solidFill>
                <a:schemeClr val="tx1">
                  <a:lumMod val="85000"/>
                  <a:lumOff val="15000"/>
                </a:schemeClr>
              </a:solidFill>
            </a:endParaRPr>
          </a:p>
        </p:txBody>
      </p:sp>
      <p:cxnSp>
        <p:nvCxnSpPr>
          <p:cNvPr id="14" name="Straight Arrow Connector 13"/>
          <p:cNvCxnSpPr/>
          <p:nvPr/>
        </p:nvCxnSpPr>
        <p:spPr>
          <a:xfrm flipH="1">
            <a:off x="5658572" y="504495"/>
            <a:ext cx="1788758"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5658572" y="1088859"/>
            <a:ext cx="1788758"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5541939" y="1677547"/>
            <a:ext cx="1905393"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4613173" y="2261913"/>
            <a:ext cx="2834158"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824926" y="2837640"/>
            <a:ext cx="632052"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6824926" y="3422007"/>
            <a:ext cx="632052"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1669088" y="4006371"/>
            <a:ext cx="5787890"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2679868" y="4595057"/>
            <a:ext cx="4777110"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2679868" y="5181600"/>
            <a:ext cx="4777110"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1910499" y="3128252"/>
            <a:ext cx="4914429"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a:off x="5544799" y="801911"/>
            <a:ext cx="113775"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a:off x="4619525" y="1240060"/>
            <a:ext cx="928765"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1910499" y="1748060"/>
            <a:ext cx="2709027"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H="1">
            <a:off x="1669088" y="2438983"/>
            <a:ext cx="240878"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1294707" y="3232444"/>
            <a:ext cx="380733"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a:off x="1294705" y="4886619"/>
            <a:ext cx="1385164"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1297881" y="3222922"/>
            <a:ext cx="0" cy="1676017"/>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1681788" y="2428755"/>
            <a:ext cx="0" cy="1591023"/>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1916689" y="1735361"/>
            <a:ext cx="0" cy="1402036"/>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2692569" y="4582861"/>
            <a:ext cx="0" cy="598739"/>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V="1">
            <a:off x="4629588" y="1231553"/>
            <a:ext cx="0" cy="1030361"/>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5552996" y="792387"/>
            <a:ext cx="0" cy="88516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5671272" y="496364"/>
            <a:ext cx="0" cy="592497"/>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6833822" y="2822477"/>
            <a:ext cx="0" cy="610784"/>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53" name="Rectangle 52"/>
          <p:cNvSpPr/>
          <p:nvPr/>
        </p:nvSpPr>
        <p:spPr>
          <a:xfrm>
            <a:off x="421316" y="5618646"/>
            <a:ext cx="8229600" cy="954107"/>
          </a:xfrm>
          <a:prstGeom prst="rect">
            <a:avLst/>
          </a:prstGeom>
          <a:solidFill>
            <a:schemeClr val="accent4">
              <a:lumMod val="20000"/>
              <a:lumOff val="80000"/>
            </a:schemeClr>
          </a:solidFill>
          <a:ln>
            <a:solidFill>
              <a:schemeClr val="accent4"/>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b="1" dirty="0">
                <a:solidFill>
                  <a:schemeClr val="accent4"/>
                </a:solidFill>
                <a:latin typeface="Optima"/>
                <a:cs typeface="Optima"/>
              </a:rPr>
              <a:t>Exercise Break: </a:t>
            </a:r>
            <a:r>
              <a:rPr lang="en-US" sz="2800" dirty="0">
                <a:latin typeface="Optima"/>
                <a:cs typeface="Optima"/>
              </a:rPr>
              <a:t>Apply </a:t>
            </a:r>
            <a:r>
              <a:rPr lang="en-US" sz="2800" b="1" dirty="0" err="1">
                <a:latin typeface="Optima"/>
                <a:cs typeface="Optima"/>
              </a:rPr>
              <a:t>SmallParsimony</a:t>
            </a:r>
            <a:r>
              <a:rPr lang="en-US" sz="2800" dirty="0">
                <a:latin typeface="Optima"/>
                <a:cs typeface="Optima"/>
              </a:rPr>
              <a:t> to this tree to reconstruct ancestral coronavirus sequences.</a:t>
            </a:r>
          </a:p>
        </p:txBody>
      </p:sp>
      <p:sp>
        <p:nvSpPr>
          <p:cNvPr id="54" name="Oval 53"/>
          <p:cNvSpPr>
            <a:spLocks noChangeAspect="1"/>
          </p:cNvSpPr>
          <p:nvPr/>
        </p:nvSpPr>
        <p:spPr>
          <a:xfrm>
            <a:off x="1197277" y="3977940"/>
            <a:ext cx="201167" cy="201165"/>
          </a:xfrm>
          <a:prstGeom prst="ellipse">
            <a:avLst/>
          </a:prstGeom>
          <a:solidFill>
            <a:schemeClr val="bg2"/>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bg2"/>
              </a:solidFill>
              <a:latin typeface="Optima"/>
              <a:cs typeface="Optima"/>
            </a:endParaRPr>
          </a:p>
        </p:txBody>
      </p:sp>
    </p:spTree>
    <p:extLst>
      <p:ext uri="{BB962C8B-B14F-4D97-AF65-F5344CB8AC3E}">
        <p14:creationId xmlns:p14="http://schemas.microsoft.com/office/powerpoint/2010/main" val="31064225"/>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676402"/>
            <a:ext cx="8229600" cy="3539431"/>
          </a:xfrm>
          <a:prstGeom prst="rect">
            <a:avLst/>
          </a:prstGeom>
          <a:solidFill>
            <a:schemeClr val="bg1">
              <a:lumMod val="85000"/>
            </a:schemeClr>
          </a:solidFill>
          <a:ln>
            <a:solidFill>
              <a:schemeClr val="tx1">
                <a:lumMod val="75000"/>
                <a:lumOff val="25000"/>
              </a:schemeClr>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b="1" dirty="0">
                <a:latin typeface="Optima"/>
                <a:cs typeface="Optima"/>
              </a:rPr>
              <a:t>Small Parsimony in an </a:t>
            </a:r>
            <a:r>
              <a:rPr lang="en-US" sz="2800" b="1" dirty="0" err="1">
                <a:latin typeface="Optima"/>
                <a:cs typeface="Optima"/>
              </a:rPr>
              <a:t>Unrooted</a:t>
            </a:r>
            <a:r>
              <a:rPr lang="en-US" sz="2800" b="1" dirty="0">
                <a:latin typeface="Optima"/>
                <a:cs typeface="Optima"/>
              </a:rPr>
              <a:t> Tree Problem: </a:t>
            </a:r>
            <a:r>
              <a:rPr lang="en-US" sz="2800" i="1" dirty="0">
                <a:latin typeface="Optima"/>
                <a:cs typeface="Optima"/>
              </a:rPr>
              <a:t>Find the most parsimonious labeling of the internal nodes of an </a:t>
            </a:r>
            <a:r>
              <a:rPr lang="en-US" sz="2800" i="1" dirty="0" err="1">
                <a:latin typeface="Optima"/>
                <a:cs typeface="Optima"/>
              </a:rPr>
              <a:t>unrooted</a:t>
            </a:r>
            <a:r>
              <a:rPr lang="en-US" sz="2800" i="1" dirty="0">
                <a:latin typeface="Optima"/>
                <a:cs typeface="Optima"/>
              </a:rPr>
              <a:t> tree.</a:t>
            </a:r>
          </a:p>
          <a:p>
            <a:pPr marL="457200" indent="-457200">
              <a:buFont typeface="Arial"/>
              <a:buChar char="•"/>
            </a:pPr>
            <a:r>
              <a:rPr lang="en-US" sz="2800" b="1" dirty="0">
                <a:latin typeface="Optima"/>
                <a:cs typeface="Optima"/>
              </a:rPr>
              <a:t>Input: </a:t>
            </a:r>
            <a:r>
              <a:rPr lang="en-US" sz="2800" dirty="0">
                <a:latin typeface="Optima"/>
                <a:cs typeface="Optima"/>
              </a:rPr>
              <a:t>An </a:t>
            </a:r>
            <a:r>
              <a:rPr lang="en-US" sz="2800" dirty="0" err="1">
                <a:latin typeface="Optima"/>
                <a:cs typeface="Optima"/>
              </a:rPr>
              <a:t>unrooted</a:t>
            </a:r>
            <a:r>
              <a:rPr lang="en-US" sz="2800" dirty="0">
                <a:latin typeface="Optima"/>
                <a:cs typeface="Optima"/>
              </a:rPr>
              <a:t> binary tree with each leaf labeled by a string of length </a:t>
            </a:r>
            <a:r>
              <a:rPr lang="en-US" sz="2800" i="1" dirty="0">
                <a:latin typeface="Optima"/>
                <a:cs typeface="Optima"/>
              </a:rPr>
              <a:t>m.</a:t>
            </a:r>
            <a:endParaRPr lang="en-US" sz="2800" dirty="0">
              <a:latin typeface="Optima"/>
              <a:cs typeface="Optima"/>
            </a:endParaRPr>
          </a:p>
          <a:p>
            <a:pPr marL="457200" indent="-457200">
              <a:buFont typeface="Arial"/>
              <a:buChar char="•"/>
            </a:pPr>
            <a:r>
              <a:rPr lang="en-US" sz="2800" b="1" dirty="0">
                <a:latin typeface="Optima"/>
                <a:cs typeface="Optima"/>
              </a:rPr>
              <a:t>Output: </a:t>
            </a:r>
            <a:r>
              <a:rPr lang="en-US" sz="2800" dirty="0">
                <a:latin typeface="Optima"/>
                <a:cs typeface="Optima"/>
              </a:rPr>
              <a:t>A position of the root and a labeling of all other nodes of the tree by strings of length </a:t>
            </a:r>
            <a:r>
              <a:rPr lang="en-US" sz="2800" i="1" dirty="0">
                <a:latin typeface="Optima"/>
                <a:cs typeface="Optima"/>
              </a:rPr>
              <a:t>m</a:t>
            </a:r>
            <a:r>
              <a:rPr lang="en-US" sz="2800" dirty="0">
                <a:latin typeface="Optima"/>
                <a:cs typeface="Optima"/>
              </a:rPr>
              <a:t> that minimizes the tree’s parsimony score.</a:t>
            </a:r>
            <a:endParaRPr lang="en-US" i="1" dirty="0">
              <a:latin typeface="Optima"/>
              <a:cs typeface="Optima"/>
            </a:endParaRPr>
          </a:p>
        </p:txBody>
      </p:sp>
      <p:sp>
        <p:nvSpPr>
          <p:cNvPr id="3" name="Rectangle 2"/>
          <p:cNvSpPr/>
          <p:nvPr/>
        </p:nvSpPr>
        <p:spPr>
          <a:xfrm>
            <a:off x="457200" y="5759320"/>
            <a:ext cx="8229600" cy="523220"/>
          </a:xfrm>
          <a:prstGeom prst="rect">
            <a:avLst/>
          </a:prstGeom>
          <a:solidFill>
            <a:schemeClr val="bg2">
              <a:lumMod val="20000"/>
              <a:lumOff val="80000"/>
            </a:schemeClr>
          </a:solidFill>
          <a:ln>
            <a:solidFill>
              <a:schemeClr val="bg2"/>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b="1" dirty="0">
                <a:solidFill>
                  <a:schemeClr val="bg2"/>
                </a:solidFill>
                <a:latin typeface="Optima"/>
                <a:cs typeface="Optima"/>
              </a:rPr>
              <a:t>Code Challenge: </a:t>
            </a:r>
            <a:r>
              <a:rPr lang="en-US" sz="2800" dirty="0">
                <a:latin typeface="Optima"/>
                <a:cs typeface="Optima"/>
              </a:rPr>
              <a:t>Solve this problem.</a:t>
            </a:r>
            <a:endParaRPr lang="en-US" i="1" dirty="0">
              <a:latin typeface="Optima"/>
              <a:cs typeface="Optima"/>
            </a:endParaRPr>
          </a:p>
        </p:txBody>
      </p:sp>
      <p:sp>
        <p:nvSpPr>
          <p:cNvPr id="4" name="Title 1"/>
          <p:cNvSpPr txBox="1">
            <a:spLocks/>
          </p:cNvSpPr>
          <p:nvPr/>
        </p:nvSpPr>
        <p:spPr>
          <a:xfrm>
            <a:off x="183720"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Small Parsimony for </a:t>
            </a:r>
            <a:r>
              <a:rPr lang="en-US" b="1" dirty="0" err="1">
                <a:latin typeface="Optima"/>
                <a:cs typeface="Optima"/>
              </a:rPr>
              <a:t>Unrooted</a:t>
            </a:r>
            <a:r>
              <a:rPr lang="en-US" b="1" dirty="0">
                <a:latin typeface="Optima"/>
                <a:cs typeface="Optima"/>
              </a:rPr>
              <a:t> Trees</a:t>
            </a:r>
          </a:p>
        </p:txBody>
      </p:sp>
    </p:spTree>
    <p:extLst>
      <p:ext uri="{BB962C8B-B14F-4D97-AF65-F5344CB8AC3E}">
        <p14:creationId xmlns:p14="http://schemas.microsoft.com/office/powerpoint/2010/main" val="32014710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Rectangle 135"/>
          <p:cNvSpPr/>
          <p:nvPr/>
        </p:nvSpPr>
        <p:spPr>
          <a:xfrm>
            <a:off x="762000" y="1905000"/>
            <a:ext cx="3048000" cy="1371600"/>
          </a:xfrm>
          <a:prstGeom prst="rect">
            <a:avLst/>
          </a:prstGeom>
          <a:solidFill>
            <a:schemeClr val="bg1">
              <a:lumMod val="8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78" name="Straight Arrow Connector 177"/>
          <p:cNvCxnSpPr/>
          <p:nvPr/>
        </p:nvCxnSpPr>
        <p:spPr>
          <a:xfrm flipH="1">
            <a:off x="5810918" y="1385369"/>
            <a:ext cx="128009" cy="0"/>
          </a:xfrm>
          <a:prstGeom prst="straightConnector1">
            <a:avLst/>
          </a:prstGeom>
          <a:ln w="28575" cmpd="sng">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7" name="Straight Arrow Connector 176"/>
          <p:cNvCxnSpPr/>
          <p:nvPr/>
        </p:nvCxnSpPr>
        <p:spPr>
          <a:xfrm flipH="1">
            <a:off x="5785666" y="2170337"/>
            <a:ext cx="155439"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4" name="Straight Arrow Connector 173"/>
          <p:cNvCxnSpPr/>
          <p:nvPr/>
        </p:nvCxnSpPr>
        <p:spPr>
          <a:xfrm flipH="1">
            <a:off x="5427360" y="4010847"/>
            <a:ext cx="514259"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3" name="Straight Arrow Connector 172"/>
          <p:cNvCxnSpPr/>
          <p:nvPr/>
        </p:nvCxnSpPr>
        <p:spPr>
          <a:xfrm flipH="1">
            <a:off x="5868696" y="5785719"/>
            <a:ext cx="406125"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1" name="Straight Arrow Connector 170"/>
          <p:cNvCxnSpPr/>
          <p:nvPr/>
        </p:nvCxnSpPr>
        <p:spPr>
          <a:xfrm flipH="1">
            <a:off x="6069769" y="5591679"/>
            <a:ext cx="211540"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 name="Straight Arrow Connector 2"/>
          <p:cNvCxnSpPr/>
          <p:nvPr/>
        </p:nvCxnSpPr>
        <p:spPr>
          <a:xfrm flipH="1">
            <a:off x="5918242" y="6372607"/>
            <a:ext cx="357847"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H="1">
            <a:off x="5918242" y="6183083"/>
            <a:ext cx="357847"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5918242" y="5593023"/>
            <a:ext cx="184106"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5918242" y="5403499"/>
            <a:ext cx="357847"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5918242" y="5233513"/>
            <a:ext cx="357847"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5918242" y="5034953"/>
            <a:ext cx="357847"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5922821" y="4842148"/>
            <a:ext cx="357847"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5918242" y="4653108"/>
            <a:ext cx="357847"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5918242" y="4473111"/>
            <a:ext cx="357847"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5918242" y="4283587"/>
            <a:ext cx="357847"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5918242" y="4107008"/>
            <a:ext cx="357847"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5918242" y="3914311"/>
            <a:ext cx="357847"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5918242" y="3255864"/>
            <a:ext cx="357847"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5918242" y="3066341"/>
            <a:ext cx="357847"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5918242" y="2866804"/>
            <a:ext cx="357847"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5918242" y="2677525"/>
            <a:ext cx="357847"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5918242" y="2266241"/>
            <a:ext cx="357847"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5918242" y="2073787"/>
            <a:ext cx="357847"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5918242" y="1854956"/>
            <a:ext cx="357847"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a:off x="5918242" y="1665433"/>
            <a:ext cx="357847"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a:off x="5918242" y="1485679"/>
            <a:ext cx="357847" cy="0"/>
          </a:xfrm>
          <a:prstGeom prst="straightConnector1">
            <a:avLst/>
          </a:prstGeom>
          <a:ln w="28575" cmpd="sng">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5918242" y="1296156"/>
            <a:ext cx="357847" cy="0"/>
          </a:xfrm>
          <a:prstGeom prst="straightConnector1">
            <a:avLst/>
          </a:prstGeom>
          <a:ln w="28575" cmpd="sng">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H="1">
            <a:off x="5682430" y="2486048"/>
            <a:ext cx="593659"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a:off x="5682430" y="3498141"/>
            <a:ext cx="593659"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a:off x="5677938" y="5785719"/>
            <a:ext cx="195815"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H="1">
            <a:off x="5677935" y="6613741"/>
            <a:ext cx="605326"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H="1">
            <a:off x="5526432" y="5989651"/>
            <a:ext cx="749656"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6271934" y="1129058"/>
            <a:ext cx="1159542" cy="276999"/>
          </a:xfrm>
          <a:prstGeom prst="rect">
            <a:avLst/>
          </a:prstGeom>
          <a:noFill/>
        </p:spPr>
        <p:txBody>
          <a:bodyPr wrap="none" rtlCol="0">
            <a:spAutoFit/>
          </a:bodyPr>
          <a:lstStyle/>
          <a:p>
            <a:r>
              <a:rPr lang="en-US" sz="1200" b="1" dirty="0">
                <a:solidFill>
                  <a:schemeClr val="tx2"/>
                </a:solidFill>
                <a:latin typeface="Optima"/>
                <a:cs typeface="Optima"/>
              </a:rPr>
              <a:t>human HIV/M</a:t>
            </a:r>
          </a:p>
        </p:txBody>
      </p:sp>
      <p:sp>
        <p:nvSpPr>
          <p:cNvPr id="34" name="TextBox 33"/>
          <p:cNvSpPr txBox="1"/>
          <p:nvPr/>
        </p:nvSpPr>
        <p:spPr>
          <a:xfrm>
            <a:off x="6271934" y="1320534"/>
            <a:ext cx="1159542" cy="276999"/>
          </a:xfrm>
          <a:prstGeom prst="rect">
            <a:avLst/>
          </a:prstGeom>
          <a:noFill/>
        </p:spPr>
        <p:txBody>
          <a:bodyPr wrap="none" rtlCol="0">
            <a:spAutoFit/>
          </a:bodyPr>
          <a:lstStyle/>
          <a:p>
            <a:r>
              <a:rPr lang="en-US" sz="1200" b="1" dirty="0">
                <a:solidFill>
                  <a:schemeClr val="tx2"/>
                </a:solidFill>
                <a:latin typeface="Optima"/>
                <a:cs typeface="Optima"/>
              </a:rPr>
              <a:t>human HIV/M</a:t>
            </a:r>
          </a:p>
        </p:txBody>
      </p:sp>
      <p:sp>
        <p:nvSpPr>
          <p:cNvPr id="35" name="TextBox 34"/>
          <p:cNvSpPr txBox="1"/>
          <p:nvPr/>
        </p:nvSpPr>
        <p:spPr>
          <a:xfrm>
            <a:off x="6271934" y="1501777"/>
            <a:ext cx="1267882" cy="276999"/>
          </a:xfrm>
          <a:prstGeom prst="rect">
            <a:avLst/>
          </a:prstGeom>
          <a:noFill/>
        </p:spPr>
        <p:txBody>
          <a:bodyPr wrap="none" rtlCol="0">
            <a:spAutoFit/>
          </a:bodyPr>
          <a:lstStyle/>
          <a:p>
            <a:r>
              <a:rPr lang="en-US" sz="1200" b="1" dirty="0">
                <a:solidFill>
                  <a:schemeClr val="tx1">
                    <a:lumMod val="85000"/>
                    <a:lumOff val="15000"/>
                  </a:schemeClr>
                </a:solidFill>
                <a:latin typeface="Optima"/>
                <a:cs typeface="Optima"/>
              </a:rPr>
              <a:t>chimpanzee SIV</a:t>
            </a:r>
          </a:p>
        </p:txBody>
      </p:sp>
      <p:sp>
        <p:nvSpPr>
          <p:cNvPr id="36" name="TextBox 35"/>
          <p:cNvSpPr txBox="1"/>
          <p:nvPr/>
        </p:nvSpPr>
        <p:spPr>
          <a:xfrm>
            <a:off x="6271934" y="1685415"/>
            <a:ext cx="1267882" cy="276999"/>
          </a:xfrm>
          <a:prstGeom prst="rect">
            <a:avLst/>
          </a:prstGeom>
          <a:noFill/>
        </p:spPr>
        <p:txBody>
          <a:bodyPr wrap="none" rtlCol="0">
            <a:spAutoFit/>
          </a:bodyPr>
          <a:lstStyle/>
          <a:p>
            <a:r>
              <a:rPr lang="en-US" sz="1200" b="1" dirty="0">
                <a:solidFill>
                  <a:schemeClr val="tx1">
                    <a:lumMod val="85000"/>
                    <a:lumOff val="15000"/>
                  </a:schemeClr>
                </a:solidFill>
                <a:latin typeface="Optima"/>
                <a:cs typeface="Optima"/>
              </a:rPr>
              <a:t>chimpanzee SIV</a:t>
            </a:r>
          </a:p>
        </p:txBody>
      </p:sp>
      <p:sp>
        <p:nvSpPr>
          <p:cNvPr id="37" name="TextBox 36"/>
          <p:cNvSpPr txBox="1"/>
          <p:nvPr/>
        </p:nvSpPr>
        <p:spPr>
          <a:xfrm>
            <a:off x="6271934" y="2302854"/>
            <a:ext cx="1267882" cy="276999"/>
          </a:xfrm>
          <a:prstGeom prst="rect">
            <a:avLst/>
          </a:prstGeom>
          <a:noFill/>
        </p:spPr>
        <p:txBody>
          <a:bodyPr wrap="none" rtlCol="0">
            <a:spAutoFit/>
          </a:bodyPr>
          <a:lstStyle/>
          <a:p>
            <a:r>
              <a:rPr lang="en-US" sz="1200" b="1" dirty="0">
                <a:solidFill>
                  <a:schemeClr val="tx1">
                    <a:lumMod val="85000"/>
                    <a:lumOff val="15000"/>
                  </a:schemeClr>
                </a:solidFill>
                <a:latin typeface="Optima"/>
                <a:cs typeface="Optima"/>
              </a:rPr>
              <a:t>chimpanzee SIV</a:t>
            </a:r>
          </a:p>
        </p:txBody>
      </p:sp>
      <p:sp>
        <p:nvSpPr>
          <p:cNvPr id="38" name="TextBox 37"/>
          <p:cNvSpPr txBox="1"/>
          <p:nvPr/>
        </p:nvSpPr>
        <p:spPr>
          <a:xfrm>
            <a:off x="6271935" y="1908618"/>
            <a:ext cx="1142462" cy="276999"/>
          </a:xfrm>
          <a:prstGeom prst="rect">
            <a:avLst/>
          </a:prstGeom>
          <a:noFill/>
        </p:spPr>
        <p:txBody>
          <a:bodyPr wrap="none" rtlCol="0">
            <a:spAutoFit/>
          </a:bodyPr>
          <a:lstStyle/>
          <a:p>
            <a:r>
              <a:rPr lang="en-US" sz="1200" b="1" dirty="0">
                <a:solidFill>
                  <a:srgbClr val="ED1C24"/>
                </a:solidFill>
                <a:latin typeface="Optima"/>
                <a:cs typeface="Optima"/>
              </a:rPr>
              <a:t>human HIV/N</a:t>
            </a:r>
          </a:p>
        </p:txBody>
      </p:sp>
      <p:sp>
        <p:nvSpPr>
          <p:cNvPr id="39" name="TextBox 38"/>
          <p:cNvSpPr txBox="1"/>
          <p:nvPr/>
        </p:nvSpPr>
        <p:spPr>
          <a:xfrm>
            <a:off x="6271935" y="2103026"/>
            <a:ext cx="1142462" cy="276999"/>
          </a:xfrm>
          <a:prstGeom prst="rect">
            <a:avLst/>
          </a:prstGeom>
          <a:noFill/>
        </p:spPr>
        <p:txBody>
          <a:bodyPr wrap="none" rtlCol="0">
            <a:spAutoFit/>
          </a:bodyPr>
          <a:lstStyle/>
          <a:p>
            <a:r>
              <a:rPr lang="en-US" sz="1200" b="1" dirty="0">
                <a:solidFill>
                  <a:srgbClr val="ED1C24"/>
                </a:solidFill>
                <a:latin typeface="Optima"/>
                <a:cs typeface="Optima"/>
              </a:rPr>
              <a:t>human HIV/N</a:t>
            </a:r>
          </a:p>
        </p:txBody>
      </p:sp>
      <p:sp>
        <p:nvSpPr>
          <p:cNvPr id="40" name="TextBox 39"/>
          <p:cNvSpPr txBox="1"/>
          <p:nvPr/>
        </p:nvSpPr>
        <p:spPr>
          <a:xfrm>
            <a:off x="6271934" y="2501101"/>
            <a:ext cx="1267882" cy="276999"/>
          </a:xfrm>
          <a:prstGeom prst="rect">
            <a:avLst/>
          </a:prstGeom>
          <a:noFill/>
        </p:spPr>
        <p:txBody>
          <a:bodyPr wrap="none" rtlCol="0">
            <a:spAutoFit/>
          </a:bodyPr>
          <a:lstStyle/>
          <a:p>
            <a:r>
              <a:rPr lang="en-US" sz="1200" b="1" dirty="0">
                <a:solidFill>
                  <a:schemeClr val="tx1">
                    <a:lumMod val="85000"/>
                    <a:lumOff val="15000"/>
                  </a:schemeClr>
                </a:solidFill>
                <a:latin typeface="Optima"/>
                <a:cs typeface="Optima"/>
              </a:rPr>
              <a:t>chimpanzee SIV</a:t>
            </a:r>
          </a:p>
        </p:txBody>
      </p:sp>
      <p:sp>
        <p:nvSpPr>
          <p:cNvPr id="41" name="TextBox 40"/>
          <p:cNvSpPr txBox="1"/>
          <p:nvPr/>
        </p:nvSpPr>
        <p:spPr>
          <a:xfrm>
            <a:off x="6271934" y="2698926"/>
            <a:ext cx="1267882" cy="276999"/>
          </a:xfrm>
          <a:prstGeom prst="rect">
            <a:avLst/>
          </a:prstGeom>
          <a:noFill/>
        </p:spPr>
        <p:txBody>
          <a:bodyPr wrap="none" rtlCol="0">
            <a:spAutoFit/>
          </a:bodyPr>
          <a:lstStyle/>
          <a:p>
            <a:r>
              <a:rPr lang="en-US" sz="1200" b="1" dirty="0">
                <a:solidFill>
                  <a:schemeClr val="tx1">
                    <a:lumMod val="85000"/>
                    <a:lumOff val="15000"/>
                  </a:schemeClr>
                </a:solidFill>
                <a:latin typeface="Optima"/>
                <a:cs typeface="Optima"/>
              </a:rPr>
              <a:t>chimpanzee SIV</a:t>
            </a:r>
          </a:p>
        </p:txBody>
      </p:sp>
      <p:sp>
        <p:nvSpPr>
          <p:cNvPr id="42" name="TextBox 41"/>
          <p:cNvSpPr txBox="1"/>
          <p:nvPr/>
        </p:nvSpPr>
        <p:spPr>
          <a:xfrm>
            <a:off x="6271934" y="2893822"/>
            <a:ext cx="1267882" cy="276999"/>
          </a:xfrm>
          <a:prstGeom prst="rect">
            <a:avLst/>
          </a:prstGeom>
          <a:noFill/>
        </p:spPr>
        <p:txBody>
          <a:bodyPr wrap="none" rtlCol="0">
            <a:spAutoFit/>
          </a:bodyPr>
          <a:lstStyle/>
          <a:p>
            <a:r>
              <a:rPr lang="en-US" sz="1200" b="1" dirty="0">
                <a:solidFill>
                  <a:schemeClr val="tx1">
                    <a:lumMod val="85000"/>
                    <a:lumOff val="15000"/>
                  </a:schemeClr>
                </a:solidFill>
                <a:latin typeface="Optima"/>
                <a:cs typeface="Optima"/>
              </a:rPr>
              <a:t>chimpanzee SIV</a:t>
            </a:r>
          </a:p>
        </p:txBody>
      </p:sp>
      <p:sp>
        <p:nvSpPr>
          <p:cNvPr id="43" name="TextBox 42"/>
          <p:cNvSpPr txBox="1"/>
          <p:nvPr/>
        </p:nvSpPr>
        <p:spPr>
          <a:xfrm>
            <a:off x="6271934" y="3085298"/>
            <a:ext cx="1267882" cy="276999"/>
          </a:xfrm>
          <a:prstGeom prst="rect">
            <a:avLst/>
          </a:prstGeom>
          <a:noFill/>
        </p:spPr>
        <p:txBody>
          <a:bodyPr wrap="none" rtlCol="0">
            <a:spAutoFit/>
          </a:bodyPr>
          <a:lstStyle/>
          <a:p>
            <a:r>
              <a:rPr lang="en-US" sz="1200" b="1" dirty="0">
                <a:solidFill>
                  <a:schemeClr val="tx1">
                    <a:lumMod val="85000"/>
                    <a:lumOff val="15000"/>
                  </a:schemeClr>
                </a:solidFill>
                <a:latin typeface="Optima"/>
                <a:cs typeface="Optima"/>
              </a:rPr>
              <a:t>chimpanzee SIV</a:t>
            </a:r>
          </a:p>
        </p:txBody>
      </p:sp>
      <p:sp>
        <p:nvSpPr>
          <p:cNvPr id="44" name="TextBox 43"/>
          <p:cNvSpPr txBox="1"/>
          <p:nvPr/>
        </p:nvSpPr>
        <p:spPr>
          <a:xfrm>
            <a:off x="6271934" y="3335387"/>
            <a:ext cx="1267882" cy="276999"/>
          </a:xfrm>
          <a:prstGeom prst="rect">
            <a:avLst/>
          </a:prstGeom>
          <a:noFill/>
        </p:spPr>
        <p:txBody>
          <a:bodyPr wrap="none" rtlCol="0">
            <a:spAutoFit/>
          </a:bodyPr>
          <a:lstStyle/>
          <a:p>
            <a:r>
              <a:rPr lang="en-US" sz="1200" b="1" dirty="0">
                <a:solidFill>
                  <a:schemeClr val="tx1">
                    <a:lumMod val="85000"/>
                    <a:lumOff val="15000"/>
                  </a:schemeClr>
                </a:solidFill>
                <a:latin typeface="Optima"/>
                <a:cs typeface="Optima"/>
              </a:rPr>
              <a:t>chimpanzee SIV</a:t>
            </a:r>
          </a:p>
        </p:txBody>
      </p:sp>
      <p:sp>
        <p:nvSpPr>
          <p:cNvPr id="45" name="TextBox 44"/>
          <p:cNvSpPr txBox="1"/>
          <p:nvPr/>
        </p:nvSpPr>
        <p:spPr>
          <a:xfrm>
            <a:off x="6271934" y="3540882"/>
            <a:ext cx="1267882" cy="276999"/>
          </a:xfrm>
          <a:prstGeom prst="rect">
            <a:avLst/>
          </a:prstGeom>
          <a:noFill/>
        </p:spPr>
        <p:txBody>
          <a:bodyPr wrap="none" rtlCol="0">
            <a:spAutoFit/>
          </a:bodyPr>
          <a:lstStyle/>
          <a:p>
            <a:r>
              <a:rPr lang="en-US" sz="1200" b="1" dirty="0">
                <a:solidFill>
                  <a:schemeClr val="tx1">
                    <a:lumMod val="85000"/>
                    <a:lumOff val="15000"/>
                  </a:schemeClr>
                </a:solidFill>
                <a:latin typeface="Optima"/>
                <a:cs typeface="Optima"/>
              </a:rPr>
              <a:t>chimpanzee SIV</a:t>
            </a:r>
          </a:p>
        </p:txBody>
      </p:sp>
      <p:sp>
        <p:nvSpPr>
          <p:cNvPr id="46" name="TextBox 45"/>
          <p:cNvSpPr txBox="1"/>
          <p:nvPr/>
        </p:nvSpPr>
        <p:spPr>
          <a:xfrm>
            <a:off x="6271935" y="3742374"/>
            <a:ext cx="1150924" cy="276999"/>
          </a:xfrm>
          <a:prstGeom prst="rect">
            <a:avLst/>
          </a:prstGeom>
          <a:noFill/>
        </p:spPr>
        <p:txBody>
          <a:bodyPr wrap="none" rtlCol="0">
            <a:spAutoFit/>
          </a:bodyPr>
          <a:lstStyle/>
          <a:p>
            <a:r>
              <a:rPr lang="en-US" sz="1200" b="1" dirty="0">
                <a:solidFill>
                  <a:srgbClr val="ED1C24"/>
                </a:solidFill>
                <a:latin typeface="Optima"/>
                <a:cs typeface="Optima"/>
              </a:rPr>
              <a:t>human HIV/O</a:t>
            </a:r>
          </a:p>
        </p:txBody>
      </p:sp>
      <p:sp>
        <p:nvSpPr>
          <p:cNvPr id="47" name="TextBox 46"/>
          <p:cNvSpPr txBox="1"/>
          <p:nvPr/>
        </p:nvSpPr>
        <p:spPr>
          <a:xfrm>
            <a:off x="6262166" y="3943618"/>
            <a:ext cx="1150924" cy="276999"/>
          </a:xfrm>
          <a:prstGeom prst="rect">
            <a:avLst/>
          </a:prstGeom>
          <a:noFill/>
        </p:spPr>
        <p:txBody>
          <a:bodyPr wrap="none" rtlCol="0">
            <a:spAutoFit/>
          </a:bodyPr>
          <a:lstStyle/>
          <a:p>
            <a:r>
              <a:rPr lang="en-US" sz="1200" b="1" dirty="0">
                <a:solidFill>
                  <a:srgbClr val="ED1C24"/>
                </a:solidFill>
                <a:latin typeface="Optima"/>
                <a:cs typeface="Optima"/>
              </a:rPr>
              <a:t>human HIV/O</a:t>
            </a:r>
          </a:p>
        </p:txBody>
      </p:sp>
      <p:sp>
        <p:nvSpPr>
          <p:cNvPr id="48" name="TextBox 47"/>
          <p:cNvSpPr txBox="1"/>
          <p:nvPr/>
        </p:nvSpPr>
        <p:spPr>
          <a:xfrm>
            <a:off x="6271934" y="4127161"/>
            <a:ext cx="1267882" cy="276999"/>
          </a:xfrm>
          <a:prstGeom prst="rect">
            <a:avLst/>
          </a:prstGeom>
          <a:noFill/>
        </p:spPr>
        <p:txBody>
          <a:bodyPr wrap="none" rtlCol="0">
            <a:spAutoFit/>
          </a:bodyPr>
          <a:lstStyle/>
          <a:p>
            <a:r>
              <a:rPr lang="en-US" sz="1200" b="1" dirty="0">
                <a:solidFill>
                  <a:schemeClr val="tx1">
                    <a:lumMod val="85000"/>
                    <a:lumOff val="15000"/>
                  </a:schemeClr>
                </a:solidFill>
                <a:latin typeface="Optima"/>
                <a:cs typeface="Optima"/>
              </a:rPr>
              <a:t>chimpanzee SIV</a:t>
            </a:r>
          </a:p>
        </p:txBody>
      </p:sp>
      <p:sp>
        <p:nvSpPr>
          <p:cNvPr id="49" name="TextBox 48"/>
          <p:cNvSpPr txBox="1"/>
          <p:nvPr/>
        </p:nvSpPr>
        <p:spPr>
          <a:xfrm>
            <a:off x="6271934" y="4309454"/>
            <a:ext cx="1267882" cy="276999"/>
          </a:xfrm>
          <a:prstGeom prst="rect">
            <a:avLst/>
          </a:prstGeom>
          <a:noFill/>
        </p:spPr>
        <p:txBody>
          <a:bodyPr wrap="none" rtlCol="0">
            <a:spAutoFit/>
          </a:bodyPr>
          <a:lstStyle/>
          <a:p>
            <a:r>
              <a:rPr lang="en-US" sz="1200" b="1" dirty="0">
                <a:solidFill>
                  <a:schemeClr val="tx1">
                    <a:lumMod val="85000"/>
                    <a:lumOff val="15000"/>
                  </a:schemeClr>
                </a:solidFill>
                <a:latin typeface="Optima"/>
                <a:cs typeface="Optima"/>
              </a:rPr>
              <a:t>chimpanzee SIV</a:t>
            </a:r>
          </a:p>
        </p:txBody>
      </p:sp>
      <p:sp>
        <p:nvSpPr>
          <p:cNvPr id="50" name="TextBox 49"/>
          <p:cNvSpPr txBox="1"/>
          <p:nvPr/>
        </p:nvSpPr>
        <p:spPr>
          <a:xfrm>
            <a:off x="6271935" y="4495802"/>
            <a:ext cx="1869275" cy="276999"/>
          </a:xfrm>
          <a:prstGeom prst="rect">
            <a:avLst/>
          </a:prstGeom>
          <a:noFill/>
        </p:spPr>
        <p:txBody>
          <a:bodyPr wrap="none" rtlCol="0">
            <a:spAutoFit/>
          </a:bodyPr>
          <a:lstStyle/>
          <a:p>
            <a:r>
              <a:rPr lang="en-US" sz="1200" b="1" dirty="0">
                <a:solidFill>
                  <a:schemeClr val="tx1">
                    <a:lumMod val="85000"/>
                    <a:lumOff val="15000"/>
                  </a:schemeClr>
                </a:solidFill>
                <a:latin typeface="Optima"/>
                <a:cs typeface="Optima"/>
              </a:rPr>
              <a:t>red-capped manabey SIV</a:t>
            </a:r>
          </a:p>
        </p:txBody>
      </p:sp>
      <p:sp>
        <p:nvSpPr>
          <p:cNvPr id="51" name="TextBox 50"/>
          <p:cNvSpPr txBox="1"/>
          <p:nvPr/>
        </p:nvSpPr>
        <p:spPr>
          <a:xfrm>
            <a:off x="6271936" y="4681666"/>
            <a:ext cx="736099" cy="276999"/>
          </a:xfrm>
          <a:prstGeom prst="rect">
            <a:avLst/>
          </a:prstGeom>
          <a:noFill/>
        </p:spPr>
        <p:txBody>
          <a:bodyPr wrap="none" rtlCol="0">
            <a:spAutoFit/>
          </a:bodyPr>
          <a:lstStyle/>
          <a:p>
            <a:r>
              <a:rPr lang="en-US" sz="1200" b="1" dirty="0">
                <a:solidFill>
                  <a:schemeClr val="tx1">
                    <a:lumMod val="85000"/>
                    <a:lumOff val="15000"/>
                  </a:schemeClr>
                </a:solidFill>
                <a:latin typeface="Optima"/>
                <a:cs typeface="Optima"/>
              </a:rPr>
              <a:t>drill SIV</a:t>
            </a:r>
          </a:p>
        </p:txBody>
      </p:sp>
      <p:sp>
        <p:nvSpPr>
          <p:cNvPr id="52" name="TextBox 51"/>
          <p:cNvSpPr txBox="1"/>
          <p:nvPr/>
        </p:nvSpPr>
        <p:spPr>
          <a:xfrm>
            <a:off x="6271934" y="4868122"/>
            <a:ext cx="1446390" cy="276999"/>
          </a:xfrm>
          <a:prstGeom prst="rect">
            <a:avLst/>
          </a:prstGeom>
          <a:noFill/>
        </p:spPr>
        <p:txBody>
          <a:bodyPr wrap="none" rtlCol="0">
            <a:spAutoFit/>
          </a:bodyPr>
          <a:lstStyle/>
          <a:p>
            <a:r>
              <a:rPr lang="en-US" sz="1200" b="1" dirty="0" err="1">
                <a:solidFill>
                  <a:schemeClr val="tx1">
                    <a:lumMod val="85000"/>
                    <a:lumOff val="15000"/>
                  </a:schemeClr>
                </a:solidFill>
                <a:latin typeface="Optima"/>
                <a:cs typeface="Optima"/>
              </a:rPr>
              <a:t>vervet</a:t>
            </a:r>
            <a:r>
              <a:rPr lang="en-US" sz="1200" b="1" dirty="0">
                <a:solidFill>
                  <a:schemeClr val="tx1">
                    <a:lumMod val="85000"/>
                    <a:lumOff val="15000"/>
                  </a:schemeClr>
                </a:solidFill>
                <a:latin typeface="Optima"/>
                <a:cs typeface="Optima"/>
              </a:rPr>
              <a:t> monkey SIV</a:t>
            </a:r>
          </a:p>
        </p:txBody>
      </p:sp>
      <p:sp>
        <p:nvSpPr>
          <p:cNvPr id="53" name="TextBox 52"/>
          <p:cNvSpPr txBox="1"/>
          <p:nvPr/>
        </p:nvSpPr>
        <p:spPr>
          <a:xfrm>
            <a:off x="6271936" y="5064834"/>
            <a:ext cx="1561343" cy="276999"/>
          </a:xfrm>
          <a:prstGeom prst="rect">
            <a:avLst/>
          </a:prstGeom>
          <a:noFill/>
        </p:spPr>
        <p:txBody>
          <a:bodyPr wrap="none" rtlCol="0">
            <a:spAutoFit/>
          </a:bodyPr>
          <a:lstStyle/>
          <a:p>
            <a:r>
              <a:rPr lang="en-US" sz="1200" b="1" dirty="0" err="1">
                <a:solidFill>
                  <a:schemeClr val="tx1">
                    <a:lumMod val="85000"/>
                    <a:lumOff val="15000"/>
                  </a:schemeClr>
                </a:solidFill>
                <a:latin typeface="Optima"/>
                <a:cs typeface="Optima"/>
              </a:rPr>
              <a:t>tantalus</a:t>
            </a:r>
            <a:r>
              <a:rPr lang="en-US" sz="1200" b="1" dirty="0">
                <a:solidFill>
                  <a:schemeClr val="tx1">
                    <a:lumMod val="85000"/>
                    <a:lumOff val="15000"/>
                  </a:schemeClr>
                </a:solidFill>
                <a:latin typeface="Optima"/>
                <a:cs typeface="Optima"/>
              </a:rPr>
              <a:t> monkey SIV</a:t>
            </a:r>
          </a:p>
        </p:txBody>
      </p:sp>
      <p:sp>
        <p:nvSpPr>
          <p:cNvPr id="54" name="TextBox 53"/>
          <p:cNvSpPr txBox="1"/>
          <p:nvPr/>
        </p:nvSpPr>
        <p:spPr>
          <a:xfrm>
            <a:off x="6271935" y="5239842"/>
            <a:ext cx="1544263" cy="276999"/>
          </a:xfrm>
          <a:prstGeom prst="rect">
            <a:avLst/>
          </a:prstGeom>
          <a:noFill/>
        </p:spPr>
        <p:txBody>
          <a:bodyPr wrap="none" rtlCol="0">
            <a:spAutoFit/>
          </a:bodyPr>
          <a:lstStyle/>
          <a:p>
            <a:r>
              <a:rPr lang="en-US" sz="1200" b="1" dirty="0">
                <a:solidFill>
                  <a:schemeClr val="tx1">
                    <a:lumMod val="85000"/>
                    <a:lumOff val="15000"/>
                  </a:schemeClr>
                </a:solidFill>
                <a:latin typeface="Optima"/>
                <a:cs typeface="Optima"/>
              </a:rPr>
              <a:t>sooty </a:t>
            </a:r>
            <a:r>
              <a:rPr lang="en-US" sz="1200" b="1" dirty="0" err="1">
                <a:solidFill>
                  <a:schemeClr val="tx1">
                    <a:lumMod val="85000"/>
                    <a:lumOff val="15000"/>
                  </a:schemeClr>
                </a:solidFill>
                <a:latin typeface="Optima"/>
                <a:cs typeface="Optima"/>
              </a:rPr>
              <a:t>mangabey</a:t>
            </a:r>
            <a:r>
              <a:rPr lang="en-US" sz="1200" b="1" dirty="0">
                <a:solidFill>
                  <a:schemeClr val="tx1">
                    <a:lumMod val="85000"/>
                    <a:lumOff val="15000"/>
                  </a:schemeClr>
                </a:solidFill>
                <a:latin typeface="Optima"/>
                <a:cs typeface="Optima"/>
              </a:rPr>
              <a:t> SIV</a:t>
            </a:r>
          </a:p>
        </p:txBody>
      </p:sp>
      <p:sp>
        <p:nvSpPr>
          <p:cNvPr id="55" name="TextBox 54"/>
          <p:cNvSpPr txBox="1"/>
          <p:nvPr/>
        </p:nvSpPr>
        <p:spPr>
          <a:xfrm>
            <a:off x="6271935" y="5437181"/>
            <a:ext cx="1125379" cy="276999"/>
          </a:xfrm>
          <a:prstGeom prst="rect">
            <a:avLst/>
          </a:prstGeom>
          <a:noFill/>
        </p:spPr>
        <p:txBody>
          <a:bodyPr wrap="none" rtlCol="0">
            <a:spAutoFit/>
          </a:bodyPr>
          <a:lstStyle/>
          <a:p>
            <a:r>
              <a:rPr lang="en-US" sz="1200" b="1" dirty="0">
                <a:solidFill>
                  <a:srgbClr val="ED1C24"/>
                </a:solidFill>
                <a:latin typeface="Optima"/>
                <a:cs typeface="Optima"/>
              </a:rPr>
              <a:t>human HIV/A</a:t>
            </a:r>
          </a:p>
        </p:txBody>
      </p:sp>
      <p:sp>
        <p:nvSpPr>
          <p:cNvPr id="56" name="TextBox 55"/>
          <p:cNvSpPr txBox="1"/>
          <p:nvPr/>
        </p:nvSpPr>
        <p:spPr>
          <a:xfrm>
            <a:off x="6271935" y="5628657"/>
            <a:ext cx="1116761" cy="276999"/>
          </a:xfrm>
          <a:prstGeom prst="rect">
            <a:avLst/>
          </a:prstGeom>
          <a:noFill/>
        </p:spPr>
        <p:txBody>
          <a:bodyPr wrap="none" rtlCol="0">
            <a:spAutoFit/>
          </a:bodyPr>
          <a:lstStyle/>
          <a:p>
            <a:r>
              <a:rPr lang="en-US" sz="1200" b="1" dirty="0">
                <a:solidFill>
                  <a:srgbClr val="ED1C24"/>
                </a:solidFill>
                <a:latin typeface="Optima"/>
                <a:cs typeface="Optima"/>
              </a:rPr>
              <a:t>human HIV/B</a:t>
            </a:r>
          </a:p>
        </p:txBody>
      </p:sp>
      <p:sp>
        <p:nvSpPr>
          <p:cNvPr id="57" name="TextBox 56"/>
          <p:cNvSpPr txBox="1"/>
          <p:nvPr/>
        </p:nvSpPr>
        <p:spPr>
          <a:xfrm>
            <a:off x="6271935" y="5825974"/>
            <a:ext cx="1544263" cy="276999"/>
          </a:xfrm>
          <a:prstGeom prst="rect">
            <a:avLst/>
          </a:prstGeom>
          <a:noFill/>
        </p:spPr>
        <p:txBody>
          <a:bodyPr wrap="none" rtlCol="0">
            <a:spAutoFit/>
          </a:bodyPr>
          <a:lstStyle/>
          <a:p>
            <a:r>
              <a:rPr lang="en-US" sz="1200" b="1" dirty="0">
                <a:solidFill>
                  <a:schemeClr val="tx1">
                    <a:lumMod val="85000"/>
                    <a:lumOff val="15000"/>
                  </a:schemeClr>
                </a:solidFill>
                <a:latin typeface="Optima"/>
                <a:cs typeface="Optima"/>
              </a:rPr>
              <a:t>sooty </a:t>
            </a:r>
            <a:r>
              <a:rPr lang="en-US" sz="1200" b="1" dirty="0" err="1">
                <a:solidFill>
                  <a:schemeClr val="tx1">
                    <a:lumMod val="85000"/>
                    <a:lumOff val="15000"/>
                  </a:schemeClr>
                </a:solidFill>
                <a:latin typeface="Optima"/>
                <a:cs typeface="Optima"/>
              </a:rPr>
              <a:t>mangabey</a:t>
            </a:r>
            <a:r>
              <a:rPr lang="en-US" sz="1200" b="1" dirty="0">
                <a:solidFill>
                  <a:schemeClr val="tx1">
                    <a:lumMod val="85000"/>
                    <a:lumOff val="15000"/>
                  </a:schemeClr>
                </a:solidFill>
                <a:latin typeface="Optima"/>
                <a:cs typeface="Optima"/>
              </a:rPr>
              <a:t> SIV</a:t>
            </a:r>
          </a:p>
        </p:txBody>
      </p:sp>
      <p:sp>
        <p:nvSpPr>
          <p:cNvPr id="58" name="TextBox 57"/>
          <p:cNvSpPr txBox="1"/>
          <p:nvPr/>
        </p:nvSpPr>
        <p:spPr>
          <a:xfrm>
            <a:off x="6271934" y="6029151"/>
            <a:ext cx="1492716" cy="276999"/>
          </a:xfrm>
          <a:prstGeom prst="rect">
            <a:avLst/>
          </a:prstGeom>
          <a:noFill/>
        </p:spPr>
        <p:txBody>
          <a:bodyPr wrap="none" rtlCol="0">
            <a:spAutoFit/>
          </a:bodyPr>
          <a:lstStyle/>
          <a:p>
            <a:r>
              <a:rPr lang="en-US" sz="1200" b="1" dirty="0">
                <a:solidFill>
                  <a:schemeClr val="tx1">
                    <a:lumMod val="85000"/>
                    <a:lumOff val="15000"/>
                  </a:schemeClr>
                </a:solidFill>
                <a:latin typeface="Optima"/>
                <a:cs typeface="Optima"/>
              </a:rPr>
              <a:t>Sykes’s monkey SIV</a:t>
            </a:r>
          </a:p>
        </p:txBody>
      </p:sp>
      <p:sp>
        <p:nvSpPr>
          <p:cNvPr id="59" name="TextBox 58"/>
          <p:cNvSpPr txBox="1"/>
          <p:nvPr/>
        </p:nvSpPr>
        <p:spPr>
          <a:xfrm>
            <a:off x="6271936" y="6218718"/>
            <a:ext cx="2279689" cy="276999"/>
          </a:xfrm>
          <a:prstGeom prst="rect">
            <a:avLst/>
          </a:prstGeom>
          <a:noFill/>
        </p:spPr>
        <p:txBody>
          <a:bodyPr wrap="none" rtlCol="0">
            <a:spAutoFit/>
          </a:bodyPr>
          <a:lstStyle/>
          <a:p>
            <a:r>
              <a:rPr lang="en-US" sz="1200" b="1" dirty="0">
                <a:solidFill>
                  <a:schemeClr val="tx1">
                    <a:lumMod val="85000"/>
                    <a:lumOff val="15000"/>
                  </a:schemeClr>
                </a:solidFill>
                <a:latin typeface="Optima"/>
                <a:cs typeface="Optima"/>
              </a:rPr>
              <a:t>greater spot-nosed monkey SIV</a:t>
            </a:r>
          </a:p>
        </p:txBody>
      </p:sp>
      <p:sp>
        <p:nvSpPr>
          <p:cNvPr id="60" name="TextBox 59"/>
          <p:cNvSpPr txBox="1"/>
          <p:nvPr/>
        </p:nvSpPr>
        <p:spPr>
          <a:xfrm>
            <a:off x="6271936" y="6465625"/>
            <a:ext cx="1790329" cy="276999"/>
          </a:xfrm>
          <a:prstGeom prst="rect">
            <a:avLst/>
          </a:prstGeom>
          <a:noFill/>
        </p:spPr>
        <p:txBody>
          <a:bodyPr wrap="none" rtlCol="0">
            <a:spAutoFit/>
          </a:bodyPr>
          <a:lstStyle/>
          <a:p>
            <a:r>
              <a:rPr lang="en-US" sz="1200" b="1" dirty="0">
                <a:solidFill>
                  <a:schemeClr val="tx1">
                    <a:lumMod val="85000"/>
                    <a:lumOff val="15000"/>
                  </a:schemeClr>
                </a:solidFill>
                <a:latin typeface="Optima"/>
                <a:cs typeface="Optima"/>
              </a:rPr>
              <a:t>De </a:t>
            </a:r>
            <a:r>
              <a:rPr lang="en-US" sz="1200" b="1" dirty="0" err="1">
                <a:solidFill>
                  <a:schemeClr val="tx1">
                    <a:lumMod val="85000"/>
                    <a:lumOff val="15000"/>
                  </a:schemeClr>
                </a:solidFill>
                <a:latin typeface="Optima"/>
                <a:cs typeface="Optima"/>
              </a:rPr>
              <a:t>Brazzas</a:t>
            </a:r>
            <a:r>
              <a:rPr lang="en-US" sz="1200" b="1" dirty="0">
                <a:solidFill>
                  <a:schemeClr val="tx1">
                    <a:lumMod val="85000"/>
                    <a:lumOff val="15000"/>
                  </a:schemeClr>
                </a:solidFill>
                <a:latin typeface="Optima"/>
                <a:cs typeface="Optima"/>
              </a:rPr>
              <a:t> monkey SIV</a:t>
            </a:r>
          </a:p>
        </p:txBody>
      </p:sp>
      <p:cxnSp>
        <p:nvCxnSpPr>
          <p:cNvPr id="71" name="Straight Arrow Connector 70"/>
          <p:cNvCxnSpPr/>
          <p:nvPr/>
        </p:nvCxnSpPr>
        <p:spPr>
          <a:xfrm flipV="1">
            <a:off x="5929149" y="1287273"/>
            <a:ext cx="1" cy="210311"/>
          </a:xfrm>
          <a:prstGeom prst="straightConnector1">
            <a:avLst/>
          </a:prstGeom>
          <a:ln w="28575" cmpd="sng">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flipH="1">
            <a:off x="5090481" y="3716728"/>
            <a:ext cx="1190187"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V="1">
            <a:off x="5685756" y="6266509"/>
            <a:ext cx="1" cy="356616"/>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p:nvPr/>
        </p:nvCxnSpPr>
        <p:spPr>
          <a:xfrm flipV="1">
            <a:off x="5692176" y="5491081"/>
            <a:ext cx="1" cy="301752"/>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flipV="1">
            <a:off x="5692177" y="1372643"/>
            <a:ext cx="1" cy="402336"/>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flipV="1">
            <a:off x="5929150" y="1654197"/>
            <a:ext cx="1" cy="210311"/>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flipV="1">
            <a:off x="5929151" y="2064825"/>
            <a:ext cx="1" cy="210311"/>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flipV="1">
            <a:off x="5932327" y="2665527"/>
            <a:ext cx="1" cy="210311"/>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p:nvPr/>
        </p:nvCxnSpPr>
        <p:spPr>
          <a:xfrm flipV="1">
            <a:off x="5932328" y="3052591"/>
            <a:ext cx="1" cy="210311"/>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flipV="1">
            <a:off x="5931480" y="3909217"/>
            <a:ext cx="1" cy="210311"/>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flipV="1">
            <a:off x="5930632" y="4272579"/>
            <a:ext cx="1" cy="210311"/>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p:nvPr/>
        </p:nvCxnSpPr>
        <p:spPr>
          <a:xfrm flipV="1">
            <a:off x="5929154" y="4644435"/>
            <a:ext cx="1" cy="210311"/>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p:nvPr/>
        </p:nvCxnSpPr>
        <p:spPr>
          <a:xfrm flipV="1">
            <a:off x="5932329" y="5025073"/>
            <a:ext cx="1" cy="210311"/>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flipV="1">
            <a:off x="5932330" y="5388456"/>
            <a:ext cx="1" cy="219456"/>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p:nvPr/>
        </p:nvCxnSpPr>
        <p:spPr>
          <a:xfrm flipV="1">
            <a:off x="5930764" y="6172658"/>
            <a:ext cx="1" cy="210311"/>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p:nvPr/>
        </p:nvCxnSpPr>
        <p:spPr>
          <a:xfrm flipH="1">
            <a:off x="5677935" y="1765467"/>
            <a:ext cx="265176"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p:nvPr/>
        </p:nvCxnSpPr>
        <p:spPr>
          <a:xfrm flipH="1">
            <a:off x="5677938" y="2168105"/>
            <a:ext cx="137154"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flipH="1">
            <a:off x="5677935" y="3159681"/>
            <a:ext cx="265176"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0" name="Straight Arrow Connector 99"/>
          <p:cNvCxnSpPr/>
          <p:nvPr/>
        </p:nvCxnSpPr>
        <p:spPr>
          <a:xfrm flipH="1">
            <a:off x="5687307" y="5500607"/>
            <a:ext cx="256032"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p:nvPr/>
        </p:nvCxnSpPr>
        <p:spPr>
          <a:xfrm flipH="1">
            <a:off x="5677935" y="6276843"/>
            <a:ext cx="265176"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p:nvPr/>
        </p:nvCxnSpPr>
        <p:spPr>
          <a:xfrm flipH="1">
            <a:off x="5677938" y="1385369"/>
            <a:ext cx="137154"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4" name="Straight Arrow Connector 103"/>
          <p:cNvCxnSpPr/>
          <p:nvPr/>
        </p:nvCxnSpPr>
        <p:spPr>
          <a:xfrm flipV="1">
            <a:off x="5692176" y="3149962"/>
            <a:ext cx="3" cy="362009"/>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7" name="Straight Arrow Connector 106"/>
          <p:cNvCxnSpPr/>
          <p:nvPr/>
        </p:nvCxnSpPr>
        <p:spPr>
          <a:xfrm flipV="1">
            <a:off x="5692179" y="2153742"/>
            <a:ext cx="3" cy="343721"/>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1" name="Straight Arrow Connector 110"/>
          <p:cNvCxnSpPr/>
          <p:nvPr/>
        </p:nvCxnSpPr>
        <p:spPr>
          <a:xfrm flipH="1">
            <a:off x="5533227" y="2320612"/>
            <a:ext cx="161669"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p:nvPr/>
        </p:nvCxnSpPr>
        <p:spPr>
          <a:xfrm flipH="1">
            <a:off x="5533224" y="1574487"/>
            <a:ext cx="170814"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flipH="1">
            <a:off x="5526434" y="5647328"/>
            <a:ext cx="179959"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p:nvPr/>
        </p:nvCxnSpPr>
        <p:spPr>
          <a:xfrm flipV="1">
            <a:off x="5539883" y="5633341"/>
            <a:ext cx="1" cy="36576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8" name="Straight Arrow Connector 117"/>
          <p:cNvCxnSpPr/>
          <p:nvPr/>
        </p:nvCxnSpPr>
        <p:spPr>
          <a:xfrm flipH="1">
            <a:off x="5374134" y="5808540"/>
            <a:ext cx="179959"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p:nvPr/>
        </p:nvCxnSpPr>
        <p:spPr>
          <a:xfrm flipV="1">
            <a:off x="5547309" y="1560440"/>
            <a:ext cx="3" cy="774003"/>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1" name="Straight Arrow Connector 120"/>
          <p:cNvCxnSpPr/>
          <p:nvPr/>
        </p:nvCxnSpPr>
        <p:spPr>
          <a:xfrm flipH="1">
            <a:off x="5390009" y="1962413"/>
            <a:ext cx="170814"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2" name="Straight Arrow Connector 121"/>
          <p:cNvCxnSpPr/>
          <p:nvPr/>
        </p:nvCxnSpPr>
        <p:spPr>
          <a:xfrm flipV="1">
            <a:off x="5404435" y="1945665"/>
            <a:ext cx="0" cy="827977"/>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3" name="Straight Arrow Connector 122"/>
          <p:cNvCxnSpPr/>
          <p:nvPr/>
        </p:nvCxnSpPr>
        <p:spPr>
          <a:xfrm flipH="1">
            <a:off x="5390011" y="2774121"/>
            <a:ext cx="544213"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6" name="Straight Arrow Connector 125"/>
          <p:cNvCxnSpPr/>
          <p:nvPr/>
        </p:nvCxnSpPr>
        <p:spPr>
          <a:xfrm flipH="1">
            <a:off x="5238689" y="2365936"/>
            <a:ext cx="179959"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7" name="Straight Arrow Connector 126"/>
          <p:cNvCxnSpPr/>
          <p:nvPr/>
        </p:nvCxnSpPr>
        <p:spPr>
          <a:xfrm flipV="1">
            <a:off x="5252035" y="2353899"/>
            <a:ext cx="0" cy="994795"/>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9" name="Straight Arrow Connector 128"/>
          <p:cNvCxnSpPr/>
          <p:nvPr/>
        </p:nvCxnSpPr>
        <p:spPr>
          <a:xfrm flipH="1">
            <a:off x="5241863" y="3335387"/>
            <a:ext cx="464528"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p:nvPr/>
        </p:nvCxnSpPr>
        <p:spPr>
          <a:xfrm flipH="1">
            <a:off x="5090479" y="2854104"/>
            <a:ext cx="170814"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32" name="Straight Arrow Connector 131"/>
          <p:cNvCxnSpPr/>
          <p:nvPr/>
        </p:nvCxnSpPr>
        <p:spPr>
          <a:xfrm flipV="1">
            <a:off x="5102810" y="2840339"/>
            <a:ext cx="0" cy="888432"/>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37" name="Straight Arrow Connector 136"/>
          <p:cNvCxnSpPr/>
          <p:nvPr/>
        </p:nvCxnSpPr>
        <p:spPr>
          <a:xfrm flipH="1">
            <a:off x="4943412" y="3288767"/>
            <a:ext cx="170814"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38" name="Straight Arrow Connector 137"/>
          <p:cNvCxnSpPr/>
          <p:nvPr/>
        </p:nvCxnSpPr>
        <p:spPr>
          <a:xfrm flipV="1">
            <a:off x="4956760" y="3276427"/>
            <a:ext cx="0" cy="742128"/>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39" name="Straight Arrow Connector 138"/>
          <p:cNvCxnSpPr/>
          <p:nvPr/>
        </p:nvCxnSpPr>
        <p:spPr>
          <a:xfrm flipH="1">
            <a:off x="4943413" y="4009847"/>
            <a:ext cx="466339"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41" name="Straight Arrow Connector 140"/>
          <p:cNvCxnSpPr/>
          <p:nvPr/>
        </p:nvCxnSpPr>
        <p:spPr>
          <a:xfrm flipH="1">
            <a:off x="4800537" y="3640960"/>
            <a:ext cx="170814"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42" name="Straight Arrow Connector 141"/>
          <p:cNvCxnSpPr/>
          <p:nvPr/>
        </p:nvCxnSpPr>
        <p:spPr>
          <a:xfrm flipV="1">
            <a:off x="4813885" y="3626870"/>
            <a:ext cx="0" cy="763687"/>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flipH="1">
            <a:off x="4800537" y="4379807"/>
            <a:ext cx="1132624"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49" name="Straight Arrow Connector 148"/>
          <p:cNvCxnSpPr/>
          <p:nvPr/>
        </p:nvCxnSpPr>
        <p:spPr>
          <a:xfrm flipH="1">
            <a:off x="4651312" y="4009847"/>
            <a:ext cx="170814"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50" name="Straight Arrow Connector 149"/>
          <p:cNvCxnSpPr/>
          <p:nvPr/>
        </p:nvCxnSpPr>
        <p:spPr>
          <a:xfrm flipV="1">
            <a:off x="4664660" y="3998078"/>
            <a:ext cx="0" cy="763687"/>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51" name="Straight Arrow Connector 150"/>
          <p:cNvCxnSpPr/>
          <p:nvPr/>
        </p:nvCxnSpPr>
        <p:spPr>
          <a:xfrm flipH="1">
            <a:off x="4651312" y="4751281"/>
            <a:ext cx="1278928"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52" name="Straight Arrow Connector 151"/>
          <p:cNvCxnSpPr/>
          <p:nvPr/>
        </p:nvCxnSpPr>
        <p:spPr>
          <a:xfrm flipV="1">
            <a:off x="5385322" y="5125301"/>
            <a:ext cx="0" cy="692872"/>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54" name="Straight Arrow Connector 153"/>
          <p:cNvCxnSpPr/>
          <p:nvPr/>
        </p:nvCxnSpPr>
        <p:spPr>
          <a:xfrm flipH="1">
            <a:off x="5375171" y="5136951"/>
            <a:ext cx="558796"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58" name="Straight Arrow Connector 157"/>
          <p:cNvCxnSpPr/>
          <p:nvPr/>
        </p:nvCxnSpPr>
        <p:spPr>
          <a:xfrm flipH="1">
            <a:off x="4652856" y="5465767"/>
            <a:ext cx="741673"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59" name="Straight Arrow Connector 158"/>
          <p:cNvCxnSpPr/>
          <p:nvPr/>
        </p:nvCxnSpPr>
        <p:spPr>
          <a:xfrm flipV="1">
            <a:off x="4666989" y="5454657"/>
            <a:ext cx="0" cy="1001425"/>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60" name="Straight Arrow Connector 159"/>
          <p:cNvCxnSpPr/>
          <p:nvPr/>
        </p:nvCxnSpPr>
        <p:spPr>
          <a:xfrm flipH="1">
            <a:off x="4652854" y="6449445"/>
            <a:ext cx="1048478"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62" name="Straight Arrow Connector 161"/>
          <p:cNvCxnSpPr/>
          <p:nvPr/>
        </p:nvCxnSpPr>
        <p:spPr>
          <a:xfrm flipH="1">
            <a:off x="4495802" y="4387508"/>
            <a:ext cx="179959"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63" name="Straight Arrow Connector 162"/>
          <p:cNvCxnSpPr/>
          <p:nvPr/>
        </p:nvCxnSpPr>
        <p:spPr>
          <a:xfrm flipH="1">
            <a:off x="4503968" y="5977399"/>
            <a:ext cx="170814"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64" name="Straight Arrow Connector 163"/>
          <p:cNvCxnSpPr/>
          <p:nvPr/>
        </p:nvCxnSpPr>
        <p:spPr>
          <a:xfrm flipV="1">
            <a:off x="4511919" y="4382822"/>
            <a:ext cx="0" cy="1607204"/>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66" name="6-Point Star 165"/>
          <p:cNvSpPr>
            <a:spLocks noChangeAspect="1"/>
          </p:cNvSpPr>
          <p:nvPr/>
        </p:nvSpPr>
        <p:spPr>
          <a:xfrm>
            <a:off x="5364216" y="3942126"/>
            <a:ext cx="135441" cy="135441"/>
          </a:xfrm>
          <a:prstGeom prst="star6">
            <a:avLst/>
          </a:prstGeom>
          <a:solidFill>
            <a:srgbClr val="FFFF00"/>
          </a:solidFill>
          <a:ln w="9525"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7" name="6-Point Star 166"/>
          <p:cNvSpPr>
            <a:spLocks noChangeAspect="1"/>
          </p:cNvSpPr>
          <p:nvPr/>
        </p:nvSpPr>
        <p:spPr>
          <a:xfrm>
            <a:off x="5747628" y="2104965"/>
            <a:ext cx="135441" cy="135441"/>
          </a:xfrm>
          <a:prstGeom prst="star6">
            <a:avLst/>
          </a:prstGeom>
          <a:solidFill>
            <a:srgbClr val="FFFF00"/>
          </a:solidFill>
          <a:ln w="9525"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8" name="6-Point Star 167"/>
          <p:cNvSpPr>
            <a:spLocks noChangeAspect="1"/>
          </p:cNvSpPr>
          <p:nvPr/>
        </p:nvSpPr>
        <p:spPr>
          <a:xfrm>
            <a:off x="5747628" y="1312436"/>
            <a:ext cx="135441" cy="135441"/>
          </a:xfrm>
          <a:prstGeom prst="star6">
            <a:avLst/>
          </a:prstGeom>
          <a:solidFill>
            <a:srgbClr val="FFFF00"/>
          </a:solidFill>
          <a:ln w="9525"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9" name="6-Point Star 168"/>
          <p:cNvSpPr>
            <a:spLocks noChangeAspect="1"/>
          </p:cNvSpPr>
          <p:nvPr/>
        </p:nvSpPr>
        <p:spPr>
          <a:xfrm>
            <a:off x="6003711" y="5530472"/>
            <a:ext cx="135441" cy="135441"/>
          </a:xfrm>
          <a:prstGeom prst="star6">
            <a:avLst/>
          </a:prstGeom>
          <a:solidFill>
            <a:srgbClr val="FFFF00"/>
          </a:solidFill>
          <a:ln w="9525"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0" name="6-Point Star 169"/>
          <p:cNvSpPr>
            <a:spLocks noChangeAspect="1"/>
          </p:cNvSpPr>
          <p:nvPr/>
        </p:nvSpPr>
        <p:spPr>
          <a:xfrm>
            <a:off x="5802840" y="5716141"/>
            <a:ext cx="135441" cy="135441"/>
          </a:xfrm>
          <a:prstGeom prst="star6">
            <a:avLst/>
          </a:prstGeom>
          <a:solidFill>
            <a:srgbClr val="FFFF00"/>
          </a:solidFill>
          <a:ln w="9525"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4" name="Title 1"/>
          <p:cNvSpPr txBox="1">
            <a:spLocks/>
          </p:cNvSpPr>
          <p:nvPr/>
        </p:nvSpPr>
        <p:spPr>
          <a:xfrm>
            <a:off x="228600" y="1597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HIV Evolutionary Tree</a:t>
            </a:r>
          </a:p>
        </p:txBody>
      </p:sp>
      <p:sp>
        <p:nvSpPr>
          <p:cNvPr id="125" name="Rectangle 124"/>
          <p:cNvSpPr/>
          <p:nvPr/>
        </p:nvSpPr>
        <p:spPr>
          <a:xfrm>
            <a:off x="1332170" y="2336466"/>
            <a:ext cx="1895283" cy="461665"/>
          </a:xfrm>
          <a:prstGeom prst="rect">
            <a:avLst/>
          </a:prstGeom>
        </p:spPr>
        <p:txBody>
          <a:bodyPr wrap="none">
            <a:spAutoFit/>
          </a:bodyPr>
          <a:lstStyle/>
          <a:p>
            <a:r>
              <a:rPr lang="en-US" sz="2400" dirty="0">
                <a:solidFill>
                  <a:srgbClr val="ED1C24"/>
                </a:solidFill>
                <a:latin typeface="Optima"/>
                <a:cs typeface="Optima"/>
              </a:rPr>
              <a:t>HIV (human)</a:t>
            </a:r>
            <a:endParaRPr lang="en-US" sz="2400" dirty="0">
              <a:solidFill>
                <a:srgbClr val="ED1C24"/>
              </a:solidFill>
            </a:endParaRPr>
          </a:p>
        </p:txBody>
      </p:sp>
      <p:cxnSp>
        <p:nvCxnSpPr>
          <p:cNvPr id="128" name="Straight Arrow Connector 127"/>
          <p:cNvCxnSpPr/>
          <p:nvPr/>
        </p:nvCxnSpPr>
        <p:spPr>
          <a:xfrm flipH="1">
            <a:off x="874968" y="2596040"/>
            <a:ext cx="402336" cy="0"/>
          </a:xfrm>
          <a:prstGeom prst="straightConnector1">
            <a:avLst/>
          </a:prstGeom>
          <a:ln w="28575"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30" name="Rectangle 129"/>
          <p:cNvSpPr/>
          <p:nvPr/>
        </p:nvSpPr>
        <p:spPr>
          <a:xfrm>
            <a:off x="1332170" y="1866877"/>
            <a:ext cx="2185819" cy="461665"/>
          </a:xfrm>
          <a:prstGeom prst="rect">
            <a:avLst/>
          </a:prstGeom>
        </p:spPr>
        <p:txBody>
          <a:bodyPr wrap="none">
            <a:spAutoFit/>
          </a:bodyPr>
          <a:lstStyle/>
          <a:p>
            <a:r>
              <a:rPr lang="en-US" sz="2400" dirty="0">
                <a:solidFill>
                  <a:srgbClr val="262626"/>
                </a:solidFill>
                <a:latin typeface="Optima"/>
                <a:cs typeface="Optima"/>
              </a:rPr>
              <a:t>SIVs (monkeys)</a:t>
            </a:r>
            <a:endParaRPr lang="en-US" sz="2400" dirty="0"/>
          </a:p>
        </p:txBody>
      </p:sp>
      <p:cxnSp>
        <p:nvCxnSpPr>
          <p:cNvPr id="133" name="Straight Arrow Connector 132"/>
          <p:cNvCxnSpPr/>
          <p:nvPr/>
        </p:nvCxnSpPr>
        <p:spPr>
          <a:xfrm flipH="1">
            <a:off x="874968" y="2120255"/>
            <a:ext cx="400208" cy="0"/>
          </a:xfrm>
          <a:prstGeom prst="straightConnector1">
            <a:avLst/>
          </a:prstGeom>
          <a:ln w="28575"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34" name="6-Point Star 133"/>
          <p:cNvSpPr>
            <a:spLocks noChangeAspect="1"/>
          </p:cNvSpPr>
          <p:nvPr/>
        </p:nvSpPr>
        <p:spPr>
          <a:xfrm>
            <a:off x="951168" y="2927480"/>
            <a:ext cx="226880" cy="226880"/>
          </a:xfrm>
          <a:prstGeom prst="star6">
            <a:avLst/>
          </a:prstGeom>
          <a:solidFill>
            <a:srgbClr val="FFFF00"/>
          </a:solidFill>
          <a:ln w="9525"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5" name="Rectangle 134"/>
          <p:cNvSpPr/>
          <p:nvPr/>
        </p:nvSpPr>
        <p:spPr>
          <a:xfrm>
            <a:off x="1332168" y="2775081"/>
            <a:ext cx="2357258" cy="461665"/>
          </a:xfrm>
          <a:prstGeom prst="rect">
            <a:avLst/>
          </a:prstGeom>
        </p:spPr>
        <p:txBody>
          <a:bodyPr wrap="none">
            <a:spAutoFit/>
          </a:bodyPr>
          <a:lstStyle/>
          <a:p>
            <a:r>
              <a:rPr lang="en-US" sz="2400" dirty="0">
                <a:solidFill>
                  <a:srgbClr val="262626"/>
                </a:solidFill>
                <a:latin typeface="Optima"/>
                <a:cs typeface="Optima"/>
              </a:rPr>
              <a:t>human infection</a:t>
            </a:r>
            <a:endParaRPr lang="en-US" sz="2400" dirty="0"/>
          </a:p>
        </p:txBody>
      </p:sp>
    </p:spTree>
    <p:extLst>
      <p:ext uri="{BB962C8B-B14F-4D97-AF65-F5344CB8AC3E}">
        <p14:creationId xmlns:p14="http://schemas.microsoft.com/office/powerpoint/2010/main" val="3707735516"/>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000"/>
                </a:solidFill>
                <a:latin typeface="Optima"/>
                <a:cs typeface="Optima"/>
              </a:rPr>
              <a:t>Outline</a:t>
            </a:r>
          </a:p>
        </p:txBody>
      </p:sp>
      <p:sp>
        <p:nvSpPr>
          <p:cNvPr id="3" name="Content Placeholder 2"/>
          <p:cNvSpPr>
            <a:spLocks noGrp="1"/>
          </p:cNvSpPr>
          <p:nvPr>
            <p:ph idx="1"/>
          </p:nvPr>
        </p:nvSpPr>
        <p:spPr>
          <a:xfrm>
            <a:off x="457200" y="1371601"/>
            <a:ext cx="8458200" cy="5334001"/>
          </a:xfrm>
        </p:spPr>
        <p:txBody>
          <a:bodyPr>
            <a:noAutofit/>
          </a:bodyPr>
          <a:lstStyle/>
          <a:p>
            <a:pPr>
              <a:lnSpc>
                <a:spcPct val="120000"/>
              </a:lnSpc>
            </a:pPr>
            <a:r>
              <a:rPr lang="en-US" sz="2200" dirty="0">
                <a:solidFill>
                  <a:schemeClr val="bg1">
                    <a:lumMod val="50000"/>
                  </a:schemeClr>
                </a:solidFill>
                <a:latin typeface="Optima"/>
                <a:cs typeface="Optima"/>
              </a:rPr>
              <a:t>The Fastest Outbreak</a:t>
            </a:r>
          </a:p>
          <a:p>
            <a:pPr>
              <a:lnSpc>
                <a:spcPct val="120000"/>
              </a:lnSpc>
            </a:pPr>
            <a:r>
              <a:rPr lang="en-US" sz="2200" dirty="0">
                <a:solidFill>
                  <a:schemeClr val="bg1">
                    <a:lumMod val="50000"/>
                  </a:schemeClr>
                </a:solidFill>
                <a:latin typeface="Optima"/>
                <a:cs typeface="Optima"/>
              </a:rPr>
              <a:t>Transforming Distance Matrices into Evolutionary Trees</a:t>
            </a:r>
          </a:p>
          <a:p>
            <a:pPr>
              <a:lnSpc>
                <a:spcPct val="120000"/>
              </a:lnSpc>
            </a:pPr>
            <a:r>
              <a:rPr lang="en-US" sz="2200" dirty="0">
                <a:solidFill>
                  <a:schemeClr val="bg1">
                    <a:lumMod val="50000"/>
                  </a:schemeClr>
                </a:solidFill>
                <a:latin typeface="Optima"/>
                <a:cs typeface="Optima"/>
              </a:rPr>
              <a:t>Toward an Algorithm for Distance-Based Phylogeny Construction</a:t>
            </a:r>
          </a:p>
          <a:p>
            <a:pPr>
              <a:lnSpc>
                <a:spcPct val="120000"/>
              </a:lnSpc>
            </a:pPr>
            <a:r>
              <a:rPr lang="en-US" sz="2200" dirty="0">
                <a:solidFill>
                  <a:schemeClr val="bg1">
                    <a:lumMod val="50000"/>
                  </a:schemeClr>
                </a:solidFill>
                <a:latin typeface="Optima"/>
                <a:cs typeface="Optima"/>
              </a:rPr>
              <a:t>Additive Phylogeny</a:t>
            </a:r>
          </a:p>
          <a:p>
            <a:pPr>
              <a:lnSpc>
                <a:spcPct val="120000"/>
              </a:lnSpc>
            </a:pPr>
            <a:r>
              <a:rPr lang="en-US" sz="2200" dirty="0">
                <a:solidFill>
                  <a:schemeClr val="bg1">
                    <a:lumMod val="50000"/>
                  </a:schemeClr>
                </a:solidFill>
                <a:latin typeface="Optima"/>
                <a:cs typeface="Optima"/>
              </a:rPr>
              <a:t>Using Least-Squares to Construct Distance-Based Phylogenies</a:t>
            </a:r>
          </a:p>
          <a:p>
            <a:pPr>
              <a:lnSpc>
                <a:spcPct val="120000"/>
              </a:lnSpc>
            </a:pPr>
            <a:r>
              <a:rPr lang="en-US" sz="2200" dirty="0" err="1">
                <a:solidFill>
                  <a:schemeClr val="bg1">
                    <a:lumMod val="50000"/>
                  </a:schemeClr>
                </a:solidFill>
                <a:latin typeface="Optima"/>
                <a:cs typeface="Optima"/>
              </a:rPr>
              <a:t>Ultrametric</a:t>
            </a:r>
            <a:r>
              <a:rPr lang="en-US" sz="2200" dirty="0">
                <a:solidFill>
                  <a:schemeClr val="bg1">
                    <a:lumMod val="50000"/>
                  </a:schemeClr>
                </a:solidFill>
                <a:latin typeface="Optima"/>
                <a:cs typeface="Optima"/>
              </a:rPr>
              <a:t> Evolutionary Trees</a:t>
            </a:r>
          </a:p>
          <a:p>
            <a:pPr>
              <a:lnSpc>
                <a:spcPct val="120000"/>
              </a:lnSpc>
            </a:pPr>
            <a:r>
              <a:rPr lang="en-US" sz="2200" dirty="0">
                <a:solidFill>
                  <a:schemeClr val="bg1">
                    <a:lumMod val="50000"/>
                  </a:schemeClr>
                </a:solidFill>
                <a:latin typeface="Optima"/>
                <a:cs typeface="Optima"/>
              </a:rPr>
              <a:t>The Neighbor-Joining Algorithm</a:t>
            </a:r>
          </a:p>
          <a:p>
            <a:pPr>
              <a:lnSpc>
                <a:spcPct val="120000"/>
              </a:lnSpc>
            </a:pPr>
            <a:r>
              <a:rPr lang="en-US" sz="2200" dirty="0">
                <a:solidFill>
                  <a:schemeClr val="bg1">
                    <a:lumMod val="50000"/>
                  </a:schemeClr>
                </a:solidFill>
                <a:latin typeface="Optima"/>
                <a:cs typeface="Optima"/>
              </a:rPr>
              <a:t>Character-Based Tree Reconstruction</a:t>
            </a:r>
          </a:p>
          <a:p>
            <a:pPr>
              <a:lnSpc>
                <a:spcPct val="120000"/>
              </a:lnSpc>
            </a:pPr>
            <a:r>
              <a:rPr lang="en-US" sz="2200" dirty="0">
                <a:solidFill>
                  <a:schemeClr val="bg1">
                    <a:lumMod val="50000"/>
                  </a:schemeClr>
                </a:solidFill>
                <a:latin typeface="Optima"/>
                <a:cs typeface="Optima"/>
              </a:rPr>
              <a:t>The Small Parsimony Problem</a:t>
            </a:r>
          </a:p>
          <a:p>
            <a:pPr>
              <a:lnSpc>
                <a:spcPct val="120000"/>
              </a:lnSpc>
            </a:pPr>
            <a:r>
              <a:rPr lang="en-US" sz="2200" b="1" dirty="0">
                <a:solidFill>
                  <a:srgbClr val="000000"/>
                </a:solidFill>
                <a:latin typeface="Optima"/>
                <a:cs typeface="Optima"/>
              </a:rPr>
              <a:t>The Large Parsimony Problem</a:t>
            </a:r>
          </a:p>
          <a:p>
            <a:pPr>
              <a:lnSpc>
                <a:spcPct val="120000"/>
              </a:lnSpc>
            </a:pPr>
            <a:r>
              <a:rPr lang="en-US" sz="2200" dirty="0">
                <a:solidFill>
                  <a:schemeClr val="bg1">
                    <a:lumMod val="50000"/>
                  </a:schemeClr>
                </a:solidFill>
                <a:latin typeface="Optima"/>
                <a:cs typeface="Optima"/>
              </a:rPr>
              <a:t>Evolutionary Tree Reconstruction in the Modern Era</a:t>
            </a:r>
          </a:p>
        </p:txBody>
      </p:sp>
      <p:sp>
        <p:nvSpPr>
          <p:cNvPr id="5" name="Footer Placeholder 4">
            <a:extLst>
              <a:ext uri="{FF2B5EF4-FFF2-40B4-BE49-F238E27FC236}">
                <a16:creationId xmlns:a16="http://schemas.microsoft.com/office/drawing/2014/main" id="{17CDAAAD-0B27-B74E-A998-B5EB4312DFA1}"/>
              </a:ext>
            </a:extLst>
          </p:cNvPr>
          <p:cNvSpPr>
            <a:spLocks noGrp="1"/>
          </p:cNvSpPr>
          <p:nvPr>
            <p:ph type="ftr" sz="quarter" idx="11"/>
          </p:nvPr>
        </p:nvSpPr>
        <p:spPr/>
        <p:txBody>
          <a:bodyPr/>
          <a:lstStyle/>
          <a:p>
            <a:r>
              <a:rPr lang="en-US"/>
              <a:t>Bioinformatics Algorithms: An Active Learning Approach. Copyright 2018 Compeau and Pevzner.</a:t>
            </a:r>
          </a:p>
        </p:txBody>
      </p:sp>
    </p:spTree>
    <p:extLst>
      <p:ext uri="{BB962C8B-B14F-4D97-AF65-F5344CB8AC3E}">
        <p14:creationId xmlns:p14="http://schemas.microsoft.com/office/powerpoint/2010/main" val="3708070577"/>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p:cNvGrpSpPr/>
          <p:nvPr/>
        </p:nvGrpSpPr>
        <p:grpSpPr>
          <a:xfrm>
            <a:off x="908686" y="1651126"/>
            <a:ext cx="7487350" cy="2875862"/>
            <a:chOff x="908686" y="1651124"/>
            <a:chExt cx="7487350" cy="2875863"/>
          </a:xfrm>
        </p:grpSpPr>
        <p:sp>
          <p:nvSpPr>
            <p:cNvPr id="2" name="TextBox 1"/>
            <p:cNvSpPr txBox="1"/>
            <p:nvPr/>
          </p:nvSpPr>
          <p:spPr>
            <a:xfrm>
              <a:off x="908686" y="3790720"/>
              <a:ext cx="1415973" cy="338554"/>
            </a:xfrm>
            <a:prstGeom prst="rect">
              <a:avLst/>
            </a:prstGeom>
            <a:noFill/>
          </p:spPr>
          <p:txBody>
            <a:bodyPr wrap="none" rtlCol="0">
              <a:spAutoFit/>
            </a:bodyPr>
            <a:lstStyle/>
            <a:p>
              <a:pPr algn="ctr"/>
              <a:r>
                <a:rPr lang="en-US" sz="1600" dirty="0">
                  <a:solidFill>
                    <a:schemeClr val="tx1">
                      <a:lumMod val="85000"/>
                      <a:lumOff val="15000"/>
                    </a:schemeClr>
                  </a:solidFill>
                  <a:latin typeface="Courier"/>
                  <a:cs typeface="Courier"/>
                </a:rPr>
                <a:t>ACGTA</a:t>
              </a:r>
              <a:r>
                <a:rPr lang="en-US" sz="1600" b="1" dirty="0">
                  <a:solidFill>
                    <a:srgbClr val="176FC1"/>
                  </a:solidFill>
                  <a:latin typeface="Courier"/>
                  <a:cs typeface="Courier"/>
                </a:rPr>
                <a:t>G</a:t>
              </a:r>
              <a:r>
                <a:rPr lang="en-US" sz="1600" dirty="0">
                  <a:solidFill>
                    <a:schemeClr val="tx1">
                      <a:lumMod val="85000"/>
                      <a:lumOff val="15000"/>
                    </a:schemeClr>
                  </a:solidFill>
                  <a:latin typeface="Courier"/>
                  <a:cs typeface="Courier"/>
                </a:rPr>
                <a:t>GCCT</a:t>
              </a:r>
            </a:p>
          </p:txBody>
        </p:sp>
        <p:sp>
          <p:nvSpPr>
            <p:cNvPr id="3" name="TextBox 2"/>
            <p:cNvSpPr txBox="1"/>
            <p:nvPr/>
          </p:nvSpPr>
          <p:spPr>
            <a:xfrm>
              <a:off x="2899875" y="3790720"/>
              <a:ext cx="1415973" cy="338554"/>
            </a:xfrm>
            <a:prstGeom prst="rect">
              <a:avLst/>
            </a:prstGeom>
            <a:noFill/>
          </p:spPr>
          <p:txBody>
            <a:bodyPr wrap="none" rtlCol="0">
              <a:spAutoFit/>
            </a:bodyPr>
            <a:lstStyle/>
            <a:p>
              <a:pPr algn="ctr"/>
              <a:r>
                <a:rPr lang="en-US" sz="1600" dirty="0">
                  <a:solidFill>
                    <a:schemeClr val="tx1">
                      <a:lumMod val="85000"/>
                      <a:lumOff val="15000"/>
                    </a:schemeClr>
                  </a:solidFill>
                  <a:latin typeface="Courier"/>
                  <a:cs typeface="Courier"/>
                </a:rPr>
                <a:t>A</a:t>
              </a:r>
              <a:r>
                <a:rPr lang="en-US" sz="1600" b="1" dirty="0">
                  <a:solidFill>
                    <a:schemeClr val="tx2"/>
                  </a:solidFill>
                  <a:latin typeface="Courier"/>
                  <a:cs typeface="Courier"/>
                </a:rPr>
                <a:t>T</a:t>
              </a:r>
              <a:r>
                <a:rPr lang="en-US" sz="1600" dirty="0">
                  <a:solidFill>
                    <a:schemeClr val="tx1">
                      <a:lumMod val="85000"/>
                      <a:lumOff val="15000"/>
                    </a:schemeClr>
                  </a:solidFill>
                  <a:latin typeface="Courier"/>
                  <a:cs typeface="Courier"/>
                </a:rPr>
                <a:t>GTAAG</a:t>
              </a:r>
              <a:r>
                <a:rPr lang="en-US" sz="1600" b="1" dirty="0">
                  <a:solidFill>
                    <a:srgbClr val="ED1C24"/>
                  </a:solidFill>
                  <a:latin typeface="Courier"/>
                  <a:cs typeface="Courier"/>
                </a:rPr>
                <a:t>A</a:t>
              </a:r>
              <a:r>
                <a:rPr lang="en-US" sz="1600" dirty="0">
                  <a:solidFill>
                    <a:schemeClr val="tx1">
                      <a:lumMod val="85000"/>
                      <a:lumOff val="15000"/>
                    </a:schemeClr>
                  </a:solidFill>
                  <a:latin typeface="Courier"/>
                  <a:cs typeface="Courier"/>
                </a:rPr>
                <a:t>CT</a:t>
              </a:r>
              <a:endParaRPr lang="en-US" sz="1600" dirty="0">
                <a:solidFill>
                  <a:srgbClr val="262626"/>
                </a:solidFill>
                <a:latin typeface="Courier"/>
                <a:cs typeface="Courier"/>
              </a:endParaRPr>
            </a:p>
          </p:txBody>
        </p:sp>
        <p:sp>
          <p:nvSpPr>
            <p:cNvPr id="4" name="TextBox 3"/>
            <p:cNvSpPr txBox="1"/>
            <p:nvPr/>
          </p:nvSpPr>
          <p:spPr>
            <a:xfrm>
              <a:off x="5034589" y="3790720"/>
              <a:ext cx="1415973" cy="338554"/>
            </a:xfrm>
            <a:prstGeom prst="rect">
              <a:avLst/>
            </a:prstGeom>
            <a:noFill/>
          </p:spPr>
          <p:txBody>
            <a:bodyPr wrap="none" rtlCol="0">
              <a:spAutoFit/>
            </a:bodyPr>
            <a:lstStyle/>
            <a:p>
              <a:pPr algn="ctr"/>
              <a:r>
                <a:rPr lang="en-US" sz="1600" dirty="0">
                  <a:solidFill>
                    <a:schemeClr val="tx1">
                      <a:lumMod val="85000"/>
                      <a:lumOff val="15000"/>
                    </a:schemeClr>
                  </a:solidFill>
                  <a:latin typeface="Courier"/>
                  <a:cs typeface="Courier"/>
                </a:rPr>
                <a:t>TCGA</a:t>
              </a:r>
              <a:r>
                <a:rPr lang="en-US" sz="1600" b="1" dirty="0">
                  <a:solidFill>
                    <a:schemeClr val="accent4"/>
                  </a:solidFill>
                  <a:latin typeface="Courier"/>
                  <a:cs typeface="Courier"/>
                </a:rPr>
                <a:t>G</a:t>
              </a:r>
              <a:r>
                <a:rPr lang="en-US" sz="1600" dirty="0">
                  <a:solidFill>
                    <a:schemeClr val="tx1">
                      <a:lumMod val="85000"/>
                      <a:lumOff val="15000"/>
                    </a:schemeClr>
                  </a:solidFill>
                  <a:latin typeface="Courier"/>
                  <a:cs typeface="Courier"/>
                </a:rPr>
                <a:t>AGCA</a:t>
              </a:r>
              <a:r>
                <a:rPr lang="en-US" sz="1600" b="1" dirty="0">
                  <a:solidFill>
                    <a:srgbClr val="95319E"/>
                  </a:solidFill>
                  <a:latin typeface="Courier"/>
                  <a:cs typeface="Courier"/>
                </a:rPr>
                <a:t>C</a:t>
              </a:r>
              <a:endParaRPr lang="en-US" sz="1600" dirty="0">
                <a:solidFill>
                  <a:srgbClr val="262626"/>
                </a:solidFill>
                <a:latin typeface="Courier"/>
                <a:cs typeface="Courier"/>
              </a:endParaRPr>
            </a:p>
          </p:txBody>
        </p:sp>
        <p:sp>
          <p:nvSpPr>
            <p:cNvPr id="5" name="TextBox 4"/>
            <p:cNvSpPr txBox="1"/>
            <p:nvPr/>
          </p:nvSpPr>
          <p:spPr>
            <a:xfrm>
              <a:off x="6980063" y="3790720"/>
              <a:ext cx="1415973" cy="338554"/>
            </a:xfrm>
            <a:prstGeom prst="rect">
              <a:avLst/>
            </a:prstGeom>
            <a:noFill/>
          </p:spPr>
          <p:txBody>
            <a:bodyPr wrap="none" rtlCol="0">
              <a:spAutoFit/>
            </a:bodyPr>
            <a:lstStyle/>
            <a:p>
              <a:pPr algn="ctr"/>
              <a:r>
                <a:rPr lang="en-US" sz="1600" dirty="0">
                  <a:solidFill>
                    <a:srgbClr val="262626"/>
                  </a:solidFill>
                  <a:latin typeface="Courier"/>
                  <a:cs typeface="Courier"/>
                </a:rPr>
                <a:t>TCGAAAGCAT</a:t>
              </a:r>
            </a:p>
          </p:txBody>
        </p:sp>
        <p:sp>
          <p:nvSpPr>
            <p:cNvPr id="6" name="TextBox 5"/>
            <p:cNvSpPr txBox="1"/>
            <p:nvPr/>
          </p:nvSpPr>
          <p:spPr>
            <a:xfrm>
              <a:off x="1915731" y="2662844"/>
              <a:ext cx="1415973" cy="338554"/>
            </a:xfrm>
            <a:prstGeom prst="rect">
              <a:avLst/>
            </a:prstGeom>
            <a:noFill/>
          </p:spPr>
          <p:txBody>
            <a:bodyPr wrap="none" rtlCol="0">
              <a:spAutoFit/>
            </a:bodyPr>
            <a:lstStyle/>
            <a:p>
              <a:pPr algn="ctr"/>
              <a:r>
                <a:rPr lang="en-US" sz="1600" dirty="0">
                  <a:solidFill>
                    <a:schemeClr val="tx1">
                      <a:lumMod val="85000"/>
                      <a:lumOff val="15000"/>
                    </a:schemeClr>
                  </a:solidFill>
                  <a:latin typeface="Courier"/>
                  <a:cs typeface="Courier"/>
                </a:rPr>
                <a:t>A</a:t>
              </a:r>
              <a:r>
                <a:rPr lang="en-US" sz="1600" b="1" dirty="0">
                  <a:solidFill>
                    <a:srgbClr val="ED1C24"/>
                  </a:solidFill>
                  <a:latin typeface="Courier"/>
                  <a:cs typeface="Courier"/>
                </a:rPr>
                <a:t>C</a:t>
              </a:r>
              <a:r>
                <a:rPr lang="en-US" sz="1600" dirty="0">
                  <a:solidFill>
                    <a:schemeClr val="tx1">
                      <a:lumMod val="85000"/>
                      <a:lumOff val="15000"/>
                    </a:schemeClr>
                  </a:solidFill>
                  <a:latin typeface="Courier"/>
                  <a:cs typeface="Courier"/>
                </a:rPr>
                <a:t>G</a:t>
              </a:r>
              <a:r>
                <a:rPr lang="en-US" sz="1600" b="1" dirty="0">
                  <a:solidFill>
                    <a:schemeClr val="bg2"/>
                  </a:solidFill>
                  <a:latin typeface="Courier"/>
                  <a:cs typeface="Courier"/>
                </a:rPr>
                <a:t>T</a:t>
              </a:r>
              <a:r>
                <a:rPr lang="en-US" sz="1600" dirty="0">
                  <a:solidFill>
                    <a:schemeClr val="tx1">
                      <a:lumMod val="85000"/>
                      <a:lumOff val="15000"/>
                    </a:schemeClr>
                  </a:solidFill>
                  <a:latin typeface="Courier"/>
                  <a:cs typeface="Courier"/>
                </a:rPr>
                <a:t>A</a:t>
              </a:r>
              <a:r>
                <a:rPr lang="en-US" sz="1600" b="1" dirty="0">
                  <a:solidFill>
                    <a:schemeClr val="accent1"/>
                  </a:solidFill>
                  <a:latin typeface="Courier"/>
                  <a:cs typeface="Courier"/>
                </a:rPr>
                <a:t>A</a:t>
              </a:r>
              <a:r>
                <a:rPr lang="en-US" sz="1600" dirty="0">
                  <a:solidFill>
                    <a:schemeClr val="tx1">
                      <a:lumMod val="85000"/>
                      <a:lumOff val="15000"/>
                    </a:schemeClr>
                  </a:solidFill>
                  <a:latin typeface="Courier"/>
                  <a:cs typeface="Courier"/>
                </a:rPr>
                <a:t>G</a:t>
              </a:r>
              <a:r>
                <a:rPr lang="en-US" sz="1600" b="1" dirty="0">
                  <a:solidFill>
                    <a:srgbClr val="ED1C24"/>
                  </a:solidFill>
                  <a:latin typeface="Courier"/>
                  <a:cs typeface="Courier"/>
                </a:rPr>
                <a:t>C</a:t>
              </a:r>
              <a:r>
                <a:rPr lang="en-US" sz="1600" dirty="0">
                  <a:solidFill>
                    <a:schemeClr val="tx1">
                      <a:lumMod val="85000"/>
                      <a:lumOff val="15000"/>
                    </a:schemeClr>
                  </a:solidFill>
                  <a:latin typeface="Courier"/>
                  <a:cs typeface="Courier"/>
                </a:rPr>
                <a:t>CT</a:t>
              </a:r>
              <a:endParaRPr lang="en-US" sz="1600" b="1" dirty="0">
                <a:solidFill>
                  <a:srgbClr val="95319E"/>
                </a:solidFill>
                <a:latin typeface="Courier"/>
                <a:cs typeface="Courier"/>
              </a:endParaRPr>
            </a:p>
          </p:txBody>
        </p:sp>
        <p:sp>
          <p:nvSpPr>
            <p:cNvPr id="7" name="TextBox 6"/>
            <p:cNvSpPr txBox="1"/>
            <p:nvPr/>
          </p:nvSpPr>
          <p:spPr>
            <a:xfrm>
              <a:off x="5981508" y="2662844"/>
              <a:ext cx="1415973" cy="338554"/>
            </a:xfrm>
            <a:prstGeom prst="rect">
              <a:avLst/>
            </a:prstGeom>
            <a:noFill/>
          </p:spPr>
          <p:txBody>
            <a:bodyPr wrap="none" rtlCol="0">
              <a:spAutoFit/>
            </a:bodyPr>
            <a:lstStyle/>
            <a:p>
              <a:pPr algn="ctr"/>
              <a:r>
                <a:rPr lang="en-US" sz="1600" b="1" dirty="0">
                  <a:solidFill>
                    <a:srgbClr val="F46E2B"/>
                  </a:solidFill>
                  <a:latin typeface="Courier"/>
                  <a:cs typeface="Courier"/>
                </a:rPr>
                <a:t>T</a:t>
              </a:r>
              <a:r>
                <a:rPr lang="en-US" sz="1600" dirty="0">
                  <a:solidFill>
                    <a:schemeClr val="tx1">
                      <a:lumMod val="85000"/>
                      <a:lumOff val="15000"/>
                    </a:schemeClr>
                  </a:solidFill>
                  <a:latin typeface="Courier"/>
                  <a:cs typeface="Courier"/>
                </a:rPr>
                <a:t>CGA</a:t>
              </a:r>
              <a:r>
                <a:rPr lang="en-US" sz="1600" b="1" dirty="0">
                  <a:solidFill>
                    <a:srgbClr val="95319E"/>
                  </a:solidFill>
                  <a:latin typeface="Courier"/>
                  <a:cs typeface="Courier"/>
                </a:rPr>
                <a:t>A</a:t>
              </a:r>
              <a:r>
                <a:rPr lang="en-US" sz="1600" dirty="0">
                  <a:solidFill>
                    <a:schemeClr val="tx1">
                      <a:lumMod val="85000"/>
                      <a:lumOff val="15000"/>
                    </a:schemeClr>
                  </a:solidFill>
                  <a:latin typeface="Courier"/>
                  <a:cs typeface="Courier"/>
                </a:rPr>
                <a:t>AGC</a:t>
              </a:r>
              <a:r>
                <a:rPr lang="en-US" sz="1600" b="1" dirty="0">
                  <a:solidFill>
                    <a:srgbClr val="F46E2B"/>
                  </a:solidFill>
                  <a:latin typeface="Courier"/>
                  <a:cs typeface="Courier"/>
                </a:rPr>
                <a:t>A</a:t>
              </a:r>
              <a:r>
                <a:rPr lang="en-US" sz="1600" b="1" dirty="0">
                  <a:solidFill>
                    <a:srgbClr val="95319E"/>
                  </a:solidFill>
                  <a:latin typeface="Courier"/>
                  <a:cs typeface="Courier"/>
                </a:rPr>
                <a:t>T</a:t>
              </a:r>
            </a:p>
          </p:txBody>
        </p:sp>
        <p:cxnSp>
          <p:nvCxnSpPr>
            <p:cNvPr id="8" name="Straight Arrow Connector 7"/>
            <p:cNvCxnSpPr/>
            <p:nvPr/>
          </p:nvCxnSpPr>
          <p:spPr>
            <a:xfrm flipH="1">
              <a:off x="1839977" y="3018400"/>
              <a:ext cx="630521" cy="762413"/>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955550" y="1651124"/>
              <a:ext cx="1415973" cy="338554"/>
            </a:xfrm>
            <a:prstGeom prst="rect">
              <a:avLst/>
            </a:prstGeom>
            <a:noFill/>
          </p:spPr>
          <p:txBody>
            <a:bodyPr wrap="none" rtlCol="0">
              <a:spAutoFit/>
            </a:bodyPr>
            <a:lstStyle/>
            <a:p>
              <a:pPr algn="ctr"/>
              <a:r>
                <a:rPr lang="en-US" sz="1600" b="1" dirty="0">
                  <a:solidFill>
                    <a:srgbClr val="F46E2B"/>
                  </a:solidFill>
                  <a:latin typeface="Courier"/>
                  <a:cs typeface="Courier"/>
                </a:rPr>
                <a:t>A</a:t>
              </a:r>
              <a:r>
                <a:rPr lang="en-US" sz="1600" dirty="0">
                  <a:solidFill>
                    <a:schemeClr val="tx1">
                      <a:lumMod val="85000"/>
                      <a:lumOff val="15000"/>
                    </a:schemeClr>
                  </a:solidFill>
                  <a:latin typeface="Courier"/>
                  <a:cs typeface="Courier"/>
                </a:rPr>
                <a:t>CG</a:t>
              </a:r>
              <a:r>
                <a:rPr lang="en-US" sz="1600" b="1" dirty="0">
                  <a:solidFill>
                    <a:srgbClr val="149B52"/>
                  </a:solidFill>
                  <a:latin typeface="Courier"/>
                  <a:cs typeface="Courier"/>
                </a:rPr>
                <a:t>A</a:t>
              </a:r>
              <a:r>
                <a:rPr lang="en-US" sz="1600" dirty="0">
                  <a:solidFill>
                    <a:schemeClr val="tx1">
                      <a:lumMod val="85000"/>
                      <a:lumOff val="15000"/>
                    </a:schemeClr>
                  </a:solidFill>
                  <a:latin typeface="Courier"/>
                  <a:cs typeface="Courier"/>
                </a:rPr>
                <a:t>AAGC</a:t>
              </a:r>
              <a:r>
                <a:rPr lang="en-US" sz="1600" b="1" dirty="0">
                  <a:solidFill>
                    <a:srgbClr val="F46E2B"/>
                  </a:solidFill>
                  <a:latin typeface="Courier"/>
                  <a:cs typeface="Courier"/>
                </a:rPr>
                <a:t>C</a:t>
              </a:r>
              <a:r>
                <a:rPr lang="en-US" sz="1600" dirty="0">
                  <a:solidFill>
                    <a:schemeClr val="tx1">
                      <a:lumMod val="85000"/>
                      <a:lumOff val="15000"/>
                    </a:schemeClr>
                  </a:solidFill>
                  <a:latin typeface="Courier"/>
                  <a:cs typeface="Courier"/>
                </a:rPr>
                <a:t>T</a:t>
              </a:r>
              <a:endParaRPr lang="en-US" sz="1600" b="1" dirty="0">
                <a:solidFill>
                  <a:srgbClr val="95319E"/>
                </a:solidFill>
                <a:latin typeface="Courier"/>
                <a:cs typeface="Courier"/>
              </a:endParaRPr>
            </a:p>
          </p:txBody>
        </p:sp>
        <p:cxnSp>
          <p:nvCxnSpPr>
            <p:cNvPr id="10" name="Straight Arrow Connector 9"/>
            <p:cNvCxnSpPr/>
            <p:nvPr/>
          </p:nvCxnSpPr>
          <p:spPr>
            <a:xfrm>
              <a:off x="2750030" y="3018400"/>
              <a:ext cx="630521" cy="762413"/>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3037113" y="2029859"/>
              <a:ext cx="1278735" cy="607329"/>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5006590" y="2029859"/>
              <a:ext cx="1278735" cy="607329"/>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5917731" y="3029647"/>
              <a:ext cx="630521" cy="762413"/>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6827784" y="3029647"/>
              <a:ext cx="630521" cy="762413"/>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1125200" y="4157655"/>
              <a:ext cx="851768" cy="369332"/>
            </a:xfrm>
            <a:prstGeom prst="rect">
              <a:avLst/>
            </a:prstGeom>
          </p:spPr>
          <p:txBody>
            <a:bodyPr wrap="none">
              <a:spAutoFit/>
            </a:bodyPr>
            <a:lstStyle/>
            <a:p>
              <a:pPr algn="ctr"/>
              <a:r>
                <a:rPr lang="en-US" b="1" dirty="0">
                  <a:latin typeface="Optima"/>
                  <a:cs typeface="Optima"/>
                </a:rPr>
                <a:t>Chimp</a:t>
              </a:r>
              <a:endParaRPr lang="en-US" b="1" dirty="0"/>
            </a:p>
          </p:txBody>
        </p:sp>
        <p:sp>
          <p:nvSpPr>
            <p:cNvPr id="16" name="Rectangle 15"/>
            <p:cNvSpPr/>
            <p:nvPr/>
          </p:nvSpPr>
          <p:spPr>
            <a:xfrm>
              <a:off x="3153229" y="4157655"/>
              <a:ext cx="928637" cy="369332"/>
            </a:xfrm>
            <a:prstGeom prst="rect">
              <a:avLst/>
            </a:prstGeom>
          </p:spPr>
          <p:txBody>
            <a:bodyPr wrap="none">
              <a:spAutoFit/>
            </a:bodyPr>
            <a:lstStyle/>
            <a:p>
              <a:pPr algn="ctr"/>
              <a:r>
                <a:rPr lang="en-US" b="1" dirty="0">
                  <a:latin typeface="Optima"/>
                  <a:cs typeface="Optima"/>
                </a:rPr>
                <a:t>Human</a:t>
              </a:r>
              <a:endParaRPr lang="en-US" b="1" dirty="0"/>
            </a:p>
          </p:txBody>
        </p:sp>
        <p:sp>
          <p:nvSpPr>
            <p:cNvPr id="17" name="Rectangle 16"/>
            <p:cNvSpPr/>
            <p:nvPr/>
          </p:nvSpPr>
          <p:spPr>
            <a:xfrm>
              <a:off x="5396614" y="4157655"/>
              <a:ext cx="595086" cy="369332"/>
            </a:xfrm>
            <a:prstGeom prst="rect">
              <a:avLst/>
            </a:prstGeom>
          </p:spPr>
          <p:txBody>
            <a:bodyPr wrap="none">
              <a:spAutoFit/>
            </a:bodyPr>
            <a:lstStyle/>
            <a:p>
              <a:pPr algn="ctr"/>
              <a:r>
                <a:rPr lang="en-US" b="1" dirty="0">
                  <a:latin typeface="Optima"/>
                  <a:cs typeface="Optima"/>
                </a:rPr>
                <a:t>Seal</a:t>
              </a:r>
              <a:endParaRPr lang="en-US" b="1" dirty="0"/>
            </a:p>
          </p:txBody>
        </p:sp>
        <p:sp>
          <p:nvSpPr>
            <p:cNvPr id="18" name="Rectangle 17"/>
            <p:cNvSpPr/>
            <p:nvPr/>
          </p:nvSpPr>
          <p:spPr>
            <a:xfrm>
              <a:off x="7262774" y="4157655"/>
              <a:ext cx="838845" cy="369332"/>
            </a:xfrm>
            <a:prstGeom prst="rect">
              <a:avLst/>
            </a:prstGeom>
          </p:spPr>
          <p:txBody>
            <a:bodyPr wrap="none">
              <a:spAutoFit/>
            </a:bodyPr>
            <a:lstStyle/>
            <a:p>
              <a:pPr algn="ctr"/>
              <a:r>
                <a:rPr lang="en-US" b="1" dirty="0">
                  <a:latin typeface="Optima"/>
                  <a:cs typeface="Optima"/>
                </a:rPr>
                <a:t>Whale</a:t>
              </a:r>
              <a:endParaRPr lang="en-US" b="1" dirty="0"/>
            </a:p>
          </p:txBody>
        </p:sp>
        <p:sp>
          <p:nvSpPr>
            <p:cNvPr id="19" name="TextBox 18"/>
            <p:cNvSpPr txBox="1"/>
            <p:nvPr/>
          </p:nvSpPr>
          <p:spPr>
            <a:xfrm>
              <a:off x="3148661" y="3140838"/>
              <a:ext cx="313009" cy="369332"/>
            </a:xfrm>
            <a:prstGeom prst="rect">
              <a:avLst/>
            </a:prstGeom>
            <a:noFill/>
          </p:spPr>
          <p:txBody>
            <a:bodyPr wrap="none" rtlCol="0">
              <a:spAutoFit/>
            </a:bodyPr>
            <a:lstStyle/>
            <a:p>
              <a:pPr algn="ctr"/>
              <a:r>
                <a:rPr lang="en-US" b="1" dirty="0">
                  <a:solidFill>
                    <a:schemeClr val="tx2"/>
                  </a:solidFill>
                  <a:latin typeface="Optima"/>
                  <a:cs typeface="Optima"/>
                </a:rPr>
                <a:t>2</a:t>
              </a:r>
            </a:p>
          </p:txBody>
        </p:sp>
        <p:sp>
          <p:nvSpPr>
            <p:cNvPr id="20" name="TextBox 19"/>
            <p:cNvSpPr txBox="1"/>
            <p:nvPr/>
          </p:nvSpPr>
          <p:spPr>
            <a:xfrm>
              <a:off x="1887999" y="3140838"/>
              <a:ext cx="313009" cy="369332"/>
            </a:xfrm>
            <a:prstGeom prst="rect">
              <a:avLst/>
            </a:prstGeom>
            <a:noFill/>
          </p:spPr>
          <p:txBody>
            <a:bodyPr wrap="none" rtlCol="0">
              <a:spAutoFit/>
            </a:bodyPr>
            <a:lstStyle/>
            <a:p>
              <a:pPr algn="ctr"/>
              <a:r>
                <a:rPr lang="en-US" b="1" dirty="0">
                  <a:solidFill>
                    <a:schemeClr val="accent1"/>
                  </a:solidFill>
                  <a:latin typeface="Optima"/>
                  <a:cs typeface="Optima"/>
                </a:rPr>
                <a:t>1</a:t>
              </a:r>
            </a:p>
          </p:txBody>
        </p:sp>
        <p:sp>
          <p:nvSpPr>
            <p:cNvPr id="21" name="TextBox 20"/>
            <p:cNvSpPr txBox="1"/>
            <p:nvPr/>
          </p:nvSpPr>
          <p:spPr>
            <a:xfrm>
              <a:off x="5702471" y="2019165"/>
              <a:ext cx="313009" cy="369332"/>
            </a:xfrm>
            <a:prstGeom prst="rect">
              <a:avLst/>
            </a:prstGeom>
            <a:noFill/>
          </p:spPr>
          <p:txBody>
            <a:bodyPr wrap="none" rtlCol="0">
              <a:spAutoFit/>
            </a:bodyPr>
            <a:lstStyle/>
            <a:p>
              <a:pPr algn="ctr"/>
              <a:r>
                <a:rPr lang="en-US" b="1" dirty="0">
                  <a:solidFill>
                    <a:schemeClr val="accent2"/>
                  </a:solidFill>
                  <a:latin typeface="Optima"/>
                  <a:cs typeface="Optima"/>
                </a:rPr>
                <a:t>2</a:t>
              </a:r>
            </a:p>
          </p:txBody>
        </p:sp>
        <p:sp>
          <p:nvSpPr>
            <p:cNvPr id="22" name="TextBox 21"/>
            <p:cNvSpPr txBox="1"/>
            <p:nvPr/>
          </p:nvSpPr>
          <p:spPr>
            <a:xfrm>
              <a:off x="7210074" y="3140838"/>
              <a:ext cx="313009" cy="369332"/>
            </a:xfrm>
            <a:prstGeom prst="rect">
              <a:avLst/>
            </a:prstGeom>
            <a:noFill/>
          </p:spPr>
          <p:txBody>
            <a:bodyPr wrap="none" rtlCol="0">
              <a:spAutoFit/>
            </a:bodyPr>
            <a:lstStyle/>
            <a:p>
              <a:pPr algn="ctr"/>
              <a:r>
                <a:rPr lang="en-US" b="1" dirty="0">
                  <a:solidFill>
                    <a:schemeClr val="tx1">
                      <a:lumMod val="75000"/>
                      <a:lumOff val="25000"/>
                    </a:schemeClr>
                  </a:solidFill>
                  <a:latin typeface="Optima"/>
                  <a:cs typeface="Optima"/>
                </a:rPr>
                <a:t>0</a:t>
              </a:r>
            </a:p>
          </p:txBody>
        </p:sp>
        <p:sp>
          <p:nvSpPr>
            <p:cNvPr id="23" name="TextBox 22"/>
            <p:cNvSpPr txBox="1"/>
            <p:nvPr/>
          </p:nvSpPr>
          <p:spPr>
            <a:xfrm>
              <a:off x="5958504" y="3140838"/>
              <a:ext cx="313009" cy="369332"/>
            </a:xfrm>
            <a:prstGeom prst="rect">
              <a:avLst/>
            </a:prstGeom>
            <a:noFill/>
          </p:spPr>
          <p:txBody>
            <a:bodyPr wrap="none" rtlCol="0">
              <a:spAutoFit/>
            </a:bodyPr>
            <a:lstStyle/>
            <a:p>
              <a:pPr algn="ctr"/>
              <a:r>
                <a:rPr lang="en-US" b="1" dirty="0">
                  <a:solidFill>
                    <a:schemeClr val="accent4"/>
                  </a:solidFill>
                  <a:latin typeface="Optima"/>
                  <a:cs typeface="Optima"/>
                </a:rPr>
                <a:t>2</a:t>
              </a:r>
            </a:p>
          </p:txBody>
        </p:sp>
        <p:sp>
          <p:nvSpPr>
            <p:cNvPr id="24" name="TextBox 23"/>
            <p:cNvSpPr txBox="1"/>
            <p:nvPr/>
          </p:nvSpPr>
          <p:spPr>
            <a:xfrm>
              <a:off x="3414523" y="2019165"/>
              <a:ext cx="313009" cy="369332"/>
            </a:xfrm>
            <a:prstGeom prst="rect">
              <a:avLst/>
            </a:prstGeom>
            <a:noFill/>
          </p:spPr>
          <p:txBody>
            <a:bodyPr wrap="none" rtlCol="0">
              <a:spAutoFit/>
            </a:bodyPr>
            <a:lstStyle/>
            <a:p>
              <a:pPr algn="ctr"/>
              <a:r>
                <a:rPr lang="en-US" b="1" dirty="0">
                  <a:solidFill>
                    <a:srgbClr val="149B52"/>
                  </a:solidFill>
                  <a:latin typeface="Optima"/>
                  <a:cs typeface="Optima"/>
                </a:rPr>
                <a:t>1</a:t>
              </a:r>
            </a:p>
          </p:txBody>
        </p:sp>
      </p:grpSp>
      <p:sp>
        <p:nvSpPr>
          <p:cNvPr id="50" name="Title 1"/>
          <p:cNvSpPr txBox="1">
            <a:spLocks/>
          </p:cNvSpPr>
          <p:nvPr/>
        </p:nvSpPr>
        <p:spPr>
          <a:xfrm>
            <a:off x="214050"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Finding the Most Parsimonious Tree</a:t>
            </a:r>
          </a:p>
        </p:txBody>
      </p:sp>
      <p:sp>
        <p:nvSpPr>
          <p:cNvPr id="51" name="Rectangle 50"/>
          <p:cNvSpPr/>
          <p:nvPr/>
        </p:nvSpPr>
        <p:spPr>
          <a:xfrm>
            <a:off x="3321824" y="5786735"/>
            <a:ext cx="2733662" cy="461665"/>
          </a:xfrm>
          <a:prstGeom prst="rect">
            <a:avLst/>
          </a:prstGeom>
        </p:spPr>
        <p:txBody>
          <a:bodyPr wrap="none">
            <a:spAutoFit/>
          </a:bodyPr>
          <a:lstStyle/>
          <a:p>
            <a:r>
              <a:rPr lang="en-US" sz="2400" b="1" dirty="0">
                <a:latin typeface="Optima"/>
                <a:cs typeface="Optima"/>
              </a:rPr>
              <a:t>Parsimony Score: 8</a:t>
            </a:r>
            <a:endParaRPr lang="en-US" sz="2400" b="1" dirty="0"/>
          </a:p>
        </p:txBody>
      </p:sp>
      <p:pic>
        <p:nvPicPr>
          <p:cNvPr id="28" name="Picture 27"/>
          <p:cNvPicPr>
            <a:picLocks noChangeAspect="1"/>
          </p:cNvPicPr>
          <p:nvPr/>
        </p:nvPicPr>
        <p:blipFill rotWithShape="1">
          <a:blip r:embed="rId3"/>
          <a:srcRect l="9277" r="5706"/>
          <a:stretch/>
        </p:blipFill>
        <p:spPr>
          <a:xfrm>
            <a:off x="1107336" y="4648200"/>
            <a:ext cx="913439" cy="914400"/>
          </a:xfrm>
          <a:prstGeom prst="rect">
            <a:avLst/>
          </a:prstGeom>
          <a:ln w="38100" cmpd="sng">
            <a:solidFill>
              <a:srgbClr val="404040"/>
            </a:solidFill>
          </a:ln>
        </p:spPr>
      </p:pic>
      <p:pic>
        <p:nvPicPr>
          <p:cNvPr id="29" name="Picture 28" descr="pevzner_cowboy.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9864" y="4648200"/>
            <a:ext cx="914400" cy="914400"/>
          </a:xfrm>
          <a:prstGeom prst="rect">
            <a:avLst/>
          </a:prstGeom>
          <a:ln w="38100" cmpd="sng">
            <a:solidFill>
              <a:schemeClr val="tx1">
                <a:lumMod val="75000"/>
                <a:lumOff val="25000"/>
              </a:schemeClr>
            </a:solidFill>
          </a:ln>
        </p:spPr>
      </p:pic>
      <p:pic>
        <p:nvPicPr>
          <p:cNvPr id="25" name="Picture 24"/>
          <p:cNvPicPr>
            <a:picLocks noChangeAspect="1"/>
          </p:cNvPicPr>
          <p:nvPr/>
        </p:nvPicPr>
        <p:blipFill rotWithShape="1">
          <a:blip r:embed="rId5"/>
          <a:srcRect l="46398" t="17250" r="3657" b="7804"/>
          <a:stretch/>
        </p:blipFill>
        <p:spPr>
          <a:xfrm>
            <a:off x="5257800" y="4648200"/>
            <a:ext cx="914400" cy="914288"/>
          </a:xfrm>
          <a:prstGeom prst="rect">
            <a:avLst/>
          </a:prstGeom>
          <a:ln w="38100" cmpd="sng">
            <a:solidFill>
              <a:schemeClr val="tx1">
                <a:lumMod val="75000"/>
                <a:lumOff val="25000"/>
              </a:schemeClr>
            </a:solidFill>
          </a:ln>
        </p:spPr>
      </p:pic>
      <p:pic>
        <p:nvPicPr>
          <p:cNvPr id="26" name="Picture 25"/>
          <p:cNvPicPr>
            <a:picLocks noChangeAspect="1"/>
          </p:cNvPicPr>
          <p:nvPr/>
        </p:nvPicPr>
        <p:blipFill rotWithShape="1">
          <a:blip r:embed="rId6"/>
          <a:srcRect l="23347" t="21010" r="23753" b="-350"/>
          <a:stretch/>
        </p:blipFill>
        <p:spPr>
          <a:xfrm>
            <a:off x="7239000" y="4648200"/>
            <a:ext cx="914512" cy="914400"/>
          </a:xfrm>
          <a:prstGeom prst="rect">
            <a:avLst/>
          </a:prstGeom>
          <a:ln w="38100" cmpd="sng">
            <a:solidFill>
              <a:srgbClr val="404040"/>
            </a:solidFill>
          </a:ln>
        </p:spPr>
      </p:pic>
    </p:spTree>
    <p:extLst>
      <p:ext uri="{BB962C8B-B14F-4D97-AF65-F5344CB8AC3E}">
        <p14:creationId xmlns:p14="http://schemas.microsoft.com/office/powerpoint/2010/main" val="1222284846"/>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4752" y="3782378"/>
            <a:ext cx="1415973" cy="338554"/>
          </a:xfrm>
          <a:prstGeom prst="rect">
            <a:avLst/>
          </a:prstGeom>
          <a:noFill/>
        </p:spPr>
        <p:txBody>
          <a:bodyPr wrap="none" rtlCol="0">
            <a:spAutoFit/>
          </a:bodyPr>
          <a:lstStyle/>
          <a:p>
            <a:pPr algn="ctr"/>
            <a:r>
              <a:rPr lang="en-US" sz="1600" dirty="0">
                <a:solidFill>
                  <a:srgbClr val="262626"/>
                </a:solidFill>
                <a:latin typeface="Courier"/>
                <a:cs typeface="Courier"/>
              </a:rPr>
              <a:t>ACGTA</a:t>
            </a:r>
            <a:r>
              <a:rPr lang="en-US" sz="1600" b="1" dirty="0">
                <a:solidFill>
                  <a:schemeClr val="accent1"/>
                </a:solidFill>
                <a:latin typeface="Courier"/>
                <a:cs typeface="Courier"/>
              </a:rPr>
              <a:t>G</a:t>
            </a:r>
            <a:r>
              <a:rPr lang="en-US" sz="1600" dirty="0">
                <a:solidFill>
                  <a:srgbClr val="262626"/>
                </a:solidFill>
                <a:latin typeface="Courier"/>
                <a:cs typeface="Courier"/>
              </a:rPr>
              <a:t>GC</a:t>
            </a:r>
            <a:r>
              <a:rPr lang="en-US" sz="1600" b="1" dirty="0">
                <a:solidFill>
                  <a:srgbClr val="176FC1"/>
                </a:solidFill>
                <a:latin typeface="Courier"/>
                <a:cs typeface="Courier"/>
              </a:rPr>
              <a:t>C</a:t>
            </a:r>
            <a:r>
              <a:rPr lang="en-US" sz="1600" dirty="0">
                <a:solidFill>
                  <a:srgbClr val="262626"/>
                </a:solidFill>
                <a:latin typeface="Courier"/>
                <a:cs typeface="Courier"/>
              </a:rPr>
              <a:t>T</a:t>
            </a:r>
          </a:p>
        </p:txBody>
      </p:sp>
      <p:sp>
        <p:nvSpPr>
          <p:cNvPr id="3" name="TextBox 2"/>
          <p:cNvSpPr txBox="1"/>
          <p:nvPr/>
        </p:nvSpPr>
        <p:spPr>
          <a:xfrm>
            <a:off x="5008348" y="3782378"/>
            <a:ext cx="1415973" cy="338554"/>
          </a:xfrm>
          <a:prstGeom prst="rect">
            <a:avLst/>
          </a:prstGeom>
          <a:noFill/>
        </p:spPr>
        <p:txBody>
          <a:bodyPr wrap="none" rtlCol="0">
            <a:spAutoFit/>
          </a:bodyPr>
          <a:lstStyle/>
          <a:p>
            <a:pPr algn="ctr"/>
            <a:r>
              <a:rPr lang="en-US" sz="1600" dirty="0">
                <a:solidFill>
                  <a:srgbClr val="262626"/>
                </a:solidFill>
                <a:latin typeface="Courier"/>
                <a:cs typeface="Courier"/>
              </a:rPr>
              <a:t>A</a:t>
            </a:r>
            <a:r>
              <a:rPr lang="en-US" sz="1600" b="1" dirty="0">
                <a:solidFill>
                  <a:schemeClr val="accent4"/>
                </a:solidFill>
                <a:latin typeface="Courier"/>
                <a:cs typeface="Courier"/>
              </a:rPr>
              <a:t>T</a:t>
            </a:r>
            <a:r>
              <a:rPr lang="en-US" sz="1600" dirty="0">
                <a:solidFill>
                  <a:srgbClr val="262626"/>
                </a:solidFill>
                <a:latin typeface="Courier"/>
                <a:cs typeface="Courier"/>
              </a:rPr>
              <a:t>GTAAG</a:t>
            </a:r>
            <a:r>
              <a:rPr lang="en-US" sz="1600" b="1" dirty="0">
                <a:solidFill>
                  <a:srgbClr val="95319E"/>
                </a:solidFill>
                <a:latin typeface="Courier"/>
                <a:cs typeface="Courier"/>
              </a:rPr>
              <a:t>AC</a:t>
            </a:r>
            <a:r>
              <a:rPr lang="en-US" sz="1600" dirty="0">
                <a:solidFill>
                  <a:srgbClr val="262626"/>
                </a:solidFill>
                <a:latin typeface="Courier"/>
                <a:cs typeface="Courier"/>
              </a:rPr>
              <a:t>T</a:t>
            </a:r>
          </a:p>
        </p:txBody>
      </p:sp>
      <p:sp>
        <p:nvSpPr>
          <p:cNvPr id="4" name="TextBox 3"/>
          <p:cNvSpPr txBox="1"/>
          <p:nvPr/>
        </p:nvSpPr>
        <p:spPr>
          <a:xfrm>
            <a:off x="2899546" y="3782378"/>
            <a:ext cx="1415973" cy="338554"/>
          </a:xfrm>
          <a:prstGeom prst="rect">
            <a:avLst/>
          </a:prstGeom>
          <a:noFill/>
        </p:spPr>
        <p:txBody>
          <a:bodyPr wrap="none" rtlCol="0">
            <a:spAutoFit/>
          </a:bodyPr>
          <a:lstStyle/>
          <a:p>
            <a:pPr algn="ctr"/>
            <a:r>
              <a:rPr lang="en-US" sz="1600" b="1" dirty="0">
                <a:solidFill>
                  <a:srgbClr val="ED1C24"/>
                </a:solidFill>
                <a:latin typeface="Courier"/>
                <a:cs typeface="Courier"/>
              </a:rPr>
              <a:t>T</a:t>
            </a:r>
            <a:r>
              <a:rPr lang="en-US" sz="1600" dirty="0">
                <a:solidFill>
                  <a:srgbClr val="262626"/>
                </a:solidFill>
                <a:latin typeface="Courier"/>
                <a:cs typeface="Courier"/>
              </a:rPr>
              <a:t>CG</a:t>
            </a:r>
            <a:r>
              <a:rPr lang="en-US" sz="1600" b="1" dirty="0">
                <a:solidFill>
                  <a:srgbClr val="ED1C24"/>
                </a:solidFill>
                <a:latin typeface="Courier"/>
                <a:cs typeface="Courier"/>
              </a:rPr>
              <a:t>AG</a:t>
            </a:r>
            <a:r>
              <a:rPr lang="en-US" sz="1600" dirty="0">
                <a:solidFill>
                  <a:srgbClr val="262626"/>
                </a:solidFill>
                <a:latin typeface="Courier"/>
                <a:cs typeface="Courier"/>
              </a:rPr>
              <a:t>AGCA</a:t>
            </a:r>
            <a:r>
              <a:rPr lang="en-US" sz="1600" b="1" dirty="0">
                <a:solidFill>
                  <a:srgbClr val="ED1C24"/>
                </a:solidFill>
                <a:latin typeface="Courier"/>
                <a:cs typeface="Courier"/>
              </a:rPr>
              <a:t>C</a:t>
            </a:r>
          </a:p>
        </p:txBody>
      </p:sp>
      <p:sp>
        <p:nvSpPr>
          <p:cNvPr id="5" name="TextBox 4"/>
          <p:cNvSpPr txBox="1"/>
          <p:nvPr/>
        </p:nvSpPr>
        <p:spPr>
          <a:xfrm>
            <a:off x="6976129" y="3782378"/>
            <a:ext cx="1415973" cy="338554"/>
          </a:xfrm>
          <a:prstGeom prst="rect">
            <a:avLst/>
          </a:prstGeom>
          <a:noFill/>
        </p:spPr>
        <p:txBody>
          <a:bodyPr wrap="none" rtlCol="0">
            <a:spAutoFit/>
          </a:bodyPr>
          <a:lstStyle/>
          <a:p>
            <a:pPr algn="ctr"/>
            <a:r>
              <a:rPr lang="en-US" sz="1600" b="1" dirty="0">
                <a:solidFill>
                  <a:schemeClr val="accent2"/>
                </a:solidFill>
                <a:latin typeface="Courier"/>
                <a:cs typeface="Courier"/>
              </a:rPr>
              <a:t>T</a:t>
            </a:r>
            <a:r>
              <a:rPr lang="en-US" sz="1600" dirty="0">
                <a:solidFill>
                  <a:srgbClr val="262626"/>
                </a:solidFill>
                <a:latin typeface="Courier"/>
                <a:cs typeface="Courier"/>
              </a:rPr>
              <a:t>CG</a:t>
            </a:r>
            <a:r>
              <a:rPr lang="en-US" sz="1600" b="1" dirty="0">
                <a:solidFill>
                  <a:srgbClr val="F46E2B"/>
                </a:solidFill>
                <a:latin typeface="Courier"/>
                <a:cs typeface="Courier"/>
              </a:rPr>
              <a:t>A</a:t>
            </a:r>
            <a:r>
              <a:rPr lang="en-US" sz="1600" dirty="0">
                <a:solidFill>
                  <a:srgbClr val="262626"/>
                </a:solidFill>
                <a:latin typeface="Courier"/>
                <a:cs typeface="Courier"/>
              </a:rPr>
              <a:t>AAGCAT</a:t>
            </a:r>
          </a:p>
        </p:txBody>
      </p:sp>
      <p:cxnSp>
        <p:nvCxnSpPr>
          <p:cNvPr id="6" name="Straight Arrow Connector 5"/>
          <p:cNvCxnSpPr/>
          <p:nvPr/>
        </p:nvCxnSpPr>
        <p:spPr>
          <a:xfrm flipH="1">
            <a:off x="1836043" y="3014204"/>
            <a:ext cx="630521" cy="762413"/>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110755" y="3107155"/>
            <a:ext cx="313009" cy="369332"/>
          </a:xfrm>
          <a:prstGeom prst="rect">
            <a:avLst/>
          </a:prstGeom>
          <a:noFill/>
        </p:spPr>
        <p:txBody>
          <a:bodyPr wrap="none" rtlCol="0">
            <a:spAutoFit/>
          </a:bodyPr>
          <a:lstStyle/>
          <a:p>
            <a:pPr algn="ctr"/>
            <a:r>
              <a:rPr lang="en-US" b="1" dirty="0">
                <a:solidFill>
                  <a:schemeClr val="tx2"/>
                </a:solidFill>
                <a:latin typeface="Optima"/>
                <a:cs typeface="Optima"/>
              </a:rPr>
              <a:t>4</a:t>
            </a:r>
          </a:p>
        </p:txBody>
      </p:sp>
      <p:sp>
        <p:nvSpPr>
          <p:cNvPr id="8" name="TextBox 7"/>
          <p:cNvSpPr txBox="1"/>
          <p:nvPr/>
        </p:nvSpPr>
        <p:spPr>
          <a:xfrm>
            <a:off x="1850093" y="3107155"/>
            <a:ext cx="313009" cy="369332"/>
          </a:xfrm>
          <a:prstGeom prst="rect">
            <a:avLst/>
          </a:prstGeom>
          <a:noFill/>
        </p:spPr>
        <p:txBody>
          <a:bodyPr wrap="none" rtlCol="0">
            <a:spAutoFit/>
          </a:bodyPr>
          <a:lstStyle/>
          <a:p>
            <a:pPr algn="ctr"/>
            <a:r>
              <a:rPr lang="en-US" b="1" dirty="0">
                <a:solidFill>
                  <a:schemeClr val="accent1"/>
                </a:solidFill>
                <a:latin typeface="Optima"/>
                <a:cs typeface="Optima"/>
              </a:rPr>
              <a:t>2</a:t>
            </a:r>
          </a:p>
        </p:txBody>
      </p:sp>
      <p:sp>
        <p:nvSpPr>
          <p:cNvPr id="9" name="TextBox 8"/>
          <p:cNvSpPr txBox="1"/>
          <p:nvPr/>
        </p:nvSpPr>
        <p:spPr>
          <a:xfrm>
            <a:off x="5664565" y="1985483"/>
            <a:ext cx="313009" cy="369332"/>
          </a:xfrm>
          <a:prstGeom prst="rect">
            <a:avLst/>
          </a:prstGeom>
          <a:noFill/>
        </p:spPr>
        <p:txBody>
          <a:bodyPr wrap="none" rtlCol="0">
            <a:spAutoFit/>
          </a:bodyPr>
          <a:lstStyle/>
          <a:p>
            <a:pPr algn="ctr"/>
            <a:r>
              <a:rPr lang="en-US" b="1" dirty="0">
                <a:solidFill>
                  <a:schemeClr val="tx1">
                    <a:lumMod val="75000"/>
                    <a:lumOff val="25000"/>
                  </a:schemeClr>
                </a:solidFill>
                <a:latin typeface="Optima"/>
                <a:cs typeface="Optima"/>
              </a:rPr>
              <a:t>0</a:t>
            </a:r>
          </a:p>
        </p:txBody>
      </p:sp>
      <p:sp>
        <p:nvSpPr>
          <p:cNvPr id="10" name="TextBox 9"/>
          <p:cNvSpPr txBox="1"/>
          <p:nvPr/>
        </p:nvSpPr>
        <p:spPr>
          <a:xfrm>
            <a:off x="7172167" y="3107155"/>
            <a:ext cx="313009" cy="369332"/>
          </a:xfrm>
          <a:prstGeom prst="rect">
            <a:avLst/>
          </a:prstGeom>
          <a:noFill/>
        </p:spPr>
        <p:txBody>
          <a:bodyPr wrap="none" rtlCol="0">
            <a:spAutoFit/>
          </a:bodyPr>
          <a:lstStyle/>
          <a:p>
            <a:pPr algn="ctr"/>
            <a:r>
              <a:rPr lang="en-US" b="1" dirty="0">
                <a:solidFill>
                  <a:schemeClr val="accent2"/>
                </a:solidFill>
                <a:latin typeface="Optima"/>
                <a:cs typeface="Optima"/>
              </a:rPr>
              <a:t>2</a:t>
            </a:r>
          </a:p>
        </p:txBody>
      </p:sp>
      <p:sp>
        <p:nvSpPr>
          <p:cNvPr id="11" name="TextBox 10"/>
          <p:cNvSpPr txBox="1"/>
          <p:nvPr/>
        </p:nvSpPr>
        <p:spPr>
          <a:xfrm>
            <a:off x="5920598" y="3107155"/>
            <a:ext cx="313009" cy="369332"/>
          </a:xfrm>
          <a:prstGeom prst="rect">
            <a:avLst/>
          </a:prstGeom>
          <a:noFill/>
        </p:spPr>
        <p:txBody>
          <a:bodyPr wrap="none" rtlCol="0">
            <a:spAutoFit/>
          </a:bodyPr>
          <a:lstStyle/>
          <a:p>
            <a:pPr algn="ctr"/>
            <a:r>
              <a:rPr lang="en-US" b="1" dirty="0">
                <a:solidFill>
                  <a:schemeClr val="accent4"/>
                </a:solidFill>
                <a:latin typeface="Optima"/>
                <a:cs typeface="Optima"/>
              </a:rPr>
              <a:t>3</a:t>
            </a:r>
          </a:p>
        </p:txBody>
      </p:sp>
      <p:cxnSp>
        <p:nvCxnSpPr>
          <p:cNvPr id="12" name="Straight Arrow Connector 11"/>
          <p:cNvCxnSpPr/>
          <p:nvPr/>
        </p:nvCxnSpPr>
        <p:spPr>
          <a:xfrm>
            <a:off x="2746096" y="3014204"/>
            <a:ext cx="630521" cy="762413"/>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3033179" y="2025665"/>
            <a:ext cx="1278735" cy="607329"/>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5002656" y="2025665"/>
            <a:ext cx="1278735" cy="607329"/>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5913797" y="3025452"/>
            <a:ext cx="630521" cy="762413"/>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6823850" y="3025452"/>
            <a:ext cx="630521" cy="762413"/>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376617" y="1985483"/>
            <a:ext cx="313009" cy="369332"/>
          </a:xfrm>
          <a:prstGeom prst="rect">
            <a:avLst/>
          </a:prstGeom>
          <a:noFill/>
        </p:spPr>
        <p:txBody>
          <a:bodyPr wrap="none" rtlCol="0">
            <a:spAutoFit/>
          </a:bodyPr>
          <a:lstStyle/>
          <a:p>
            <a:pPr algn="ctr"/>
            <a:r>
              <a:rPr lang="en-US" b="1" dirty="0">
                <a:solidFill>
                  <a:schemeClr val="tx1">
                    <a:lumMod val="75000"/>
                    <a:lumOff val="25000"/>
                  </a:schemeClr>
                </a:solidFill>
                <a:latin typeface="Optima"/>
                <a:cs typeface="Optima"/>
              </a:rPr>
              <a:t>0</a:t>
            </a:r>
          </a:p>
        </p:txBody>
      </p:sp>
      <p:sp>
        <p:nvSpPr>
          <p:cNvPr id="18" name="Rectangle 17"/>
          <p:cNvSpPr/>
          <p:nvPr/>
        </p:nvSpPr>
        <p:spPr>
          <a:xfrm>
            <a:off x="1121264" y="4143552"/>
            <a:ext cx="851768" cy="369332"/>
          </a:xfrm>
          <a:prstGeom prst="rect">
            <a:avLst/>
          </a:prstGeom>
        </p:spPr>
        <p:txBody>
          <a:bodyPr wrap="none">
            <a:spAutoFit/>
          </a:bodyPr>
          <a:lstStyle/>
          <a:p>
            <a:pPr algn="ctr"/>
            <a:r>
              <a:rPr lang="en-US" b="1" dirty="0">
                <a:latin typeface="Optima"/>
                <a:cs typeface="Optima"/>
              </a:rPr>
              <a:t>Chimp</a:t>
            </a:r>
            <a:endParaRPr lang="en-US" b="1" dirty="0"/>
          </a:p>
        </p:txBody>
      </p:sp>
      <p:sp>
        <p:nvSpPr>
          <p:cNvPr id="19" name="Rectangle 18"/>
          <p:cNvSpPr/>
          <p:nvPr/>
        </p:nvSpPr>
        <p:spPr>
          <a:xfrm>
            <a:off x="5261702" y="4143552"/>
            <a:ext cx="928637" cy="369332"/>
          </a:xfrm>
          <a:prstGeom prst="rect">
            <a:avLst/>
          </a:prstGeom>
        </p:spPr>
        <p:txBody>
          <a:bodyPr wrap="none">
            <a:spAutoFit/>
          </a:bodyPr>
          <a:lstStyle/>
          <a:p>
            <a:pPr algn="ctr"/>
            <a:r>
              <a:rPr lang="en-US" b="1" dirty="0">
                <a:latin typeface="Optima"/>
                <a:cs typeface="Optima"/>
              </a:rPr>
              <a:t>Human</a:t>
            </a:r>
            <a:endParaRPr lang="en-US" b="1" dirty="0"/>
          </a:p>
        </p:txBody>
      </p:sp>
      <p:sp>
        <p:nvSpPr>
          <p:cNvPr id="20" name="Rectangle 19"/>
          <p:cNvSpPr/>
          <p:nvPr/>
        </p:nvSpPr>
        <p:spPr>
          <a:xfrm>
            <a:off x="3261569" y="4143552"/>
            <a:ext cx="595086" cy="369332"/>
          </a:xfrm>
          <a:prstGeom prst="rect">
            <a:avLst/>
          </a:prstGeom>
        </p:spPr>
        <p:txBody>
          <a:bodyPr wrap="none">
            <a:spAutoFit/>
          </a:bodyPr>
          <a:lstStyle/>
          <a:p>
            <a:pPr algn="ctr"/>
            <a:r>
              <a:rPr lang="en-US" b="1" dirty="0">
                <a:latin typeface="Optima"/>
                <a:cs typeface="Optima"/>
              </a:rPr>
              <a:t>Seal</a:t>
            </a:r>
            <a:endParaRPr lang="en-US" b="1" dirty="0"/>
          </a:p>
        </p:txBody>
      </p:sp>
      <p:sp>
        <p:nvSpPr>
          <p:cNvPr id="21" name="Rectangle 20"/>
          <p:cNvSpPr/>
          <p:nvPr/>
        </p:nvSpPr>
        <p:spPr>
          <a:xfrm>
            <a:off x="7258840" y="4143552"/>
            <a:ext cx="838845" cy="369332"/>
          </a:xfrm>
          <a:prstGeom prst="rect">
            <a:avLst/>
          </a:prstGeom>
        </p:spPr>
        <p:txBody>
          <a:bodyPr wrap="none">
            <a:spAutoFit/>
          </a:bodyPr>
          <a:lstStyle/>
          <a:p>
            <a:pPr algn="ctr"/>
            <a:r>
              <a:rPr lang="en-US" b="1" dirty="0">
                <a:latin typeface="Optima"/>
                <a:cs typeface="Optima"/>
              </a:rPr>
              <a:t>Whale</a:t>
            </a:r>
            <a:endParaRPr lang="en-US" b="1" dirty="0"/>
          </a:p>
        </p:txBody>
      </p:sp>
      <p:sp>
        <p:nvSpPr>
          <p:cNvPr id="22" name="TextBox 21"/>
          <p:cNvSpPr txBox="1"/>
          <p:nvPr/>
        </p:nvSpPr>
        <p:spPr>
          <a:xfrm>
            <a:off x="1911799" y="2653530"/>
            <a:ext cx="1415973" cy="338554"/>
          </a:xfrm>
          <a:prstGeom prst="rect">
            <a:avLst/>
          </a:prstGeom>
          <a:noFill/>
        </p:spPr>
        <p:txBody>
          <a:bodyPr wrap="none" rtlCol="0">
            <a:spAutoFit/>
          </a:bodyPr>
          <a:lstStyle/>
          <a:p>
            <a:pPr algn="ctr"/>
            <a:r>
              <a:rPr lang="en-US" sz="1600" b="1" dirty="0">
                <a:solidFill>
                  <a:schemeClr val="tx2"/>
                </a:solidFill>
                <a:latin typeface="Courier"/>
                <a:cs typeface="Courier"/>
              </a:rPr>
              <a:t>A</a:t>
            </a:r>
            <a:r>
              <a:rPr lang="en-US" sz="1600" dirty="0">
                <a:solidFill>
                  <a:srgbClr val="262626"/>
                </a:solidFill>
                <a:latin typeface="Courier"/>
                <a:cs typeface="Courier"/>
              </a:rPr>
              <a:t>CG</a:t>
            </a:r>
            <a:r>
              <a:rPr lang="en-US" sz="1600" b="1" dirty="0">
                <a:solidFill>
                  <a:srgbClr val="ED1C24"/>
                </a:solidFill>
                <a:latin typeface="Courier"/>
                <a:cs typeface="Courier"/>
              </a:rPr>
              <a:t>TA</a:t>
            </a:r>
            <a:r>
              <a:rPr lang="en-US" sz="1600" b="1" dirty="0">
                <a:solidFill>
                  <a:srgbClr val="176FC1"/>
                </a:solidFill>
                <a:latin typeface="Courier"/>
                <a:cs typeface="Courier"/>
              </a:rPr>
              <a:t>A</a:t>
            </a:r>
            <a:r>
              <a:rPr lang="en-US" sz="1600" dirty="0">
                <a:solidFill>
                  <a:srgbClr val="262626"/>
                </a:solidFill>
                <a:latin typeface="Courier"/>
                <a:cs typeface="Courier"/>
              </a:rPr>
              <a:t>GC</a:t>
            </a:r>
            <a:r>
              <a:rPr lang="en-US" sz="1600" b="1" dirty="0">
                <a:solidFill>
                  <a:srgbClr val="176FC1"/>
                </a:solidFill>
                <a:latin typeface="Courier"/>
                <a:cs typeface="Courier"/>
              </a:rPr>
              <a:t>A</a:t>
            </a:r>
            <a:r>
              <a:rPr lang="en-US" sz="1600" b="1" dirty="0">
                <a:solidFill>
                  <a:srgbClr val="ED1C24"/>
                </a:solidFill>
                <a:latin typeface="Courier"/>
                <a:cs typeface="Courier"/>
              </a:rPr>
              <a:t>T</a:t>
            </a:r>
          </a:p>
        </p:txBody>
      </p:sp>
      <p:sp>
        <p:nvSpPr>
          <p:cNvPr id="23" name="TextBox 22"/>
          <p:cNvSpPr txBox="1"/>
          <p:nvPr/>
        </p:nvSpPr>
        <p:spPr>
          <a:xfrm>
            <a:off x="5980932" y="2653530"/>
            <a:ext cx="1415973" cy="338554"/>
          </a:xfrm>
          <a:prstGeom prst="rect">
            <a:avLst/>
          </a:prstGeom>
          <a:noFill/>
        </p:spPr>
        <p:txBody>
          <a:bodyPr wrap="none" rtlCol="0">
            <a:spAutoFit/>
          </a:bodyPr>
          <a:lstStyle/>
          <a:p>
            <a:pPr algn="ctr"/>
            <a:r>
              <a:rPr lang="en-US" sz="1600" b="1" dirty="0">
                <a:solidFill>
                  <a:srgbClr val="F46E2B"/>
                </a:solidFill>
                <a:latin typeface="Courier"/>
                <a:cs typeface="Courier"/>
              </a:rPr>
              <a:t>A</a:t>
            </a:r>
            <a:r>
              <a:rPr lang="en-US" sz="1600" b="1" dirty="0">
                <a:solidFill>
                  <a:srgbClr val="95319E"/>
                </a:solidFill>
                <a:latin typeface="Courier"/>
                <a:cs typeface="Courier"/>
              </a:rPr>
              <a:t>C</a:t>
            </a:r>
            <a:r>
              <a:rPr lang="en-US" sz="1600" dirty="0">
                <a:solidFill>
                  <a:srgbClr val="262626"/>
                </a:solidFill>
                <a:latin typeface="Courier"/>
                <a:cs typeface="Courier"/>
              </a:rPr>
              <a:t>G</a:t>
            </a:r>
            <a:r>
              <a:rPr lang="en-US" sz="1600" b="1" dirty="0">
                <a:solidFill>
                  <a:srgbClr val="F46E2B"/>
                </a:solidFill>
                <a:latin typeface="Courier"/>
                <a:cs typeface="Courier"/>
              </a:rPr>
              <a:t>T</a:t>
            </a:r>
            <a:r>
              <a:rPr lang="en-US" sz="1600" dirty="0">
                <a:solidFill>
                  <a:srgbClr val="262626"/>
                </a:solidFill>
                <a:latin typeface="Courier"/>
                <a:cs typeface="Courier"/>
              </a:rPr>
              <a:t>AAG</a:t>
            </a:r>
            <a:r>
              <a:rPr lang="en-US" sz="1600" b="1" dirty="0">
                <a:solidFill>
                  <a:srgbClr val="95319E"/>
                </a:solidFill>
                <a:latin typeface="Courier"/>
                <a:cs typeface="Courier"/>
              </a:rPr>
              <a:t>CA</a:t>
            </a:r>
            <a:r>
              <a:rPr lang="en-US" sz="1600" dirty="0">
                <a:solidFill>
                  <a:srgbClr val="262626"/>
                </a:solidFill>
                <a:latin typeface="Courier"/>
                <a:cs typeface="Courier"/>
              </a:rPr>
              <a:t>T</a:t>
            </a:r>
          </a:p>
        </p:txBody>
      </p:sp>
      <p:sp>
        <p:nvSpPr>
          <p:cNvPr id="24" name="TextBox 23"/>
          <p:cNvSpPr txBox="1"/>
          <p:nvPr/>
        </p:nvSpPr>
        <p:spPr>
          <a:xfrm>
            <a:off x="3962246" y="1646928"/>
            <a:ext cx="1415973" cy="338554"/>
          </a:xfrm>
          <a:prstGeom prst="rect">
            <a:avLst/>
          </a:prstGeom>
          <a:noFill/>
        </p:spPr>
        <p:txBody>
          <a:bodyPr wrap="none" rtlCol="0">
            <a:spAutoFit/>
          </a:bodyPr>
          <a:lstStyle/>
          <a:p>
            <a:pPr algn="ctr"/>
            <a:r>
              <a:rPr lang="en-US" sz="1600" dirty="0">
                <a:solidFill>
                  <a:srgbClr val="262626"/>
                </a:solidFill>
                <a:latin typeface="Courier"/>
                <a:cs typeface="Courier"/>
              </a:rPr>
              <a:t>ACGTAAGCAT</a:t>
            </a:r>
          </a:p>
        </p:txBody>
      </p:sp>
      <p:sp>
        <p:nvSpPr>
          <p:cNvPr id="27" name="Rectangle 26"/>
          <p:cNvSpPr/>
          <p:nvPr/>
        </p:nvSpPr>
        <p:spPr>
          <a:xfrm>
            <a:off x="3321826" y="5786735"/>
            <a:ext cx="2904785" cy="461665"/>
          </a:xfrm>
          <a:prstGeom prst="rect">
            <a:avLst/>
          </a:prstGeom>
        </p:spPr>
        <p:txBody>
          <a:bodyPr wrap="none">
            <a:spAutoFit/>
          </a:bodyPr>
          <a:lstStyle/>
          <a:p>
            <a:r>
              <a:rPr lang="en-US" sz="2400" b="1" dirty="0">
                <a:latin typeface="Optima"/>
                <a:cs typeface="Optima"/>
              </a:rPr>
              <a:t>Parsimony Score: 11</a:t>
            </a:r>
            <a:endParaRPr lang="en-US" sz="2400" b="1" dirty="0"/>
          </a:p>
        </p:txBody>
      </p:sp>
      <p:sp>
        <p:nvSpPr>
          <p:cNvPr id="29" name="Title 1"/>
          <p:cNvSpPr txBox="1">
            <a:spLocks/>
          </p:cNvSpPr>
          <p:nvPr/>
        </p:nvSpPr>
        <p:spPr>
          <a:xfrm>
            <a:off x="214050"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Finding the Most Parsimonious Tree</a:t>
            </a:r>
          </a:p>
        </p:txBody>
      </p:sp>
      <p:pic>
        <p:nvPicPr>
          <p:cNvPr id="28" name="Picture 27"/>
          <p:cNvPicPr>
            <a:picLocks noChangeAspect="1"/>
          </p:cNvPicPr>
          <p:nvPr/>
        </p:nvPicPr>
        <p:blipFill rotWithShape="1">
          <a:blip r:embed="rId3"/>
          <a:srcRect l="9277" r="5706"/>
          <a:stretch/>
        </p:blipFill>
        <p:spPr>
          <a:xfrm>
            <a:off x="1107336" y="4648200"/>
            <a:ext cx="913439" cy="914400"/>
          </a:xfrm>
          <a:prstGeom prst="rect">
            <a:avLst/>
          </a:prstGeom>
          <a:ln w="38100" cmpd="sng">
            <a:solidFill>
              <a:srgbClr val="404040"/>
            </a:solidFill>
          </a:ln>
        </p:spPr>
      </p:pic>
      <p:pic>
        <p:nvPicPr>
          <p:cNvPr id="30" name="Picture 29"/>
          <p:cNvPicPr>
            <a:picLocks noChangeAspect="1"/>
          </p:cNvPicPr>
          <p:nvPr/>
        </p:nvPicPr>
        <p:blipFill rotWithShape="1">
          <a:blip r:embed="rId4"/>
          <a:srcRect l="46398" t="17250" r="3657" b="7804"/>
          <a:stretch/>
        </p:blipFill>
        <p:spPr>
          <a:xfrm>
            <a:off x="3110688" y="4648200"/>
            <a:ext cx="914400" cy="914288"/>
          </a:xfrm>
          <a:prstGeom prst="rect">
            <a:avLst/>
          </a:prstGeom>
          <a:ln w="38100" cmpd="sng">
            <a:solidFill>
              <a:schemeClr val="tx1">
                <a:lumMod val="75000"/>
                <a:lumOff val="25000"/>
              </a:schemeClr>
            </a:solidFill>
          </a:ln>
        </p:spPr>
      </p:pic>
      <p:pic>
        <p:nvPicPr>
          <p:cNvPr id="31" name="Picture 30" descr="pevzner_cowboy.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7800" y="4648200"/>
            <a:ext cx="914400" cy="914400"/>
          </a:xfrm>
          <a:prstGeom prst="rect">
            <a:avLst/>
          </a:prstGeom>
          <a:ln w="38100" cmpd="sng">
            <a:solidFill>
              <a:schemeClr val="tx1">
                <a:lumMod val="75000"/>
                <a:lumOff val="25000"/>
              </a:schemeClr>
            </a:solidFill>
          </a:ln>
        </p:spPr>
      </p:pic>
      <p:pic>
        <p:nvPicPr>
          <p:cNvPr id="32" name="Picture 31"/>
          <p:cNvPicPr>
            <a:picLocks noChangeAspect="1"/>
          </p:cNvPicPr>
          <p:nvPr/>
        </p:nvPicPr>
        <p:blipFill rotWithShape="1">
          <a:blip r:embed="rId6"/>
          <a:srcRect l="23347" t="21010" r="23753" b="-350"/>
          <a:stretch/>
        </p:blipFill>
        <p:spPr>
          <a:xfrm>
            <a:off x="7239000" y="4648200"/>
            <a:ext cx="914512" cy="914400"/>
          </a:xfrm>
          <a:prstGeom prst="rect">
            <a:avLst/>
          </a:prstGeom>
          <a:ln w="38100" cmpd="sng">
            <a:solidFill>
              <a:srgbClr val="404040"/>
            </a:solidFill>
          </a:ln>
        </p:spPr>
      </p:pic>
    </p:spTree>
    <p:extLst>
      <p:ext uri="{BB962C8B-B14F-4D97-AF65-F5344CB8AC3E}">
        <p14:creationId xmlns:p14="http://schemas.microsoft.com/office/powerpoint/2010/main" val="1182211117"/>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4752" y="3786714"/>
            <a:ext cx="1415973" cy="338554"/>
          </a:xfrm>
          <a:prstGeom prst="rect">
            <a:avLst/>
          </a:prstGeom>
          <a:noFill/>
        </p:spPr>
        <p:txBody>
          <a:bodyPr wrap="none" rtlCol="0">
            <a:spAutoFit/>
          </a:bodyPr>
          <a:lstStyle/>
          <a:p>
            <a:pPr algn="ctr"/>
            <a:r>
              <a:rPr lang="en-US" sz="1600" dirty="0">
                <a:solidFill>
                  <a:srgbClr val="262626"/>
                </a:solidFill>
                <a:latin typeface="Courier"/>
                <a:cs typeface="Courier"/>
              </a:rPr>
              <a:t>ACGTA</a:t>
            </a:r>
            <a:r>
              <a:rPr lang="en-US" sz="1600" b="1" dirty="0">
                <a:solidFill>
                  <a:schemeClr val="accent1"/>
                </a:solidFill>
                <a:latin typeface="Courier"/>
                <a:cs typeface="Courier"/>
              </a:rPr>
              <a:t>G</a:t>
            </a:r>
            <a:r>
              <a:rPr lang="en-US" sz="1600" dirty="0">
                <a:solidFill>
                  <a:srgbClr val="262626"/>
                </a:solidFill>
                <a:latin typeface="Courier"/>
                <a:cs typeface="Courier"/>
              </a:rPr>
              <a:t>GCCT</a:t>
            </a:r>
          </a:p>
        </p:txBody>
      </p:sp>
      <p:sp>
        <p:nvSpPr>
          <p:cNvPr id="3" name="TextBox 2"/>
          <p:cNvSpPr txBox="1"/>
          <p:nvPr/>
        </p:nvSpPr>
        <p:spPr>
          <a:xfrm>
            <a:off x="5008348" y="3786714"/>
            <a:ext cx="1415973" cy="338554"/>
          </a:xfrm>
          <a:prstGeom prst="rect">
            <a:avLst/>
          </a:prstGeom>
          <a:noFill/>
        </p:spPr>
        <p:txBody>
          <a:bodyPr wrap="none" rtlCol="0">
            <a:spAutoFit/>
          </a:bodyPr>
          <a:lstStyle/>
          <a:p>
            <a:pPr algn="ctr"/>
            <a:r>
              <a:rPr lang="en-US" sz="1600" dirty="0">
                <a:solidFill>
                  <a:srgbClr val="262626"/>
                </a:solidFill>
                <a:latin typeface="Courier"/>
                <a:cs typeface="Courier"/>
              </a:rPr>
              <a:t>A</a:t>
            </a:r>
            <a:r>
              <a:rPr lang="en-US" sz="1600" b="1" dirty="0">
                <a:solidFill>
                  <a:schemeClr val="accent4"/>
                </a:solidFill>
                <a:latin typeface="Courier"/>
                <a:cs typeface="Courier"/>
              </a:rPr>
              <a:t>T</a:t>
            </a:r>
            <a:r>
              <a:rPr lang="en-US" sz="1600" dirty="0">
                <a:solidFill>
                  <a:srgbClr val="262626"/>
                </a:solidFill>
                <a:latin typeface="Courier"/>
                <a:cs typeface="Courier"/>
              </a:rPr>
              <a:t>GTAAG</a:t>
            </a:r>
            <a:r>
              <a:rPr lang="en-US" sz="1600" b="1" dirty="0">
                <a:solidFill>
                  <a:srgbClr val="95319E"/>
                </a:solidFill>
                <a:latin typeface="Courier"/>
                <a:cs typeface="Courier"/>
              </a:rPr>
              <a:t>A</a:t>
            </a:r>
            <a:r>
              <a:rPr lang="en-US" sz="1600" dirty="0">
                <a:solidFill>
                  <a:srgbClr val="262626"/>
                </a:solidFill>
                <a:latin typeface="Courier"/>
                <a:cs typeface="Courier"/>
              </a:rPr>
              <a:t>CT</a:t>
            </a:r>
          </a:p>
        </p:txBody>
      </p:sp>
      <p:sp>
        <p:nvSpPr>
          <p:cNvPr id="4" name="TextBox 3"/>
          <p:cNvSpPr txBox="1"/>
          <p:nvPr/>
        </p:nvSpPr>
        <p:spPr>
          <a:xfrm>
            <a:off x="6942831" y="3786714"/>
            <a:ext cx="1415973" cy="338554"/>
          </a:xfrm>
          <a:prstGeom prst="rect">
            <a:avLst/>
          </a:prstGeom>
          <a:noFill/>
        </p:spPr>
        <p:txBody>
          <a:bodyPr wrap="none" rtlCol="0">
            <a:spAutoFit/>
          </a:bodyPr>
          <a:lstStyle/>
          <a:p>
            <a:pPr algn="ctr"/>
            <a:r>
              <a:rPr lang="en-US" sz="1600" b="1" dirty="0">
                <a:solidFill>
                  <a:schemeClr val="accent2"/>
                </a:solidFill>
                <a:latin typeface="Courier"/>
                <a:cs typeface="Courier"/>
              </a:rPr>
              <a:t>T</a:t>
            </a:r>
            <a:r>
              <a:rPr lang="en-US" sz="1600" dirty="0">
                <a:solidFill>
                  <a:srgbClr val="262626"/>
                </a:solidFill>
                <a:latin typeface="Courier"/>
                <a:cs typeface="Courier"/>
              </a:rPr>
              <a:t>CG</a:t>
            </a:r>
            <a:r>
              <a:rPr lang="en-US" sz="1600" b="1" dirty="0">
                <a:solidFill>
                  <a:srgbClr val="F46E2B"/>
                </a:solidFill>
                <a:latin typeface="Courier"/>
                <a:cs typeface="Courier"/>
              </a:rPr>
              <a:t>AG</a:t>
            </a:r>
            <a:r>
              <a:rPr lang="en-US" sz="1600" dirty="0">
                <a:solidFill>
                  <a:srgbClr val="262626"/>
                </a:solidFill>
                <a:latin typeface="Courier"/>
                <a:cs typeface="Courier"/>
              </a:rPr>
              <a:t>AGC</a:t>
            </a:r>
            <a:r>
              <a:rPr lang="en-US" sz="1600" b="1" dirty="0">
                <a:solidFill>
                  <a:srgbClr val="F46E2B"/>
                </a:solidFill>
                <a:latin typeface="Courier"/>
                <a:cs typeface="Courier"/>
              </a:rPr>
              <a:t>AC</a:t>
            </a:r>
          </a:p>
        </p:txBody>
      </p:sp>
      <p:sp>
        <p:nvSpPr>
          <p:cNvPr id="5" name="TextBox 4"/>
          <p:cNvSpPr txBox="1"/>
          <p:nvPr/>
        </p:nvSpPr>
        <p:spPr>
          <a:xfrm>
            <a:off x="2893315" y="3786714"/>
            <a:ext cx="1415973" cy="338554"/>
          </a:xfrm>
          <a:prstGeom prst="rect">
            <a:avLst/>
          </a:prstGeom>
          <a:noFill/>
        </p:spPr>
        <p:txBody>
          <a:bodyPr wrap="none" rtlCol="0">
            <a:spAutoFit/>
          </a:bodyPr>
          <a:lstStyle/>
          <a:p>
            <a:pPr algn="ctr"/>
            <a:r>
              <a:rPr lang="en-US" sz="1600" b="1" dirty="0">
                <a:solidFill>
                  <a:schemeClr val="tx2"/>
                </a:solidFill>
                <a:latin typeface="Courier"/>
                <a:cs typeface="Courier"/>
              </a:rPr>
              <a:t>T</a:t>
            </a:r>
            <a:r>
              <a:rPr lang="en-US" sz="1600" dirty="0">
                <a:solidFill>
                  <a:srgbClr val="262626"/>
                </a:solidFill>
                <a:latin typeface="Courier"/>
                <a:cs typeface="Courier"/>
              </a:rPr>
              <a:t>CG</a:t>
            </a:r>
            <a:r>
              <a:rPr lang="en-US" sz="1600" b="1" dirty="0">
                <a:solidFill>
                  <a:srgbClr val="ED1C24"/>
                </a:solidFill>
                <a:latin typeface="Courier"/>
                <a:cs typeface="Courier"/>
              </a:rPr>
              <a:t>A</a:t>
            </a:r>
            <a:r>
              <a:rPr lang="en-US" sz="1600" dirty="0">
                <a:solidFill>
                  <a:srgbClr val="262626"/>
                </a:solidFill>
                <a:latin typeface="Courier"/>
                <a:cs typeface="Courier"/>
              </a:rPr>
              <a:t>AAGC</a:t>
            </a:r>
            <a:r>
              <a:rPr lang="en-US" sz="1600" b="1" dirty="0">
                <a:solidFill>
                  <a:srgbClr val="ED1C24"/>
                </a:solidFill>
                <a:latin typeface="Courier"/>
                <a:cs typeface="Courier"/>
              </a:rPr>
              <a:t>A</a:t>
            </a:r>
            <a:r>
              <a:rPr lang="en-US" sz="1600" dirty="0">
                <a:solidFill>
                  <a:srgbClr val="262626"/>
                </a:solidFill>
                <a:latin typeface="Courier"/>
                <a:cs typeface="Courier"/>
              </a:rPr>
              <a:t>T</a:t>
            </a:r>
          </a:p>
        </p:txBody>
      </p:sp>
      <p:cxnSp>
        <p:nvCxnSpPr>
          <p:cNvPr id="6" name="Straight Arrow Connector 5"/>
          <p:cNvCxnSpPr/>
          <p:nvPr/>
        </p:nvCxnSpPr>
        <p:spPr>
          <a:xfrm flipH="1">
            <a:off x="1836043" y="3014204"/>
            <a:ext cx="630521" cy="762413"/>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110755" y="3107155"/>
            <a:ext cx="313009" cy="369332"/>
          </a:xfrm>
          <a:prstGeom prst="rect">
            <a:avLst/>
          </a:prstGeom>
          <a:noFill/>
        </p:spPr>
        <p:txBody>
          <a:bodyPr wrap="none" rtlCol="0">
            <a:spAutoFit/>
          </a:bodyPr>
          <a:lstStyle/>
          <a:p>
            <a:pPr algn="ctr"/>
            <a:r>
              <a:rPr lang="en-US" b="1" dirty="0">
                <a:solidFill>
                  <a:schemeClr val="tx2"/>
                </a:solidFill>
                <a:latin typeface="Optima"/>
                <a:cs typeface="Optima"/>
              </a:rPr>
              <a:t>3</a:t>
            </a:r>
          </a:p>
        </p:txBody>
      </p:sp>
      <p:sp>
        <p:nvSpPr>
          <p:cNvPr id="8" name="TextBox 7"/>
          <p:cNvSpPr txBox="1"/>
          <p:nvPr/>
        </p:nvSpPr>
        <p:spPr>
          <a:xfrm>
            <a:off x="1850093" y="3107155"/>
            <a:ext cx="313009" cy="369332"/>
          </a:xfrm>
          <a:prstGeom prst="rect">
            <a:avLst/>
          </a:prstGeom>
          <a:noFill/>
        </p:spPr>
        <p:txBody>
          <a:bodyPr wrap="none" rtlCol="0">
            <a:spAutoFit/>
          </a:bodyPr>
          <a:lstStyle/>
          <a:p>
            <a:pPr algn="ctr"/>
            <a:r>
              <a:rPr lang="en-US" b="1" dirty="0">
                <a:solidFill>
                  <a:schemeClr val="accent1"/>
                </a:solidFill>
                <a:latin typeface="Optima"/>
                <a:cs typeface="Optima"/>
              </a:rPr>
              <a:t>1</a:t>
            </a:r>
          </a:p>
        </p:txBody>
      </p:sp>
      <p:sp>
        <p:nvSpPr>
          <p:cNvPr id="9" name="TextBox 8"/>
          <p:cNvSpPr txBox="1"/>
          <p:nvPr/>
        </p:nvSpPr>
        <p:spPr>
          <a:xfrm>
            <a:off x="5664565" y="1985483"/>
            <a:ext cx="313009" cy="369332"/>
          </a:xfrm>
          <a:prstGeom prst="rect">
            <a:avLst/>
          </a:prstGeom>
          <a:noFill/>
        </p:spPr>
        <p:txBody>
          <a:bodyPr wrap="none" rtlCol="0">
            <a:spAutoFit/>
          </a:bodyPr>
          <a:lstStyle/>
          <a:p>
            <a:pPr algn="ctr"/>
            <a:r>
              <a:rPr lang="en-US" b="1" dirty="0">
                <a:solidFill>
                  <a:srgbClr val="404040"/>
                </a:solidFill>
                <a:latin typeface="Optima"/>
                <a:cs typeface="Optima"/>
              </a:rPr>
              <a:t>2</a:t>
            </a:r>
          </a:p>
        </p:txBody>
      </p:sp>
      <p:sp>
        <p:nvSpPr>
          <p:cNvPr id="10" name="TextBox 9"/>
          <p:cNvSpPr txBox="1"/>
          <p:nvPr/>
        </p:nvSpPr>
        <p:spPr>
          <a:xfrm>
            <a:off x="7172167" y="3107155"/>
            <a:ext cx="313009" cy="369332"/>
          </a:xfrm>
          <a:prstGeom prst="rect">
            <a:avLst/>
          </a:prstGeom>
          <a:noFill/>
        </p:spPr>
        <p:txBody>
          <a:bodyPr wrap="none" rtlCol="0">
            <a:spAutoFit/>
          </a:bodyPr>
          <a:lstStyle/>
          <a:p>
            <a:pPr algn="ctr"/>
            <a:r>
              <a:rPr lang="en-US" b="1" dirty="0">
                <a:solidFill>
                  <a:schemeClr val="accent2"/>
                </a:solidFill>
                <a:latin typeface="Optima"/>
                <a:cs typeface="Optima"/>
              </a:rPr>
              <a:t>5</a:t>
            </a:r>
          </a:p>
        </p:txBody>
      </p:sp>
      <p:sp>
        <p:nvSpPr>
          <p:cNvPr id="11" name="TextBox 10"/>
          <p:cNvSpPr txBox="1"/>
          <p:nvPr/>
        </p:nvSpPr>
        <p:spPr>
          <a:xfrm>
            <a:off x="5920598" y="3107155"/>
            <a:ext cx="313009" cy="369332"/>
          </a:xfrm>
          <a:prstGeom prst="rect">
            <a:avLst/>
          </a:prstGeom>
          <a:noFill/>
        </p:spPr>
        <p:txBody>
          <a:bodyPr wrap="none" rtlCol="0">
            <a:spAutoFit/>
          </a:bodyPr>
          <a:lstStyle/>
          <a:p>
            <a:pPr algn="ctr"/>
            <a:r>
              <a:rPr lang="en-US" b="1" dirty="0">
                <a:solidFill>
                  <a:schemeClr val="accent4"/>
                </a:solidFill>
                <a:latin typeface="Optima"/>
                <a:cs typeface="Optima"/>
              </a:rPr>
              <a:t>2</a:t>
            </a:r>
          </a:p>
        </p:txBody>
      </p:sp>
      <p:cxnSp>
        <p:nvCxnSpPr>
          <p:cNvPr id="12" name="Straight Arrow Connector 11"/>
          <p:cNvCxnSpPr/>
          <p:nvPr/>
        </p:nvCxnSpPr>
        <p:spPr>
          <a:xfrm>
            <a:off x="2746096" y="3014204"/>
            <a:ext cx="630521" cy="762413"/>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3033179" y="2025665"/>
            <a:ext cx="1278735" cy="607329"/>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5002656" y="2025665"/>
            <a:ext cx="1278735" cy="607329"/>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5913797" y="3025452"/>
            <a:ext cx="630521" cy="762413"/>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6823850" y="3025452"/>
            <a:ext cx="630521" cy="762413"/>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376617" y="1985483"/>
            <a:ext cx="313009" cy="369332"/>
          </a:xfrm>
          <a:prstGeom prst="rect">
            <a:avLst/>
          </a:prstGeom>
          <a:noFill/>
        </p:spPr>
        <p:txBody>
          <a:bodyPr wrap="none" rtlCol="0">
            <a:spAutoFit/>
          </a:bodyPr>
          <a:lstStyle/>
          <a:p>
            <a:pPr algn="ctr"/>
            <a:r>
              <a:rPr lang="en-US" b="1" dirty="0">
                <a:solidFill>
                  <a:srgbClr val="404040"/>
                </a:solidFill>
                <a:latin typeface="Optima"/>
                <a:cs typeface="Optima"/>
              </a:rPr>
              <a:t>1</a:t>
            </a:r>
          </a:p>
        </p:txBody>
      </p:sp>
      <p:sp>
        <p:nvSpPr>
          <p:cNvPr id="18" name="Rectangle 17"/>
          <p:cNvSpPr/>
          <p:nvPr/>
        </p:nvSpPr>
        <p:spPr>
          <a:xfrm>
            <a:off x="1121264" y="4135059"/>
            <a:ext cx="851768" cy="369332"/>
          </a:xfrm>
          <a:prstGeom prst="rect">
            <a:avLst/>
          </a:prstGeom>
        </p:spPr>
        <p:txBody>
          <a:bodyPr wrap="none">
            <a:spAutoFit/>
          </a:bodyPr>
          <a:lstStyle/>
          <a:p>
            <a:pPr algn="ctr"/>
            <a:r>
              <a:rPr lang="en-US" b="1" dirty="0">
                <a:latin typeface="Optima"/>
                <a:cs typeface="Optima"/>
              </a:rPr>
              <a:t>Chimp</a:t>
            </a:r>
            <a:endParaRPr lang="en-US" b="1" dirty="0"/>
          </a:p>
        </p:txBody>
      </p:sp>
      <p:sp>
        <p:nvSpPr>
          <p:cNvPr id="19" name="Rectangle 18"/>
          <p:cNvSpPr/>
          <p:nvPr/>
        </p:nvSpPr>
        <p:spPr>
          <a:xfrm>
            <a:off x="5261702" y="4135059"/>
            <a:ext cx="928637" cy="369332"/>
          </a:xfrm>
          <a:prstGeom prst="rect">
            <a:avLst/>
          </a:prstGeom>
        </p:spPr>
        <p:txBody>
          <a:bodyPr wrap="none">
            <a:spAutoFit/>
          </a:bodyPr>
          <a:lstStyle/>
          <a:p>
            <a:pPr algn="ctr"/>
            <a:r>
              <a:rPr lang="en-US" b="1" dirty="0">
                <a:latin typeface="Optima"/>
                <a:cs typeface="Optima"/>
              </a:rPr>
              <a:t>Human</a:t>
            </a:r>
            <a:endParaRPr lang="en-US" b="1" dirty="0"/>
          </a:p>
        </p:txBody>
      </p:sp>
      <p:sp>
        <p:nvSpPr>
          <p:cNvPr id="20" name="Rectangle 19"/>
          <p:cNvSpPr/>
          <p:nvPr/>
        </p:nvSpPr>
        <p:spPr>
          <a:xfrm>
            <a:off x="7304854" y="4135059"/>
            <a:ext cx="595086" cy="369332"/>
          </a:xfrm>
          <a:prstGeom prst="rect">
            <a:avLst/>
          </a:prstGeom>
        </p:spPr>
        <p:txBody>
          <a:bodyPr wrap="none">
            <a:spAutoFit/>
          </a:bodyPr>
          <a:lstStyle/>
          <a:p>
            <a:pPr algn="ctr"/>
            <a:r>
              <a:rPr lang="en-US" b="1" dirty="0">
                <a:latin typeface="Optima"/>
                <a:cs typeface="Optima"/>
              </a:rPr>
              <a:t>Seal</a:t>
            </a:r>
            <a:endParaRPr lang="en-US" b="1" dirty="0"/>
          </a:p>
        </p:txBody>
      </p:sp>
      <p:sp>
        <p:nvSpPr>
          <p:cNvPr id="21" name="Rectangle 20"/>
          <p:cNvSpPr/>
          <p:nvPr/>
        </p:nvSpPr>
        <p:spPr>
          <a:xfrm>
            <a:off x="3176026" y="4135059"/>
            <a:ext cx="838845" cy="369332"/>
          </a:xfrm>
          <a:prstGeom prst="rect">
            <a:avLst/>
          </a:prstGeom>
        </p:spPr>
        <p:txBody>
          <a:bodyPr wrap="none">
            <a:spAutoFit/>
          </a:bodyPr>
          <a:lstStyle/>
          <a:p>
            <a:pPr algn="ctr"/>
            <a:r>
              <a:rPr lang="en-US" b="1" dirty="0">
                <a:latin typeface="Optima"/>
                <a:cs typeface="Optima"/>
              </a:rPr>
              <a:t>Whale</a:t>
            </a:r>
            <a:endParaRPr lang="en-US" b="1" dirty="0"/>
          </a:p>
        </p:txBody>
      </p:sp>
      <p:sp>
        <p:nvSpPr>
          <p:cNvPr id="22" name="TextBox 21"/>
          <p:cNvSpPr txBox="1"/>
          <p:nvPr/>
        </p:nvSpPr>
        <p:spPr>
          <a:xfrm>
            <a:off x="1911800" y="2657731"/>
            <a:ext cx="1415973" cy="338554"/>
          </a:xfrm>
          <a:prstGeom prst="rect">
            <a:avLst/>
          </a:prstGeom>
          <a:noFill/>
        </p:spPr>
        <p:txBody>
          <a:bodyPr wrap="none" rtlCol="0">
            <a:spAutoFit/>
          </a:bodyPr>
          <a:lstStyle/>
          <a:p>
            <a:pPr algn="ctr"/>
            <a:r>
              <a:rPr lang="en-US" sz="1600" b="1" dirty="0">
                <a:solidFill>
                  <a:schemeClr val="tx2"/>
                </a:solidFill>
                <a:latin typeface="Courier"/>
                <a:cs typeface="Courier"/>
              </a:rPr>
              <a:t>A</a:t>
            </a:r>
            <a:r>
              <a:rPr lang="en-US" sz="1600" dirty="0">
                <a:solidFill>
                  <a:srgbClr val="262626"/>
                </a:solidFill>
                <a:latin typeface="Courier"/>
                <a:cs typeface="Courier"/>
              </a:rPr>
              <a:t>CG</a:t>
            </a:r>
            <a:r>
              <a:rPr lang="en-US" sz="1600" b="1" dirty="0">
                <a:solidFill>
                  <a:srgbClr val="ED1C24"/>
                </a:solidFill>
                <a:latin typeface="Courier"/>
                <a:cs typeface="Courier"/>
              </a:rPr>
              <a:t>T</a:t>
            </a:r>
            <a:r>
              <a:rPr lang="en-US" sz="1600" dirty="0">
                <a:solidFill>
                  <a:srgbClr val="262626"/>
                </a:solidFill>
                <a:latin typeface="Courier"/>
                <a:cs typeface="Courier"/>
              </a:rPr>
              <a:t>A</a:t>
            </a:r>
            <a:r>
              <a:rPr lang="en-US" sz="1600" b="1" dirty="0">
                <a:solidFill>
                  <a:srgbClr val="176FC1"/>
                </a:solidFill>
                <a:latin typeface="Courier"/>
                <a:cs typeface="Courier"/>
              </a:rPr>
              <a:t>A</a:t>
            </a:r>
            <a:r>
              <a:rPr lang="en-US" sz="1600" dirty="0">
                <a:solidFill>
                  <a:srgbClr val="262626"/>
                </a:solidFill>
                <a:latin typeface="Courier"/>
                <a:cs typeface="Courier"/>
              </a:rPr>
              <a:t>GC</a:t>
            </a:r>
            <a:r>
              <a:rPr lang="en-US" sz="1600" b="1" dirty="0">
                <a:solidFill>
                  <a:srgbClr val="ED1C24"/>
                </a:solidFill>
                <a:latin typeface="Courier"/>
                <a:cs typeface="Courier"/>
              </a:rPr>
              <a:t>C</a:t>
            </a:r>
            <a:r>
              <a:rPr lang="en-US" sz="1600" dirty="0">
                <a:solidFill>
                  <a:srgbClr val="262626"/>
                </a:solidFill>
                <a:latin typeface="Courier"/>
                <a:cs typeface="Courier"/>
              </a:rPr>
              <a:t>T</a:t>
            </a:r>
          </a:p>
        </p:txBody>
      </p:sp>
      <p:sp>
        <p:nvSpPr>
          <p:cNvPr id="23" name="TextBox 22"/>
          <p:cNvSpPr txBox="1"/>
          <p:nvPr/>
        </p:nvSpPr>
        <p:spPr>
          <a:xfrm>
            <a:off x="5977574" y="2657731"/>
            <a:ext cx="1415973" cy="338554"/>
          </a:xfrm>
          <a:prstGeom prst="rect">
            <a:avLst/>
          </a:prstGeom>
          <a:noFill/>
        </p:spPr>
        <p:txBody>
          <a:bodyPr wrap="none" rtlCol="0">
            <a:spAutoFit/>
          </a:bodyPr>
          <a:lstStyle/>
          <a:p>
            <a:pPr algn="ctr"/>
            <a:r>
              <a:rPr lang="en-US" sz="1600" b="1" dirty="0">
                <a:solidFill>
                  <a:srgbClr val="F46E2B"/>
                </a:solidFill>
                <a:latin typeface="Courier"/>
                <a:cs typeface="Courier"/>
              </a:rPr>
              <a:t>A</a:t>
            </a:r>
            <a:r>
              <a:rPr lang="en-US" sz="1600" b="1" dirty="0">
                <a:solidFill>
                  <a:srgbClr val="95319E"/>
                </a:solidFill>
                <a:latin typeface="Courier"/>
                <a:cs typeface="Courier"/>
              </a:rPr>
              <a:t>C</a:t>
            </a:r>
            <a:r>
              <a:rPr lang="en-US" sz="1600" dirty="0">
                <a:solidFill>
                  <a:srgbClr val="262626"/>
                </a:solidFill>
                <a:latin typeface="Courier"/>
                <a:cs typeface="Courier"/>
              </a:rPr>
              <a:t>G</a:t>
            </a:r>
            <a:r>
              <a:rPr lang="en-US" sz="1600" b="1" dirty="0">
                <a:solidFill>
                  <a:srgbClr val="F46E2B"/>
                </a:solidFill>
                <a:latin typeface="Courier"/>
                <a:cs typeface="Courier"/>
              </a:rPr>
              <a:t>TA</a:t>
            </a:r>
            <a:r>
              <a:rPr lang="en-US" sz="1600" dirty="0">
                <a:solidFill>
                  <a:srgbClr val="262626"/>
                </a:solidFill>
                <a:latin typeface="Courier"/>
                <a:cs typeface="Courier"/>
              </a:rPr>
              <a:t>AG</a:t>
            </a:r>
            <a:r>
              <a:rPr lang="en-US" sz="1600" b="1" dirty="0">
                <a:solidFill>
                  <a:srgbClr val="95319E"/>
                </a:solidFill>
                <a:latin typeface="Courier"/>
                <a:cs typeface="Courier"/>
              </a:rPr>
              <a:t>C</a:t>
            </a:r>
            <a:r>
              <a:rPr lang="en-US" sz="1600" b="1" dirty="0">
                <a:solidFill>
                  <a:srgbClr val="F46E2B"/>
                </a:solidFill>
                <a:latin typeface="Courier"/>
                <a:cs typeface="Courier"/>
              </a:rPr>
              <a:t>CT</a:t>
            </a:r>
          </a:p>
        </p:txBody>
      </p:sp>
      <p:sp>
        <p:nvSpPr>
          <p:cNvPr id="24" name="TextBox 23"/>
          <p:cNvSpPr txBox="1"/>
          <p:nvPr/>
        </p:nvSpPr>
        <p:spPr>
          <a:xfrm>
            <a:off x="3958612" y="1646928"/>
            <a:ext cx="1415973" cy="338554"/>
          </a:xfrm>
          <a:prstGeom prst="rect">
            <a:avLst/>
          </a:prstGeom>
          <a:noFill/>
        </p:spPr>
        <p:txBody>
          <a:bodyPr wrap="none" rtlCol="0">
            <a:spAutoFit/>
          </a:bodyPr>
          <a:lstStyle/>
          <a:p>
            <a:pPr algn="ctr"/>
            <a:r>
              <a:rPr lang="en-US" sz="1600" dirty="0">
                <a:solidFill>
                  <a:srgbClr val="262626"/>
                </a:solidFill>
                <a:latin typeface="Courier"/>
                <a:cs typeface="Courier"/>
              </a:rPr>
              <a:t>ACGTAAGCCT</a:t>
            </a:r>
          </a:p>
        </p:txBody>
      </p:sp>
      <p:sp>
        <p:nvSpPr>
          <p:cNvPr id="26" name="Rectangle 25"/>
          <p:cNvSpPr/>
          <p:nvPr/>
        </p:nvSpPr>
        <p:spPr>
          <a:xfrm>
            <a:off x="3321826" y="5786735"/>
            <a:ext cx="2904785" cy="461665"/>
          </a:xfrm>
          <a:prstGeom prst="rect">
            <a:avLst/>
          </a:prstGeom>
        </p:spPr>
        <p:txBody>
          <a:bodyPr wrap="none">
            <a:spAutoFit/>
          </a:bodyPr>
          <a:lstStyle/>
          <a:p>
            <a:r>
              <a:rPr lang="en-US" sz="2400" b="1" dirty="0">
                <a:latin typeface="Optima"/>
                <a:cs typeface="Optima"/>
              </a:rPr>
              <a:t>Parsimony Score: 14</a:t>
            </a:r>
            <a:endParaRPr lang="en-US" sz="2400" b="1" dirty="0"/>
          </a:p>
        </p:txBody>
      </p:sp>
      <p:sp>
        <p:nvSpPr>
          <p:cNvPr id="27" name="Title 1"/>
          <p:cNvSpPr txBox="1">
            <a:spLocks/>
          </p:cNvSpPr>
          <p:nvPr/>
        </p:nvSpPr>
        <p:spPr>
          <a:xfrm>
            <a:off x="214050"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Finding the Most Parsimonious Tree</a:t>
            </a:r>
          </a:p>
        </p:txBody>
      </p:sp>
      <p:pic>
        <p:nvPicPr>
          <p:cNvPr id="28" name="Picture 27"/>
          <p:cNvPicPr>
            <a:picLocks noChangeAspect="1"/>
          </p:cNvPicPr>
          <p:nvPr/>
        </p:nvPicPr>
        <p:blipFill rotWithShape="1">
          <a:blip r:embed="rId3"/>
          <a:srcRect l="9277" r="5706"/>
          <a:stretch/>
        </p:blipFill>
        <p:spPr>
          <a:xfrm>
            <a:off x="1107336" y="4648200"/>
            <a:ext cx="913439" cy="914400"/>
          </a:xfrm>
          <a:prstGeom prst="rect">
            <a:avLst/>
          </a:prstGeom>
          <a:ln w="38100" cmpd="sng">
            <a:solidFill>
              <a:srgbClr val="404040"/>
            </a:solidFill>
          </a:ln>
        </p:spPr>
      </p:pic>
      <p:pic>
        <p:nvPicPr>
          <p:cNvPr id="29" name="Picture 28"/>
          <p:cNvPicPr>
            <a:picLocks noChangeAspect="1"/>
          </p:cNvPicPr>
          <p:nvPr/>
        </p:nvPicPr>
        <p:blipFill rotWithShape="1">
          <a:blip r:embed="rId4"/>
          <a:srcRect l="23347" t="21010" r="23753" b="-350"/>
          <a:stretch/>
        </p:blipFill>
        <p:spPr>
          <a:xfrm>
            <a:off x="3151224" y="4648200"/>
            <a:ext cx="914512" cy="914400"/>
          </a:xfrm>
          <a:prstGeom prst="rect">
            <a:avLst/>
          </a:prstGeom>
          <a:ln w="38100" cmpd="sng">
            <a:solidFill>
              <a:srgbClr val="404040"/>
            </a:solidFill>
          </a:ln>
        </p:spPr>
      </p:pic>
      <p:pic>
        <p:nvPicPr>
          <p:cNvPr id="30" name="Picture 29" descr="pevzner_cowboy.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7800" y="4648200"/>
            <a:ext cx="914400" cy="914400"/>
          </a:xfrm>
          <a:prstGeom prst="rect">
            <a:avLst/>
          </a:prstGeom>
          <a:ln w="38100" cmpd="sng">
            <a:solidFill>
              <a:schemeClr val="tx1">
                <a:lumMod val="75000"/>
                <a:lumOff val="25000"/>
              </a:schemeClr>
            </a:solidFill>
          </a:ln>
        </p:spPr>
      </p:pic>
      <p:pic>
        <p:nvPicPr>
          <p:cNvPr id="31" name="Picture 30"/>
          <p:cNvPicPr>
            <a:picLocks noChangeAspect="1"/>
          </p:cNvPicPr>
          <p:nvPr/>
        </p:nvPicPr>
        <p:blipFill rotWithShape="1">
          <a:blip r:embed="rId6"/>
          <a:srcRect l="46398" t="17250" r="3657" b="7804"/>
          <a:stretch/>
        </p:blipFill>
        <p:spPr>
          <a:xfrm>
            <a:off x="7140648" y="4648200"/>
            <a:ext cx="914400" cy="914288"/>
          </a:xfrm>
          <a:prstGeom prst="rect">
            <a:avLst/>
          </a:prstGeom>
          <a:ln w="38100" cmpd="sng">
            <a:solidFill>
              <a:schemeClr val="tx1">
                <a:lumMod val="75000"/>
                <a:lumOff val="25000"/>
              </a:schemeClr>
            </a:solidFill>
          </a:ln>
        </p:spPr>
      </p:pic>
    </p:spTree>
    <p:extLst>
      <p:ext uri="{BB962C8B-B14F-4D97-AF65-F5344CB8AC3E}">
        <p14:creationId xmlns:p14="http://schemas.microsoft.com/office/powerpoint/2010/main" val="3549626580"/>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371600"/>
            <a:ext cx="8229600" cy="3108544"/>
          </a:xfrm>
          <a:prstGeom prst="rect">
            <a:avLst/>
          </a:prstGeom>
          <a:solidFill>
            <a:schemeClr val="bg1">
              <a:lumMod val="85000"/>
            </a:schemeClr>
          </a:solidFill>
          <a:ln>
            <a:solidFill>
              <a:schemeClr val="tx1">
                <a:lumMod val="75000"/>
                <a:lumOff val="25000"/>
              </a:schemeClr>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b="1" dirty="0">
                <a:latin typeface="Optima"/>
                <a:cs typeface="Optima"/>
              </a:rPr>
              <a:t>Large Parsimony Problem: </a:t>
            </a:r>
            <a:r>
              <a:rPr lang="en-US" sz="2800" i="1" dirty="0">
                <a:latin typeface="Optima"/>
                <a:cs typeface="Optima"/>
              </a:rPr>
              <a:t>Given a set of strings, find a tree</a:t>
            </a:r>
            <a:r>
              <a:rPr lang="en-US" sz="2800" dirty="0">
                <a:latin typeface="Optima"/>
                <a:cs typeface="Optima"/>
              </a:rPr>
              <a:t> (</a:t>
            </a:r>
            <a:r>
              <a:rPr lang="en-US" sz="2800" i="1" dirty="0">
                <a:latin typeface="Optima"/>
                <a:cs typeface="Optima"/>
              </a:rPr>
              <a:t>with leaves labeled by all these strings</a:t>
            </a:r>
            <a:r>
              <a:rPr lang="en-US" sz="2800" dirty="0">
                <a:latin typeface="Optima"/>
                <a:cs typeface="Optima"/>
              </a:rPr>
              <a:t>) </a:t>
            </a:r>
            <a:r>
              <a:rPr lang="en-US" sz="2800" i="1" dirty="0">
                <a:latin typeface="Optima"/>
                <a:cs typeface="Optima"/>
              </a:rPr>
              <a:t>having minimum parsimony score.</a:t>
            </a:r>
          </a:p>
          <a:p>
            <a:pPr marL="457200" indent="-457200">
              <a:buFont typeface="Arial"/>
              <a:buChar char="•"/>
            </a:pPr>
            <a:r>
              <a:rPr lang="en-US" sz="2800" b="1" dirty="0">
                <a:latin typeface="Optima"/>
                <a:cs typeface="Optima"/>
              </a:rPr>
              <a:t>Input: </a:t>
            </a:r>
            <a:r>
              <a:rPr lang="en-US" sz="2800" dirty="0">
                <a:latin typeface="Optima"/>
                <a:cs typeface="Optima"/>
              </a:rPr>
              <a:t>A collection of strings of equal length.</a:t>
            </a:r>
          </a:p>
          <a:p>
            <a:pPr marL="457200" indent="-457200">
              <a:buFont typeface="Arial"/>
              <a:buChar char="•"/>
            </a:pPr>
            <a:r>
              <a:rPr lang="en-US" sz="2800" b="1" dirty="0">
                <a:latin typeface="Optima"/>
                <a:cs typeface="Optima"/>
              </a:rPr>
              <a:t>Output: </a:t>
            </a:r>
            <a:r>
              <a:rPr lang="en-US" sz="2800" dirty="0">
                <a:latin typeface="Optima"/>
                <a:cs typeface="Optima"/>
              </a:rPr>
              <a:t>A rooted binary tree </a:t>
            </a:r>
            <a:r>
              <a:rPr lang="en-US" sz="2800" i="1" dirty="0">
                <a:latin typeface="Optima"/>
                <a:cs typeface="Optima"/>
              </a:rPr>
              <a:t>T</a:t>
            </a:r>
            <a:r>
              <a:rPr lang="en-US" sz="2800" dirty="0">
                <a:latin typeface="Optima"/>
                <a:cs typeface="Optima"/>
              </a:rPr>
              <a:t> that minimizes the parsimony score among all possible rooted binary trees with leaves labeled by these strings.</a:t>
            </a:r>
            <a:endParaRPr lang="en-US" i="1" dirty="0">
              <a:latin typeface="Optima"/>
              <a:cs typeface="Optima"/>
            </a:endParaRPr>
          </a:p>
        </p:txBody>
      </p:sp>
      <p:sp>
        <p:nvSpPr>
          <p:cNvPr id="6" name="Title 1"/>
          <p:cNvSpPr txBox="1">
            <a:spLocks/>
          </p:cNvSpPr>
          <p:nvPr/>
        </p:nvSpPr>
        <p:spPr>
          <a:xfrm>
            <a:off x="214050"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Finding the Most Parsimonious Tree</a:t>
            </a:r>
          </a:p>
        </p:txBody>
      </p:sp>
    </p:spTree>
    <p:extLst>
      <p:ext uri="{BB962C8B-B14F-4D97-AF65-F5344CB8AC3E}">
        <p14:creationId xmlns:p14="http://schemas.microsoft.com/office/powerpoint/2010/main" val="1177085097"/>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371600"/>
            <a:ext cx="8229600" cy="3108544"/>
          </a:xfrm>
          <a:prstGeom prst="rect">
            <a:avLst/>
          </a:prstGeom>
          <a:solidFill>
            <a:schemeClr val="bg1">
              <a:lumMod val="85000"/>
            </a:schemeClr>
          </a:solidFill>
          <a:ln>
            <a:solidFill>
              <a:schemeClr val="tx1">
                <a:lumMod val="75000"/>
                <a:lumOff val="25000"/>
              </a:schemeClr>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b="1" dirty="0">
                <a:latin typeface="Optima"/>
                <a:cs typeface="Optima"/>
              </a:rPr>
              <a:t>Large Parsimony Problem: </a:t>
            </a:r>
            <a:r>
              <a:rPr lang="en-US" sz="2800" i="1" dirty="0">
                <a:latin typeface="Optima"/>
                <a:cs typeface="Optima"/>
              </a:rPr>
              <a:t>Given a set of strings, find a tree</a:t>
            </a:r>
            <a:r>
              <a:rPr lang="en-US" sz="2800" dirty="0">
                <a:latin typeface="Optima"/>
                <a:cs typeface="Optima"/>
              </a:rPr>
              <a:t> (</a:t>
            </a:r>
            <a:r>
              <a:rPr lang="en-US" sz="2800" i="1" dirty="0">
                <a:latin typeface="Optima"/>
                <a:cs typeface="Optima"/>
              </a:rPr>
              <a:t>with leaves labeled by all these strings</a:t>
            </a:r>
            <a:r>
              <a:rPr lang="en-US" sz="2800" dirty="0">
                <a:latin typeface="Optima"/>
                <a:cs typeface="Optima"/>
              </a:rPr>
              <a:t>) </a:t>
            </a:r>
            <a:r>
              <a:rPr lang="en-US" sz="2800" i="1" dirty="0">
                <a:latin typeface="Optima"/>
                <a:cs typeface="Optima"/>
              </a:rPr>
              <a:t>having minimum parsimony score.</a:t>
            </a:r>
          </a:p>
          <a:p>
            <a:pPr marL="457200" indent="-457200">
              <a:buFont typeface="Arial"/>
              <a:buChar char="•"/>
            </a:pPr>
            <a:r>
              <a:rPr lang="en-US" sz="2800" b="1" dirty="0">
                <a:latin typeface="Optima"/>
                <a:cs typeface="Optima"/>
              </a:rPr>
              <a:t>Input: </a:t>
            </a:r>
            <a:r>
              <a:rPr lang="en-US" sz="2800" dirty="0">
                <a:latin typeface="Optima"/>
                <a:cs typeface="Optima"/>
              </a:rPr>
              <a:t>A collection of strings of equal length.</a:t>
            </a:r>
          </a:p>
          <a:p>
            <a:pPr marL="457200" indent="-457200">
              <a:buFont typeface="Arial"/>
              <a:buChar char="•"/>
            </a:pPr>
            <a:r>
              <a:rPr lang="en-US" sz="2800" b="1" dirty="0">
                <a:latin typeface="Optima"/>
                <a:cs typeface="Optima"/>
              </a:rPr>
              <a:t>Output: </a:t>
            </a:r>
            <a:r>
              <a:rPr lang="en-US" sz="2800" dirty="0">
                <a:latin typeface="Optima"/>
                <a:cs typeface="Optima"/>
              </a:rPr>
              <a:t>A rooted binary tree </a:t>
            </a:r>
            <a:r>
              <a:rPr lang="en-US" sz="2800" i="1" dirty="0">
                <a:latin typeface="Optima"/>
                <a:cs typeface="Optima"/>
              </a:rPr>
              <a:t>T</a:t>
            </a:r>
            <a:r>
              <a:rPr lang="en-US" sz="2800" dirty="0">
                <a:latin typeface="Optima"/>
                <a:cs typeface="Optima"/>
              </a:rPr>
              <a:t> that minimizes the parsimony score among all possible rooted binary trees with leaves labeled by these strings.</a:t>
            </a:r>
            <a:endParaRPr lang="en-US" i="1" dirty="0">
              <a:latin typeface="Optima"/>
              <a:cs typeface="Optima"/>
            </a:endParaRPr>
          </a:p>
        </p:txBody>
      </p:sp>
      <p:sp>
        <p:nvSpPr>
          <p:cNvPr id="6" name="Title 1"/>
          <p:cNvSpPr txBox="1">
            <a:spLocks/>
          </p:cNvSpPr>
          <p:nvPr/>
        </p:nvSpPr>
        <p:spPr>
          <a:xfrm>
            <a:off x="214050"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Finding the Most Parsimonious Tree</a:t>
            </a:r>
          </a:p>
        </p:txBody>
      </p:sp>
      <p:sp>
        <p:nvSpPr>
          <p:cNvPr id="4" name="Rectangle 3"/>
          <p:cNvSpPr/>
          <p:nvPr/>
        </p:nvSpPr>
        <p:spPr>
          <a:xfrm>
            <a:off x="457200" y="5257800"/>
            <a:ext cx="8229600" cy="523220"/>
          </a:xfrm>
          <a:prstGeom prst="rect">
            <a:avLst/>
          </a:prstGeom>
          <a:solidFill>
            <a:schemeClr val="tx2">
              <a:lumMod val="20000"/>
              <a:lumOff val="80000"/>
            </a:schemeClr>
          </a:solidFill>
          <a:ln>
            <a:solidFill>
              <a:schemeClr val="tx2"/>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dirty="0">
                <a:solidFill>
                  <a:srgbClr val="000000"/>
                </a:solidFill>
                <a:latin typeface="Optima"/>
                <a:cs typeface="Optima"/>
              </a:rPr>
              <a:t>Unfortunately, this problem is </a:t>
            </a:r>
            <a:r>
              <a:rPr lang="en-US" sz="2800" i="1" dirty="0">
                <a:solidFill>
                  <a:srgbClr val="000000"/>
                </a:solidFill>
                <a:latin typeface="Optima"/>
                <a:cs typeface="Optima"/>
              </a:rPr>
              <a:t>NP</a:t>
            </a:r>
            <a:r>
              <a:rPr lang="en-US" sz="2800" dirty="0">
                <a:solidFill>
                  <a:srgbClr val="000000"/>
                </a:solidFill>
                <a:latin typeface="Optima"/>
                <a:cs typeface="Optima"/>
              </a:rPr>
              <a:t>-Complete...</a:t>
            </a:r>
            <a:endParaRPr lang="en-US" i="1" dirty="0">
              <a:solidFill>
                <a:schemeClr val="tx1"/>
              </a:solidFill>
              <a:latin typeface="Optima"/>
              <a:cs typeface="Optima"/>
            </a:endParaRPr>
          </a:p>
        </p:txBody>
      </p:sp>
    </p:spTree>
    <p:extLst>
      <p:ext uri="{BB962C8B-B14F-4D97-AF65-F5344CB8AC3E}">
        <p14:creationId xmlns:p14="http://schemas.microsoft.com/office/powerpoint/2010/main" val="3683102949"/>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81000" y="312160"/>
            <a:ext cx="8763000" cy="830840"/>
          </a:xfrm>
          <a:prstGeom prst="rect">
            <a:avLst/>
          </a:prstGeom>
        </p:spPr>
        <p:txBody>
          <a:bodyPr>
            <a:normAutofit fontScale="92500"/>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A Greedy Heuristic for Large Parsimony</a:t>
            </a:r>
          </a:p>
        </p:txBody>
      </p:sp>
      <p:sp>
        <p:nvSpPr>
          <p:cNvPr id="3" name="Content Placeholder 3"/>
          <p:cNvSpPr txBox="1">
            <a:spLocks/>
          </p:cNvSpPr>
          <p:nvPr/>
        </p:nvSpPr>
        <p:spPr>
          <a:xfrm>
            <a:off x="452330" y="1466171"/>
            <a:ext cx="8229601" cy="1447799"/>
          </a:xfrm>
          <a:prstGeom prst="rect">
            <a:avLst/>
          </a:prstGeom>
          <a:solidFill>
            <a:srgbClr val="CAE2F9"/>
          </a:solidFill>
          <a:ln>
            <a:solidFill>
              <a:srgbClr val="176FC1"/>
            </a:solidFill>
          </a:ln>
          <a:effectLst>
            <a:outerShdw blurRad="50800" dist="38100" dir="5400000" algn="t" rotWithShape="0">
              <a:prstClr val="black">
                <a:alpha val="40000"/>
              </a:prstClr>
            </a:outerShdw>
          </a:effectLst>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a:latin typeface="Optima"/>
                <a:cs typeface="Optima"/>
              </a:rPr>
              <a:t>Note that removing an </a:t>
            </a:r>
            <a:r>
              <a:rPr lang="en-US" sz="2800" b="1" dirty="0">
                <a:latin typeface="Optima"/>
                <a:cs typeface="Optima"/>
              </a:rPr>
              <a:t>internal edge</a:t>
            </a:r>
            <a:r>
              <a:rPr lang="en-US" sz="2800" dirty="0">
                <a:latin typeface="Optima"/>
                <a:cs typeface="Optima"/>
              </a:rPr>
              <a:t>, an edge connecting two internal nodes (along with the nodes), produces four </a:t>
            </a:r>
            <a:r>
              <a:rPr lang="en-US" sz="2800" dirty="0" err="1">
                <a:latin typeface="Optima"/>
                <a:cs typeface="Optima"/>
              </a:rPr>
              <a:t>subtrees</a:t>
            </a:r>
            <a:r>
              <a:rPr lang="en-US" sz="2800" dirty="0">
                <a:latin typeface="Optima"/>
                <a:cs typeface="Optima"/>
              </a:rPr>
              <a:t> (</a:t>
            </a:r>
            <a:r>
              <a:rPr lang="en-US" sz="2800" i="1" dirty="0">
                <a:latin typeface="Optima"/>
                <a:cs typeface="Optima"/>
              </a:rPr>
              <a:t>W</a:t>
            </a:r>
            <a:r>
              <a:rPr lang="en-US" sz="2800" dirty="0">
                <a:latin typeface="Optima"/>
                <a:cs typeface="Optima"/>
              </a:rPr>
              <a:t>, </a:t>
            </a:r>
            <a:r>
              <a:rPr lang="en-US" sz="2800" i="1" dirty="0">
                <a:latin typeface="Optima"/>
                <a:cs typeface="Optima"/>
              </a:rPr>
              <a:t>X</a:t>
            </a:r>
            <a:r>
              <a:rPr lang="en-US" sz="2800" dirty="0">
                <a:latin typeface="Optima"/>
                <a:cs typeface="Optima"/>
              </a:rPr>
              <a:t>, </a:t>
            </a:r>
            <a:r>
              <a:rPr lang="en-US" sz="2800" i="1" dirty="0">
                <a:latin typeface="Optima"/>
                <a:cs typeface="Optima"/>
              </a:rPr>
              <a:t>Y</a:t>
            </a:r>
            <a:r>
              <a:rPr lang="en-US" sz="2800" dirty="0">
                <a:latin typeface="Optima"/>
                <a:cs typeface="Optima"/>
              </a:rPr>
              <a:t>, </a:t>
            </a:r>
            <a:r>
              <a:rPr lang="en-US" sz="2800" i="1" dirty="0">
                <a:latin typeface="Optima"/>
                <a:cs typeface="Optima"/>
              </a:rPr>
              <a:t>Z</a:t>
            </a:r>
            <a:r>
              <a:rPr lang="en-US" sz="2800" dirty="0">
                <a:latin typeface="Optima"/>
                <a:cs typeface="Optima"/>
              </a:rPr>
              <a:t>).</a:t>
            </a:r>
          </a:p>
          <a:p>
            <a:pPr marL="0" indent="0">
              <a:buNone/>
            </a:pPr>
            <a:endParaRPr lang="en-US" sz="2800" dirty="0">
              <a:latin typeface="Optima"/>
              <a:cs typeface="Optima"/>
            </a:endParaRPr>
          </a:p>
        </p:txBody>
      </p:sp>
      <p:grpSp>
        <p:nvGrpSpPr>
          <p:cNvPr id="31" name="Group 30"/>
          <p:cNvGrpSpPr/>
          <p:nvPr/>
        </p:nvGrpSpPr>
        <p:grpSpPr>
          <a:xfrm>
            <a:off x="936296" y="3810001"/>
            <a:ext cx="7259904" cy="2224715"/>
            <a:chOff x="1085553" y="169104"/>
            <a:chExt cx="7259904" cy="2224715"/>
          </a:xfrm>
        </p:grpSpPr>
        <p:cxnSp>
          <p:nvCxnSpPr>
            <p:cNvPr id="32" name="Straight Arrow Connector 31"/>
            <p:cNvCxnSpPr/>
            <p:nvPr/>
          </p:nvCxnSpPr>
          <p:spPr>
            <a:xfrm>
              <a:off x="4087744" y="1289986"/>
              <a:ext cx="1240321" cy="0"/>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5319693" y="1281914"/>
              <a:ext cx="1350955" cy="679984"/>
            </a:xfrm>
            <a:prstGeom prst="straightConnector1">
              <a:avLst/>
            </a:prstGeom>
            <a:ln w="38100" cmpd="sng">
              <a:solidFill>
                <a:schemeClr val="accent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V="1">
              <a:off x="5328065" y="598369"/>
              <a:ext cx="1350955" cy="679984"/>
            </a:xfrm>
            <a:prstGeom prst="straightConnector1">
              <a:avLst/>
            </a:prstGeom>
            <a:ln w="38100" cmpd="sng">
              <a:solidFill>
                <a:schemeClr val="accent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H="1">
              <a:off x="2737793" y="1289986"/>
              <a:ext cx="1350955" cy="679984"/>
            </a:xfrm>
            <a:prstGeom prst="straightConnector1">
              <a:avLst/>
            </a:prstGeom>
            <a:ln w="38100" cmpd="sng">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H="1" flipV="1">
              <a:off x="2746165" y="606441"/>
              <a:ext cx="1350955" cy="679984"/>
            </a:xfrm>
            <a:prstGeom prst="straightConnector1">
              <a:avLst/>
            </a:prstGeom>
            <a:ln w="38100" cmpd="sng">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7" name="Oval 36"/>
            <p:cNvSpPr>
              <a:spLocks noChangeAspect="1"/>
            </p:cNvSpPr>
            <p:nvPr/>
          </p:nvSpPr>
          <p:spPr>
            <a:xfrm>
              <a:off x="3968273" y="1093099"/>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8" name="Oval 37"/>
            <p:cNvSpPr>
              <a:spLocks noChangeAspect="1"/>
            </p:cNvSpPr>
            <p:nvPr/>
          </p:nvSpPr>
          <p:spPr>
            <a:xfrm>
              <a:off x="5063934" y="1093099"/>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9" name="Isosceles Triangle 38"/>
            <p:cNvSpPr>
              <a:spLocks noChangeAspect="1"/>
            </p:cNvSpPr>
            <p:nvPr/>
          </p:nvSpPr>
          <p:spPr>
            <a:xfrm rot="5400000">
              <a:off x="1521872" y="-267215"/>
              <a:ext cx="872642" cy="1745279"/>
            </a:xfrm>
            <a:prstGeom prst="triangle">
              <a:avLst/>
            </a:prstGeom>
            <a:solidFill>
              <a:schemeClr val="tx2">
                <a:lumMod val="40000"/>
                <a:lumOff val="60000"/>
              </a:schemeClr>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Isosceles Triangle 39"/>
            <p:cNvSpPr>
              <a:spLocks noChangeAspect="1"/>
            </p:cNvSpPr>
            <p:nvPr/>
          </p:nvSpPr>
          <p:spPr>
            <a:xfrm rot="5400000">
              <a:off x="1521872" y="1084858"/>
              <a:ext cx="872642" cy="1745279"/>
            </a:xfrm>
            <a:prstGeom prst="triangle">
              <a:avLst/>
            </a:prstGeom>
            <a:solidFill>
              <a:schemeClr val="bg2">
                <a:lumMod val="40000"/>
                <a:lumOff val="60000"/>
              </a:schemeClr>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 name="Isosceles Triangle 40"/>
            <p:cNvSpPr>
              <a:spLocks noChangeAspect="1"/>
            </p:cNvSpPr>
            <p:nvPr/>
          </p:nvSpPr>
          <p:spPr>
            <a:xfrm rot="16200000">
              <a:off x="7036497" y="1084858"/>
              <a:ext cx="872642" cy="1745279"/>
            </a:xfrm>
            <a:prstGeom prst="triangle">
              <a:avLst/>
            </a:prstGeom>
            <a:solidFill>
              <a:schemeClr val="accent4">
                <a:lumMod val="40000"/>
                <a:lumOff val="60000"/>
              </a:schemeClr>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Isosceles Triangle 41"/>
            <p:cNvSpPr>
              <a:spLocks noChangeAspect="1"/>
            </p:cNvSpPr>
            <p:nvPr/>
          </p:nvSpPr>
          <p:spPr>
            <a:xfrm rot="16200000">
              <a:off x="7036497" y="-267215"/>
              <a:ext cx="872642" cy="1745279"/>
            </a:xfrm>
            <a:prstGeom prst="triangle">
              <a:avLst/>
            </a:prstGeom>
            <a:solidFill>
              <a:srgbClr val="96C6F2"/>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3" name="Oval 42"/>
            <p:cNvSpPr>
              <a:spLocks noChangeAspect="1"/>
            </p:cNvSpPr>
            <p:nvPr/>
          </p:nvSpPr>
          <p:spPr>
            <a:xfrm>
              <a:off x="6505646" y="422544"/>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44" name="Oval 43"/>
            <p:cNvSpPr>
              <a:spLocks noChangeAspect="1"/>
            </p:cNvSpPr>
            <p:nvPr/>
          </p:nvSpPr>
          <p:spPr>
            <a:xfrm>
              <a:off x="6505646" y="1774617"/>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45" name="Oval 44"/>
            <p:cNvSpPr>
              <a:spLocks noChangeAspect="1"/>
            </p:cNvSpPr>
            <p:nvPr/>
          </p:nvSpPr>
          <p:spPr>
            <a:xfrm>
              <a:off x="2552663" y="1774617"/>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46" name="Oval 45"/>
            <p:cNvSpPr>
              <a:spLocks noChangeAspect="1"/>
            </p:cNvSpPr>
            <p:nvPr/>
          </p:nvSpPr>
          <p:spPr>
            <a:xfrm>
              <a:off x="2552663" y="422544"/>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47" name="TextBox 46"/>
            <p:cNvSpPr txBox="1"/>
            <p:nvPr/>
          </p:nvSpPr>
          <p:spPr>
            <a:xfrm>
              <a:off x="7562944" y="1659490"/>
              <a:ext cx="496927" cy="523220"/>
            </a:xfrm>
            <a:prstGeom prst="rect">
              <a:avLst/>
            </a:prstGeom>
            <a:noFill/>
          </p:spPr>
          <p:txBody>
            <a:bodyPr wrap="none" rtlCol="0">
              <a:spAutoFit/>
            </a:bodyPr>
            <a:lstStyle/>
            <a:p>
              <a:pPr algn="ctr"/>
              <a:r>
                <a:rPr lang="en-US" sz="2800" i="1" dirty="0">
                  <a:solidFill>
                    <a:srgbClr val="262626"/>
                  </a:solidFill>
                  <a:latin typeface="Optima"/>
                  <a:cs typeface="Optima"/>
                </a:rPr>
                <a:t>Z</a:t>
              </a:r>
            </a:p>
          </p:txBody>
        </p:sp>
        <p:sp>
          <p:nvSpPr>
            <p:cNvPr id="48" name="TextBox 47"/>
            <p:cNvSpPr txBox="1"/>
            <p:nvPr/>
          </p:nvSpPr>
          <p:spPr>
            <a:xfrm>
              <a:off x="7572817" y="308537"/>
              <a:ext cx="477181" cy="523220"/>
            </a:xfrm>
            <a:prstGeom prst="rect">
              <a:avLst/>
            </a:prstGeom>
            <a:noFill/>
          </p:spPr>
          <p:txBody>
            <a:bodyPr wrap="none" rtlCol="0">
              <a:spAutoFit/>
            </a:bodyPr>
            <a:lstStyle/>
            <a:p>
              <a:pPr algn="ctr"/>
              <a:r>
                <a:rPr lang="en-US" sz="2800" i="1" dirty="0">
                  <a:solidFill>
                    <a:schemeClr val="tx1">
                      <a:lumMod val="85000"/>
                      <a:lumOff val="15000"/>
                    </a:schemeClr>
                  </a:solidFill>
                  <a:latin typeface="Optima"/>
                  <a:cs typeface="Optima"/>
                </a:rPr>
                <a:t>Y</a:t>
              </a:r>
            </a:p>
          </p:txBody>
        </p:sp>
        <p:sp>
          <p:nvSpPr>
            <p:cNvPr id="49" name="TextBox 48"/>
            <p:cNvSpPr txBox="1"/>
            <p:nvPr/>
          </p:nvSpPr>
          <p:spPr>
            <a:xfrm>
              <a:off x="1305559" y="302497"/>
              <a:ext cx="616496" cy="523220"/>
            </a:xfrm>
            <a:prstGeom prst="rect">
              <a:avLst/>
            </a:prstGeom>
            <a:noFill/>
          </p:spPr>
          <p:txBody>
            <a:bodyPr wrap="none" rtlCol="0">
              <a:spAutoFit/>
            </a:bodyPr>
            <a:lstStyle/>
            <a:p>
              <a:pPr algn="ctr"/>
              <a:r>
                <a:rPr lang="en-US" sz="2800" i="1" dirty="0">
                  <a:solidFill>
                    <a:srgbClr val="262626"/>
                  </a:solidFill>
                  <a:latin typeface="Optima"/>
                  <a:cs typeface="Optima"/>
                </a:rPr>
                <a:t>W</a:t>
              </a:r>
            </a:p>
          </p:txBody>
        </p:sp>
        <p:sp>
          <p:nvSpPr>
            <p:cNvPr id="50" name="TextBox 49"/>
            <p:cNvSpPr txBox="1"/>
            <p:nvPr/>
          </p:nvSpPr>
          <p:spPr>
            <a:xfrm>
              <a:off x="1375217" y="1669586"/>
              <a:ext cx="477181" cy="523220"/>
            </a:xfrm>
            <a:prstGeom prst="rect">
              <a:avLst/>
            </a:prstGeom>
            <a:noFill/>
          </p:spPr>
          <p:txBody>
            <a:bodyPr wrap="none" rtlCol="0">
              <a:spAutoFit/>
            </a:bodyPr>
            <a:lstStyle/>
            <a:p>
              <a:pPr algn="ctr"/>
              <a:r>
                <a:rPr lang="en-US" sz="2800" i="1" dirty="0">
                  <a:solidFill>
                    <a:srgbClr val="262626"/>
                  </a:solidFill>
                  <a:latin typeface="Optima"/>
                  <a:cs typeface="Optima"/>
                </a:rPr>
                <a:t>X</a:t>
              </a:r>
            </a:p>
          </p:txBody>
        </p:sp>
      </p:grpSp>
      <p:sp>
        <p:nvSpPr>
          <p:cNvPr id="51" name="TextBox 50"/>
          <p:cNvSpPr txBox="1"/>
          <p:nvPr/>
        </p:nvSpPr>
        <p:spPr>
          <a:xfrm>
            <a:off x="2383680" y="4014292"/>
            <a:ext cx="449763" cy="400110"/>
          </a:xfrm>
          <a:prstGeom prst="rect">
            <a:avLst/>
          </a:prstGeom>
          <a:noFill/>
        </p:spPr>
        <p:txBody>
          <a:bodyPr wrap="none" rtlCol="0">
            <a:spAutoFit/>
          </a:bodyPr>
          <a:lstStyle/>
          <a:p>
            <a:pPr algn="ctr"/>
            <a:r>
              <a:rPr lang="en-US" sz="2000" i="1" dirty="0" err="1">
                <a:solidFill>
                  <a:srgbClr val="262626"/>
                </a:solidFill>
                <a:latin typeface="Optima"/>
                <a:cs typeface="Optima"/>
              </a:rPr>
              <a:t>w</a:t>
            </a:r>
            <a:endParaRPr lang="en-US" sz="2000" i="1" dirty="0">
              <a:solidFill>
                <a:srgbClr val="262626"/>
              </a:solidFill>
              <a:latin typeface="Optima"/>
              <a:cs typeface="Optima"/>
            </a:endParaRPr>
          </a:p>
        </p:txBody>
      </p:sp>
      <p:sp>
        <p:nvSpPr>
          <p:cNvPr id="52" name="TextBox 51"/>
          <p:cNvSpPr txBox="1"/>
          <p:nvPr/>
        </p:nvSpPr>
        <p:spPr>
          <a:xfrm>
            <a:off x="2426514" y="5357081"/>
            <a:ext cx="364095" cy="400110"/>
          </a:xfrm>
          <a:prstGeom prst="rect">
            <a:avLst/>
          </a:prstGeom>
          <a:noFill/>
        </p:spPr>
        <p:txBody>
          <a:bodyPr wrap="none" rtlCol="0">
            <a:spAutoFit/>
          </a:bodyPr>
          <a:lstStyle/>
          <a:p>
            <a:pPr algn="ctr"/>
            <a:r>
              <a:rPr lang="en-US" sz="2000" i="1" dirty="0">
                <a:solidFill>
                  <a:srgbClr val="262626"/>
                </a:solidFill>
                <a:latin typeface="Optima"/>
                <a:cs typeface="Optima"/>
              </a:rPr>
              <a:t>x</a:t>
            </a:r>
          </a:p>
        </p:txBody>
      </p:sp>
      <p:sp>
        <p:nvSpPr>
          <p:cNvPr id="53" name="TextBox 52"/>
          <p:cNvSpPr txBox="1"/>
          <p:nvPr/>
        </p:nvSpPr>
        <p:spPr>
          <a:xfrm>
            <a:off x="3840962" y="4678343"/>
            <a:ext cx="378462" cy="400110"/>
          </a:xfrm>
          <a:prstGeom prst="rect">
            <a:avLst/>
          </a:prstGeom>
          <a:noFill/>
        </p:spPr>
        <p:txBody>
          <a:bodyPr wrap="none" rtlCol="0">
            <a:spAutoFit/>
          </a:bodyPr>
          <a:lstStyle/>
          <a:p>
            <a:pPr algn="ctr"/>
            <a:r>
              <a:rPr lang="en-US" sz="2000" i="1" dirty="0">
                <a:solidFill>
                  <a:srgbClr val="262626"/>
                </a:solidFill>
                <a:latin typeface="Optima"/>
                <a:cs typeface="Optima"/>
              </a:rPr>
              <a:t>a</a:t>
            </a:r>
          </a:p>
        </p:txBody>
      </p:sp>
      <p:sp>
        <p:nvSpPr>
          <p:cNvPr id="54" name="TextBox 53"/>
          <p:cNvSpPr txBox="1"/>
          <p:nvPr/>
        </p:nvSpPr>
        <p:spPr>
          <a:xfrm>
            <a:off x="4922669" y="4687995"/>
            <a:ext cx="397439" cy="400110"/>
          </a:xfrm>
          <a:prstGeom prst="rect">
            <a:avLst/>
          </a:prstGeom>
          <a:noFill/>
        </p:spPr>
        <p:txBody>
          <a:bodyPr wrap="none" rtlCol="0">
            <a:spAutoFit/>
          </a:bodyPr>
          <a:lstStyle/>
          <a:p>
            <a:pPr algn="ctr"/>
            <a:r>
              <a:rPr lang="en-US" sz="2000" i="1" dirty="0">
                <a:solidFill>
                  <a:srgbClr val="262626"/>
                </a:solidFill>
                <a:latin typeface="Optima"/>
                <a:cs typeface="Optima"/>
              </a:rPr>
              <a:t>b</a:t>
            </a:r>
          </a:p>
        </p:txBody>
      </p:sp>
      <p:sp>
        <p:nvSpPr>
          <p:cNvPr id="55" name="TextBox 54"/>
          <p:cNvSpPr txBox="1"/>
          <p:nvPr/>
        </p:nvSpPr>
        <p:spPr>
          <a:xfrm>
            <a:off x="6369661" y="4002643"/>
            <a:ext cx="378462" cy="400110"/>
          </a:xfrm>
          <a:prstGeom prst="rect">
            <a:avLst/>
          </a:prstGeom>
          <a:noFill/>
        </p:spPr>
        <p:txBody>
          <a:bodyPr wrap="none" rtlCol="0">
            <a:spAutoFit/>
          </a:bodyPr>
          <a:lstStyle/>
          <a:p>
            <a:pPr algn="ctr"/>
            <a:r>
              <a:rPr lang="en-US" sz="2000" i="1" dirty="0">
                <a:solidFill>
                  <a:srgbClr val="262626"/>
                </a:solidFill>
                <a:latin typeface="Optima"/>
                <a:cs typeface="Optima"/>
              </a:rPr>
              <a:t>y</a:t>
            </a:r>
          </a:p>
        </p:txBody>
      </p:sp>
      <p:sp>
        <p:nvSpPr>
          <p:cNvPr id="56" name="TextBox 55"/>
          <p:cNvSpPr txBox="1"/>
          <p:nvPr/>
        </p:nvSpPr>
        <p:spPr>
          <a:xfrm>
            <a:off x="6372819" y="5357863"/>
            <a:ext cx="378462" cy="400110"/>
          </a:xfrm>
          <a:prstGeom prst="rect">
            <a:avLst/>
          </a:prstGeom>
          <a:noFill/>
        </p:spPr>
        <p:txBody>
          <a:bodyPr wrap="none" rtlCol="0">
            <a:spAutoFit/>
          </a:bodyPr>
          <a:lstStyle/>
          <a:p>
            <a:pPr algn="ctr"/>
            <a:r>
              <a:rPr lang="en-US" sz="2000" i="1" dirty="0">
                <a:solidFill>
                  <a:srgbClr val="262626"/>
                </a:solidFill>
                <a:latin typeface="Optima"/>
                <a:cs typeface="Optima"/>
              </a:rPr>
              <a:t>z</a:t>
            </a:r>
          </a:p>
        </p:txBody>
      </p:sp>
    </p:spTree>
    <p:extLst>
      <p:ext uri="{BB962C8B-B14F-4D97-AF65-F5344CB8AC3E}">
        <p14:creationId xmlns:p14="http://schemas.microsoft.com/office/powerpoint/2010/main" val="3668036818"/>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81000" y="312160"/>
            <a:ext cx="8763000" cy="830840"/>
          </a:xfrm>
          <a:prstGeom prst="rect">
            <a:avLst/>
          </a:prstGeom>
        </p:spPr>
        <p:txBody>
          <a:bodyPr>
            <a:normAutofit fontScale="92500"/>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A Greedy Heuristic for Large Parsimony</a:t>
            </a:r>
          </a:p>
        </p:txBody>
      </p:sp>
      <p:grpSp>
        <p:nvGrpSpPr>
          <p:cNvPr id="31" name="Group 30"/>
          <p:cNvGrpSpPr/>
          <p:nvPr/>
        </p:nvGrpSpPr>
        <p:grpSpPr>
          <a:xfrm>
            <a:off x="936296" y="3810001"/>
            <a:ext cx="7259904" cy="2224715"/>
            <a:chOff x="1085553" y="169104"/>
            <a:chExt cx="7259904" cy="2224715"/>
          </a:xfrm>
        </p:grpSpPr>
        <p:cxnSp>
          <p:nvCxnSpPr>
            <p:cNvPr id="32" name="Straight Arrow Connector 31"/>
            <p:cNvCxnSpPr/>
            <p:nvPr/>
          </p:nvCxnSpPr>
          <p:spPr>
            <a:xfrm>
              <a:off x="4340258" y="1293053"/>
              <a:ext cx="728255" cy="0"/>
            </a:xfrm>
            <a:prstGeom prst="straightConnector1">
              <a:avLst/>
            </a:prstGeom>
            <a:ln w="38100" cmpd="sng">
              <a:solidFill>
                <a:schemeClr val="bg1">
                  <a:lumMod val="7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cxnSpLocks/>
            </p:cNvCxnSpPr>
            <p:nvPr/>
          </p:nvCxnSpPr>
          <p:spPr>
            <a:xfrm>
              <a:off x="5438807" y="1350203"/>
              <a:ext cx="1213795" cy="610946"/>
            </a:xfrm>
            <a:prstGeom prst="straightConnector1">
              <a:avLst/>
            </a:prstGeom>
            <a:ln w="38100" cmpd="sng">
              <a:solidFill>
                <a:schemeClr val="bg1">
                  <a:lumMod val="7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cxnSpLocks noChangeAspect="1"/>
            </p:cNvCxnSpPr>
            <p:nvPr/>
          </p:nvCxnSpPr>
          <p:spPr>
            <a:xfrm flipV="1">
              <a:off x="5435632" y="616778"/>
              <a:ext cx="1205619" cy="606832"/>
            </a:xfrm>
            <a:prstGeom prst="straightConnector1">
              <a:avLst/>
            </a:prstGeom>
            <a:ln w="38100" cmpd="sng">
              <a:solidFill>
                <a:schemeClr val="bg1">
                  <a:lumMod val="7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cxnSpLocks noChangeAspect="1"/>
            </p:cNvCxnSpPr>
            <p:nvPr/>
          </p:nvCxnSpPr>
          <p:spPr>
            <a:xfrm flipH="1">
              <a:off x="2743232" y="1362903"/>
              <a:ext cx="1223786" cy="615976"/>
            </a:xfrm>
            <a:prstGeom prst="straightConnector1">
              <a:avLst/>
            </a:prstGeom>
            <a:ln w="38100" cmpd="sng">
              <a:solidFill>
                <a:schemeClr val="bg1">
                  <a:lumMod val="7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cxnSpLocks noChangeAspect="1"/>
            </p:cNvCxnSpPr>
            <p:nvPr/>
          </p:nvCxnSpPr>
          <p:spPr>
            <a:xfrm flipH="1" flipV="1">
              <a:off x="2746168" y="606441"/>
              <a:ext cx="1223786" cy="615976"/>
            </a:xfrm>
            <a:prstGeom prst="straightConnector1">
              <a:avLst/>
            </a:prstGeom>
            <a:ln w="38100" cmpd="sng">
              <a:solidFill>
                <a:schemeClr val="bg1">
                  <a:lumMod val="7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7" name="Oval 36"/>
            <p:cNvSpPr>
              <a:spLocks noChangeAspect="1"/>
            </p:cNvSpPr>
            <p:nvPr/>
          </p:nvSpPr>
          <p:spPr>
            <a:xfrm>
              <a:off x="3968273" y="1093099"/>
              <a:ext cx="365762" cy="365760"/>
            </a:xfrm>
            <a:prstGeom prst="ellipse">
              <a:avLst/>
            </a:prstGeom>
            <a:noFill/>
            <a:ln w="12700" cmpd="sng">
              <a:solidFill>
                <a:schemeClr val="tx1">
                  <a:lumMod val="75000"/>
                  <a:lumOff val="2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8" name="Oval 37"/>
            <p:cNvSpPr>
              <a:spLocks noChangeAspect="1"/>
            </p:cNvSpPr>
            <p:nvPr/>
          </p:nvSpPr>
          <p:spPr>
            <a:xfrm>
              <a:off x="5063934" y="1093099"/>
              <a:ext cx="365762" cy="365760"/>
            </a:xfrm>
            <a:prstGeom prst="ellipse">
              <a:avLst/>
            </a:prstGeom>
            <a:noFill/>
            <a:ln w="12700" cmpd="sng">
              <a:solidFill>
                <a:schemeClr val="tx1">
                  <a:lumMod val="85000"/>
                  <a:lumOff val="1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9" name="Isosceles Triangle 38"/>
            <p:cNvSpPr>
              <a:spLocks noChangeAspect="1"/>
            </p:cNvSpPr>
            <p:nvPr/>
          </p:nvSpPr>
          <p:spPr>
            <a:xfrm rot="5400000">
              <a:off x="1521872" y="-267215"/>
              <a:ext cx="872642" cy="1745279"/>
            </a:xfrm>
            <a:prstGeom prst="triangle">
              <a:avLst/>
            </a:prstGeom>
            <a:solidFill>
              <a:schemeClr val="tx2">
                <a:lumMod val="40000"/>
                <a:lumOff val="60000"/>
              </a:schemeClr>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Isosceles Triangle 39"/>
            <p:cNvSpPr>
              <a:spLocks noChangeAspect="1"/>
            </p:cNvSpPr>
            <p:nvPr/>
          </p:nvSpPr>
          <p:spPr>
            <a:xfrm rot="5400000">
              <a:off x="1521872" y="1084858"/>
              <a:ext cx="872642" cy="1745279"/>
            </a:xfrm>
            <a:prstGeom prst="triangle">
              <a:avLst/>
            </a:prstGeom>
            <a:solidFill>
              <a:schemeClr val="bg2">
                <a:lumMod val="40000"/>
                <a:lumOff val="60000"/>
              </a:schemeClr>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 name="Isosceles Triangle 40"/>
            <p:cNvSpPr>
              <a:spLocks noChangeAspect="1"/>
            </p:cNvSpPr>
            <p:nvPr/>
          </p:nvSpPr>
          <p:spPr>
            <a:xfrm rot="16200000">
              <a:off x="7036497" y="1084858"/>
              <a:ext cx="872642" cy="1745279"/>
            </a:xfrm>
            <a:prstGeom prst="triangle">
              <a:avLst/>
            </a:prstGeom>
            <a:solidFill>
              <a:schemeClr val="accent4">
                <a:lumMod val="40000"/>
                <a:lumOff val="60000"/>
              </a:schemeClr>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Isosceles Triangle 41"/>
            <p:cNvSpPr>
              <a:spLocks noChangeAspect="1"/>
            </p:cNvSpPr>
            <p:nvPr/>
          </p:nvSpPr>
          <p:spPr>
            <a:xfrm rot="16200000">
              <a:off x="7036497" y="-267215"/>
              <a:ext cx="872642" cy="1745279"/>
            </a:xfrm>
            <a:prstGeom prst="triangle">
              <a:avLst/>
            </a:prstGeom>
            <a:solidFill>
              <a:srgbClr val="96C6F2"/>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3" name="Oval 42"/>
            <p:cNvSpPr>
              <a:spLocks noChangeAspect="1"/>
            </p:cNvSpPr>
            <p:nvPr/>
          </p:nvSpPr>
          <p:spPr>
            <a:xfrm>
              <a:off x="6505646" y="422544"/>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44" name="Oval 43"/>
            <p:cNvSpPr>
              <a:spLocks noChangeAspect="1"/>
            </p:cNvSpPr>
            <p:nvPr/>
          </p:nvSpPr>
          <p:spPr>
            <a:xfrm>
              <a:off x="6505646" y="1774617"/>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45" name="Oval 44"/>
            <p:cNvSpPr>
              <a:spLocks noChangeAspect="1"/>
            </p:cNvSpPr>
            <p:nvPr/>
          </p:nvSpPr>
          <p:spPr>
            <a:xfrm>
              <a:off x="2552663" y="1774617"/>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46" name="Oval 45"/>
            <p:cNvSpPr>
              <a:spLocks noChangeAspect="1"/>
            </p:cNvSpPr>
            <p:nvPr/>
          </p:nvSpPr>
          <p:spPr>
            <a:xfrm>
              <a:off x="2552663" y="422544"/>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47" name="TextBox 46"/>
            <p:cNvSpPr txBox="1"/>
            <p:nvPr/>
          </p:nvSpPr>
          <p:spPr>
            <a:xfrm>
              <a:off x="7562944" y="1659490"/>
              <a:ext cx="496927" cy="523220"/>
            </a:xfrm>
            <a:prstGeom prst="rect">
              <a:avLst/>
            </a:prstGeom>
            <a:noFill/>
          </p:spPr>
          <p:txBody>
            <a:bodyPr wrap="none" rtlCol="0">
              <a:spAutoFit/>
            </a:bodyPr>
            <a:lstStyle/>
            <a:p>
              <a:pPr algn="ctr"/>
              <a:r>
                <a:rPr lang="en-US" sz="2800" i="1" dirty="0">
                  <a:solidFill>
                    <a:srgbClr val="262626"/>
                  </a:solidFill>
                  <a:latin typeface="Optima"/>
                  <a:cs typeface="Optima"/>
                </a:rPr>
                <a:t>Z</a:t>
              </a:r>
            </a:p>
          </p:txBody>
        </p:sp>
        <p:sp>
          <p:nvSpPr>
            <p:cNvPr id="48" name="TextBox 47"/>
            <p:cNvSpPr txBox="1"/>
            <p:nvPr/>
          </p:nvSpPr>
          <p:spPr>
            <a:xfrm>
              <a:off x="7572817" y="308537"/>
              <a:ext cx="477181" cy="523220"/>
            </a:xfrm>
            <a:prstGeom prst="rect">
              <a:avLst/>
            </a:prstGeom>
            <a:noFill/>
          </p:spPr>
          <p:txBody>
            <a:bodyPr wrap="none" rtlCol="0">
              <a:spAutoFit/>
            </a:bodyPr>
            <a:lstStyle/>
            <a:p>
              <a:pPr algn="ctr"/>
              <a:r>
                <a:rPr lang="en-US" sz="2800" i="1" dirty="0">
                  <a:solidFill>
                    <a:schemeClr val="tx1">
                      <a:lumMod val="85000"/>
                      <a:lumOff val="15000"/>
                    </a:schemeClr>
                  </a:solidFill>
                  <a:latin typeface="Optima"/>
                  <a:cs typeface="Optima"/>
                </a:rPr>
                <a:t>Y</a:t>
              </a:r>
            </a:p>
          </p:txBody>
        </p:sp>
        <p:sp>
          <p:nvSpPr>
            <p:cNvPr id="49" name="TextBox 48"/>
            <p:cNvSpPr txBox="1"/>
            <p:nvPr/>
          </p:nvSpPr>
          <p:spPr>
            <a:xfrm>
              <a:off x="1305559" y="302497"/>
              <a:ext cx="616496" cy="523220"/>
            </a:xfrm>
            <a:prstGeom prst="rect">
              <a:avLst/>
            </a:prstGeom>
            <a:noFill/>
          </p:spPr>
          <p:txBody>
            <a:bodyPr wrap="none" rtlCol="0">
              <a:spAutoFit/>
            </a:bodyPr>
            <a:lstStyle/>
            <a:p>
              <a:pPr algn="ctr"/>
              <a:r>
                <a:rPr lang="en-US" sz="2800" i="1" dirty="0">
                  <a:solidFill>
                    <a:srgbClr val="262626"/>
                  </a:solidFill>
                  <a:latin typeface="Optima"/>
                  <a:cs typeface="Optima"/>
                </a:rPr>
                <a:t>W</a:t>
              </a:r>
            </a:p>
          </p:txBody>
        </p:sp>
        <p:sp>
          <p:nvSpPr>
            <p:cNvPr id="50" name="TextBox 49"/>
            <p:cNvSpPr txBox="1"/>
            <p:nvPr/>
          </p:nvSpPr>
          <p:spPr>
            <a:xfrm>
              <a:off x="1375217" y="1669586"/>
              <a:ext cx="477181" cy="523220"/>
            </a:xfrm>
            <a:prstGeom prst="rect">
              <a:avLst/>
            </a:prstGeom>
            <a:noFill/>
          </p:spPr>
          <p:txBody>
            <a:bodyPr wrap="none" rtlCol="0">
              <a:spAutoFit/>
            </a:bodyPr>
            <a:lstStyle/>
            <a:p>
              <a:pPr algn="ctr"/>
              <a:r>
                <a:rPr lang="en-US" sz="2800" i="1" dirty="0">
                  <a:solidFill>
                    <a:srgbClr val="262626"/>
                  </a:solidFill>
                  <a:latin typeface="Optima"/>
                  <a:cs typeface="Optima"/>
                </a:rPr>
                <a:t>X</a:t>
              </a:r>
            </a:p>
          </p:txBody>
        </p:sp>
      </p:grpSp>
      <p:sp>
        <p:nvSpPr>
          <p:cNvPr id="51" name="TextBox 50"/>
          <p:cNvSpPr txBox="1"/>
          <p:nvPr/>
        </p:nvSpPr>
        <p:spPr>
          <a:xfrm>
            <a:off x="2383680" y="4014292"/>
            <a:ext cx="449763" cy="400110"/>
          </a:xfrm>
          <a:prstGeom prst="rect">
            <a:avLst/>
          </a:prstGeom>
          <a:noFill/>
        </p:spPr>
        <p:txBody>
          <a:bodyPr wrap="none" rtlCol="0">
            <a:spAutoFit/>
          </a:bodyPr>
          <a:lstStyle/>
          <a:p>
            <a:pPr algn="ctr"/>
            <a:r>
              <a:rPr lang="en-US" sz="2000" i="1" dirty="0" err="1">
                <a:solidFill>
                  <a:srgbClr val="262626"/>
                </a:solidFill>
                <a:latin typeface="Optima"/>
                <a:cs typeface="Optima"/>
              </a:rPr>
              <a:t>w</a:t>
            </a:r>
            <a:endParaRPr lang="en-US" sz="2000" i="1" dirty="0">
              <a:solidFill>
                <a:srgbClr val="262626"/>
              </a:solidFill>
              <a:latin typeface="Optima"/>
              <a:cs typeface="Optima"/>
            </a:endParaRPr>
          </a:p>
        </p:txBody>
      </p:sp>
      <p:sp>
        <p:nvSpPr>
          <p:cNvPr id="52" name="TextBox 51"/>
          <p:cNvSpPr txBox="1"/>
          <p:nvPr/>
        </p:nvSpPr>
        <p:spPr>
          <a:xfrm>
            <a:off x="2426514" y="5357081"/>
            <a:ext cx="364095" cy="400110"/>
          </a:xfrm>
          <a:prstGeom prst="rect">
            <a:avLst/>
          </a:prstGeom>
          <a:noFill/>
        </p:spPr>
        <p:txBody>
          <a:bodyPr wrap="none" rtlCol="0">
            <a:spAutoFit/>
          </a:bodyPr>
          <a:lstStyle/>
          <a:p>
            <a:pPr algn="ctr"/>
            <a:r>
              <a:rPr lang="en-US" sz="2000" i="1" dirty="0">
                <a:solidFill>
                  <a:srgbClr val="262626"/>
                </a:solidFill>
                <a:latin typeface="Optima"/>
                <a:cs typeface="Optima"/>
              </a:rPr>
              <a:t>x</a:t>
            </a:r>
          </a:p>
        </p:txBody>
      </p:sp>
      <p:sp>
        <p:nvSpPr>
          <p:cNvPr id="53" name="TextBox 52"/>
          <p:cNvSpPr txBox="1"/>
          <p:nvPr/>
        </p:nvSpPr>
        <p:spPr>
          <a:xfrm>
            <a:off x="3840962" y="4678343"/>
            <a:ext cx="378462" cy="400110"/>
          </a:xfrm>
          <a:prstGeom prst="rect">
            <a:avLst/>
          </a:prstGeom>
          <a:noFill/>
        </p:spPr>
        <p:txBody>
          <a:bodyPr wrap="none" rtlCol="0">
            <a:spAutoFit/>
          </a:bodyPr>
          <a:lstStyle/>
          <a:p>
            <a:pPr algn="ctr"/>
            <a:r>
              <a:rPr lang="en-US" sz="2000" i="1" dirty="0">
                <a:solidFill>
                  <a:schemeClr val="bg1">
                    <a:lumMod val="50000"/>
                  </a:schemeClr>
                </a:solidFill>
                <a:latin typeface="Optima"/>
                <a:cs typeface="Optima"/>
              </a:rPr>
              <a:t>a</a:t>
            </a:r>
          </a:p>
        </p:txBody>
      </p:sp>
      <p:sp>
        <p:nvSpPr>
          <p:cNvPr id="54" name="TextBox 53"/>
          <p:cNvSpPr txBox="1"/>
          <p:nvPr/>
        </p:nvSpPr>
        <p:spPr>
          <a:xfrm>
            <a:off x="4922669" y="4687995"/>
            <a:ext cx="397439" cy="400110"/>
          </a:xfrm>
          <a:prstGeom prst="rect">
            <a:avLst/>
          </a:prstGeom>
          <a:noFill/>
        </p:spPr>
        <p:txBody>
          <a:bodyPr wrap="none" rtlCol="0">
            <a:spAutoFit/>
          </a:bodyPr>
          <a:lstStyle/>
          <a:p>
            <a:pPr algn="ctr"/>
            <a:r>
              <a:rPr lang="en-US" sz="2000" i="1" dirty="0">
                <a:solidFill>
                  <a:srgbClr val="7F7F7F"/>
                </a:solidFill>
                <a:latin typeface="Optima"/>
                <a:cs typeface="Optima"/>
              </a:rPr>
              <a:t>b</a:t>
            </a:r>
          </a:p>
        </p:txBody>
      </p:sp>
      <p:sp>
        <p:nvSpPr>
          <p:cNvPr id="55" name="TextBox 54"/>
          <p:cNvSpPr txBox="1"/>
          <p:nvPr/>
        </p:nvSpPr>
        <p:spPr>
          <a:xfrm>
            <a:off x="6369661" y="4002643"/>
            <a:ext cx="378462" cy="400110"/>
          </a:xfrm>
          <a:prstGeom prst="rect">
            <a:avLst/>
          </a:prstGeom>
          <a:noFill/>
        </p:spPr>
        <p:txBody>
          <a:bodyPr wrap="none" rtlCol="0">
            <a:spAutoFit/>
          </a:bodyPr>
          <a:lstStyle/>
          <a:p>
            <a:pPr algn="ctr"/>
            <a:r>
              <a:rPr lang="en-US" sz="2000" i="1" dirty="0">
                <a:solidFill>
                  <a:srgbClr val="262626"/>
                </a:solidFill>
                <a:latin typeface="Optima"/>
                <a:cs typeface="Optima"/>
              </a:rPr>
              <a:t>y</a:t>
            </a:r>
          </a:p>
        </p:txBody>
      </p:sp>
      <p:sp>
        <p:nvSpPr>
          <p:cNvPr id="56" name="TextBox 55"/>
          <p:cNvSpPr txBox="1"/>
          <p:nvPr/>
        </p:nvSpPr>
        <p:spPr>
          <a:xfrm>
            <a:off x="6372819" y="5357863"/>
            <a:ext cx="378462" cy="400110"/>
          </a:xfrm>
          <a:prstGeom prst="rect">
            <a:avLst/>
          </a:prstGeom>
          <a:noFill/>
        </p:spPr>
        <p:txBody>
          <a:bodyPr wrap="none" rtlCol="0">
            <a:spAutoFit/>
          </a:bodyPr>
          <a:lstStyle/>
          <a:p>
            <a:pPr algn="ctr"/>
            <a:r>
              <a:rPr lang="en-US" sz="2000" i="1" dirty="0">
                <a:solidFill>
                  <a:srgbClr val="262626"/>
                </a:solidFill>
                <a:latin typeface="Optima"/>
                <a:cs typeface="Optima"/>
              </a:rPr>
              <a:t>z</a:t>
            </a:r>
          </a:p>
        </p:txBody>
      </p:sp>
      <p:sp>
        <p:nvSpPr>
          <p:cNvPr id="57" name="Content Placeholder 3"/>
          <p:cNvSpPr txBox="1">
            <a:spLocks/>
          </p:cNvSpPr>
          <p:nvPr/>
        </p:nvSpPr>
        <p:spPr>
          <a:xfrm>
            <a:off x="452330" y="1466171"/>
            <a:ext cx="8229601" cy="1447799"/>
          </a:xfrm>
          <a:prstGeom prst="rect">
            <a:avLst/>
          </a:prstGeom>
          <a:solidFill>
            <a:srgbClr val="CAE2F9"/>
          </a:solidFill>
          <a:ln>
            <a:solidFill>
              <a:srgbClr val="176FC1"/>
            </a:solidFill>
          </a:ln>
          <a:effectLst>
            <a:outerShdw blurRad="50800" dist="38100" dir="5400000" algn="t" rotWithShape="0">
              <a:prstClr val="black">
                <a:alpha val="40000"/>
              </a:prstClr>
            </a:outerShdw>
          </a:effectLst>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a:latin typeface="Optima"/>
                <a:cs typeface="Optima"/>
              </a:rPr>
              <a:t>Note that removing an </a:t>
            </a:r>
            <a:r>
              <a:rPr lang="en-US" sz="2800" b="1" dirty="0">
                <a:latin typeface="Optima"/>
                <a:cs typeface="Optima"/>
              </a:rPr>
              <a:t>internal edge</a:t>
            </a:r>
            <a:r>
              <a:rPr lang="en-US" sz="2800" dirty="0">
                <a:latin typeface="Optima"/>
                <a:cs typeface="Optima"/>
              </a:rPr>
              <a:t>, an edge connecting two internal nodes (along with the nodes), produces four </a:t>
            </a:r>
            <a:r>
              <a:rPr lang="en-US" sz="2800" dirty="0" err="1">
                <a:latin typeface="Optima"/>
                <a:cs typeface="Optima"/>
              </a:rPr>
              <a:t>subtrees</a:t>
            </a:r>
            <a:r>
              <a:rPr lang="en-US" sz="2800" dirty="0">
                <a:latin typeface="Optima"/>
                <a:cs typeface="Optima"/>
              </a:rPr>
              <a:t> (</a:t>
            </a:r>
            <a:r>
              <a:rPr lang="en-US" sz="2800" i="1" dirty="0">
                <a:latin typeface="Optima"/>
                <a:cs typeface="Optima"/>
              </a:rPr>
              <a:t>W</a:t>
            </a:r>
            <a:r>
              <a:rPr lang="en-US" sz="2800" dirty="0">
                <a:latin typeface="Optima"/>
                <a:cs typeface="Optima"/>
              </a:rPr>
              <a:t>, </a:t>
            </a:r>
            <a:r>
              <a:rPr lang="en-US" sz="2800" i="1" dirty="0">
                <a:latin typeface="Optima"/>
                <a:cs typeface="Optima"/>
              </a:rPr>
              <a:t>X</a:t>
            </a:r>
            <a:r>
              <a:rPr lang="en-US" sz="2800" dirty="0">
                <a:latin typeface="Optima"/>
                <a:cs typeface="Optima"/>
              </a:rPr>
              <a:t>, </a:t>
            </a:r>
            <a:r>
              <a:rPr lang="en-US" sz="2800" i="1" dirty="0">
                <a:latin typeface="Optima"/>
                <a:cs typeface="Optima"/>
              </a:rPr>
              <a:t>Y</a:t>
            </a:r>
            <a:r>
              <a:rPr lang="en-US" sz="2800" dirty="0">
                <a:latin typeface="Optima"/>
                <a:cs typeface="Optima"/>
              </a:rPr>
              <a:t>, </a:t>
            </a:r>
            <a:r>
              <a:rPr lang="en-US" sz="2800" i="1" dirty="0">
                <a:latin typeface="Optima"/>
                <a:cs typeface="Optima"/>
              </a:rPr>
              <a:t>Z</a:t>
            </a:r>
            <a:r>
              <a:rPr lang="en-US" sz="2800" dirty="0">
                <a:latin typeface="Optima"/>
                <a:cs typeface="Optima"/>
              </a:rPr>
              <a:t>).</a:t>
            </a:r>
          </a:p>
          <a:p>
            <a:pPr marL="0" indent="0">
              <a:buNone/>
            </a:pPr>
            <a:endParaRPr lang="en-US" sz="2800" dirty="0">
              <a:latin typeface="Optima"/>
              <a:cs typeface="Optima"/>
            </a:endParaRPr>
          </a:p>
        </p:txBody>
      </p:sp>
    </p:spTree>
    <p:extLst>
      <p:ext uri="{BB962C8B-B14F-4D97-AF65-F5344CB8AC3E}">
        <p14:creationId xmlns:p14="http://schemas.microsoft.com/office/powerpoint/2010/main" val="927878620"/>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81000" y="312160"/>
            <a:ext cx="8763000" cy="830840"/>
          </a:xfrm>
          <a:prstGeom prst="rect">
            <a:avLst/>
          </a:prstGeom>
        </p:spPr>
        <p:txBody>
          <a:bodyPr>
            <a:normAutofit fontScale="92500"/>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A Greedy Heuristic for Large Parsimony</a:t>
            </a:r>
          </a:p>
        </p:txBody>
      </p:sp>
      <p:grpSp>
        <p:nvGrpSpPr>
          <p:cNvPr id="31" name="Group 30"/>
          <p:cNvGrpSpPr/>
          <p:nvPr/>
        </p:nvGrpSpPr>
        <p:grpSpPr>
          <a:xfrm>
            <a:off x="936296" y="3810001"/>
            <a:ext cx="7259904" cy="2224715"/>
            <a:chOff x="1085553" y="169104"/>
            <a:chExt cx="7259904" cy="2224715"/>
          </a:xfrm>
        </p:grpSpPr>
        <p:sp>
          <p:nvSpPr>
            <p:cNvPr id="39" name="Isosceles Triangle 38"/>
            <p:cNvSpPr>
              <a:spLocks noChangeAspect="1"/>
            </p:cNvSpPr>
            <p:nvPr/>
          </p:nvSpPr>
          <p:spPr>
            <a:xfrm rot="5400000">
              <a:off x="1521872" y="-267215"/>
              <a:ext cx="872642" cy="1745279"/>
            </a:xfrm>
            <a:prstGeom prst="triangle">
              <a:avLst/>
            </a:prstGeom>
            <a:solidFill>
              <a:schemeClr val="tx2">
                <a:lumMod val="40000"/>
                <a:lumOff val="60000"/>
              </a:schemeClr>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Isosceles Triangle 39"/>
            <p:cNvSpPr>
              <a:spLocks noChangeAspect="1"/>
            </p:cNvSpPr>
            <p:nvPr/>
          </p:nvSpPr>
          <p:spPr>
            <a:xfrm rot="5400000">
              <a:off x="1521872" y="1084858"/>
              <a:ext cx="872642" cy="1745279"/>
            </a:xfrm>
            <a:prstGeom prst="triangle">
              <a:avLst/>
            </a:prstGeom>
            <a:solidFill>
              <a:schemeClr val="bg2">
                <a:lumMod val="40000"/>
                <a:lumOff val="60000"/>
              </a:schemeClr>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 name="Isosceles Triangle 40"/>
            <p:cNvSpPr>
              <a:spLocks noChangeAspect="1"/>
            </p:cNvSpPr>
            <p:nvPr/>
          </p:nvSpPr>
          <p:spPr>
            <a:xfrm rot="16200000">
              <a:off x="7036497" y="1084858"/>
              <a:ext cx="872642" cy="1745279"/>
            </a:xfrm>
            <a:prstGeom prst="triangle">
              <a:avLst/>
            </a:prstGeom>
            <a:solidFill>
              <a:schemeClr val="accent4">
                <a:lumMod val="40000"/>
                <a:lumOff val="60000"/>
              </a:schemeClr>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Isosceles Triangle 41"/>
            <p:cNvSpPr>
              <a:spLocks noChangeAspect="1"/>
            </p:cNvSpPr>
            <p:nvPr/>
          </p:nvSpPr>
          <p:spPr>
            <a:xfrm rot="16200000">
              <a:off x="7036497" y="-267215"/>
              <a:ext cx="872642" cy="1745279"/>
            </a:xfrm>
            <a:prstGeom prst="triangle">
              <a:avLst/>
            </a:prstGeom>
            <a:solidFill>
              <a:srgbClr val="96C6F2"/>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3" name="Oval 42"/>
            <p:cNvSpPr>
              <a:spLocks noChangeAspect="1"/>
            </p:cNvSpPr>
            <p:nvPr/>
          </p:nvSpPr>
          <p:spPr>
            <a:xfrm>
              <a:off x="6505646" y="422544"/>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44" name="Oval 43"/>
            <p:cNvSpPr>
              <a:spLocks noChangeAspect="1"/>
            </p:cNvSpPr>
            <p:nvPr/>
          </p:nvSpPr>
          <p:spPr>
            <a:xfrm>
              <a:off x="6505646" y="1774617"/>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45" name="Oval 44"/>
            <p:cNvSpPr>
              <a:spLocks noChangeAspect="1"/>
            </p:cNvSpPr>
            <p:nvPr/>
          </p:nvSpPr>
          <p:spPr>
            <a:xfrm>
              <a:off x="2552663" y="1774617"/>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46" name="Oval 45"/>
            <p:cNvSpPr>
              <a:spLocks noChangeAspect="1"/>
            </p:cNvSpPr>
            <p:nvPr/>
          </p:nvSpPr>
          <p:spPr>
            <a:xfrm>
              <a:off x="2552663" y="422544"/>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47" name="TextBox 46"/>
            <p:cNvSpPr txBox="1"/>
            <p:nvPr/>
          </p:nvSpPr>
          <p:spPr>
            <a:xfrm>
              <a:off x="7562944" y="1659490"/>
              <a:ext cx="496927" cy="523220"/>
            </a:xfrm>
            <a:prstGeom prst="rect">
              <a:avLst/>
            </a:prstGeom>
            <a:noFill/>
          </p:spPr>
          <p:txBody>
            <a:bodyPr wrap="none" rtlCol="0">
              <a:spAutoFit/>
            </a:bodyPr>
            <a:lstStyle/>
            <a:p>
              <a:pPr algn="ctr"/>
              <a:r>
                <a:rPr lang="en-US" sz="2800" i="1" dirty="0">
                  <a:solidFill>
                    <a:srgbClr val="262626"/>
                  </a:solidFill>
                  <a:latin typeface="Optima"/>
                  <a:cs typeface="Optima"/>
                </a:rPr>
                <a:t>Z</a:t>
              </a:r>
            </a:p>
          </p:txBody>
        </p:sp>
        <p:sp>
          <p:nvSpPr>
            <p:cNvPr id="48" name="TextBox 47"/>
            <p:cNvSpPr txBox="1"/>
            <p:nvPr/>
          </p:nvSpPr>
          <p:spPr>
            <a:xfrm>
              <a:off x="7572817" y="308537"/>
              <a:ext cx="477181" cy="523220"/>
            </a:xfrm>
            <a:prstGeom prst="rect">
              <a:avLst/>
            </a:prstGeom>
            <a:noFill/>
          </p:spPr>
          <p:txBody>
            <a:bodyPr wrap="none" rtlCol="0">
              <a:spAutoFit/>
            </a:bodyPr>
            <a:lstStyle/>
            <a:p>
              <a:pPr algn="ctr"/>
              <a:r>
                <a:rPr lang="en-US" sz="2800" i="1" dirty="0">
                  <a:solidFill>
                    <a:schemeClr val="tx1">
                      <a:lumMod val="85000"/>
                      <a:lumOff val="15000"/>
                    </a:schemeClr>
                  </a:solidFill>
                  <a:latin typeface="Optima"/>
                  <a:cs typeface="Optima"/>
                </a:rPr>
                <a:t>Y</a:t>
              </a:r>
            </a:p>
          </p:txBody>
        </p:sp>
        <p:sp>
          <p:nvSpPr>
            <p:cNvPr id="49" name="TextBox 48"/>
            <p:cNvSpPr txBox="1"/>
            <p:nvPr/>
          </p:nvSpPr>
          <p:spPr>
            <a:xfrm>
              <a:off x="1305559" y="302497"/>
              <a:ext cx="616496" cy="523220"/>
            </a:xfrm>
            <a:prstGeom prst="rect">
              <a:avLst/>
            </a:prstGeom>
            <a:noFill/>
          </p:spPr>
          <p:txBody>
            <a:bodyPr wrap="none" rtlCol="0">
              <a:spAutoFit/>
            </a:bodyPr>
            <a:lstStyle/>
            <a:p>
              <a:pPr algn="ctr"/>
              <a:r>
                <a:rPr lang="en-US" sz="2800" i="1" dirty="0">
                  <a:solidFill>
                    <a:srgbClr val="262626"/>
                  </a:solidFill>
                  <a:latin typeface="Optima"/>
                  <a:cs typeface="Optima"/>
                </a:rPr>
                <a:t>W</a:t>
              </a:r>
            </a:p>
          </p:txBody>
        </p:sp>
        <p:sp>
          <p:nvSpPr>
            <p:cNvPr id="50" name="TextBox 49"/>
            <p:cNvSpPr txBox="1"/>
            <p:nvPr/>
          </p:nvSpPr>
          <p:spPr>
            <a:xfrm>
              <a:off x="1375217" y="1669586"/>
              <a:ext cx="477181" cy="523220"/>
            </a:xfrm>
            <a:prstGeom prst="rect">
              <a:avLst/>
            </a:prstGeom>
            <a:noFill/>
          </p:spPr>
          <p:txBody>
            <a:bodyPr wrap="none" rtlCol="0">
              <a:spAutoFit/>
            </a:bodyPr>
            <a:lstStyle/>
            <a:p>
              <a:pPr algn="ctr"/>
              <a:r>
                <a:rPr lang="en-US" sz="2800" i="1" dirty="0">
                  <a:solidFill>
                    <a:srgbClr val="262626"/>
                  </a:solidFill>
                  <a:latin typeface="Optima"/>
                  <a:cs typeface="Optima"/>
                </a:rPr>
                <a:t>X</a:t>
              </a:r>
            </a:p>
          </p:txBody>
        </p:sp>
      </p:grpSp>
      <p:sp>
        <p:nvSpPr>
          <p:cNvPr id="51" name="TextBox 50"/>
          <p:cNvSpPr txBox="1"/>
          <p:nvPr/>
        </p:nvSpPr>
        <p:spPr>
          <a:xfrm>
            <a:off x="2383680" y="4014292"/>
            <a:ext cx="449763" cy="400110"/>
          </a:xfrm>
          <a:prstGeom prst="rect">
            <a:avLst/>
          </a:prstGeom>
          <a:noFill/>
        </p:spPr>
        <p:txBody>
          <a:bodyPr wrap="none" rtlCol="0">
            <a:spAutoFit/>
          </a:bodyPr>
          <a:lstStyle/>
          <a:p>
            <a:pPr algn="ctr"/>
            <a:r>
              <a:rPr lang="en-US" sz="2000" i="1" dirty="0" err="1">
                <a:solidFill>
                  <a:srgbClr val="262626"/>
                </a:solidFill>
                <a:latin typeface="Optima"/>
                <a:cs typeface="Optima"/>
              </a:rPr>
              <a:t>w</a:t>
            </a:r>
            <a:endParaRPr lang="en-US" sz="2000" i="1" dirty="0">
              <a:solidFill>
                <a:srgbClr val="262626"/>
              </a:solidFill>
              <a:latin typeface="Optima"/>
              <a:cs typeface="Optima"/>
            </a:endParaRPr>
          </a:p>
        </p:txBody>
      </p:sp>
      <p:sp>
        <p:nvSpPr>
          <p:cNvPr id="52" name="TextBox 51"/>
          <p:cNvSpPr txBox="1"/>
          <p:nvPr/>
        </p:nvSpPr>
        <p:spPr>
          <a:xfrm>
            <a:off x="2426514" y="5357081"/>
            <a:ext cx="364095" cy="400110"/>
          </a:xfrm>
          <a:prstGeom prst="rect">
            <a:avLst/>
          </a:prstGeom>
          <a:noFill/>
        </p:spPr>
        <p:txBody>
          <a:bodyPr wrap="none" rtlCol="0">
            <a:spAutoFit/>
          </a:bodyPr>
          <a:lstStyle/>
          <a:p>
            <a:pPr algn="ctr"/>
            <a:r>
              <a:rPr lang="en-US" sz="2000" i="1" dirty="0">
                <a:solidFill>
                  <a:srgbClr val="262626"/>
                </a:solidFill>
                <a:latin typeface="Optima"/>
                <a:cs typeface="Optima"/>
              </a:rPr>
              <a:t>x</a:t>
            </a:r>
          </a:p>
        </p:txBody>
      </p:sp>
      <p:sp>
        <p:nvSpPr>
          <p:cNvPr id="55" name="TextBox 54"/>
          <p:cNvSpPr txBox="1"/>
          <p:nvPr/>
        </p:nvSpPr>
        <p:spPr>
          <a:xfrm>
            <a:off x="6369661" y="4002643"/>
            <a:ext cx="378462" cy="400110"/>
          </a:xfrm>
          <a:prstGeom prst="rect">
            <a:avLst/>
          </a:prstGeom>
          <a:noFill/>
        </p:spPr>
        <p:txBody>
          <a:bodyPr wrap="none" rtlCol="0">
            <a:spAutoFit/>
          </a:bodyPr>
          <a:lstStyle/>
          <a:p>
            <a:pPr algn="ctr"/>
            <a:r>
              <a:rPr lang="en-US" sz="2000" i="1" dirty="0">
                <a:solidFill>
                  <a:srgbClr val="262626"/>
                </a:solidFill>
                <a:latin typeface="Optima"/>
                <a:cs typeface="Optima"/>
              </a:rPr>
              <a:t>y</a:t>
            </a:r>
          </a:p>
        </p:txBody>
      </p:sp>
      <p:sp>
        <p:nvSpPr>
          <p:cNvPr id="56" name="TextBox 55"/>
          <p:cNvSpPr txBox="1"/>
          <p:nvPr/>
        </p:nvSpPr>
        <p:spPr>
          <a:xfrm>
            <a:off x="6372819" y="5357863"/>
            <a:ext cx="378462" cy="400110"/>
          </a:xfrm>
          <a:prstGeom prst="rect">
            <a:avLst/>
          </a:prstGeom>
          <a:noFill/>
        </p:spPr>
        <p:txBody>
          <a:bodyPr wrap="none" rtlCol="0">
            <a:spAutoFit/>
          </a:bodyPr>
          <a:lstStyle/>
          <a:p>
            <a:pPr algn="ctr"/>
            <a:r>
              <a:rPr lang="en-US" sz="2000" i="1" dirty="0">
                <a:solidFill>
                  <a:srgbClr val="262626"/>
                </a:solidFill>
                <a:latin typeface="Optima"/>
                <a:cs typeface="Optima"/>
              </a:rPr>
              <a:t>z</a:t>
            </a:r>
          </a:p>
        </p:txBody>
      </p:sp>
      <p:sp>
        <p:nvSpPr>
          <p:cNvPr id="21" name="Content Placeholder 3"/>
          <p:cNvSpPr txBox="1">
            <a:spLocks/>
          </p:cNvSpPr>
          <p:nvPr/>
        </p:nvSpPr>
        <p:spPr>
          <a:xfrm>
            <a:off x="452330" y="1466171"/>
            <a:ext cx="8229601" cy="1447799"/>
          </a:xfrm>
          <a:prstGeom prst="rect">
            <a:avLst/>
          </a:prstGeom>
          <a:solidFill>
            <a:srgbClr val="CAE2F9"/>
          </a:solidFill>
          <a:ln>
            <a:solidFill>
              <a:srgbClr val="176FC1"/>
            </a:solidFill>
          </a:ln>
          <a:effectLst>
            <a:outerShdw blurRad="50800" dist="38100" dir="5400000" algn="t" rotWithShape="0">
              <a:prstClr val="black">
                <a:alpha val="40000"/>
              </a:prstClr>
            </a:outerShdw>
          </a:effectLst>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a:latin typeface="Optima"/>
                <a:cs typeface="Optima"/>
              </a:rPr>
              <a:t>Note that removing an </a:t>
            </a:r>
            <a:r>
              <a:rPr lang="en-US" sz="2800" b="1" dirty="0">
                <a:latin typeface="Optima"/>
                <a:cs typeface="Optima"/>
              </a:rPr>
              <a:t>internal edge</a:t>
            </a:r>
            <a:r>
              <a:rPr lang="en-US" sz="2800" dirty="0">
                <a:latin typeface="Optima"/>
                <a:cs typeface="Optima"/>
              </a:rPr>
              <a:t>, an edge connecting two internal nodes (along with the nodes), produces four </a:t>
            </a:r>
            <a:r>
              <a:rPr lang="en-US" sz="2800" dirty="0" err="1">
                <a:latin typeface="Optima"/>
                <a:cs typeface="Optima"/>
              </a:rPr>
              <a:t>subtrees</a:t>
            </a:r>
            <a:r>
              <a:rPr lang="en-US" sz="2800" dirty="0">
                <a:latin typeface="Optima"/>
                <a:cs typeface="Optima"/>
              </a:rPr>
              <a:t> (</a:t>
            </a:r>
            <a:r>
              <a:rPr lang="en-US" sz="2800" i="1" dirty="0">
                <a:latin typeface="Optima"/>
                <a:cs typeface="Optima"/>
              </a:rPr>
              <a:t>W</a:t>
            </a:r>
            <a:r>
              <a:rPr lang="en-US" sz="2800" dirty="0">
                <a:latin typeface="Optima"/>
                <a:cs typeface="Optima"/>
              </a:rPr>
              <a:t>, </a:t>
            </a:r>
            <a:r>
              <a:rPr lang="en-US" sz="2800" i="1" dirty="0">
                <a:latin typeface="Optima"/>
                <a:cs typeface="Optima"/>
              </a:rPr>
              <a:t>X</a:t>
            </a:r>
            <a:r>
              <a:rPr lang="en-US" sz="2800" dirty="0">
                <a:latin typeface="Optima"/>
                <a:cs typeface="Optima"/>
              </a:rPr>
              <a:t>, </a:t>
            </a:r>
            <a:r>
              <a:rPr lang="en-US" sz="2800" i="1" dirty="0">
                <a:latin typeface="Optima"/>
                <a:cs typeface="Optima"/>
              </a:rPr>
              <a:t>Y</a:t>
            </a:r>
            <a:r>
              <a:rPr lang="en-US" sz="2800" dirty="0">
                <a:latin typeface="Optima"/>
                <a:cs typeface="Optima"/>
              </a:rPr>
              <a:t>, </a:t>
            </a:r>
            <a:r>
              <a:rPr lang="en-US" sz="2800" i="1" dirty="0">
                <a:latin typeface="Optima"/>
                <a:cs typeface="Optima"/>
              </a:rPr>
              <a:t>Z</a:t>
            </a:r>
            <a:r>
              <a:rPr lang="en-US" sz="2800" dirty="0">
                <a:latin typeface="Optima"/>
                <a:cs typeface="Optima"/>
              </a:rPr>
              <a:t>).</a:t>
            </a:r>
          </a:p>
          <a:p>
            <a:pPr marL="0" indent="0">
              <a:buNone/>
            </a:pPr>
            <a:endParaRPr lang="en-US" sz="2800" dirty="0">
              <a:latin typeface="Optima"/>
              <a:cs typeface="Optima"/>
            </a:endParaRPr>
          </a:p>
        </p:txBody>
      </p:sp>
    </p:spTree>
    <p:extLst>
      <p:ext uri="{BB962C8B-B14F-4D97-AF65-F5344CB8AC3E}">
        <p14:creationId xmlns:p14="http://schemas.microsoft.com/office/powerpoint/2010/main" val="3792363931"/>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81000" y="312160"/>
            <a:ext cx="8763000" cy="830840"/>
          </a:xfrm>
          <a:prstGeom prst="rect">
            <a:avLst/>
          </a:prstGeom>
        </p:spPr>
        <p:txBody>
          <a:bodyPr>
            <a:normAutofit fontScale="92500"/>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A Greedy Heuristic for Large Parsimony</a:t>
            </a:r>
          </a:p>
        </p:txBody>
      </p:sp>
      <p:pic>
        <p:nvPicPr>
          <p:cNvPr id="4" name="Picture 3"/>
          <p:cNvPicPr>
            <a:picLocks noChangeAspect="1"/>
          </p:cNvPicPr>
          <p:nvPr/>
        </p:nvPicPr>
        <p:blipFill>
          <a:blip r:embed="rId2"/>
          <a:stretch>
            <a:fillRect/>
          </a:stretch>
        </p:blipFill>
        <p:spPr>
          <a:xfrm>
            <a:off x="457202" y="3276601"/>
            <a:ext cx="8367623" cy="2976403"/>
          </a:xfrm>
          <a:prstGeom prst="rect">
            <a:avLst/>
          </a:prstGeom>
        </p:spPr>
      </p:pic>
      <p:sp>
        <p:nvSpPr>
          <p:cNvPr id="7" name="Content Placeholder 3"/>
          <p:cNvSpPr txBox="1">
            <a:spLocks/>
          </p:cNvSpPr>
          <p:nvPr/>
        </p:nvSpPr>
        <p:spPr>
          <a:xfrm>
            <a:off x="452330" y="1466171"/>
            <a:ext cx="8229601" cy="972231"/>
          </a:xfrm>
          <a:prstGeom prst="rect">
            <a:avLst/>
          </a:prstGeom>
          <a:solidFill>
            <a:srgbClr val="CAE2F9"/>
          </a:solidFill>
          <a:ln>
            <a:solidFill>
              <a:srgbClr val="176FC1"/>
            </a:solidFill>
          </a:ln>
          <a:effectLst>
            <a:outerShdw blurRad="50800" dist="38100" dir="5400000" algn="t" rotWithShape="0">
              <a:prstClr val="black">
                <a:alpha val="40000"/>
              </a:prstClr>
            </a:outerShdw>
          </a:effectLst>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a:latin typeface="Optima"/>
                <a:cs typeface="Optima"/>
              </a:rPr>
              <a:t>Rearranging these </a:t>
            </a:r>
            <a:r>
              <a:rPr lang="en-US" sz="2800" dirty="0" err="1">
                <a:latin typeface="Optima"/>
                <a:cs typeface="Optima"/>
              </a:rPr>
              <a:t>subtrees</a:t>
            </a:r>
            <a:r>
              <a:rPr lang="en-US" sz="2800" dirty="0">
                <a:latin typeface="Optima"/>
                <a:cs typeface="Optima"/>
              </a:rPr>
              <a:t> is called a </a:t>
            </a:r>
            <a:r>
              <a:rPr lang="en-US" sz="2800" b="1" dirty="0">
                <a:latin typeface="Optima"/>
                <a:cs typeface="Optima"/>
              </a:rPr>
              <a:t>nearest neighbor interchange.</a:t>
            </a:r>
            <a:endParaRPr lang="en-US" sz="2800" dirty="0">
              <a:latin typeface="Optima"/>
              <a:cs typeface="Optima"/>
            </a:endParaRPr>
          </a:p>
          <a:p>
            <a:pPr marL="0" indent="0">
              <a:buNone/>
            </a:pPr>
            <a:endParaRPr lang="en-US" sz="2800" dirty="0">
              <a:latin typeface="Optima"/>
              <a:cs typeface="Optima"/>
            </a:endParaRPr>
          </a:p>
        </p:txBody>
      </p:sp>
    </p:spTree>
    <p:extLst>
      <p:ext uri="{BB962C8B-B14F-4D97-AF65-F5344CB8AC3E}">
        <p14:creationId xmlns:p14="http://schemas.microsoft.com/office/powerpoint/2010/main" val="10442963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000"/>
                </a:solidFill>
                <a:latin typeface="Optima"/>
                <a:cs typeface="Optima"/>
              </a:rPr>
              <a:t>Outline</a:t>
            </a:r>
          </a:p>
        </p:txBody>
      </p:sp>
      <p:sp>
        <p:nvSpPr>
          <p:cNvPr id="3" name="Content Placeholder 2"/>
          <p:cNvSpPr>
            <a:spLocks noGrp="1"/>
          </p:cNvSpPr>
          <p:nvPr>
            <p:ph idx="1"/>
          </p:nvPr>
        </p:nvSpPr>
        <p:spPr>
          <a:xfrm>
            <a:off x="457200" y="1371601"/>
            <a:ext cx="8458200" cy="5334001"/>
          </a:xfrm>
        </p:spPr>
        <p:txBody>
          <a:bodyPr>
            <a:noAutofit/>
          </a:bodyPr>
          <a:lstStyle/>
          <a:p>
            <a:pPr>
              <a:lnSpc>
                <a:spcPct val="120000"/>
              </a:lnSpc>
            </a:pPr>
            <a:r>
              <a:rPr lang="en-US" sz="2200" dirty="0">
                <a:solidFill>
                  <a:schemeClr val="bg1">
                    <a:lumMod val="50000"/>
                  </a:schemeClr>
                </a:solidFill>
                <a:latin typeface="Optima"/>
                <a:cs typeface="Optima"/>
              </a:rPr>
              <a:t>The Fastest Outbreak</a:t>
            </a:r>
          </a:p>
          <a:p>
            <a:pPr>
              <a:lnSpc>
                <a:spcPct val="120000"/>
              </a:lnSpc>
            </a:pPr>
            <a:r>
              <a:rPr lang="en-US" sz="2200" b="1" dirty="0">
                <a:solidFill>
                  <a:srgbClr val="000000"/>
                </a:solidFill>
                <a:latin typeface="Optima"/>
                <a:cs typeface="Optima"/>
              </a:rPr>
              <a:t>Transforming Distance Matrices into Evolutionary Trees</a:t>
            </a:r>
          </a:p>
          <a:p>
            <a:pPr>
              <a:lnSpc>
                <a:spcPct val="120000"/>
              </a:lnSpc>
            </a:pPr>
            <a:r>
              <a:rPr lang="en-US" sz="2200" dirty="0">
                <a:solidFill>
                  <a:schemeClr val="bg1">
                    <a:lumMod val="50000"/>
                  </a:schemeClr>
                </a:solidFill>
                <a:latin typeface="Optima"/>
                <a:cs typeface="Optima"/>
              </a:rPr>
              <a:t>Toward an Algorithm for Distance-Based Phylogeny Construction</a:t>
            </a:r>
          </a:p>
          <a:p>
            <a:pPr>
              <a:lnSpc>
                <a:spcPct val="120000"/>
              </a:lnSpc>
            </a:pPr>
            <a:r>
              <a:rPr lang="en-US" sz="2200" dirty="0">
                <a:solidFill>
                  <a:schemeClr val="bg1">
                    <a:lumMod val="50000"/>
                  </a:schemeClr>
                </a:solidFill>
                <a:latin typeface="Optima"/>
                <a:cs typeface="Optima"/>
              </a:rPr>
              <a:t>Additive Phylogeny</a:t>
            </a:r>
          </a:p>
          <a:p>
            <a:pPr>
              <a:lnSpc>
                <a:spcPct val="120000"/>
              </a:lnSpc>
            </a:pPr>
            <a:r>
              <a:rPr lang="en-US" sz="2200" dirty="0">
                <a:solidFill>
                  <a:schemeClr val="bg1">
                    <a:lumMod val="50000"/>
                  </a:schemeClr>
                </a:solidFill>
                <a:latin typeface="Optima"/>
                <a:cs typeface="Optima"/>
              </a:rPr>
              <a:t>Using Least-Squares to Construct Distance-Based Phylogenies</a:t>
            </a:r>
          </a:p>
          <a:p>
            <a:pPr>
              <a:lnSpc>
                <a:spcPct val="120000"/>
              </a:lnSpc>
            </a:pPr>
            <a:r>
              <a:rPr lang="en-US" sz="2200" dirty="0" err="1">
                <a:solidFill>
                  <a:schemeClr val="bg1">
                    <a:lumMod val="50000"/>
                  </a:schemeClr>
                </a:solidFill>
                <a:latin typeface="Optima"/>
                <a:cs typeface="Optima"/>
              </a:rPr>
              <a:t>Ultrametric</a:t>
            </a:r>
            <a:r>
              <a:rPr lang="en-US" sz="2200" dirty="0">
                <a:solidFill>
                  <a:schemeClr val="bg1">
                    <a:lumMod val="50000"/>
                  </a:schemeClr>
                </a:solidFill>
                <a:latin typeface="Optima"/>
                <a:cs typeface="Optima"/>
              </a:rPr>
              <a:t> Evolutionary Trees</a:t>
            </a:r>
          </a:p>
          <a:p>
            <a:pPr>
              <a:lnSpc>
                <a:spcPct val="120000"/>
              </a:lnSpc>
            </a:pPr>
            <a:r>
              <a:rPr lang="en-US" sz="2200" dirty="0">
                <a:solidFill>
                  <a:schemeClr val="bg1">
                    <a:lumMod val="50000"/>
                  </a:schemeClr>
                </a:solidFill>
                <a:latin typeface="Optima"/>
                <a:cs typeface="Optima"/>
              </a:rPr>
              <a:t>The Neighbor-Joining Algorithm</a:t>
            </a:r>
          </a:p>
          <a:p>
            <a:pPr>
              <a:lnSpc>
                <a:spcPct val="120000"/>
              </a:lnSpc>
            </a:pPr>
            <a:r>
              <a:rPr lang="en-US" sz="2200" dirty="0">
                <a:solidFill>
                  <a:schemeClr val="bg1">
                    <a:lumMod val="50000"/>
                  </a:schemeClr>
                </a:solidFill>
                <a:latin typeface="Optima"/>
                <a:cs typeface="Optima"/>
              </a:rPr>
              <a:t>Character-Based Tree Reconstruction</a:t>
            </a:r>
          </a:p>
          <a:p>
            <a:pPr>
              <a:lnSpc>
                <a:spcPct val="120000"/>
              </a:lnSpc>
            </a:pPr>
            <a:r>
              <a:rPr lang="en-US" sz="2200" dirty="0">
                <a:solidFill>
                  <a:schemeClr val="bg1">
                    <a:lumMod val="50000"/>
                  </a:schemeClr>
                </a:solidFill>
                <a:latin typeface="Optima"/>
                <a:cs typeface="Optima"/>
              </a:rPr>
              <a:t>The Small Parsimony Problem</a:t>
            </a:r>
          </a:p>
          <a:p>
            <a:pPr>
              <a:lnSpc>
                <a:spcPct val="120000"/>
              </a:lnSpc>
            </a:pPr>
            <a:r>
              <a:rPr lang="en-US" sz="2200" dirty="0">
                <a:solidFill>
                  <a:schemeClr val="bg1">
                    <a:lumMod val="50000"/>
                  </a:schemeClr>
                </a:solidFill>
                <a:latin typeface="Optima"/>
                <a:cs typeface="Optima"/>
              </a:rPr>
              <a:t>The Large Parsimony Problem</a:t>
            </a:r>
          </a:p>
          <a:p>
            <a:pPr>
              <a:lnSpc>
                <a:spcPct val="120000"/>
              </a:lnSpc>
            </a:pPr>
            <a:r>
              <a:rPr lang="en-US" sz="2200" dirty="0">
                <a:solidFill>
                  <a:schemeClr val="bg1">
                    <a:lumMod val="50000"/>
                  </a:schemeClr>
                </a:solidFill>
                <a:latin typeface="Optima"/>
                <a:cs typeface="Optima"/>
              </a:rPr>
              <a:t>Evolutionary Tree Reconstruction in the Modern Era</a:t>
            </a:r>
          </a:p>
        </p:txBody>
      </p:sp>
      <p:sp>
        <p:nvSpPr>
          <p:cNvPr id="5" name="Footer Placeholder 4">
            <a:extLst>
              <a:ext uri="{FF2B5EF4-FFF2-40B4-BE49-F238E27FC236}">
                <a16:creationId xmlns:a16="http://schemas.microsoft.com/office/drawing/2014/main" id="{52C943B9-7379-1F4A-88A8-24F136F40BA8}"/>
              </a:ext>
            </a:extLst>
          </p:cNvPr>
          <p:cNvSpPr>
            <a:spLocks noGrp="1"/>
          </p:cNvSpPr>
          <p:nvPr>
            <p:ph type="ftr" sz="quarter" idx="11"/>
          </p:nvPr>
        </p:nvSpPr>
        <p:spPr/>
        <p:txBody>
          <a:bodyPr/>
          <a:lstStyle/>
          <a:p>
            <a:r>
              <a:rPr lang="en-US"/>
              <a:t>Bioinformatics Algorithms: An Active Learning Approach. Copyright 2018 Compeau and Pevzner.</a:t>
            </a:r>
          </a:p>
        </p:txBody>
      </p:sp>
    </p:spTree>
    <p:extLst>
      <p:ext uri="{BB962C8B-B14F-4D97-AF65-F5344CB8AC3E}">
        <p14:creationId xmlns:p14="http://schemas.microsoft.com/office/powerpoint/2010/main" val="3708070577"/>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790560"/>
            <a:ext cx="8229600" cy="2677656"/>
          </a:xfrm>
          <a:prstGeom prst="rect">
            <a:avLst/>
          </a:prstGeom>
          <a:solidFill>
            <a:schemeClr val="bg1">
              <a:lumMod val="85000"/>
            </a:schemeClr>
          </a:solidFill>
          <a:ln>
            <a:solidFill>
              <a:schemeClr val="tx1">
                <a:lumMod val="75000"/>
                <a:lumOff val="25000"/>
              </a:schemeClr>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b="1" dirty="0">
                <a:latin typeface="Optima"/>
                <a:cs typeface="Optima"/>
              </a:rPr>
              <a:t>Nearest Neighbors of a Tree Problem: </a:t>
            </a:r>
            <a:r>
              <a:rPr lang="en-US" sz="2800" i="1" dirty="0">
                <a:latin typeface="Optima"/>
                <a:cs typeface="Optima"/>
              </a:rPr>
              <a:t>Given an edge in a binary tree, generate the two neighbors of this tree.</a:t>
            </a:r>
          </a:p>
          <a:p>
            <a:pPr marL="457200" indent="-457200">
              <a:buFont typeface="Arial"/>
              <a:buChar char="•"/>
            </a:pPr>
            <a:r>
              <a:rPr lang="en-US" sz="2800" b="1" dirty="0">
                <a:latin typeface="Optima"/>
                <a:cs typeface="Optima"/>
              </a:rPr>
              <a:t>Input: </a:t>
            </a:r>
            <a:r>
              <a:rPr lang="en-US" sz="2800" dirty="0">
                <a:latin typeface="Optima"/>
                <a:cs typeface="Optima"/>
              </a:rPr>
              <a:t>An internal edge in a binary tree</a:t>
            </a:r>
            <a:r>
              <a:rPr lang="en-US" sz="2800" i="1" dirty="0">
                <a:latin typeface="Optima"/>
                <a:cs typeface="Optima"/>
              </a:rPr>
              <a:t>.</a:t>
            </a:r>
            <a:endParaRPr lang="en-US" sz="2800" dirty="0">
              <a:latin typeface="Optima"/>
              <a:cs typeface="Optima"/>
            </a:endParaRPr>
          </a:p>
          <a:p>
            <a:pPr marL="457200" indent="-457200">
              <a:buFont typeface="Arial"/>
              <a:buChar char="•"/>
            </a:pPr>
            <a:r>
              <a:rPr lang="en-US" sz="2800" b="1" dirty="0">
                <a:latin typeface="Optima"/>
                <a:cs typeface="Optima"/>
              </a:rPr>
              <a:t>Output: </a:t>
            </a:r>
            <a:r>
              <a:rPr lang="en-US" sz="2800" dirty="0">
                <a:latin typeface="Optima"/>
                <a:cs typeface="Optima"/>
              </a:rPr>
              <a:t>The two nearest neighbors of this tree (for the given internal edge).</a:t>
            </a:r>
            <a:endParaRPr lang="en-US" i="1" dirty="0">
              <a:latin typeface="Optima"/>
              <a:cs typeface="Optima"/>
            </a:endParaRPr>
          </a:p>
        </p:txBody>
      </p:sp>
      <p:sp>
        <p:nvSpPr>
          <p:cNvPr id="3" name="Rectangle 2"/>
          <p:cNvSpPr/>
          <p:nvPr/>
        </p:nvSpPr>
        <p:spPr>
          <a:xfrm>
            <a:off x="457200" y="5105400"/>
            <a:ext cx="8229600" cy="523220"/>
          </a:xfrm>
          <a:prstGeom prst="rect">
            <a:avLst/>
          </a:prstGeom>
          <a:solidFill>
            <a:schemeClr val="bg2">
              <a:lumMod val="20000"/>
              <a:lumOff val="80000"/>
            </a:schemeClr>
          </a:solidFill>
          <a:ln>
            <a:solidFill>
              <a:schemeClr val="bg2"/>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b="1" dirty="0">
                <a:solidFill>
                  <a:schemeClr val="bg2"/>
                </a:solidFill>
                <a:latin typeface="Optima"/>
                <a:cs typeface="Optima"/>
              </a:rPr>
              <a:t>Code Challenge: </a:t>
            </a:r>
            <a:r>
              <a:rPr lang="en-US" sz="2800" dirty="0">
                <a:latin typeface="Optima"/>
                <a:cs typeface="Optima"/>
              </a:rPr>
              <a:t>Solve this problem.</a:t>
            </a:r>
            <a:endParaRPr lang="en-US" i="1" dirty="0">
              <a:latin typeface="Optima"/>
              <a:cs typeface="Optima"/>
            </a:endParaRPr>
          </a:p>
        </p:txBody>
      </p:sp>
      <p:sp>
        <p:nvSpPr>
          <p:cNvPr id="4" name="Title 1"/>
          <p:cNvSpPr txBox="1">
            <a:spLocks/>
          </p:cNvSpPr>
          <p:nvPr/>
        </p:nvSpPr>
        <p:spPr>
          <a:xfrm>
            <a:off x="381000" y="312160"/>
            <a:ext cx="8763000" cy="830840"/>
          </a:xfrm>
          <a:prstGeom prst="rect">
            <a:avLst/>
          </a:prstGeom>
        </p:spPr>
        <p:txBody>
          <a:bodyPr>
            <a:normAutofit fontScale="92500"/>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A Greedy Heuristic for Large Parsimony</a:t>
            </a:r>
          </a:p>
        </p:txBody>
      </p:sp>
    </p:spTree>
    <p:extLst>
      <p:ext uri="{BB962C8B-B14F-4D97-AF65-F5344CB8AC3E}">
        <p14:creationId xmlns:p14="http://schemas.microsoft.com/office/powerpoint/2010/main" val="3044789256"/>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81000" y="312160"/>
            <a:ext cx="8763000" cy="830840"/>
          </a:xfrm>
          <a:prstGeom prst="rect">
            <a:avLst/>
          </a:prstGeom>
        </p:spPr>
        <p:txBody>
          <a:bodyPr>
            <a:normAutofit fontScale="92500"/>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A Greedy Heuristic for Large Parsimony</a:t>
            </a:r>
          </a:p>
        </p:txBody>
      </p:sp>
      <p:sp>
        <p:nvSpPr>
          <p:cNvPr id="4" name="Rectangle 3"/>
          <p:cNvSpPr/>
          <p:nvPr/>
        </p:nvSpPr>
        <p:spPr>
          <a:xfrm>
            <a:off x="457200" y="1389482"/>
            <a:ext cx="8229600" cy="1384995"/>
          </a:xfrm>
          <a:prstGeom prst="rect">
            <a:avLst/>
          </a:prstGeom>
          <a:solidFill>
            <a:schemeClr val="bg1">
              <a:lumMod val="85000"/>
            </a:schemeClr>
          </a:solidFill>
          <a:ln>
            <a:solidFill>
              <a:schemeClr val="tx1">
                <a:lumMod val="75000"/>
                <a:lumOff val="25000"/>
              </a:schemeClr>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b="1" dirty="0">
                <a:latin typeface="Optima"/>
                <a:cs typeface="Optima"/>
              </a:rPr>
              <a:t>Nearest Neighbor Interchange Heuristic</a:t>
            </a:r>
            <a:r>
              <a:rPr lang="en-US" sz="2800" dirty="0">
                <a:latin typeface="Optima"/>
                <a:cs typeface="Optima"/>
              </a:rPr>
              <a:t>:</a:t>
            </a:r>
          </a:p>
          <a:p>
            <a:pPr marL="514350" indent="-514350">
              <a:buFont typeface="+mj-lt"/>
              <a:buAutoNum type="arabicPeriod"/>
            </a:pPr>
            <a:r>
              <a:rPr lang="en-US" sz="2800" dirty="0">
                <a:latin typeface="Optima"/>
                <a:cs typeface="Optima"/>
              </a:rPr>
              <a:t>Set current tree equal to arbitrary binary rooted tree structure.</a:t>
            </a:r>
          </a:p>
        </p:txBody>
      </p:sp>
    </p:spTree>
    <p:extLst>
      <p:ext uri="{BB962C8B-B14F-4D97-AF65-F5344CB8AC3E}">
        <p14:creationId xmlns:p14="http://schemas.microsoft.com/office/powerpoint/2010/main" val="1965195023"/>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81000" y="312160"/>
            <a:ext cx="8763000" cy="830840"/>
          </a:xfrm>
          <a:prstGeom prst="rect">
            <a:avLst/>
          </a:prstGeom>
        </p:spPr>
        <p:txBody>
          <a:bodyPr>
            <a:normAutofit fontScale="92500"/>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A Greedy Heuristic for Large Parsimony</a:t>
            </a:r>
          </a:p>
        </p:txBody>
      </p:sp>
      <p:sp>
        <p:nvSpPr>
          <p:cNvPr id="4" name="Rectangle 3"/>
          <p:cNvSpPr/>
          <p:nvPr/>
        </p:nvSpPr>
        <p:spPr>
          <a:xfrm>
            <a:off x="457200" y="1389481"/>
            <a:ext cx="8229600" cy="2246769"/>
          </a:xfrm>
          <a:prstGeom prst="rect">
            <a:avLst/>
          </a:prstGeom>
          <a:solidFill>
            <a:schemeClr val="bg1">
              <a:lumMod val="85000"/>
            </a:schemeClr>
          </a:solidFill>
          <a:ln>
            <a:solidFill>
              <a:schemeClr val="tx1">
                <a:lumMod val="75000"/>
                <a:lumOff val="25000"/>
              </a:schemeClr>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b="1" dirty="0">
                <a:latin typeface="Optima"/>
                <a:cs typeface="Optima"/>
              </a:rPr>
              <a:t>Nearest Neighbor Interchange Heuristic</a:t>
            </a:r>
            <a:r>
              <a:rPr lang="en-US" sz="2800" dirty="0">
                <a:latin typeface="Optima"/>
                <a:cs typeface="Optima"/>
              </a:rPr>
              <a:t>:</a:t>
            </a:r>
          </a:p>
          <a:p>
            <a:pPr marL="514350" indent="-514350">
              <a:buFont typeface="+mj-lt"/>
              <a:buAutoNum type="arabicPeriod"/>
            </a:pPr>
            <a:r>
              <a:rPr lang="en-US" sz="2800" dirty="0">
                <a:latin typeface="Optima"/>
                <a:cs typeface="Optima"/>
              </a:rPr>
              <a:t>Set current tree equal to arbitrary binary rooted tree structure.</a:t>
            </a:r>
          </a:p>
          <a:p>
            <a:pPr marL="514350" indent="-514350">
              <a:buFont typeface="+mj-lt"/>
              <a:buAutoNum type="arabicPeriod"/>
            </a:pPr>
            <a:r>
              <a:rPr lang="en-US" sz="2800" dirty="0">
                <a:latin typeface="Optima"/>
                <a:cs typeface="Optima"/>
              </a:rPr>
              <a:t>Go through all internal edges and perform all possible nearest neighbor </a:t>
            </a:r>
            <a:r>
              <a:rPr lang="en-US" sz="2800">
                <a:latin typeface="Optima"/>
                <a:cs typeface="Optima"/>
              </a:rPr>
              <a:t>interchanges.</a:t>
            </a:r>
            <a:endParaRPr lang="en-US" sz="2800" dirty="0">
              <a:latin typeface="Optima"/>
              <a:cs typeface="Optima"/>
            </a:endParaRPr>
          </a:p>
        </p:txBody>
      </p:sp>
    </p:spTree>
    <p:extLst>
      <p:ext uri="{BB962C8B-B14F-4D97-AF65-F5344CB8AC3E}">
        <p14:creationId xmlns:p14="http://schemas.microsoft.com/office/powerpoint/2010/main" val="2154392130"/>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81000" y="312160"/>
            <a:ext cx="8763000" cy="830840"/>
          </a:xfrm>
          <a:prstGeom prst="rect">
            <a:avLst/>
          </a:prstGeom>
        </p:spPr>
        <p:txBody>
          <a:bodyPr>
            <a:normAutofit fontScale="92500"/>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A Greedy Heuristic for Large Parsimony</a:t>
            </a:r>
          </a:p>
        </p:txBody>
      </p:sp>
      <p:sp>
        <p:nvSpPr>
          <p:cNvPr id="4" name="Rectangle 3"/>
          <p:cNvSpPr/>
          <p:nvPr/>
        </p:nvSpPr>
        <p:spPr>
          <a:xfrm>
            <a:off x="457200" y="1389480"/>
            <a:ext cx="8229600" cy="2677656"/>
          </a:xfrm>
          <a:prstGeom prst="rect">
            <a:avLst/>
          </a:prstGeom>
          <a:solidFill>
            <a:schemeClr val="bg1">
              <a:lumMod val="85000"/>
            </a:schemeClr>
          </a:solidFill>
          <a:ln>
            <a:solidFill>
              <a:schemeClr val="tx1">
                <a:lumMod val="75000"/>
                <a:lumOff val="25000"/>
              </a:schemeClr>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b="1" dirty="0">
                <a:latin typeface="Optima"/>
                <a:cs typeface="Optima"/>
              </a:rPr>
              <a:t>Nearest Neighbor Interchange Heuristic</a:t>
            </a:r>
            <a:r>
              <a:rPr lang="en-US" sz="2800" dirty="0">
                <a:latin typeface="Optima"/>
                <a:cs typeface="Optima"/>
              </a:rPr>
              <a:t>:</a:t>
            </a:r>
          </a:p>
          <a:p>
            <a:pPr marL="514350" indent="-514350">
              <a:buFont typeface="+mj-lt"/>
              <a:buAutoNum type="arabicPeriod"/>
            </a:pPr>
            <a:r>
              <a:rPr lang="en-US" sz="2800" dirty="0">
                <a:latin typeface="Optima"/>
                <a:cs typeface="Optima"/>
              </a:rPr>
              <a:t>Set current tree equal to arbitrary binary rooted tree structure.</a:t>
            </a:r>
          </a:p>
          <a:p>
            <a:pPr marL="514350" indent="-514350">
              <a:buFont typeface="+mj-lt"/>
              <a:buAutoNum type="arabicPeriod"/>
            </a:pPr>
            <a:r>
              <a:rPr lang="en-US" sz="2800" dirty="0">
                <a:latin typeface="Optima"/>
                <a:cs typeface="Optima"/>
              </a:rPr>
              <a:t>Go through all internal edges and perform all possible nearest neighbor interchanges.</a:t>
            </a:r>
          </a:p>
          <a:p>
            <a:pPr marL="514350" indent="-514350">
              <a:buFont typeface="+mj-lt"/>
              <a:buAutoNum type="arabicPeriod"/>
            </a:pPr>
            <a:r>
              <a:rPr lang="en-US" sz="2800" dirty="0">
                <a:latin typeface="Optima"/>
                <a:cs typeface="Optima"/>
              </a:rPr>
              <a:t>Solve Small Parsimony Problem on each </a:t>
            </a:r>
            <a:r>
              <a:rPr lang="en-US" sz="2800">
                <a:latin typeface="Optima"/>
                <a:cs typeface="Optima"/>
              </a:rPr>
              <a:t>tree.</a:t>
            </a:r>
            <a:endParaRPr lang="en-US" sz="2800" dirty="0">
              <a:latin typeface="Optima"/>
              <a:cs typeface="Optima"/>
            </a:endParaRPr>
          </a:p>
        </p:txBody>
      </p:sp>
    </p:spTree>
    <p:extLst>
      <p:ext uri="{BB962C8B-B14F-4D97-AF65-F5344CB8AC3E}">
        <p14:creationId xmlns:p14="http://schemas.microsoft.com/office/powerpoint/2010/main" val="1104670947"/>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81000" y="312160"/>
            <a:ext cx="8763000" cy="830840"/>
          </a:xfrm>
          <a:prstGeom prst="rect">
            <a:avLst/>
          </a:prstGeom>
        </p:spPr>
        <p:txBody>
          <a:bodyPr>
            <a:normAutofit fontScale="92500"/>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A Greedy Heuristic for Large Parsimony</a:t>
            </a:r>
          </a:p>
        </p:txBody>
      </p:sp>
      <p:sp>
        <p:nvSpPr>
          <p:cNvPr id="4" name="Rectangle 3"/>
          <p:cNvSpPr/>
          <p:nvPr/>
        </p:nvSpPr>
        <p:spPr>
          <a:xfrm>
            <a:off x="457200" y="1389480"/>
            <a:ext cx="8229600" cy="3970318"/>
          </a:xfrm>
          <a:prstGeom prst="rect">
            <a:avLst/>
          </a:prstGeom>
          <a:solidFill>
            <a:schemeClr val="bg1">
              <a:lumMod val="85000"/>
            </a:schemeClr>
          </a:solidFill>
          <a:ln>
            <a:solidFill>
              <a:schemeClr val="tx1">
                <a:lumMod val="75000"/>
                <a:lumOff val="25000"/>
              </a:schemeClr>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b="1" dirty="0">
                <a:latin typeface="Optima"/>
                <a:cs typeface="Optima"/>
              </a:rPr>
              <a:t>Nearest Neighbor Interchange Heuristic</a:t>
            </a:r>
            <a:r>
              <a:rPr lang="en-US" sz="2800" dirty="0">
                <a:latin typeface="Optima"/>
                <a:cs typeface="Optima"/>
              </a:rPr>
              <a:t>:</a:t>
            </a:r>
          </a:p>
          <a:p>
            <a:pPr marL="514350" indent="-514350">
              <a:buFont typeface="+mj-lt"/>
              <a:buAutoNum type="arabicPeriod"/>
            </a:pPr>
            <a:r>
              <a:rPr lang="en-US" sz="2800" dirty="0">
                <a:latin typeface="Optima"/>
                <a:cs typeface="Optima"/>
              </a:rPr>
              <a:t>Set current tree equal to arbitrary binary rooted tree structure.</a:t>
            </a:r>
          </a:p>
          <a:p>
            <a:pPr marL="514350" indent="-514350">
              <a:buFont typeface="+mj-lt"/>
              <a:buAutoNum type="arabicPeriod"/>
            </a:pPr>
            <a:r>
              <a:rPr lang="en-US" sz="2800" dirty="0">
                <a:latin typeface="Optima"/>
                <a:cs typeface="Optima"/>
              </a:rPr>
              <a:t>Go through all internal edges and perform all possible nearest neighbor interchanges.</a:t>
            </a:r>
          </a:p>
          <a:p>
            <a:pPr marL="514350" indent="-514350">
              <a:buFont typeface="+mj-lt"/>
              <a:buAutoNum type="arabicPeriod"/>
            </a:pPr>
            <a:r>
              <a:rPr lang="en-US" sz="2800" dirty="0">
                <a:latin typeface="Optima"/>
                <a:cs typeface="Optima"/>
              </a:rPr>
              <a:t>Solve Small Parsimony Problem on each tree.</a:t>
            </a:r>
          </a:p>
          <a:p>
            <a:pPr marL="514350" indent="-514350">
              <a:buFont typeface="+mj-lt"/>
              <a:buAutoNum type="arabicPeriod"/>
            </a:pPr>
            <a:r>
              <a:rPr lang="en-US" sz="2800" dirty="0">
                <a:latin typeface="Optima"/>
                <a:cs typeface="Optima"/>
              </a:rPr>
              <a:t>If any tree has parsimony score improving over optimal tree, set it equal to the current tree. Otherwise, return current tree.</a:t>
            </a:r>
            <a:endParaRPr lang="en-US" dirty="0">
              <a:latin typeface="Optima"/>
              <a:cs typeface="Optima"/>
            </a:endParaRPr>
          </a:p>
        </p:txBody>
      </p:sp>
    </p:spTree>
    <p:extLst>
      <p:ext uri="{BB962C8B-B14F-4D97-AF65-F5344CB8AC3E}">
        <p14:creationId xmlns:p14="http://schemas.microsoft.com/office/powerpoint/2010/main" val="219982606"/>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5601294"/>
            <a:ext cx="8229600" cy="954107"/>
          </a:xfrm>
          <a:prstGeom prst="rect">
            <a:avLst/>
          </a:prstGeom>
          <a:solidFill>
            <a:schemeClr val="bg2">
              <a:lumMod val="20000"/>
              <a:lumOff val="80000"/>
            </a:schemeClr>
          </a:solidFill>
          <a:ln>
            <a:solidFill>
              <a:schemeClr val="bg2"/>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b="1" dirty="0">
                <a:solidFill>
                  <a:schemeClr val="bg2"/>
                </a:solidFill>
                <a:latin typeface="Optima"/>
                <a:cs typeface="Optima"/>
              </a:rPr>
              <a:t>Code Challenge: </a:t>
            </a:r>
            <a:r>
              <a:rPr lang="en-US" sz="2800" dirty="0">
                <a:latin typeface="Optima"/>
                <a:cs typeface="Optima"/>
              </a:rPr>
              <a:t>Implement the nearest-neighbor interchange heuristic.</a:t>
            </a:r>
            <a:endParaRPr lang="en-US" i="1" dirty="0">
              <a:latin typeface="Optima"/>
              <a:cs typeface="Optima"/>
            </a:endParaRPr>
          </a:p>
        </p:txBody>
      </p:sp>
      <p:sp>
        <p:nvSpPr>
          <p:cNvPr id="3" name="Title 1"/>
          <p:cNvSpPr txBox="1">
            <a:spLocks/>
          </p:cNvSpPr>
          <p:nvPr/>
        </p:nvSpPr>
        <p:spPr>
          <a:xfrm>
            <a:off x="381000" y="312160"/>
            <a:ext cx="8763000" cy="830840"/>
          </a:xfrm>
          <a:prstGeom prst="rect">
            <a:avLst/>
          </a:prstGeom>
        </p:spPr>
        <p:txBody>
          <a:bodyPr>
            <a:normAutofit fontScale="92500"/>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A Greedy Heuristic for Large Parsimony</a:t>
            </a:r>
          </a:p>
        </p:txBody>
      </p:sp>
      <p:sp>
        <p:nvSpPr>
          <p:cNvPr id="4" name="Rectangle 3"/>
          <p:cNvSpPr/>
          <p:nvPr/>
        </p:nvSpPr>
        <p:spPr>
          <a:xfrm>
            <a:off x="457200" y="1389480"/>
            <a:ext cx="8229600" cy="3970318"/>
          </a:xfrm>
          <a:prstGeom prst="rect">
            <a:avLst/>
          </a:prstGeom>
          <a:solidFill>
            <a:schemeClr val="bg1">
              <a:lumMod val="85000"/>
            </a:schemeClr>
          </a:solidFill>
          <a:ln>
            <a:solidFill>
              <a:schemeClr val="tx1">
                <a:lumMod val="75000"/>
                <a:lumOff val="25000"/>
              </a:schemeClr>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b="1" dirty="0">
                <a:latin typeface="Optima"/>
                <a:cs typeface="Optima"/>
              </a:rPr>
              <a:t>Nearest Neighbor Interchange Heuristic</a:t>
            </a:r>
            <a:r>
              <a:rPr lang="en-US" sz="2800" dirty="0">
                <a:latin typeface="Optima"/>
                <a:cs typeface="Optima"/>
              </a:rPr>
              <a:t>:</a:t>
            </a:r>
          </a:p>
          <a:p>
            <a:pPr marL="514350" indent="-514350">
              <a:buFont typeface="+mj-lt"/>
              <a:buAutoNum type="arabicPeriod"/>
            </a:pPr>
            <a:r>
              <a:rPr lang="en-US" sz="2800" dirty="0">
                <a:latin typeface="Optima"/>
                <a:cs typeface="Optima"/>
              </a:rPr>
              <a:t>Set current tree equal to arbitrary binary rooted tree structure.</a:t>
            </a:r>
          </a:p>
          <a:p>
            <a:pPr marL="514350" indent="-514350">
              <a:buFont typeface="+mj-lt"/>
              <a:buAutoNum type="arabicPeriod"/>
            </a:pPr>
            <a:r>
              <a:rPr lang="en-US" sz="2800" dirty="0">
                <a:latin typeface="Optima"/>
                <a:cs typeface="Optima"/>
              </a:rPr>
              <a:t>Go through all internal edges and perform all possible nearest neighbor interchanges.</a:t>
            </a:r>
          </a:p>
          <a:p>
            <a:pPr marL="514350" indent="-514350">
              <a:buFont typeface="+mj-lt"/>
              <a:buAutoNum type="arabicPeriod"/>
            </a:pPr>
            <a:r>
              <a:rPr lang="en-US" sz="2800" dirty="0">
                <a:latin typeface="Optima"/>
                <a:cs typeface="Optima"/>
              </a:rPr>
              <a:t>Solve Small Parsimony Problem on each tree.</a:t>
            </a:r>
          </a:p>
          <a:p>
            <a:pPr marL="514350" indent="-514350">
              <a:buFont typeface="+mj-lt"/>
              <a:buAutoNum type="arabicPeriod"/>
            </a:pPr>
            <a:r>
              <a:rPr lang="en-US" sz="2800" dirty="0">
                <a:latin typeface="Optima"/>
                <a:cs typeface="Optima"/>
              </a:rPr>
              <a:t>If any tree has parsimony score improving over optimal tree, set it equal to the current tree. Otherwise, return current tree.</a:t>
            </a:r>
            <a:endParaRPr lang="en-US" dirty="0">
              <a:latin typeface="Optima"/>
              <a:cs typeface="Optima"/>
            </a:endParaRPr>
          </a:p>
        </p:txBody>
      </p:sp>
    </p:spTree>
    <p:extLst>
      <p:ext uri="{BB962C8B-B14F-4D97-AF65-F5344CB8AC3E}">
        <p14:creationId xmlns:p14="http://schemas.microsoft.com/office/powerpoint/2010/main" val="3710613713"/>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000"/>
                </a:solidFill>
                <a:latin typeface="Optima"/>
                <a:cs typeface="Optima"/>
              </a:rPr>
              <a:t>Outline</a:t>
            </a:r>
          </a:p>
        </p:txBody>
      </p:sp>
      <p:sp>
        <p:nvSpPr>
          <p:cNvPr id="3" name="Content Placeholder 2"/>
          <p:cNvSpPr>
            <a:spLocks noGrp="1"/>
          </p:cNvSpPr>
          <p:nvPr>
            <p:ph idx="1"/>
          </p:nvPr>
        </p:nvSpPr>
        <p:spPr>
          <a:xfrm>
            <a:off x="457200" y="1371601"/>
            <a:ext cx="8458200" cy="5334001"/>
          </a:xfrm>
        </p:spPr>
        <p:txBody>
          <a:bodyPr>
            <a:noAutofit/>
          </a:bodyPr>
          <a:lstStyle/>
          <a:p>
            <a:pPr>
              <a:lnSpc>
                <a:spcPct val="120000"/>
              </a:lnSpc>
            </a:pPr>
            <a:r>
              <a:rPr lang="en-US" sz="2200" dirty="0">
                <a:solidFill>
                  <a:schemeClr val="bg1">
                    <a:lumMod val="50000"/>
                  </a:schemeClr>
                </a:solidFill>
                <a:latin typeface="Optima"/>
                <a:cs typeface="Optima"/>
              </a:rPr>
              <a:t>The Fastest Outbreak</a:t>
            </a:r>
          </a:p>
          <a:p>
            <a:pPr>
              <a:lnSpc>
                <a:spcPct val="120000"/>
              </a:lnSpc>
            </a:pPr>
            <a:r>
              <a:rPr lang="en-US" sz="2200" dirty="0">
                <a:solidFill>
                  <a:schemeClr val="bg1">
                    <a:lumMod val="50000"/>
                  </a:schemeClr>
                </a:solidFill>
                <a:latin typeface="Optima"/>
                <a:cs typeface="Optima"/>
              </a:rPr>
              <a:t>Transforming Distance Matrices into Evolutionary Trees</a:t>
            </a:r>
          </a:p>
          <a:p>
            <a:pPr>
              <a:lnSpc>
                <a:spcPct val="120000"/>
              </a:lnSpc>
            </a:pPr>
            <a:r>
              <a:rPr lang="en-US" sz="2200" dirty="0">
                <a:solidFill>
                  <a:schemeClr val="bg1">
                    <a:lumMod val="50000"/>
                  </a:schemeClr>
                </a:solidFill>
                <a:latin typeface="Optima"/>
                <a:cs typeface="Optima"/>
              </a:rPr>
              <a:t>Toward an Algorithm for Distance-Based Phylogeny Construction</a:t>
            </a:r>
          </a:p>
          <a:p>
            <a:pPr>
              <a:lnSpc>
                <a:spcPct val="120000"/>
              </a:lnSpc>
            </a:pPr>
            <a:r>
              <a:rPr lang="en-US" sz="2200" dirty="0">
                <a:solidFill>
                  <a:schemeClr val="bg1">
                    <a:lumMod val="50000"/>
                  </a:schemeClr>
                </a:solidFill>
                <a:latin typeface="Optima"/>
                <a:cs typeface="Optima"/>
              </a:rPr>
              <a:t>Additive Phylogeny</a:t>
            </a:r>
          </a:p>
          <a:p>
            <a:pPr>
              <a:lnSpc>
                <a:spcPct val="120000"/>
              </a:lnSpc>
            </a:pPr>
            <a:r>
              <a:rPr lang="en-US" sz="2200" dirty="0">
                <a:solidFill>
                  <a:schemeClr val="bg1">
                    <a:lumMod val="50000"/>
                  </a:schemeClr>
                </a:solidFill>
                <a:latin typeface="Optima"/>
                <a:cs typeface="Optima"/>
              </a:rPr>
              <a:t>Using Least-Squares to Construct Distance-Based Phylogenies</a:t>
            </a:r>
          </a:p>
          <a:p>
            <a:pPr>
              <a:lnSpc>
                <a:spcPct val="120000"/>
              </a:lnSpc>
            </a:pPr>
            <a:r>
              <a:rPr lang="en-US" sz="2200" dirty="0" err="1">
                <a:solidFill>
                  <a:schemeClr val="bg1">
                    <a:lumMod val="50000"/>
                  </a:schemeClr>
                </a:solidFill>
                <a:latin typeface="Optima"/>
                <a:cs typeface="Optima"/>
              </a:rPr>
              <a:t>Ultrametric</a:t>
            </a:r>
            <a:r>
              <a:rPr lang="en-US" sz="2200" dirty="0">
                <a:solidFill>
                  <a:schemeClr val="bg1">
                    <a:lumMod val="50000"/>
                  </a:schemeClr>
                </a:solidFill>
                <a:latin typeface="Optima"/>
                <a:cs typeface="Optima"/>
              </a:rPr>
              <a:t> Evolutionary Trees</a:t>
            </a:r>
          </a:p>
          <a:p>
            <a:pPr>
              <a:lnSpc>
                <a:spcPct val="120000"/>
              </a:lnSpc>
            </a:pPr>
            <a:r>
              <a:rPr lang="en-US" sz="2200" dirty="0">
                <a:solidFill>
                  <a:schemeClr val="bg1">
                    <a:lumMod val="50000"/>
                  </a:schemeClr>
                </a:solidFill>
                <a:latin typeface="Optima"/>
                <a:cs typeface="Optima"/>
              </a:rPr>
              <a:t>The Neighbor-Joining Algorithm</a:t>
            </a:r>
          </a:p>
          <a:p>
            <a:pPr>
              <a:lnSpc>
                <a:spcPct val="120000"/>
              </a:lnSpc>
            </a:pPr>
            <a:r>
              <a:rPr lang="en-US" sz="2200" dirty="0">
                <a:solidFill>
                  <a:schemeClr val="bg1">
                    <a:lumMod val="50000"/>
                  </a:schemeClr>
                </a:solidFill>
                <a:latin typeface="Optima"/>
                <a:cs typeface="Optima"/>
              </a:rPr>
              <a:t>Character-Based Tree Reconstruction</a:t>
            </a:r>
          </a:p>
          <a:p>
            <a:pPr>
              <a:lnSpc>
                <a:spcPct val="120000"/>
              </a:lnSpc>
            </a:pPr>
            <a:r>
              <a:rPr lang="en-US" sz="2200" dirty="0">
                <a:solidFill>
                  <a:schemeClr val="bg1">
                    <a:lumMod val="50000"/>
                  </a:schemeClr>
                </a:solidFill>
                <a:latin typeface="Optima"/>
                <a:cs typeface="Optima"/>
              </a:rPr>
              <a:t>The Small Parsimony Problem</a:t>
            </a:r>
          </a:p>
          <a:p>
            <a:pPr>
              <a:lnSpc>
                <a:spcPct val="120000"/>
              </a:lnSpc>
            </a:pPr>
            <a:r>
              <a:rPr lang="en-US" sz="2200" dirty="0">
                <a:solidFill>
                  <a:schemeClr val="bg1">
                    <a:lumMod val="50000"/>
                  </a:schemeClr>
                </a:solidFill>
                <a:latin typeface="Optima"/>
                <a:cs typeface="Optima"/>
              </a:rPr>
              <a:t>The Large Parsimony Problem</a:t>
            </a:r>
          </a:p>
          <a:p>
            <a:pPr>
              <a:lnSpc>
                <a:spcPct val="120000"/>
              </a:lnSpc>
            </a:pPr>
            <a:r>
              <a:rPr lang="en-US" sz="2200" b="1" dirty="0">
                <a:solidFill>
                  <a:srgbClr val="000000"/>
                </a:solidFill>
                <a:latin typeface="Optima"/>
                <a:cs typeface="Optima"/>
              </a:rPr>
              <a:t>Evolutionary Tree Reconstruction in the Modern Era</a:t>
            </a:r>
          </a:p>
        </p:txBody>
      </p:sp>
      <p:sp>
        <p:nvSpPr>
          <p:cNvPr id="5" name="Footer Placeholder 4">
            <a:extLst>
              <a:ext uri="{FF2B5EF4-FFF2-40B4-BE49-F238E27FC236}">
                <a16:creationId xmlns:a16="http://schemas.microsoft.com/office/drawing/2014/main" id="{F0585400-43E3-BE43-B2BB-EC8003839BD2}"/>
              </a:ext>
            </a:extLst>
          </p:cNvPr>
          <p:cNvSpPr>
            <a:spLocks noGrp="1"/>
          </p:cNvSpPr>
          <p:nvPr>
            <p:ph type="ftr" sz="quarter" idx="11"/>
          </p:nvPr>
        </p:nvSpPr>
        <p:spPr/>
        <p:txBody>
          <a:bodyPr/>
          <a:lstStyle/>
          <a:p>
            <a:r>
              <a:rPr lang="en-US"/>
              <a:t>Bioinformatics Algorithms: An Active Learning Approach. Copyright 2018 Compeau and Pevzner.</a:t>
            </a:r>
          </a:p>
        </p:txBody>
      </p:sp>
    </p:spTree>
    <p:extLst>
      <p:ext uri="{BB962C8B-B14F-4D97-AF65-F5344CB8AC3E}">
        <p14:creationId xmlns:p14="http://schemas.microsoft.com/office/powerpoint/2010/main" val="3708070577"/>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13494"/>
          <a:stretch/>
        </p:blipFill>
        <p:spPr>
          <a:xfrm>
            <a:off x="280059" y="1600200"/>
            <a:ext cx="1569580" cy="1572768"/>
          </a:xfrm>
          <a:prstGeom prst="rect">
            <a:avLst/>
          </a:prstGeom>
          <a:ln w="38100" cmpd="sng">
            <a:solidFill>
              <a:srgbClr val="404040"/>
            </a:solidFill>
          </a:ln>
        </p:spPr>
      </p:pic>
      <p:sp>
        <p:nvSpPr>
          <p:cNvPr id="5" name="Rectangle 4"/>
          <p:cNvSpPr/>
          <p:nvPr/>
        </p:nvSpPr>
        <p:spPr>
          <a:xfrm>
            <a:off x="3867472" y="1600340"/>
            <a:ext cx="4743128" cy="1569660"/>
          </a:xfrm>
          <a:prstGeom prst="rect">
            <a:avLst/>
          </a:prstGeom>
          <a:solidFill>
            <a:srgbClr val="D9D9D9"/>
          </a:solidFill>
          <a:ln>
            <a:solidFill>
              <a:srgbClr val="262626"/>
            </a:solidFill>
          </a:ln>
          <a:effectLst>
            <a:outerShdw blurRad="50800" dist="38100" dir="5400000" algn="t" rotWithShape="0">
              <a:prstClr val="black">
                <a:alpha val="40000"/>
              </a:prstClr>
            </a:outerShdw>
          </a:effectLst>
        </p:spPr>
        <p:txBody>
          <a:bodyPr wrap="square">
            <a:spAutoFit/>
          </a:bodyPr>
          <a:lstStyle/>
          <a:p>
            <a:r>
              <a:rPr lang="en-US" sz="2400" i="1" dirty="0">
                <a:latin typeface="Optima"/>
                <a:cs typeface="Optima"/>
              </a:rPr>
              <a:t>From the point of view of hemoglobin structure, it appears that gorilla is just an abnormal human.</a:t>
            </a:r>
            <a:endParaRPr lang="en-US" sz="2400" i="1" dirty="0"/>
          </a:p>
        </p:txBody>
      </p:sp>
      <p:sp>
        <p:nvSpPr>
          <p:cNvPr id="10" name="Rectangle 9"/>
          <p:cNvSpPr/>
          <p:nvPr/>
        </p:nvSpPr>
        <p:spPr>
          <a:xfrm>
            <a:off x="282795" y="3181447"/>
            <a:ext cx="1559437" cy="646331"/>
          </a:xfrm>
          <a:prstGeom prst="rect">
            <a:avLst/>
          </a:prstGeom>
        </p:spPr>
        <p:txBody>
          <a:bodyPr wrap="square">
            <a:spAutoFit/>
          </a:bodyPr>
          <a:lstStyle/>
          <a:p>
            <a:pPr algn="ctr"/>
            <a:r>
              <a:rPr lang="en-US" b="1" dirty="0">
                <a:latin typeface="Optima"/>
                <a:cs typeface="Optima"/>
              </a:rPr>
              <a:t>Emile</a:t>
            </a:r>
            <a:br>
              <a:rPr lang="en-US" b="1" dirty="0">
                <a:latin typeface="Optima"/>
                <a:cs typeface="Optima"/>
              </a:rPr>
            </a:br>
            <a:r>
              <a:rPr lang="en-US" b="1" dirty="0" err="1">
                <a:latin typeface="Optima"/>
                <a:cs typeface="Optima"/>
              </a:rPr>
              <a:t>Zuckerkandl</a:t>
            </a:r>
            <a:endParaRPr lang="en-US" b="1" dirty="0"/>
          </a:p>
        </p:txBody>
      </p:sp>
      <p:sp>
        <p:nvSpPr>
          <p:cNvPr id="11" name="Rectangle 10"/>
          <p:cNvSpPr/>
          <p:nvPr/>
        </p:nvSpPr>
        <p:spPr>
          <a:xfrm>
            <a:off x="1952390" y="3171586"/>
            <a:ext cx="1447800" cy="646331"/>
          </a:xfrm>
          <a:prstGeom prst="rect">
            <a:avLst/>
          </a:prstGeom>
        </p:spPr>
        <p:txBody>
          <a:bodyPr wrap="square">
            <a:spAutoFit/>
          </a:bodyPr>
          <a:lstStyle/>
          <a:p>
            <a:pPr algn="ctr"/>
            <a:r>
              <a:rPr lang="en-US" b="1" dirty="0">
                <a:latin typeface="Optima"/>
                <a:cs typeface="Optima"/>
              </a:rPr>
              <a:t>Linus</a:t>
            </a:r>
            <a:br>
              <a:rPr lang="en-US" b="1" dirty="0">
                <a:latin typeface="Optima"/>
                <a:cs typeface="Optima"/>
              </a:rPr>
            </a:br>
            <a:r>
              <a:rPr lang="en-US" b="1" dirty="0">
                <a:latin typeface="Optima"/>
                <a:cs typeface="Optima"/>
              </a:rPr>
              <a:t>Pauling</a:t>
            </a:r>
            <a:endParaRPr lang="en-US" b="1" dirty="0"/>
          </a:p>
        </p:txBody>
      </p:sp>
      <p:pic>
        <p:nvPicPr>
          <p:cNvPr id="2" name="Picture 1" descr="pauling.png"/>
          <p:cNvPicPr>
            <a:picLocks noChangeAspect="1"/>
          </p:cNvPicPr>
          <p:nvPr/>
        </p:nvPicPr>
        <p:blipFill rotWithShape="1">
          <a:blip r:embed="rId4" cstate="print">
            <a:extLst>
              <a:ext uri="{28A0092B-C50C-407E-A947-70E740481C1C}">
                <a14:useLocalDpi xmlns:a14="http://schemas.microsoft.com/office/drawing/2010/main" val="0"/>
              </a:ext>
            </a:extLst>
          </a:blip>
          <a:srcRect l="3681" t="8435" r="3734" b="17146"/>
          <a:stretch/>
        </p:blipFill>
        <p:spPr>
          <a:xfrm>
            <a:off x="1880642" y="1600200"/>
            <a:ext cx="1572529" cy="1572768"/>
          </a:xfrm>
          <a:prstGeom prst="rect">
            <a:avLst/>
          </a:prstGeom>
          <a:ln w="38100" cmpd="sng">
            <a:solidFill>
              <a:srgbClr val="404040"/>
            </a:solidFill>
          </a:ln>
        </p:spPr>
      </p:pic>
      <p:sp>
        <p:nvSpPr>
          <p:cNvPr id="12" name="Title 1"/>
          <p:cNvSpPr txBox="1">
            <a:spLocks/>
          </p:cNvSpPr>
          <p:nvPr/>
        </p:nvSpPr>
        <p:spPr>
          <a:xfrm>
            <a:off x="189390" y="312160"/>
            <a:ext cx="8763000" cy="830840"/>
          </a:xfrm>
          <a:prstGeom prst="rect">
            <a:avLst/>
          </a:prstGeom>
        </p:spPr>
        <p:txBody>
          <a:bodyPr>
            <a:normAutofit fontScale="92500"/>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1963: Paradigm Shift in Genetic Analysis </a:t>
            </a:r>
          </a:p>
        </p:txBody>
      </p:sp>
    </p:spTree>
    <p:extLst>
      <p:ext uri="{BB962C8B-B14F-4D97-AF65-F5344CB8AC3E}">
        <p14:creationId xmlns:p14="http://schemas.microsoft.com/office/powerpoint/2010/main" val="2745529387"/>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13494"/>
          <a:stretch/>
        </p:blipFill>
        <p:spPr>
          <a:xfrm>
            <a:off x="280059" y="1600200"/>
            <a:ext cx="1569580" cy="1572768"/>
          </a:xfrm>
          <a:prstGeom prst="rect">
            <a:avLst/>
          </a:prstGeom>
          <a:ln w="38100" cmpd="sng">
            <a:solidFill>
              <a:srgbClr val="404040"/>
            </a:solidFill>
          </a:ln>
        </p:spPr>
      </p:pic>
      <p:pic>
        <p:nvPicPr>
          <p:cNvPr id="4" name="Picture 3"/>
          <p:cNvPicPr>
            <a:picLocks noChangeAspect="1"/>
          </p:cNvPicPr>
          <p:nvPr/>
        </p:nvPicPr>
        <p:blipFill>
          <a:blip r:embed="rId4"/>
          <a:stretch>
            <a:fillRect/>
          </a:stretch>
        </p:blipFill>
        <p:spPr>
          <a:xfrm>
            <a:off x="914402" y="4343401"/>
            <a:ext cx="1938527" cy="1938527"/>
          </a:xfrm>
          <a:prstGeom prst="rect">
            <a:avLst/>
          </a:prstGeom>
          <a:ln w="38100" cmpd="sng">
            <a:solidFill>
              <a:srgbClr val="404040"/>
            </a:solidFill>
          </a:ln>
        </p:spPr>
      </p:pic>
      <p:sp>
        <p:nvSpPr>
          <p:cNvPr id="5" name="Rectangle 4"/>
          <p:cNvSpPr/>
          <p:nvPr/>
        </p:nvSpPr>
        <p:spPr>
          <a:xfrm>
            <a:off x="3867472" y="1600340"/>
            <a:ext cx="4743128" cy="1569660"/>
          </a:xfrm>
          <a:prstGeom prst="rect">
            <a:avLst/>
          </a:prstGeom>
          <a:solidFill>
            <a:srgbClr val="D9D9D9"/>
          </a:solidFill>
          <a:ln>
            <a:solidFill>
              <a:srgbClr val="262626"/>
            </a:solidFill>
          </a:ln>
          <a:effectLst>
            <a:outerShdw blurRad="50800" dist="38100" dir="5400000" algn="t" rotWithShape="0">
              <a:prstClr val="black">
                <a:alpha val="40000"/>
              </a:prstClr>
            </a:outerShdw>
          </a:effectLst>
        </p:spPr>
        <p:txBody>
          <a:bodyPr wrap="square">
            <a:spAutoFit/>
          </a:bodyPr>
          <a:lstStyle/>
          <a:p>
            <a:r>
              <a:rPr lang="en-US" sz="2400" i="1" dirty="0">
                <a:latin typeface="Optima"/>
                <a:cs typeface="Optima"/>
              </a:rPr>
              <a:t>From the point of view of hemoglobin structure, it appears that gorilla is just an abnormal human.</a:t>
            </a:r>
            <a:endParaRPr lang="en-US" sz="2400" i="1" dirty="0"/>
          </a:p>
        </p:txBody>
      </p:sp>
      <p:sp>
        <p:nvSpPr>
          <p:cNvPr id="6" name="Rectangle 5"/>
          <p:cNvSpPr/>
          <p:nvPr/>
        </p:nvSpPr>
        <p:spPr>
          <a:xfrm>
            <a:off x="3886200" y="4343400"/>
            <a:ext cx="4724400" cy="1938992"/>
          </a:xfrm>
          <a:prstGeom prst="rect">
            <a:avLst/>
          </a:prstGeom>
          <a:solidFill>
            <a:schemeClr val="bg1">
              <a:lumMod val="85000"/>
            </a:schemeClr>
          </a:solidFill>
          <a:ln>
            <a:solidFill>
              <a:schemeClr val="tx1">
                <a:lumMod val="85000"/>
                <a:lumOff val="15000"/>
              </a:schemeClr>
            </a:solidFill>
          </a:ln>
          <a:effectLst>
            <a:outerShdw blurRad="50800" dist="38100" dir="5400000" algn="t" rotWithShape="0">
              <a:prstClr val="black">
                <a:alpha val="40000"/>
              </a:prstClr>
            </a:outerShdw>
          </a:effectLst>
        </p:spPr>
        <p:txBody>
          <a:bodyPr wrap="square">
            <a:spAutoFit/>
          </a:bodyPr>
          <a:lstStyle/>
          <a:p>
            <a:r>
              <a:rPr lang="en-US" sz="2400" i="1" dirty="0">
                <a:latin typeface="Optima"/>
                <a:cs typeface="Optima"/>
              </a:rPr>
              <a:t>...that is of course nonsense. What the comparison really indicates is that hemoglobin is a bad choice and has nothing to tell us about attributes, or indeed tells us a lie.</a:t>
            </a:r>
            <a:endParaRPr lang="en-US" sz="2400" i="1" dirty="0"/>
          </a:p>
        </p:txBody>
      </p:sp>
      <p:sp>
        <p:nvSpPr>
          <p:cNvPr id="9" name="Rectangle 8"/>
          <p:cNvSpPr/>
          <p:nvPr/>
        </p:nvSpPr>
        <p:spPr>
          <a:xfrm>
            <a:off x="895672" y="6271348"/>
            <a:ext cx="1905000" cy="369332"/>
          </a:xfrm>
          <a:prstGeom prst="rect">
            <a:avLst/>
          </a:prstGeom>
        </p:spPr>
        <p:txBody>
          <a:bodyPr wrap="square">
            <a:spAutoFit/>
          </a:bodyPr>
          <a:lstStyle/>
          <a:p>
            <a:pPr algn="ctr"/>
            <a:r>
              <a:rPr lang="en-US" b="1" dirty="0">
                <a:latin typeface="Optima"/>
                <a:cs typeface="Optima"/>
              </a:rPr>
              <a:t>Gaylord Simpson</a:t>
            </a:r>
            <a:endParaRPr lang="en-US" b="1" dirty="0"/>
          </a:p>
        </p:txBody>
      </p:sp>
      <p:sp>
        <p:nvSpPr>
          <p:cNvPr id="10" name="Rectangle 9"/>
          <p:cNvSpPr/>
          <p:nvPr/>
        </p:nvSpPr>
        <p:spPr>
          <a:xfrm>
            <a:off x="282795" y="3181447"/>
            <a:ext cx="1559437" cy="646331"/>
          </a:xfrm>
          <a:prstGeom prst="rect">
            <a:avLst/>
          </a:prstGeom>
        </p:spPr>
        <p:txBody>
          <a:bodyPr wrap="square">
            <a:spAutoFit/>
          </a:bodyPr>
          <a:lstStyle/>
          <a:p>
            <a:pPr algn="ctr"/>
            <a:r>
              <a:rPr lang="en-US" b="1" dirty="0">
                <a:latin typeface="Optima"/>
                <a:cs typeface="Optima"/>
              </a:rPr>
              <a:t>Emile</a:t>
            </a:r>
            <a:br>
              <a:rPr lang="en-US" b="1" dirty="0">
                <a:latin typeface="Optima"/>
                <a:cs typeface="Optima"/>
              </a:rPr>
            </a:br>
            <a:r>
              <a:rPr lang="en-US" b="1" dirty="0" err="1">
                <a:latin typeface="Optima"/>
                <a:cs typeface="Optima"/>
              </a:rPr>
              <a:t>Zuckerkandl</a:t>
            </a:r>
            <a:endParaRPr lang="en-US" b="1" dirty="0"/>
          </a:p>
        </p:txBody>
      </p:sp>
      <p:sp>
        <p:nvSpPr>
          <p:cNvPr id="11" name="Rectangle 10"/>
          <p:cNvSpPr/>
          <p:nvPr/>
        </p:nvSpPr>
        <p:spPr>
          <a:xfrm>
            <a:off x="1952390" y="3171586"/>
            <a:ext cx="1447800" cy="646331"/>
          </a:xfrm>
          <a:prstGeom prst="rect">
            <a:avLst/>
          </a:prstGeom>
        </p:spPr>
        <p:txBody>
          <a:bodyPr wrap="square">
            <a:spAutoFit/>
          </a:bodyPr>
          <a:lstStyle/>
          <a:p>
            <a:pPr algn="ctr"/>
            <a:r>
              <a:rPr lang="en-US" b="1" dirty="0">
                <a:latin typeface="Optima"/>
                <a:cs typeface="Optima"/>
              </a:rPr>
              <a:t>Linus</a:t>
            </a:r>
            <a:br>
              <a:rPr lang="en-US" b="1" dirty="0">
                <a:latin typeface="Optima"/>
                <a:cs typeface="Optima"/>
              </a:rPr>
            </a:br>
            <a:r>
              <a:rPr lang="en-US" b="1" dirty="0">
                <a:latin typeface="Optima"/>
                <a:cs typeface="Optima"/>
              </a:rPr>
              <a:t>Pauling</a:t>
            </a:r>
            <a:endParaRPr lang="en-US" b="1" dirty="0"/>
          </a:p>
        </p:txBody>
      </p:sp>
      <p:pic>
        <p:nvPicPr>
          <p:cNvPr id="2" name="Picture 1" descr="pauling.png"/>
          <p:cNvPicPr>
            <a:picLocks noChangeAspect="1"/>
          </p:cNvPicPr>
          <p:nvPr/>
        </p:nvPicPr>
        <p:blipFill rotWithShape="1">
          <a:blip r:embed="rId5" cstate="print">
            <a:extLst>
              <a:ext uri="{28A0092B-C50C-407E-A947-70E740481C1C}">
                <a14:useLocalDpi xmlns:a14="http://schemas.microsoft.com/office/drawing/2010/main" val="0"/>
              </a:ext>
            </a:extLst>
          </a:blip>
          <a:srcRect l="3681" t="8435" r="3734" b="17146"/>
          <a:stretch/>
        </p:blipFill>
        <p:spPr>
          <a:xfrm>
            <a:off x="1880642" y="1600200"/>
            <a:ext cx="1572529" cy="1572768"/>
          </a:xfrm>
          <a:prstGeom prst="rect">
            <a:avLst/>
          </a:prstGeom>
          <a:ln w="38100" cmpd="sng">
            <a:solidFill>
              <a:srgbClr val="404040"/>
            </a:solidFill>
          </a:ln>
        </p:spPr>
      </p:pic>
      <p:sp>
        <p:nvSpPr>
          <p:cNvPr id="12" name="Title 1"/>
          <p:cNvSpPr txBox="1">
            <a:spLocks/>
          </p:cNvSpPr>
          <p:nvPr/>
        </p:nvSpPr>
        <p:spPr>
          <a:xfrm>
            <a:off x="189390" y="312160"/>
            <a:ext cx="8763000" cy="830840"/>
          </a:xfrm>
          <a:prstGeom prst="rect">
            <a:avLst/>
          </a:prstGeom>
        </p:spPr>
        <p:txBody>
          <a:bodyPr>
            <a:normAutofit fontScale="92500"/>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1963: Paradigm Shift in Genetic Analysis </a:t>
            </a:r>
          </a:p>
        </p:txBody>
      </p:sp>
    </p:spTree>
    <p:extLst>
      <p:ext uri="{BB962C8B-B14F-4D97-AF65-F5344CB8AC3E}">
        <p14:creationId xmlns:p14="http://schemas.microsoft.com/office/powerpoint/2010/main" val="1886745680"/>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533400" y="1295401"/>
            <a:ext cx="7924800" cy="5506332"/>
          </a:xfrm>
          <a:prstGeom prst="rect">
            <a:avLst/>
          </a:prstGeom>
        </p:spPr>
      </p:pic>
      <p:sp>
        <p:nvSpPr>
          <p:cNvPr id="59" name="Title 1"/>
          <p:cNvSpPr txBox="1">
            <a:spLocks/>
          </p:cNvSpPr>
          <p:nvPr/>
        </p:nvSpPr>
        <p:spPr>
          <a:xfrm>
            <a:off x="189390"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1985: Panda’s Pedigree Decoded </a:t>
            </a:r>
          </a:p>
        </p:txBody>
      </p:sp>
    </p:spTree>
    <p:extLst>
      <p:ext uri="{BB962C8B-B14F-4D97-AF65-F5344CB8AC3E}">
        <p14:creationId xmlns:p14="http://schemas.microsoft.com/office/powerpoint/2010/main" val="3124970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214625482"/>
              </p:ext>
            </p:extLst>
          </p:nvPr>
        </p:nvGraphicFramePr>
        <p:xfrm>
          <a:off x="762000" y="2819400"/>
          <a:ext cx="7593994" cy="2333776"/>
        </p:xfrm>
        <a:graphic>
          <a:graphicData uri="http://schemas.openxmlformats.org/drawingml/2006/table">
            <a:tbl>
              <a:tblPr firstRow="1" bandRow="1">
                <a:tableStyleId>{5C22544A-7EE6-4342-B048-85BDC9FD1C3A}</a:tableStyleId>
              </a:tblPr>
              <a:tblGrid>
                <a:gridCol w="1211165">
                  <a:extLst>
                    <a:ext uri="{9D8B030D-6E8A-4147-A177-3AD203B41FA5}">
                      <a16:colId xmlns:a16="http://schemas.microsoft.com/office/drawing/2014/main" val="20000"/>
                    </a:ext>
                  </a:extLst>
                </a:gridCol>
                <a:gridCol w="2221138">
                  <a:extLst>
                    <a:ext uri="{9D8B030D-6E8A-4147-A177-3AD203B41FA5}">
                      <a16:colId xmlns:a16="http://schemas.microsoft.com/office/drawing/2014/main" val="20001"/>
                    </a:ext>
                  </a:extLst>
                </a:gridCol>
                <a:gridCol w="1006231">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957384">
                  <a:extLst>
                    <a:ext uri="{9D8B030D-6E8A-4147-A177-3AD203B41FA5}">
                      <a16:colId xmlns:a16="http://schemas.microsoft.com/office/drawing/2014/main" val="20004"/>
                    </a:ext>
                  </a:extLst>
                </a:gridCol>
                <a:gridCol w="1055076">
                  <a:extLst>
                    <a:ext uri="{9D8B030D-6E8A-4147-A177-3AD203B41FA5}">
                      <a16:colId xmlns:a16="http://schemas.microsoft.com/office/drawing/2014/main" val="20005"/>
                    </a:ext>
                  </a:extLst>
                </a:gridCol>
              </a:tblGrid>
              <a:tr h="428776">
                <a:tc>
                  <a:txBody>
                    <a:bodyPr/>
                    <a:lstStyle/>
                    <a:p>
                      <a:pPr algn="ctr"/>
                      <a:r>
                        <a:rPr lang="en-US" sz="2000" b="0" dirty="0">
                          <a:solidFill>
                            <a:schemeClr val="tx1"/>
                          </a:solidFill>
                          <a:latin typeface="Optima"/>
                          <a:cs typeface="Optima"/>
                        </a:rPr>
                        <a:t>S</a:t>
                      </a:r>
                      <a:r>
                        <a:rPr lang="en-US" sz="1600" b="0" dirty="0">
                          <a:solidFill>
                            <a:schemeClr val="tx1"/>
                          </a:solidFill>
                          <a:latin typeface="Optima"/>
                          <a:cs typeface="Optima"/>
                        </a:rPr>
                        <a:t>PECIES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solidFill>
                          <a:latin typeface="Optima"/>
                          <a:cs typeface="Optima"/>
                        </a:rPr>
                        <a:t>A</a:t>
                      </a:r>
                      <a:r>
                        <a:rPr lang="en-US" sz="1600" b="0" dirty="0">
                          <a:solidFill>
                            <a:schemeClr val="tx1"/>
                          </a:solidFill>
                          <a:latin typeface="Optima"/>
                          <a:cs typeface="Optima"/>
                        </a:rPr>
                        <a:t>LIGNMENT</a:t>
                      </a:r>
                      <a:endParaRPr lang="en-US" sz="1900" b="0" dirty="0">
                        <a:solidFill>
                          <a:schemeClr val="tx1"/>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algn="ctr"/>
                      <a:endParaRPr lang="en-US" sz="1600" b="0" dirty="0">
                        <a:solidFill>
                          <a:srgbClr val="000000"/>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latin typeface="Courier"/>
                        <a:cs typeface="Courier"/>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hMerge="1">
                  <a:txBody>
                    <a:bodyPr/>
                    <a:lstStyle/>
                    <a:p>
                      <a:endParaRPr lang="en-US">
                        <a:latin typeface="Courier"/>
                        <a:cs typeface="Courier"/>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hMerge="1">
                  <a:txBody>
                    <a:bodyPr/>
                    <a:lstStyle/>
                    <a:p>
                      <a:endParaRPr lang="en-US" dirty="0">
                        <a:latin typeface="Courier"/>
                        <a:cs typeface="Courier"/>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r h="375920">
                <a:tc>
                  <a:txBody>
                    <a:bodyPr/>
                    <a:lstStyle/>
                    <a:p>
                      <a:pPr algn="ctr"/>
                      <a:endParaRPr lang="en-US" sz="1900" b="0" dirty="0">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900" b="0" dirty="0">
                        <a:latin typeface="Courier"/>
                        <a:cs typeface="Courier"/>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1" dirty="0">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1" dirty="0">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1" dirty="0">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1" dirty="0">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5920">
                <a:tc>
                  <a:txBody>
                    <a:bodyPr/>
                    <a:lstStyle/>
                    <a:p>
                      <a:pPr algn="ctr"/>
                      <a:r>
                        <a:rPr lang="en-US" sz="1600" b="1" dirty="0">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Courier"/>
                          <a:cs typeface="Courier"/>
                        </a:rPr>
                        <a:t>ACGTAGGCCT</a:t>
                      </a:r>
                      <a:endParaRPr lang="en-US" sz="1900" b="0" dirty="0">
                        <a:latin typeface="Courier"/>
                        <a:cs typeface="Courier"/>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900" dirty="0">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900" dirty="0">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900" dirty="0">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900" dirty="0">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5920">
                <a:tc>
                  <a:txBody>
                    <a:bodyPr/>
                    <a:lstStyle/>
                    <a:p>
                      <a:pPr algn="ctr"/>
                      <a:r>
                        <a:rPr lang="en-US" sz="1600" b="1" dirty="0">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Courier"/>
                          <a:cs typeface="Courier"/>
                        </a:rPr>
                        <a:t>ATGTAAGACT</a:t>
                      </a:r>
                      <a:endParaRPr lang="en-US" sz="1900" b="0" dirty="0">
                        <a:latin typeface="Courier"/>
                        <a:cs typeface="Courier"/>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900" dirty="0">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900" dirty="0">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900" dirty="0">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900" dirty="0">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5920">
                <a:tc>
                  <a:txBody>
                    <a:bodyPr/>
                    <a:lstStyle/>
                    <a:p>
                      <a:pPr algn="ctr"/>
                      <a:r>
                        <a:rPr lang="en-US" sz="1600" b="1" dirty="0">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Courier"/>
                          <a:cs typeface="Courier"/>
                        </a:rPr>
                        <a:t>TCGAGAGCAC</a:t>
                      </a:r>
                      <a:endParaRPr lang="en-US" sz="1900" b="0" dirty="0">
                        <a:latin typeface="Courier"/>
                        <a:cs typeface="Courier"/>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900" dirty="0">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900" dirty="0">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900" dirty="0">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900" dirty="0">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592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Courier"/>
                          <a:cs typeface="Courier"/>
                        </a:rPr>
                        <a:t>TCGAAAGCAT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900" dirty="0">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900" dirty="0">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900" dirty="0">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900" dirty="0">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3" name="Title 1"/>
          <p:cNvSpPr txBox="1">
            <a:spLocks/>
          </p:cNvSpPr>
          <p:nvPr/>
        </p:nvSpPr>
        <p:spPr>
          <a:xfrm>
            <a:off x="228600" y="1597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Constructing a Distance Matrix</a:t>
            </a:r>
          </a:p>
        </p:txBody>
      </p:sp>
    </p:spTree>
    <p:extLst>
      <p:ext uri="{BB962C8B-B14F-4D97-AF65-F5344CB8AC3E}">
        <p14:creationId xmlns:p14="http://schemas.microsoft.com/office/powerpoint/2010/main" val="242775453"/>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89390"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1987: Tracing Human Origins</a:t>
            </a:r>
          </a:p>
        </p:txBody>
      </p:sp>
      <p:pic>
        <p:nvPicPr>
          <p:cNvPr id="372" name="Picture 371"/>
          <p:cNvPicPr>
            <a:picLocks noChangeAspect="1"/>
          </p:cNvPicPr>
          <p:nvPr/>
        </p:nvPicPr>
        <p:blipFill>
          <a:blip r:embed="rId3"/>
          <a:stretch>
            <a:fillRect/>
          </a:stretch>
        </p:blipFill>
        <p:spPr>
          <a:xfrm>
            <a:off x="506509" y="1432859"/>
            <a:ext cx="8153401" cy="5112863"/>
          </a:xfrm>
          <a:prstGeom prst="rect">
            <a:avLst/>
          </a:prstGeom>
        </p:spPr>
      </p:pic>
    </p:spTree>
    <p:extLst>
      <p:ext uri="{BB962C8B-B14F-4D97-AF65-F5344CB8AC3E}">
        <p14:creationId xmlns:p14="http://schemas.microsoft.com/office/powerpoint/2010/main" val="1856956992"/>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89390"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1987: Tracing Human Origins</a:t>
            </a:r>
          </a:p>
        </p:txBody>
      </p:sp>
      <p:pic>
        <p:nvPicPr>
          <p:cNvPr id="4" name="Picture 3"/>
          <p:cNvPicPr>
            <a:picLocks noChangeAspect="1"/>
          </p:cNvPicPr>
          <p:nvPr/>
        </p:nvPicPr>
        <p:blipFill>
          <a:blip r:embed="rId3"/>
          <a:stretch>
            <a:fillRect/>
          </a:stretch>
        </p:blipFill>
        <p:spPr>
          <a:xfrm>
            <a:off x="0" y="1775016"/>
            <a:ext cx="9144000" cy="4300539"/>
          </a:xfrm>
          <a:prstGeom prst="rect">
            <a:avLst/>
          </a:prstGeom>
        </p:spPr>
      </p:pic>
    </p:spTree>
    <p:extLst>
      <p:ext uri="{BB962C8B-B14F-4D97-AF65-F5344CB8AC3E}">
        <p14:creationId xmlns:p14="http://schemas.microsoft.com/office/powerpoint/2010/main" val="2108913724"/>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5334000" y="2286000"/>
            <a:ext cx="3334678" cy="2598229"/>
            <a:chOff x="4876436" y="3079923"/>
            <a:chExt cx="3334678" cy="2598229"/>
          </a:xfrm>
        </p:grpSpPr>
        <p:pic>
          <p:nvPicPr>
            <p:cNvPr id="3" name="Picture 2"/>
            <p:cNvPicPr>
              <a:picLocks noChangeAspect="1"/>
            </p:cNvPicPr>
            <p:nvPr/>
          </p:nvPicPr>
          <p:blipFill rotWithShape="1">
            <a:blip r:embed="rId3"/>
            <a:srcRect l="9277" r="5706"/>
            <a:stretch/>
          </p:blipFill>
          <p:spPr>
            <a:xfrm>
              <a:off x="6089171" y="4763752"/>
              <a:ext cx="913439" cy="914400"/>
            </a:xfrm>
            <a:prstGeom prst="rect">
              <a:avLst/>
            </a:prstGeom>
            <a:ln w="38100" cmpd="sng">
              <a:solidFill>
                <a:srgbClr val="404040"/>
              </a:solidFill>
            </a:ln>
          </p:spPr>
        </p:pic>
        <p:pic>
          <p:nvPicPr>
            <p:cNvPr id="4" name="Picture 3"/>
            <p:cNvPicPr>
              <a:picLocks noChangeAspect="1"/>
            </p:cNvPicPr>
            <p:nvPr/>
          </p:nvPicPr>
          <p:blipFill rotWithShape="1">
            <a:blip r:embed="rId4"/>
            <a:srcRect r="15179"/>
            <a:stretch/>
          </p:blipFill>
          <p:spPr>
            <a:xfrm>
              <a:off x="4876436" y="4763752"/>
              <a:ext cx="912623" cy="914400"/>
            </a:xfrm>
            <a:prstGeom prst="rect">
              <a:avLst/>
            </a:prstGeom>
            <a:ln w="38100" cmpd="sng">
              <a:solidFill>
                <a:srgbClr val="404040"/>
              </a:solidFill>
            </a:ln>
          </p:spPr>
        </p:pic>
        <p:pic>
          <p:nvPicPr>
            <p:cNvPr id="5" name="Picture 4" descr="pevzner_cowboy.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6714" y="4763752"/>
              <a:ext cx="914400" cy="914400"/>
            </a:xfrm>
            <a:prstGeom prst="rect">
              <a:avLst/>
            </a:prstGeom>
            <a:ln w="38100" cmpd="sng">
              <a:solidFill>
                <a:schemeClr val="tx1">
                  <a:lumMod val="75000"/>
                  <a:lumOff val="25000"/>
                </a:schemeClr>
              </a:solidFill>
            </a:ln>
          </p:spPr>
        </p:pic>
        <p:cxnSp>
          <p:nvCxnSpPr>
            <p:cNvPr id="6" name="Straight Arrow Connector 5"/>
            <p:cNvCxnSpPr>
              <a:cxnSpLocks noChangeAspect="1"/>
            </p:cNvCxnSpPr>
            <p:nvPr/>
          </p:nvCxnSpPr>
          <p:spPr>
            <a:xfrm flipH="1">
              <a:off x="5321395" y="3203367"/>
              <a:ext cx="1208896" cy="1076412"/>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flipV="1">
              <a:off x="6514214" y="3215424"/>
              <a:ext cx="1214030" cy="1067268"/>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6486858" y="3747552"/>
              <a:ext cx="625110" cy="535140"/>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9" name="Oval 8"/>
            <p:cNvSpPr>
              <a:spLocks noChangeAspect="1"/>
            </p:cNvSpPr>
            <p:nvPr/>
          </p:nvSpPr>
          <p:spPr>
            <a:xfrm>
              <a:off x="6386093" y="3079923"/>
              <a:ext cx="246890" cy="246888"/>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0" name="Oval 9"/>
            <p:cNvSpPr>
              <a:spLocks noChangeAspect="1"/>
            </p:cNvSpPr>
            <p:nvPr/>
          </p:nvSpPr>
          <p:spPr>
            <a:xfrm>
              <a:off x="5201125" y="4143746"/>
              <a:ext cx="246889" cy="246888"/>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1" name="Oval 10"/>
            <p:cNvSpPr>
              <a:spLocks noChangeAspect="1"/>
            </p:cNvSpPr>
            <p:nvPr/>
          </p:nvSpPr>
          <p:spPr>
            <a:xfrm>
              <a:off x="6988523" y="3624108"/>
              <a:ext cx="246890" cy="246888"/>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2" name="Oval 11"/>
            <p:cNvSpPr>
              <a:spLocks noChangeAspect="1"/>
            </p:cNvSpPr>
            <p:nvPr/>
          </p:nvSpPr>
          <p:spPr>
            <a:xfrm>
              <a:off x="6386093" y="4140188"/>
              <a:ext cx="246889" cy="246888"/>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3" name="Oval 12"/>
            <p:cNvSpPr>
              <a:spLocks noChangeAspect="1"/>
            </p:cNvSpPr>
            <p:nvPr/>
          </p:nvSpPr>
          <p:spPr>
            <a:xfrm>
              <a:off x="7604799" y="4143746"/>
              <a:ext cx="246889" cy="246888"/>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4" name="Rectangle 13"/>
            <p:cNvSpPr/>
            <p:nvPr/>
          </p:nvSpPr>
          <p:spPr>
            <a:xfrm>
              <a:off x="4914873" y="4350799"/>
              <a:ext cx="813043" cy="338554"/>
            </a:xfrm>
            <a:prstGeom prst="rect">
              <a:avLst/>
            </a:prstGeom>
          </p:spPr>
          <p:txBody>
            <a:bodyPr wrap="none">
              <a:spAutoFit/>
            </a:bodyPr>
            <a:lstStyle/>
            <a:p>
              <a:pPr algn="ctr"/>
              <a:r>
                <a:rPr lang="en-US" sz="1600" b="1" dirty="0">
                  <a:solidFill>
                    <a:schemeClr val="tx1">
                      <a:lumMod val="85000"/>
                      <a:lumOff val="15000"/>
                    </a:schemeClr>
                  </a:solidFill>
                  <a:latin typeface="Optima"/>
                  <a:cs typeface="Optima"/>
                </a:rPr>
                <a:t>Gorilla</a:t>
              </a:r>
              <a:endParaRPr lang="en-US" sz="1600" b="1" dirty="0">
                <a:solidFill>
                  <a:schemeClr val="tx1">
                    <a:lumMod val="85000"/>
                    <a:lumOff val="15000"/>
                  </a:schemeClr>
                </a:solidFill>
              </a:endParaRPr>
            </a:p>
          </p:txBody>
        </p:sp>
        <p:sp>
          <p:nvSpPr>
            <p:cNvPr id="15" name="Rectangle 14"/>
            <p:cNvSpPr/>
            <p:nvPr/>
          </p:nvSpPr>
          <p:spPr>
            <a:xfrm>
              <a:off x="5859990" y="4350799"/>
              <a:ext cx="1302097" cy="338554"/>
            </a:xfrm>
            <a:prstGeom prst="rect">
              <a:avLst/>
            </a:prstGeom>
          </p:spPr>
          <p:txBody>
            <a:bodyPr wrap="none">
              <a:spAutoFit/>
            </a:bodyPr>
            <a:lstStyle/>
            <a:p>
              <a:pPr algn="ctr"/>
              <a:r>
                <a:rPr lang="en-US" sz="1600" b="1" dirty="0">
                  <a:solidFill>
                    <a:schemeClr val="tx1">
                      <a:lumMod val="85000"/>
                      <a:lumOff val="15000"/>
                    </a:schemeClr>
                  </a:solidFill>
                  <a:latin typeface="Optima"/>
                  <a:cs typeface="Optima"/>
                </a:rPr>
                <a:t>Chimpanzee</a:t>
              </a:r>
              <a:endParaRPr lang="en-US" sz="1600" b="1" dirty="0">
                <a:solidFill>
                  <a:schemeClr val="tx1">
                    <a:lumMod val="85000"/>
                    <a:lumOff val="15000"/>
                  </a:schemeClr>
                </a:solidFill>
              </a:endParaRPr>
            </a:p>
          </p:txBody>
        </p:sp>
        <p:sp>
          <p:nvSpPr>
            <p:cNvPr id="16" name="Rectangle 15"/>
            <p:cNvSpPr/>
            <p:nvPr/>
          </p:nvSpPr>
          <p:spPr>
            <a:xfrm>
              <a:off x="7309591" y="4350799"/>
              <a:ext cx="845973" cy="338554"/>
            </a:xfrm>
            <a:prstGeom prst="rect">
              <a:avLst/>
            </a:prstGeom>
          </p:spPr>
          <p:txBody>
            <a:bodyPr wrap="none">
              <a:spAutoFit/>
            </a:bodyPr>
            <a:lstStyle/>
            <a:p>
              <a:pPr algn="ctr"/>
              <a:r>
                <a:rPr lang="en-US" sz="1600" b="1" dirty="0">
                  <a:solidFill>
                    <a:schemeClr val="tx1">
                      <a:lumMod val="85000"/>
                      <a:lumOff val="15000"/>
                    </a:schemeClr>
                  </a:solidFill>
                  <a:latin typeface="Optima"/>
                  <a:cs typeface="Optima"/>
                </a:rPr>
                <a:t>Human</a:t>
              </a:r>
              <a:endParaRPr lang="en-US" sz="1600" b="1" dirty="0">
                <a:solidFill>
                  <a:schemeClr val="tx1">
                    <a:lumMod val="85000"/>
                    <a:lumOff val="15000"/>
                  </a:schemeClr>
                </a:solidFill>
              </a:endParaRPr>
            </a:p>
          </p:txBody>
        </p:sp>
      </p:grpSp>
      <p:grpSp>
        <p:nvGrpSpPr>
          <p:cNvPr id="32" name="Group 31"/>
          <p:cNvGrpSpPr/>
          <p:nvPr/>
        </p:nvGrpSpPr>
        <p:grpSpPr>
          <a:xfrm>
            <a:off x="381000" y="2286000"/>
            <a:ext cx="3334678" cy="2598229"/>
            <a:chOff x="780122" y="3116771"/>
            <a:chExt cx="3334678" cy="2598229"/>
          </a:xfrm>
        </p:grpSpPr>
        <p:cxnSp>
          <p:nvCxnSpPr>
            <p:cNvPr id="17" name="Straight Arrow Connector 16"/>
            <p:cNvCxnSpPr>
              <a:cxnSpLocks noChangeAspect="1"/>
            </p:cNvCxnSpPr>
            <p:nvPr/>
          </p:nvCxnSpPr>
          <p:spPr>
            <a:xfrm>
              <a:off x="2411275" y="3240215"/>
              <a:ext cx="1208896" cy="1076412"/>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1213322" y="3252272"/>
              <a:ext cx="1214030" cy="1067268"/>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flipV="1">
              <a:off x="1829598" y="3784400"/>
              <a:ext cx="625110" cy="535140"/>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0" name="Oval 19"/>
            <p:cNvSpPr>
              <a:spLocks noChangeAspect="1"/>
            </p:cNvSpPr>
            <p:nvPr/>
          </p:nvSpPr>
          <p:spPr>
            <a:xfrm>
              <a:off x="2289779" y="3116771"/>
              <a:ext cx="246890" cy="246888"/>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21" name="Oval 20"/>
            <p:cNvSpPr>
              <a:spLocks noChangeAspect="1"/>
            </p:cNvSpPr>
            <p:nvPr/>
          </p:nvSpPr>
          <p:spPr>
            <a:xfrm>
              <a:off x="1104811" y="4180594"/>
              <a:ext cx="246889" cy="246888"/>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22" name="Oval 21"/>
            <p:cNvSpPr>
              <a:spLocks noChangeAspect="1"/>
            </p:cNvSpPr>
            <p:nvPr/>
          </p:nvSpPr>
          <p:spPr>
            <a:xfrm>
              <a:off x="1706153" y="3663869"/>
              <a:ext cx="246890" cy="246888"/>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23" name="Oval 22"/>
            <p:cNvSpPr>
              <a:spLocks noChangeAspect="1"/>
            </p:cNvSpPr>
            <p:nvPr/>
          </p:nvSpPr>
          <p:spPr>
            <a:xfrm>
              <a:off x="2289779" y="4177036"/>
              <a:ext cx="246889" cy="246888"/>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24" name="Oval 23"/>
            <p:cNvSpPr>
              <a:spLocks noChangeAspect="1"/>
            </p:cNvSpPr>
            <p:nvPr/>
          </p:nvSpPr>
          <p:spPr>
            <a:xfrm>
              <a:off x="3508485" y="4180594"/>
              <a:ext cx="246889" cy="246888"/>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pic>
          <p:nvPicPr>
            <p:cNvPr id="25" name="Picture 24"/>
            <p:cNvPicPr>
              <a:picLocks noChangeAspect="1"/>
            </p:cNvPicPr>
            <p:nvPr/>
          </p:nvPicPr>
          <p:blipFill rotWithShape="1">
            <a:blip r:embed="rId3"/>
            <a:srcRect l="9277" r="5706"/>
            <a:stretch/>
          </p:blipFill>
          <p:spPr>
            <a:xfrm>
              <a:off x="1992857" y="4800600"/>
              <a:ext cx="913439" cy="914400"/>
            </a:xfrm>
            <a:prstGeom prst="rect">
              <a:avLst/>
            </a:prstGeom>
            <a:ln w="38100" cmpd="sng">
              <a:solidFill>
                <a:srgbClr val="404040"/>
              </a:solidFill>
            </a:ln>
          </p:spPr>
        </p:pic>
        <p:pic>
          <p:nvPicPr>
            <p:cNvPr id="26" name="Picture 25"/>
            <p:cNvPicPr>
              <a:picLocks noChangeAspect="1"/>
            </p:cNvPicPr>
            <p:nvPr/>
          </p:nvPicPr>
          <p:blipFill rotWithShape="1">
            <a:blip r:embed="rId4"/>
            <a:srcRect r="15179"/>
            <a:stretch/>
          </p:blipFill>
          <p:spPr>
            <a:xfrm>
              <a:off x="780122" y="4800600"/>
              <a:ext cx="912623" cy="914400"/>
            </a:xfrm>
            <a:prstGeom prst="rect">
              <a:avLst/>
            </a:prstGeom>
            <a:ln w="38100" cmpd="sng">
              <a:solidFill>
                <a:srgbClr val="404040"/>
              </a:solidFill>
            </a:ln>
          </p:spPr>
        </p:pic>
        <p:pic>
          <p:nvPicPr>
            <p:cNvPr id="27" name="Picture 26" descr="pevzner_cowboy.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0400" y="4800600"/>
              <a:ext cx="914400" cy="914400"/>
            </a:xfrm>
            <a:prstGeom prst="rect">
              <a:avLst/>
            </a:prstGeom>
            <a:ln w="38100" cmpd="sng">
              <a:solidFill>
                <a:schemeClr val="tx1">
                  <a:lumMod val="75000"/>
                  <a:lumOff val="25000"/>
                </a:schemeClr>
              </a:solidFill>
            </a:ln>
          </p:spPr>
        </p:pic>
        <p:sp>
          <p:nvSpPr>
            <p:cNvPr id="28" name="Rectangle 27"/>
            <p:cNvSpPr/>
            <p:nvPr/>
          </p:nvSpPr>
          <p:spPr>
            <a:xfrm>
              <a:off x="818559" y="4387647"/>
              <a:ext cx="813043" cy="338554"/>
            </a:xfrm>
            <a:prstGeom prst="rect">
              <a:avLst/>
            </a:prstGeom>
          </p:spPr>
          <p:txBody>
            <a:bodyPr wrap="none">
              <a:spAutoFit/>
            </a:bodyPr>
            <a:lstStyle/>
            <a:p>
              <a:pPr algn="ctr"/>
              <a:r>
                <a:rPr lang="en-US" sz="1600" b="1" dirty="0">
                  <a:solidFill>
                    <a:schemeClr val="tx1">
                      <a:lumMod val="85000"/>
                      <a:lumOff val="15000"/>
                    </a:schemeClr>
                  </a:solidFill>
                  <a:latin typeface="Optima"/>
                  <a:cs typeface="Optima"/>
                </a:rPr>
                <a:t>Gorilla</a:t>
              </a:r>
              <a:endParaRPr lang="en-US" sz="1600" b="1" dirty="0">
                <a:solidFill>
                  <a:schemeClr val="tx1">
                    <a:lumMod val="85000"/>
                    <a:lumOff val="15000"/>
                  </a:schemeClr>
                </a:solidFill>
              </a:endParaRPr>
            </a:p>
          </p:txBody>
        </p:sp>
        <p:sp>
          <p:nvSpPr>
            <p:cNvPr id="29" name="Rectangle 28"/>
            <p:cNvSpPr/>
            <p:nvPr/>
          </p:nvSpPr>
          <p:spPr>
            <a:xfrm>
              <a:off x="1763676" y="4387647"/>
              <a:ext cx="1302097" cy="338554"/>
            </a:xfrm>
            <a:prstGeom prst="rect">
              <a:avLst/>
            </a:prstGeom>
          </p:spPr>
          <p:txBody>
            <a:bodyPr wrap="none">
              <a:spAutoFit/>
            </a:bodyPr>
            <a:lstStyle/>
            <a:p>
              <a:pPr algn="ctr"/>
              <a:r>
                <a:rPr lang="en-US" sz="1600" b="1" dirty="0">
                  <a:solidFill>
                    <a:schemeClr val="tx1">
                      <a:lumMod val="85000"/>
                      <a:lumOff val="15000"/>
                    </a:schemeClr>
                  </a:solidFill>
                  <a:latin typeface="Optima"/>
                  <a:cs typeface="Optima"/>
                </a:rPr>
                <a:t>Chimpanzee</a:t>
              </a:r>
              <a:endParaRPr lang="en-US" sz="1600" b="1" dirty="0">
                <a:solidFill>
                  <a:schemeClr val="tx1">
                    <a:lumMod val="85000"/>
                    <a:lumOff val="15000"/>
                  </a:schemeClr>
                </a:solidFill>
              </a:endParaRPr>
            </a:p>
          </p:txBody>
        </p:sp>
        <p:sp>
          <p:nvSpPr>
            <p:cNvPr id="30" name="Rectangle 29"/>
            <p:cNvSpPr/>
            <p:nvPr/>
          </p:nvSpPr>
          <p:spPr>
            <a:xfrm>
              <a:off x="3213277" y="4387647"/>
              <a:ext cx="845973" cy="338554"/>
            </a:xfrm>
            <a:prstGeom prst="rect">
              <a:avLst/>
            </a:prstGeom>
          </p:spPr>
          <p:txBody>
            <a:bodyPr wrap="none">
              <a:spAutoFit/>
            </a:bodyPr>
            <a:lstStyle/>
            <a:p>
              <a:pPr algn="ctr"/>
              <a:r>
                <a:rPr lang="en-US" sz="1600" b="1" dirty="0">
                  <a:solidFill>
                    <a:schemeClr val="tx1">
                      <a:lumMod val="85000"/>
                      <a:lumOff val="15000"/>
                    </a:schemeClr>
                  </a:solidFill>
                  <a:latin typeface="Optima"/>
                  <a:cs typeface="Optima"/>
                </a:rPr>
                <a:t>Human</a:t>
              </a:r>
              <a:endParaRPr lang="en-US" sz="1600" b="1" dirty="0">
                <a:solidFill>
                  <a:schemeClr val="tx1">
                    <a:lumMod val="85000"/>
                    <a:lumOff val="15000"/>
                  </a:schemeClr>
                </a:solidFill>
              </a:endParaRPr>
            </a:p>
          </p:txBody>
        </p:sp>
      </p:grpSp>
      <p:sp>
        <p:nvSpPr>
          <p:cNvPr id="33" name="Title 1"/>
          <p:cNvSpPr txBox="1">
            <a:spLocks/>
          </p:cNvSpPr>
          <p:nvPr/>
        </p:nvSpPr>
        <p:spPr>
          <a:xfrm>
            <a:off x="189390"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1996: Human-Chimp-Gorilla Ancestry</a:t>
            </a:r>
          </a:p>
        </p:txBody>
      </p:sp>
      <p:sp>
        <p:nvSpPr>
          <p:cNvPr id="34" name="Rectangle 33"/>
          <p:cNvSpPr/>
          <p:nvPr/>
        </p:nvSpPr>
        <p:spPr>
          <a:xfrm>
            <a:off x="3810000" y="2667000"/>
            <a:ext cx="1447800" cy="584776"/>
          </a:xfrm>
          <a:prstGeom prst="rect">
            <a:avLst/>
          </a:prstGeom>
        </p:spPr>
        <p:txBody>
          <a:bodyPr wrap="square">
            <a:spAutoFit/>
          </a:bodyPr>
          <a:lstStyle/>
          <a:p>
            <a:pPr algn="ctr"/>
            <a:r>
              <a:rPr lang="en-US" sz="3200" b="1" dirty="0">
                <a:solidFill>
                  <a:schemeClr val="tx2"/>
                </a:solidFill>
                <a:latin typeface="Optima"/>
                <a:cs typeface="Optima"/>
              </a:rPr>
              <a:t>vs.</a:t>
            </a:r>
            <a:endParaRPr lang="en-US" sz="3200" b="1" dirty="0">
              <a:solidFill>
                <a:schemeClr val="tx2"/>
              </a:solidFill>
            </a:endParaRPr>
          </a:p>
        </p:txBody>
      </p:sp>
      <p:sp>
        <p:nvSpPr>
          <p:cNvPr id="35" name="Rectangle 34"/>
          <p:cNvSpPr/>
          <p:nvPr/>
        </p:nvSpPr>
        <p:spPr>
          <a:xfrm>
            <a:off x="6120889" y="5105400"/>
            <a:ext cx="1748045" cy="461665"/>
          </a:xfrm>
          <a:prstGeom prst="rect">
            <a:avLst/>
          </a:prstGeom>
          <a:solidFill>
            <a:schemeClr val="bg1">
              <a:lumMod val="85000"/>
            </a:schemeClr>
          </a:solidFill>
          <a:ln>
            <a:solidFill>
              <a:schemeClr val="tx1">
                <a:lumMod val="85000"/>
                <a:lumOff val="15000"/>
              </a:schemeClr>
            </a:solidFill>
          </a:ln>
          <a:effectLst>
            <a:outerShdw blurRad="50800" dist="38100" dir="5400000" algn="t" rotWithShape="0">
              <a:prstClr val="black">
                <a:alpha val="40000"/>
              </a:prstClr>
            </a:outerShdw>
          </a:effectLst>
        </p:spPr>
        <p:txBody>
          <a:bodyPr wrap="none">
            <a:spAutoFit/>
          </a:bodyPr>
          <a:lstStyle/>
          <a:p>
            <a:pPr algn="ctr"/>
            <a:r>
              <a:rPr lang="en-US" sz="2400" i="1" dirty="0">
                <a:solidFill>
                  <a:schemeClr val="tx1">
                    <a:lumMod val="85000"/>
                    <a:lumOff val="15000"/>
                  </a:schemeClr>
                </a:solidFill>
                <a:latin typeface="Optima"/>
                <a:cs typeface="Optima"/>
              </a:rPr>
              <a:t>beta-globin</a:t>
            </a:r>
            <a:endParaRPr lang="en-US" sz="2400" i="1" dirty="0">
              <a:solidFill>
                <a:schemeClr val="tx1">
                  <a:lumMod val="85000"/>
                  <a:lumOff val="15000"/>
                </a:schemeClr>
              </a:solidFill>
            </a:endParaRPr>
          </a:p>
        </p:txBody>
      </p:sp>
      <p:sp>
        <p:nvSpPr>
          <p:cNvPr id="36" name="Rectangle 35"/>
          <p:cNvSpPr/>
          <p:nvPr/>
        </p:nvSpPr>
        <p:spPr>
          <a:xfrm>
            <a:off x="411719" y="5105400"/>
            <a:ext cx="3281381" cy="461665"/>
          </a:xfrm>
          <a:prstGeom prst="rect">
            <a:avLst/>
          </a:prstGeom>
          <a:solidFill>
            <a:schemeClr val="bg1">
              <a:lumMod val="85000"/>
            </a:schemeClr>
          </a:solidFill>
          <a:ln>
            <a:solidFill>
              <a:schemeClr val="tx1">
                <a:lumMod val="85000"/>
                <a:lumOff val="15000"/>
              </a:schemeClr>
            </a:solidFill>
          </a:ln>
          <a:effectLst>
            <a:outerShdw blurRad="50800" dist="38100" dir="5400000" algn="t" rotWithShape="0">
              <a:prstClr val="black">
                <a:alpha val="40000"/>
              </a:prstClr>
            </a:outerShdw>
          </a:effectLst>
        </p:spPr>
        <p:txBody>
          <a:bodyPr wrap="none">
            <a:spAutoFit/>
          </a:bodyPr>
          <a:lstStyle/>
          <a:p>
            <a:pPr algn="ctr"/>
            <a:r>
              <a:rPr lang="en-US" sz="2400" i="1" dirty="0">
                <a:solidFill>
                  <a:schemeClr val="tx1">
                    <a:lumMod val="85000"/>
                    <a:lumOff val="15000"/>
                  </a:schemeClr>
                </a:solidFill>
                <a:latin typeface="Optima"/>
                <a:cs typeface="Optima"/>
              </a:rPr>
              <a:t>dopamine D4 receptor</a:t>
            </a:r>
            <a:endParaRPr lang="en-US" sz="2400" i="1" dirty="0">
              <a:solidFill>
                <a:schemeClr val="tx1">
                  <a:lumMod val="85000"/>
                  <a:lumOff val="15000"/>
                </a:schemeClr>
              </a:solidFill>
            </a:endParaRPr>
          </a:p>
        </p:txBody>
      </p:sp>
    </p:spTree>
    <p:extLst>
      <p:ext uri="{BB962C8B-B14F-4D97-AF65-F5344CB8AC3E}">
        <p14:creationId xmlns:p14="http://schemas.microsoft.com/office/powerpoint/2010/main" val="2595019009"/>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p:cNvCxnSpPr/>
          <p:nvPr/>
        </p:nvCxnSpPr>
        <p:spPr>
          <a:xfrm flipH="1">
            <a:off x="3648762" y="2200869"/>
            <a:ext cx="2958726"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 name="Straight Arrow Connector 3"/>
          <p:cNvCxnSpPr/>
          <p:nvPr/>
        </p:nvCxnSpPr>
        <p:spPr>
          <a:xfrm flipH="1">
            <a:off x="3648762" y="2781375"/>
            <a:ext cx="2958726"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flipH="1">
            <a:off x="2197994" y="3380905"/>
            <a:ext cx="4409494"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H="1">
            <a:off x="2526200" y="3961411"/>
            <a:ext cx="4081288"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2526200" y="4551428"/>
            <a:ext cx="4081288"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1879491" y="2948599"/>
            <a:ext cx="318505"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1894304" y="4252125"/>
            <a:ext cx="631135"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1892702" y="2942251"/>
            <a:ext cx="0" cy="1321813"/>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2198938" y="2481245"/>
            <a:ext cx="0" cy="914392"/>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3648773" y="2186991"/>
            <a:ext cx="0" cy="605941"/>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2197996" y="2493945"/>
            <a:ext cx="1446011"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6705380" y="4348050"/>
            <a:ext cx="777645" cy="338554"/>
          </a:xfrm>
          <a:prstGeom prst="rect">
            <a:avLst/>
          </a:prstGeom>
        </p:spPr>
        <p:txBody>
          <a:bodyPr wrap="none">
            <a:spAutoFit/>
          </a:bodyPr>
          <a:lstStyle/>
          <a:p>
            <a:pPr algn="ctr"/>
            <a:r>
              <a:rPr lang="en-US" sz="1600" b="1" dirty="0">
                <a:solidFill>
                  <a:schemeClr val="tx1">
                    <a:lumMod val="85000"/>
                    <a:lumOff val="15000"/>
                  </a:schemeClr>
                </a:solidFill>
                <a:latin typeface="Optima"/>
                <a:cs typeface="Optima"/>
              </a:rPr>
              <a:t>Mouse</a:t>
            </a:r>
            <a:endParaRPr lang="en-US" sz="1600" b="1" dirty="0">
              <a:solidFill>
                <a:schemeClr val="tx1">
                  <a:lumMod val="85000"/>
                  <a:lumOff val="15000"/>
                </a:schemeClr>
              </a:solidFill>
            </a:endParaRPr>
          </a:p>
        </p:txBody>
      </p:sp>
      <p:sp>
        <p:nvSpPr>
          <p:cNvPr id="16" name="Rectangle 15"/>
          <p:cNvSpPr/>
          <p:nvPr/>
        </p:nvSpPr>
        <p:spPr>
          <a:xfrm>
            <a:off x="6705380" y="3773106"/>
            <a:ext cx="845973" cy="338554"/>
          </a:xfrm>
          <a:prstGeom prst="rect">
            <a:avLst/>
          </a:prstGeom>
        </p:spPr>
        <p:txBody>
          <a:bodyPr wrap="none">
            <a:spAutoFit/>
          </a:bodyPr>
          <a:lstStyle/>
          <a:p>
            <a:pPr algn="ctr"/>
            <a:r>
              <a:rPr lang="en-US" sz="1600" b="1" dirty="0">
                <a:solidFill>
                  <a:schemeClr val="tx1">
                    <a:lumMod val="85000"/>
                    <a:lumOff val="15000"/>
                  </a:schemeClr>
                </a:solidFill>
                <a:latin typeface="Optima"/>
                <a:cs typeface="Optima"/>
              </a:rPr>
              <a:t>Human</a:t>
            </a:r>
            <a:endParaRPr lang="en-US" sz="1600" b="1" dirty="0">
              <a:solidFill>
                <a:schemeClr val="tx1">
                  <a:lumMod val="85000"/>
                  <a:lumOff val="15000"/>
                </a:schemeClr>
              </a:solidFill>
            </a:endParaRPr>
          </a:p>
        </p:txBody>
      </p:sp>
      <p:sp>
        <p:nvSpPr>
          <p:cNvPr id="17" name="Rectangle 16"/>
          <p:cNvSpPr/>
          <p:nvPr/>
        </p:nvSpPr>
        <p:spPr>
          <a:xfrm>
            <a:off x="6705378" y="3183086"/>
            <a:ext cx="560974" cy="338554"/>
          </a:xfrm>
          <a:prstGeom prst="rect">
            <a:avLst/>
          </a:prstGeom>
        </p:spPr>
        <p:txBody>
          <a:bodyPr wrap="none">
            <a:spAutoFit/>
          </a:bodyPr>
          <a:lstStyle/>
          <a:p>
            <a:pPr algn="ctr"/>
            <a:r>
              <a:rPr lang="en-US" sz="1600" b="1" dirty="0">
                <a:solidFill>
                  <a:schemeClr val="tx1">
                    <a:lumMod val="85000"/>
                    <a:lumOff val="15000"/>
                  </a:schemeClr>
                </a:solidFill>
                <a:latin typeface="Optima"/>
                <a:cs typeface="Optima"/>
              </a:rPr>
              <a:t>Dog</a:t>
            </a:r>
            <a:endParaRPr lang="en-US" sz="1600" b="1" dirty="0">
              <a:solidFill>
                <a:schemeClr val="tx1">
                  <a:lumMod val="85000"/>
                  <a:lumOff val="15000"/>
                </a:schemeClr>
              </a:solidFill>
            </a:endParaRPr>
          </a:p>
        </p:txBody>
      </p:sp>
      <p:sp>
        <p:nvSpPr>
          <p:cNvPr id="18" name="Rectangle 17"/>
          <p:cNvSpPr/>
          <p:nvPr/>
        </p:nvSpPr>
        <p:spPr>
          <a:xfrm>
            <a:off x="6705380" y="2593440"/>
            <a:ext cx="595035" cy="338554"/>
          </a:xfrm>
          <a:prstGeom prst="rect">
            <a:avLst/>
          </a:prstGeom>
        </p:spPr>
        <p:txBody>
          <a:bodyPr wrap="none">
            <a:spAutoFit/>
          </a:bodyPr>
          <a:lstStyle/>
          <a:p>
            <a:pPr algn="ctr"/>
            <a:r>
              <a:rPr lang="en-US" sz="1600" b="1" dirty="0">
                <a:solidFill>
                  <a:schemeClr val="tx1">
                    <a:lumMod val="85000"/>
                    <a:lumOff val="15000"/>
                  </a:schemeClr>
                </a:solidFill>
                <a:latin typeface="Optima"/>
                <a:cs typeface="Optima"/>
              </a:rPr>
              <a:t>Cow</a:t>
            </a:r>
            <a:endParaRPr lang="en-US" sz="1600" b="1" dirty="0">
              <a:solidFill>
                <a:schemeClr val="tx1">
                  <a:lumMod val="85000"/>
                  <a:lumOff val="15000"/>
                </a:schemeClr>
              </a:solidFill>
            </a:endParaRPr>
          </a:p>
        </p:txBody>
      </p:sp>
      <p:sp>
        <p:nvSpPr>
          <p:cNvPr id="19" name="Rectangle 18"/>
          <p:cNvSpPr/>
          <p:nvPr/>
        </p:nvSpPr>
        <p:spPr>
          <a:xfrm>
            <a:off x="6705378" y="2018363"/>
            <a:ext cx="766158" cy="338554"/>
          </a:xfrm>
          <a:prstGeom prst="rect">
            <a:avLst/>
          </a:prstGeom>
        </p:spPr>
        <p:txBody>
          <a:bodyPr wrap="none">
            <a:spAutoFit/>
          </a:bodyPr>
          <a:lstStyle/>
          <a:p>
            <a:pPr algn="ctr"/>
            <a:r>
              <a:rPr lang="en-US" sz="1600" b="1" dirty="0">
                <a:solidFill>
                  <a:schemeClr val="tx1">
                    <a:lumMod val="85000"/>
                    <a:lumOff val="15000"/>
                  </a:schemeClr>
                </a:solidFill>
                <a:latin typeface="Optima"/>
                <a:cs typeface="Optima"/>
              </a:rPr>
              <a:t>Whale</a:t>
            </a:r>
            <a:endParaRPr lang="en-US" sz="1600" b="1" dirty="0">
              <a:solidFill>
                <a:schemeClr val="tx1">
                  <a:lumMod val="85000"/>
                  <a:lumOff val="15000"/>
                </a:schemeClr>
              </a:solidFill>
            </a:endParaRPr>
          </a:p>
        </p:txBody>
      </p:sp>
      <p:cxnSp>
        <p:nvCxnSpPr>
          <p:cNvPr id="20" name="Straight Arrow Connector 19"/>
          <p:cNvCxnSpPr/>
          <p:nvPr/>
        </p:nvCxnSpPr>
        <p:spPr>
          <a:xfrm flipH="1">
            <a:off x="1533436" y="5249196"/>
            <a:ext cx="5074052" cy="0"/>
          </a:xfrm>
          <a:prstGeom prst="straightConnector1">
            <a:avLst/>
          </a:prstGeom>
          <a:ln w="1905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2977933" y="5626082"/>
            <a:ext cx="2036035" cy="338554"/>
          </a:xfrm>
          <a:prstGeom prst="rect">
            <a:avLst/>
          </a:prstGeom>
        </p:spPr>
        <p:txBody>
          <a:bodyPr wrap="none">
            <a:spAutoFit/>
          </a:bodyPr>
          <a:lstStyle/>
          <a:p>
            <a:pPr algn="ctr"/>
            <a:r>
              <a:rPr lang="en-US" sz="1600" b="1" dirty="0">
                <a:solidFill>
                  <a:schemeClr val="tx1">
                    <a:lumMod val="85000"/>
                    <a:lumOff val="15000"/>
                  </a:schemeClr>
                </a:solidFill>
                <a:latin typeface="Optima"/>
                <a:cs typeface="Optima"/>
              </a:rPr>
              <a:t>Millions of years ago</a:t>
            </a:r>
            <a:endParaRPr lang="en-US" sz="1600" b="1" dirty="0">
              <a:solidFill>
                <a:schemeClr val="tx1">
                  <a:lumMod val="85000"/>
                  <a:lumOff val="15000"/>
                </a:schemeClr>
              </a:solidFill>
            </a:endParaRPr>
          </a:p>
        </p:txBody>
      </p:sp>
      <p:sp>
        <p:nvSpPr>
          <p:cNvPr id="22" name="Rectangle 21"/>
          <p:cNvSpPr/>
          <p:nvPr/>
        </p:nvSpPr>
        <p:spPr>
          <a:xfrm>
            <a:off x="2444325" y="5289490"/>
            <a:ext cx="412831" cy="338554"/>
          </a:xfrm>
          <a:prstGeom prst="rect">
            <a:avLst/>
          </a:prstGeom>
        </p:spPr>
        <p:txBody>
          <a:bodyPr wrap="none">
            <a:spAutoFit/>
          </a:bodyPr>
          <a:lstStyle/>
          <a:p>
            <a:pPr algn="ctr"/>
            <a:r>
              <a:rPr lang="en-US" sz="1600" dirty="0">
                <a:solidFill>
                  <a:schemeClr val="tx1">
                    <a:lumMod val="85000"/>
                    <a:lumOff val="15000"/>
                  </a:schemeClr>
                </a:solidFill>
                <a:latin typeface="Optima"/>
                <a:cs typeface="Optima"/>
              </a:rPr>
              <a:t>80</a:t>
            </a:r>
            <a:endParaRPr lang="en-US" sz="1600" dirty="0">
              <a:solidFill>
                <a:schemeClr val="tx1">
                  <a:lumMod val="85000"/>
                  <a:lumOff val="15000"/>
                </a:schemeClr>
              </a:solidFill>
            </a:endParaRPr>
          </a:p>
        </p:txBody>
      </p:sp>
      <p:sp>
        <p:nvSpPr>
          <p:cNvPr id="23" name="Rectangle 22"/>
          <p:cNvSpPr/>
          <p:nvPr/>
        </p:nvSpPr>
        <p:spPr>
          <a:xfrm>
            <a:off x="3435733" y="5291822"/>
            <a:ext cx="412831" cy="338554"/>
          </a:xfrm>
          <a:prstGeom prst="rect">
            <a:avLst/>
          </a:prstGeom>
        </p:spPr>
        <p:txBody>
          <a:bodyPr wrap="none">
            <a:spAutoFit/>
          </a:bodyPr>
          <a:lstStyle/>
          <a:p>
            <a:pPr algn="ctr"/>
            <a:r>
              <a:rPr lang="en-US" sz="1600" dirty="0">
                <a:solidFill>
                  <a:schemeClr val="tx1">
                    <a:lumMod val="85000"/>
                    <a:lumOff val="15000"/>
                  </a:schemeClr>
                </a:solidFill>
                <a:latin typeface="Optima"/>
                <a:cs typeface="Optima"/>
              </a:rPr>
              <a:t>60</a:t>
            </a:r>
            <a:endParaRPr lang="en-US" sz="1600" dirty="0">
              <a:solidFill>
                <a:schemeClr val="tx1">
                  <a:lumMod val="85000"/>
                  <a:lumOff val="15000"/>
                </a:schemeClr>
              </a:solidFill>
            </a:endParaRPr>
          </a:p>
        </p:txBody>
      </p:sp>
      <p:sp>
        <p:nvSpPr>
          <p:cNvPr id="24" name="Rectangle 23"/>
          <p:cNvSpPr/>
          <p:nvPr/>
        </p:nvSpPr>
        <p:spPr>
          <a:xfrm>
            <a:off x="4421586" y="5298694"/>
            <a:ext cx="412831" cy="338554"/>
          </a:xfrm>
          <a:prstGeom prst="rect">
            <a:avLst/>
          </a:prstGeom>
        </p:spPr>
        <p:txBody>
          <a:bodyPr wrap="none">
            <a:spAutoFit/>
          </a:bodyPr>
          <a:lstStyle/>
          <a:p>
            <a:pPr algn="ctr"/>
            <a:r>
              <a:rPr lang="en-US" sz="1600" dirty="0">
                <a:solidFill>
                  <a:schemeClr val="tx1">
                    <a:lumMod val="85000"/>
                    <a:lumOff val="15000"/>
                  </a:schemeClr>
                </a:solidFill>
                <a:latin typeface="Optima"/>
                <a:cs typeface="Optima"/>
              </a:rPr>
              <a:t>40</a:t>
            </a:r>
            <a:endParaRPr lang="en-US" sz="1600" dirty="0">
              <a:solidFill>
                <a:schemeClr val="tx1">
                  <a:lumMod val="85000"/>
                  <a:lumOff val="15000"/>
                </a:schemeClr>
              </a:solidFill>
            </a:endParaRPr>
          </a:p>
        </p:txBody>
      </p:sp>
      <p:sp>
        <p:nvSpPr>
          <p:cNvPr id="25" name="Rectangle 24"/>
          <p:cNvSpPr/>
          <p:nvPr/>
        </p:nvSpPr>
        <p:spPr>
          <a:xfrm>
            <a:off x="5420668" y="5298694"/>
            <a:ext cx="412831" cy="338554"/>
          </a:xfrm>
          <a:prstGeom prst="rect">
            <a:avLst/>
          </a:prstGeom>
        </p:spPr>
        <p:txBody>
          <a:bodyPr wrap="none">
            <a:spAutoFit/>
          </a:bodyPr>
          <a:lstStyle/>
          <a:p>
            <a:pPr algn="ctr"/>
            <a:r>
              <a:rPr lang="en-US" sz="1600" dirty="0">
                <a:solidFill>
                  <a:schemeClr val="tx1">
                    <a:lumMod val="85000"/>
                    <a:lumOff val="15000"/>
                  </a:schemeClr>
                </a:solidFill>
                <a:latin typeface="Optima"/>
                <a:cs typeface="Optima"/>
              </a:rPr>
              <a:t>20</a:t>
            </a:r>
            <a:endParaRPr lang="en-US" sz="1600" dirty="0">
              <a:solidFill>
                <a:schemeClr val="tx1">
                  <a:lumMod val="85000"/>
                  <a:lumOff val="15000"/>
                </a:schemeClr>
              </a:solidFill>
            </a:endParaRPr>
          </a:p>
        </p:txBody>
      </p:sp>
      <p:sp>
        <p:nvSpPr>
          <p:cNvPr id="26" name="Rectangle 25"/>
          <p:cNvSpPr/>
          <p:nvPr/>
        </p:nvSpPr>
        <p:spPr>
          <a:xfrm>
            <a:off x="6458113" y="5298694"/>
            <a:ext cx="298748" cy="338554"/>
          </a:xfrm>
          <a:prstGeom prst="rect">
            <a:avLst/>
          </a:prstGeom>
        </p:spPr>
        <p:txBody>
          <a:bodyPr wrap="none">
            <a:spAutoFit/>
          </a:bodyPr>
          <a:lstStyle/>
          <a:p>
            <a:pPr algn="ctr"/>
            <a:r>
              <a:rPr lang="en-US" sz="1600" dirty="0">
                <a:solidFill>
                  <a:schemeClr val="tx1">
                    <a:lumMod val="85000"/>
                    <a:lumOff val="15000"/>
                  </a:schemeClr>
                </a:solidFill>
                <a:latin typeface="Optima"/>
                <a:cs typeface="Optima"/>
              </a:rPr>
              <a:t>0</a:t>
            </a:r>
            <a:endParaRPr lang="en-US" sz="1600" dirty="0">
              <a:solidFill>
                <a:schemeClr val="tx1">
                  <a:lumMod val="85000"/>
                  <a:lumOff val="15000"/>
                </a:schemeClr>
              </a:solidFill>
            </a:endParaRPr>
          </a:p>
        </p:txBody>
      </p:sp>
      <p:cxnSp>
        <p:nvCxnSpPr>
          <p:cNvPr id="27" name="Straight Arrow Connector 26"/>
          <p:cNvCxnSpPr/>
          <p:nvPr/>
        </p:nvCxnSpPr>
        <p:spPr>
          <a:xfrm flipV="1">
            <a:off x="2526200" y="3948713"/>
            <a:ext cx="0" cy="617449"/>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rot="5400000" flipH="1">
            <a:off x="2577186" y="5243308"/>
            <a:ext cx="155448" cy="0"/>
          </a:xfrm>
          <a:prstGeom prst="straightConnector1">
            <a:avLst/>
          </a:prstGeom>
          <a:ln w="1905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rot="5400000" flipH="1">
            <a:off x="3556191" y="5240260"/>
            <a:ext cx="155448" cy="0"/>
          </a:xfrm>
          <a:prstGeom prst="straightConnector1">
            <a:avLst/>
          </a:prstGeom>
          <a:ln w="1905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rot="5400000" flipH="1">
            <a:off x="4548347" y="5243308"/>
            <a:ext cx="155448" cy="0"/>
          </a:xfrm>
          <a:prstGeom prst="straightConnector1">
            <a:avLst/>
          </a:prstGeom>
          <a:ln w="1905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rot="5400000" flipH="1">
            <a:off x="5545686" y="5243308"/>
            <a:ext cx="155448" cy="0"/>
          </a:xfrm>
          <a:prstGeom prst="straightConnector1">
            <a:avLst/>
          </a:prstGeom>
          <a:ln w="1905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rot="5400000" flipH="1">
            <a:off x="6529764" y="5243308"/>
            <a:ext cx="155448" cy="0"/>
          </a:xfrm>
          <a:prstGeom prst="straightConnector1">
            <a:avLst/>
          </a:prstGeom>
          <a:ln w="1905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rot="5400000" flipH="1">
            <a:off x="1645072" y="5249196"/>
            <a:ext cx="155448" cy="0"/>
          </a:xfrm>
          <a:prstGeom prst="straightConnector1">
            <a:avLst/>
          </a:prstGeom>
          <a:ln w="1905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4" name="Rectangle 33"/>
          <p:cNvSpPr/>
          <p:nvPr/>
        </p:nvSpPr>
        <p:spPr>
          <a:xfrm>
            <a:off x="1459341" y="5291822"/>
            <a:ext cx="526913" cy="338554"/>
          </a:xfrm>
          <a:prstGeom prst="rect">
            <a:avLst/>
          </a:prstGeom>
        </p:spPr>
        <p:txBody>
          <a:bodyPr wrap="none">
            <a:spAutoFit/>
          </a:bodyPr>
          <a:lstStyle/>
          <a:p>
            <a:pPr algn="ctr"/>
            <a:r>
              <a:rPr lang="en-US" sz="1600" dirty="0">
                <a:solidFill>
                  <a:schemeClr val="tx1">
                    <a:lumMod val="85000"/>
                    <a:lumOff val="15000"/>
                  </a:schemeClr>
                </a:solidFill>
                <a:latin typeface="Optima"/>
                <a:cs typeface="Optima"/>
              </a:rPr>
              <a:t>100</a:t>
            </a:r>
            <a:endParaRPr lang="en-US" sz="1600" dirty="0">
              <a:solidFill>
                <a:schemeClr val="tx1">
                  <a:lumMod val="85000"/>
                  <a:lumOff val="15000"/>
                </a:schemeClr>
              </a:solidFill>
            </a:endParaRPr>
          </a:p>
        </p:txBody>
      </p:sp>
      <p:sp>
        <p:nvSpPr>
          <p:cNvPr id="35" name="Oval 34"/>
          <p:cNvSpPr>
            <a:spLocks noChangeAspect="1"/>
          </p:cNvSpPr>
          <p:nvPr/>
        </p:nvSpPr>
        <p:spPr>
          <a:xfrm>
            <a:off x="1792191" y="3502068"/>
            <a:ext cx="201167" cy="201165"/>
          </a:xfrm>
          <a:prstGeom prst="ellipse">
            <a:avLst/>
          </a:prstGeom>
          <a:solidFill>
            <a:schemeClr val="bg2"/>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bg2"/>
              </a:solidFill>
              <a:latin typeface="Optima"/>
              <a:cs typeface="Optima"/>
            </a:endParaRPr>
          </a:p>
        </p:txBody>
      </p:sp>
      <p:sp>
        <p:nvSpPr>
          <p:cNvPr id="36" name="Title 1"/>
          <p:cNvSpPr txBox="1">
            <a:spLocks/>
          </p:cNvSpPr>
          <p:nvPr/>
        </p:nvSpPr>
        <p:spPr>
          <a:xfrm>
            <a:off x="189390" y="312160"/>
            <a:ext cx="8763000" cy="830840"/>
          </a:xfrm>
          <a:prstGeom prst="rect">
            <a:avLst/>
          </a:prstGeom>
        </p:spPr>
        <p:txBody>
          <a:bodyPr>
            <a:normAutofit fontScale="92500"/>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2000s: Humans and Mice Are Relatives</a:t>
            </a:r>
          </a:p>
        </p:txBody>
      </p:sp>
    </p:spTree>
    <p:extLst>
      <p:ext uri="{BB962C8B-B14F-4D97-AF65-F5344CB8AC3E}">
        <p14:creationId xmlns:p14="http://schemas.microsoft.com/office/powerpoint/2010/main" val="2595019009"/>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89390"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1998: Evolutionary Trees Fight Crime</a:t>
            </a:r>
          </a:p>
        </p:txBody>
      </p:sp>
      <p:cxnSp>
        <p:nvCxnSpPr>
          <p:cNvPr id="4" name="Straight Arrow Connector 3"/>
          <p:cNvCxnSpPr/>
          <p:nvPr/>
        </p:nvCxnSpPr>
        <p:spPr>
          <a:xfrm flipH="1">
            <a:off x="1550361" y="1483355"/>
            <a:ext cx="6063589"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flipH="1">
            <a:off x="5813111" y="1744301"/>
            <a:ext cx="1800839"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H="1">
            <a:off x="5813111" y="2011676"/>
            <a:ext cx="1800839"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7116010" y="2274707"/>
            <a:ext cx="497941"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7116010" y="2544088"/>
            <a:ext cx="497941"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1328112" y="2805113"/>
            <a:ext cx="6285839" cy="7944"/>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2445309" y="3062136"/>
            <a:ext cx="5168640"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2445311" y="3333523"/>
            <a:ext cx="5168641"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2787882" y="3594548"/>
            <a:ext cx="4826068"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2787882" y="3861923"/>
            <a:ext cx="4826067"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3389476" y="4122948"/>
            <a:ext cx="4224475"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3389475" y="4394335"/>
            <a:ext cx="4224474"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2706598" y="4653355"/>
            <a:ext cx="4907352"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2370110" y="4925911"/>
            <a:ext cx="5243840"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2370112" y="5182591"/>
            <a:ext cx="5243839"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2980058" y="5443616"/>
            <a:ext cx="4633892"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2980058" y="5714167"/>
            <a:ext cx="4633892"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2637484" y="5972016"/>
            <a:ext cx="4976466"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2445311" y="6244572"/>
            <a:ext cx="5168641"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1852074" y="6502423"/>
            <a:ext cx="5761877"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a:off x="3570200" y="2404981"/>
            <a:ext cx="3560049"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flipV="1">
            <a:off x="7122358" y="2265411"/>
            <a:ext cx="0" cy="287668"/>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3570198" y="1888345"/>
            <a:ext cx="2242912"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H="1">
            <a:off x="1550359" y="2149371"/>
            <a:ext cx="2026586"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2286555" y="3205363"/>
            <a:ext cx="158756"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a:off x="2286557" y="3735588"/>
            <a:ext cx="501327"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a:off x="2706598" y="4256288"/>
            <a:ext cx="682878"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H="1">
            <a:off x="2243048" y="4459488"/>
            <a:ext cx="463550"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H="1">
            <a:off x="2243048" y="3465713"/>
            <a:ext cx="33982"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a:off x="2309725" y="5053213"/>
            <a:ext cx="60387"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a:off x="2637484" y="5586613"/>
            <a:ext cx="342574"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H="1">
            <a:off x="2445311" y="5780288"/>
            <a:ext cx="191113"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H="1">
            <a:off x="2309725" y="6008888"/>
            <a:ext cx="135589"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H="1">
            <a:off x="2087475" y="5532639"/>
            <a:ext cx="222251"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H="1">
            <a:off x="2087473" y="3961013"/>
            <a:ext cx="155576"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H="1">
            <a:off x="1852074" y="4738888"/>
            <a:ext cx="235401"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H="1">
            <a:off x="1182598" y="5624713"/>
            <a:ext cx="679000"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H="1">
            <a:off x="1334035" y="1809645"/>
            <a:ext cx="216327"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H="1">
            <a:off x="1182598" y="2308120"/>
            <a:ext cx="145512" cy="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7612707" y="1321995"/>
            <a:ext cx="458432" cy="276999"/>
          </a:xfrm>
          <a:prstGeom prst="rect">
            <a:avLst/>
          </a:prstGeom>
        </p:spPr>
        <p:txBody>
          <a:bodyPr wrap="none">
            <a:spAutoFit/>
          </a:bodyPr>
          <a:lstStyle/>
          <a:p>
            <a:r>
              <a:rPr lang="en-US" sz="1200" b="1" dirty="0">
                <a:solidFill>
                  <a:schemeClr val="accent1"/>
                </a:solidFill>
                <a:latin typeface="Optima"/>
                <a:cs typeface="Optima"/>
              </a:rPr>
              <a:t>V01</a:t>
            </a:r>
            <a:endParaRPr lang="en-US" sz="1200" b="1" dirty="0">
              <a:solidFill>
                <a:schemeClr val="accent1"/>
              </a:solidFill>
            </a:endParaRPr>
          </a:p>
        </p:txBody>
      </p:sp>
      <p:sp>
        <p:nvSpPr>
          <p:cNvPr id="44" name="Rectangle 43"/>
          <p:cNvSpPr/>
          <p:nvPr/>
        </p:nvSpPr>
        <p:spPr>
          <a:xfrm>
            <a:off x="7612707" y="1581463"/>
            <a:ext cx="458432" cy="276999"/>
          </a:xfrm>
          <a:prstGeom prst="rect">
            <a:avLst/>
          </a:prstGeom>
        </p:spPr>
        <p:txBody>
          <a:bodyPr wrap="none">
            <a:spAutoFit/>
          </a:bodyPr>
          <a:lstStyle/>
          <a:p>
            <a:r>
              <a:rPr lang="en-US" sz="1200" b="1" dirty="0">
                <a:solidFill>
                  <a:schemeClr val="accent1"/>
                </a:solidFill>
                <a:latin typeface="Optima"/>
                <a:cs typeface="Optima"/>
              </a:rPr>
              <a:t>V02</a:t>
            </a:r>
            <a:endParaRPr lang="en-US" sz="1200" b="1" dirty="0">
              <a:solidFill>
                <a:schemeClr val="accent1"/>
              </a:solidFill>
            </a:endParaRPr>
          </a:p>
        </p:txBody>
      </p:sp>
      <p:sp>
        <p:nvSpPr>
          <p:cNvPr id="45" name="Rectangle 44"/>
          <p:cNvSpPr/>
          <p:nvPr/>
        </p:nvSpPr>
        <p:spPr>
          <a:xfrm>
            <a:off x="7612707" y="1849950"/>
            <a:ext cx="458432" cy="276999"/>
          </a:xfrm>
          <a:prstGeom prst="rect">
            <a:avLst/>
          </a:prstGeom>
        </p:spPr>
        <p:txBody>
          <a:bodyPr wrap="none">
            <a:spAutoFit/>
          </a:bodyPr>
          <a:lstStyle/>
          <a:p>
            <a:r>
              <a:rPr lang="en-US" sz="1200" b="1" dirty="0">
                <a:solidFill>
                  <a:schemeClr val="accent1"/>
                </a:solidFill>
                <a:latin typeface="Optima"/>
                <a:cs typeface="Optima"/>
              </a:rPr>
              <a:t>V03</a:t>
            </a:r>
            <a:endParaRPr lang="en-US" sz="1200" b="1" dirty="0">
              <a:solidFill>
                <a:schemeClr val="accent1"/>
              </a:solidFill>
            </a:endParaRPr>
          </a:p>
        </p:txBody>
      </p:sp>
      <p:sp>
        <p:nvSpPr>
          <p:cNvPr id="46" name="Rectangle 45"/>
          <p:cNvSpPr/>
          <p:nvPr/>
        </p:nvSpPr>
        <p:spPr>
          <a:xfrm>
            <a:off x="7612709" y="2116037"/>
            <a:ext cx="441351" cy="276999"/>
          </a:xfrm>
          <a:prstGeom prst="rect">
            <a:avLst/>
          </a:prstGeom>
        </p:spPr>
        <p:txBody>
          <a:bodyPr wrap="none">
            <a:spAutoFit/>
          </a:bodyPr>
          <a:lstStyle/>
          <a:p>
            <a:r>
              <a:rPr lang="en-US" sz="1200" b="1" dirty="0">
                <a:solidFill>
                  <a:schemeClr val="tx2"/>
                </a:solidFill>
                <a:latin typeface="Optima"/>
                <a:cs typeface="Optima"/>
              </a:rPr>
              <a:t>P01</a:t>
            </a:r>
            <a:endParaRPr lang="en-US" sz="1200" b="1" dirty="0">
              <a:solidFill>
                <a:schemeClr val="tx2"/>
              </a:solidFill>
            </a:endParaRPr>
          </a:p>
        </p:txBody>
      </p:sp>
      <p:sp>
        <p:nvSpPr>
          <p:cNvPr id="47" name="Rectangle 46"/>
          <p:cNvSpPr/>
          <p:nvPr/>
        </p:nvSpPr>
        <p:spPr>
          <a:xfrm>
            <a:off x="7612709" y="2385565"/>
            <a:ext cx="441351" cy="276999"/>
          </a:xfrm>
          <a:prstGeom prst="rect">
            <a:avLst/>
          </a:prstGeom>
        </p:spPr>
        <p:txBody>
          <a:bodyPr wrap="none">
            <a:spAutoFit/>
          </a:bodyPr>
          <a:lstStyle/>
          <a:p>
            <a:r>
              <a:rPr lang="en-US" sz="1200" b="1" dirty="0">
                <a:solidFill>
                  <a:schemeClr val="tx2"/>
                </a:solidFill>
                <a:latin typeface="Optima"/>
                <a:cs typeface="Optima"/>
              </a:rPr>
              <a:t>P02</a:t>
            </a:r>
            <a:endParaRPr lang="en-US" sz="1200" b="1" dirty="0">
              <a:solidFill>
                <a:schemeClr val="tx2"/>
              </a:solidFill>
            </a:endParaRPr>
          </a:p>
        </p:txBody>
      </p:sp>
      <p:sp>
        <p:nvSpPr>
          <p:cNvPr id="48" name="Rectangle 47"/>
          <p:cNvSpPr/>
          <p:nvPr/>
        </p:nvSpPr>
        <p:spPr>
          <a:xfrm>
            <a:off x="7612709" y="2646178"/>
            <a:ext cx="441351" cy="276999"/>
          </a:xfrm>
          <a:prstGeom prst="rect">
            <a:avLst/>
          </a:prstGeom>
        </p:spPr>
        <p:txBody>
          <a:bodyPr wrap="none">
            <a:spAutoFit/>
          </a:bodyPr>
          <a:lstStyle/>
          <a:p>
            <a:r>
              <a:rPr lang="en-US" sz="1200" b="1" dirty="0">
                <a:solidFill>
                  <a:schemeClr val="tx2"/>
                </a:solidFill>
                <a:latin typeface="Optima"/>
                <a:cs typeface="Optima"/>
              </a:rPr>
              <a:t>P03</a:t>
            </a:r>
            <a:endParaRPr lang="en-US" sz="1200" b="1" dirty="0">
              <a:solidFill>
                <a:schemeClr val="tx2"/>
              </a:solidFill>
            </a:endParaRPr>
          </a:p>
        </p:txBody>
      </p:sp>
      <p:sp>
        <p:nvSpPr>
          <p:cNvPr id="49" name="Rectangle 48"/>
          <p:cNvSpPr/>
          <p:nvPr/>
        </p:nvSpPr>
        <p:spPr>
          <a:xfrm>
            <a:off x="7612707" y="2905934"/>
            <a:ext cx="535376" cy="276999"/>
          </a:xfrm>
          <a:prstGeom prst="rect">
            <a:avLst/>
          </a:prstGeom>
        </p:spPr>
        <p:txBody>
          <a:bodyPr wrap="none">
            <a:spAutoFit/>
          </a:bodyPr>
          <a:lstStyle/>
          <a:p>
            <a:r>
              <a:rPr lang="en-US" sz="1200" b="1" dirty="0">
                <a:solidFill>
                  <a:schemeClr val="tx1">
                    <a:lumMod val="85000"/>
                    <a:lumOff val="15000"/>
                  </a:schemeClr>
                </a:solidFill>
                <a:latin typeface="Optima"/>
                <a:cs typeface="Optima"/>
              </a:rPr>
              <a:t>LA01</a:t>
            </a:r>
            <a:endParaRPr lang="en-US" sz="1200" b="1" dirty="0">
              <a:solidFill>
                <a:schemeClr val="tx1">
                  <a:lumMod val="85000"/>
                  <a:lumOff val="15000"/>
                </a:schemeClr>
              </a:solidFill>
            </a:endParaRPr>
          </a:p>
        </p:txBody>
      </p:sp>
      <p:sp>
        <p:nvSpPr>
          <p:cNvPr id="50" name="Rectangle 49"/>
          <p:cNvSpPr/>
          <p:nvPr/>
        </p:nvSpPr>
        <p:spPr>
          <a:xfrm>
            <a:off x="7612707" y="3171446"/>
            <a:ext cx="535376" cy="276999"/>
          </a:xfrm>
          <a:prstGeom prst="rect">
            <a:avLst/>
          </a:prstGeom>
        </p:spPr>
        <p:txBody>
          <a:bodyPr wrap="none">
            <a:spAutoFit/>
          </a:bodyPr>
          <a:lstStyle/>
          <a:p>
            <a:r>
              <a:rPr lang="en-US" sz="1200" b="1" dirty="0">
                <a:solidFill>
                  <a:schemeClr val="tx1">
                    <a:lumMod val="85000"/>
                    <a:lumOff val="15000"/>
                  </a:schemeClr>
                </a:solidFill>
                <a:latin typeface="Optima"/>
                <a:cs typeface="Optima"/>
              </a:rPr>
              <a:t>LA02</a:t>
            </a:r>
            <a:endParaRPr lang="en-US" sz="1200" b="1" dirty="0">
              <a:solidFill>
                <a:schemeClr val="tx1">
                  <a:lumMod val="85000"/>
                  <a:lumOff val="15000"/>
                </a:schemeClr>
              </a:solidFill>
            </a:endParaRPr>
          </a:p>
        </p:txBody>
      </p:sp>
      <p:sp>
        <p:nvSpPr>
          <p:cNvPr id="51" name="Rectangle 50"/>
          <p:cNvSpPr/>
          <p:nvPr/>
        </p:nvSpPr>
        <p:spPr>
          <a:xfrm>
            <a:off x="7612707" y="3433529"/>
            <a:ext cx="535376" cy="276999"/>
          </a:xfrm>
          <a:prstGeom prst="rect">
            <a:avLst/>
          </a:prstGeom>
        </p:spPr>
        <p:txBody>
          <a:bodyPr wrap="none">
            <a:spAutoFit/>
          </a:bodyPr>
          <a:lstStyle/>
          <a:p>
            <a:r>
              <a:rPr lang="en-US" sz="1200" b="1" dirty="0">
                <a:solidFill>
                  <a:schemeClr val="tx1">
                    <a:lumMod val="85000"/>
                    <a:lumOff val="15000"/>
                  </a:schemeClr>
                </a:solidFill>
                <a:latin typeface="Optima"/>
                <a:cs typeface="Optima"/>
              </a:rPr>
              <a:t>LA03</a:t>
            </a:r>
            <a:endParaRPr lang="en-US" sz="1200" b="1" dirty="0">
              <a:solidFill>
                <a:schemeClr val="tx1">
                  <a:lumMod val="85000"/>
                  <a:lumOff val="15000"/>
                </a:schemeClr>
              </a:solidFill>
            </a:endParaRPr>
          </a:p>
        </p:txBody>
      </p:sp>
      <p:sp>
        <p:nvSpPr>
          <p:cNvPr id="52" name="Rectangle 51"/>
          <p:cNvSpPr/>
          <p:nvPr/>
        </p:nvSpPr>
        <p:spPr>
          <a:xfrm>
            <a:off x="7612707" y="3698958"/>
            <a:ext cx="535376" cy="276999"/>
          </a:xfrm>
          <a:prstGeom prst="rect">
            <a:avLst/>
          </a:prstGeom>
        </p:spPr>
        <p:txBody>
          <a:bodyPr wrap="none">
            <a:spAutoFit/>
          </a:bodyPr>
          <a:lstStyle/>
          <a:p>
            <a:r>
              <a:rPr lang="en-US" sz="1200" b="1" dirty="0">
                <a:solidFill>
                  <a:schemeClr val="tx1">
                    <a:lumMod val="85000"/>
                    <a:lumOff val="15000"/>
                  </a:schemeClr>
                </a:solidFill>
                <a:latin typeface="Optima"/>
                <a:cs typeface="Optima"/>
              </a:rPr>
              <a:t>LA04</a:t>
            </a:r>
            <a:endParaRPr lang="en-US" sz="1200" b="1" dirty="0">
              <a:solidFill>
                <a:schemeClr val="tx1">
                  <a:lumMod val="85000"/>
                  <a:lumOff val="15000"/>
                </a:schemeClr>
              </a:solidFill>
            </a:endParaRPr>
          </a:p>
        </p:txBody>
      </p:sp>
      <p:sp>
        <p:nvSpPr>
          <p:cNvPr id="53" name="Rectangle 52"/>
          <p:cNvSpPr/>
          <p:nvPr/>
        </p:nvSpPr>
        <p:spPr>
          <a:xfrm>
            <a:off x="7612707" y="3967674"/>
            <a:ext cx="535376" cy="276999"/>
          </a:xfrm>
          <a:prstGeom prst="rect">
            <a:avLst/>
          </a:prstGeom>
        </p:spPr>
        <p:txBody>
          <a:bodyPr wrap="none">
            <a:spAutoFit/>
          </a:bodyPr>
          <a:lstStyle/>
          <a:p>
            <a:r>
              <a:rPr lang="en-US" sz="1200" b="1" dirty="0">
                <a:solidFill>
                  <a:schemeClr val="tx1">
                    <a:lumMod val="85000"/>
                    <a:lumOff val="15000"/>
                  </a:schemeClr>
                </a:solidFill>
                <a:latin typeface="Optima"/>
                <a:cs typeface="Optima"/>
              </a:rPr>
              <a:t>LA05</a:t>
            </a:r>
            <a:endParaRPr lang="en-US" sz="1200" b="1" dirty="0">
              <a:solidFill>
                <a:schemeClr val="tx1">
                  <a:lumMod val="85000"/>
                  <a:lumOff val="15000"/>
                </a:schemeClr>
              </a:solidFill>
            </a:endParaRPr>
          </a:p>
        </p:txBody>
      </p:sp>
      <p:sp>
        <p:nvSpPr>
          <p:cNvPr id="54" name="Rectangle 53"/>
          <p:cNvSpPr/>
          <p:nvPr/>
        </p:nvSpPr>
        <p:spPr>
          <a:xfrm>
            <a:off x="7612707" y="4237202"/>
            <a:ext cx="535376" cy="276999"/>
          </a:xfrm>
          <a:prstGeom prst="rect">
            <a:avLst/>
          </a:prstGeom>
        </p:spPr>
        <p:txBody>
          <a:bodyPr wrap="none">
            <a:spAutoFit/>
          </a:bodyPr>
          <a:lstStyle/>
          <a:p>
            <a:r>
              <a:rPr lang="en-US" sz="1200" b="1" dirty="0">
                <a:solidFill>
                  <a:schemeClr val="tx1">
                    <a:lumMod val="85000"/>
                    <a:lumOff val="15000"/>
                  </a:schemeClr>
                </a:solidFill>
                <a:latin typeface="Optima"/>
                <a:cs typeface="Optima"/>
              </a:rPr>
              <a:t>LA06</a:t>
            </a:r>
            <a:endParaRPr lang="en-US" sz="1200" b="1" dirty="0">
              <a:solidFill>
                <a:schemeClr val="tx1">
                  <a:lumMod val="85000"/>
                  <a:lumOff val="15000"/>
                </a:schemeClr>
              </a:solidFill>
            </a:endParaRPr>
          </a:p>
        </p:txBody>
      </p:sp>
      <p:sp>
        <p:nvSpPr>
          <p:cNvPr id="55" name="Rectangle 54"/>
          <p:cNvSpPr/>
          <p:nvPr/>
        </p:nvSpPr>
        <p:spPr>
          <a:xfrm>
            <a:off x="7612709" y="4496749"/>
            <a:ext cx="543739" cy="276999"/>
          </a:xfrm>
          <a:prstGeom prst="rect">
            <a:avLst/>
          </a:prstGeom>
        </p:spPr>
        <p:txBody>
          <a:bodyPr wrap="none">
            <a:spAutoFit/>
          </a:bodyPr>
          <a:lstStyle/>
          <a:p>
            <a:r>
              <a:rPr lang="en-US" sz="1200" b="1" dirty="0">
                <a:solidFill>
                  <a:schemeClr val="tx1">
                    <a:lumMod val="85000"/>
                    <a:lumOff val="15000"/>
                  </a:schemeClr>
                </a:solidFill>
                <a:latin typeface="Optima"/>
                <a:cs typeface="Optima"/>
              </a:rPr>
              <a:t>LA07</a:t>
            </a:r>
            <a:endParaRPr lang="en-US" sz="1200" b="1" dirty="0">
              <a:solidFill>
                <a:schemeClr val="tx1">
                  <a:lumMod val="85000"/>
                  <a:lumOff val="15000"/>
                </a:schemeClr>
              </a:solidFill>
            </a:endParaRPr>
          </a:p>
        </p:txBody>
      </p:sp>
      <p:sp>
        <p:nvSpPr>
          <p:cNvPr id="56" name="Rectangle 55"/>
          <p:cNvSpPr/>
          <p:nvPr/>
        </p:nvSpPr>
        <p:spPr>
          <a:xfrm>
            <a:off x="7612707" y="4761273"/>
            <a:ext cx="535376" cy="276999"/>
          </a:xfrm>
          <a:prstGeom prst="rect">
            <a:avLst/>
          </a:prstGeom>
        </p:spPr>
        <p:txBody>
          <a:bodyPr wrap="none">
            <a:spAutoFit/>
          </a:bodyPr>
          <a:lstStyle/>
          <a:p>
            <a:r>
              <a:rPr lang="en-US" sz="1200" b="1" dirty="0">
                <a:solidFill>
                  <a:schemeClr val="tx1">
                    <a:lumMod val="85000"/>
                    <a:lumOff val="15000"/>
                  </a:schemeClr>
                </a:solidFill>
                <a:latin typeface="Optima"/>
                <a:cs typeface="Optima"/>
              </a:rPr>
              <a:t>LA08</a:t>
            </a:r>
            <a:endParaRPr lang="en-US" sz="1200" b="1" dirty="0">
              <a:solidFill>
                <a:schemeClr val="tx1">
                  <a:lumMod val="85000"/>
                  <a:lumOff val="15000"/>
                </a:schemeClr>
              </a:solidFill>
            </a:endParaRPr>
          </a:p>
        </p:txBody>
      </p:sp>
      <p:sp>
        <p:nvSpPr>
          <p:cNvPr id="57" name="Rectangle 56"/>
          <p:cNvSpPr/>
          <p:nvPr/>
        </p:nvSpPr>
        <p:spPr>
          <a:xfrm>
            <a:off x="7612707" y="5023330"/>
            <a:ext cx="535376" cy="276999"/>
          </a:xfrm>
          <a:prstGeom prst="rect">
            <a:avLst/>
          </a:prstGeom>
        </p:spPr>
        <p:txBody>
          <a:bodyPr wrap="none">
            <a:spAutoFit/>
          </a:bodyPr>
          <a:lstStyle/>
          <a:p>
            <a:r>
              <a:rPr lang="en-US" sz="1200" b="1" dirty="0">
                <a:solidFill>
                  <a:schemeClr val="tx1">
                    <a:lumMod val="85000"/>
                    <a:lumOff val="15000"/>
                  </a:schemeClr>
                </a:solidFill>
                <a:latin typeface="Optima"/>
                <a:cs typeface="Optima"/>
              </a:rPr>
              <a:t>LA09</a:t>
            </a:r>
            <a:endParaRPr lang="en-US" sz="1200" b="1" dirty="0">
              <a:solidFill>
                <a:schemeClr val="tx1">
                  <a:lumMod val="85000"/>
                  <a:lumOff val="15000"/>
                </a:schemeClr>
              </a:solidFill>
            </a:endParaRPr>
          </a:p>
        </p:txBody>
      </p:sp>
      <p:sp>
        <p:nvSpPr>
          <p:cNvPr id="58" name="Rectangle 57"/>
          <p:cNvSpPr/>
          <p:nvPr/>
        </p:nvSpPr>
        <p:spPr>
          <a:xfrm>
            <a:off x="7612707" y="5283086"/>
            <a:ext cx="535376" cy="276999"/>
          </a:xfrm>
          <a:prstGeom prst="rect">
            <a:avLst/>
          </a:prstGeom>
        </p:spPr>
        <p:txBody>
          <a:bodyPr wrap="none">
            <a:spAutoFit/>
          </a:bodyPr>
          <a:lstStyle/>
          <a:p>
            <a:r>
              <a:rPr lang="en-US" sz="1200" b="1" dirty="0">
                <a:solidFill>
                  <a:schemeClr val="tx1">
                    <a:lumMod val="85000"/>
                    <a:lumOff val="15000"/>
                  </a:schemeClr>
                </a:solidFill>
                <a:latin typeface="Optima"/>
                <a:cs typeface="Optima"/>
              </a:rPr>
              <a:t>LA10</a:t>
            </a:r>
            <a:endParaRPr lang="en-US" sz="1200" b="1" dirty="0">
              <a:solidFill>
                <a:schemeClr val="tx1">
                  <a:lumMod val="85000"/>
                  <a:lumOff val="15000"/>
                </a:schemeClr>
              </a:solidFill>
            </a:endParaRPr>
          </a:p>
        </p:txBody>
      </p:sp>
      <p:sp>
        <p:nvSpPr>
          <p:cNvPr id="59" name="Rectangle 58"/>
          <p:cNvSpPr/>
          <p:nvPr/>
        </p:nvSpPr>
        <p:spPr>
          <a:xfrm>
            <a:off x="7612707" y="5552614"/>
            <a:ext cx="535376" cy="276999"/>
          </a:xfrm>
          <a:prstGeom prst="rect">
            <a:avLst/>
          </a:prstGeom>
        </p:spPr>
        <p:txBody>
          <a:bodyPr wrap="none">
            <a:spAutoFit/>
          </a:bodyPr>
          <a:lstStyle/>
          <a:p>
            <a:r>
              <a:rPr lang="en-US" sz="1200" b="1" dirty="0">
                <a:solidFill>
                  <a:schemeClr val="tx1">
                    <a:lumMod val="85000"/>
                    <a:lumOff val="15000"/>
                  </a:schemeClr>
                </a:solidFill>
                <a:latin typeface="Optima"/>
                <a:cs typeface="Optima"/>
              </a:rPr>
              <a:t>LA11</a:t>
            </a:r>
            <a:endParaRPr lang="en-US" sz="1200" b="1" dirty="0">
              <a:solidFill>
                <a:schemeClr val="tx1">
                  <a:lumMod val="85000"/>
                  <a:lumOff val="15000"/>
                </a:schemeClr>
              </a:solidFill>
            </a:endParaRPr>
          </a:p>
        </p:txBody>
      </p:sp>
      <p:sp>
        <p:nvSpPr>
          <p:cNvPr id="60" name="Rectangle 59"/>
          <p:cNvSpPr/>
          <p:nvPr/>
        </p:nvSpPr>
        <p:spPr>
          <a:xfrm>
            <a:off x="7612707" y="5811105"/>
            <a:ext cx="535376" cy="276999"/>
          </a:xfrm>
          <a:prstGeom prst="rect">
            <a:avLst/>
          </a:prstGeom>
        </p:spPr>
        <p:txBody>
          <a:bodyPr wrap="none">
            <a:spAutoFit/>
          </a:bodyPr>
          <a:lstStyle/>
          <a:p>
            <a:r>
              <a:rPr lang="en-US" sz="1200" b="1" dirty="0">
                <a:solidFill>
                  <a:schemeClr val="tx1">
                    <a:lumMod val="85000"/>
                    <a:lumOff val="15000"/>
                  </a:schemeClr>
                </a:solidFill>
                <a:latin typeface="Optima"/>
                <a:cs typeface="Optima"/>
              </a:rPr>
              <a:t>LA10</a:t>
            </a:r>
            <a:endParaRPr lang="en-US" sz="1200" b="1" dirty="0">
              <a:solidFill>
                <a:schemeClr val="tx1">
                  <a:lumMod val="85000"/>
                  <a:lumOff val="15000"/>
                </a:schemeClr>
              </a:solidFill>
            </a:endParaRPr>
          </a:p>
        </p:txBody>
      </p:sp>
      <p:sp>
        <p:nvSpPr>
          <p:cNvPr id="61" name="Rectangle 60"/>
          <p:cNvSpPr/>
          <p:nvPr/>
        </p:nvSpPr>
        <p:spPr>
          <a:xfrm>
            <a:off x="7612707" y="6079590"/>
            <a:ext cx="535376" cy="276999"/>
          </a:xfrm>
          <a:prstGeom prst="rect">
            <a:avLst/>
          </a:prstGeom>
        </p:spPr>
        <p:txBody>
          <a:bodyPr wrap="none">
            <a:spAutoFit/>
          </a:bodyPr>
          <a:lstStyle/>
          <a:p>
            <a:r>
              <a:rPr lang="en-US" sz="1200" b="1" dirty="0">
                <a:solidFill>
                  <a:schemeClr val="tx1">
                    <a:lumMod val="85000"/>
                    <a:lumOff val="15000"/>
                  </a:schemeClr>
                </a:solidFill>
                <a:latin typeface="Optima"/>
                <a:cs typeface="Optima"/>
              </a:rPr>
              <a:t>LA11</a:t>
            </a:r>
            <a:endParaRPr lang="en-US" sz="1200" b="1" dirty="0">
              <a:solidFill>
                <a:schemeClr val="tx1">
                  <a:lumMod val="85000"/>
                  <a:lumOff val="15000"/>
                </a:schemeClr>
              </a:solidFill>
            </a:endParaRPr>
          </a:p>
        </p:txBody>
      </p:sp>
      <p:sp>
        <p:nvSpPr>
          <p:cNvPr id="62" name="Rectangle 61"/>
          <p:cNvSpPr/>
          <p:nvPr/>
        </p:nvSpPr>
        <p:spPr>
          <a:xfrm>
            <a:off x="7612707" y="6340606"/>
            <a:ext cx="535376" cy="276999"/>
          </a:xfrm>
          <a:prstGeom prst="rect">
            <a:avLst/>
          </a:prstGeom>
        </p:spPr>
        <p:txBody>
          <a:bodyPr wrap="none">
            <a:spAutoFit/>
          </a:bodyPr>
          <a:lstStyle/>
          <a:p>
            <a:r>
              <a:rPr lang="en-US" sz="1200" b="1" dirty="0">
                <a:solidFill>
                  <a:schemeClr val="tx1">
                    <a:lumMod val="85000"/>
                    <a:lumOff val="15000"/>
                  </a:schemeClr>
                </a:solidFill>
                <a:latin typeface="Optima"/>
                <a:cs typeface="Optima"/>
              </a:rPr>
              <a:t>LA12</a:t>
            </a:r>
            <a:endParaRPr lang="en-US" sz="1200" b="1" dirty="0">
              <a:solidFill>
                <a:schemeClr val="tx1">
                  <a:lumMod val="85000"/>
                  <a:lumOff val="15000"/>
                </a:schemeClr>
              </a:solidFill>
            </a:endParaRPr>
          </a:p>
        </p:txBody>
      </p:sp>
      <p:cxnSp>
        <p:nvCxnSpPr>
          <p:cNvPr id="63" name="Straight Arrow Connector 62"/>
          <p:cNvCxnSpPr/>
          <p:nvPr/>
        </p:nvCxnSpPr>
        <p:spPr>
          <a:xfrm flipH="1" flipV="1">
            <a:off x="5815017" y="1733322"/>
            <a:ext cx="0" cy="287668"/>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flipV="1">
            <a:off x="3576945" y="1877155"/>
            <a:ext cx="0" cy="536971"/>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flipH="1" flipV="1">
            <a:off x="2456292" y="3049515"/>
            <a:ext cx="0" cy="287668"/>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flipV="1">
            <a:off x="1556110" y="1472375"/>
            <a:ext cx="0" cy="68248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flipV="1">
            <a:off x="1330374" y="1798077"/>
            <a:ext cx="0" cy="1024123"/>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V="1">
            <a:off x="2286555" y="3190250"/>
            <a:ext cx="0" cy="555259"/>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flipV="1">
            <a:off x="2799575" y="3584295"/>
            <a:ext cx="0" cy="29008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flipV="1">
            <a:off x="3396795" y="4111248"/>
            <a:ext cx="0" cy="290080"/>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flipV="1">
            <a:off x="2713918" y="4244671"/>
            <a:ext cx="0" cy="408948"/>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flipV="1">
            <a:off x="2243048" y="3452977"/>
            <a:ext cx="0" cy="1015657"/>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flipV="1">
            <a:off x="2094793" y="3953694"/>
            <a:ext cx="0" cy="1588089"/>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V="1">
            <a:off x="1862322" y="4734932"/>
            <a:ext cx="0" cy="1770968"/>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flipV="1">
            <a:off x="1186044" y="2293052"/>
            <a:ext cx="0" cy="3340805"/>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V="1">
            <a:off x="2309724" y="5041933"/>
            <a:ext cx="0" cy="979761"/>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flipV="1">
            <a:off x="2445309" y="5765650"/>
            <a:ext cx="0" cy="491713"/>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flipV="1">
            <a:off x="2640082" y="5574688"/>
            <a:ext cx="0" cy="410133"/>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flipV="1">
            <a:off x="2983718" y="5428198"/>
            <a:ext cx="0" cy="300596"/>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V="1">
            <a:off x="2368930" y="4914931"/>
            <a:ext cx="0" cy="282308"/>
          </a:xfrm>
          <a:prstGeom prst="straightConnector1">
            <a:avLst/>
          </a:prstGeom>
          <a:ln w="28575"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81" name="Rectangle 80"/>
          <p:cNvSpPr/>
          <p:nvPr/>
        </p:nvSpPr>
        <p:spPr>
          <a:xfrm>
            <a:off x="794634" y="2056824"/>
            <a:ext cx="459177" cy="261610"/>
          </a:xfrm>
          <a:prstGeom prst="rect">
            <a:avLst/>
          </a:prstGeom>
        </p:spPr>
        <p:txBody>
          <a:bodyPr wrap="none">
            <a:spAutoFit/>
          </a:bodyPr>
          <a:lstStyle/>
          <a:p>
            <a:pPr algn="ctr"/>
            <a:r>
              <a:rPr lang="en-US" sz="1100" dirty="0">
                <a:solidFill>
                  <a:schemeClr val="tx1">
                    <a:lumMod val="85000"/>
                    <a:lumOff val="15000"/>
                  </a:schemeClr>
                </a:solidFill>
                <a:latin typeface="Optima"/>
                <a:cs typeface="Optima"/>
              </a:rPr>
              <a:t>1.05</a:t>
            </a:r>
            <a:endParaRPr lang="en-US" sz="1100" dirty="0">
              <a:solidFill>
                <a:schemeClr val="tx1">
                  <a:lumMod val="85000"/>
                  <a:lumOff val="15000"/>
                </a:schemeClr>
              </a:solidFill>
            </a:endParaRPr>
          </a:p>
        </p:txBody>
      </p:sp>
      <p:sp>
        <p:nvSpPr>
          <p:cNvPr id="82" name="Rectangle 81"/>
          <p:cNvSpPr/>
          <p:nvPr/>
        </p:nvSpPr>
        <p:spPr>
          <a:xfrm>
            <a:off x="1262482" y="5382702"/>
            <a:ext cx="459177" cy="261610"/>
          </a:xfrm>
          <a:prstGeom prst="rect">
            <a:avLst/>
          </a:prstGeom>
        </p:spPr>
        <p:txBody>
          <a:bodyPr wrap="none">
            <a:spAutoFit/>
          </a:bodyPr>
          <a:lstStyle/>
          <a:p>
            <a:pPr algn="ctr"/>
            <a:r>
              <a:rPr lang="en-US" sz="1100" dirty="0">
                <a:solidFill>
                  <a:schemeClr val="tx1">
                    <a:lumMod val="85000"/>
                    <a:lumOff val="15000"/>
                  </a:schemeClr>
                </a:solidFill>
                <a:latin typeface="Optima"/>
                <a:cs typeface="Optima"/>
              </a:rPr>
              <a:t>4.92</a:t>
            </a:r>
            <a:endParaRPr lang="en-US" sz="1100" dirty="0">
              <a:solidFill>
                <a:schemeClr val="tx1">
                  <a:lumMod val="85000"/>
                  <a:lumOff val="15000"/>
                </a:schemeClr>
              </a:solidFill>
            </a:endParaRPr>
          </a:p>
        </p:txBody>
      </p:sp>
      <p:sp>
        <p:nvSpPr>
          <p:cNvPr id="83" name="Rectangle 82"/>
          <p:cNvSpPr/>
          <p:nvPr/>
        </p:nvSpPr>
        <p:spPr>
          <a:xfrm>
            <a:off x="4205257" y="2551470"/>
            <a:ext cx="543739" cy="261610"/>
          </a:xfrm>
          <a:prstGeom prst="rect">
            <a:avLst/>
          </a:prstGeom>
        </p:spPr>
        <p:txBody>
          <a:bodyPr wrap="none">
            <a:spAutoFit/>
          </a:bodyPr>
          <a:lstStyle/>
          <a:p>
            <a:pPr algn="ctr"/>
            <a:r>
              <a:rPr lang="en-US" sz="1100" dirty="0">
                <a:solidFill>
                  <a:schemeClr val="tx1">
                    <a:lumMod val="85000"/>
                    <a:lumOff val="15000"/>
                  </a:schemeClr>
                </a:solidFill>
                <a:latin typeface="Optima"/>
                <a:cs typeface="Optima"/>
              </a:rPr>
              <a:t>11.88</a:t>
            </a:r>
            <a:endParaRPr lang="en-US" sz="1100" dirty="0">
              <a:solidFill>
                <a:schemeClr val="tx1">
                  <a:lumMod val="85000"/>
                  <a:lumOff val="15000"/>
                </a:schemeClr>
              </a:solidFill>
            </a:endParaRPr>
          </a:p>
        </p:txBody>
      </p:sp>
      <p:sp>
        <p:nvSpPr>
          <p:cNvPr id="84" name="Rectangle 83"/>
          <p:cNvSpPr/>
          <p:nvPr/>
        </p:nvSpPr>
        <p:spPr>
          <a:xfrm>
            <a:off x="4680202" y="2831384"/>
            <a:ext cx="459177" cy="261610"/>
          </a:xfrm>
          <a:prstGeom prst="rect">
            <a:avLst/>
          </a:prstGeom>
        </p:spPr>
        <p:txBody>
          <a:bodyPr wrap="none">
            <a:spAutoFit/>
          </a:bodyPr>
          <a:lstStyle/>
          <a:p>
            <a:pPr algn="ctr"/>
            <a:r>
              <a:rPr lang="en-US" sz="1100" dirty="0">
                <a:solidFill>
                  <a:schemeClr val="tx1">
                    <a:lumMod val="85000"/>
                    <a:lumOff val="15000"/>
                  </a:schemeClr>
                </a:solidFill>
                <a:latin typeface="Optima"/>
                <a:cs typeface="Optima"/>
              </a:rPr>
              <a:t>22.2</a:t>
            </a:r>
            <a:endParaRPr lang="en-US" sz="1100" dirty="0">
              <a:solidFill>
                <a:schemeClr val="tx1">
                  <a:lumMod val="85000"/>
                  <a:lumOff val="15000"/>
                </a:schemeClr>
              </a:solidFill>
            </a:endParaRPr>
          </a:p>
        </p:txBody>
      </p:sp>
      <p:sp>
        <p:nvSpPr>
          <p:cNvPr id="85" name="Rectangle 84"/>
          <p:cNvSpPr/>
          <p:nvPr/>
        </p:nvSpPr>
        <p:spPr>
          <a:xfrm>
            <a:off x="4650124" y="3094271"/>
            <a:ext cx="537609" cy="261610"/>
          </a:xfrm>
          <a:prstGeom prst="rect">
            <a:avLst/>
          </a:prstGeom>
        </p:spPr>
        <p:txBody>
          <a:bodyPr wrap="none">
            <a:spAutoFit/>
          </a:bodyPr>
          <a:lstStyle/>
          <a:p>
            <a:pPr algn="ctr"/>
            <a:r>
              <a:rPr lang="en-US" sz="1100" dirty="0">
                <a:solidFill>
                  <a:schemeClr val="tx1">
                    <a:lumMod val="85000"/>
                    <a:lumOff val="15000"/>
                  </a:schemeClr>
                </a:solidFill>
                <a:latin typeface="Optima"/>
                <a:cs typeface="Optima"/>
              </a:rPr>
              <a:t>24.79</a:t>
            </a:r>
            <a:endParaRPr lang="en-US" sz="1100" dirty="0">
              <a:solidFill>
                <a:schemeClr val="tx1">
                  <a:lumMod val="85000"/>
                  <a:lumOff val="15000"/>
                </a:schemeClr>
              </a:solidFill>
            </a:endParaRPr>
          </a:p>
        </p:txBody>
      </p:sp>
      <p:sp>
        <p:nvSpPr>
          <p:cNvPr id="86" name="Rectangle 85"/>
          <p:cNvSpPr/>
          <p:nvPr/>
        </p:nvSpPr>
        <p:spPr>
          <a:xfrm>
            <a:off x="4931906" y="3346988"/>
            <a:ext cx="543739" cy="261610"/>
          </a:xfrm>
          <a:prstGeom prst="rect">
            <a:avLst/>
          </a:prstGeom>
        </p:spPr>
        <p:txBody>
          <a:bodyPr wrap="none">
            <a:spAutoFit/>
          </a:bodyPr>
          <a:lstStyle/>
          <a:p>
            <a:pPr algn="ctr"/>
            <a:r>
              <a:rPr lang="en-US" sz="1100" dirty="0">
                <a:solidFill>
                  <a:schemeClr val="tx1">
                    <a:lumMod val="85000"/>
                    <a:lumOff val="15000"/>
                  </a:schemeClr>
                </a:solidFill>
                <a:latin typeface="Optima"/>
                <a:cs typeface="Optima"/>
              </a:rPr>
              <a:t>16.83</a:t>
            </a:r>
            <a:endParaRPr lang="en-US" sz="1100" dirty="0">
              <a:solidFill>
                <a:schemeClr val="tx1">
                  <a:lumMod val="85000"/>
                  <a:lumOff val="15000"/>
                </a:schemeClr>
              </a:solidFill>
            </a:endParaRPr>
          </a:p>
        </p:txBody>
      </p:sp>
      <p:sp>
        <p:nvSpPr>
          <p:cNvPr id="87" name="Rectangle 86"/>
          <p:cNvSpPr/>
          <p:nvPr/>
        </p:nvSpPr>
        <p:spPr>
          <a:xfrm>
            <a:off x="4941046" y="3611703"/>
            <a:ext cx="543739" cy="261610"/>
          </a:xfrm>
          <a:prstGeom prst="rect">
            <a:avLst/>
          </a:prstGeom>
        </p:spPr>
        <p:txBody>
          <a:bodyPr wrap="none">
            <a:spAutoFit/>
          </a:bodyPr>
          <a:lstStyle/>
          <a:p>
            <a:pPr algn="ctr"/>
            <a:r>
              <a:rPr lang="en-US" sz="1100" dirty="0">
                <a:solidFill>
                  <a:schemeClr val="tx1">
                    <a:lumMod val="85000"/>
                    <a:lumOff val="15000"/>
                  </a:schemeClr>
                </a:solidFill>
                <a:latin typeface="Optima"/>
                <a:cs typeface="Optima"/>
              </a:rPr>
              <a:t>23.18</a:t>
            </a:r>
            <a:endParaRPr lang="en-US" sz="1100" dirty="0">
              <a:solidFill>
                <a:schemeClr val="tx1">
                  <a:lumMod val="85000"/>
                  <a:lumOff val="15000"/>
                </a:schemeClr>
              </a:solidFill>
            </a:endParaRPr>
          </a:p>
        </p:txBody>
      </p:sp>
      <p:sp>
        <p:nvSpPr>
          <p:cNvPr id="88" name="Rectangle 87"/>
          <p:cNvSpPr/>
          <p:nvPr/>
        </p:nvSpPr>
        <p:spPr>
          <a:xfrm>
            <a:off x="5180256" y="3876892"/>
            <a:ext cx="537609" cy="261610"/>
          </a:xfrm>
          <a:prstGeom prst="rect">
            <a:avLst/>
          </a:prstGeom>
        </p:spPr>
        <p:txBody>
          <a:bodyPr wrap="none">
            <a:spAutoFit/>
          </a:bodyPr>
          <a:lstStyle/>
          <a:p>
            <a:pPr algn="ctr"/>
            <a:r>
              <a:rPr lang="en-US" sz="1100" dirty="0">
                <a:solidFill>
                  <a:schemeClr val="tx1">
                    <a:lumMod val="85000"/>
                    <a:lumOff val="15000"/>
                  </a:schemeClr>
                </a:solidFill>
                <a:latin typeface="Optima"/>
                <a:cs typeface="Optima"/>
              </a:rPr>
              <a:t>20.25</a:t>
            </a:r>
            <a:endParaRPr lang="en-US" sz="1100" dirty="0">
              <a:solidFill>
                <a:schemeClr val="tx1">
                  <a:lumMod val="85000"/>
                  <a:lumOff val="15000"/>
                </a:schemeClr>
              </a:solidFill>
            </a:endParaRPr>
          </a:p>
        </p:txBody>
      </p:sp>
      <p:sp>
        <p:nvSpPr>
          <p:cNvPr id="89" name="Rectangle 88"/>
          <p:cNvSpPr/>
          <p:nvPr/>
        </p:nvSpPr>
        <p:spPr>
          <a:xfrm>
            <a:off x="5177228" y="4140162"/>
            <a:ext cx="537609" cy="261610"/>
          </a:xfrm>
          <a:prstGeom prst="rect">
            <a:avLst/>
          </a:prstGeom>
        </p:spPr>
        <p:txBody>
          <a:bodyPr wrap="none">
            <a:spAutoFit/>
          </a:bodyPr>
          <a:lstStyle/>
          <a:p>
            <a:pPr algn="ctr"/>
            <a:r>
              <a:rPr lang="en-US" sz="1100" dirty="0">
                <a:solidFill>
                  <a:schemeClr val="tx1">
                    <a:lumMod val="85000"/>
                    <a:lumOff val="15000"/>
                  </a:schemeClr>
                </a:solidFill>
                <a:latin typeface="Optima"/>
                <a:cs typeface="Optima"/>
              </a:rPr>
              <a:t>23.75</a:t>
            </a:r>
            <a:endParaRPr lang="en-US" sz="1100" dirty="0">
              <a:solidFill>
                <a:schemeClr val="tx1">
                  <a:lumMod val="85000"/>
                  <a:lumOff val="15000"/>
                </a:schemeClr>
              </a:solidFill>
            </a:endParaRPr>
          </a:p>
        </p:txBody>
      </p:sp>
      <p:sp>
        <p:nvSpPr>
          <p:cNvPr id="90" name="Rectangle 89"/>
          <p:cNvSpPr/>
          <p:nvPr/>
        </p:nvSpPr>
        <p:spPr>
          <a:xfrm>
            <a:off x="4766001" y="4418174"/>
            <a:ext cx="537609" cy="261610"/>
          </a:xfrm>
          <a:prstGeom prst="rect">
            <a:avLst/>
          </a:prstGeom>
        </p:spPr>
        <p:txBody>
          <a:bodyPr wrap="none">
            <a:spAutoFit/>
          </a:bodyPr>
          <a:lstStyle/>
          <a:p>
            <a:pPr algn="ctr"/>
            <a:r>
              <a:rPr lang="en-US" sz="1100" dirty="0">
                <a:solidFill>
                  <a:schemeClr val="tx1">
                    <a:lumMod val="85000"/>
                    <a:lumOff val="15000"/>
                  </a:schemeClr>
                </a:solidFill>
                <a:latin typeface="Optima"/>
                <a:cs typeface="Optima"/>
              </a:rPr>
              <a:t>24.62</a:t>
            </a:r>
            <a:endParaRPr lang="en-US" sz="1100" dirty="0">
              <a:solidFill>
                <a:schemeClr val="tx1">
                  <a:lumMod val="85000"/>
                  <a:lumOff val="15000"/>
                </a:schemeClr>
              </a:solidFill>
            </a:endParaRPr>
          </a:p>
        </p:txBody>
      </p:sp>
      <p:sp>
        <p:nvSpPr>
          <p:cNvPr id="91" name="Rectangle 90"/>
          <p:cNvSpPr/>
          <p:nvPr/>
        </p:nvSpPr>
        <p:spPr>
          <a:xfrm>
            <a:off x="4631851" y="4690960"/>
            <a:ext cx="537609" cy="261610"/>
          </a:xfrm>
          <a:prstGeom prst="rect">
            <a:avLst/>
          </a:prstGeom>
        </p:spPr>
        <p:txBody>
          <a:bodyPr wrap="none">
            <a:spAutoFit/>
          </a:bodyPr>
          <a:lstStyle/>
          <a:p>
            <a:pPr algn="ctr"/>
            <a:r>
              <a:rPr lang="en-US" sz="1100" dirty="0">
                <a:solidFill>
                  <a:schemeClr val="tx1">
                    <a:lumMod val="85000"/>
                    <a:lumOff val="15000"/>
                  </a:schemeClr>
                </a:solidFill>
                <a:latin typeface="Optima"/>
                <a:cs typeface="Optima"/>
              </a:rPr>
              <a:t>17.09</a:t>
            </a:r>
            <a:endParaRPr lang="en-US" sz="1100" dirty="0">
              <a:solidFill>
                <a:schemeClr val="tx1">
                  <a:lumMod val="85000"/>
                  <a:lumOff val="15000"/>
                </a:schemeClr>
              </a:solidFill>
            </a:endParaRPr>
          </a:p>
        </p:txBody>
      </p:sp>
      <p:sp>
        <p:nvSpPr>
          <p:cNvPr id="92" name="Rectangle 91"/>
          <p:cNvSpPr/>
          <p:nvPr/>
        </p:nvSpPr>
        <p:spPr>
          <a:xfrm>
            <a:off x="4593572" y="4944182"/>
            <a:ext cx="537609" cy="261610"/>
          </a:xfrm>
          <a:prstGeom prst="rect">
            <a:avLst/>
          </a:prstGeom>
        </p:spPr>
        <p:txBody>
          <a:bodyPr wrap="none">
            <a:spAutoFit/>
          </a:bodyPr>
          <a:lstStyle/>
          <a:p>
            <a:pPr algn="ctr"/>
            <a:r>
              <a:rPr lang="en-US" sz="1100" dirty="0">
                <a:solidFill>
                  <a:schemeClr val="tx1">
                    <a:lumMod val="85000"/>
                    <a:lumOff val="15000"/>
                  </a:schemeClr>
                </a:solidFill>
                <a:latin typeface="Optima"/>
                <a:cs typeface="Optima"/>
              </a:rPr>
              <a:t>20.91</a:t>
            </a:r>
            <a:endParaRPr lang="en-US" sz="1100" dirty="0">
              <a:solidFill>
                <a:schemeClr val="tx1">
                  <a:lumMod val="85000"/>
                  <a:lumOff val="15000"/>
                </a:schemeClr>
              </a:solidFill>
            </a:endParaRPr>
          </a:p>
        </p:txBody>
      </p:sp>
      <p:sp>
        <p:nvSpPr>
          <p:cNvPr id="93" name="Rectangle 92"/>
          <p:cNvSpPr/>
          <p:nvPr/>
        </p:nvSpPr>
        <p:spPr>
          <a:xfrm>
            <a:off x="5061158" y="5205892"/>
            <a:ext cx="537609" cy="261610"/>
          </a:xfrm>
          <a:prstGeom prst="rect">
            <a:avLst/>
          </a:prstGeom>
        </p:spPr>
        <p:txBody>
          <a:bodyPr wrap="none">
            <a:spAutoFit/>
          </a:bodyPr>
          <a:lstStyle/>
          <a:p>
            <a:pPr algn="ctr"/>
            <a:r>
              <a:rPr lang="en-US" sz="1100" dirty="0">
                <a:solidFill>
                  <a:schemeClr val="tx1">
                    <a:lumMod val="85000"/>
                    <a:lumOff val="15000"/>
                  </a:schemeClr>
                </a:solidFill>
                <a:latin typeface="Optima"/>
                <a:cs typeface="Optima"/>
              </a:rPr>
              <a:t>15.37</a:t>
            </a:r>
            <a:endParaRPr lang="en-US" sz="1100" dirty="0">
              <a:solidFill>
                <a:schemeClr val="tx1">
                  <a:lumMod val="85000"/>
                  <a:lumOff val="15000"/>
                </a:schemeClr>
              </a:solidFill>
            </a:endParaRPr>
          </a:p>
        </p:txBody>
      </p:sp>
      <p:sp>
        <p:nvSpPr>
          <p:cNvPr id="94" name="Rectangle 93"/>
          <p:cNvSpPr/>
          <p:nvPr/>
        </p:nvSpPr>
        <p:spPr>
          <a:xfrm>
            <a:off x="5059695" y="5470410"/>
            <a:ext cx="543739" cy="261610"/>
          </a:xfrm>
          <a:prstGeom prst="rect">
            <a:avLst/>
          </a:prstGeom>
        </p:spPr>
        <p:txBody>
          <a:bodyPr wrap="none">
            <a:spAutoFit/>
          </a:bodyPr>
          <a:lstStyle/>
          <a:p>
            <a:pPr algn="ctr"/>
            <a:r>
              <a:rPr lang="en-US" sz="1100" dirty="0">
                <a:solidFill>
                  <a:schemeClr val="tx1">
                    <a:lumMod val="85000"/>
                    <a:lumOff val="15000"/>
                  </a:schemeClr>
                </a:solidFill>
                <a:latin typeface="Optima"/>
                <a:cs typeface="Optima"/>
              </a:rPr>
              <a:t>16.63</a:t>
            </a:r>
            <a:endParaRPr lang="en-US" sz="1100" dirty="0">
              <a:solidFill>
                <a:schemeClr val="tx1">
                  <a:lumMod val="85000"/>
                  <a:lumOff val="15000"/>
                </a:schemeClr>
              </a:solidFill>
            </a:endParaRPr>
          </a:p>
        </p:txBody>
      </p:sp>
      <p:sp>
        <p:nvSpPr>
          <p:cNvPr id="95" name="Rectangle 94"/>
          <p:cNvSpPr/>
          <p:nvPr/>
        </p:nvSpPr>
        <p:spPr>
          <a:xfrm>
            <a:off x="4895548" y="5710522"/>
            <a:ext cx="537609" cy="261610"/>
          </a:xfrm>
          <a:prstGeom prst="rect">
            <a:avLst/>
          </a:prstGeom>
        </p:spPr>
        <p:txBody>
          <a:bodyPr wrap="none">
            <a:spAutoFit/>
          </a:bodyPr>
          <a:lstStyle/>
          <a:p>
            <a:pPr algn="ctr"/>
            <a:r>
              <a:rPr lang="en-US" sz="1100" dirty="0">
                <a:solidFill>
                  <a:schemeClr val="tx1">
                    <a:lumMod val="85000"/>
                    <a:lumOff val="15000"/>
                  </a:schemeClr>
                </a:solidFill>
                <a:latin typeface="Optima"/>
                <a:cs typeface="Optima"/>
              </a:rPr>
              <a:t>17.54</a:t>
            </a:r>
            <a:endParaRPr lang="en-US" sz="1100" dirty="0">
              <a:solidFill>
                <a:schemeClr val="tx1">
                  <a:lumMod val="85000"/>
                  <a:lumOff val="15000"/>
                </a:schemeClr>
              </a:solidFill>
            </a:endParaRPr>
          </a:p>
        </p:txBody>
      </p:sp>
      <p:sp>
        <p:nvSpPr>
          <p:cNvPr id="96" name="Rectangle 95"/>
          <p:cNvSpPr/>
          <p:nvPr/>
        </p:nvSpPr>
        <p:spPr>
          <a:xfrm>
            <a:off x="4723540" y="5994982"/>
            <a:ext cx="537609" cy="261610"/>
          </a:xfrm>
          <a:prstGeom prst="rect">
            <a:avLst/>
          </a:prstGeom>
        </p:spPr>
        <p:txBody>
          <a:bodyPr wrap="none">
            <a:spAutoFit/>
          </a:bodyPr>
          <a:lstStyle/>
          <a:p>
            <a:pPr algn="ctr"/>
            <a:r>
              <a:rPr lang="en-US" sz="1100" dirty="0">
                <a:solidFill>
                  <a:schemeClr val="tx1">
                    <a:lumMod val="85000"/>
                    <a:lumOff val="15000"/>
                  </a:schemeClr>
                </a:solidFill>
                <a:latin typeface="Optima"/>
                <a:cs typeface="Optima"/>
              </a:rPr>
              <a:t>16.36</a:t>
            </a:r>
            <a:endParaRPr lang="en-US" sz="1100" dirty="0">
              <a:solidFill>
                <a:schemeClr val="tx1">
                  <a:lumMod val="85000"/>
                  <a:lumOff val="15000"/>
                </a:schemeClr>
              </a:solidFill>
            </a:endParaRPr>
          </a:p>
        </p:txBody>
      </p:sp>
      <p:sp>
        <p:nvSpPr>
          <p:cNvPr id="97" name="Rectangle 96"/>
          <p:cNvSpPr/>
          <p:nvPr/>
        </p:nvSpPr>
        <p:spPr>
          <a:xfrm>
            <a:off x="4496364" y="6265446"/>
            <a:ext cx="543739" cy="261610"/>
          </a:xfrm>
          <a:prstGeom prst="rect">
            <a:avLst/>
          </a:prstGeom>
        </p:spPr>
        <p:txBody>
          <a:bodyPr wrap="none">
            <a:spAutoFit/>
          </a:bodyPr>
          <a:lstStyle/>
          <a:p>
            <a:pPr algn="ctr"/>
            <a:r>
              <a:rPr lang="en-US" sz="1100" dirty="0">
                <a:solidFill>
                  <a:schemeClr val="tx1">
                    <a:lumMod val="85000"/>
                    <a:lumOff val="15000"/>
                  </a:schemeClr>
                </a:solidFill>
                <a:latin typeface="Optima"/>
                <a:cs typeface="Optima"/>
              </a:rPr>
              <a:t>14.28</a:t>
            </a:r>
            <a:endParaRPr lang="en-US" sz="1100" dirty="0">
              <a:solidFill>
                <a:schemeClr val="tx1">
                  <a:lumMod val="85000"/>
                  <a:lumOff val="15000"/>
                </a:schemeClr>
              </a:solidFill>
            </a:endParaRPr>
          </a:p>
        </p:txBody>
      </p:sp>
      <p:sp>
        <p:nvSpPr>
          <p:cNvPr id="98" name="Rectangle 97"/>
          <p:cNvSpPr/>
          <p:nvPr/>
        </p:nvSpPr>
        <p:spPr>
          <a:xfrm>
            <a:off x="6491063" y="1511942"/>
            <a:ext cx="459177" cy="261610"/>
          </a:xfrm>
          <a:prstGeom prst="rect">
            <a:avLst/>
          </a:prstGeom>
        </p:spPr>
        <p:txBody>
          <a:bodyPr wrap="none">
            <a:spAutoFit/>
          </a:bodyPr>
          <a:lstStyle/>
          <a:p>
            <a:pPr algn="ctr"/>
            <a:r>
              <a:rPr lang="en-US" sz="1100" dirty="0">
                <a:solidFill>
                  <a:schemeClr val="tx1">
                    <a:lumMod val="85000"/>
                    <a:lumOff val="15000"/>
                  </a:schemeClr>
                </a:solidFill>
                <a:latin typeface="Optima"/>
                <a:cs typeface="Optima"/>
              </a:rPr>
              <a:t>0.97</a:t>
            </a:r>
            <a:endParaRPr lang="en-US" sz="1100" dirty="0">
              <a:solidFill>
                <a:schemeClr val="tx1">
                  <a:lumMod val="85000"/>
                  <a:lumOff val="15000"/>
                </a:schemeClr>
              </a:solidFill>
            </a:endParaRPr>
          </a:p>
        </p:txBody>
      </p:sp>
      <p:sp>
        <p:nvSpPr>
          <p:cNvPr id="99" name="Rectangle 98"/>
          <p:cNvSpPr/>
          <p:nvPr/>
        </p:nvSpPr>
        <p:spPr>
          <a:xfrm>
            <a:off x="6487253" y="1779780"/>
            <a:ext cx="466794" cy="261610"/>
          </a:xfrm>
          <a:prstGeom prst="rect">
            <a:avLst/>
          </a:prstGeom>
        </p:spPr>
        <p:txBody>
          <a:bodyPr wrap="none">
            <a:spAutoFit/>
          </a:bodyPr>
          <a:lstStyle/>
          <a:p>
            <a:pPr algn="ctr"/>
            <a:r>
              <a:rPr lang="en-US" sz="1100" dirty="0">
                <a:solidFill>
                  <a:schemeClr val="tx1">
                    <a:lumMod val="85000"/>
                    <a:lumOff val="15000"/>
                  </a:schemeClr>
                </a:solidFill>
                <a:latin typeface="Optima"/>
                <a:cs typeface="Optima"/>
              </a:rPr>
              <a:t>3.03</a:t>
            </a:r>
            <a:endParaRPr lang="en-US" sz="1100" dirty="0">
              <a:solidFill>
                <a:schemeClr val="tx1">
                  <a:lumMod val="85000"/>
                  <a:lumOff val="15000"/>
                </a:schemeClr>
              </a:solidFill>
            </a:endParaRPr>
          </a:p>
        </p:txBody>
      </p:sp>
      <p:sp>
        <p:nvSpPr>
          <p:cNvPr id="100" name="Rectangle 99"/>
          <p:cNvSpPr/>
          <p:nvPr/>
        </p:nvSpPr>
        <p:spPr>
          <a:xfrm>
            <a:off x="7134837" y="2027956"/>
            <a:ext cx="459177" cy="261610"/>
          </a:xfrm>
          <a:prstGeom prst="rect">
            <a:avLst/>
          </a:prstGeom>
        </p:spPr>
        <p:txBody>
          <a:bodyPr wrap="none">
            <a:spAutoFit/>
          </a:bodyPr>
          <a:lstStyle/>
          <a:p>
            <a:pPr algn="ctr"/>
            <a:r>
              <a:rPr lang="en-US" sz="1100" dirty="0">
                <a:solidFill>
                  <a:schemeClr val="tx1">
                    <a:lumMod val="85000"/>
                    <a:lumOff val="15000"/>
                  </a:schemeClr>
                </a:solidFill>
                <a:latin typeface="Optima"/>
                <a:cs typeface="Optima"/>
              </a:rPr>
              <a:t>0.47</a:t>
            </a:r>
            <a:endParaRPr lang="en-US" sz="1100" dirty="0">
              <a:solidFill>
                <a:schemeClr val="tx1">
                  <a:lumMod val="85000"/>
                  <a:lumOff val="15000"/>
                </a:schemeClr>
              </a:solidFill>
            </a:endParaRPr>
          </a:p>
        </p:txBody>
      </p:sp>
      <p:sp>
        <p:nvSpPr>
          <p:cNvPr id="101" name="Rectangle 100"/>
          <p:cNvSpPr/>
          <p:nvPr/>
        </p:nvSpPr>
        <p:spPr>
          <a:xfrm>
            <a:off x="7143071" y="2304955"/>
            <a:ext cx="466794" cy="261610"/>
          </a:xfrm>
          <a:prstGeom prst="rect">
            <a:avLst/>
          </a:prstGeom>
        </p:spPr>
        <p:txBody>
          <a:bodyPr wrap="none">
            <a:spAutoFit/>
          </a:bodyPr>
          <a:lstStyle/>
          <a:p>
            <a:pPr algn="ctr"/>
            <a:r>
              <a:rPr lang="en-US" sz="1100" dirty="0">
                <a:solidFill>
                  <a:schemeClr val="tx1">
                    <a:lumMod val="85000"/>
                    <a:lumOff val="15000"/>
                  </a:schemeClr>
                </a:solidFill>
                <a:latin typeface="Optima"/>
                <a:cs typeface="Optima"/>
              </a:rPr>
              <a:t>1.53</a:t>
            </a:r>
            <a:endParaRPr lang="en-US" sz="1100" dirty="0">
              <a:solidFill>
                <a:schemeClr val="tx1">
                  <a:lumMod val="85000"/>
                  <a:lumOff val="15000"/>
                </a:schemeClr>
              </a:solidFill>
            </a:endParaRPr>
          </a:p>
        </p:txBody>
      </p:sp>
      <p:sp>
        <p:nvSpPr>
          <p:cNvPr id="102" name="Rectangle 101"/>
          <p:cNvSpPr/>
          <p:nvPr/>
        </p:nvSpPr>
        <p:spPr>
          <a:xfrm>
            <a:off x="5190479" y="2155398"/>
            <a:ext cx="543739" cy="261610"/>
          </a:xfrm>
          <a:prstGeom prst="rect">
            <a:avLst/>
          </a:prstGeom>
        </p:spPr>
        <p:txBody>
          <a:bodyPr wrap="none">
            <a:spAutoFit/>
          </a:bodyPr>
          <a:lstStyle/>
          <a:p>
            <a:pPr algn="ctr"/>
            <a:r>
              <a:rPr lang="en-US" sz="1100" dirty="0">
                <a:solidFill>
                  <a:schemeClr val="tx1">
                    <a:lumMod val="85000"/>
                    <a:lumOff val="15000"/>
                  </a:schemeClr>
                </a:solidFill>
                <a:latin typeface="Optima"/>
                <a:cs typeface="Optima"/>
              </a:rPr>
              <a:t>25.48</a:t>
            </a:r>
            <a:endParaRPr lang="en-US" sz="1100" dirty="0">
              <a:solidFill>
                <a:schemeClr val="tx1">
                  <a:lumMod val="85000"/>
                  <a:lumOff val="15000"/>
                </a:schemeClr>
              </a:solidFill>
            </a:endParaRPr>
          </a:p>
        </p:txBody>
      </p:sp>
      <p:sp>
        <p:nvSpPr>
          <p:cNvPr id="103" name="Rectangle 102"/>
          <p:cNvSpPr/>
          <p:nvPr/>
        </p:nvSpPr>
        <p:spPr>
          <a:xfrm>
            <a:off x="4285199" y="1220038"/>
            <a:ext cx="459177" cy="261610"/>
          </a:xfrm>
          <a:prstGeom prst="rect">
            <a:avLst/>
          </a:prstGeom>
        </p:spPr>
        <p:txBody>
          <a:bodyPr wrap="none">
            <a:spAutoFit/>
          </a:bodyPr>
          <a:lstStyle/>
          <a:p>
            <a:pPr algn="ctr"/>
            <a:r>
              <a:rPr lang="en-US" sz="1100" dirty="0">
                <a:solidFill>
                  <a:schemeClr val="tx1">
                    <a:lumMod val="85000"/>
                    <a:lumOff val="15000"/>
                  </a:schemeClr>
                </a:solidFill>
                <a:latin typeface="Optima"/>
                <a:cs typeface="Optima"/>
              </a:rPr>
              <a:t>9.09</a:t>
            </a:r>
            <a:endParaRPr lang="en-US" sz="1100" dirty="0">
              <a:solidFill>
                <a:schemeClr val="tx1">
                  <a:lumMod val="85000"/>
                  <a:lumOff val="15000"/>
                </a:schemeClr>
              </a:solidFill>
            </a:endParaRPr>
          </a:p>
        </p:txBody>
      </p:sp>
      <p:sp>
        <p:nvSpPr>
          <p:cNvPr id="104" name="Rectangle 103"/>
          <p:cNvSpPr/>
          <p:nvPr/>
        </p:nvSpPr>
        <p:spPr>
          <a:xfrm>
            <a:off x="2261998" y="1884111"/>
            <a:ext cx="537609" cy="261610"/>
          </a:xfrm>
          <a:prstGeom prst="rect">
            <a:avLst/>
          </a:prstGeom>
        </p:spPr>
        <p:txBody>
          <a:bodyPr wrap="none">
            <a:spAutoFit/>
          </a:bodyPr>
          <a:lstStyle/>
          <a:p>
            <a:pPr algn="ctr"/>
            <a:r>
              <a:rPr lang="en-US" sz="1100" dirty="0">
                <a:solidFill>
                  <a:schemeClr val="tx1">
                    <a:lumMod val="85000"/>
                    <a:lumOff val="15000"/>
                  </a:schemeClr>
                </a:solidFill>
                <a:latin typeface="Optima"/>
                <a:cs typeface="Optima"/>
              </a:rPr>
              <a:t>14.41</a:t>
            </a:r>
            <a:endParaRPr lang="en-US" sz="1100" dirty="0">
              <a:solidFill>
                <a:schemeClr val="tx1">
                  <a:lumMod val="85000"/>
                  <a:lumOff val="15000"/>
                </a:schemeClr>
              </a:solidFill>
            </a:endParaRPr>
          </a:p>
        </p:txBody>
      </p:sp>
      <p:sp>
        <p:nvSpPr>
          <p:cNvPr id="105" name="Rectangle 104"/>
          <p:cNvSpPr/>
          <p:nvPr/>
        </p:nvSpPr>
        <p:spPr>
          <a:xfrm>
            <a:off x="1074414" y="1560324"/>
            <a:ext cx="466794" cy="261610"/>
          </a:xfrm>
          <a:prstGeom prst="rect">
            <a:avLst/>
          </a:prstGeom>
        </p:spPr>
        <p:txBody>
          <a:bodyPr wrap="none">
            <a:spAutoFit/>
          </a:bodyPr>
          <a:lstStyle/>
          <a:p>
            <a:pPr algn="ctr"/>
            <a:r>
              <a:rPr lang="en-US" sz="1100" dirty="0">
                <a:solidFill>
                  <a:schemeClr val="tx1">
                    <a:lumMod val="85000"/>
                    <a:lumOff val="15000"/>
                  </a:schemeClr>
                </a:solidFill>
                <a:latin typeface="Optima"/>
                <a:cs typeface="Optima"/>
              </a:rPr>
              <a:t>1.63</a:t>
            </a:r>
            <a:endParaRPr lang="en-US" sz="1100" dirty="0">
              <a:solidFill>
                <a:schemeClr val="tx1">
                  <a:lumMod val="85000"/>
                  <a:lumOff val="15000"/>
                </a:schemeClr>
              </a:solidFill>
            </a:endParaRPr>
          </a:p>
        </p:txBody>
      </p:sp>
      <p:sp>
        <p:nvSpPr>
          <p:cNvPr id="106" name="Rectangle 105"/>
          <p:cNvSpPr/>
          <p:nvPr/>
        </p:nvSpPr>
        <p:spPr>
          <a:xfrm>
            <a:off x="2004324" y="2964907"/>
            <a:ext cx="459177" cy="261610"/>
          </a:xfrm>
          <a:prstGeom prst="rect">
            <a:avLst/>
          </a:prstGeom>
        </p:spPr>
        <p:txBody>
          <a:bodyPr wrap="none">
            <a:spAutoFit/>
          </a:bodyPr>
          <a:lstStyle/>
          <a:p>
            <a:pPr algn="ctr"/>
            <a:r>
              <a:rPr lang="en-US" sz="1100" dirty="0">
                <a:solidFill>
                  <a:schemeClr val="tx1">
                    <a:lumMod val="85000"/>
                    <a:lumOff val="15000"/>
                  </a:schemeClr>
                </a:solidFill>
                <a:latin typeface="Optima"/>
                <a:cs typeface="Optima"/>
              </a:rPr>
              <a:t>1.26</a:t>
            </a:r>
            <a:endParaRPr lang="en-US" sz="1100" dirty="0">
              <a:solidFill>
                <a:schemeClr val="tx1">
                  <a:lumMod val="85000"/>
                  <a:lumOff val="15000"/>
                </a:schemeClr>
              </a:solidFill>
            </a:endParaRPr>
          </a:p>
        </p:txBody>
      </p:sp>
      <p:sp>
        <p:nvSpPr>
          <p:cNvPr id="107" name="Rectangle 106"/>
          <p:cNvSpPr/>
          <p:nvPr/>
        </p:nvSpPr>
        <p:spPr>
          <a:xfrm>
            <a:off x="2289510" y="3495046"/>
            <a:ext cx="459177" cy="261610"/>
          </a:xfrm>
          <a:prstGeom prst="rect">
            <a:avLst/>
          </a:prstGeom>
        </p:spPr>
        <p:txBody>
          <a:bodyPr wrap="none">
            <a:spAutoFit/>
          </a:bodyPr>
          <a:lstStyle/>
          <a:p>
            <a:pPr algn="ctr"/>
            <a:r>
              <a:rPr lang="en-US" sz="1100" dirty="0">
                <a:solidFill>
                  <a:schemeClr val="tx1">
                    <a:lumMod val="85000"/>
                    <a:lumOff val="15000"/>
                  </a:schemeClr>
                </a:solidFill>
                <a:latin typeface="Optima"/>
                <a:cs typeface="Optima"/>
              </a:rPr>
              <a:t>3.24</a:t>
            </a:r>
            <a:endParaRPr lang="en-US" sz="1100" dirty="0">
              <a:solidFill>
                <a:schemeClr val="tx1">
                  <a:lumMod val="85000"/>
                  <a:lumOff val="15000"/>
                </a:schemeClr>
              </a:solidFill>
            </a:endParaRPr>
          </a:p>
        </p:txBody>
      </p:sp>
      <p:sp>
        <p:nvSpPr>
          <p:cNvPr id="108" name="Rectangle 107"/>
          <p:cNvSpPr/>
          <p:nvPr/>
        </p:nvSpPr>
        <p:spPr>
          <a:xfrm>
            <a:off x="2850120" y="4024527"/>
            <a:ext cx="466794" cy="261610"/>
          </a:xfrm>
          <a:prstGeom prst="rect">
            <a:avLst/>
          </a:prstGeom>
        </p:spPr>
        <p:txBody>
          <a:bodyPr wrap="none">
            <a:spAutoFit/>
          </a:bodyPr>
          <a:lstStyle/>
          <a:p>
            <a:pPr algn="ctr"/>
            <a:r>
              <a:rPr lang="en-US" sz="1100" dirty="0">
                <a:solidFill>
                  <a:schemeClr val="tx1">
                    <a:lumMod val="85000"/>
                    <a:lumOff val="15000"/>
                  </a:schemeClr>
                </a:solidFill>
                <a:latin typeface="Optima"/>
                <a:cs typeface="Optima"/>
              </a:rPr>
              <a:t>4.88</a:t>
            </a:r>
            <a:endParaRPr lang="en-US" sz="1100" dirty="0">
              <a:solidFill>
                <a:schemeClr val="tx1">
                  <a:lumMod val="85000"/>
                  <a:lumOff val="15000"/>
                </a:schemeClr>
              </a:solidFill>
            </a:endParaRPr>
          </a:p>
        </p:txBody>
      </p:sp>
      <p:sp>
        <p:nvSpPr>
          <p:cNvPr id="109" name="Rectangle 108"/>
          <p:cNvSpPr/>
          <p:nvPr/>
        </p:nvSpPr>
        <p:spPr>
          <a:xfrm>
            <a:off x="2232873" y="4219042"/>
            <a:ext cx="459177" cy="261610"/>
          </a:xfrm>
          <a:prstGeom prst="rect">
            <a:avLst/>
          </a:prstGeom>
        </p:spPr>
        <p:txBody>
          <a:bodyPr wrap="none">
            <a:spAutoFit/>
          </a:bodyPr>
          <a:lstStyle/>
          <a:p>
            <a:pPr algn="ctr"/>
            <a:r>
              <a:rPr lang="en-US" sz="1100" dirty="0">
                <a:solidFill>
                  <a:schemeClr val="tx1">
                    <a:lumMod val="85000"/>
                    <a:lumOff val="15000"/>
                  </a:schemeClr>
                </a:solidFill>
                <a:latin typeface="Optima"/>
                <a:cs typeface="Optima"/>
              </a:rPr>
              <a:t>3.31</a:t>
            </a:r>
            <a:endParaRPr lang="en-US" sz="1100" dirty="0">
              <a:solidFill>
                <a:schemeClr val="tx1">
                  <a:lumMod val="85000"/>
                  <a:lumOff val="15000"/>
                </a:schemeClr>
              </a:solidFill>
            </a:endParaRPr>
          </a:p>
        </p:txBody>
      </p:sp>
      <p:sp>
        <p:nvSpPr>
          <p:cNvPr id="110" name="Rectangle 109"/>
          <p:cNvSpPr/>
          <p:nvPr/>
        </p:nvSpPr>
        <p:spPr>
          <a:xfrm>
            <a:off x="1834685" y="3345897"/>
            <a:ext cx="459177" cy="261610"/>
          </a:xfrm>
          <a:prstGeom prst="rect">
            <a:avLst/>
          </a:prstGeom>
        </p:spPr>
        <p:txBody>
          <a:bodyPr wrap="none">
            <a:spAutoFit/>
          </a:bodyPr>
          <a:lstStyle/>
          <a:p>
            <a:pPr algn="ctr"/>
            <a:r>
              <a:rPr lang="en-US" sz="1100" dirty="0">
                <a:solidFill>
                  <a:schemeClr val="tx1">
                    <a:lumMod val="85000"/>
                    <a:lumOff val="15000"/>
                  </a:schemeClr>
                </a:solidFill>
                <a:latin typeface="Optima"/>
                <a:cs typeface="Optima"/>
              </a:rPr>
              <a:t>0.19</a:t>
            </a:r>
            <a:endParaRPr lang="en-US" sz="1100" dirty="0">
              <a:solidFill>
                <a:schemeClr val="tx1">
                  <a:lumMod val="85000"/>
                  <a:lumOff val="15000"/>
                </a:schemeClr>
              </a:solidFill>
            </a:endParaRPr>
          </a:p>
        </p:txBody>
      </p:sp>
      <p:sp>
        <p:nvSpPr>
          <p:cNvPr id="112" name="Rectangle 111"/>
          <p:cNvSpPr/>
          <p:nvPr/>
        </p:nvSpPr>
        <p:spPr>
          <a:xfrm>
            <a:off x="1977317" y="5950858"/>
            <a:ext cx="459177" cy="261610"/>
          </a:xfrm>
          <a:prstGeom prst="rect">
            <a:avLst/>
          </a:prstGeom>
        </p:spPr>
        <p:txBody>
          <a:bodyPr wrap="none">
            <a:spAutoFit/>
          </a:bodyPr>
          <a:lstStyle/>
          <a:p>
            <a:pPr algn="ctr"/>
            <a:r>
              <a:rPr lang="en-US" sz="1100" dirty="0">
                <a:solidFill>
                  <a:schemeClr val="tx1">
                    <a:lumMod val="85000"/>
                    <a:lumOff val="15000"/>
                  </a:schemeClr>
                </a:solidFill>
                <a:latin typeface="Optima"/>
                <a:cs typeface="Optima"/>
              </a:rPr>
              <a:t>0.94</a:t>
            </a:r>
            <a:endParaRPr lang="en-US" sz="1100" dirty="0">
              <a:solidFill>
                <a:schemeClr val="tx1">
                  <a:lumMod val="85000"/>
                  <a:lumOff val="15000"/>
                </a:schemeClr>
              </a:solidFill>
            </a:endParaRPr>
          </a:p>
        </p:txBody>
      </p:sp>
      <p:sp>
        <p:nvSpPr>
          <p:cNvPr id="113" name="Rectangle 112"/>
          <p:cNvSpPr/>
          <p:nvPr/>
        </p:nvSpPr>
        <p:spPr>
          <a:xfrm>
            <a:off x="2552452" y="5338900"/>
            <a:ext cx="459177" cy="261610"/>
          </a:xfrm>
          <a:prstGeom prst="rect">
            <a:avLst/>
          </a:prstGeom>
        </p:spPr>
        <p:txBody>
          <a:bodyPr wrap="none">
            <a:spAutoFit/>
          </a:bodyPr>
          <a:lstStyle/>
          <a:p>
            <a:pPr algn="ctr"/>
            <a:r>
              <a:rPr lang="en-US" sz="1100" dirty="0">
                <a:solidFill>
                  <a:schemeClr val="tx1">
                    <a:lumMod val="85000"/>
                    <a:lumOff val="15000"/>
                  </a:schemeClr>
                </a:solidFill>
                <a:latin typeface="Optima"/>
                <a:cs typeface="Optima"/>
              </a:rPr>
              <a:t>2.46</a:t>
            </a:r>
            <a:endParaRPr lang="en-US" sz="1100" dirty="0">
              <a:solidFill>
                <a:schemeClr val="tx1">
                  <a:lumMod val="85000"/>
                  <a:lumOff val="15000"/>
                </a:schemeClr>
              </a:solidFill>
            </a:endParaRPr>
          </a:p>
        </p:txBody>
      </p:sp>
      <p:sp>
        <p:nvSpPr>
          <p:cNvPr id="114" name="Rectangle 113"/>
          <p:cNvSpPr/>
          <p:nvPr/>
        </p:nvSpPr>
        <p:spPr>
          <a:xfrm>
            <a:off x="2254483" y="5550551"/>
            <a:ext cx="459177" cy="261610"/>
          </a:xfrm>
          <a:prstGeom prst="rect">
            <a:avLst/>
          </a:prstGeom>
        </p:spPr>
        <p:txBody>
          <a:bodyPr wrap="none">
            <a:spAutoFit/>
          </a:bodyPr>
          <a:lstStyle/>
          <a:p>
            <a:pPr algn="ctr"/>
            <a:r>
              <a:rPr lang="en-US" sz="1100" dirty="0">
                <a:solidFill>
                  <a:schemeClr val="tx1">
                    <a:lumMod val="85000"/>
                    <a:lumOff val="15000"/>
                  </a:schemeClr>
                </a:solidFill>
                <a:latin typeface="Optima"/>
                <a:cs typeface="Optima"/>
              </a:rPr>
              <a:t>1.39</a:t>
            </a:r>
            <a:endParaRPr lang="en-US" sz="1100" dirty="0">
              <a:solidFill>
                <a:schemeClr val="tx1">
                  <a:lumMod val="85000"/>
                  <a:lumOff val="15000"/>
                </a:schemeClr>
              </a:solidFill>
            </a:endParaRPr>
          </a:p>
        </p:txBody>
      </p:sp>
      <p:sp>
        <p:nvSpPr>
          <p:cNvPr id="115" name="Rectangle 114"/>
          <p:cNvSpPr/>
          <p:nvPr/>
        </p:nvSpPr>
        <p:spPr>
          <a:xfrm>
            <a:off x="1861517" y="5487168"/>
            <a:ext cx="459177" cy="261610"/>
          </a:xfrm>
          <a:prstGeom prst="rect">
            <a:avLst/>
          </a:prstGeom>
        </p:spPr>
        <p:txBody>
          <a:bodyPr wrap="none">
            <a:spAutoFit/>
          </a:bodyPr>
          <a:lstStyle/>
          <a:p>
            <a:pPr algn="ctr"/>
            <a:r>
              <a:rPr lang="en-US" sz="1100" dirty="0">
                <a:solidFill>
                  <a:schemeClr val="tx1">
                    <a:lumMod val="85000"/>
                    <a:lumOff val="15000"/>
                  </a:schemeClr>
                </a:solidFill>
                <a:latin typeface="Optima"/>
                <a:cs typeface="Optima"/>
              </a:rPr>
              <a:t>1.54</a:t>
            </a:r>
            <a:endParaRPr lang="en-US" sz="1100" dirty="0">
              <a:solidFill>
                <a:schemeClr val="tx1">
                  <a:lumMod val="85000"/>
                  <a:lumOff val="15000"/>
                </a:schemeClr>
              </a:solidFill>
            </a:endParaRPr>
          </a:p>
        </p:txBody>
      </p:sp>
      <p:sp>
        <p:nvSpPr>
          <p:cNvPr id="116" name="Rectangle 115"/>
          <p:cNvSpPr/>
          <p:nvPr/>
        </p:nvSpPr>
        <p:spPr>
          <a:xfrm>
            <a:off x="2284505" y="5127466"/>
            <a:ext cx="459177" cy="261610"/>
          </a:xfrm>
          <a:prstGeom prst="rect">
            <a:avLst/>
          </a:prstGeom>
        </p:spPr>
        <p:txBody>
          <a:bodyPr wrap="none">
            <a:spAutoFit/>
          </a:bodyPr>
          <a:lstStyle/>
          <a:p>
            <a:pPr algn="ctr"/>
            <a:r>
              <a:rPr lang="en-US" sz="1100" dirty="0">
                <a:solidFill>
                  <a:schemeClr val="tx1">
                    <a:lumMod val="85000"/>
                    <a:lumOff val="15000"/>
                  </a:schemeClr>
                </a:solidFill>
                <a:latin typeface="Optima"/>
                <a:cs typeface="Optima"/>
              </a:rPr>
              <a:t>0.44</a:t>
            </a:r>
            <a:endParaRPr lang="en-US" sz="1100" dirty="0">
              <a:solidFill>
                <a:schemeClr val="tx1">
                  <a:lumMod val="85000"/>
                  <a:lumOff val="15000"/>
                </a:schemeClr>
              </a:solidFill>
            </a:endParaRPr>
          </a:p>
        </p:txBody>
      </p:sp>
      <p:sp>
        <p:nvSpPr>
          <p:cNvPr id="117" name="Rectangle 116"/>
          <p:cNvSpPr/>
          <p:nvPr/>
        </p:nvSpPr>
        <p:spPr>
          <a:xfrm>
            <a:off x="1541012" y="4497939"/>
            <a:ext cx="459177" cy="261610"/>
          </a:xfrm>
          <a:prstGeom prst="rect">
            <a:avLst/>
          </a:prstGeom>
        </p:spPr>
        <p:txBody>
          <a:bodyPr wrap="none">
            <a:spAutoFit/>
          </a:bodyPr>
          <a:lstStyle/>
          <a:p>
            <a:pPr algn="ctr"/>
            <a:r>
              <a:rPr lang="en-US" sz="1100" dirty="0">
                <a:solidFill>
                  <a:schemeClr val="tx1">
                    <a:lumMod val="85000"/>
                    <a:lumOff val="15000"/>
                  </a:schemeClr>
                </a:solidFill>
                <a:latin typeface="Optima"/>
                <a:cs typeface="Optima"/>
              </a:rPr>
              <a:t>1.60</a:t>
            </a:r>
            <a:endParaRPr lang="en-US" sz="1100" dirty="0">
              <a:solidFill>
                <a:schemeClr val="tx1">
                  <a:lumMod val="85000"/>
                  <a:lumOff val="15000"/>
                </a:schemeClr>
              </a:solidFill>
            </a:endParaRPr>
          </a:p>
        </p:txBody>
      </p:sp>
      <p:sp>
        <p:nvSpPr>
          <p:cNvPr id="118" name="Rectangle 117"/>
          <p:cNvSpPr/>
          <p:nvPr/>
        </p:nvSpPr>
        <p:spPr>
          <a:xfrm>
            <a:off x="1743366" y="3713429"/>
            <a:ext cx="459177" cy="261610"/>
          </a:xfrm>
          <a:prstGeom prst="rect">
            <a:avLst/>
          </a:prstGeom>
        </p:spPr>
        <p:txBody>
          <a:bodyPr wrap="none">
            <a:spAutoFit/>
          </a:bodyPr>
          <a:lstStyle/>
          <a:p>
            <a:pPr algn="ctr"/>
            <a:r>
              <a:rPr lang="en-US" sz="1100" dirty="0">
                <a:solidFill>
                  <a:schemeClr val="tx1">
                    <a:lumMod val="85000"/>
                    <a:lumOff val="15000"/>
                  </a:schemeClr>
                </a:solidFill>
                <a:latin typeface="Optima"/>
                <a:cs typeface="Optima"/>
              </a:rPr>
              <a:t>1.11</a:t>
            </a:r>
            <a:endParaRPr lang="en-US" sz="1100" dirty="0">
              <a:solidFill>
                <a:schemeClr val="tx1">
                  <a:lumMod val="85000"/>
                  <a:lumOff val="15000"/>
                </a:schemeClr>
              </a:solidFill>
            </a:endParaRPr>
          </a:p>
        </p:txBody>
      </p:sp>
      <p:sp>
        <p:nvSpPr>
          <p:cNvPr id="119" name="Oval 118"/>
          <p:cNvSpPr>
            <a:spLocks noChangeAspect="1"/>
          </p:cNvSpPr>
          <p:nvPr/>
        </p:nvSpPr>
        <p:spPr>
          <a:xfrm>
            <a:off x="1085852" y="3851276"/>
            <a:ext cx="201167" cy="201165"/>
          </a:xfrm>
          <a:prstGeom prst="ellipse">
            <a:avLst/>
          </a:prstGeom>
          <a:solidFill>
            <a:schemeClr val="bg2"/>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bg2"/>
              </a:solidFill>
              <a:latin typeface="Optima"/>
              <a:cs typeface="Optima"/>
            </a:endParaRPr>
          </a:p>
        </p:txBody>
      </p:sp>
    </p:spTree>
    <p:extLst>
      <p:ext uri="{BB962C8B-B14F-4D97-AF65-F5344CB8AC3E}">
        <p14:creationId xmlns:p14="http://schemas.microsoft.com/office/powerpoint/2010/main" val="2595019009"/>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676400"/>
            <a:ext cx="8229600" cy="2677656"/>
          </a:xfrm>
          <a:prstGeom prst="rect">
            <a:avLst/>
          </a:prstGeom>
          <a:solidFill>
            <a:schemeClr val="bg2">
              <a:lumMod val="20000"/>
              <a:lumOff val="80000"/>
            </a:schemeClr>
          </a:solidFill>
          <a:ln>
            <a:solidFill>
              <a:schemeClr val="bg2"/>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b="1" dirty="0">
                <a:solidFill>
                  <a:schemeClr val="bg2"/>
                </a:solidFill>
                <a:latin typeface="Optima"/>
                <a:cs typeface="Optima"/>
              </a:rPr>
              <a:t>Challenge Problem: </a:t>
            </a:r>
            <a:r>
              <a:rPr lang="en-US" sz="2800" dirty="0">
                <a:latin typeface="Optima"/>
                <a:cs typeface="Optima"/>
              </a:rPr>
              <a:t>Given HIV sequences from AIDS patients in Lafayette, construct the evolutionary tree for each of nine HIV proteins.</a:t>
            </a:r>
            <a:r>
              <a:rPr lang="en-US" sz="2800" i="1" dirty="0">
                <a:latin typeface="Optima"/>
                <a:cs typeface="Optima"/>
              </a:rPr>
              <a:t> </a:t>
            </a:r>
            <a:r>
              <a:rPr lang="en-US" sz="2800" dirty="0">
                <a:latin typeface="Optima"/>
                <a:cs typeface="Optima"/>
              </a:rPr>
              <a:t>Does each tree support conviction? Reconstruct the ancestral HIV sequences at the internal nodes of the resulting trees.</a:t>
            </a:r>
            <a:endParaRPr lang="en-US" i="1" dirty="0">
              <a:latin typeface="Optima"/>
              <a:cs typeface="Optima"/>
            </a:endParaRPr>
          </a:p>
        </p:txBody>
      </p:sp>
      <p:sp>
        <p:nvSpPr>
          <p:cNvPr id="3" name="Title 1"/>
          <p:cNvSpPr txBox="1">
            <a:spLocks/>
          </p:cNvSpPr>
          <p:nvPr/>
        </p:nvSpPr>
        <p:spPr>
          <a:xfrm>
            <a:off x="189390"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1988: Evolutionary Trees Fight Crime</a:t>
            </a:r>
          </a:p>
        </p:txBody>
      </p:sp>
    </p:spTree>
    <p:extLst>
      <p:ext uri="{BB962C8B-B14F-4D97-AF65-F5344CB8AC3E}">
        <p14:creationId xmlns:p14="http://schemas.microsoft.com/office/powerpoint/2010/main" val="14171558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933795823"/>
              </p:ext>
            </p:extLst>
          </p:nvPr>
        </p:nvGraphicFramePr>
        <p:xfrm>
          <a:off x="762000" y="2819400"/>
          <a:ext cx="7593994" cy="2333776"/>
        </p:xfrm>
        <a:graphic>
          <a:graphicData uri="http://schemas.openxmlformats.org/drawingml/2006/table">
            <a:tbl>
              <a:tblPr firstRow="1" bandRow="1">
                <a:tableStyleId>{5C22544A-7EE6-4342-B048-85BDC9FD1C3A}</a:tableStyleId>
              </a:tblPr>
              <a:tblGrid>
                <a:gridCol w="1211165">
                  <a:extLst>
                    <a:ext uri="{9D8B030D-6E8A-4147-A177-3AD203B41FA5}">
                      <a16:colId xmlns:a16="http://schemas.microsoft.com/office/drawing/2014/main" val="20000"/>
                    </a:ext>
                  </a:extLst>
                </a:gridCol>
                <a:gridCol w="2221138">
                  <a:extLst>
                    <a:ext uri="{9D8B030D-6E8A-4147-A177-3AD203B41FA5}">
                      <a16:colId xmlns:a16="http://schemas.microsoft.com/office/drawing/2014/main" val="20001"/>
                    </a:ext>
                  </a:extLst>
                </a:gridCol>
                <a:gridCol w="1006231">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957384">
                  <a:extLst>
                    <a:ext uri="{9D8B030D-6E8A-4147-A177-3AD203B41FA5}">
                      <a16:colId xmlns:a16="http://schemas.microsoft.com/office/drawing/2014/main" val="20004"/>
                    </a:ext>
                  </a:extLst>
                </a:gridCol>
                <a:gridCol w="1055076">
                  <a:extLst>
                    <a:ext uri="{9D8B030D-6E8A-4147-A177-3AD203B41FA5}">
                      <a16:colId xmlns:a16="http://schemas.microsoft.com/office/drawing/2014/main" val="20005"/>
                    </a:ext>
                  </a:extLst>
                </a:gridCol>
              </a:tblGrid>
              <a:tr h="428776">
                <a:tc>
                  <a:txBody>
                    <a:bodyPr/>
                    <a:lstStyle/>
                    <a:p>
                      <a:pPr algn="ctr"/>
                      <a:r>
                        <a:rPr lang="en-US" sz="2000" b="0" dirty="0">
                          <a:solidFill>
                            <a:schemeClr val="tx1"/>
                          </a:solidFill>
                          <a:latin typeface="Optima"/>
                          <a:cs typeface="Optima"/>
                        </a:rPr>
                        <a:t>S</a:t>
                      </a:r>
                      <a:r>
                        <a:rPr lang="en-US" sz="1600" b="0" dirty="0">
                          <a:solidFill>
                            <a:schemeClr val="tx1"/>
                          </a:solidFill>
                          <a:latin typeface="Optima"/>
                          <a:cs typeface="Optima"/>
                        </a:rPr>
                        <a:t>PECIES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solidFill>
                          <a:latin typeface="Optima"/>
                          <a:cs typeface="Optima"/>
                        </a:rPr>
                        <a:t>A</a:t>
                      </a:r>
                      <a:r>
                        <a:rPr lang="en-US" sz="1600" b="0" dirty="0">
                          <a:solidFill>
                            <a:schemeClr val="tx1"/>
                          </a:solidFill>
                          <a:latin typeface="Optima"/>
                          <a:cs typeface="Optima"/>
                        </a:rPr>
                        <a:t>LIGNMENT</a:t>
                      </a:r>
                      <a:endParaRPr lang="en-US" sz="1900" b="0" dirty="0">
                        <a:solidFill>
                          <a:schemeClr val="tx1"/>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algn="ctr"/>
                      <a:r>
                        <a:rPr lang="en-US" sz="2000" b="0" dirty="0">
                          <a:solidFill>
                            <a:srgbClr val="000000"/>
                          </a:solidFill>
                          <a:latin typeface="Optima"/>
                          <a:cs typeface="Optima"/>
                        </a:rPr>
                        <a:t>D</a:t>
                      </a:r>
                      <a:r>
                        <a:rPr lang="en-US" sz="1600" b="0" dirty="0">
                          <a:solidFill>
                            <a:srgbClr val="000000"/>
                          </a:solidFill>
                          <a:latin typeface="Optima"/>
                          <a:cs typeface="Optima"/>
                        </a:rPr>
                        <a:t>ISTANCE </a:t>
                      </a:r>
                      <a:r>
                        <a:rPr lang="en-US" sz="2000" b="0" dirty="0">
                          <a:solidFill>
                            <a:srgbClr val="000000"/>
                          </a:solidFill>
                          <a:latin typeface="Optima"/>
                          <a:cs typeface="Optima"/>
                        </a:rPr>
                        <a:t>M</a:t>
                      </a:r>
                      <a:r>
                        <a:rPr lang="en-US" sz="1600" b="0" dirty="0">
                          <a:solidFill>
                            <a:srgbClr val="000000"/>
                          </a:solidFill>
                          <a:latin typeface="Optima"/>
                          <a:cs typeface="Optima"/>
                        </a:rPr>
                        <a:t>ATRIX</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latin typeface="Courier"/>
                        <a:cs typeface="Courier"/>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hMerge="1">
                  <a:txBody>
                    <a:bodyPr/>
                    <a:lstStyle/>
                    <a:p>
                      <a:endParaRPr lang="en-US">
                        <a:latin typeface="Courier"/>
                        <a:cs typeface="Courier"/>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hMerge="1">
                  <a:txBody>
                    <a:bodyPr/>
                    <a:lstStyle/>
                    <a:p>
                      <a:endParaRPr lang="en-US" dirty="0">
                        <a:latin typeface="Courier"/>
                        <a:cs typeface="Courier"/>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r h="375920">
                <a:tc>
                  <a:txBody>
                    <a:bodyPr/>
                    <a:lstStyle/>
                    <a:p>
                      <a:pPr algn="ctr"/>
                      <a:endParaRPr lang="en-US" sz="1900" b="0" dirty="0">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900" b="0" dirty="0">
                        <a:latin typeface="Courier"/>
                        <a:cs typeface="Courier"/>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5920">
                <a:tc>
                  <a:txBody>
                    <a:bodyPr/>
                    <a:lstStyle/>
                    <a:p>
                      <a:pPr algn="ctr"/>
                      <a:r>
                        <a:rPr lang="en-US" sz="1600" b="1" dirty="0">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Courier"/>
                          <a:cs typeface="Courier"/>
                        </a:rPr>
                        <a:t>ACGTAGGCCT</a:t>
                      </a:r>
                      <a:endParaRPr lang="en-US" sz="1900" b="0" dirty="0">
                        <a:latin typeface="Courier"/>
                        <a:cs typeface="Courier"/>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5920">
                <a:tc>
                  <a:txBody>
                    <a:bodyPr/>
                    <a:lstStyle/>
                    <a:p>
                      <a:pPr algn="ctr"/>
                      <a:r>
                        <a:rPr lang="en-US" sz="1600" b="1" dirty="0">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Courier"/>
                          <a:cs typeface="Courier"/>
                        </a:rPr>
                        <a:t>ATGTAAGACT</a:t>
                      </a:r>
                      <a:endParaRPr lang="en-US" sz="1900" b="0" dirty="0">
                        <a:latin typeface="Courier"/>
                        <a:cs typeface="Courier"/>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5920">
                <a:tc>
                  <a:txBody>
                    <a:bodyPr/>
                    <a:lstStyle/>
                    <a:p>
                      <a:pPr algn="ctr"/>
                      <a:r>
                        <a:rPr lang="en-US" sz="1600" b="1" dirty="0">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Courier"/>
                          <a:cs typeface="Courier"/>
                        </a:rPr>
                        <a:t>TCGAGAGCAC</a:t>
                      </a:r>
                      <a:endParaRPr lang="en-US" sz="1900" b="0" dirty="0">
                        <a:latin typeface="Courier"/>
                        <a:cs typeface="Courier"/>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592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Courier"/>
                          <a:cs typeface="Courier"/>
                        </a:rPr>
                        <a:t>TCGAAAGCAT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3" name="Title 1"/>
          <p:cNvSpPr txBox="1">
            <a:spLocks/>
          </p:cNvSpPr>
          <p:nvPr/>
        </p:nvSpPr>
        <p:spPr>
          <a:xfrm>
            <a:off x="228600" y="1597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Constructing a Distance Matrix</a:t>
            </a:r>
          </a:p>
        </p:txBody>
      </p:sp>
      <p:sp>
        <p:nvSpPr>
          <p:cNvPr id="7" name="Content Placeholder 3"/>
          <p:cNvSpPr txBox="1">
            <a:spLocks/>
          </p:cNvSpPr>
          <p:nvPr/>
        </p:nvSpPr>
        <p:spPr>
          <a:xfrm>
            <a:off x="546229" y="1371602"/>
            <a:ext cx="8077200" cy="990599"/>
          </a:xfrm>
          <a:prstGeom prst="rect">
            <a:avLst/>
          </a:prstGeom>
          <a:solidFill>
            <a:schemeClr val="accent1">
              <a:lumMod val="20000"/>
              <a:lumOff val="80000"/>
            </a:schemeClr>
          </a:solidFill>
          <a:ln>
            <a:solidFill>
              <a:srgbClr val="176FC1"/>
            </a:solidFill>
          </a:ln>
          <a:effectLst>
            <a:outerShdw blurRad="50800" dist="38100" dir="5400000" algn="t" rotWithShape="0">
              <a:prstClr val="black">
                <a:alpha val="40000"/>
              </a:prstClr>
            </a:outerShdw>
          </a:effectLst>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i="1" dirty="0" err="1">
                <a:latin typeface="Optima"/>
                <a:cs typeface="Optima"/>
              </a:rPr>
              <a:t>D</a:t>
            </a:r>
            <a:r>
              <a:rPr lang="en-US" sz="2800" i="1" baseline="-25000" dirty="0" err="1">
                <a:latin typeface="Optima"/>
                <a:cs typeface="Optima"/>
              </a:rPr>
              <a:t>i,j</a:t>
            </a:r>
            <a:r>
              <a:rPr lang="en-US" sz="2800" i="1" dirty="0">
                <a:latin typeface="Optima"/>
                <a:cs typeface="Optima"/>
              </a:rPr>
              <a:t> </a:t>
            </a:r>
            <a:r>
              <a:rPr lang="en-US" sz="2800" dirty="0">
                <a:latin typeface="Optima"/>
                <a:cs typeface="Optima"/>
              </a:rPr>
              <a:t>= number of differing symbols between </a:t>
            </a:r>
            <a:r>
              <a:rPr lang="en-US" sz="2800" i="1" dirty="0" err="1">
                <a:latin typeface="Optima"/>
                <a:cs typeface="Optima"/>
              </a:rPr>
              <a:t>i</a:t>
            </a:r>
            <a:r>
              <a:rPr lang="en-US" sz="2800" dirty="0" err="1">
                <a:latin typeface="Optima"/>
                <a:cs typeface="Optima"/>
              </a:rPr>
              <a:t>-th</a:t>
            </a:r>
            <a:r>
              <a:rPr lang="en-US" sz="2800" dirty="0">
                <a:latin typeface="Optima"/>
                <a:cs typeface="Optima"/>
              </a:rPr>
              <a:t> and </a:t>
            </a:r>
            <a:r>
              <a:rPr lang="en-US" sz="2800" i="1" dirty="0">
                <a:latin typeface="Optima"/>
                <a:cs typeface="Optima"/>
              </a:rPr>
              <a:t>j</a:t>
            </a:r>
            <a:r>
              <a:rPr lang="en-US" sz="2800" dirty="0">
                <a:latin typeface="Optima"/>
                <a:cs typeface="Optima"/>
              </a:rPr>
              <a:t>-</a:t>
            </a:r>
            <a:r>
              <a:rPr lang="en-US" sz="2800" dirty="0" err="1">
                <a:latin typeface="Optima"/>
                <a:cs typeface="Optima"/>
              </a:rPr>
              <a:t>th</a:t>
            </a:r>
            <a:r>
              <a:rPr lang="en-US" sz="2800" dirty="0">
                <a:latin typeface="Optima"/>
                <a:cs typeface="Optima"/>
              </a:rPr>
              <a:t> rows of a multiple alignment.</a:t>
            </a:r>
            <a:endParaRPr lang="en-US" sz="2800" i="1" dirty="0">
              <a:latin typeface="Optima"/>
              <a:cs typeface="Optima"/>
            </a:endParaRPr>
          </a:p>
        </p:txBody>
      </p:sp>
      <p:sp>
        <p:nvSpPr>
          <p:cNvPr id="4" name="TextBox 3">
            <a:extLst>
              <a:ext uri="{FF2B5EF4-FFF2-40B4-BE49-F238E27FC236}">
                <a16:creationId xmlns:a16="http://schemas.microsoft.com/office/drawing/2014/main" id="{140C468A-94B4-7503-0F41-3E211B245ABF}"/>
              </a:ext>
            </a:extLst>
          </p:cNvPr>
          <p:cNvSpPr txBox="1"/>
          <p:nvPr/>
        </p:nvSpPr>
        <p:spPr>
          <a:xfrm>
            <a:off x="520397" y="5334000"/>
            <a:ext cx="8077200" cy="1200329"/>
          </a:xfrm>
          <a:prstGeom prst="rect">
            <a:avLst/>
          </a:prstGeom>
          <a:noFill/>
        </p:spPr>
        <p:txBody>
          <a:bodyPr wrap="square" rtlCol="0">
            <a:spAutoFit/>
          </a:bodyPr>
          <a:lstStyle/>
          <a:p>
            <a:r>
              <a:rPr lang="en-US" b="0" i="0" dirty="0">
                <a:solidFill>
                  <a:srgbClr val="222222"/>
                </a:solidFill>
                <a:effectLst/>
                <a:latin typeface="Roboto" panose="02000000000000000000" pitchFamily="2" charset="0"/>
              </a:rPr>
              <a:t>Regardless of which distance function we use, in order to be a distance matrix, </a:t>
            </a:r>
            <a:r>
              <a:rPr lang="en-US" b="0" i="1" dirty="0">
                <a:solidFill>
                  <a:srgbClr val="222222"/>
                </a:solidFill>
                <a:effectLst/>
                <a:latin typeface="Roboto" panose="02000000000000000000" pitchFamily="2" charset="0"/>
              </a:rPr>
              <a:t>D</a:t>
            </a:r>
            <a:r>
              <a:rPr lang="en-US" b="0" i="0" dirty="0">
                <a:solidFill>
                  <a:srgbClr val="222222"/>
                </a:solidFill>
                <a:effectLst/>
                <a:latin typeface="Roboto" panose="02000000000000000000" pitchFamily="2" charset="0"/>
              </a:rPr>
              <a:t> must satisfy three properties. It must be </a:t>
            </a:r>
            <a:r>
              <a:rPr lang="en-US" b="1" i="0" dirty="0">
                <a:solidFill>
                  <a:srgbClr val="222222"/>
                </a:solidFill>
                <a:effectLst/>
                <a:latin typeface="Roboto" panose="02000000000000000000" pitchFamily="2" charset="0"/>
              </a:rPr>
              <a:t>symmetric</a:t>
            </a:r>
            <a:r>
              <a:rPr lang="en-US" b="0" i="0" dirty="0">
                <a:solidFill>
                  <a:srgbClr val="222222"/>
                </a:solidFill>
                <a:effectLst/>
                <a:latin typeface="Roboto" panose="02000000000000000000" pitchFamily="2" charset="0"/>
              </a:rPr>
              <a:t> (for all </a:t>
            </a:r>
            <a:r>
              <a:rPr lang="en-US" b="0" i="1" dirty="0" err="1">
                <a:solidFill>
                  <a:srgbClr val="222222"/>
                </a:solidFill>
                <a:effectLst/>
                <a:latin typeface="Roboto" panose="02000000000000000000" pitchFamily="2" charset="0"/>
              </a:rPr>
              <a:t>i</a:t>
            </a:r>
            <a:r>
              <a:rPr lang="en-US" b="0" i="0" dirty="0">
                <a:solidFill>
                  <a:srgbClr val="222222"/>
                </a:solidFill>
                <a:effectLst/>
                <a:latin typeface="Roboto" panose="02000000000000000000" pitchFamily="2" charset="0"/>
              </a:rPr>
              <a:t> and </a:t>
            </a:r>
            <a:r>
              <a:rPr lang="en-US" b="0" i="1" dirty="0">
                <a:solidFill>
                  <a:srgbClr val="222222"/>
                </a:solidFill>
                <a:effectLst/>
                <a:latin typeface="Roboto" panose="02000000000000000000" pitchFamily="2" charset="0"/>
              </a:rPr>
              <a:t>j</a:t>
            </a:r>
            <a:r>
              <a:rPr lang="en-US" b="0" i="0" dirty="0">
                <a:solidFill>
                  <a:srgbClr val="222222"/>
                </a:solidFill>
                <a:effectLst/>
                <a:latin typeface="Roboto" panose="02000000000000000000" pitchFamily="2" charset="0"/>
              </a:rPr>
              <a:t>, </a:t>
            </a:r>
            <a:r>
              <a:rPr lang="en-US" b="0" i="1" dirty="0" err="1">
                <a:solidFill>
                  <a:srgbClr val="222222"/>
                </a:solidFill>
                <a:effectLst/>
                <a:latin typeface="Roboto" panose="02000000000000000000" pitchFamily="2" charset="0"/>
              </a:rPr>
              <a:t>D</a:t>
            </a:r>
            <a:r>
              <a:rPr lang="en-US" b="0" i="1" baseline="-25000" dirty="0" err="1">
                <a:solidFill>
                  <a:srgbClr val="222222"/>
                </a:solidFill>
                <a:effectLst/>
                <a:latin typeface="Roboto" panose="02000000000000000000" pitchFamily="2" charset="0"/>
              </a:rPr>
              <a:t>i,j</a:t>
            </a:r>
            <a:r>
              <a:rPr lang="en-US" b="0" i="0" dirty="0">
                <a:solidFill>
                  <a:srgbClr val="222222"/>
                </a:solidFill>
                <a:effectLst/>
                <a:latin typeface="Roboto" panose="02000000000000000000" pitchFamily="2" charset="0"/>
              </a:rPr>
              <a:t> = </a:t>
            </a:r>
            <a:r>
              <a:rPr lang="en-US" b="0" i="1" dirty="0" err="1">
                <a:solidFill>
                  <a:srgbClr val="222222"/>
                </a:solidFill>
                <a:effectLst/>
                <a:latin typeface="Roboto" panose="02000000000000000000" pitchFamily="2" charset="0"/>
              </a:rPr>
              <a:t>D</a:t>
            </a:r>
            <a:r>
              <a:rPr lang="en-US" b="0" i="1" baseline="-25000" dirty="0" err="1">
                <a:solidFill>
                  <a:srgbClr val="222222"/>
                </a:solidFill>
                <a:effectLst/>
                <a:latin typeface="Roboto" panose="02000000000000000000" pitchFamily="2" charset="0"/>
              </a:rPr>
              <a:t>j,i</a:t>
            </a:r>
            <a:r>
              <a:rPr lang="en-US" b="0" i="0" dirty="0">
                <a:solidFill>
                  <a:srgbClr val="222222"/>
                </a:solidFill>
                <a:effectLst/>
                <a:latin typeface="Roboto" panose="02000000000000000000" pitchFamily="2" charset="0"/>
              </a:rPr>
              <a:t>), </a:t>
            </a:r>
            <a:r>
              <a:rPr lang="en-US" b="1" i="0" dirty="0">
                <a:solidFill>
                  <a:srgbClr val="222222"/>
                </a:solidFill>
                <a:effectLst/>
                <a:latin typeface="Roboto" panose="02000000000000000000" pitchFamily="2" charset="0"/>
              </a:rPr>
              <a:t>non-negative</a:t>
            </a:r>
            <a:r>
              <a:rPr lang="en-US" b="0" i="0" dirty="0">
                <a:solidFill>
                  <a:srgbClr val="222222"/>
                </a:solidFill>
                <a:effectLst/>
                <a:latin typeface="Roboto" panose="02000000000000000000" pitchFamily="2" charset="0"/>
              </a:rPr>
              <a:t> (for all </a:t>
            </a:r>
            <a:r>
              <a:rPr lang="en-US" b="0" i="1" dirty="0" err="1">
                <a:solidFill>
                  <a:srgbClr val="222222"/>
                </a:solidFill>
                <a:effectLst/>
                <a:latin typeface="Roboto" panose="02000000000000000000" pitchFamily="2" charset="0"/>
              </a:rPr>
              <a:t>i</a:t>
            </a:r>
            <a:r>
              <a:rPr lang="en-US" b="0" i="0" dirty="0">
                <a:solidFill>
                  <a:srgbClr val="222222"/>
                </a:solidFill>
                <a:effectLst/>
                <a:latin typeface="Roboto" panose="02000000000000000000" pitchFamily="2" charset="0"/>
              </a:rPr>
              <a:t> and </a:t>
            </a:r>
            <a:r>
              <a:rPr lang="en-US" b="0" i="1" dirty="0">
                <a:solidFill>
                  <a:srgbClr val="222222"/>
                </a:solidFill>
                <a:effectLst/>
                <a:latin typeface="Roboto" panose="02000000000000000000" pitchFamily="2" charset="0"/>
              </a:rPr>
              <a:t>j</a:t>
            </a:r>
            <a:r>
              <a:rPr lang="en-US" b="0" i="0" dirty="0">
                <a:solidFill>
                  <a:srgbClr val="222222"/>
                </a:solidFill>
                <a:effectLst/>
                <a:latin typeface="Roboto" panose="02000000000000000000" pitchFamily="2" charset="0"/>
              </a:rPr>
              <a:t>, </a:t>
            </a:r>
            <a:r>
              <a:rPr lang="en-US" b="0" i="1" dirty="0" err="1">
                <a:solidFill>
                  <a:srgbClr val="222222"/>
                </a:solidFill>
                <a:effectLst/>
                <a:latin typeface="Roboto" panose="02000000000000000000" pitchFamily="2" charset="0"/>
              </a:rPr>
              <a:t>D</a:t>
            </a:r>
            <a:r>
              <a:rPr lang="en-US" b="0" i="1" baseline="-25000" dirty="0" err="1">
                <a:solidFill>
                  <a:srgbClr val="222222"/>
                </a:solidFill>
                <a:effectLst/>
                <a:latin typeface="Roboto" panose="02000000000000000000" pitchFamily="2" charset="0"/>
              </a:rPr>
              <a:t>i,j</a:t>
            </a:r>
            <a:r>
              <a:rPr lang="en-US" b="0" i="0" dirty="0">
                <a:solidFill>
                  <a:srgbClr val="222222"/>
                </a:solidFill>
                <a:effectLst/>
                <a:latin typeface="Roboto" panose="02000000000000000000" pitchFamily="2" charset="0"/>
              </a:rPr>
              <a:t> ≥ 0) and satisfy the </a:t>
            </a:r>
            <a:r>
              <a:rPr lang="en-US" b="1" i="0" dirty="0">
                <a:solidFill>
                  <a:srgbClr val="222222"/>
                </a:solidFill>
                <a:effectLst/>
                <a:latin typeface="Roboto" panose="02000000000000000000" pitchFamily="2" charset="0"/>
              </a:rPr>
              <a:t>triangle inequality</a:t>
            </a:r>
            <a:r>
              <a:rPr lang="en-US" b="0" i="0" dirty="0">
                <a:solidFill>
                  <a:srgbClr val="222222"/>
                </a:solidFill>
                <a:effectLst/>
                <a:latin typeface="Roboto" panose="02000000000000000000" pitchFamily="2" charset="0"/>
              </a:rPr>
              <a:t> (for all </a:t>
            </a:r>
            <a:r>
              <a:rPr lang="en-US" b="0" i="1" dirty="0" err="1">
                <a:solidFill>
                  <a:srgbClr val="222222"/>
                </a:solidFill>
                <a:effectLst/>
                <a:latin typeface="Roboto" panose="02000000000000000000" pitchFamily="2" charset="0"/>
              </a:rPr>
              <a:t>i</a:t>
            </a:r>
            <a:r>
              <a:rPr lang="en-US" b="0" i="0" dirty="0">
                <a:solidFill>
                  <a:srgbClr val="222222"/>
                </a:solidFill>
                <a:effectLst/>
                <a:latin typeface="Roboto" panose="02000000000000000000" pitchFamily="2" charset="0"/>
              </a:rPr>
              <a:t>, </a:t>
            </a:r>
            <a:r>
              <a:rPr lang="en-US" b="0" i="1" dirty="0">
                <a:solidFill>
                  <a:srgbClr val="222222"/>
                </a:solidFill>
                <a:effectLst/>
                <a:latin typeface="Roboto" panose="02000000000000000000" pitchFamily="2" charset="0"/>
              </a:rPr>
              <a:t>j</a:t>
            </a:r>
            <a:r>
              <a:rPr lang="en-US" b="0" i="0" dirty="0">
                <a:solidFill>
                  <a:srgbClr val="222222"/>
                </a:solidFill>
                <a:effectLst/>
                <a:latin typeface="Roboto" panose="02000000000000000000" pitchFamily="2" charset="0"/>
              </a:rPr>
              <a:t>, and </a:t>
            </a:r>
            <a:r>
              <a:rPr lang="en-US" b="0" i="1" dirty="0">
                <a:solidFill>
                  <a:srgbClr val="222222"/>
                </a:solidFill>
                <a:effectLst/>
                <a:latin typeface="Roboto" panose="02000000000000000000" pitchFamily="2" charset="0"/>
              </a:rPr>
              <a:t>k</a:t>
            </a:r>
            <a:r>
              <a:rPr lang="en-US" b="0" i="0" dirty="0">
                <a:solidFill>
                  <a:srgbClr val="222222"/>
                </a:solidFill>
                <a:effectLst/>
                <a:latin typeface="Roboto" panose="02000000000000000000" pitchFamily="2" charset="0"/>
              </a:rPr>
              <a:t>, </a:t>
            </a:r>
            <a:r>
              <a:rPr lang="en-US" b="0" i="1" dirty="0" err="1">
                <a:solidFill>
                  <a:srgbClr val="222222"/>
                </a:solidFill>
                <a:effectLst/>
                <a:latin typeface="Roboto" panose="02000000000000000000" pitchFamily="2" charset="0"/>
              </a:rPr>
              <a:t>D</a:t>
            </a:r>
            <a:r>
              <a:rPr lang="en-US" b="0" i="1" baseline="-25000" dirty="0" err="1">
                <a:solidFill>
                  <a:srgbClr val="222222"/>
                </a:solidFill>
                <a:effectLst/>
                <a:latin typeface="Roboto" panose="02000000000000000000" pitchFamily="2" charset="0"/>
              </a:rPr>
              <a:t>i,j</a:t>
            </a:r>
            <a:r>
              <a:rPr lang="en-US" b="0" i="0" dirty="0">
                <a:solidFill>
                  <a:srgbClr val="222222"/>
                </a:solidFill>
                <a:effectLst/>
                <a:latin typeface="Roboto" panose="02000000000000000000" pitchFamily="2" charset="0"/>
              </a:rPr>
              <a:t> + </a:t>
            </a:r>
            <a:r>
              <a:rPr lang="en-US" b="0" i="1" dirty="0" err="1">
                <a:solidFill>
                  <a:srgbClr val="222222"/>
                </a:solidFill>
                <a:effectLst/>
                <a:latin typeface="Roboto" panose="02000000000000000000" pitchFamily="2" charset="0"/>
              </a:rPr>
              <a:t>D</a:t>
            </a:r>
            <a:r>
              <a:rPr lang="en-US" b="0" i="1" baseline="-25000" dirty="0" err="1">
                <a:solidFill>
                  <a:srgbClr val="222222"/>
                </a:solidFill>
                <a:effectLst/>
                <a:latin typeface="Roboto" panose="02000000000000000000" pitchFamily="2" charset="0"/>
              </a:rPr>
              <a:t>j,k</a:t>
            </a:r>
            <a:r>
              <a:rPr lang="en-US" b="0" i="0" dirty="0">
                <a:solidFill>
                  <a:srgbClr val="222222"/>
                </a:solidFill>
                <a:effectLst/>
                <a:latin typeface="Roboto" panose="02000000000000000000" pitchFamily="2" charset="0"/>
              </a:rPr>
              <a:t> ≥ </a:t>
            </a:r>
            <a:r>
              <a:rPr lang="en-US" b="0" i="1" dirty="0" err="1">
                <a:solidFill>
                  <a:srgbClr val="222222"/>
                </a:solidFill>
                <a:effectLst/>
                <a:latin typeface="Roboto" panose="02000000000000000000" pitchFamily="2" charset="0"/>
              </a:rPr>
              <a:t>D</a:t>
            </a:r>
            <a:r>
              <a:rPr lang="en-US" b="0" i="1" baseline="-25000" dirty="0" err="1">
                <a:solidFill>
                  <a:srgbClr val="222222"/>
                </a:solidFill>
                <a:effectLst/>
                <a:latin typeface="Roboto" panose="02000000000000000000" pitchFamily="2" charset="0"/>
              </a:rPr>
              <a:t>i,k</a:t>
            </a:r>
            <a:r>
              <a:rPr lang="en-US" b="0" i="0" dirty="0">
                <a:solidFill>
                  <a:srgbClr val="222222"/>
                </a:solidFill>
                <a:effectLst/>
                <a:latin typeface="Roboto" panose="02000000000000000000" pitchFamily="2" charset="0"/>
              </a:rPr>
              <a:t> ).</a:t>
            </a:r>
            <a:endParaRPr lang="en-US" dirty="0"/>
          </a:p>
        </p:txBody>
      </p:sp>
    </p:spTree>
    <p:extLst>
      <p:ext uri="{BB962C8B-B14F-4D97-AF65-F5344CB8AC3E}">
        <p14:creationId xmlns:p14="http://schemas.microsoft.com/office/powerpoint/2010/main" val="13118622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31176856"/>
              </p:ext>
            </p:extLst>
          </p:nvPr>
        </p:nvGraphicFramePr>
        <p:xfrm>
          <a:off x="762000" y="2819400"/>
          <a:ext cx="7593994" cy="2333776"/>
        </p:xfrm>
        <a:graphic>
          <a:graphicData uri="http://schemas.openxmlformats.org/drawingml/2006/table">
            <a:tbl>
              <a:tblPr firstRow="1" bandRow="1">
                <a:tableStyleId>{5C22544A-7EE6-4342-B048-85BDC9FD1C3A}</a:tableStyleId>
              </a:tblPr>
              <a:tblGrid>
                <a:gridCol w="1211165">
                  <a:extLst>
                    <a:ext uri="{9D8B030D-6E8A-4147-A177-3AD203B41FA5}">
                      <a16:colId xmlns:a16="http://schemas.microsoft.com/office/drawing/2014/main" val="20000"/>
                    </a:ext>
                  </a:extLst>
                </a:gridCol>
                <a:gridCol w="2221138">
                  <a:extLst>
                    <a:ext uri="{9D8B030D-6E8A-4147-A177-3AD203B41FA5}">
                      <a16:colId xmlns:a16="http://schemas.microsoft.com/office/drawing/2014/main" val="20001"/>
                    </a:ext>
                  </a:extLst>
                </a:gridCol>
                <a:gridCol w="1006231">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957384">
                  <a:extLst>
                    <a:ext uri="{9D8B030D-6E8A-4147-A177-3AD203B41FA5}">
                      <a16:colId xmlns:a16="http://schemas.microsoft.com/office/drawing/2014/main" val="20004"/>
                    </a:ext>
                  </a:extLst>
                </a:gridCol>
                <a:gridCol w="1055076">
                  <a:extLst>
                    <a:ext uri="{9D8B030D-6E8A-4147-A177-3AD203B41FA5}">
                      <a16:colId xmlns:a16="http://schemas.microsoft.com/office/drawing/2014/main" val="20005"/>
                    </a:ext>
                  </a:extLst>
                </a:gridCol>
              </a:tblGrid>
              <a:tr h="428776">
                <a:tc>
                  <a:txBody>
                    <a:bodyPr/>
                    <a:lstStyle/>
                    <a:p>
                      <a:pPr algn="ctr"/>
                      <a:r>
                        <a:rPr lang="en-US" sz="2000" b="0" dirty="0">
                          <a:solidFill>
                            <a:schemeClr val="tx1"/>
                          </a:solidFill>
                          <a:latin typeface="Optima"/>
                          <a:cs typeface="Optima"/>
                        </a:rPr>
                        <a:t>S</a:t>
                      </a:r>
                      <a:r>
                        <a:rPr lang="en-US" sz="1600" b="0" dirty="0">
                          <a:solidFill>
                            <a:schemeClr val="tx1"/>
                          </a:solidFill>
                          <a:latin typeface="Optima"/>
                          <a:cs typeface="Optima"/>
                        </a:rPr>
                        <a:t>PECIES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solidFill>
                          <a:latin typeface="Optima"/>
                          <a:cs typeface="Optima"/>
                        </a:rPr>
                        <a:t>A</a:t>
                      </a:r>
                      <a:r>
                        <a:rPr lang="en-US" sz="1600" b="0" dirty="0">
                          <a:solidFill>
                            <a:schemeClr val="tx1"/>
                          </a:solidFill>
                          <a:latin typeface="Optima"/>
                          <a:cs typeface="Optima"/>
                        </a:rPr>
                        <a:t>LIGNMENT</a:t>
                      </a:r>
                      <a:endParaRPr lang="en-US" sz="1900" b="0" dirty="0">
                        <a:solidFill>
                          <a:schemeClr val="tx1"/>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algn="ctr"/>
                      <a:r>
                        <a:rPr lang="en-US" sz="2000" b="0" dirty="0">
                          <a:solidFill>
                            <a:srgbClr val="000000"/>
                          </a:solidFill>
                          <a:latin typeface="Optima"/>
                          <a:cs typeface="Optima"/>
                        </a:rPr>
                        <a:t>D</a:t>
                      </a:r>
                      <a:r>
                        <a:rPr lang="en-US" sz="1600" b="0" dirty="0">
                          <a:solidFill>
                            <a:srgbClr val="000000"/>
                          </a:solidFill>
                          <a:latin typeface="Optima"/>
                          <a:cs typeface="Optima"/>
                        </a:rPr>
                        <a:t>ISTANCE </a:t>
                      </a:r>
                      <a:r>
                        <a:rPr lang="en-US" sz="2000" b="0" dirty="0">
                          <a:solidFill>
                            <a:srgbClr val="000000"/>
                          </a:solidFill>
                          <a:latin typeface="Optima"/>
                          <a:cs typeface="Optima"/>
                        </a:rPr>
                        <a:t>M</a:t>
                      </a:r>
                      <a:r>
                        <a:rPr lang="en-US" sz="1600" b="0" dirty="0">
                          <a:solidFill>
                            <a:srgbClr val="000000"/>
                          </a:solidFill>
                          <a:latin typeface="Optima"/>
                          <a:cs typeface="Optima"/>
                        </a:rPr>
                        <a:t>ATRIX</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latin typeface="Courier"/>
                        <a:cs typeface="Courier"/>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hMerge="1">
                  <a:txBody>
                    <a:bodyPr/>
                    <a:lstStyle/>
                    <a:p>
                      <a:endParaRPr lang="en-US">
                        <a:latin typeface="Courier"/>
                        <a:cs typeface="Courier"/>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hMerge="1">
                  <a:txBody>
                    <a:bodyPr/>
                    <a:lstStyle/>
                    <a:p>
                      <a:endParaRPr lang="en-US" dirty="0">
                        <a:latin typeface="Courier"/>
                        <a:cs typeface="Courier"/>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r h="375920">
                <a:tc>
                  <a:txBody>
                    <a:bodyPr/>
                    <a:lstStyle/>
                    <a:p>
                      <a:pPr algn="ctr"/>
                      <a:endParaRPr lang="en-US" sz="1900" b="0" dirty="0">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900" b="0" dirty="0">
                        <a:latin typeface="Courier"/>
                        <a:cs typeface="Courier"/>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5920">
                <a:tc>
                  <a:txBody>
                    <a:bodyPr/>
                    <a:lstStyle/>
                    <a:p>
                      <a:pPr algn="ctr"/>
                      <a:r>
                        <a:rPr lang="en-US" sz="1600" b="1" dirty="0">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Courier"/>
                          <a:cs typeface="Courier"/>
                        </a:rPr>
                        <a:t>A</a:t>
                      </a:r>
                      <a:r>
                        <a:rPr lang="en-US" sz="1900" b="1" dirty="0">
                          <a:solidFill>
                            <a:srgbClr val="ED1C24"/>
                          </a:solidFill>
                          <a:latin typeface="Courier"/>
                          <a:cs typeface="Courier"/>
                        </a:rPr>
                        <a:t>C</a:t>
                      </a:r>
                      <a:r>
                        <a:rPr lang="en-US" sz="1900" dirty="0">
                          <a:latin typeface="Courier"/>
                          <a:cs typeface="Courier"/>
                        </a:rPr>
                        <a:t>GTA</a:t>
                      </a:r>
                      <a:r>
                        <a:rPr lang="en-US" sz="1900" b="1" dirty="0">
                          <a:solidFill>
                            <a:srgbClr val="ED1C24"/>
                          </a:solidFill>
                          <a:latin typeface="Courier"/>
                          <a:cs typeface="Courier"/>
                        </a:rPr>
                        <a:t>G</a:t>
                      </a:r>
                      <a:r>
                        <a:rPr lang="en-US" sz="1900" dirty="0">
                          <a:latin typeface="Courier"/>
                          <a:cs typeface="Courier"/>
                        </a:rPr>
                        <a:t>G</a:t>
                      </a:r>
                      <a:r>
                        <a:rPr lang="en-US" sz="1900" b="1" dirty="0">
                          <a:solidFill>
                            <a:srgbClr val="ED1C24"/>
                          </a:solidFill>
                          <a:latin typeface="Courier"/>
                          <a:cs typeface="Courier"/>
                        </a:rPr>
                        <a:t>C</a:t>
                      </a:r>
                      <a:r>
                        <a:rPr lang="en-US" sz="1900" dirty="0">
                          <a:latin typeface="Courier"/>
                          <a:cs typeface="Courier"/>
                        </a:rPr>
                        <a:t>CT</a:t>
                      </a:r>
                      <a:endParaRPr lang="en-US" sz="1900" b="0" dirty="0">
                        <a:latin typeface="Courier"/>
                        <a:cs typeface="Courier"/>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1" dirty="0">
                          <a:solidFill>
                            <a:srgbClr val="ED1C24"/>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5920">
                <a:tc>
                  <a:txBody>
                    <a:bodyPr/>
                    <a:lstStyle/>
                    <a:p>
                      <a:pPr algn="ctr"/>
                      <a:r>
                        <a:rPr lang="en-US" sz="1600" b="1" dirty="0">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Courier"/>
                          <a:cs typeface="Courier"/>
                        </a:rPr>
                        <a:t>A</a:t>
                      </a:r>
                      <a:r>
                        <a:rPr lang="en-US" sz="1900" b="1" dirty="0">
                          <a:solidFill>
                            <a:srgbClr val="ED1C24"/>
                          </a:solidFill>
                          <a:latin typeface="Courier"/>
                          <a:cs typeface="Courier"/>
                        </a:rPr>
                        <a:t>T</a:t>
                      </a:r>
                      <a:r>
                        <a:rPr lang="en-US" sz="1900" dirty="0">
                          <a:latin typeface="Courier"/>
                          <a:cs typeface="Courier"/>
                        </a:rPr>
                        <a:t>GTA</a:t>
                      </a:r>
                      <a:r>
                        <a:rPr lang="en-US" sz="1900" b="1" dirty="0">
                          <a:solidFill>
                            <a:srgbClr val="ED1C24"/>
                          </a:solidFill>
                          <a:latin typeface="Courier"/>
                          <a:cs typeface="Courier"/>
                        </a:rPr>
                        <a:t>A</a:t>
                      </a:r>
                      <a:r>
                        <a:rPr lang="en-US" sz="1900" dirty="0">
                          <a:latin typeface="Courier"/>
                          <a:cs typeface="Courier"/>
                        </a:rPr>
                        <a:t>G</a:t>
                      </a:r>
                      <a:r>
                        <a:rPr lang="en-US" sz="1900" b="1" dirty="0">
                          <a:solidFill>
                            <a:srgbClr val="ED1C24"/>
                          </a:solidFill>
                          <a:latin typeface="Courier"/>
                          <a:cs typeface="Courier"/>
                        </a:rPr>
                        <a:t>A</a:t>
                      </a:r>
                      <a:r>
                        <a:rPr lang="en-US" sz="1900" dirty="0">
                          <a:latin typeface="Courier"/>
                          <a:cs typeface="Courier"/>
                        </a:rPr>
                        <a:t>CT</a:t>
                      </a:r>
                      <a:endParaRPr lang="en-US" sz="1900" b="0" dirty="0">
                        <a:latin typeface="Courier"/>
                        <a:cs typeface="Courier"/>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1" dirty="0">
                          <a:solidFill>
                            <a:srgbClr val="ED1C24"/>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5920">
                <a:tc>
                  <a:txBody>
                    <a:bodyPr/>
                    <a:lstStyle/>
                    <a:p>
                      <a:pPr algn="ctr"/>
                      <a:r>
                        <a:rPr lang="en-US" sz="1600" b="1" dirty="0">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Courier"/>
                          <a:cs typeface="Courier"/>
                        </a:rPr>
                        <a:t>TCGAGAGCAC</a:t>
                      </a:r>
                      <a:endParaRPr lang="en-US" sz="1900" b="0" dirty="0">
                        <a:latin typeface="Courier"/>
                        <a:cs typeface="Courier"/>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592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Courier"/>
                          <a:cs typeface="Courier"/>
                        </a:rPr>
                        <a:t>TCGAAAGCAT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3" name="Title 1"/>
          <p:cNvSpPr txBox="1">
            <a:spLocks/>
          </p:cNvSpPr>
          <p:nvPr/>
        </p:nvSpPr>
        <p:spPr>
          <a:xfrm>
            <a:off x="228600" y="1597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Constructing a Distance Matrix</a:t>
            </a:r>
          </a:p>
        </p:txBody>
      </p:sp>
      <p:sp>
        <p:nvSpPr>
          <p:cNvPr id="7" name="Content Placeholder 3"/>
          <p:cNvSpPr txBox="1">
            <a:spLocks/>
          </p:cNvSpPr>
          <p:nvPr/>
        </p:nvSpPr>
        <p:spPr>
          <a:xfrm>
            <a:off x="546229" y="1371602"/>
            <a:ext cx="8077200" cy="990599"/>
          </a:xfrm>
          <a:prstGeom prst="rect">
            <a:avLst/>
          </a:prstGeom>
          <a:solidFill>
            <a:schemeClr val="accent1">
              <a:lumMod val="20000"/>
              <a:lumOff val="80000"/>
            </a:schemeClr>
          </a:solidFill>
          <a:ln>
            <a:solidFill>
              <a:srgbClr val="176FC1"/>
            </a:solidFill>
          </a:ln>
          <a:effectLst>
            <a:outerShdw blurRad="50800" dist="38100" dir="5400000" algn="t" rotWithShape="0">
              <a:prstClr val="black">
                <a:alpha val="40000"/>
              </a:prstClr>
            </a:outerShdw>
          </a:effectLst>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i="1" dirty="0" err="1">
                <a:latin typeface="Optima"/>
                <a:cs typeface="Optima"/>
              </a:rPr>
              <a:t>D</a:t>
            </a:r>
            <a:r>
              <a:rPr lang="en-US" sz="2800" i="1" baseline="-25000" dirty="0" err="1">
                <a:latin typeface="Optima"/>
                <a:cs typeface="Optima"/>
              </a:rPr>
              <a:t>i,j</a:t>
            </a:r>
            <a:r>
              <a:rPr lang="en-US" sz="2800" i="1" dirty="0">
                <a:latin typeface="Optima"/>
                <a:cs typeface="Optima"/>
              </a:rPr>
              <a:t> </a:t>
            </a:r>
            <a:r>
              <a:rPr lang="en-US" sz="2800" dirty="0">
                <a:latin typeface="Optima"/>
                <a:cs typeface="Optima"/>
              </a:rPr>
              <a:t>= number of differing symbols between </a:t>
            </a:r>
            <a:r>
              <a:rPr lang="en-US" sz="2800" i="1" dirty="0" err="1">
                <a:latin typeface="Optima"/>
                <a:cs typeface="Optima"/>
              </a:rPr>
              <a:t>i</a:t>
            </a:r>
            <a:r>
              <a:rPr lang="en-US" sz="2800" dirty="0" err="1">
                <a:latin typeface="Optima"/>
                <a:cs typeface="Optima"/>
              </a:rPr>
              <a:t>-th</a:t>
            </a:r>
            <a:r>
              <a:rPr lang="en-US" sz="2800" dirty="0">
                <a:latin typeface="Optima"/>
                <a:cs typeface="Optima"/>
              </a:rPr>
              <a:t> and </a:t>
            </a:r>
            <a:r>
              <a:rPr lang="en-US" sz="2800" i="1" dirty="0">
                <a:latin typeface="Optima"/>
                <a:cs typeface="Optima"/>
              </a:rPr>
              <a:t>j</a:t>
            </a:r>
            <a:r>
              <a:rPr lang="en-US" sz="2800" dirty="0">
                <a:latin typeface="Optima"/>
                <a:cs typeface="Optima"/>
              </a:rPr>
              <a:t>-</a:t>
            </a:r>
            <a:r>
              <a:rPr lang="en-US" sz="2800" dirty="0" err="1">
                <a:latin typeface="Optima"/>
                <a:cs typeface="Optima"/>
              </a:rPr>
              <a:t>th</a:t>
            </a:r>
            <a:r>
              <a:rPr lang="en-US" sz="2800" dirty="0">
                <a:latin typeface="Optima"/>
                <a:cs typeface="Optima"/>
              </a:rPr>
              <a:t> rows of a multiple alignment.</a:t>
            </a:r>
            <a:endParaRPr lang="en-US" sz="2800" i="1" dirty="0">
              <a:latin typeface="Optima"/>
              <a:cs typeface="Optima"/>
            </a:endParaRPr>
          </a:p>
        </p:txBody>
      </p:sp>
    </p:spTree>
    <p:extLst>
      <p:ext uri="{BB962C8B-B14F-4D97-AF65-F5344CB8AC3E}">
        <p14:creationId xmlns:p14="http://schemas.microsoft.com/office/powerpoint/2010/main" val="37725215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45545085"/>
              </p:ext>
            </p:extLst>
          </p:nvPr>
        </p:nvGraphicFramePr>
        <p:xfrm>
          <a:off x="762000" y="2819400"/>
          <a:ext cx="7593994" cy="2333776"/>
        </p:xfrm>
        <a:graphic>
          <a:graphicData uri="http://schemas.openxmlformats.org/drawingml/2006/table">
            <a:tbl>
              <a:tblPr firstRow="1" bandRow="1">
                <a:tableStyleId>{5C22544A-7EE6-4342-B048-85BDC9FD1C3A}</a:tableStyleId>
              </a:tblPr>
              <a:tblGrid>
                <a:gridCol w="1211165">
                  <a:extLst>
                    <a:ext uri="{9D8B030D-6E8A-4147-A177-3AD203B41FA5}">
                      <a16:colId xmlns:a16="http://schemas.microsoft.com/office/drawing/2014/main" val="20000"/>
                    </a:ext>
                  </a:extLst>
                </a:gridCol>
                <a:gridCol w="2221138">
                  <a:extLst>
                    <a:ext uri="{9D8B030D-6E8A-4147-A177-3AD203B41FA5}">
                      <a16:colId xmlns:a16="http://schemas.microsoft.com/office/drawing/2014/main" val="20001"/>
                    </a:ext>
                  </a:extLst>
                </a:gridCol>
                <a:gridCol w="1006231">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957384">
                  <a:extLst>
                    <a:ext uri="{9D8B030D-6E8A-4147-A177-3AD203B41FA5}">
                      <a16:colId xmlns:a16="http://schemas.microsoft.com/office/drawing/2014/main" val="20004"/>
                    </a:ext>
                  </a:extLst>
                </a:gridCol>
                <a:gridCol w="1055076">
                  <a:extLst>
                    <a:ext uri="{9D8B030D-6E8A-4147-A177-3AD203B41FA5}">
                      <a16:colId xmlns:a16="http://schemas.microsoft.com/office/drawing/2014/main" val="20005"/>
                    </a:ext>
                  </a:extLst>
                </a:gridCol>
              </a:tblGrid>
              <a:tr h="428776">
                <a:tc>
                  <a:txBody>
                    <a:bodyPr/>
                    <a:lstStyle/>
                    <a:p>
                      <a:pPr algn="ctr"/>
                      <a:r>
                        <a:rPr lang="en-US" sz="2000" b="0" dirty="0">
                          <a:solidFill>
                            <a:schemeClr val="tx1"/>
                          </a:solidFill>
                          <a:latin typeface="Optima"/>
                          <a:cs typeface="Optima"/>
                        </a:rPr>
                        <a:t>S</a:t>
                      </a:r>
                      <a:r>
                        <a:rPr lang="en-US" sz="1600" b="0" dirty="0">
                          <a:solidFill>
                            <a:schemeClr val="tx1"/>
                          </a:solidFill>
                          <a:latin typeface="Optima"/>
                          <a:cs typeface="Optima"/>
                        </a:rPr>
                        <a:t>PECIES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solidFill>
                          <a:latin typeface="Optima"/>
                          <a:cs typeface="Optima"/>
                        </a:rPr>
                        <a:t>A</a:t>
                      </a:r>
                      <a:r>
                        <a:rPr lang="en-US" sz="1600" b="0" dirty="0">
                          <a:solidFill>
                            <a:schemeClr val="tx1"/>
                          </a:solidFill>
                          <a:latin typeface="Optima"/>
                          <a:cs typeface="Optima"/>
                        </a:rPr>
                        <a:t>LIGNMENT</a:t>
                      </a:r>
                      <a:endParaRPr lang="en-US" sz="1900" b="0" dirty="0">
                        <a:solidFill>
                          <a:schemeClr val="tx1"/>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algn="ctr"/>
                      <a:r>
                        <a:rPr lang="en-US" sz="2000" b="0" dirty="0">
                          <a:solidFill>
                            <a:srgbClr val="000000"/>
                          </a:solidFill>
                          <a:latin typeface="Optima"/>
                          <a:cs typeface="Optima"/>
                        </a:rPr>
                        <a:t>D</a:t>
                      </a:r>
                      <a:r>
                        <a:rPr lang="en-US" sz="1600" b="0" dirty="0">
                          <a:solidFill>
                            <a:srgbClr val="000000"/>
                          </a:solidFill>
                          <a:latin typeface="Optima"/>
                          <a:cs typeface="Optima"/>
                        </a:rPr>
                        <a:t>ISTANCE </a:t>
                      </a:r>
                      <a:r>
                        <a:rPr lang="en-US" sz="2000" b="0" dirty="0">
                          <a:solidFill>
                            <a:srgbClr val="000000"/>
                          </a:solidFill>
                          <a:latin typeface="Optima"/>
                          <a:cs typeface="Optima"/>
                        </a:rPr>
                        <a:t>M</a:t>
                      </a:r>
                      <a:r>
                        <a:rPr lang="en-US" sz="1600" b="0" dirty="0">
                          <a:solidFill>
                            <a:srgbClr val="000000"/>
                          </a:solidFill>
                          <a:latin typeface="Optima"/>
                          <a:cs typeface="Optima"/>
                        </a:rPr>
                        <a:t>ATRIX</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latin typeface="Courier"/>
                        <a:cs typeface="Courier"/>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hMerge="1">
                  <a:txBody>
                    <a:bodyPr/>
                    <a:lstStyle/>
                    <a:p>
                      <a:endParaRPr lang="en-US">
                        <a:latin typeface="Courier"/>
                        <a:cs typeface="Courier"/>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hMerge="1">
                  <a:txBody>
                    <a:bodyPr/>
                    <a:lstStyle/>
                    <a:p>
                      <a:endParaRPr lang="en-US" dirty="0">
                        <a:latin typeface="Courier"/>
                        <a:cs typeface="Courier"/>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r h="375920">
                <a:tc>
                  <a:txBody>
                    <a:bodyPr/>
                    <a:lstStyle/>
                    <a:p>
                      <a:pPr algn="ctr"/>
                      <a:endParaRPr lang="en-US" sz="1900" b="0" dirty="0">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900" b="0" dirty="0">
                        <a:latin typeface="Courier"/>
                        <a:cs typeface="Courier"/>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5920">
                <a:tc>
                  <a:txBody>
                    <a:bodyPr/>
                    <a:lstStyle/>
                    <a:p>
                      <a:pPr algn="ctr"/>
                      <a:r>
                        <a:rPr lang="en-US" sz="1600" b="1" dirty="0">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Courier"/>
                          <a:cs typeface="Courier"/>
                        </a:rPr>
                        <a:t>ACGTAGGCCT</a:t>
                      </a:r>
                      <a:endParaRPr lang="en-US" sz="1900" b="0" dirty="0">
                        <a:latin typeface="Courier"/>
                        <a:cs typeface="Courier"/>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5920">
                <a:tc>
                  <a:txBody>
                    <a:bodyPr/>
                    <a:lstStyle/>
                    <a:p>
                      <a:pPr algn="ctr"/>
                      <a:r>
                        <a:rPr lang="en-US" sz="1600" b="1" dirty="0">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Courier"/>
                          <a:cs typeface="Courier"/>
                        </a:rPr>
                        <a:t>ATGTAAGACT</a:t>
                      </a:r>
                      <a:endParaRPr lang="en-US" sz="1900" b="0" dirty="0">
                        <a:latin typeface="Courier"/>
                        <a:cs typeface="Courier"/>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5920">
                <a:tc>
                  <a:txBody>
                    <a:bodyPr/>
                    <a:lstStyle/>
                    <a:p>
                      <a:pPr algn="ctr"/>
                      <a:r>
                        <a:rPr lang="en-US" sz="1600" b="1" dirty="0">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Courier"/>
                          <a:cs typeface="Courier"/>
                        </a:rPr>
                        <a:t>TCGAGAGCAC</a:t>
                      </a:r>
                      <a:endParaRPr lang="en-US" sz="1900" b="0" dirty="0">
                        <a:latin typeface="Courier"/>
                        <a:cs typeface="Courier"/>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592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Courier"/>
                          <a:cs typeface="Courier"/>
                        </a:rPr>
                        <a:t>TCGAAAGCAT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3" name="Title 1"/>
          <p:cNvSpPr txBox="1">
            <a:spLocks/>
          </p:cNvSpPr>
          <p:nvPr/>
        </p:nvSpPr>
        <p:spPr>
          <a:xfrm>
            <a:off x="228600" y="1597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Constructing a Distance Matrix</a:t>
            </a:r>
          </a:p>
        </p:txBody>
      </p:sp>
      <p:sp>
        <p:nvSpPr>
          <p:cNvPr id="4" name="Rectangle 3"/>
          <p:cNvSpPr/>
          <p:nvPr/>
        </p:nvSpPr>
        <p:spPr>
          <a:xfrm>
            <a:off x="546229" y="5522894"/>
            <a:ext cx="8077200" cy="954107"/>
          </a:xfrm>
          <a:prstGeom prst="rect">
            <a:avLst/>
          </a:prstGeom>
          <a:solidFill>
            <a:schemeClr val="tx2">
              <a:lumMod val="20000"/>
              <a:lumOff val="80000"/>
            </a:schemeClr>
          </a:solidFill>
          <a:ln>
            <a:solidFill>
              <a:schemeClr val="tx2"/>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b="1" dirty="0">
                <a:solidFill>
                  <a:srgbClr val="FF0000"/>
                </a:solidFill>
                <a:latin typeface="Optima"/>
                <a:cs typeface="Optima"/>
              </a:rPr>
              <a:t>STOP and Think: </a:t>
            </a:r>
            <a:r>
              <a:rPr lang="en-US" sz="2800" dirty="0">
                <a:latin typeface="Optima"/>
                <a:cs typeface="Optima"/>
              </a:rPr>
              <a:t>How else could we form a distance matrix?</a:t>
            </a:r>
            <a:endParaRPr lang="en-US" i="1" dirty="0">
              <a:latin typeface="Optima"/>
              <a:cs typeface="Optima"/>
            </a:endParaRPr>
          </a:p>
        </p:txBody>
      </p:sp>
      <p:sp>
        <p:nvSpPr>
          <p:cNvPr id="5" name="Content Placeholder 3"/>
          <p:cNvSpPr txBox="1">
            <a:spLocks/>
          </p:cNvSpPr>
          <p:nvPr/>
        </p:nvSpPr>
        <p:spPr>
          <a:xfrm>
            <a:off x="546229" y="1371602"/>
            <a:ext cx="8077200" cy="990599"/>
          </a:xfrm>
          <a:prstGeom prst="rect">
            <a:avLst/>
          </a:prstGeom>
          <a:solidFill>
            <a:schemeClr val="accent1">
              <a:lumMod val="20000"/>
              <a:lumOff val="80000"/>
            </a:schemeClr>
          </a:solidFill>
          <a:ln>
            <a:solidFill>
              <a:srgbClr val="176FC1"/>
            </a:solidFill>
          </a:ln>
          <a:effectLst>
            <a:outerShdw blurRad="50800" dist="38100" dir="5400000" algn="t" rotWithShape="0">
              <a:prstClr val="black">
                <a:alpha val="40000"/>
              </a:prstClr>
            </a:outerShdw>
          </a:effectLst>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i="1" dirty="0" err="1">
                <a:latin typeface="Optima"/>
                <a:cs typeface="Optima"/>
              </a:rPr>
              <a:t>D</a:t>
            </a:r>
            <a:r>
              <a:rPr lang="en-US" sz="2800" i="1" baseline="-25000" dirty="0" err="1">
                <a:latin typeface="Optima"/>
                <a:cs typeface="Optima"/>
              </a:rPr>
              <a:t>i,j</a:t>
            </a:r>
            <a:r>
              <a:rPr lang="en-US" sz="2800" i="1" dirty="0">
                <a:latin typeface="Optima"/>
                <a:cs typeface="Optima"/>
              </a:rPr>
              <a:t> </a:t>
            </a:r>
            <a:r>
              <a:rPr lang="en-US" sz="2800" dirty="0">
                <a:latin typeface="Optima"/>
                <a:cs typeface="Optima"/>
              </a:rPr>
              <a:t>= number of differing symbols between </a:t>
            </a:r>
            <a:r>
              <a:rPr lang="en-US" sz="2800" i="1" dirty="0" err="1">
                <a:latin typeface="Optima"/>
                <a:cs typeface="Optima"/>
              </a:rPr>
              <a:t>i</a:t>
            </a:r>
            <a:r>
              <a:rPr lang="en-US" sz="2800" dirty="0" err="1">
                <a:latin typeface="Optima"/>
                <a:cs typeface="Optima"/>
              </a:rPr>
              <a:t>-th</a:t>
            </a:r>
            <a:r>
              <a:rPr lang="en-US" sz="2800" dirty="0">
                <a:latin typeface="Optima"/>
                <a:cs typeface="Optima"/>
              </a:rPr>
              <a:t> and </a:t>
            </a:r>
            <a:r>
              <a:rPr lang="en-US" sz="2800" i="1" dirty="0">
                <a:latin typeface="Optima"/>
                <a:cs typeface="Optima"/>
              </a:rPr>
              <a:t>j</a:t>
            </a:r>
            <a:r>
              <a:rPr lang="en-US" sz="2800" dirty="0">
                <a:latin typeface="Optima"/>
                <a:cs typeface="Optima"/>
              </a:rPr>
              <a:t>-</a:t>
            </a:r>
            <a:r>
              <a:rPr lang="en-US" sz="2800" dirty="0" err="1">
                <a:latin typeface="Optima"/>
                <a:cs typeface="Optima"/>
              </a:rPr>
              <a:t>th</a:t>
            </a:r>
            <a:r>
              <a:rPr lang="en-US" sz="2800" dirty="0">
                <a:latin typeface="Optima"/>
                <a:cs typeface="Optima"/>
              </a:rPr>
              <a:t> rows of a multiple alignment.</a:t>
            </a:r>
            <a:endParaRPr lang="en-US" sz="2800" i="1" dirty="0">
              <a:latin typeface="Optima"/>
              <a:cs typeface="Optima"/>
            </a:endParaRPr>
          </a:p>
        </p:txBody>
      </p:sp>
    </p:spTree>
    <p:extLst>
      <p:ext uri="{BB962C8B-B14F-4D97-AF65-F5344CB8AC3E}">
        <p14:creationId xmlns:p14="http://schemas.microsoft.com/office/powerpoint/2010/main" val="15732198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301" y="1295400"/>
            <a:ext cx="8991600" cy="5262980"/>
          </a:xfrm>
          <a:prstGeom prst="rect">
            <a:avLst/>
          </a:prstGeom>
        </p:spPr>
        <p:txBody>
          <a:bodyPr wrap="square">
            <a:spAutoFit/>
          </a:bodyPr>
          <a:lstStyle/>
          <a:p>
            <a:r>
              <a:rPr lang="en-US" sz="1600" dirty="0">
                <a:solidFill>
                  <a:srgbClr val="7F7F7F"/>
                </a:solidFill>
                <a:latin typeface="Courier"/>
                <a:cs typeface="Courier"/>
              </a:rPr>
              <a:t>   1 </a:t>
            </a:r>
            <a:r>
              <a:rPr lang="en-US" sz="1600" dirty="0" err="1">
                <a:latin typeface="Courier"/>
                <a:cs typeface="Courier"/>
              </a:rPr>
              <a:t>mfifllfltl</a:t>
            </a:r>
            <a:r>
              <a:rPr lang="en-US" sz="1600" dirty="0">
                <a:latin typeface="Courier"/>
                <a:cs typeface="Courier"/>
              </a:rPr>
              <a:t> </a:t>
            </a:r>
            <a:r>
              <a:rPr lang="en-US" sz="1600" dirty="0" err="1">
                <a:latin typeface="Courier"/>
                <a:cs typeface="Courier"/>
              </a:rPr>
              <a:t>tsgsdldrct</a:t>
            </a:r>
            <a:r>
              <a:rPr lang="en-US" sz="1600" dirty="0">
                <a:latin typeface="Courier"/>
                <a:cs typeface="Courier"/>
              </a:rPr>
              <a:t> </a:t>
            </a:r>
            <a:r>
              <a:rPr lang="en-US" sz="1600" dirty="0" err="1">
                <a:latin typeface="Courier"/>
                <a:cs typeface="Courier"/>
              </a:rPr>
              <a:t>tfddvqapny</a:t>
            </a:r>
            <a:r>
              <a:rPr lang="en-US" sz="1600" dirty="0">
                <a:latin typeface="Courier"/>
                <a:cs typeface="Courier"/>
              </a:rPr>
              <a:t> </a:t>
            </a:r>
            <a:r>
              <a:rPr lang="en-US" sz="1600" dirty="0" err="1">
                <a:latin typeface="Courier"/>
                <a:cs typeface="Courier"/>
              </a:rPr>
              <a:t>tqhtssmrgv</a:t>
            </a:r>
            <a:r>
              <a:rPr lang="en-US" sz="1600" dirty="0">
                <a:latin typeface="Courier"/>
                <a:cs typeface="Courier"/>
              </a:rPr>
              <a:t> </a:t>
            </a:r>
            <a:r>
              <a:rPr lang="en-US" sz="1600" dirty="0" err="1">
                <a:latin typeface="Courier"/>
                <a:cs typeface="Courier"/>
              </a:rPr>
              <a:t>yypdeifrsd</a:t>
            </a:r>
            <a:r>
              <a:rPr lang="en-US" sz="1600" dirty="0">
                <a:latin typeface="Courier"/>
                <a:cs typeface="Courier"/>
              </a:rPr>
              <a:t> </a:t>
            </a:r>
            <a:r>
              <a:rPr lang="en-US" sz="1600" dirty="0" err="1">
                <a:latin typeface="Courier"/>
                <a:cs typeface="Courier"/>
              </a:rPr>
              <a:t>tlyltqdlfl</a:t>
            </a:r>
            <a:endParaRPr lang="en-US" sz="1600" dirty="0">
              <a:latin typeface="Courier"/>
              <a:cs typeface="Courier"/>
            </a:endParaRPr>
          </a:p>
          <a:p>
            <a:r>
              <a:rPr lang="en-US" sz="1600" dirty="0">
                <a:latin typeface="Courier"/>
                <a:cs typeface="Courier"/>
              </a:rPr>
              <a:t>  </a:t>
            </a:r>
            <a:r>
              <a:rPr lang="en-US" sz="1600" dirty="0">
                <a:solidFill>
                  <a:srgbClr val="7F7F7F"/>
                </a:solidFill>
                <a:latin typeface="Courier"/>
                <a:cs typeface="Courier"/>
              </a:rPr>
              <a:t>61</a:t>
            </a:r>
            <a:r>
              <a:rPr lang="en-US" sz="1600" dirty="0">
                <a:latin typeface="Courier"/>
                <a:cs typeface="Courier"/>
              </a:rPr>
              <a:t> </a:t>
            </a:r>
            <a:r>
              <a:rPr lang="en-US" sz="1600" dirty="0" err="1">
                <a:latin typeface="Courier"/>
                <a:cs typeface="Courier"/>
              </a:rPr>
              <a:t>pfysnvtgfh</a:t>
            </a:r>
            <a:r>
              <a:rPr lang="en-US" sz="1600" dirty="0">
                <a:latin typeface="Courier"/>
                <a:cs typeface="Courier"/>
              </a:rPr>
              <a:t> </a:t>
            </a:r>
            <a:r>
              <a:rPr lang="en-US" sz="1600" dirty="0" err="1">
                <a:latin typeface="Courier"/>
                <a:cs typeface="Courier"/>
              </a:rPr>
              <a:t>tinhtfgnpv</a:t>
            </a:r>
            <a:r>
              <a:rPr lang="en-US" sz="1600" dirty="0">
                <a:latin typeface="Courier"/>
                <a:cs typeface="Courier"/>
              </a:rPr>
              <a:t> </a:t>
            </a:r>
            <a:r>
              <a:rPr lang="en-US" sz="1600" dirty="0" err="1">
                <a:latin typeface="Courier"/>
                <a:cs typeface="Courier"/>
              </a:rPr>
              <a:t>ipfkdgiyfa</a:t>
            </a:r>
            <a:r>
              <a:rPr lang="en-US" sz="1600" dirty="0">
                <a:latin typeface="Courier"/>
                <a:cs typeface="Courier"/>
              </a:rPr>
              <a:t> </a:t>
            </a:r>
            <a:r>
              <a:rPr lang="en-US" sz="1600" dirty="0" err="1">
                <a:latin typeface="Courier"/>
                <a:cs typeface="Courier"/>
              </a:rPr>
              <a:t>ateksnvvrg</a:t>
            </a:r>
            <a:r>
              <a:rPr lang="en-US" sz="1600" dirty="0">
                <a:latin typeface="Courier"/>
                <a:cs typeface="Courier"/>
              </a:rPr>
              <a:t> </a:t>
            </a:r>
            <a:r>
              <a:rPr lang="en-US" sz="1600" dirty="0" err="1">
                <a:latin typeface="Courier"/>
                <a:cs typeface="Courier"/>
              </a:rPr>
              <a:t>wvfgstmnnk</a:t>
            </a:r>
            <a:r>
              <a:rPr lang="en-US" sz="1600" dirty="0">
                <a:latin typeface="Courier"/>
                <a:cs typeface="Courier"/>
              </a:rPr>
              <a:t> </a:t>
            </a:r>
            <a:r>
              <a:rPr lang="en-US" sz="1600" dirty="0" err="1">
                <a:latin typeface="Courier"/>
                <a:cs typeface="Courier"/>
              </a:rPr>
              <a:t>sqsviiinns</a:t>
            </a:r>
            <a:endParaRPr lang="en-US" sz="1600" dirty="0">
              <a:latin typeface="Courier"/>
              <a:cs typeface="Courier"/>
            </a:endParaRPr>
          </a:p>
          <a:p>
            <a:r>
              <a:rPr lang="en-US" sz="1600" dirty="0">
                <a:latin typeface="Courier"/>
                <a:cs typeface="Courier"/>
              </a:rPr>
              <a:t> </a:t>
            </a:r>
            <a:r>
              <a:rPr lang="en-US" sz="1600" dirty="0">
                <a:solidFill>
                  <a:srgbClr val="7F7F7F"/>
                </a:solidFill>
                <a:latin typeface="Courier"/>
                <a:cs typeface="Courier"/>
              </a:rPr>
              <a:t>121</a:t>
            </a:r>
            <a:r>
              <a:rPr lang="en-US" sz="1600" dirty="0">
                <a:latin typeface="Courier"/>
                <a:cs typeface="Courier"/>
              </a:rPr>
              <a:t> </a:t>
            </a:r>
            <a:r>
              <a:rPr lang="en-US" sz="1600" dirty="0" err="1">
                <a:latin typeface="Courier"/>
                <a:cs typeface="Courier"/>
              </a:rPr>
              <a:t>tnvviracnf</a:t>
            </a:r>
            <a:r>
              <a:rPr lang="en-US" sz="1600" dirty="0">
                <a:latin typeface="Courier"/>
                <a:cs typeface="Courier"/>
              </a:rPr>
              <a:t> </a:t>
            </a:r>
            <a:r>
              <a:rPr lang="en-US" sz="1600" dirty="0" err="1">
                <a:latin typeface="Courier"/>
                <a:cs typeface="Courier"/>
              </a:rPr>
              <a:t>elcdnpffav</a:t>
            </a:r>
            <a:r>
              <a:rPr lang="en-US" sz="1600" dirty="0">
                <a:latin typeface="Courier"/>
                <a:cs typeface="Courier"/>
              </a:rPr>
              <a:t> </a:t>
            </a:r>
            <a:r>
              <a:rPr lang="en-US" sz="1600" dirty="0" err="1">
                <a:latin typeface="Courier"/>
                <a:cs typeface="Courier"/>
              </a:rPr>
              <a:t>skpmgtqtht</a:t>
            </a:r>
            <a:r>
              <a:rPr lang="en-US" sz="1600" dirty="0">
                <a:latin typeface="Courier"/>
                <a:cs typeface="Courier"/>
              </a:rPr>
              <a:t> </a:t>
            </a:r>
            <a:r>
              <a:rPr lang="en-US" sz="1600" dirty="0" err="1">
                <a:latin typeface="Courier"/>
                <a:cs typeface="Courier"/>
              </a:rPr>
              <a:t>mifdnafnct</a:t>
            </a:r>
            <a:r>
              <a:rPr lang="en-US" sz="1600" dirty="0">
                <a:latin typeface="Courier"/>
                <a:cs typeface="Courier"/>
              </a:rPr>
              <a:t> </a:t>
            </a:r>
            <a:r>
              <a:rPr lang="en-US" sz="1600" dirty="0" err="1">
                <a:latin typeface="Courier"/>
                <a:cs typeface="Courier"/>
              </a:rPr>
              <a:t>feyisdafsl</a:t>
            </a:r>
            <a:r>
              <a:rPr lang="en-US" sz="1600" dirty="0">
                <a:latin typeface="Courier"/>
                <a:cs typeface="Courier"/>
              </a:rPr>
              <a:t> </a:t>
            </a:r>
            <a:r>
              <a:rPr lang="en-US" sz="1600" dirty="0" err="1">
                <a:latin typeface="Courier"/>
                <a:cs typeface="Courier"/>
              </a:rPr>
              <a:t>dvseksgnfk</a:t>
            </a:r>
            <a:endParaRPr lang="en-US" sz="1600" dirty="0">
              <a:latin typeface="Courier"/>
              <a:cs typeface="Courier"/>
            </a:endParaRPr>
          </a:p>
          <a:p>
            <a:r>
              <a:rPr lang="en-US" sz="1600" dirty="0">
                <a:latin typeface="Courier"/>
                <a:cs typeface="Courier"/>
              </a:rPr>
              <a:t> </a:t>
            </a:r>
            <a:r>
              <a:rPr lang="en-US" sz="1600" dirty="0">
                <a:solidFill>
                  <a:srgbClr val="7F7F7F"/>
                </a:solidFill>
                <a:latin typeface="Courier"/>
                <a:cs typeface="Courier"/>
              </a:rPr>
              <a:t>181</a:t>
            </a:r>
            <a:r>
              <a:rPr lang="en-US" sz="1600" dirty="0">
                <a:latin typeface="Courier"/>
                <a:cs typeface="Courier"/>
              </a:rPr>
              <a:t> </a:t>
            </a:r>
            <a:r>
              <a:rPr lang="en-US" sz="1600" dirty="0" err="1">
                <a:latin typeface="Courier"/>
                <a:cs typeface="Courier"/>
              </a:rPr>
              <a:t>hlrefvfknk</a:t>
            </a:r>
            <a:r>
              <a:rPr lang="en-US" sz="1600" dirty="0">
                <a:latin typeface="Courier"/>
                <a:cs typeface="Courier"/>
              </a:rPr>
              <a:t> </a:t>
            </a:r>
            <a:r>
              <a:rPr lang="en-US" sz="1600" dirty="0" err="1">
                <a:latin typeface="Courier"/>
                <a:cs typeface="Courier"/>
              </a:rPr>
              <a:t>dgflyvykgy</a:t>
            </a:r>
            <a:r>
              <a:rPr lang="en-US" sz="1600" dirty="0">
                <a:latin typeface="Courier"/>
                <a:cs typeface="Courier"/>
              </a:rPr>
              <a:t> </a:t>
            </a:r>
            <a:r>
              <a:rPr lang="en-US" sz="1600" dirty="0" err="1">
                <a:latin typeface="Courier"/>
                <a:cs typeface="Courier"/>
              </a:rPr>
              <a:t>qpidvvrdlp</a:t>
            </a:r>
            <a:r>
              <a:rPr lang="en-US" sz="1600" dirty="0">
                <a:latin typeface="Courier"/>
                <a:cs typeface="Courier"/>
              </a:rPr>
              <a:t> </a:t>
            </a:r>
            <a:r>
              <a:rPr lang="en-US" sz="1600" dirty="0" err="1">
                <a:latin typeface="Courier"/>
                <a:cs typeface="Courier"/>
              </a:rPr>
              <a:t>sgfntlkpif</a:t>
            </a:r>
            <a:r>
              <a:rPr lang="en-US" sz="1600" dirty="0">
                <a:latin typeface="Courier"/>
                <a:cs typeface="Courier"/>
              </a:rPr>
              <a:t> </a:t>
            </a:r>
            <a:r>
              <a:rPr lang="en-US" sz="1600" dirty="0" err="1">
                <a:latin typeface="Courier"/>
                <a:cs typeface="Courier"/>
              </a:rPr>
              <a:t>klplginitn</a:t>
            </a:r>
            <a:r>
              <a:rPr lang="en-US" sz="1600" dirty="0">
                <a:latin typeface="Courier"/>
                <a:cs typeface="Courier"/>
              </a:rPr>
              <a:t> </a:t>
            </a:r>
            <a:r>
              <a:rPr lang="en-US" sz="1600" dirty="0" err="1">
                <a:latin typeface="Courier"/>
                <a:cs typeface="Courier"/>
              </a:rPr>
              <a:t>frailtafsp</a:t>
            </a:r>
            <a:endParaRPr lang="en-US" sz="1600" dirty="0">
              <a:latin typeface="Courier"/>
              <a:cs typeface="Courier"/>
            </a:endParaRPr>
          </a:p>
          <a:p>
            <a:r>
              <a:rPr lang="en-US" sz="1600" dirty="0">
                <a:latin typeface="Courier"/>
                <a:cs typeface="Courier"/>
              </a:rPr>
              <a:t> </a:t>
            </a:r>
            <a:r>
              <a:rPr lang="en-US" sz="1600" dirty="0">
                <a:solidFill>
                  <a:srgbClr val="7F7F7F"/>
                </a:solidFill>
                <a:latin typeface="Courier"/>
                <a:cs typeface="Courier"/>
              </a:rPr>
              <a:t>241</a:t>
            </a:r>
            <a:r>
              <a:rPr lang="en-US" sz="1600" dirty="0">
                <a:latin typeface="Courier"/>
                <a:cs typeface="Courier"/>
              </a:rPr>
              <a:t> </a:t>
            </a:r>
            <a:r>
              <a:rPr lang="en-US" sz="1600" dirty="0" err="1">
                <a:latin typeface="Courier"/>
                <a:cs typeface="Courier"/>
              </a:rPr>
              <a:t>aqdiwgtsaa</a:t>
            </a:r>
            <a:r>
              <a:rPr lang="en-US" sz="1600" dirty="0">
                <a:latin typeface="Courier"/>
                <a:cs typeface="Courier"/>
              </a:rPr>
              <a:t> </a:t>
            </a:r>
            <a:r>
              <a:rPr lang="en-US" sz="1600" dirty="0" err="1">
                <a:latin typeface="Courier"/>
                <a:cs typeface="Courier"/>
              </a:rPr>
              <a:t>ayfvgylkpt</a:t>
            </a:r>
            <a:r>
              <a:rPr lang="en-US" sz="1600" dirty="0">
                <a:latin typeface="Courier"/>
                <a:cs typeface="Courier"/>
              </a:rPr>
              <a:t> </a:t>
            </a:r>
            <a:r>
              <a:rPr lang="en-US" sz="1600" dirty="0" err="1">
                <a:latin typeface="Courier"/>
                <a:cs typeface="Courier"/>
              </a:rPr>
              <a:t>tfmlkydeng</a:t>
            </a:r>
            <a:r>
              <a:rPr lang="en-US" sz="1600" dirty="0">
                <a:latin typeface="Courier"/>
                <a:cs typeface="Courier"/>
              </a:rPr>
              <a:t> </a:t>
            </a:r>
            <a:r>
              <a:rPr lang="en-US" sz="1600" dirty="0" err="1">
                <a:latin typeface="Courier"/>
                <a:cs typeface="Courier"/>
              </a:rPr>
              <a:t>titdavdcsq</a:t>
            </a:r>
            <a:r>
              <a:rPr lang="en-US" sz="1600" dirty="0">
                <a:latin typeface="Courier"/>
                <a:cs typeface="Courier"/>
              </a:rPr>
              <a:t> </a:t>
            </a:r>
            <a:r>
              <a:rPr lang="en-US" sz="1600" dirty="0" err="1">
                <a:latin typeface="Courier"/>
                <a:cs typeface="Courier"/>
              </a:rPr>
              <a:t>nplaelkcsv</a:t>
            </a:r>
            <a:r>
              <a:rPr lang="en-US" sz="1600" dirty="0">
                <a:latin typeface="Courier"/>
                <a:cs typeface="Courier"/>
              </a:rPr>
              <a:t> </a:t>
            </a:r>
            <a:r>
              <a:rPr lang="en-US" sz="1600" dirty="0" err="1">
                <a:latin typeface="Courier"/>
                <a:cs typeface="Courier"/>
              </a:rPr>
              <a:t>ksfeidkgiy</a:t>
            </a:r>
            <a:endParaRPr lang="en-US" sz="1600" dirty="0">
              <a:latin typeface="Courier"/>
              <a:cs typeface="Courier"/>
            </a:endParaRPr>
          </a:p>
          <a:p>
            <a:r>
              <a:rPr lang="en-US" sz="1600" dirty="0">
                <a:latin typeface="Courier"/>
                <a:cs typeface="Courier"/>
              </a:rPr>
              <a:t> </a:t>
            </a:r>
            <a:r>
              <a:rPr lang="en-US" sz="1600" dirty="0">
                <a:solidFill>
                  <a:srgbClr val="7F7F7F"/>
                </a:solidFill>
                <a:latin typeface="Courier"/>
                <a:cs typeface="Courier"/>
              </a:rPr>
              <a:t>301</a:t>
            </a:r>
            <a:r>
              <a:rPr lang="en-US" sz="1600" dirty="0">
                <a:latin typeface="Courier"/>
                <a:cs typeface="Courier"/>
              </a:rPr>
              <a:t> </a:t>
            </a:r>
            <a:r>
              <a:rPr lang="en-US" sz="1600" dirty="0" err="1">
                <a:latin typeface="Courier"/>
                <a:cs typeface="Courier"/>
              </a:rPr>
              <a:t>qtsnfrvvps</a:t>
            </a:r>
            <a:r>
              <a:rPr lang="en-US" sz="1600" dirty="0">
                <a:latin typeface="Courier"/>
                <a:cs typeface="Courier"/>
              </a:rPr>
              <a:t> </a:t>
            </a:r>
            <a:r>
              <a:rPr lang="en-US" sz="1600" dirty="0" err="1">
                <a:latin typeface="Courier"/>
                <a:cs typeface="Courier"/>
              </a:rPr>
              <a:t>gdvvrfpnit</a:t>
            </a:r>
            <a:r>
              <a:rPr lang="en-US" sz="1600" dirty="0">
                <a:latin typeface="Courier"/>
                <a:cs typeface="Courier"/>
              </a:rPr>
              <a:t> </a:t>
            </a:r>
            <a:r>
              <a:rPr lang="en-US" sz="1600" dirty="0" err="1">
                <a:latin typeface="Courier"/>
                <a:cs typeface="Courier"/>
              </a:rPr>
              <a:t>nlcpfgevfn</a:t>
            </a:r>
            <a:r>
              <a:rPr lang="en-US" sz="1600" dirty="0">
                <a:latin typeface="Courier"/>
                <a:cs typeface="Courier"/>
              </a:rPr>
              <a:t> </a:t>
            </a:r>
            <a:r>
              <a:rPr lang="en-US" sz="1600" dirty="0" err="1">
                <a:latin typeface="Courier"/>
                <a:cs typeface="Courier"/>
              </a:rPr>
              <a:t>atkfpsvyaw</a:t>
            </a:r>
            <a:r>
              <a:rPr lang="en-US" sz="1600" dirty="0">
                <a:latin typeface="Courier"/>
                <a:cs typeface="Courier"/>
              </a:rPr>
              <a:t> </a:t>
            </a:r>
            <a:r>
              <a:rPr lang="en-US" sz="1600" dirty="0" err="1">
                <a:latin typeface="Courier"/>
                <a:cs typeface="Courier"/>
              </a:rPr>
              <a:t>erkkisncva</a:t>
            </a:r>
            <a:r>
              <a:rPr lang="en-US" sz="1600" dirty="0">
                <a:latin typeface="Courier"/>
                <a:cs typeface="Courier"/>
              </a:rPr>
              <a:t> </a:t>
            </a:r>
            <a:r>
              <a:rPr lang="en-US" sz="1600" dirty="0" err="1">
                <a:latin typeface="Courier"/>
                <a:cs typeface="Courier"/>
              </a:rPr>
              <a:t>dysvlynstf</a:t>
            </a:r>
            <a:endParaRPr lang="en-US" sz="1600" dirty="0">
              <a:latin typeface="Courier"/>
              <a:cs typeface="Courier"/>
            </a:endParaRPr>
          </a:p>
          <a:p>
            <a:r>
              <a:rPr lang="en-US" sz="1600" dirty="0">
                <a:latin typeface="Courier"/>
                <a:cs typeface="Courier"/>
              </a:rPr>
              <a:t> </a:t>
            </a:r>
            <a:r>
              <a:rPr lang="en-US" sz="1600" dirty="0">
                <a:solidFill>
                  <a:srgbClr val="7F7F7F"/>
                </a:solidFill>
                <a:latin typeface="Courier"/>
                <a:cs typeface="Courier"/>
              </a:rPr>
              <a:t>361</a:t>
            </a:r>
            <a:r>
              <a:rPr lang="en-US" sz="1600" dirty="0">
                <a:latin typeface="Courier"/>
                <a:cs typeface="Courier"/>
              </a:rPr>
              <a:t> </a:t>
            </a:r>
            <a:r>
              <a:rPr lang="en-US" sz="1600" dirty="0" err="1">
                <a:latin typeface="Courier"/>
                <a:cs typeface="Courier"/>
              </a:rPr>
              <a:t>fstfkcygvs</a:t>
            </a:r>
            <a:r>
              <a:rPr lang="en-US" sz="1600" dirty="0">
                <a:latin typeface="Courier"/>
                <a:cs typeface="Courier"/>
              </a:rPr>
              <a:t> </a:t>
            </a:r>
            <a:r>
              <a:rPr lang="en-US" sz="1600" dirty="0" err="1">
                <a:latin typeface="Courier"/>
                <a:cs typeface="Courier"/>
              </a:rPr>
              <a:t>atklndlcfs</a:t>
            </a:r>
            <a:r>
              <a:rPr lang="en-US" sz="1600" dirty="0">
                <a:latin typeface="Courier"/>
                <a:cs typeface="Courier"/>
              </a:rPr>
              <a:t> </a:t>
            </a:r>
            <a:r>
              <a:rPr lang="en-US" sz="1600" dirty="0" err="1">
                <a:latin typeface="Courier"/>
                <a:cs typeface="Courier"/>
              </a:rPr>
              <a:t>nvyadsfvvk</a:t>
            </a:r>
            <a:r>
              <a:rPr lang="en-US" sz="1600" dirty="0">
                <a:latin typeface="Courier"/>
                <a:cs typeface="Courier"/>
              </a:rPr>
              <a:t> </a:t>
            </a:r>
            <a:r>
              <a:rPr lang="en-US" sz="1600" dirty="0" err="1">
                <a:latin typeface="Courier"/>
                <a:cs typeface="Courier"/>
              </a:rPr>
              <a:t>gddvrqiapg</a:t>
            </a:r>
            <a:r>
              <a:rPr lang="en-US" sz="1600" dirty="0">
                <a:latin typeface="Courier"/>
                <a:cs typeface="Courier"/>
              </a:rPr>
              <a:t> </a:t>
            </a:r>
            <a:r>
              <a:rPr lang="en-US" sz="1600" dirty="0" err="1">
                <a:latin typeface="Courier"/>
                <a:cs typeface="Courier"/>
              </a:rPr>
              <a:t>qtgviadyny</a:t>
            </a:r>
            <a:r>
              <a:rPr lang="en-US" sz="1600" dirty="0">
                <a:latin typeface="Courier"/>
                <a:cs typeface="Courier"/>
              </a:rPr>
              <a:t> </a:t>
            </a:r>
            <a:r>
              <a:rPr lang="en-US" sz="1600" dirty="0" err="1">
                <a:latin typeface="Courier"/>
                <a:cs typeface="Courier"/>
              </a:rPr>
              <a:t>klpddfmgcv</a:t>
            </a:r>
            <a:endParaRPr lang="en-US" sz="1600" dirty="0">
              <a:latin typeface="Courier"/>
              <a:cs typeface="Courier"/>
            </a:endParaRPr>
          </a:p>
          <a:p>
            <a:r>
              <a:rPr lang="en-US" sz="1600" dirty="0">
                <a:latin typeface="Courier"/>
                <a:cs typeface="Courier"/>
              </a:rPr>
              <a:t> </a:t>
            </a:r>
            <a:r>
              <a:rPr lang="en-US" sz="1600" dirty="0">
                <a:solidFill>
                  <a:srgbClr val="7F7F7F"/>
                </a:solidFill>
                <a:latin typeface="Courier"/>
                <a:cs typeface="Courier"/>
              </a:rPr>
              <a:t>421</a:t>
            </a:r>
            <a:r>
              <a:rPr lang="en-US" sz="1600" dirty="0">
                <a:latin typeface="Courier"/>
                <a:cs typeface="Courier"/>
              </a:rPr>
              <a:t> </a:t>
            </a:r>
            <a:r>
              <a:rPr lang="en-US" sz="1600" dirty="0" err="1">
                <a:latin typeface="Courier"/>
                <a:cs typeface="Courier"/>
              </a:rPr>
              <a:t>lawntrnida</a:t>
            </a:r>
            <a:r>
              <a:rPr lang="en-US" sz="1600" dirty="0">
                <a:latin typeface="Courier"/>
                <a:cs typeface="Courier"/>
              </a:rPr>
              <a:t> </a:t>
            </a:r>
            <a:r>
              <a:rPr lang="en-US" sz="1600" dirty="0" err="1">
                <a:latin typeface="Courier"/>
                <a:cs typeface="Courier"/>
              </a:rPr>
              <a:t>tstgnynyky</a:t>
            </a:r>
            <a:r>
              <a:rPr lang="en-US" sz="1600" dirty="0">
                <a:latin typeface="Courier"/>
                <a:cs typeface="Courier"/>
              </a:rPr>
              <a:t> </a:t>
            </a:r>
            <a:r>
              <a:rPr lang="en-US" sz="1600" dirty="0" err="1">
                <a:latin typeface="Courier"/>
                <a:cs typeface="Courier"/>
              </a:rPr>
              <a:t>rylrhgklrp</a:t>
            </a:r>
            <a:r>
              <a:rPr lang="en-US" sz="1600" dirty="0">
                <a:latin typeface="Courier"/>
                <a:cs typeface="Courier"/>
              </a:rPr>
              <a:t> </a:t>
            </a:r>
            <a:r>
              <a:rPr lang="en-US" sz="1600" dirty="0" err="1">
                <a:latin typeface="Courier"/>
                <a:cs typeface="Courier"/>
              </a:rPr>
              <a:t>ferdisnvpf</a:t>
            </a:r>
            <a:r>
              <a:rPr lang="en-US" sz="1600" dirty="0">
                <a:latin typeface="Courier"/>
                <a:cs typeface="Courier"/>
              </a:rPr>
              <a:t> </a:t>
            </a:r>
            <a:r>
              <a:rPr lang="en-US" sz="1600" dirty="0" err="1">
                <a:latin typeface="Courier"/>
                <a:cs typeface="Courier"/>
              </a:rPr>
              <a:t>spdgkpctpp</a:t>
            </a:r>
            <a:r>
              <a:rPr lang="en-US" sz="1600" dirty="0">
                <a:latin typeface="Courier"/>
                <a:cs typeface="Courier"/>
              </a:rPr>
              <a:t> </a:t>
            </a:r>
            <a:r>
              <a:rPr lang="en-US" sz="1600" dirty="0" err="1">
                <a:latin typeface="Courier"/>
                <a:cs typeface="Courier"/>
              </a:rPr>
              <a:t>alncywplnd</a:t>
            </a:r>
            <a:endParaRPr lang="en-US" sz="1600" dirty="0">
              <a:latin typeface="Courier"/>
              <a:cs typeface="Courier"/>
            </a:endParaRPr>
          </a:p>
          <a:p>
            <a:r>
              <a:rPr lang="en-US" sz="1600" dirty="0">
                <a:latin typeface="Courier"/>
                <a:cs typeface="Courier"/>
              </a:rPr>
              <a:t> </a:t>
            </a:r>
            <a:r>
              <a:rPr lang="en-US" sz="1600" dirty="0">
                <a:solidFill>
                  <a:srgbClr val="7F7F7F"/>
                </a:solidFill>
                <a:latin typeface="Courier"/>
                <a:cs typeface="Courier"/>
              </a:rPr>
              <a:t>481</a:t>
            </a:r>
            <a:r>
              <a:rPr lang="en-US" sz="1600" dirty="0">
                <a:latin typeface="Courier"/>
                <a:cs typeface="Courier"/>
              </a:rPr>
              <a:t> </a:t>
            </a:r>
            <a:r>
              <a:rPr lang="en-US" sz="1600" dirty="0" err="1">
                <a:latin typeface="Courier"/>
                <a:cs typeface="Courier"/>
              </a:rPr>
              <a:t>ygfytttgig</a:t>
            </a:r>
            <a:r>
              <a:rPr lang="en-US" sz="1600" dirty="0">
                <a:latin typeface="Courier"/>
                <a:cs typeface="Courier"/>
              </a:rPr>
              <a:t> </a:t>
            </a:r>
            <a:r>
              <a:rPr lang="en-US" sz="1600" dirty="0" err="1">
                <a:latin typeface="Courier"/>
                <a:cs typeface="Courier"/>
              </a:rPr>
              <a:t>yqpyrvvvls</a:t>
            </a:r>
            <a:r>
              <a:rPr lang="en-US" sz="1600" dirty="0">
                <a:latin typeface="Courier"/>
                <a:cs typeface="Courier"/>
              </a:rPr>
              <a:t> </a:t>
            </a:r>
            <a:r>
              <a:rPr lang="en-US" sz="1600" dirty="0" err="1">
                <a:latin typeface="Courier"/>
                <a:cs typeface="Courier"/>
              </a:rPr>
              <a:t>fellnapatv</a:t>
            </a:r>
            <a:r>
              <a:rPr lang="en-US" sz="1600" dirty="0">
                <a:latin typeface="Courier"/>
                <a:cs typeface="Courier"/>
              </a:rPr>
              <a:t> </a:t>
            </a:r>
            <a:r>
              <a:rPr lang="en-US" sz="1600" dirty="0" err="1">
                <a:latin typeface="Courier"/>
                <a:cs typeface="Courier"/>
              </a:rPr>
              <a:t>cgpklstdli</a:t>
            </a:r>
            <a:r>
              <a:rPr lang="en-US" sz="1600" dirty="0">
                <a:latin typeface="Courier"/>
                <a:cs typeface="Courier"/>
              </a:rPr>
              <a:t> </a:t>
            </a:r>
            <a:r>
              <a:rPr lang="en-US" sz="1600" dirty="0" err="1">
                <a:latin typeface="Courier"/>
                <a:cs typeface="Courier"/>
              </a:rPr>
              <a:t>knqcvnfnfn</a:t>
            </a:r>
            <a:r>
              <a:rPr lang="en-US" sz="1600" dirty="0">
                <a:latin typeface="Courier"/>
                <a:cs typeface="Courier"/>
              </a:rPr>
              <a:t> </a:t>
            </a:r>
            <a:r>
              <a:rPr lang="en-US" sz="1600" dirty="0" err="1">
                <a:latin typeface="Courier"/>
                <a:cs typeface="Courier"/>
              </a:rPr>
              <a:t>gltgtgvltp</a:t>
            </a:r>
            <a:endParaRPr lang="en-US" sz="1600" dirty="0">
              <a:latin typeface="Courier"/>
              <a:cs typeface="Courier"/>
            </a:endParaRPr>
          </a:p>
          <a:p>
            <a:r>
              <a:rPr lang="en-US" sz="1600" dirty="0">
                <a:latin typeface="Courier"/>
                <a:cs typeface="Courier"/>
              </a:rPr>
              <a:t> </a:t>
            </a:r>
            <a:r>
              <a:rPr lang="en-US" sz="1600" dirty="0">
                <a:solidFill>
                  <a:srgbClr val="7F7F7F"/>
                </a:solidFill>
                <a:latin typeface="Courier"/>
                <a:cs typeface="Courier"/>
              </a:rPr>
              <a:t>541</a:t>
            </a:r>
            <a:r>
              <a:rPr lang="en-US" sz="1600" dirty="0">
                <a:latin typeface="Courier"/>
                <a:cs typeface="Courier"/>
              </a:rPr>
              <a:t> </a:t>
            </a:r>
            <a:r>
              <a:rPr lang="en-US" sz="1600" dirty="0" err="1">
                <a:latin typeface="Courier"/>
                <a:cs typeface="Courier"/>
              </a:rPr>
              <a:t>sskrfqpfqq</a:t>
            </a:r>
            <a:r>
              <a:rPr lang="en-US" sz="1600" dirty="0">
                <a:latin typeface="Courier"/>
                <a:cs typeface="Courier"/>
              </a:rPr>
              <a:t> </a:t>
            </a:r>
            <a:r>
              <a:rPr lang="en-US" sz="1600" dirty="0" err="1">
                <a:latin typeface="Courier"/>
                <a:cs typeface="Courier"/>
              </a:rPr>
              <a:t>fgrdvsdftd</a:t>
            </a:r>
            <a:r>
              <a:rPr lang="en-US" sz="1600" dirty="0">
                <a:latin typeface="Courier"/>
                <a:cs typeface="Courier"/>
              </a:rPr>
              <a:t> </a:t>
            </a:r>
            <a:r>
              <a:rPr lang="en-US" sz="1600" dirty="0" err="1">
                <a:latin typeface="Courier"/>
                <a:cs typeface="Courier"/>
              </a:rPr>
              <a:t>svrdpktsei</a:t>
            </a:r>
            <a:r>
              <a:rPr lang="en-US" sz="1600" dirty="0">
                <a:latin typeface="Courier"/>
                <a:cs typeface="Courier"/>
              </a:rPr>
              <a:t> </a:t>
            </a:r>
            <a:r>
              <a:rPr lang="en-US" sz="1600" dirty="0" err="1">
                <a:latin typeface="Courier"/>
                <a:cs typeface="Courier"/>
              </a:rPr>
              <a:t>ldispcafgg</a:t>
            </a:r>
            <a:r>
              <a:rPr lang="en-US" sz="1600" dirty="0">
                <a:latin typeface="Courier"/>
                <a:cs typeface="Courier"/>
              </a:rPr>
              <a:t> </a:t>
            </a:r>
            <a:r>
              <a:rPr lang="en-US" sz="1600" dirty="0" err="1">
                <a:latin typeface="Courier"/>
                <a:cs typeface="Courier"/>
              </a:rPr>
              <a:t>vsvitpgtna</a:t>
            </a:r>
            <a:r>
              <a:rPr lang="en-US" sz="1600" dirty="0">
                <a:latin typeface="Courier"/>
                <a:cs typeface="Courier"/>
              </a:rPr>
              <a:t> </a:t>
            </a:r>
            <a:r>
              <a:rPr lang="en-US" sz="1600" dirty="0" err="1">
                <a:latin typeface="Courier"/>
                <a:cs typeface="Courier"/>
              </a:rPr>
              <a:t>ssevavlyqd</a:t>
            </a:r>
            <a:endParaRPr lang="en-US" sz="1600" dirty="0">
              <a:latin typeface="Courier"/>
              <a:cs typeface="Courier"/>
            </a:endParaRPr>
          </a:p>
          <a:p>
            <a:r>
              <a:rPr lang="en-US" sz="1600" dirty="0">
                <a:latin typeface="Courier"/>
                <a:cs typeface="Courier"/>
              </a:rPr>
              <a:t> </a:t>
            </a:r>
            <a:r>
              <a:rPr lang="en-US" sz="1600" dirty="0">
                <a:solidFill>
                  <a:srgbClr val="7F7F7F"/>
                </a:solidFill>
                <a:latin typeface="Courier"/>
                <a:cs typeface="Courier"/>
              </a:rPr>
              <a:t>601</a:t>
            </a:r>
            <a:r>
              <a:rPr lang="en-US" sz="1600" dirty="0">
                <a:latin typeface="Courier"/>
                <a:cs typeface="Courier"/>
              </a:rPr>
              <a:t> </a:t>
            </a:r>
            <a:r>
              <a:rPr lang="en-US" sz="1600" dirty="0" err="1">
                <a:latin typeface="Courier"/>
                <a:cs typeface="Courier"/>
              </a:rPr>
              <a:t>vnctdvstai</a:t>
            </a:r>
            <a:r>
              <a:rPr lang="en-US" sz="1600" dirty="0">
                <a:latin typeface="Courier"/>
                <a:cs typeface="Courier"/>
              </a:rPr>
              <a:t> </a:t>
            </a:r>
            <a:r>
              <a:rPr lang="en-US" sz="1600" dirty="0" err="1">
                <a:latin typeface="Courier"/>
                <a:cs typeface="Courier"/>
              </a:rPr>
              <a:t>hadqltpawr</a:t>
            </a:r>
            <a:r>
              <a:rPr lang="en-US" sz="1600" dirty="0">
                <a:latin typeface="Courier"/>
                <a:cs typeface="Courier"/>
              </a:rPr>
              <a:t> </a:t>
            </a:r>
            <a:r>
              <a:rPr lang="en-US" sz="1600" dirty="0" err="1">
                <a:latin typeface="Courier"/>
                <a:cs typeface="Courier"/>
              </a:rPr>
              <a:t>iystgnnvfq</a:t>
            </a:r>
            <a:r>
              <a:rPr lang="en-US" sz="1600" dirty="0">
                <a:latin typeface="Courier"/>
                <a:cs typeface="Courier"/>
              </a:rPr>
              <a:t> </a:t>
            </a:r>
            <a:r>
              <a:rPr lang="en-US" sz="1600" dirty="0" err="1">
                <a:latin typeface="Courier"/>
                <a:cs typeface="Courier"/>
              </a:rPr>
              <a:t>tqagcligae</a:t>
            </a:r>
            <a:r>
              <a:rPr lang="en-US" sz="1600" dirty="0">
                <a:latin typeface="Courier"/>
                <a:cs typeface="Courier"/>
              </a:rPr>
              <a:t> </a:t>
            </a:r>
            <a:r>
              <a:rPr lang="en-US" sz="1600" dirty="0" err="1">
                <a:latin typeface="Courier"/>
                <a:cs typeface="Courier"/>
              </a:rPr>
              <a:t>hvdtsyecdi</a:t>
            </a:r>
            <a:r>
              <a:rPr lang="en-US" sz="1600" dirty="0">
                <a:latin typeface="Courier"/>
                <a:cs typeface="Courier"/>
              </a:rPr>
              <a:t> </a:t>
            </a:r>
            <a:r>
              <a:rPr lang="en-US" sz="1600" dirty="0" err="1">
                <a:latin typeface="Courier"/>
                <a:cs typeface="Courier"/>
              </a:rPr>
              <a:t>pigagicasy</a:t>
            </a:r>
            <a:endParaRPr lang="en-US" sz="1600" dirty="0">
              <a:latin typeface="Courier"/>
              <a:cs typeface="Courier"/>
            </a:endParaRPr>
          </a:p>
          <a:p>
            <a:r>
              <a:rPr lang="en-US" sz="1600" dirty="0">
                <a:latin typeface="Courier"/>
                <a:cs typeface="Courier"/>
              </a:rPr>
              <a:t> </a:t>
            </a:r>
            <a:r>
              <a:rPr lang="en-US" sz="1600" dirty="0">
                <a:solidFill>
                  <a:srgbClr val="7F7F7F"/>
                </a:solidFill>
                <a:latin typeface="Courier"/>
                <a:cs typeface="Courier"/>
              </a:rPr>
              <a:t>661</a:t>
            </a:r>
            <a:r>
              <a:rPr lang="en-US" sz="1600" dirty="0">
                <a:latin typeface="Courier"/>
                <a:cs typeface="Courier"/>
              </a:rPr>
              <a:t> </a:t>
            </a:r>
            <a:r>
              <a:rPr lang="en-US" sz="1600" dirty="0" err="1">
                <a:latin typeface="Courier"/>
                <a:cs typeface="Courier"/>
              </a:rPr>
              <a:t>htvsllrsts</a:t>
            </a:r>
            <a:r>
              <a:rPr lang="en-US" sz="1600" dirty="0">
                <a:latin typeface="Courier"/>
                <a:cs typeface="Courier"/>
              </a:rPr>
              <a:t> </a:t>
            </a:r>
            <a:r>
              <a:rPr lang="en-US" sz="1600" dirty="0" err="1">
                <a:latin typeface="Courier"/>
                <a:cs typeface="Courier"/>
              </a:rPr>
              <a:t>qksivaytms</a:t>
            </a:r>
            <a:r>
              <a:rPr lang="en-US" sz="1600" dirty="0">
                <a:latin typeface="Courier"/>
                <a:cs typeface="Courier"/>
              </a:rPr>
              <a:t> </a:t>
            </a:r>
            <a:r>
              <a:rPr lang="en-US" sz="1600" dirty="0" err="1">
                <a:latin typeface="Courier"/>
                <a:cs typeface="Courier"/>
              </a:rPr>
              <a:t>lgadssiays</a:t>
            </a:r>
            <a:r>
              <a:rPr lang="en-US" sz="1600" dirty="0">
                <a:latin typeface="Courier"/>
                <a:cs typeface="Courier"/>
              </a:rPr>
              <a:t> </a:t>
            </a:r>
            <a:r>
              <a:rPr lang="en-US" sz="1600" dirty="0" err="1">
                <a:latin typeface="Courier"/>
                <a:cs typeface="Courier"/>
              </a:rPr>
              <a:t>nntiaiptnf</a:t>
            </a:r>
            <a:r>
              <a:rPr lang="en-US" sz="1600" dirty="0">
                <a:latin typeface="Courier"/>
                <a:cs typeface="Courier"/>
              </a:rPr>
              <a:t> </a:t>
            </a:r>
            <a:r>
              <a:rPr lang="en-US" sz="1600" dirty="0" err="1">
                <a:latin typeface="Courier"/>
                <a:cs typeface="Courier"/>
              </a:rPr>
              <a:t>sisittevmp</a:t>
            </a:r>
            <a:r>
              <a:rPr lang="en-US" sz="1600" dirty="0">
                <a:latin typeface="Courier"/>
                <a:cs typeface="Courier"/>
              </a:rPr>
              <a:t> </a:t>
            </a:r>
            <a:r>
              <a:rPr lang="en-US" sz="1600" dirty="0" err="1">
                <a:latin typeface="Courier"/>
                <a:cs typeface="Courier"/>
              </a:rPr>
              <a:t>vsmaktsvdc</a:t>
            </a:r>
            <a:endParaRPr lang="en-US" sz="1600" dirty="0">
              <a:latin typeface="Courier"/>
              <a:cs typeface="Courier"/>
            </a:endParaRPr>
          </a:p>
          <a:p>
            <a:r>
              <a:rPr lang="en-US" sz="1600" dirty="0">
                <a:latin typeface="Courier"/>
                <a:cs typeface="Courier"/>
              </a:rPr>
              <a:t> </a:t>
            </a:r>
            <a:r>
              <a:rPr lang="en-US" sz="1600" dirty="0">
                <a:solidFill>
                  <a:srgbClr val="7F7F7F"/>
                </a:solidFill>
                <a:latin typeface="Courier"/>
                <a:cs typeface="Courier"/>
              </a:rPr>
              <a:t>721</a:t>
            </a:r>
            <a:r>
              <a:rPr lang="en-US" sz="1600" dirty="0">
                <a:latin typeface="Courier"/>
                <a:cs typeface="Courier"/>
              </a:rPr>
              <a:t> </a:t>
            </a:r>
            <a:r>
              <a:rPr lang="en-US" sz="1600" dirty="0" err="1">
                <a:latin typeface="Courier"/>
                <a:cs typeface="Courier"/>
              </a:rPr>
              <a:t>nmyicgdste</a:t>
            </a:r>
            <a:r>
              <a:rPr lang="en-US" sz="1600" dirty="0">
                <a:latin typeface="Courier"/>
                <a:cs typeface="Courier"/>
              </a:rPr>
              <a:t> </a:t>
            </a:r>
            <a:r>
              <a:rPr lang="en-US" sz="1600" dirty="0" err="1">
                <a:latin typeface="Courier"/>
                <a:cs typeface="Courier"/>
              </a:rPr>
              <a:t>canlllqygs</a:t>
            </a:r>
            <a:r>
              <a:rPr lang="en-US" sz="1600" dirty="0">
                <a:latin typeface="Courier"/>
                <a:cs typeface="Courier"/>
              </a:rPr>
              <a:t> </a:t>
            </a:r>
            <a:r>
              <a:rPr lang="en-US" sz="1600" dirty="0" err="1">
                <a:latin typeface="Courier"/>
                <a:cs typeface="Courier"/>
              </a:rPr>
              <a:t>fctqlnrals</a:t>
            </a:r>
            <a:r>
              <a:rPr lang="en-US" sz="1600" dirty="0">
                <a:latin typeface="Courier"/>
                <a:cs typeface="Courier"/>
              </a:rPr>
              <a:t> </a:t>
            </a:r>
            <a:r>
              <a:rPr lang="en-US" sz="1600" dirty="0" err="1">
                <a:latin typeface="Courier"/>
                <a:cs typeface="Courier"/>
              </a:rPr>
              <a:t>giaaeqdrnt</a:t>
            </a:r>
            <a:r>
              <a:rPr lang="en-US" sz="1600" dirty="0">
                <a:latin typeface="Courier"/>
                <a:cs typeface="Courier"/>
              </a:rPr>
              <a:t> </a:t>
            </a:r>
            <a:r>
              <a:rPr lang="en-US" sz="1600" dirty="0" err="1">
                <a:latin typeface="Courier"/>
                <a:cs typeface="Courier"/>
              </a:rPr>
              <a:t>revfaqvkqm</a:t>
            </a:r>
            <a:r>
              <a:rPr lang="en-US" sz="1600" dirty="0">
                <a:latin typeface="Courier"/>
                <a:cs typeface="Courier"/>
              </a:rPr>
              <a:t> </a:t>
            </a:r>
            <a:r>
              <a:rPr lang="en-US" sz="1600" dirty="0" err="1">
                <a:latin typeface="Courier"/>
                <a:cs typeface="Courier"/>
              </a:rPr>
              <a:t>yktptlkyfg</a:t>
            </a:r>
            <a:endParaRPr lang="en-US" sz="1600" dirty="0">
              <a:latin typeface="Courier"/>
              <a:cs typeface="Courier"/>
            </a:endParaRPr>
          </a:p>
          <a:p>
            <a:r>
              <a:rPr lang="en-US" sz="1600" dirty="0">
                <a:latin typeface="Courier"/>
                <a:cs typeface="Courier"/>
              </a:rPr>
              <a:t> </a:t>
            </a:r>
            <a:r>
              <a:rPr lang="en-US" sz="1600" dirty="0">
                <a:solidFill>
                  <a:srgbClr val="7F7F7F"/>
                </a:solidFill>
                <a:latin typeface="Courier"/>
                <a:cs typeface="Courier"/>
              </a:rPr>
              <a:t>781</a:t>
            </a:r>
            <a:r>
              <a:rPr lang="en-US" sz="1600" dirty="0">
                <a:latin typeface="Courier"/>
                <a:cs typeface="Courier"/>
              </a:rPr>
              <a:t> </a:t>
            </a:r>
            <a:r>
              <a:rPr lang="en-US" sz="1600" dirty="0" err="1">
                <a:latin typeface="Courier"/>
                <a:cs typeface="Courier"/>
              </a:rPr>
              <a:t>gfnfsqilpd</a:t>
            </a:r>
            <a:r>
              <a:rPr lang="en-US" sz="1600" dirty="0">
                <a:latin typeface="Courier"/>
                <a:cs typeface="Courier"/>
              </a:rPr>
              <a:t> </a:t>
            </a:r>
            <a:r>
              <a:rPr lang="en-US" sz="1600" dirty="0" err="1">
                <a:latin typeface="Courier"/>
                <a:cs typeface="Courier"/>
              </a:rPr>
              <a:t>plkptkrsfi</a:t>
            </a:r>
            <a:r>
              <a:rPr lang="en-US" sz="1600" dirty="0">
                <a:latin typeface="Courier"/>
                <a:cs typeface="Courier"/>
              </a:rPr>
              <a:t> </a:t>
            </a:r>
            <a:r>
              <a:rPr lang="en-US" sz="1600" dirty="0" err="1">
                <a:latin typeface="Courier"/>
                <a:cs typeface="Courier"/>
              </a:rPr>
              <a:t>edllfnkvtl</a:t>
            </a:r>
            <a:r>
              <a:rPr lang="en-US" sz="1600" dirty="0">
                <a:latin typeface="Courier"/>
                <a:cs typeface="Courier"/>
              </a:rPr>
              <a:t> </a:t>
            </a:r>
            <a:r>
              <a:rPr lang="en-US" sz="1600" dirty="0" err="1">
                <a:latin typeface="Courier"/>
                <a:cs typeface="Courier"/>
              </a:rPr>
              <a:t>adagfmkqyg</a:t>
            </a:r>
            <a:r>
              <a:rPr lang="en-US" sz="1600" dirty="0">
                <a:latin typeface="Courier"/>
                <a:cs typeface="Courier"/>
              </a:rPr>
              <a:t> </a:t>
            </a:r>
            <a:r>
              <a:rPr lang="en-US" sz="1600" dirty="0" err="1">
                <a:latin typeface="Courier"/>
                <a:cs typeface="Courier"/>
              </a:rPr>
              <a:t>eclgdinard</a:t>
            </a:r>
            <a:r>
              <a:rPr lang="en-US" sz="1600" dirty="0">
                <a:latin typeface="Courier"/>
                <a:cs typeface="Courier"/>
              </a:rPr>
              <a:t> </a:t>
            </a:r>
            <a:r>
              <a:rPr lang="en-US" sz="1600" dirty="0" err="1">
                <a:latin typeface="Courier"/>
                <a:cs typeface="Courier"/>
              </a:rPr>
              <a:t>licaqkfngl</a:t>
            </a:r>
            <a:endParaRPr lang="en-US" sz="1600" dirty="0">
              <a:latin typeface="Courier"/>
              <a:cs typeface="Courier"/>
            </a:endParaRPr>
          </a:p>
          <a:p>
            <a:r>
              <a:rPr lang="en-US" sz="1600" dirty="0">
                <a:latin typeface="Courier"/>
                <a:cs typeface="Courier"/>
              </a:rPr>
              <a:t> </a:t>
            </a:r>
            <a:r>
              <a:rPr lang="en-US" sz="1600" dirty="0">
                <a:solidFill>
                  <a:srgbClr val="7F7F7F"/>
                </a:solidFill>
                <a:latin typeface="Courier"/>
                <a:cs typeface="Courier"/>
              </a:rPr>
              <a:t>841</a:t>
            </a:r>
            <a:r>
              <a:rPr lang="en-US" sz="1600" dirty="0">
                <a:latin typeface="Courier"/>
                <a:cs typeface="Courier"/>
              </a:rPr>
              <a:t> </a:t>
            </a:r>
            <a:r>
              <a:rPr lang="en-US" sz="1600" dirty="0" err="1">
                <a:latin typeface="Courier"/>
                <a:cs typeface="Courier"/>
              </a:rPr>
              <a:t>tvlpplltdd</a:t>
            </a:r>
            <a:r>
              <a:rPr lang="en-US" sz="1600" dirty="0">
                <a:latin typeface="Courier"/>
                <a:cs typeface="Courier"/>
              </a:rPr>
              <a:t> </a:t>
            </a:r>
            <a:r>
              <a:rPr lang="en-US" sz="1600" dirty="0" err="1">
                <a:latin typeface="Courier"/>
                <a:cs typeface="Courier"/>
              </a:rPr>
              <a:t>miaaytaalv</a:t>
            </a:r>
            <a:r>
              <a:rPr lang="en-US" sz="1600" dirty="0">
                <a:latin typeface="Courier"/>
                <a:cs typeface="Courier"/>
              </a:rPr>
              <a:t> </a:t>
            </a:r>
            <a:r>
              <a:rPr lang="en-US" sz="1600" dirty="0" err="1">
                <a:latin typeface="Courier"/>
                <a:cs typeface="Courier"/>
              </a:rPr>
              <a:t>sgtatagwtf</a:t>
            </a:r>
            <a:r>
              <a:rPr lang="en-US" sz="1600" dirty="0">
                <a:latin typeface="Courier"/>
                <a:cs typeface="Courier"/>
              </a:rPr>
              <a:t> </a:t>
            </a:r>
            <a:r>
              <a:rPr lang="en-US" sz="1600" dirty="0" err="1">
                <a:latin typeface="Courier"/>
                <a:cs typeface="Courier"/>
              </a:rPr>
              <a:t>gagaalqipf</a:t>
            </a:r>
            <a:r>
              <a:rPr lang="en-US" sz="1600" dirty="0">
                <a:latin typeface="Courier"/>
                <a:cs typeface="Courier"/>
              </a:rPr>
              <a:t> </a:t>
            </a:r>
            <a:r>
              <a:rPr lang="en-US" sz="1600" dirty="0" err="1">
                <a:latin typeface="Courier"/>
                <a:cs typeface="Courier"/>
              </a:rPr>
              <a:t>amqmayrfng</a:t>
            </a:r>
            <a:r>
              <a:rPr lang="en-US" sz="1600" dirty="0">
                <a:latin typeface="Courier"/>
                <a:cs typeface="Courier"/>
              </a:rPr>
              <a:t> </a:t>
            </a:r>
            <a:r>
              <a:rPr lang="en-US" sz="1600" dirty="0" err="1">
                <a:latin typeface="Courier"/>
                <a:cs typeface="Courier"/>
              </a:rPr>
              <a:t>igvtqnvlye</a:t>
            </a:r>
            <a:endParaRPr lang="en-US" sz="1600" dirty="0">
              <a:latin typeface="Courier"/>
              <a:cs typeface="Courier"/>
            </a:endParaRPr>
          </a:p>
          <a:p>
            <a:r>
              <a:rPr lang="en-US" sz="1600" dirty="0">
                <a:latin typeface="Courier"/>
                <a:cs typeface="Courier"/>
              </a:rPr>
              <a:t> </a:t>
            </a:r>
            <a:r>
              <a:rPr lang="en-US" sz="1600" dirty="0">
                <a:solidFill>
                  <a:srgbClr val="7F7F7F"/>
                </a:solidFill>
                <a:latin typeface="Courier"/>
                <a:cs typeface="Courier"/>
              </a:rPr>
              <a:t>901</a:t>
            </a:r>
            <a:r>
              <a:rPr lang="en-US" sz="1600" dirty="0">
                <a:latin typeface="Courier"/>
                <a:cs typeface="Courier"/>
              </a:rPr>
              <a:t> </a:t>
            </a:r>
            <a:r>
              <a:rPr lang="en-US" sz="1600" dirty="0" err="1">
                <a:latin typeface="Courier"/>
                <a:cs typeface="Courier"/>
              </a:rPr>
              <a:t>nqkqianqfn</a:t>
            </a:r>
            <a:r>
              <a:rPr lang="en-US" sz="1600" dirty="0">
                <a:latin typeface="Courier"/>
                <a:cs typeface="Courier"/>
              </a:rPr>
              <a:t> </a:t>
            </a:r>
            <a:r>
              <a:rPr lang="en-US" sz="1600" dirty="0" err="1">
                <a:latin typeface="Courier"/>
                <a:cs typeface="Courier"/>
              </a:rPr>
              <a:t>kaisqiqesl</a:t>
            </a:r>
            <a:r>
              <a:rPr lang="en-US" sz="1600" dirty="0">
                <a:latin typeface="Courier"/>
                <a:cs typeface="Courier"/>
              </a:rPr>
              <a:t> </a:t>
            </a:r>
            <a:r>
              <a:rPr lang="en-US" sz="1600" dirty="0" err="1">
                <a:latin typeface="Courier"/>
                <a:cs typeface="Courier"/>
              </a:rPr>
              <a:t>tttstalgkl</a:t>
            </a:r>
            <a:r>
              <a:rPr lang="en-US" sz="1600" dirty="0">
                <a:latin typeface="Courier"/>
                <a:cs typeface="Courier"/>
              </a:rPr>
              <a:t> </a:t>
            </a:r>
            <a:r>
              <a:rPr lang="en-US" sz="1600" dirty="0" err="1">
                <a:latin typeface="Courier"/>
                <a:cs typeface="Courier"/>
              </a:rPr>
              <a:t>qdvvnqnaqa</a:t>
            </a:r>
            <a:r>
              <a:rPr lang="en-US" sz="1600" dirty="0">
                <a:latin typeface="Courier"/>
                <a:cs typeface="Courier"/>
              </a:rPr>
              <a:t> </a:t>
            </a:r>
            <a:r>
              <a:rPr lang="en-US" sz="1600" dirty="0" err="1">
                <a:latin typeface="Courier"/>
                <a:cs typeface="Courier"/>
              </a:rPr>
              <a:t>lntlvkqlss</a:t>
            </a:r>
            <a:r>
              <a:rPr lang="en-US" sz="1600" dirty="0">
                <a:latin typeface="Courier"/>
                <a:cs typeface="Courier"/>
              </a:rPr>
              <a:t> </a:t>
            </a:r>
            <a:r>
              <a:rPr lang="en-US" sz="1600" dirty="0" err="1">
                <a:latin typeface="Courier"/>
                <a:cs typeface="Courier"/>
              </a:rPr>
              <a:t>nfgaissvln</a:t>
            </a:r>
            <a:endParaRPr lang="en-US" sz="1600" dirty="0">
              <a:latin typeface="Courier"/>
              <a:cs typeface="Courier"/>
            </a:endParaRPr>
          </a:p>
          <a:p>
            <a:r>
              <a:rPr lang="en-US" sz="1600" dirty="0">
                <a:latin typeface="Courier"/>
                <a:cs typeface="Courier"/>
              </a:rPr>
              <a:t> </a:t>
            </a:r>
            <a:r>
              <a:rPr lang="en-US" sz="1600" dirty="0">
                <a:solidFill>
                  <a:srgbClr val="7F7F7F"/>
                </a:solidFill>
                <a:latin typeface="Courier"/>
                <a:cs typeface="Courier"/>
              </a:rPr>
              <a:t>961</a:t>
            </a:r>
            <a:r>
              <a:rPr lang="en-US" sz="1600" dirty="0">
                <a:latin typeface="Courier"/>
                <a:cs typeface="Courier"/>
              </a:rPr>
              <a:t> </a:t>
            </a:r>
            <a:r>
              <a:rPr lang="en-US" sz="1600" dirty="0" err="1">
                <a:latin typeface="Courier"/>
                <a:cs typeface="Courier"/>
              </a:rPr>
              <a:t>dilsrldkve</a:t>
            </a:r>
            <a:r>
              <a:rPr lang="en-US" sz="1600" dirty="0">
                <a:latin typeface="Courier"/>
                <a:cs typeface="Courier"/>
              </a:rPr>
              <a:t> </a:t>
            </a:r>
            <a:r>
              <a:rPr lang="en-US" sz="1600" dirty="0" err="1">
                <a:latin typeface="Courier"/>
                <a:cs typeface="Courier"/>
              </a:rPr>
              <a:t>aevqidrlit</a:t>
            </a:r>
            <a:r>
              <a:rPr lang="en-US" sz="1600" dirty="0">
                <a:latin typeface="Courier"/>
                <a:cs typeface="Courier"/>
              </a:rPr>
              <a:t> </a:t>
            </a:r>
            <a:r>
              <a:rPr lang="en-US" sz="1600" dirty="0" err="1">
                <a:latin typeface="Courier"/>
                <a:cs typeface="Courier"/>
              </a:rPr>
              <a:t>grlqslqtyv</a:t>
            </a:r>
            <a:r>
              <a:rPr lang="en-US" sz="1600" dirty="0">
                <a:latin typeface="Courier"/>
                <a:cs typeface="Courier"/>
              </a:rPr>
              <a:t> </a:t>
            </a:r>
            <a:r>
              <a:rPr lang="en-US" sz="1600" dirty="0" err="1">
                <a:latin typeface="Courier"/>
                <a:cs typeface="Courier"/>
              </a:rPr>
              <a:t>tqqliraaei</a:t>
            </a:r>
            <a:r>
              <a:rPr lang="en-US" sz="1600" dirty="0">
                <a:latin typeface="Courier"/>
                <a:cs typeface="Courier"/>
              </a:rPr>
              <a:t> </a:t>
            </a:r>
            <a:r>
              <a:rPr lang="en-US" sz="1600" dirty="0" err="1">
                <a:latin typeface="Courier"/>
                <a:cs typeface="Courier"/>
              </a:rPr>
              <a:t>rasanlaatk</a:t>
            </a:r>
            <a:r>
              <a:rPr lang="en-US" sz="1600" dirty="0">
                <a:latin typeface="Courier"/>
                <a:cs typeface="Courier"/>
              </a:rPr>
              <a:t> </a:t>
            </a:r>
            <a:r>
              <a:rPr lang="en-US" sz="1600" dirty="0" err="1">
                <a:latin typeface="Courier"/>
                <a:cs typeface="Courier"/>
              </a:rPr>
              <a:t>msecvlgqsk</a:t>
            </a:r>
            <a:endParaRPr lang="en-US" sz="1600" dirty="0">
              <a:latin typeface="Courier"/>
              <a:cs typeface="Courier"/>
            </a:endParaRPr>
          </a:p>
          <a:p>
            <a:r>
              <a:rPr lang="en-US" sz="1600" dirty="0">
                <a:solidFill>
                  <a:srgbClr val="7F7F7F"/>
                </a:solidFill>
                <a:latin typeface="Courier"/>
                <a:cs typeface="Courier"/>
              </a:rPr>
              <a:t>1021</a:t>
            </a:r>
            <a:r>
              <a:rPr lang="en-US" sz="1600" dirty="0">
                <a:latin typeface="Courier"/>
                <a:cs typeface="Courier"/>
              </a:rPr>
              <a:t> </a:t>
            </a:r>
            <a:r>
              <a:rPr lang="en-US" sz="1600" dirty="0" err="1">
                <a:latin typeface="Courier"/>
                <a:cs typeface="Courier"/>
              </a:rPr>
              <a:t>rvdfcgkgyh</a:t>
            </a:r>
            <a:r>
              <a:rPr lang="en-US" sz="1600" dirty="0">
                <a:latin typeface="Courier"/>
                <a:cs typeface="Courier"/>
              </a:rPr>
              <a:t> </a:t>
            </a:r>
            <a:r>
              <a:rPr lang="en-US" sz="1600" dirty="0" err="1">
                <a:latin typeface="Courier"/>
                <a:cs typeface="Courier"/>
              </a:rPr>
              <a:t>lmsfpqaaph</a:t>
            </a:r>
            <a:r>
              <a:rPr lang="en-US" sz="1600" dirty="0">
                <a:latin typeface="Courier"/>
                <a:cs typeface="Courier"/>
              </a:rPr>
              <a:t> </a:t>
            </a:r>
            <a:r>
              <a:rPr lang="en-US" sz="1600" dirty="0" err="1">
                <a:latin typeface="Courier"/>
                <a:cs typeface="Courier"/>
              </a:rPr>
              <a:t>gvvflhvtyv</a:t>
            </a:r>
            <a:r>
              <a:rPr lang="en-US" sz="1600" dirty="0">
                <a:latin typeface="Courier"/>
                <a:cs typeface="Courier"/>
              </a:rPr>
              <a:t> </a:t>
            </a:r>
            <a:r>
              <a:rPr lang="en-US" sz="1600" dirty="0" err="1">
                <a:latin typeface="Courier"/>
                <a:cs typeface="Courier"/>
              </a:rPr>
              <a:t>psqernftta</a:t>
            </a:r>
            <a:r>
              <a:rPr lang="en-US" sz="1600" dirty="0">
                <a:latin typeface="Courier"/>
                <a:cs typeface="Courier"/>
              </a:rPr>
              <a:t> </a:t>
            </a:r>
            <a:r>
              <a:rPr lang="en-US" sz="1600" dirty="0" err="1">
                <a:latin typeface="Courier"/>
                <a:cs typeface="Courier"/>
              </a:rPr>
              <a:t>paichegkay</a:t>
            </a:r>
            <a:r>
              <a:rPr lang="en-US" sz="1600" dirty="0">
                <a:latin typeface="Courier"/>
                <a:cs typeface="Courier"/>
              </a:rPr>
              <a:t> </a:t>
            </a:r>
            <a:r>
              <a:rPr lang="en-US" sz="1600" dirty="0" err="1">
                <a:latin typeface="Courier"/>
                <a:cs typeface="Courier"/>
              </a:rPr>
              <a:t>fpregvfvfn</a:t>
            </a:r>
            <a:endParaRPr lang="en-US" sz="1600" dirty="0">
              <a:latin typeface="Courier"/>
              <a:cs typeface="Courier"/>
            </a:endParaRPr>
          </a:p>
          <a:p>
            <a:r>
              <a:rPr lang="en-US" sz="1600" dirty="0">
                <a:solidFill>
                  <a:srgbClr val="7F7F7F"/>
                </a:solidFill>
                <a:latin typeface="Courier"/>
                <a:cs typeface="Courier"/>
              </a:rPr>
              <a:t>1081</a:t>
            </a:r>
            <a:r>
              <a:rPr lang="en-US" sz="1600" dirty="0">
                <a:latin typeface="Courier"/>
                <a:cs typeface="Courier"/>
              </a:rPr>
              <a:t> </a:t>
            </a:r>
            <a:r>
              <a:rPr lang="en-US" sz="1600" dirty="0" err="1">
                <a:latin typeface="Courier"/>
                <a:cs typeface="Courier"/>
              </a:rPr>
              <a:t>gtswfitqrn</a:t>
            </a:r>
            <a:r>
              <a:rPr lang="en-US" sz="1600" dirty="0">
                <a:latin typeface="Courier"/>
                <a:cs typeface="Courier"/>
              </a:rPr>
              <a:t> </a:t>
            </a:r>
            <a:r>
              <a:rPr lang="en-US" sz="1600" dirty="0" err="1">
                <a:latin typeface="Courier"/>
                <a:cs typeface="Courier"/>
              </a:rPr>
              <a:t>ffspqiittd</a:t>
            </a:r>
            <a:r>
              <a:rPr lang="en-US" sz="1600" dirty="0">
                <a:latin typeface="Courier"/>
                <a:cs typeface="Courier"/>
              </a:rPr>
              <a:t> </a:t>
            </a:r>
            <a:r>
              <a:rPr lang="en-US" sz="1600" dirty="0" err="1">
                <a:latin typeface="Courier"/>
                <a:cs typeface="Courier"/>
              </a:rPr>
              <a:t>ntfvsgncdv</a:t>
            </a:r>
            <a:r>
              <a:rPr lang="en-US" sz="1600" dirty="0">
                <a:latin typeface="Courier"/>
                <a:cs typeface="Courier"/>
              </a:rPr>
              <a:t> </a:t>
            </a:r>
            <a:r>
              <a:rPr lang="en-US" sz="1600" dirty="0" err="1">
                <a:latin typeface="Courier"/>
                <a:cs typeface="Courier"/>
              </a:rPr>
              <a:t>vigiinntvy</a:t>
            </a:r>
            <a:r>
              <a:rPr lang="en-US" sz="1600" dirty="0">
                <a:latin typeface="Courier"/>
                <a:cs typeface="Courier"/>
              </a:rPr>
              <a:t> </a:t>
            </a:r>
            <a:r>
              <a:rPr lang="en-US" sz="1600" dirty="0" err="1">
                <a:latin typeface="Courier"/>
                <a:cs typeface="Courier"/>
              </a:rPr>
              <a:t>dplqpeldsf</a:t>
            </a:r>
            <a:r>
              <a:rPr lang="en-US" sz="1600" dirty="0">
                <a:latin typeface="Courier"/>
                <a:cs typeface="Courier"/>
              </a:rPr>
              <a:t> </a:t>
            </a:r>
            <a:r>
              <a:rPr lang="en-US" sz="1600" dirty="0" err="1">
                <a:latin typeface="Courier"/>
                <a:cs typeface="Courier"/>
              </a:rPr>
              <a:t>keeldkyfkn</a:t>
            </a:r>
            <a:endParaRPr lang="en-US" sz="1600" dirty="0">
              <a:latin typeface="Courier"/>
              <a:cs typeface="Courier"/>
            </a:endParaRPr>
          </a:p>
          <a:p>
            <a:r>
              <a:rPr lang="en-US" sz="1600" dirty="0">
                <a:solidFill>
                  <a:srgbClr val="7F7F7F"/>
                </a:solidFill>
                <a:latin typeface="Courier"/>
                <a:cs typeface="Courier"/>
              </a:rPr>
              <a:t>1141</a:t>
            </a:r>
            <a:r>
              <a:rPr lang="en-US" sz="1600" dirty="0">
                <a:latin typeface="Courier"/>
                <a:cs typeface="Courier"/>
              </a:rPr>
              <a:t> </a:t>
            </a:r>
            <a:r>
              <a:rPr lang="en-US" sz="1600" dirty="0" err="1">
                <a:latin typeface="Courier"/>
                <a:cs typeface="Courier"/>
              </a:rPr>
              <a:t>htspdvdlgd</a:t>
            </a:r>
            <a:r>
              <a:rPr lang="en-US" sz="1600" dirty="0">
                <a:latin typeface="Courier"/>
                <a:cs typeface="Courier"/>
              </a:rPr>
              <a:t> </a:t>
            </a:r>
            <a:r>
              <a:rPr lang="en-US" sz="1600" dirty="0" err="1">
                <a:latin typeface="Courier"/>
                <a:cs typeface="Courier"/>
              </a:rPr>
              <a:t>isginasvvn</a:t>
            </a:r>
            <a:r>
              <a:rPr lang="en-US" sz="1600" dirty="0">
                <a:latin typeface="Courier"/>
                <a:cs typeface="Courier"/>
              </a:rPr>
              <a:t> </a:t>
            </a:r>
            <a:r>
              <a:rPr lang="en-US" sz="1600" dirty="0" err="1">
                <a:latin typeface="Courier"/>
                <a:cs typeface="Courier"/>
              </a:rPr>
              <a:t>iqkeidrlne</a:t>
            </a:r>
            <a:r>
              <a:rPr lang="en-US" sz="1600" dirty="0">
                <a:latin typeface="Courier"/>
                <a:cs typeface="Courier"/>
              </a:rPr>
              <a:t> </a:t>
            </a:r>
            <a:r>
              <a:rPr lang="en-US" sz="1600" dirty="0" err="1">
                <a:latin typeface="Courier"/>
                <a:cs typeface="Courier"/>
              </a:rPr>
              <a:t>vaknlnesli</a:t>
            </a:r>
            <a:r>
              <a:rPr lang="en-US" sz="1600" dirty="0">
                <a:latin typeface="Courier"/>
                <a:cs typeface="Courier"/>
              </a:rPr>
              <a:t> </a:t>
            </a:r>
            <a:r>
              <a:rPr lang="en-US" sz="1600" dirty="0" err="1">
                <a:latin typeface="Courier"/>
                <a:cs typeface="Courier"/>
              </a:rPr>
              <a:t>dlqelgkyeq</a:t>
            </a:r>
            <a:r>
              <a:rPr lang="en-US" sz="1600" dirty="0">
                <a:latin typeface="Courier"/>
                <a:cs typeface="Courier"/>
              </a:rPr>
              <a:t> </a:t>
            </a:r>
            <a:r>
              <a:rPr lang="en-US" sz="1600" dirty="0" err="1">
                <a:latin typeface="Courier"/>
                <a:cs typeface="Courier"/>
              </a:rPr>
              <a:t>yikwpwyvwl</a:t>
            </a:r>
            <a:endParaRPr lang="en-US" sz="1600" dirty="0">
              <a:latin typeface="Courier"/>
              <a:cs typeface="Courier"/>
            </a:endParaRPr>
          </a:p>
          <a:p>
            <a:r>
              <a:rPr lang="en-US" sz="1600" dirty="0">
                <a:solidFill>
                  <a:srgbClr val="7F7F7F"/>
                </a:solidFill>
                <a:latin typeface="Courier"/>
                <a:cs typeface="Courier"/>
              </a:rPr>
              <a:t>1201</a:t>
            </a:r>
            <a:r>
              <a:rPr lang="en-US" sz="1600" dirty="0">
                <a:latin typeface="Courier"/>
                <a:cs typeface="Courier"/>
              </a:rPr>
              <a:t> </a:t>
            </a:r>
            <a:r>
              <a:rPr lang="en-US" sz="1600" dirty="0" err="1">
                <a:latin typeface="Courier"/>
                <a:cs typeface="Courier"/>
              </a:rPr>
              <a:t>gfiagliaiv</a:t>
            </a:r>
            <a:r>
              <a:rPr lang="en-US" sz="1600" dirty="0">
                <a:latin typeface="Courier"/>
                <a:cs typeface="Courier"/>
              </a:rPr>
              <a:t> </a:t>
            </a:r>
            <a:r>
              <a:rPr lang="en-US" sz="1600" dirty="0" err="1">
                <a:latin typeface="Courier"/>
                <a:cs typeface="Courier"/>
              </a:rPr>
              <a:t>mvtillccmt</a:t>
            </a:r>
            <a:r>
              <a:rPr lang="en-US" sz="1600" dirty="0">
                <a:latin typeface="Courier"/>
                <a:cs typeface="Courier"/>
              </a:rPr>
              <a:t> </a:t>
            </a:r>
            <a:r>
              <a:rPr lang="en-US" sz="1600" dirty="0" err="1">
                <a:latin typeface="Courier"/>
                <a:cs typeface="Courier"/>
              </a:rPr>
              <a:t>sccsclkgac</a:t>
            </a:r>
            <a:r>
              <a:rPr lang="en-US" sz="1600" dirty="0">
                <a:latin typeface="Courier"/>
                <a:cs typeface="Courier"/>
              </a:rPr>
              <a:t> </a:t>
            </a:r>
            <a:r>
              <a:rPr lang="en-US" sz="1600" dirty="0" err="1">
                <a:latin typeface="Courier"/>
                <a:cs typeface="Courier"/>
              </a:rPr>
              <a:t>scgscckfde</a:t>
            </a:r>
            <a:r>
              <a:rPr lang="en-US" sz="1600" dirty="0">
                <a:latin typeface="Courier"/>
                <a:cs typeface="Courier"/>
              </a:rPr>
              <a:t> </a:t>
            </a:r>
            <a:r>
              <a:rPr lang="en-US" sz="1600" dirty="0" err="1">
                <a:latin typeface="Courier"/>
                <a:cs typeface="Courier"/>
              </a:rPr>
              <a:t>ddsepvlkgv</a:t>
            </a:r>
            <a:r>
              <a:rPr lang="en-US" sz="1600" dirty="0">
                <a:latin typeface="Courier"/>
                <a:cs typeface="Courier"/>
              </a:rPr>
              <a:t> </a:t>
            </a:r>
            <a:r>
              <a:rPr lang="en-US" sz="1600" dirty="0" err="1">
                <a:latin typeface="Courier"/>
                <a:cs typeface="Courier"/>
              </a:rPr>
              <a:t>klhyt</a:t>
            </a:r>
            <a:endParaRPr lang="en-US" sz="1600" dirty="0">
              <a:latin typeface="Courier"/>
              <a:cs typeface="Courier"/>
            </a:endParaRPr>
          </a:p>
        </p:txBody>
      </p:sp>
      <p:sp>
        <p:nvSpPr>
          <p:cNvPr id="3" name="Title 1"/>
          <p:cNvSpPr txBox="1">
            <a:spLocks/>
          </p:cNvSpPr>
          <p:nvPr/>
        </p:nvSpPr>
        <p:spPr>
          <a:xfrm>
            <a:off x="228600" y="1597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Spike Protein</a:t>
            </a:r>
          </a:p>
        </p:txBody>
      </p:sp>
    </p:spTree>
    <p:extLst>
      <p:ext uri="{BB962C8B-B14F-4D97-AF65-F5344CB8AC3E}">
        <p14:creationId xmlns:p14="http://schemas.microsoft.com/office/powerpoint/2010/main" val="31049798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3400" y="152400"/>
            <a:ext cx="4956908" cy="6553200"/>
          </a:xfrm>
          <a:prstGeom prst="rect">
            <a:avLst/>
          </a:prstGeom>
        </p:spPr>
      </p:pic>
      <p:sp>
        <p:nvSpPr>
          <p:cNvPr id="7" name="Content Placeholder 3"/>
          <p:cNvSpPr txBox="1">
            <a:spLocks/>
          </p:cNvSpPr>
          <p:nvPr/>
        </p:nvSpPr>
        <p:spPr>
          <a:xfrm>
            <a:off x="6096000" y="1219200"/>
            <a:ext cx="2819400" cy="1371600"/>
          </a:xfrm>
          <a:prstGeom prst="rect">
            <a:avLst/>
          </a:prstGeom>
          <a:solidFill>
            <a:schemeClr val="accent1">
              <a:lumMod val="20000"/>
              <a:lumOff val="80000"/>
            </a:schemeClr>
          </a:solidFill>
          <a:ln>
            <a:solidFill>
              <a:schemeClr val="accent1"/>
            </a:solidFill>
          </a:ln>
          <a:effectLst>
            <a:outerShdw blurRad="50800" dist="38100" dir="2700000" algn="tl" rotWithShape="0">
              <a:prstClr val="black">
                <a:alpha val="40000"/>
              </a:prstClr>
            </a:outerShdw>
          </a:effectLst>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buNone/>
            </a:pPr>
            <a:r>
              <a:rPr lang="en-US" sz="2400" b="1" dirty="0">
                <a:latin typeface="Optima"/>
                <a:cs typeface="Optima"/>
              </a:rPr>
              <a:t>Tree: </a:t>
            </a:r>
            <a:r>
              <a:rPr lang="en-US" sz="2400" dirty="0">
                <a:latin typeface="Optima"/>
                <a:cs typeface="Optima"/>
              </a:rPr>
              <a:t>Connected graph containing no cycles.</a:t>
            </a:r>
            <a:endParaRPr lang="en-US" sz="2400" b="1" dirty="0">
              <a:latin typeface="Optima"/>
              <a:cs typeface="Optima"/>
            </a:endParaRPr>
          </a:p>
        </p:txBody>
      </p:sp>
      <p:sp>
        <p:nvSpPr>
          <p:cNvPr id="8" name="Title 1"/>
          <p:cNvSpPr txBox="1">
            <a:spLocks/>
          </p:cNvSpPr>
          <p:nvPr/>
        </p:nvSpPr>
        <p:spPr>
          <a:xfrm>
            <a:off x="228600" y="1597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Trees</a:t>
            </a:r>
          </a:p>
        </p:txBody>
      </p:sp>
    </p:spTree>
    <p:extLst>
      <p:ext uri="{BB962C8B-B14F-4D97-AF65-F5344CB8AC3E}">
        <p14:creationId xmlns:p14="http://schemas.microsoft.com/office/powerpoint/2010/main" val="1455903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01800" y="0"/>
            <a:ext cx="5719572" cy="6858000"/>
          </a:xfrm>
          <a:prstGeom prst="rect">
            <a:avLst/>
          </a:prstGeom>
        </p:spPr>
      </p:pic>
    </p:spTree>
    <p:extLst>
      <p:ext uri="{BB962C8B-B14F-4D97-AF65-F5344CB8AC3E}">
        <p14:creationId xmlns:p14="http://schemas.microsoft.com/office/powerpoint/2010/main" val="455179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3400" y="152400"/>
            <a:ext cx="4956908" cy="6553200"/>
          </a:xfrm>
          <a:prstGeom prst="rect">
            <a:avLst/>
          </a:prstGeom>
        </p:spPr>
      </p:pic>
      <p:sp>
        <p:nvSpPr>
          <p:cNvPr id="3" name="Content Placeholder 3"/>
          <p:cNvSpPr txBox="1">
            <a:spLocks/>
          </p:cNvSpPr>
          <p:nvPr/>
        </p:nvSpPr>
        <p:spPr>
          <a:xfrm>
            <a:off x="6096000" y="3200400"/>
            <a:ext cx="2819400" cy="990600"/>
          </a:xfrm>
          <a:prstGeom prst="rect">
            <a:avLst/>
          </a:prstGeom>
          <a:solidFill>
            <a:schemeClr val="tx1">
              <a:lumMod val="75000"/>
              <a:lumOff val="25000"/>
            </a:schemeClr>
          </a:solidFill>
          <a:effectLst>
            <a:outerShdw blurRad="50800" dist="38100" dir="2700000" algn="tl" rotWithShape="0">
              <a:prstClr val="black">
                <a:alpha val="40000"/>
              </a:prstClr>
            </a:outerShdw>
          </a:effectLst>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buNone/>
            </a:pPr>
            <a:r>
              <a:rPr lang="en-US" sz="2400" b="1" dirty="0">
                <a:solidFill>
                  <a:schemeClr val="bg1"/>
                </a:solidFill>
                <a:latin typeface="Optima"/>
                <a:cs typeface="Optima"/>
              </a:rPr>
              <a:t>Leaves</a:t>
            </a:r>
            <a:r>
              <a:rPr lang="en-US" sz="2400" dirty="0">
                <a:solidFill>
                  <a:schemeClr val="bg1"/>
                </a:solidFill>
                <a:latin typeface="Optima"/>
                <a:cs typeface="Optima"/>
              </a:rPr>
              <a:t> (degree = 1): present-day species</a:t>
            </a:r>
            <a:endParaRPr lang="en-US" sz="2400" b="1" dirty="0">
              <a:solidFill>
                <a:schemeClr val="bg1"/>
              </a:solidFill>
              <a:latin typeface="Optima"/>
              <a:cs typeface="Optima"/>
            </a:endParaRPr>
          </a:p>
        </p:txBody>
      </p:sp>
      <p:sp>
        <p:nvSpPr>
          <p:cNvPr id="7" name="Content Placeholder 3"/>
          <p:cNvSpPr txBox="1">
            <a:spLocks/>
          </p:cNvSpPr>
          <p:nvPr/>
        </p:nvSpPr>
        <p:spPr>
          <a:xfrm>
            <a:off x="6096000" y="1219200"/>
            <a:ext cx="2819400" cy="1371600"/>
          </a:xfrm>
          <a:prstGeom prst="rect">
            <a:avLst/>
          </a:prstGeom>
          <a:solidFill>
            <a:schemeClr val="accent1">
              <a:lumMod val="20000"/>
              <a:lumOff val="80000"/>
            </a:schemeClr>
          </a:solidFill>
          <a:ln>
            <a:solidFill>
              <a:schemeClr val="accent1"/>
            </a:solidFill>
          </a:ln>
          <a:effectLst>
            <a:outerShdw blurRad="50800" dist="38100" dir="2700000" algn="tl" rotWithShape="0">
              <a:prstClr val="black">
                <a:alpha val="40000"/>
              </a:prstClr>
            </a:outerShdw>
          </a:effectLst>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buNone/>
            </a:pPr>
            <a:r>
              <a:rPr lang="en-US" sz="2400" b="1" dirty="0">
                <a:latin typeface="Optima"/>
                <a:cs typeface="Optima"/>
              </a:rPr>
              <a:t>Tree: </a:t>
            </a:r>
            <a:r>
              <a:rPr lang="en-US" sz="2400" dirty="0">
                <a:latin typeface="Optima"/>
                <a:cs typeface="Optima"/>
              </a:rPr>
              <a:t>Connected graph containing no cycles.</a:t>
            </a:r>
            <a:endParaRPr lang="en-US" sz="2400" b="1" dirty="0">
              <a:latin typeface="Optima"/>
              <a:cs typeface="Optima"/>
            </a:endParaRPr>
          </a:p>
        </p:txBody>
      </p:sp>
      <p:sp>
        <p:nvSpPr>
          <p:cNvPr id="8" name="Title 1"/>
          <p:cNvSpPr txBox="1">
            <a:spLocks/>
          </p:cNvSpPr>
          <p:nvPr/>
        </p:nvSpPr>
        <p:spPr>
          <a:xfrm>
            <a:off x="228600" y="1597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Trees</a:t>
            </a:r>
          </a:p>
        </p:txBody>
      </p:sp>
    </p:spTree>
    <p:extLst>
      <p:ext uri="{BB962C8B-B14F-4D97-AF65-F5344CB8AC3E}">
        <p14:creationId xmlns:p14="http://schemas.microsoft.com/office/powerpoint/2010/main" val="24826772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3400" y="152400"/>
            <a:ext cx="4956908" cy="6553200"/>
          </a:xfrm>
          <a:prstGeom prst="rect">
            <a:avLst/>
          </a:prstGeom>
        </p:spPr>
      </p:pic>
      <p:sp>
        <p:nvSpPr>
          <p:cNvPr id="3" name="Content Placeholder 3"/>
          <p:cNvSpPr txBox="1">
            <a:spLocks/>
          </p:cNvSpPr>
          <p:nvPr/>
        </p:nvSpPr>
        <p:spPr>
          <a:xfrm>
            <a:off x="6096000" y="3200400"/>
            <a:ext cx="2819400" cy="990600"/>
          </a:xfrm>
          <a:prstGeom prst="rect">
            <a:avLst/>
          </a:prstGeom>
          <a:solidFill>
            <a:schemeClr val="tx1">
              <a:lumMod val="75000"/>
              <a:lumOff val="25000"/>
            </a:schemeClr>
          </a:solidFill>
          <a:effectLst>
            <a:outerShdw blurRad="50800" dist="38100" dir="2700000" algn="tl" rotWithShape="0">
              <a:prstClr val="black">
                <a:alpha val="40000"/>
              </a:prstClr>
            </a:outerShdw>
          </a:effectLst>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buNone/>
            </a:pPr>
            <a:r>
              <a:rPr lang="en-US" sz="2400" b="1" dirty="0">
                <a:solidFill>
                  <a:schemeClr val="bg1"/>
                </a:solidFill>
                <a:latin typeface="Optima"/>
                <a:cs typeface="Optima"/>
              </a:rPr>
              <a:t>Leaves</a:t>
            </a:r>
            <a:r>
              <a:rPr lang="en-US" sz="2400" dirty="0">
                <a:solidFill>
                  <a:schemeClr val="bg1"/>
                </a:solidFill>
                <a:latin typeface="Optima"/>
                <a:cs typeface="Optima"/>
              </a:rPr>
              <a:t> (degree = 1): present-day species</a:t>
            </a:r>
            <a:endParaRPr lang="en-US" sz="2400" b="1" dirty="0">
              <a:solidFill>
                <a:schemeClr val="bg1"/>
              </a:solidFill>
              <a:latin typeface="Optima"/>
              <a:cs typeface="Optima"/>
            </a:endParaRPr>
          </a:p>
        </p:txBody>
      </p:sp>
      <p:sp>
        <p:nvSpPr>
          <p:cNvPr id="6" name="Content Placeholder 3"/>
          <p:cNvSpPr txBox="1">
            <a:spLocks/>
          </p:cNvSpPr>
          <p:nvPr/>
        </p:nvSpPr>
        <p:spPr>
          <a:xfrm>
            <a:off x="6096001" y="4760069"/>
            <a:ext cx="2831223" cy="1371600"/>
          </a:xfrm>
          <a:prstGeom prst="rect">
            <a:avLst/>
          </a:prstGeom>
          <a:solidFill>
            <a:srgbClr val="D9D9D9"/>
          </a:solidFill>
          <a:ln>
            <a:solidFill>
              <a:srgbClr val="262626"/>
            </a:solidFill>
          </a:ln>
          <a:effectLst>
            <a:outerShdw blurRad="50800" dist="38100" dir="2700000" algn="tl" rotWithShape="0">
              <a:prstClr val="black">
                <a:alpha val="40000"/>
              </a:prstClr>
            </a:outerShdw>
          </a:effectLst>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buNone/>
            </a:pPr>
            <a:r>
              <a:rPr lang="en-US" sz="2400" b="1" dirty="0">
                <a:latin typeface="Optima"/>
                <a:cs typeface="Optima"/>
              </a:rPr>
              <a:t>Internal nodes</a:t>
            </a:r>
            <a:r>
              <a:rPr lang="en-US" sz="2400" dirty="0">
                <a:latin typeface="Optima"/>
                <a:cs typeface="Optima"/>
              </a:rPr>
              <a:t> (degree </a:t>
            </a:r>
            <a:r>
              <a:rPr lang="en-US" sz="2400" i="1" dirty="0">
                <a:latin typeface="Optima"/>
                <a:cs typeface="Optima"/>
              </a:rPr>
              <a:t>≥</a:t>
            </a:r>
            <a:r>
              <a:rPr lang="en-US" sz="2400" dirty="0">
                <a:latin typeface="Optima"/>
                <a:cs typeface="Optima"/>
              </a:rPr>
              <a:t> 1): ancestral species</a:t>
            </a:r>
            <a:endParaRPr lang="en-US" sz="2400" b="1" dirty="0">
              <a:latin typeface="Optima"/>
              <a:cs typeface="Optima"/>
            </a:endParaRPr>
          </a:p>
        </p:txBody>
      </p:sp>
      <p:sp>
        <p:nvSpPr>
          <p:cNvPr id="7" name="Content Placeholder 3"/>
          <p:cNvSpPr txBox="1">
            <a:spLocks/>
          </p:cNvSpPr>
          <p:nvPr/>
        </p:nvSpPr>
        <p:spPr>
          <a:xfrm>
            <a:off x="6096000" y="1219200"/>
            <a:ext cx="2819400" cy="1371600"/>
          </a:xfrm>
          <a:prstGeom prst="rect">
            <a:avLst/>
          </a:prstGeom>
          <a:solidFill>
            <a:schemeClr val="accent1">
              <a:lumMod val="20000"/>
              <a:lumOff val="80000"/>
            </a:schemeClr>
          </a:solidFill>
          <a:ln>
            <a:solidFill>
              <a:schemeClr val="accent1"/>
            </a:solidFill>
          </a:ln>
          <a:effectLst>
            <a:outerShdw blurRad="50800" dist="38100" dir="2700000" algn="tl" rotWithShape="0">
              <a:prstClr val="black">
                <a:alpha val="40000"/>
              </a:prstClr>
            </a:outerShdw>
          </a:effectLst>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buNone/>
            </a:pPr>
            <a:r>
              <a:rPr lang="en-US" sz="2400" b="1" dirty="0">
                <a:latin typeface="Optima"/>
                <a:cs typeface="Optima"/>
              </a:rPr>
              <a:t>Tree: </a:t>
            </a:r>
            <a:r>
              <a:rPr lang="en-US" sz="2400" dirty="0">
                <a:latin typeface="Optima"/>
                <a:cs typeface="Optima"/>
              </a:rPr>
              <a:t>Connected graph containing no cycles.</a:t>
            </a:r>
            <a:endParaRPr lang="en-US" sz="2400" b="1" dirty="0">
              <a:latin typeface="Optima"/>
              <a:cs typeface="Optima"/>
            </a:endParaRPr>
          </a:p>
        </p:txBody>
      </p:sp>
      <p:sp>
        <p:nvSpPr>
          <p:cNvPr id="8" name="Title 1"/>
          <p:cNvSpPr txBox="1">
            <a:spLocks/>
          </p:cNvSpPr>
          <p:nvPr/>
        </p:nvSpPr>
        <p:spPr>
          <a:xfrm>
            <a:off x="228600" y="1597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Trees</a:t>
            </a:r>
          </a:p>
        </p:txBody>
      </p:sp>
    </p:spTree>
    <p:extLst>
      <p:ext uri="{BB962C8B-B14F-4D97-AF65-F5344CB8AC3E}">
        <p14:creationId xmlns:p14="http://schemas.microsoft.com/office/powerpoint/2010/main" val="719915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2046" y="1391681"/>
            <a:ext cx="8260977" cy="3052969"/>
          </a:xfrm>
          <a:prstGeom prst="rect">
            <a:avLst/>
          </a:prstGeom>
        </p:spPr>
      </p:pic>
      <p:sp>
        <p:nvSpPr>
          <p:cNvPr id="3" name="Title 1"/>
          <p:cNvSpPr txBox="1">
            <a:spLocks/>
          </p:cNvSpPr>
          <p:nvPr/>
        </p:nvSpPr>
        <p:spPr>
          <a:xfrm>
            <a:off x="228600" y="1597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Trees</a:t>
            </a:r>
          </a:p>
        </p:txBody>
      </p:sp>
      <p:sp>
        <p:nvSpPr>
          <p:cNvPr id="4" name="Rectangle 3"/>
          <p:cNvSpPr/>
          <p:nvPr/>
        </p:nvSpPr>
        <p:spPr>
          <a:xfrm>
            <a:off x="533400" y="4720000"/>
            <a:ext cx="8229600" cy="1815882"/>
          </a:xfrm>
          <a:prstGeom prst="rect">
            <a:avLst/>
          </a:prstGeom>
          <a:solidFill>
            <a:schemeClr val="accent4">
              <a:lumMod val="20000"/>
              <a:lumOff val="80000"/>
            </a:schemeClr>
          </a:solidFill>
          <a:ln>
            <a:solidFill>
              <a:schemeClr val="accent4"/>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b="1" dirty="0">
                <a:solidFill>
                  <a:schemeClr val="accent4"/>
                </a:solidFill>
                <a:latin typeface="Optima"/>
                <a:cs typeface="Optima"/>
              </a:rPr>
              <a:t>Exercise Break: </a:t>
            </a:r>
            <a:r>
              <a:rPr lang="en-US" sz="2800" dirty="0">
                <a:latin typeface="Optima"/>
                <a:cs typeface="Optima"/>
              </a:rPr>
              <a:t>Prove the following two statements.</a:t>
            </a:r>
          </a:p>
          <a:p>
            <a:pPr marL="514350" indent="-514350">
              <a:buFont typeface="+mj-lt"/>
              <a:buAutoNum type="arabicPeriod"/>
            </a:pPr>
            <a:r>
              <a:rPr lang="en-US" sz="2800" dirty="0">
                <a:latin typeface="Optima"/>
                <a:cs typeface="Optima"/>
              </a:rPr>
              <a:t>Every tree with at least two nodes has at least two leaves.</a:t>
            </a:r>
          </a:p>
          <a:p>
            <a:pPr marL="514350" indent="-514350">
              <a:buFont typeface="+mj-lt"/>
              <a:buAutoNum type="arabicPeriod"/>
            </a:pPr>
            <a:r>
              <a:rPr lang="en-US" sz="2800" dirty="0">
                <a:latin typeface="Optima"/>
                <a:cs typeface="Optima"/>
              </a:rPr>
              <a:t>Every tree with </a:t>
            </a:r>
            <a:r>
              <a:rPr lang="en-US" sz="2800" i="1" dirty="0">
                <a:latin typeface="Optima"/>
                <a:cs typeface="Optima"/>
              </a:rPr>
              <a:t>n</a:t>
            </a:r>
            <a:r>
              <a:rPr lang="en-US" sz="2800" dirty="0">
                <a:latin typeface="Optima"/>
                <a:cs typeface="Optima"/>
              </a:rPr>
              <a:t> nodes has exactly </a:t>
            </a:r>
            <a:r>
              <a:rPr lang="en-US" sz="2800" i="1" dirty="0">
                <a:latin typeface="Optima"/>
                <a:cs typeface="Optima"/>
              </a:rPr>
              <a:t>n</a:t>
            </a:r>
            <a:r>
              <a:rPr lang="en-US" sz="2800" dirty="0">
                <a:latin typeface="Optima"/>
                <a:cs typeface="Optima"/>
              </a:rPr>
              <a:t> – 1 edges.</a:t>
            </a:r>
          </a:p>
        </p:txBody>
      </p:sp>
    </p:spTree>
    <p:extLst>
      <p:ext uri="{BB962C8B-B14F-4D97-AF65-F5344CB8AC3E}">
        <p14:creationId xmlns:p14="http://schemas.microsoft.com/office/powerpoint/2010/main" val="17686759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Arrow Connector 37"/>
          <p:cNvCxnSpPr/>
          <p:nvPr/>
        </p:nvCxnSpPr>
        <p:spPr>
          <a:xfrm flipV="1">
            <a:off x="2389861" y="3694980"/>
            <a:ext cx="0" cy="1347977"/>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H="1" flipV="1">
            <a:off x="3902298" y="3694979"/>
            <a:ext cx="2" cy="1347976"/>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H="1" flipV="1">
            <a:off x="3902299" y="3713293"/>
            <a:ext cx="415462" cy="1329663"/>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V="1">
            <a:off x="3477738" y="3712077"/>
            <a:ext cx="424560" cy="1330879"/>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6" name="Oval 35"/>
          <p:cNvSpPr/>
          <p:nvPr/>
        </p:nvSpPr>
        <p:spPr>
          <a:xfrm>
            <a:off x="2259227" y="4896354"/>
            <a:ext cx="266605" cy="266604"/>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cxnSp>
        <p:nvCxnSpPr>
          <p:cNvPr id="2" name="Straight Arrow Connector 1"/>
          <p:cNvCxnSpPr/>
          <p:nvPr/>
        </p:nvCxnSpPr>
        <p:spPr>
          <a:xfrm flipH="1" flipV="1">
            <a:off x="5409556" y="3696194"/>
            <a:ext cx="443249" cy="1346761"/>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 name="Straight Arrow Connector 2"/>
          <p:cNvCxnSpPr/>
          <p:nvPr/>
        </p:nvCxnSpPr>
        <p:spPr>
          <a:xfrm flipV="1">
            <a:off x="5012782" y="3694979"/>
            <a:ext cx="396773" cy="1347976"/>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H="1" flipV="1">
            <a:off x="2389862" y="3696194"/>
            <a:ext cx="417858" cy="1346761"/>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1972697" y="3694979"/>
            <a:ext cx="417164" cy="1347976"/>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flipV="1">
            <a:off x="790494" y="3712077"/>
            <a:ext cx="417182" cy="1330879"/>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372653" y="3712077"/>
            <a:ext cx="417838" cy="1330879"/>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flipV="1">
            <a:off x="1602119" y="2409435"/>
            <a:ext cx="787742" cy="128554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790493" y="2409437"/>
            <a:ext cx="811623" cy="1285543"/>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flipV="1">
            <a:off x="4661445" y="2419203"/>
            <a:ext cx="748108" cy="1275776"/>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3902298" y="2419203"/>
            <a:ext cx="759146" cy="1276991"/>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3133634" y="1278639"/>
            <a:ext cx="1527810" cy="1130795"/>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1602118" y="1278639"/>
            <a:ext cx="1531519" cy="1130795"/>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6" name="Oval 15"/>
          <p:cNvSpPr/>
          <p:nvPr/>
        </p:nvSpPr>
        <p:spPr>
          <a:xfrm>
            <a:off x="3000333" y="1139033"/>
            <a:ext cx="266605" cy="266604"/>
          </a:xfrm>
          <a:prstGeom prst="ellipse">
            <a:avLst/>
          </a:prstGeom>
          <a:solidFill>
            <a:schemeClr val="bg2"/>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7" name="Oval 16"/>
          <p:cNvSpPr/>
          <p:nvPr/>
        </p:nvSpPr>
        <p:spPr>
          <a:xfrm>
            <a:off x="1468815" y="2269826"/>
            <a:ext cx="266605" cy="266604"/>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8" name="Oval 17"/>
          <p:cNvSpPr/>
          <p:nvPr/>
        </p:nvSpPr>
        <p:spPr>
          <a:xfrm>
            <a:off x="4528143" y="2269826"/>
            <a:ext cx="266605" cy="266604"/>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9" name="Oval 18"/>
          <p:cNvSpPr/>
          <p:nvPr/>
        </p:nvSpPr>
        <p:spPr>
          <a:xfrm>
            <a:off x="657190" y="3562699"/>
            <a:ext cx="266605" cy="266604"/>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20" name="Oval 19"/>
          <p:cNvSpPr/>
          <p:nvPr/>
        </p:nvSpPr>
        <p:spPr>
          <a:xfrm>
            <a:off x="2256560" y="3552930"/>
            <a:ext cx="266605" cy="266604"/>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grpSp>
        <p:nvGrpSpPr>
          <p:cNvPr id="21" name="Group 20"/>
          <p:cNvGrpSpPr/>
          <p:nvPr/>
        </p:nvGrpSpPr>
        <p:grpSpPr>
          <a:xfrm>
            <a:off x="240850" y="4896354"/>
            <a:ext cx="1099282" cy="266604"/>
            <a:chOff x="8917680" y="3877076"/>
            <a:chExt cx="1099282" cy="266604"/>
          </a:xfrm>
          <a:solidFill>
            <a:srgbClr val="404040"/>
          </a:solidFill>
        </p:grpSpPr>
        <p:sp>
          <p:nvSpPr>
            <p:cNvPr id="22" name="Oval 21"/>
            <p:cNvSpPr/>
            <p:nvPr/>
          </p:nvSpPr>
          <p:spPr>
            <a:xfrm>
              <a:off x="9750357" y="3877076"/>
              <a:ext cx="266605" cy="266604"/>
            </a:xfrm>
            <a:prstGeom prst="ellipse">
              <a:avLst/>
            </a:prstGeom>
            <a:grp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23" name="Oval 22"/>
            <p:cNvSpPr/>
            <p:nvPr/>
          </p:nvSpPr>
          <p:spPr>
            <a:xfrm>
              <a:off x="8917680" y="3877076"/>
              <a:ext cx="266605" cy="266604"/>
            </a:xfrm>
            <a:prstGeom prst="ellipse">
              <a:avLst/>
            </a:prstGeom>
            <a:grp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grpSp>
      <p:sp>
        <p:nvSpPr>
          <p:cNvPr id="24" name="Oval 23"/>
          <p:cNvSpPr/>
          <p:nvPr/>
        </p:nvSpPr>
        <p:spPr>
          <a:xfrm>
            <a:off x="3770715" y="3552930"/>
            <a:ext cx="266605" cy="266604"/>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25" name="Oval 24"/>
          <p:cNvSpPr/>
          <p:nvPr/>
        </p:nvSpPr>
        <p:spPr>
          <a:xfrm>
            <a:off x="5285570" y="3552930"/>
            <a:ext cx="266605" cy="266604"/>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grpSp>
        <p:nvGrpSpPr>
          <p:cNvPr id="26" name="Group 25"/>
          <p:cNvGrpSpPr/>
          <p:nvPr/>
        </p:nvGrpSpPr>
        <p:grpSpPr>
          <a:xfrm>
            <a:off x="1840220" y="4896354"/>
            <a:ext cx="1099282" cy="266604"/>
            <a:chOff x="10534416" y="3889783"/>
            <a:chExt cx="1099282" cy="266604"/>
          </a:xfrm>
          <a:solidFill>
            <a:srgbClr val="404040"/>
          </a:solidFill>
        </p:grpSpPr>
        <p:sp>
          <p:nvSpPr>
            <p:cNvPr id="27" name="Oval 26"/>
            <p:cNvSpPr/>
            <p:nvPr/>
          </p:nvSpPr>
          <p:spPr>
            <a:xfrm>
              <a:off x="11367093" y="3889783"/>
              <a:ext cx="266605" cy="266604"/>
            </a:xfrm>
            <a:prstGeom prst="ellipse">
              <a:avLst/>
            </a:prstGeom>
            <a:grp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28" name="Oval 27"/>
            <p:cNvSpPr/>
            <p:nvPr/>
          </p:nvSpPr>
          <p:spPr>
            <a:xfrm>
              <a:off x="10534416" y="3889783"/>
              <a:ext cx="266605" cy="266604"/>
            </a:xfrm>
            <a:prstGeom prst="ellipse">
              <a:avLst/>
            </a:prstGeom>
            <a:grp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grpSp>
      <p:grpSp>
        <p:nvGrpSpPr>
          <p:cNvPr id="32" name="Group 31"/>
          <p:cNvGrpSpPr/>
          <p:nvPr/>
        </p:nvGrpSpPr>
        <p:grpSpPr>
          <a:xfrm>
            <a:off x="4883341" y="4896354"/>
            <a:ext cx="1099282" cy="266604"/>
            <a:chOff x="12021436" y="3889783"/>
            <a:chExt cx="1099282" cy="266604"/>
          </a:xfrm>
          <a:solidFill>
            <a:srgbClr val="404040"/>
          </a:solidFill>
        </p:grpSpPr>
        <p:sp>
          <p:nvSpPr>
            <p:cNvPr id="33" name="Oval 32"/>
            <p:cNvSpPr/>
            <p:nvPr/>
          </p:nvSpPr>
          <p:spPr>
            <a:xfrm>
              <a:off x="12854113" y="3889783"/>
              <a:ext cx="266605" cy="266604"/>
            </a:xfrm>
            <a:prstGeom prst="ellipse">
              <a:avLst/>
            </a:prstGeom>
            <a:grp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4" name="Oval 33"/>
            <p:cNvSpPr/>
            <p:nvPr/>
          </p:nvSpPr>
          <p:spPr>
            <a:xfrm>
              <a:off x="12021436" y="3889783"/>
              <a:ext cx="266605" cy="266604"/>
            </a:xfrm>
            <a:prstGeom prst="ellipse">
              <a:avLst/>
            </a:prstGeom>
            <a:grp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grpSp>
      <p:sp>
        <p:nvSpPr>
          <p:cNvPr id="35" name="Oval 34"/>
          <p:cNvSpPr/>
          <p:nvPr/>
        </p:nvSpPr>
        <p:spPr>
          <a:xfrm>
            <a:off x="3771664" y="4896354"/>
            <a:ext cx="266605" cy="266604"/>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grpSp>
        <p:nvGrpSpPr>
          <p:cNvPr id="41" name="Group 40"/>
          <p:cNvGrpSpPr/>
          <p:nvPr/>
        </p:nvGrpSpPr>
        <p:grpSpPr>
          <a:xfrm>
            <a:off x="3352657" y="4896354"/>
            <a:ext cx="1099282" cy="266604"/>
            <a:chOff x="10534416" y="3889783"/>
            <a:chExt cx="1099282" cy="266604"/>
          </a:xfrm>
          <a:solidFill>
            <a:srgbClr val="404040"/>
          </a:solidFill>
        </p:grpSpPr>
        <p:sp>
          <p:nvSpPr>
            <p:cNvPr id="44" name="Oval 43"/>
            <p:cNvSpPr/>
            <p:nvPr/>
          </p:nvSpPr>
          <p:spPr>
            <a:xfrm>
              <a:off x="11367093" y="3889783"/>
              <a:ext cx="266605" cy="266604"/>
            </a:xfrm>
            <a:prstGeom prst="ellipse">
              <a:avLst/>
            </a:prstGeom>
            <a:grp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45" name="Oval 44"/>
            <p:cNvSpPr/>
            <p:nvPr/>
          </p:nvSpPr>
          <p:spPr>
            <a:xfrm>
              <a:off x="10534416" y="3889783"/>
              <a:ext cx="266605" cy="266604"/>
            </a:xfrm>
            <a:prstGeom prst="ellipse">
              <a:avLst/>
            </a:prstGeom>
            <a:grp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grpSp>
      <p:cxnSp>
        <p:nvCxnSpPr>
          <p:cNvPr id="46" name="Straight Arrow Connector 45"/>
          <p:cNvCxnSpPr/>
          <p:nvPr/>
        </p:nvCxnSpPr>
        <p:spPr>
          <a:xfrm flipH="1">
            <a:off x="7910945" y="1553101"/>
            <a:ext cx="2" cy="3267000"/>
          </a:xfrm>
          <a:prstGeom prst="straightConnector1">
            <a:avLst/>
          </a:prstGeom>
          <a:ln w="38100" cmpd="sng">
            <a:solidFill>
              <a:schemeClr val="tx1">
                <a:lumMod val="75000"/>
                <a:lumOff val="25000"/>
              </a:schemeClr>
            </a:solidFill>
            <a:prstDash val="dash"/>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66" name="Rectangle 65"/>
          <p:cNvSpPr/>
          <p:nvPr/>
        </p:nvSpPr>
        <p:spPr>
          <a:xfrm>
            <a:off x="7212797" y="4815956"/>
            <a:ext cx="1396299" cy="369332"/>
          </a:xfrm>
          <a:prstGeom prst="rect">
            <a:avLst/>
          </a:prstGeom>
        </p:spPr>
        <p:txBody>
          <a:bodyPr wrap="none">
            <a:spAutoFit/>
          </a:bodyPr>
          <a:lstStyle/>
          <a:p>
            <a:pPr algn="ctr"/>
            <a:r>
              <a:rPr lang="en-US" b="1" dirty="0">
                <a:solidFill>
                  <a:schemeClr val="tx1">
                    <a:lumMod val="85000"/>
                    <a:lumOff val="15000"/>
                  </a:schemeClr>
                </a:solidFill>
                <a:latin typeface="Optima"/>
                <a:cs typeface="Optima"/>
              </a:rPr>
              <a:t>Present Day</a:t>
            </a:r>
            <a:endParaRPr lang="en-US" b="1" dirty="0">
              <a:solidFill>
                <a:schemeClr val="tx1">
                  <a:lumMod val="85000"/>
                  <a:lumOff val="15000"/>
                </a:schemeClr>
              </a:solidFill>
            </a:endParaRPr>
          </a:p>
        </p:txBody>
      </p:sp>
      <p:sp>
        <p:nvSpPr>
          <p:cNvPr id="67" name="Rectangle 66"/>
          <p:cNvSpPr/>
          <p:nvPr/>
        </p:nvSpPr>
        <p:spPr>
          <a:xfrm>
            <a:off x="6713397" y="1093973"/>
            <a:ext cx="2395100" cy="369332"/>
          </a:xfrm>
          <a:prstGeom prst="rect">
            <a:avLst/>
          </a:prstGeom>
          <a:noFill/>
        </p:spPr>
        <p:txBody>
          <a:bodyPr wrap="none">
            <a:spAutoFit/>
          </a:bodyPr>
          <a:lstStyle/>
          <a:p>
            <a:pPr algn="ctr"/>
            <a:r>
              <a:rPr lang="en-US" b="1" dirty="0">
                <a:solidFill>
                  <a:schemeClr val="bg2"/>
                </a:solidFill>
                <a:latin typeface="Optima"/>
                <a:cs typeface="Optima"/>
              </a:rPr>
              <a:t>Most Recent Ancestor</a:t>
            </a:r>
            <a:endParaRPr lang="en-US" b="1" dirty="0">
              <a:solidFill>
                <a:schemeClr val="bg2"/>
              </a:solidFill>
            </a:endParaRPr>
          </a:p>
        </p:txBody>
      </p:sp>
      <p:sp>
        <p:nvSpPr>
          <p:cNvPr id="68" name="Rectangle 67"/>
          <p:cNvSpPr/>
          <p:nvPr/>
        </p:nvSpPr>
        <p:spPr>
          <a:xfrm>
            <a:off x="8036280" y="2801439"/>
            <a:ext cx="911632" cy="553998"/>
          </a:xfrm>
          <a:prstGeom prst="rect">
            <a:avLst/>
          </a:prstGeom>
          <a:noFill/>
        </p:spPr>
        <p:txBody>
          <a:bodyPr wrap="none">
            <a:spAutoFit/>
          </a:bodyPr>
          <a:lstStyle/>
          <a:p>
            <a:pPr algn="ctr"/>
            <a:r>
              <a:rPr lang="en-US" sz="3000" dirty="0">
                <a:solidFill>
                  <a:schemeClr val="tx1">
                    <a:lumMod val="85000"/>
                    <a:lumOff val="15000"/>
                  </a:schemeClr>
                </a:solidFill>
                <a:latin typeface="Optima"/>
                <a:cs typeface="Optima"/>
              </a:rPr>
              <a:t>T</a:t>
            </a:r>
            <a:r>
              <a:rPr lang="en-US" sz="2400" dirty="0">
                <a:solidFill>
                  <a:schemeClr val="tx1">
                    <a:lumMod val="85000"/>
                    <a:lumOff val="15000"/>
                  </a:schemeClr>
                </a:solidFill>
                <a:latin typeface="Optima"/>
                <a:cs typeface="Optima"/>
              </a:rPr>
              <a:t>IME</a:t>
            </a:r>
            <a:endParaRPr lang="en-US" sz="2400" dirty="0">
              <a:solidFill>
                <a:schemeClr val="tx1">
                  <a:lumMod val="85000"/>
                  <a:lumOff val="15000"/>
                </a:schemeClr>
              </a:solidFill>
            </a:endParaRPr>
          </a:p>
        </p:txBody>
      </p:sp>
      <p:sp>
        <p:nvSpPr>
          <p:cNvPr id="43" name="Content Placeholder 3"/>
          <p:cNvSpPr txBox="1">
            <a:spLocks/>
          </p:cNvSpPr>
          <p:nvPr/>
        </p:nvSpPr>
        <p:spPr>
          <a:xfrm>
            <a:off x="389641" y="5510410"/>
            <a:ext cx="8382000" cy="966591"/>
          </a:xfrm>
          <a:prstGeom prst="rect">
            <a:avLst/>
          </a:prstGeom>
          <a:solidFill>
            <a:srgbClr val="CAE2F9"/>
          </a:solidFill>
          <a:ln>
            <a:solidFill>
              <a:srgbClr val="176FC1"/>
            </a:solidFill>
          </a:ln>
          <a:effectLst>
            <a:outerShdw blurRad="50800" dist="38100" dir="2700000" algn="tl" rotWithShape="0">
              <a:prstClr val="black">
                <a:alpha val="40000"/>
              </a:prstClr>
            </a:outerShdw>
          </a:effectLst>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b="1" dirty="0">
                <a:latin typeface="Optima"/>
                <a:cs typeface="Optima"/>
              </a:rPr>
              <a:t>Rooted tree: </a:t>
            </a:r>
            <a:r>
              <a:rPr lang="en-US" sz="2800" dirty="0">
                <a:latin typeface="Optima"/>
                <a:cs typeface="Optima"/>
              </a:rPr>
              <a:t>one node is designated as the </a:t>
            </a:r>
            <a:r>
              <a:rPr lang="en-US" sz="2800" b="1" dirty="0">
                <a:solidFill>
                  <a:schemeClr val="bg2"/>
                </a:solidFill>
                <a:latin typeface="Optima"/>
                <a:cs typeface="Optima"/>
              </a:rPr>
              <a:t>root</a:t>
            </a:r>
            <a:r>
              <a:rPr lang="en-US" sz="2800" dirty="0">
                <a:solidFill>
                  <a:schemeClr val="bg2"/>
                </a:solidFill>
                <a:latin typeface="Optima"/>
                <a:cs typeface="Optima"/>
              </a:rPr>
              <a:t> </a:t>
            </a:r>
            <a:r>
              <a:rPr lang="en-US" sz="2800" dirty="0">
                <a:latin typeface="Optima"/>
                <a:cs typeface="Optima"/>
              </a:rPr>
              <a:t>(most recent common ancestor)</a:t>
            </a:r>
          </a:p>
        </p:txBody>
      </p:sp>
      <p:sp>
        <p:nvSpPr>
          <p:cNvPr id="47" name="Title 1"/>
          <p:cNvSpPr txBox="1">
            <a:spLocks/>
          </p:cNvSpPr>
          <p:nvPr/>
        </p:nvSpPr>
        <p:spPr>
          <a:xfrm>
            <a:off x="228600" y="1597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Trees</a:t>
            </a:r>
          </a:p>
        </p:txBody>
      </p:sp>
    </p:spTree>
    <p:extLst>
      <p:ext uri="{BB962C8B-B14F-4D97-AF65-F5344CB8AC3E}">
        <p14:creationId xmlns:p14="http://schemas.microsoft.com/office/powerpoint/2010/main" val="6428678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Rectangle 24"/>
          <p:cNvSpPr/>
          <p:nvPr/>
        </p:nvSpPr>
        <p:spPr>
          <a:xfrm>
            <a:off x="609600" y="1066801"/>
            <a:ext cx="8229600" cy="2246769"/>
          </a:xfrm>
          <a:prstGeom prst="rect">
            <a:avLst/>
          </a:prstGeom>
          <a:solidFill>
            <a:schemeClr val="bg1">
              <a:lumMod val="85000"/>
            </a:schemeClr>
          </a:solidFill>
          <a:ln>
            <a:solidFill>
              <a:schemeClr val="tx1">
                <a:lumMod val="75000"/>
                <a:lumOff val="25000"/>
              </a:schemeClr>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b="1" dirty="0">
                <a:latin typeface="Optima"/>
                <a:cs typeface="Optima"/>
              </a:rPr>
              <a:t>Distance-Based Phylogeny Problem</a:t>
            </a:r>
            <a:r>
              <a:rPr lang="en-US" sz="2800" dirty="0">
                <a:latin typeface="Optima"/>
                <a:cs typeface="Optima"/>
              </a:rPr>
              <a:t>:</a:t>
            </a:r>
            <a:r>
              <a:rPr lang="en-US" sz="2800" b="1" dirty="0">
                <a:latin typeface="Optima"/>
                <a:cs typeface="Optima"/>
              </a:rPr>
              <a:t> </a:t>
            </a:r>
            <a:r>
              <a:rPr lang="en-US" sz="2800" i="1" dirty="0">
                <a:latin typeface="Optima"/>
                <a:cs typeface="Optima"/>
              </a:rPr>
              <a:t>Construct an evolutionary tree from a distance matrix. </a:t>
            </a:r>
          </a:p>
          <a:p>
            <a:pPr marL="457200" indent="-457200">
              <a:buFont typeface="Arial"/>
              <a:buChar char="•"/>
            </a:pPr>
            <a:r>
              <a:rPr lang="en-US" sz="2800" b="1" dirty="0">
                <a:latin typeface="Optima"/>
                <a:cs typeface="Optima"/>
              </a:rPr>
              <a:t>Input: </a:t>
            </a:r>
            <a:r>
              <a:rPr lang="en-US" sz="2800" dirty="0">
                <a:latin typeface="Optima"/>
                <a:cs typeface="Optima"/>
              </a:rPr>
              <a:t>A distance matrix.</a:t>
            </a:r>
          </a:p>
          <a:p>
            <a:pPr marL="457200" indent="-457200">
              <a:buFont typeface="Arial"/>
              <a:buChar char="•"/>
            </a:pPr>
            <a:r>
              <a:rPr lang="en-US" sz="2800" b="1" dirty="0">
                <a:latin typeface="Optima"/>
                <a:cs typeface="Optima"/>
              </a:rPr>
              <a:t>Output: </a:t>
            </a:r>
            <a:r>
              <a:rPr lang="en-US" sz="2800" dirty="0">
                <a:latin typeface="Optima"/>
                <a:cs typeface="Optima"/>
              </a:rPr>
              <a:t>The </a:t>
            </a:r>
            <a:r>
              <a:rPr lang="en-US" sz="2800" dirty="0" err="1">
                <a:latin typeface="Optima"/>
                <a:cs typeface="Optima"/>
              </a:rPr>
              <a:t>unrooted</a:t>
            </a:r>
            <a:r>
              <a:rPr lang="en-US" sz="2800" dirty="0">
                <a:latin typeface="Optima"/>
                <a:cs typeface="Optima"/>
              </a:rPr>
              <a:t> tree “fitting” this distance matrix.</a:t>
            </a:r>
            <a:endParaRPr lang="en-US" dirty="0">
              <a:latin typeface="Optima"/>
              <a:cs typeface="Optima"/>
            </a:endParaRPr>
          </a:p>
        </p:txBody>
      </p:sp>
      <p:pic>
        <p:nvPicPr>
          <p:cNvPr id="26" name="Picture 7"/>
          <p:cNvPicPr>
            <a:picLocks noChangeAspect="1" noChangeArrowheads="1"/>
          </p:cNvPicPr>
          <p:nvPr/>
        </p:nvPicPr>
        <p:blipFill>
          <a:blip r:embed="rId2" cstate="print"/>
          <a:srcRect/>
          <a:stretch>
            <a:fillRect/>
          </a:stretch>
        </p:blipFill>
        <p:spPr bwMode="auto">
          <a:xfrm>
            <a:off x="2987434" y="4602379"/>
            <a:ext cx="3048000" cy="2032000"/>
          </a:xfrm>
          <a:prstGeom prst="rect">
            <a:avLst/>
          </a:prstGeom>
          <a:noFill/>
          <a:ln w="9525">
            <a:noFill/>
            <a:miter lim="800000"/>
            <a:headEnd/>
            <a:tailEnd/>
          </a:ln>
          <a:effectLst/>
        </p:spPr>
      </p:pic>
      <p:sp>
        <p:nvSpPr>
          <p:cNvPr id="27" name="Cloud Callout 26"/>
          <p:cNvSpPr/>
          <p:nvPr/>
        </p:nvSpPr>
        <p:spPr>
          <a:xfrm>
            <a:off x="3364800" y="3459379"/>
            <a:ext cx="2971800" cy="1143000"/>
          </a:xfrm>
          <a:prstGeom prst="cloudCallout">
            <a:avLst/>
          </a:prstGeom>
          <a:solidFill>
            <a:schemeClr val="tx2">
              <a:lumMod val="60000"/>
              <a:lumOff val="40000"/>
            </a:schemeClr>
          </a:solidFill>
          <a:ln>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solidFill>
                  <a:srgbClr val="FFFFFF"/>
                </a:solidFill>
              </a:rPr>
              <a:t>This is not a computational problem!</a:t>
            </a:r>
          </a:p>
        </p:txBody>
      </p:sp>
      <p:sp>
        <p:nvSpPr>
          <p:cNvPr id="6" name="Title 1"/>
          <p:cNvSpPr txBox="1">
            <a:spLocks/>
          </p:cNvSpPr>
          <p:nvPr/>
        </p:nvSpPr>
        <p:spPr>
          <a:xfrm>
            <a:off x="228600" y="1597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Distance-Based Phylogeny</a:t>
            </a:r>
          </a:p>
        </p:txBody>
      </p:sp>
    </p:spTree>
    <p:extLst>
      <p:ext uri="{BB962C8B-B14F-4D97-AF65-F5344CB8AC3E}">
        <p14:creationId xmlns:p14="http://schemas.microsoft.com/office/powerpoint/2010/main" val="2878787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ox(in)">
                                      <p:cBhvr>
                                        <p:cTn id="7" dur="500"/>
                                        <p:tgtEl>
                                          <p:spTgt spid="26"/>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ox(in)">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74972664"/>
              </p:ext>
            </p:extLst>
          </p:nvPr>
        </p:nvGraphicFramePr>
        <p:xfrm>
          <a:off x="1752600" y="1117600"/>
          <a:ext cx="5372856" cy="1905000"/>
        </p:xfrm>
        <a:graphic>
          <a:graphicData uri="http://schemas.openxmlformats.org/drawingml/2006/table">
            <a:tbl>
              <a:tblPr firstRow="1" bandRow="1">
                <a:tableStyleId>{5C22544A-7EE6-4342-B048-85BDC9FD1C3A}</a:tableStyleId>
              </a:tblPr>
              <a:tblGrid>
                <a:gridCol w="1211165">
                  <a:extLst>
                    <a:ext uri="{9D8B030D-6E8A-4147-A177-3AD203B41FA5}">
                      <a16:colId xmlns:a16="http://schemas.microsoft.com/office/drawing/2014/main" val="20000"/>
                    </a:ext>
                  </a:extLst>
                </a:gridCol>
                <a:gridCol w="1006231">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957384">
                  <a:extLst>
                    <a:ext uri="{9D8B030D-6E8A-4147-A177-3AD203B41FA5}">
                      <a16:colId xmlns:a16="http://schemas.microsoft.com/office/drawing/2014/main" val="20003"/>
                    </a:ext>
                  </a:extLst>
                </a:gridCol>
                <a:gridCol w="1055076">
                  <a:extLst>
                    <a:ext uri="{9D8B030D-6E8A-4147-A177-3AD203B41FA5}">
                      <a16:colId xmlns:a16="http://schemas.microsoft.com/office/drawing/2014/main" val="20004"/>
                    </a:ext>
                  </a:extLst>
                </a:gridCol>
              </a:tblGrid>
              <a:tr h="375920">
                <a:tc>
                  <a:txBody>
                    <a:bodyPr/>
                    <a:lstStyle/>
                    <a:p>
                      <a:pPr algn="ctr"/>
                      <a:endParaRPr lang="en-US" sz="19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5920">
                <a:tc>
                  <a:txBody>
                    <a:bodyPr/>
                    <a:lstStyle/>
                    <a:p>
                      <a:pPr algn="ctr"/>
                      <a:r>
                        <a:rPr lang="en-US" sz="1600" b="1" dirty="0">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5920">
                <a:tc>
                  <a:txBody>
                    <a:bodyPr/>
                    <a:lstStyle/>
                    <a:p>
                      <a:pPr algn="ctr"/>
                      <a:r>
                        <a:rPr lang="en-US" sz="1600" b="1" dirty="0">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5920">
                <a:tc>
                  <a:txBody>
                    <a:bodyPr/>
                    <a:lstStyle/>
                    <a:p>
                      <a:pPr algn="ctr"/>
                      <a:r>
                        <a:rPr lang="en-US" sz="1600" b="1" dirty="0">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592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3" name="Title 1"/>
          <p:cNvSpPr txBox="1">
            <a:spLocks/>
          </p:cNvSpPr>
          <p:nvPr/>
        </p:nvSpPr>
        <p:spPr>
          <a:xfrm>
            <a:off x="228600" y="1597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Fitting a Tree to a Matrix</a:t>
            </a:r>
          </a:p>
        </p:txBody>
      </p:sp>
    </p:spTree>
    <p:extLst>
      <p:ext uri="{BB962C8B-B14F-4D97-AF65-F5344CB8AC3E}">
        <p14:creationId xmlns:p14="http://schemas.microsoft.com/office/powerpoint/2010/main" val="28524426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061510171"/>
              </p:ext>
            </p:extLst>
          </p:nvPr>
        </p:nvGraphicFramePr>
        <p:xfrm>
          <a:off x="1752600" y="1117600"/>
          <a:ext cx="5372856" cy="1905000"/>
        </p:xfrm>
        <a:graphic>
          <a:graphicData uri="http://schemas.openxmlformats.org/drawingml/2006/table">
            <a:tbl>
              <a:tblPr firstRow="1" bandRow="1">
                <a:tableStyleId>{5C22544A-7EE6-4342-B048-85BDC9FD1C3A}</a:tableStyleId>
              </a:tblPr>
              <a:tblGrid>
                <a:gridCol w="1211165">
                  <a:extLst>
                    <a:ext uri="{9D8B030D-6E8A-4147-A177-3AD203B41FA5}">
                      <a16:colId xmlns:a16="http://schemas.microsoft.com/office/drawing/2014/main" val="20000"/>
                    </a:ext>
                  </a:extLst>
                </a:gridCol>
                <a:gridCol w="1006231">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957384">
                  <a:extLst>
                    <a:ext uri="{9D8B030D-6E8A-4147-A177-3AD203B41FA5}">
                      <a16:colId xmlns:a16="http://schemas.microsoft.com/office/drawing/2014/main" val="20003"/>
                    </a:ext>
                  </a:extLst>
                </a:gridCol>
                <a:gridCol w="1055076">
                  <a:extLst>
                    <a:ext uri="{9D8B030D-6E8A-4147-A177-3AD203B41FA5}">
                      <a16:colId xmlns:a16="http://schemas.microsoft.com/office/drawing/2014/main" val="20004"/>
                    </a:ext>
                  </a:extLst>
                </a:gridCol>
              </a:tblGrid>
              <a:tr h="375920">
                <a:tc>
                  <a:txBody>
                    <a:bodyPr/>
                    <a:lstStyle/>
                    <a:p>
                      <a:pPr algn="ctr"/>
                      <a:endParaRPr lang="en-US" sz="19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5920">
                <a:tc>
                  <a:txBody>
                    <a:bodyPr/>
                    <a:lstStyle/>
                    <a:p>
                      <a:pPr algn="ctr"/>
                      <a:r>
                        <a:rPr lang="en-US" sz="1600" b="1" dirty="0">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5920">
                <a:tc>
                  <a:txBody>
                    <a:bodyPr/>
                    <a:lstStyle/>
                    <a:p>
                      <a:pPr algn="ctr"/>
                      <a:r>
                        <a:rPr lang="en-US" sz="1600" b="1" dirty="0">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5920">
                <a:tc>
                  <a:txBody>
                    <a:bodyPr/>
                    <a:lstStyle/>
                    <a:p>
                      <a:pPr algn="ctr"/>
                      <a:r>
                        <a:rPr lang="en-US" sz="1600" b="1" dirty="0">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592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cxnSp>
        <p:nvCxnSpPr>
          <p:cNvPr id="5" name="Straight Arrow Connector 4"/>
          <p:cNvCxnSpPr/>
          <p:nvPr/>
        </p:nvCxnSpPr>
        <p:spPr>
          <a:xfrm>
            <a:off x="4017481" y="4351500"/>
            <a:ext cx="1240321" cy="0"/>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5249430" y="4343428"/>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5257802" y="3659883"/>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2667530" y="4351500"/>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flipV="1">
            <a:off x="2675902" y="3667955"/>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0" name="Oval 9"/>
          <p:cNvSpPr>
            <a:spLocks noChangeAspect="1"/>
          </p:cNvSpPr>
          <p:nvPr/>
        </p:nvSpPr>
        <p:spPr>
          <a:xfrm>
            <a:off x="3898008" y="4154613"/>
            <a:ext cx="365762" cy="365760"/>
          </a:xfrm>
          <a:prstGeom prst="ellipse">
            <a:avLst/>
          </a:prstGeom>
          <a:solidFill>
            <a:schemeClr val="bg1">
              <a:lumMod val="7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1" name="Oval 10"/>
          <p:cNvSpPr>
            <a:spLocks noChangeAspect="1"/>
          </p:cNvSpPr>
          <p:nvPr/>
        </p:nvSpPr>
        <p:spPr>
          <a:xfrm>
            <a:off x="6407370" y="3464404"/>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2" name="Oval 11"/>
          <p:cNvSpPr>
            <a:spLocks noChangeAspect="1"/>
          </p:cNvSpPr>
          <p:nvPr/>
        </p:nvSpPr>
        <p:spPr>
          <a:xfrm>
            <a:off x="6407370" y="4817435"/>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3" name="Oval 12"/>
          <p:cNvSpPr>
            <a:spLocks noChangeAspect="1"/>
          </p:cNvSpPr>
          <p:nvPr/>
        </p:nvSpPr>
        <p:spPr>
          <a:xfrm>
            <a:off x="4993669" y="4154613"/>
            <a:ext cx="365762" cy="365760"/>
          </a:xfrm>
          <a:prstGeom prst="ellipse">
            <a:avLst/>
          </a:prstGeom>
          <a:solidFill>
            <a:srgbClr val="BFBFBF"/>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4" name="Oval 13"/>
          <p:cNvSpPr>
            <a:spLocks noChangeAspect="1"/>
          </p:cNvSpPr>
          <p:nvPr/>
        </p:nvSpPr>
        <p:spPr>
          <a:xfrm>
            <a:off x="2489698" y="481743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5" name="Oval 14"/>
          <p:cNvSpPr>
            <a:spLocks noChangeAspect="1"/>
          </p:cNvSpPr>
          <p:nvPr/>
        </p:nvSpPr>
        <p:spPr>
          <a:xfrm>
            <a:off x="2489698" y="3464404"/>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6" name="Rectangle 15"/>
          <p:cNvSpPr/>
          <p:nvPr/>
        </p:nvSpPr>
        <p:spPr>
          <a:xfrm>
            <a:off x="6795814" y="4801459"/>
            <a:ext cx="838845" cy="369332"/>
          </a:xfrm>
          <a:prstGeom prst="rect">
            <a:avLst/>
          </a:prstGeom>
        </p:spPr>
        <p:txBody>
          <a:bodyPr wrap="none">
            <a:spAutoFit/>
          </a:bodyPr>
          <a:lstStyle/>
          <a:p>
            <a:r>
              <a:rPr lang="en-US" b="1" dirty="0">
                <a:solidFill>
                  <a:srgbClr val="262626"/>
                </a:solidFill>
                <a:latin typeface="Optima"/>
                <a:cs typeface="Optima"/>
              </a:rPr>
              <a:t>Whale</a:t>
            </a:r>
            <a:endParaRPr lang="en-US" dirty="0"/>
          </a:p>
        </p:txBody>
      </p:sp>
      <p:sp>
        <p:nvSpPr>
          <p:cNvPr id="17" name="Rectangle 16"/>
          <p:cNvSpPr/>
          <p:nvPr/>
        </p:nvSpPr>
        <p:spPr>
          <a:xfrm>
            <a:off x="6795812" y="3444965"/>
            <a:ext cx="595086" cy="369332"/>
          </a:xfrm>
          <a:prstGeom prst="rect">
            <a:avLst/>
          </a:prstGeom>
        </p:spPr>
        <p:txBody>
          <a:bodyPr wrap="none">
            <a:spAutoFit/>
          </a:bodyPr>
          <a:lstStyle/>
          <a:p>
            <a:r>
              <a:rPr lang="en-US" b="1" dirty="0">
                <a:solidFill>
                  <a:srgbClr val="262626"/>
                </a:solidFill>
                <a:latin typeface="Optima"/>
                <a:cs typeface="Optima"/>
              </a:rPr>
              <a:t>Seal</a:t>
            </a:r>
            <a:endParaRPr lang="en-US" dirty="0"/>
          </a:p>
        </p:txBody>
      </p:sp>
      <p:sp>
        <p:nvSpPr>
          <p:cNvPr id="18" name="Rectangle 17"/>
          <p:cNvSpPr/>
          <p:nvPr/>
        </p:nvSpPr>
        <p:spPr>
          <a:xfrm>
            <a:off x="1517208" y="4804727"/>
            <a:ext cx="928637" cy="369332"/>
          </a:xfrm>
          <a:prstGeom prst="rect">
            <a:avLst/>
          </a:prstGeom>
        </p:spPr>
        <p:txBody>
          <a:bodyPr wrap="none">
            <a:spAutoFit/>
          </a:bodyPr>
          <a:lstStyle/>
          <a:p>
            <a:pPr algn="r"/>
            <a:r>
              <a:rPr lang="en-US" b="1" dirty="0">
                <a:solidFill>
                  <a:srgbClr val="262626"/>
                </a:solidFill>
                <a:latin typeface="Optima"/>
                <a:cs typeface="Optima"/>
              </a:rPr>
              <a:t>Human</a:t>
            </a:r>
            <a:endParaRPr lang="en-US" dirty="0"/>
          </a:p>
        </p:txBody>
      </p:sp>
      <p:sp>
        <p:nvSpPr>
          <p:cNvPr id="19" name="Rectangle 18"/>
          <p:cNvSpPr/>
          <p:nvPr/>
        </p:nvSpPr>
        <p:spPr>
          <a:xfrm>
            <a:off x="1594075" y="3429000"/>
            <a:ext cx="851768" cy="369332"/>
          </a:xfrm>
          <a:prstGeom prst="rect">
            <a:avLst/>
          </a:prstGeom>
        </p:spPr>
        <p:txBody>
          <a:bodyPr wrap="none">
            <a:spAutoFit/>
          </a:bodyPr>
          <a:lstStyle/>
          <a:p>
            <a:pPr algn="r"/>
            <a:r>
              <a:rPr lang="en-US" b="1" dirty="0">
                <a:solidFill>
                  <a:srgbClr val="262626"/>
                </a:solidFill>
                <a:latin typeface="Optima"/>
                <a:cs typeface="Optima"/>
              </a:rPr>
              <a:t>Chimp</a:t>
            </a:r>
            <a:endParaRPr lang="en-US" dirty="0"/>
          </a:p>
        </p:txBody>
      </p:sp>
      <p:sp>
        <p:nvSpPr>
          <p:cNvPr id="20" name="TextBox 19"/>
          <p:cNvSpPr txBox="1"/>
          <p:nvPr/>
        </p:nvSpPr>
        <p:spPr>
          <a:xfrm>
            <a:off x="3262161" y="4631373"/>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2</a:t>
            </a:r>
          </a:p>
        </p:txBody>
      </p:sp>
      <p:sp>
        <p:nvSpPr>
          <p:cNvPr id="21" name="TextBox 20"/>
          <p:cNvSpPr txBox="1"/>
          <p:nvPr/>
        </p:nvSpPr>
        <p:spPr>
          <a:xfrm>
            <a:off x="3273404" y="3601973"/>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1</a:t>
            </a:r>
          </a:p>
        </p:txBody>
      </p:sp>
      <p:sp>
        <p:nvSpPr>
          <p:cNvPr id="22" name="TextBox 21"/>
          <p:cNvSpPr txBox="1"/>
          <p:nvPr/>
        </p:nvSpPr>
        <p:spPr>
          <a:xfrm>
            <a:off x="4457711" y="3919880"/>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3</a:t>
            </a:r>
          </a:p>
        </p:txBody>
      </p:sp>
      <p:sp>
        <p:nvSpPr>
          <p:cNvPr id="23" name="TextBox 22"/>
          <p:cNvSpPr txBox="1"/>
          <p:nvPr/>
        </p:nvSpPr>
        <p:spPr>
          <a:xfrm>
            <a:off x="5653357" y="3601973"/>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2</a:t>
            </a:r>
          </a:p>
        </p:txBody>
      </p:sp>
      <p:sp>
        <p:nvSpPr>
          <p:cNvPr id="24" name="TextBox 23"/>
          <p:cNvSpPr txBox="1"/>
          <p:nvPr/>
        </p:nvSpPr>
        <p:spPr>
          <a:xfrm>
            <a:off x="5653357" y="4631373"/>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0</a:t>
            </a:r>
          </a:p>
        </p:txBody>
      </p:sp>
      <p:sp>
        <p:nvSpPr>
          <p:cNvPr id="25" name="Title 1"/>
          <p:cNvSpPr txBox="1">
            <a:spLocks/>
          </p:cNvSpPr>
          <p:nvPr/>
        </p:nvSpPr>
        <p:spPr>
          <a:xfrm>
            <a:off x="228600" y="1597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Fitting a Tree to a Matrix</a:t>
            </a:r>
          </a:p>
        </p:txBody>
      </p:sp>
    </p:spTree>
    <p:extLst>
      <p:ext uri="{BB962C8B-B14F-4D97-AF65-F5344CB8AC3E}">
        <p14:creationId xmlns:p14="http://schemas.microsoft.com/office/powerpoint/2010/main" val="18617429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364921332"/>
              </p:ext>
            </p:extLst>
          </p:nvPr>
        </p:nvGraphicFramePr>
        <p:xfrm>
          <a:off x="1752600" y="1117600"/>
          <a:ext cx="5372856" cy="1905000"/>
        </p:xfrm>
        <a:graphic>
          <a:graphicData uri="http://schemas.openxmlformats.org/drawingml/2006/table">
            <a:tbl>
              <a:tblPr firstRow="1" bandRow="1">
                <a:tableStyleId>{5C22544A-7EE6-4342-B048-85BDC9FD1C3A}</a:tableStyleId>
              </a:tblPr>
              <a:tblGrid>
                <a:gridCol w="1211165">
                  <a:extLst>
                    <a:ext uri="{9D8B030D-6E8A-4147-A177-3AD203B41FA5}">
                      <a16:colId xmlns:a16="http://schemas.microsoft.com/office/drawing/2014/main" val="20000"/>
                    </a:ext>
                  </a:extLst>
                </a:gridCol>
                <a:gridCol w="1006231">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957384">
                  <a:extLst>
                    <a:ext uri="{9D8B030D-6E8A-4147-A177-3AD203B41FA5}">
                      <a16:colId xmlns:a16="http://schemas.microsoft.com/office/drawing/2014/main" val="20003"/>
                    </a:ext>
                  </a:extLst>
                </a:gridCol>
                <a:gridCol w="1055076">
                  <a:extLst>
                    <a:ext uri="{9D8B030D-6E8A-4147-A177-3AD203B41FA5}">
                      <a16:colId xmlns:a16="http://schemas.microsoft.com/office/drawing/2014/main" val="20004"/>
                    </a:ext>
                  </a:extLst>
                </a:gridCol>
              </a:tblGrid>
              <a:tr h="375920">
                <a:tc>
                  <a:txBody>
                    <a:bodyPr/>
                    <a:lstStyle/>
                    <a:p>
                      <a:pPr algn="ctr"/>
                      <a:endParaRPr lang="en-US" sz="19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rgbClr val="ED1C24"/>
                          </a:solidFill>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5920">
                <a:tc>
                  <a:txBody>
                    <a:bodyPr/>
                    <a:lstStyle/>
                    <a:p>
                      <a:pPr algn="ctr"/>
                      <a:r>
                        <a:rPr lang="en-US" sz="1600" b="1" dirty="0">
                          <a:solidFill>
                            <a:srgbClr val="ED1C24"/>
                          </a:solidFill>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1" dirty="0">
                          <a:solidFill>
                            <a:schemeClr val="tx2"/>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5920">
                <a:tc>
                  <a:txBody>
                    <a:bodyPr/>
                    <a:lstStyle/>
                    <a:p>
                      <a:pPr algn="ctr"/>
                      <a:r>
                        <a:rPr lang="en-US" sz="1600" b="1" dirty="0">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5920">
                <a:tc>
                  <a:txBody>
                    <a:bodyPr/>
                    <a:lstStyle/>
                    <a:p>
                      <a:pPr algn="ctr"/>
                      <a:r>
                        <a:rPr lang="en-US" sz="1600" b="1" dirty="0">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592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cxnSp>
        <p:nvCxnSpPr>
          <p:cNvPr id="5" name="Straight Arrow Connector 4"/>
          <p:cNvCxnSpPr/>
          <p:nvPr/>
        </p:nvCxnSpPr>
        <p:spPr>
          <a:xfrm>
            <a:off x="4017481" y="4351500"/>
            <a:ext cx="1240321" cy="0"/>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5249430" y="4343428"/>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5257802" y="3659883"/>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2667530" y="4351500"/>
            <a:ext cx="1350955" cy="679984"/>
          </a:xfrm>
          <a:prstGeom prst="straightConnector1">
            <a:avLst/>
          </a:prstGeom>
          <a:ln w="38100"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flipV="1">
            <a:off x="2675902" y="3667955"/>
            <a:ext cx="1350955" cy="679984"/>
          </a:xfrm>
          <a:prstGeom prst="straightConnector1">
            <a:avLst/>
          </a:prstGeom>
          <a:ln w="38100"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0" name="Oval 9"/>
          <p:cNvSpPr>
            <a:spLocks noChangeAspect="1"/>
          </p:cNvSpPr>
          <p:nvPr/>
        </p:nvSpPr>
        <p:spPr>
          <a:xfrm>
            <a:off x="3898008" y="4154613"/>
            <a:ext cx="365762" cy="365760"/>
          </a:xfrm>
          <a:prstGeom prst="ellipse">
            <a:avLst/>
          </a:prstGeom>
          <a:solidFill>
            <a:schemeClr val="bg1">
              <a:lumMod val="7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1" name="Oval 10"/>
          <p:cNvSpPr>
            <a:spLocks noChangeAspect="1"/>
          </p:cNvSpPr>
          <p:nvPr/>
        </p:nvSpPr>
        <p:spPr>
          <a:xfrm>
            <a:off x="6407370" y="3464404"/>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2" name="Oval 11"/>
          <p:cNvSpPr>
            <a:spLocks noChangeAspect="1"/>
          </p:cNvSpPr>
          <p:nvPr/>
        </p:nvSpPr>
        <p:spPr>
          <a:xfrm>
            <a:off x="6407370" y="4817435"/>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3" name="Oval 12"/>
          <p:cNvSpPr>
            <a:spLocks noChangeAspect="1"/>
          </p:cNvSpPr>
          <p:nvPr/>
        </p:nvSpPr>
        <p:spPr>
          <a:xfrm>
            <a:off x="4993669" y="4154613"/>
            <a:ext cx="365762" cy="365760"/>
          </a:xfrm>
          <a:prstGeom prst="ellipse">
            <a:avLst/>
          </a:prstGeom>
          <a:solidFill>
            <a:srgbClr val="BFBFBF"/>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4" name="Oval 13"/>
          <p:cNvSpPr>
            <a:spLocks noChangeAspect="1"/>
          </p:cNvSpPr>
          <p:nvPr/>
        </p:nvSpPr>
        <p:spPr>
          <a:xfrm>
            <a:off x="2489698" y="481743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5" name="Oval 14"/>
          <p:cNvSpPr>
            <a:spLocks noChangeAspect="1"/>
          </p:cNvSpPr>
          <p:nvPr/>
        </p:nvSpPr>
        <p:spPr>
          <a:xfrm>
            <a:off x="2489698" y="3464404"/>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6" name="Rectangle 15"/>
          <p:cNvSpPr/>
          <p:nvPr/>
        </p:nvSpPr>
        <p:spPr>
          <a:xfrm>
            <a:off x="6795814" y="4801459"/>
            <a:ext cx="838845" cy="369332"/>
          </a:xfrm>
          <a:prstGeom prst="rect">
            <a:avLst/>
          </a:prstGeom>
        </p:spPr>
        <p:txBody>
          <a:bodyPr wrap="none">
            <a:spAutoFit/>
          </a:bodyPr>
          <a:lstStyle/>
          <a:p>
            <a:r>
              <a:rPr lang="en-US" b="1" dirty="0">
                <a:solidFill>
                  <a:srgbClr val="262626"/>
                </a:solidFill>
                <a:latin typeface="Optima"/>
                <a:cs typeface="Optima"/>
              </a:rPr>
              <a:t>Whale</a:t>
            </a:r>
            <a:endParaRPr lang="en-US" dirty="0"/>
          </a:p>
        </p:txBody>
      </p:sp>
      <p:sp>
        <p:nvSpPr>
          <p:cNvPr id="17" name="Rectangle 16"/>
          <p:cNvSpPr/>
          <p:nvPr/>
        </p:nvSpPr>
        <p:spPr>
          <a:xfrm>
            <a:off x="6795812" y="3444965"/>
            <a:ext cx="595086" cy="369332"/>
          </a:xfrm>
          <a:prstGeom prst="rect">
            <a:avLst/>
          </a:prstGeom>
        </p:spPr>
        <p:txBody>
          <a:bodyPr wrap="none">
            <a:spAutoFit/>
          </a:bodyPr>
          <a:lstStyle/>
          <a:p>
            <a:r>
              <a:rPr lang="en-US" b="1" dirty="0">
                <a:solidFill>
                  <a:srgbClr val="262626"/>
                </a:solidFill>
                <a:latin typeface="Optima"/>
                <a:cs typeface="Optima"/>
              </a:rPr>
              <a:t>Seal</a:t>
            </a:r>
            <a:endParaRPr lang="en-US" dirty="0"/>
          </a:p>
        </p:txBody>
      </p:sp>
      <p:sp>
        <p:nvSpPr>
          <p:cNvPr id="18" name="Rectangle 17"/>
          <p:cNvSpPr/>
          <p:nvPr/>
        </p:nvSpPr>
        <p:spPr>
          <a:xfrm>
            <a:off x="1517208" y="4804727"/>
            <a:ext cx="928637" cy="369332"/>
          </a:xfrm>
          <a:prstGeom prst="rect">
            <a:avLst/>
          </a:prstGeom>
        </p:spPr>
        <p:txBody>
          <a:bodyPr wrap="none">
            <a:spAutoFit/>
          </a:bodyPr>
          <a:lstStyle/>
          <a:p>
            <a:pPr algn="r"/>
            <a:r>
              <a:rPr lang="en-US" b="1" dirty="0">
                <a:solidFill>
                  <a:srgbClr val="262626"/>
                </a:solidFill>
                <a:latin typeface="Optima"/>
                <a:cs typeface="Optima"/>
              </a:rPr>
              <a:t>Human</a:t>
            </a:r>
            <a:endParaRPr lang="en-US" dirty="0"/>
          </a:p>
        </p:txBody>
      </p:sp>
      <p:sp>
        <p:nvSpPr>
          <p:cNvPr id="19" name="Rectangle 18"/>
          <p:cNvSpPr/>
          <p:nvPr/>
        </p:nvSpPr>
        <p:spPr>
          <a:xfrm>
            <a:off x="1594075" y="3429000"/>
            <a:ext cx="851768" cy="369332"/>
          </a:xfrm>
          <a:prstGeom prst="rect">
            <a:avLst/>
          </a:prstGeom>
        </p:spPr>
        <p:txBody>
          <a:bodyPr wrap="none">
            <a:spAutoFit/>
          </a:bodyPr>
          <a:lstStyle/>
          <a:p>
            <a:pPr algn="r"/>
            <a:r>
              <a:rPr lang="en-US" b="1" dirty="0">
                <a:solidFill>
                  <a:srgbClr val="262626"/>
                </a:solidFill>
                <a:latin typeface="Optima"/>
                <a:cs typeface="Optima"/>
              </a:rPr>
              <a:t>Chimp</a:t>
            </a:r>
            <a:endParaRPr lang="en-US" dirty="0"/>
          </a:p>
        </p:txBody>
      </p:sp>
      <p:sp>
        <p:nvSpPr>
          <p:cNvPr id="20" name="TextBox 19"/>
          <p:cNvSpPr txBox="1"/>
          <p:nvPr/>
        </p:nvSpPr>
        <p:spPr>
          <a:xfrm>
            <a:off x="3262161" y="4631373"/>
            <a:ext cx="327269" cy="400110"/>
          </a:xfrm>
          <a:prstGeom prst="rect">
            <a:avLst/>
          </a:prstGeom>
          <a:noFill/>
        </p:spPr>
        <p:txBody>
          <a:bodyPr wrap="none" rtlCol="0">
            <a:spAutoFit/>
          </a:bodyPr>
          <a:lstStyle/>
          <a:p>
            <a:pPr algn="ctr"/>
            <a:r>
              <a:rPr lang="en-US" sz="2000" b="1" dirty="0">
                <a:solidFill>
                  <a:srgbClr val="ED1C24"/>
                </a:solidFill>
                <a:latin typeface="Optima"/>
                <a:cs typeface="Optima"/>
              </a:rPr>
              <a:t>2</a:t>
            </a:r>
          </a:p>
        </p:txBody>
      </p:sp>
      <p:sp>
        <p:nvSpPr>
          <p:cNvPr id="21" name="TextBox 20"/>
          <p:cNvSpPr txBox="1"/>
          <p:nvPr/>
        </p:nvSpPr>
        <p:spPr>
          <a:xfrm>
            <a:off x="3273404" y="3601973"/>
            <a:ext cx="327269" cy="400110"/>
          </a:xfrm>
          <a:prstGeom prst="rect">
            <a:avLst/>
          </a:prstGeom>
          <a:noFill/>
        </p:spPr>
        <p:txBody>
          <a:bodyPr wrap="none" rtlCol="0">
            <a:spAutoFit/>
          </a:bodyPr>
          <a:lstStyle/>
          <a:p>
            <a:pPr algn="ctr"/>
            <a:r>
              <a:rPr lang="en-US" sz="2000" b="1" dirty="0">
                <a:solidFill>
                  <a:srgbClr val="ED1C24"/>
                </a:solidFill>
                <a:latin typeface="Optima"/>
                <a:cs typeface="Optima"/>
              </a:rPr>
              <a:t>1</a:t>
            </a:r>
          </a:p>
        </p:txBody>
      </p:sp>
      <p:sp>
        <p:nvSpPr>
          <p:cNvPr id="22" name="TextBox 21"/>
          <p:cNvSpPr txBox="1"/>
          <p:nvPr/>
        </p:nvSpPr>
        <p:spPr>
          <a:xfrm>
            <a:off x="4457711" y="3919880"/>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3</a:t>
            </a:r>
          </a:p>
        </p:txBody>
      </p:sp>
      <p:sp>
        <p:nvSpPr>
          <p:cNvPr id="23" name="TextBox 22"/>
          <p:cNvSpPr txBox="1"/>
          <p:nvPr/>
        </p:nvSpPr>
        <p:spPr>
          <a:xfrm>
            <a:off x="5653357" y="3601973"/>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2</a:t>
            </a:r>
          </a:p>
        </p:txBody>
      </p:sp>
      <p:sp>
        <p:nvSpPr>
          <p:cNvPr id="24" name="TextBox 23"/>
          <p:cNvSpPr txBox="1"/>
          <p:nvPr/>
        </p:nvSpPr>
        <p:spPr>
          <a:xfrm>
            <a:off x="5653357" y="4631373"/>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0</a:t>
            </a:r>
          </a:p>
        </p:txBody>
      </p:sp>
      <p:sp>
        <p:nvSpPr>
          <p:cNvPr id="25" name="Title 1"/>
          <p:cNvSpPr txBox="1">
            <a:spLocks/>
          </p:cNvSpPr>
          <p:nvPr/>
        </p:nvSpPr>
        <p:spPr>
          <a:xfrm>
            <a:off x="228600" y="1597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Fitting a Tree to a Matrix</a:t>
            </a:r>
          </a:p>
        </p:txBody>
      </p:sp>
    </p:spTree>
    <p:extLst>
      <p:ext uri="{BB962C8B-B14F-4D97-AF65-F5344CB8AC3E}">
        <p14:creationId xmlns:p14="http://schemas.microsoft.com/office/powerpoint/2010/main" val="3981783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99630864"/>
              </p:ext>
            </p:extLst>
          </p:nvPr>
        </p:nvGraphicFramePr>
        <p:xfrm>
          <a:off x="1752600" y="1117600"/>
          <a:ext cx="5372856" cy="1905000"/>
        </p:xfrm>
        <a:graphic>
          <a:graphicData uri="http://schemas.openxmlformats.org/drawingml/2006/table">
            <a:tbl>
              <a:tblPr firstRow="1" bandRow="1">
                <a:tableStyleId>{5C22544A-7EE6-4342-B048-85BDC9FD1C3A}</a:tableStyleId>
              </a:tblPr>
              <a:tblGrid>
                <a:gridCol w="1211165">
                  <a:extLst>
                    <a:ext uri="{9D8B030D-6E8A-4147-A177-3AD203B41FA5}">
                      <a16:colId xmlns:a16="http://schemas.microsoft.com/office/drawing/2014/main" val="20000"/>
                    </a:ext>
                  </a:extLst>
                </a:gridCol>
                <a:gridCol w="1006231">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957384">
                  <a:extLst>
                    <a:ext uri="{9D8B030D-6E8A-4147-A177-3AD203B41FA5}">
                      <a16:colId xmlns:a16="http://schemas.microsoft.com/office/drawing/2014/main" val="20003"/>
                    </a:ext>
                  </a:extLst>
                </a:gridCol>
                <a:gridCol w="1055076">
                  <a:extLst>
                    <a:ext uri="{9D8B030D-6E8A-4147-A177-3AD203B41FA5}">
                      <a16:colId xmlns:a16="http://schemas.microsoft.com/office/drawing/2014/main" val="20004"/>
                    </a:ext>
                  </a:extLst>
                </a:gridCol>
              </a:tblGrid>
              <a:tr h="375920">
                <a:tc>
                  <a:txBody>
                    <a:bodyPr/>
                    <a:lstStyle/>
                    <a:p>
                      <a:pPr algn="ctr"/>
                      <a:endParaRPr lang="en-US" sz="19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rgbClr val="ED1C24"/>
                          </a:solidFill>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5920">
                <a:tc>
                  <a:txBody>
                    <a:bodyPr/>
                    <a:lstStyle/>
                    <a:p>
                      <a:pPr algn="ctr"/>
                      <a:r>
                        <a:rPr lang="en-US" sz="1600" b="1" dirty="0">
                          <a:solidFill>
                            <a:srgbClr val="ED1C24"/>
                          </a:solidFill>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1" dirty="0">
                          <a:solidFill>
                            <a:srgbClr val="ED1C24"/>
                          </a:solidFill>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5920">
                <a:tc>
                  <a:txBody>
                    <a:bodyPr/>
                    <a:lstStyle/>
                    <a:p>
                      <a:pPr algn="ctr"/>
                      <a:r>
                        <a:rPr lang="en-US" sz="1600" b="1" dirty="0">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5920">
                <a:tc>
                  <a:txBody>
                    <a:bodyPr/>
                    <a:lstStyle/>
                    <a:p>
                      <a:pPr algn="ctr"/>
                      <a:r>
                        <a:rPr lang="en-US" sz="1600" b="1" dirty="0">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592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cxnSp>
        <p:nvCxnSpPr>
          <p:cNvPr id="5" name="Straight Arrow Connector 4"/>
          <p:cNvCxnSpPr/>
          <p:nvPr/>
        </p:nvCxnSpPr>
        <p:spPr>
          <a:xfrm>
            <a:off x="4017481" y="4351500"/>
            <a:ext cx="1240321" cy="0"/>
          </a:xfrm>
          <a:prstGeom prst="straightConnector1">
            <a:avLst/>
          </a:prstGeom>
          <a:ln w="38100"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5249430" y="4343428"/>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5257802" y="3659883"/>
            <a:ext cx="1350955" cy="679984"/>
          </a:xfrm>
          <a:prstGeom prst="straightConnector1">
            <a:avLst/>
          </a:prstGeom>
          <a:ln w="38100"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2667530" y="4351500"/>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flipV="1">
            <a:off x="2675902" y="3667955"/>
            <a:ext cx="1350955" cy="679984"/>
          </a:xfrm>
          <a:prstGeom prst="straightConnector1">
            <a:avLst/>
          </a:prstGeom>
          <a:ln w="38100"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0" name="Oval 9"/>
          <p:cNvSpPr>
            <a:spLocks noChangeAspect="1"/>
          </p:cNvSpPr>
          <p:nvPr/>
        </p:nvSpPr>
        <p:spPr>
          <a:xfrm>
            <a:off x="3898008" y="4154613"/>
            <a:ext cx="365762" cy="365760"/>
          </a:xfrm>
          <a:prstGeom prst="ellipse">
            <a:avLst/>
          </a:prstGeom>
          <a:solidFill>
            <a:schemeClr val="bg1">
              <a:lumMod val="7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1" name="Oval 10"/>
          <p:cNvSpPr>
            <a:spLocks noChangeAspect="1"/>
          </p:cNvSpPr>
          <p:nvPr/>
        </p:nvSpPr>
        <p:spPr>
          <a:xfrm>
            <a:off x="6407370" y="3464404"/>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2" name="Oval 11"/>
          <p:cNvSpPr>
            <a:spLocks noChangeAspect="1"/>
          </p:cNvSpPr>
          <p:nvPr/>
        </p:nvSpPr>
        <p:spPr>
          <a:xfrm>
            <a:off x="6407370" y="4817435"/>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3" name="Oval 12"/>
          <p:cNvSpPr>
            <a:spLocks noChangeAspect="1"/>
          </p:cNvSpPr>
          <p:nvPr/>
        </p:nvSpPr>
        <p:spPr>
          <a:xfrm>
            <a:off x="4993669" y="4154613"/>
            <a:ext cx="365762" cy="365760"/>
          </a:xfrm>
          <a:prstGeom prst="ellipse">
            <a:avLst/>
          </a:prstGeom>
          <a:solidFill>
            <a:srgbClr val="BFBFBF"/>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4" name="Oval 13"/>
          <p:cNvSpPr>
            <a:spLocks noChangeAspect="1"/>
          </p:cNvSpPr>
          <p:nvPr/>
        </p:nvSpPr>
        <p:spPr>
          <a:xfrm>
            <a:off x="2489698" y="481743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5" name="Oval 14"/>
          <p:cNvSpPr>
            <a:spLocks noChangeAspect="1"/>
          </p:cNvSpPr>
          <p:nvPr/>
        </p:nvSpPr>
        <p:spPr>
          <a:xfrm>
            <a:off x="2489698" y="3464404"/>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6" name="Rectangle 15"/>
          <p:cNvSpPr/>
          <p:nvPr/>
        </p:nvSpPr>
        <p:spPr>
          <a:xfrm>
            <a:off x="6795814" y="4801459"/>
            <a:ext cx="838845" cy="369332"/>
          </a:xfrm>
          <a:prstGeom prst="rect">
            <a:avLst/>
          </a:prstGeom>
        </p:spPr>
        <p:txBody>
          <a:bodyPr wrap="none">
            <a:spAutoFit/>
          </a:bodyPr>
          <a:lstStyle/>
          <a:p>
            <a:r>
              <a:rPr lang="en-US" b="1" dirty="0">
                <a:solidFill>
                  <a:srgbClr val="262626"/>
                </a:solidFill>
                <a:latin typeface="Optima"/>
                <a:cs typeface="Optima"/>
              </a:rPr>
              <a:t>Whale</a:t>
            </a:r>
            <a:endParaRPr lang="en-US" dirty="0"/>
          </a:p>
        </p:txBody>
      </p:sp>
      <p:sp>
        <p:nvSpPr>
          <p:cNvPr id="17" name="Rectangle 16"/>
          <p:cNvSpPr/>
          <p:nvPr/>
        </p:nvSpPr>
        <p:spPr>
          <a:xfrm>
            <a:off x="6795812" y="3444965"/>
            <a:ext cx="595086" cy="369332"/>
          </a:xfrm>
          <a:prstGeom prst="rect">
            <a:avLst/>
          </a:prstGeom>
        </p:spPr>
        <p:txBody>
          <a:bodyPr wrap="none">
            <a:spAutoFit/>
          </a:bodyPr>
          <a:lstStyle/>
          <a:p>
            <a:r>
              <a:rPr lang="en-US" b="1" dirty="0">
                <a:solidFill>
                  <a:srgbClr val="ED1C24"/>
                </a:solidFill>
                <a:latin typeface="Optima"/>
                <a:cs typeface="Optima"/>
              </a:rPr>
              <a:t>Seal</a:t>
            </a:r>
            <a:endParaRPr lang="en-US" dirty="0">
              <a:solidFill>
                <a:srgbClr val="ED1C24"/>
              </a:solidFill>
            </a:endParaRPr>
          </a:p>
        </p:txBody>
      </p:sp>
      <p:sp>
        <p:nvSpPr>
          <p:cNvPr id="18" name="Rectangle 17"/>
          <p:cNvSpPr/>
          <p:nvPr/>
        </p:nvSpPr>
        <p:spPr>
          <a:xfrm>
            <a:off x="1517208" y="4804727"/>
            <a:ext cx="928637" cy="369332"/>
          </a:xfrm>
          <a:prstGeom prst="rect">
            <a:avLst/>
          </a:prstGeom>
        </p:spPr>
        <p:txBody>
          <a:bodyPr wrap="none">
            <a:spAutoFit/>
          </a:bodyPr>
          <a:lstStyle/>
          <a:p>
            <a:pPr algn="r"/>
            <a:r>
              <a:rPr lang="en-US" b="1" dirty="0">
                <a:solidFill>
                  <a:srgbClr val="262626"/>
                </a:solidFill>
                <a:latin typeface="Optima"/>
                <a:cs typeface="Optima"/>
              </a:rPr>
              <a:t>Human</a:t>
            </a:r>
            <a:endParaRPr lang="en-US" dirty="0"/>
          </a:p>
        </p:txBody>
      </p:sp>
      <p:sp>
        <p:nvSpPr>
          <p:cNvPr id="19" name="Rectangle 18"/>
          <p:cNvSpPr/>
          <p:nvPr/>
        </p:nvSpPr>
        <p:spPr>
          <a:xfrm>
            <a:off x="1594075" y="3429000"/>
            <a:ext cx="851768" cy="369332"/>
          </a:xfrm>
          <a:prstGeom prst="rect">
            <a:avLst/>
          </a:prstGeom>
        </p:spPr>
        <p:txBody>
          <a:bodyPr wrap="none">
            <a:spAutoFit/>
          </a:bodyPr>
          <a:lstStyle/>
          <a:p>
            <a:pPr algn="r"/>
            <a:r>
              <a:rPr lang="en-US" b="1" dirty="0">
                <a:solidFill>
                  <a:srgbClr val="ED1C24"/>
                </a:solidFill>
                <a:latin typeface="Optima"/>
                <a:cs typeface="Optima"/>
              </a:rPr>
              <a:t>Chimp</a:t>
            </a:r>
            <a:endParaRPr lang="en-US" dirty="0">
              <a:solidFill>
                <a:srgbClr val="ED1C24"/>
              </a:solidFill>
            </a:endParaRPr>
          </a:p>
        </p:txBody>
      </p:sp>
      <p:sp>
        <p:nvSpPr>
          <p:cNvPr id="20" name="TextBox 19"/>
          <p:cNvSpPr txBox="1"/>
          <p:nvPr/>
        </p:nvSpPr>
        <p:spPr>
          <a:xfrm>
            <a:off x="3262161" y="4631373"/>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2</a:t>
            </a:r>
          </a:p>
        </p:txBody>
      </p:sp>
      <p:sp>
        <p:nvSpPr>
          <p:cNvPr id="21" name="TextBox 20"/>
          <p:cNvSpPr txBox="1"/>
          <p:nvPr/>
        </p:nvSpPr>
        <p:spPr>
          <a:xfrm>
            <a:off x="3273404" y="3601973"/>
            <a:ext cx="327269" cy="400110"/>
          </a:xfrm>
          <a:prstGeom prst="rect">
            <a:avLst/>
          </a:prstGeom>
          <a:noFill/>
        </p:spPr>
        <p:txBody>
          <a:bodyPr wrap="none" rtlCol="0">
            <a:spAutoFit/>
          </a:bodyPr>
          <a:lstStyle/>
          <a:p>
            <a:pPr algn="ctr"/>
            <a:r>
              <a:rPr lang="en-US" sz="2000" b="1" dirty="0">
                <a:solidFill>
                  <a:srgbClr val="ED1C24"/>
                </a:solidFill>
                <a:latin typeface="Optima"/>
                <a:cs typeface="Optima"/>
              </a:rPr>
              <a:t>1</a:t>
            </a:r>
          </a:p>
        </p:txBody>
      </p:sp>
      <p:sp>
        <p:nvSpPr>
          <p:cNvPr id="22" name="TextBox 21"/>
          <p:cNvSpPr txBox="1"/>
          <p:nvPr/>
        </p:nvSpPr>
        <p:spPr>
          <a:xfrm>
            <a:off x="4457711" y="3919880"/>
            <a:ext cx="327269" cy="400110"/>
          </a:xfrm>
          <a:prstGeom prst="rect">
            <a:avLst/>
          </a:prstGeom>
          <a:noFill/>
        </p:spPr>
        <p:txBody>
          <a:bodyPr wrap="none" rtlCol="0">
            <a:spAutoFit/>
          </a:bodyPr>
          <a:lstStyle/>
          <a:p>
            <a:pPr algn="ctr"/>
            <a:r>
              <a:rPr lang="en-US" sz="2000" b="1" dirty="0">
                <a:solidFill>
                  <a:srgbClr val="ED1C24"/>
                </a:solidFill>
                <a:latin typeface="Optima"/>
                <a:cs typeface="Optima"/>
              </a:rPr>
              <a:t>3</a:t>
            </a:r>
          </a:p>
        </p:txBody>
      </p:sp>
      <p:sp>
        <p:nvSpPr>
          <p:cNvPr id="23" name="TextBox 22"/>
          <p:cNvSpPr txBox="1"/>
          <p:nvPr/>
        </p:nvSpPr>
        <p:spPr>
          <a:xfrm>
            <a:off x="5653357" y="3601973"/>
            <a:ext cx="327269" cy="400110"/>
          </a:xfrm>
          <a:prstGeom prst="rect">
            <a:avLst/>
          </a:prstGeom>
          <a:noFill/>
        </p:spPr>
        <p:txBody>
          <a:bodyPr wrap="none" rtlCol="0">
            <a:spAutoFit/>
          </a:bodyPr>
          <a:lstStyle/>
          <a:p>
            <a:pPr algn="ctr"/>
            <a:r>
              <a:rPr lang="en-US" sz="2000" b="1" dirty="0">
                <a:solidFill>
                  <a:srgbClr val="ED1C24"/>
                </a:solidFill>
                <a:latin typeface="Optima"/>
                <a:cs typeface="Optima"/>
              </a:rPr>
              <a:t>2</a:t>
            </a:r>
          </a:p>
        </p:txBody>
      </p:sp>
      <p:sp>
        <p:nvSpPr>
          <p:cNvPr id="24" name="TextBox 23"/>
          <p:cNvSpPr txBox="1"/>
          <p:nvPr/>
        </p:nvSpPr>
        <p:spPr>
          <a:xfrm>
            <a:off x="5653357" y="4631373"/>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0</a:t>
            </a:r>
          </a:p>
        </p:txBody>
      </p:sp>
      <p:sp>
        <p:nvSpPr>
          <p:cNvPr id="25" name="Title 1"/>
          <p:cNvSpPr txBox="1">
            <a:spLocks/>
          </p:cNvSpPr>
          <p:nvPr/>
        </p:nvSpPr>
        <p:spPr>
          <a:xfrm>
            <a:off x="228600" y="1597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Fitting a Tree to a Matrix</a:t>
            </a:r>
          </a:p>
        </p:txBody>
      </p:sp>
    </p:spTree>
    <p:extLst>
      <p:ext uri="{BB962C8B-B14F-4D97-AF65-F5344CB8AC3E}">
        <p14:creationId xmlns:p14="http://schemas.microsoft.com/office/powerpoint/2010/main" val="16243599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90932555"/>
              </p:ext>
            </p:extLst>
          </p:nvPr>
        </p:nvGraphicFramePr>
        <p:xfrm>
          <a:off x="1752600" y="1117600"/>
          <a:ext cx="5372856" cy="1905000"/>
        </p:xfrm>
        <a:graphic>
          <a:graphicData uri="http://schemas.openxmlformats.org/drawingml/2006/table">
            <a:tbl>
              <a:tblPr firstRow="1" bandRow="1">
                <a:tableStyleId>{5C22544A-7EE6-4342-B048-85BDC9FD1C3A}</a:tableStyleId>
              </a:tblPr>
              <a:tblGrid>
                <a:gridCol w="1211165">
                  <a:extLst>
                    <a:ext uri="{9D8B030D-6E8A-4147-A177-3AD203B41FA5}">
                      <a16:colId xmlns:a16="http://schemas.microsoft.com/office/drawing/2014/main" val="20000"/>
                    </a:ext>
                  </a:extLst>
                </a:gridCol>
                <a:gridCol w="1006231">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957384">
                  <a:extLst>
                    <a:ext uri="{9D8B030D-6E8A-4147-A177-3AD203B41FA5}">
                      <a16:colId xmlns:a16="http://schemas.microsoft.com/office/drawing/2014/main" val="20003"/>
                    </a:ext>
                  </a:extLst>
                </a:gridCol>
                <a:gridCol w="1055076">
                  <a:extLst>
                    <a:ext uri="{9D8B030D-6E8A-4147-A177-3AD203B41FA5}">
                      <a16:colId xmlns:a16="http://schemas.microsoft.com/office/drawing/2014/main" val="20004"/>
                    </a:ext>
                  </a:extLst>
                </a:gridCol>
              </a:tblGrid>
              <a:tr h="375920">
                <a:tc>
                  <a:txBody>
                    <a:bodyPr/>
                    <a:lstStyle/>
                    <a:p>
                      <a:pPr algn="ctr"/>
                      <a:endParaRPr lang="en-US" sz="19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rgbClr val="ED1C24"/>
                          </a:solidFill>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5920">
                <a:tc>
                  <a:txBody>
                    <a:bodyPr/>
                    <a:lstStyle/>
                    <a:p>
                      <a:pPr algn="ctr"/>
                      <a:r>
                        <a:rPr lang="en-US" sz="1600" b="1" dirty="0">
                          <a:solidFill>
                            <a:srgbClr val="ED1C24"/>
                          </a:solidFill>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1" dirty="0">
                          <a:solidFill>
                            <a:srgbClr val="ED1C24"/>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5920">
                <a:tc>
                  <a:txBody>
                    <a:bodyPr/>
                    <a:lstStyle/>
                    <a:p>
                      <a:pPr algn="ctr"/>
                      <a:r>
                        <a:rPr lang="en-US" sz="1600" b="1" dirty="0">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5920">
                <a:tc>
                  <a:txBody>
                    <a:bodyPr/>
                    <a:lstStyle/>
                    <a:p>
                      <a:pPr algn="ctr"/>
                      <a:r>
                        <a:rPr lang="en-US" sz="1600" b="1" dirty="0">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592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cxnSp>
        <p:nvCxnSpPr>
          <p:cNvPr id="5" name="Straight Arrow Connector 4"/>
          <p:cNvCxnSpPr/>
          <p:nvPr/>
        </p:nvCxnSpPr>
        <p:spPr>
          <a:xfrm>
            <a:off x="4017481" y="4351500"/>
            <a:ext cx="1240321" cy="0"/>
          </a:xfrm>
          <a:prstGeom prst="straightConnector1">
            <a:avLst/>
          </a:prstGeom>
          <a:ln w="38100"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5249430" y="4343428"/>
            <a:ext cx="1350955" cy="679984"/>
          </a:xfrm>
          <a:prstGeom prst="straightConnector1">
            <a:avLst/>
          </a:prstGeom>
          <a:ln w="38100"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5257802" y="3659883"/>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2667530" y="4351500"/>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flipV="1">
            <a:off x="2675902" y="3667955"/>
            <a:ext cx="1350955" cy="679984"/>
          </a:xfrm>
          <a:prstGeom prst="straightConnector1">
            <a:avLst/>
          </a:prstGeom>
          <a:ln w="38100"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0" name="Oval 9"/>
          <p:cNvSpPr>
            <a:spLocks noChangeAspect="1"/>
          </p:cNvSpPr>
          <p:nvPr/>
        </p:nvSpPr>
        <p:spPr>
          <a:xfrm>
            <a:off x="3898008" y="4154613"/>
            <a:ext cx="365762" cy="365760"/>
          </a:xfrm>
          <a:prstGeom prst="ellipse">
            <a:avLst/>
          </a:prstGeom>
          <a:solidFill>
            <a:schemeClr val="bg1">
              <a:lumMod val="7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1" name="Oval 10"/>
          <p:cNvSpPr>
            <a:spLocks noChangeAspect="1"/>
          </p:cNvSpPr>
          <p:nvPr/>
        </p:nvSpPr>
        <p:spPr>
          <a:xfrm>
            <a:off x="6407370" y="3464404"/>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2" name="Oval 11"/>
          <p:cNvSpPr>
            <a:spLocks noChangeAspect="1"/>
          </p:cNvSpPr>
          <p:nvPr/>
        </p:nvSpPr>
        <p:spPr>
          <a:xfrm>
            <a:off x="6407370" y="4817435"/>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3" name="Oval 12"/>
          <p:cNvSpPr>
            <a:spLocks noChangeAspect="1"/>
          </p:cNvSpPr>
          <p:nvPr/>
        </p:nvSpPr>
        <p:spPr>
          <a:xfrm>
            <a:off x="4993669" y="4154613"/>
            <a:ext cx="365762" cy="365760"/>
          </a:xfrm>
          <a:prstGeom prst="ellipse">
            <a:avLst/>
          </a:prstGeom>
          <a:solidFill>
            <a:srgbClr val="BFBFBF"/>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4" name="Oval 13"/>
          <p:cNvSpPr>
            <a:spLocks noChangeAspect="1"/>
          </p:cNvSpPr>
          <p:nvPr/>
        </p:nvSpPr>
        <p:spPr>
          <a:xfrm>
            <a:off x="2489698" y="481743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5" name="Oval 14"/>
          <p:cNvSpPr>
            <a:spLocks noChangeAspect="1"/>
          </p:cNvSpPr>
          <p:nvPr/>
        </p:nvSpPr>
        <p:spPr>
          <a:xfrm>
            <a:off x="2489698" y="3464404"/>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6" name="Rectangle 15"/>
          <p:cNvSpPr/>
          <p:nvPr/>
        </p:nvSpPr>
        <p:spPr>
          <a:xfrm>
            <a:off x="6795814" y="4801459"/>
            <a:ext cx="838845" cy="369332"/>
          </a:xfrm>
          <a:prstGeom prst="rect">
            <a:avLst/>
          </a:prstGeom>
        </p:spPr>
        <p:txBody>
          <a:bodyPr wrap="none">
            <a:spAutoFit/>
          </a:bodyPr>
          <a:lstStyle/>
          <a:p>
            <a:r>
              <a:rPr lang="en-US" b="1" dirty="0">
                <a:solidFill>
                  <a:schemeClr val="tx2"/>
                </a:solidFill>
                <a:latin typeface="Optima"/>
                <a:cs typeface="Optima"/>
              </a:rPr>
              <a:t>Whale</a:t>
            </a:r>
            <a:endParaRPr lang="en-US" dirty="0">
              <a:solidFill>
                <a:schemeClr val="tx2"/>
              </a:solidFill>
            </a:endParaRPr>
          </a:p>
        </p:txBody>
      </p:sp>
      <p:sp>
        <p:nvSpPr>
          <p:cNvPr id="17" name="Rectangle 16"/>
          <p:cNvSpPr/>
          <p:nvPr/>
        </p:nvSpPr>
        <p:spPr>
          <a:xfrm>
            <a:off x="6795812" y="3444965"/>
            <a:ext cx="595086" cy="369332"/>
          </a:xfrm>
          <a:prstGeom prst="rect">
            <a:avLst/>
          </a:prstGeom>
        </p:spPr>
        <p:txBody>
          <a:bodyPr wrap="none">
            <a:spAutoFit/>
          </a:bodyPr>
          <a:lstStyle/>
          <a:p>
            <a:r>
              <a:rPr lang="en-US" b="1" dirty="0">
                <a:solidFill>
                  <a:srgbClr val="262626"/>
                </a:solidFill>
                <a:latin typeface="Optima"/>
                <a:cs typeface="Optima"/>
              </a:rPr>
              <a:t>Seal</a:t>
            </a:r>
            <a:endParaRPr lang="en-US" dirty="0"/>
          </a:p>
        </p:txBody>
      </p:sp>
      <p:sp>
        <p:nvSpPr>
          <p:cNvPr id="18" name="Rectangle 17"/>
          <p:cNvSpPr/>
          <p:nvPr/>
        </p:nvSpPr>
        <p:spPr>
          <a:xfrm>
            <a:off x="1517208" y="4804727"/>
            <a:ext cx="928637" cy="369332"/>
          </a:xfrm>
          <a:prstGeom prst="rect">
            <a:avLst/>
          </a:prstGeom>
        </p:spPr>
        <p:txBody>
          <a:bodyPr wrap="none">
            <a:spAutoFit/>
          </a:bodyPr>
          <a:lstStyle/>
          <a:p>
            <a:pPr algn="r"/>
            <a:r>
              <a:rPr lang="en-US" b="1" dirty="0">
                <a:solidFill>
                  <a:srgbClr val="262626"/>
                </a:solidFill>
                <a:latin typeface="Optima"/>
                <a:cs typeface="Optima"/>
              </a:rPr>
              <a:t>Human</a:t>
            </a:r>
            <a:endParaRPr lang="en-US" dirty="0"/>
          </a:p>
        </p:txBody>
      </p:sp>
      <p:sp>
        <p:nvSpPr>
          <p:cNvPr id="19" name="Rectangle 18"/>
          <p:cNvSpPr/>
          <p:nvPr/>
        </p:nvSpPr>
        <p:spPr>
          <a:xfrm>
            <a:off x="1594075" y="3429000"/>
            <a:ext cx="851768" cy="369332"/>
          </a:xfrm>
          <a:prstGeom prst="rect">
            <a:avLst/>
          </a:prstGeom>
        </p:spPr>
        <p:txBody>
          <a:bodyPr wrap="none">
            <a:spAutoFit/>
          </a:bodyPr>
          <a:lstStyle/>
          <a:p>
            <a:pPr algn="r"/>
            <a:r>
              <a:rPr lang="en-US" b="1" dirty="0">
                <a:solidFill>
                  <a:schemeClr val="tx2"/>
                </a:solidFill>
                <a:latin typeface="Optima"/>
                <a:cs typeface="Optima"/>
              </a:rPr>
              <a:t>Chimp</a:t>
            </a:r>
            <a:endParaRPr lang="en-US" dirty="0">
              <a:solidFill>
                <a:schemeClr val="tx2"/>
              </a:solidFill>
            </a:endParaRPr>
          </a:p>
        </p:txBody>
      </p:sp>
      <p:sp>
        <p:nvSpPr>
          <p:cNvPr id="20" name="TextBox 19"/>
          <p:cNvSpPr txBox="1"/>
          <p:nvPr/>
        </p:nvSpPr>
        <p:spPr>
          <a:xfrm>
            <a:off x="3262161" y="4631373"/>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2</a:t>
            </a:r>
          </a:p>
        </p:txBody>
      </p:sp>
      <p:sp>
        <p:nvSpPr>
          <p:cNvPr id="21" name="TextBox 20"/>
          <p:cNvSpPr txBox="1"/>
          <p:nvPr/>
        </p:nvSpPr>
        <p:spPr>
          <a:xfrm>
            <a:off x="3273404" y="3601973"/>
            <a:ext cx="327269" cy="400110"/>
          </a:xfrm>
          <a:prstGeom prst="rect">
            <a:avLst/>
          </a:prstGeom>
          <a:noFill/>
        </p:spPr>
        <p:txBody>
          <a:bodyPr wrap="none" rtlCol="0">
            <a:spAutoFit/>
          </a:bodyPr>
          <a:lstStyle/>
          <a:p>
            <a:pPr algn="ctr"/>
            <a:r>
              <a:rPr lang="en-US" sz="2000" b="1" dirty="0">
                <a:solidFill>
                  <a:srgbClr val="ED1C24"/>
                </a:solidFill>
                <a:latin typeface="Optima"/>
                <a:cs typeface="Optima"/>
              </a:rPr>
              <a:t>1</a:t>
            </a:r>
          </a:p>
        </p:txBody>
      </p:sp>
      <p:sp>
        <p:nvSpPr>
          <p:cNvPr id="22" name="TextBox 21"/>
          <p:cNvSpPr txBox="1"/>
          <p:nvPr/>
        </p:nvSpPr>
        <p:spPr>
          <a:xfrm>
            <a:off x="4457711" y="3919880"/>
            <a:ext cx="327269" cy="400110"/>
          </a:xfrm>
          <a:prstGeom prst="rect">
            <a:avLst/>
          </a:prstGeom>
          <a:noFill/>
        </p:spPr>
        <p:txBody>
          <a:bodyPr wrap="none" rtlCol="0">
            <a:spAutoFit/>
          </a:bodyPr>
          <a:lstStyle/>
          <a:p>
            <a:pPr algn="ctr"/>
            <a:r>
              <a:rPr lang="en-US" sz="2000" b="1" dirty="0">
                <a:solidFill>
                  <a:srgbClr val="ED1C24"/>
                </a:solidFill>
                <a:latin typeface="Optima"/>
                <a:cs typeface="Optima"/>
              </a:rPr>
              <a:t>3</a:t>
            </a:r>
          </a:p>
        </p:txBody>
      </p:sp>
      <p:sp>
        <p:nvSpPr>
          <p:cNvPr id="23" name="TextBox 22"/>
          <p:cNvSpPr txBox="1"/>
          <p:nvPr/>
        </p:nvSpPr>
        <p:spPr>
          <a:xfrm>
            <a:off x="5653357" y="3601973"/>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2</a:t>
            </a:r>
          </a:p>
        </p:txBody>
      </p:sp>
      <p:sp>
        <p:nvSpPr>
          <p:cNvPr id="24" name="TextBox 23"/>
          <p:cNvSpPr txBox="1"/>
          <p:nvPr/>
        </p:nvSpPr>
        <p:spPr>
          <a:xfrm>
            <a:off x="5653357" y="4631373"/>
            <a:ext cx="327269" cy="400110"/>
          </a:xfrm>
          <a:prstGeom prst="rect">
            <a:avLst/>
          </a:prstGeom>
          <a:noFill/>
        </p:spPr>
        <p:txBody>
          <a:bodyPr wrap="none" rtlCol="0">
            <a:spAutoFit/>
          </a:bodyPr>
          <a:lstStyle/>
          <a:p>
            <a:pPr algn="ctr"/>
            <a:r>
              <a:rPr lang="en-US" sz="2000" b="1" dirty="0">
                <a:solidFill>
                  <a:srgbClr val="ED1C24"/>
                </a:solidFill>
                <a:latin typeface="Optima"/>
                <a:cs typeface="Optima"/>
              </a:rPr>
              <a:t>0</a:t>
            </a:r>
          </a:p>
        </p:txBody>
      </p:sp>
      <p:sp>
        <p:nvSpPr>
          <p:cNvPr id="25" name="Title 1"/>
          <p:cNvSpPr txBox="1">
            <a:spLocks/>
          </p:cNvSpPr>
          <p:nvPr/>
        </p:nvSpPr>
        <p:spPr>
          <a:xfrm>
            <a:off x="228600" y="1597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Fitting a Tree to a Matrix</a:t>
            </a:r>
          </a:p>
        </p:txBody>
      </p:sp>
    </p:spTree>
    <p:extLst>
      <p:ext uri="{BB962C8B-B14F-4D97-AF65-F5344CB8AC3E}">
        <p14:creationId xmlns:p14="http://schemas.microsoft.com/office/powerpoint/2010/main" val="582328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584" y="-152400"/>
            <a:ext cx="9204138" cy="7010400"/>
          </a:xfrm>
          <a:prstGeom prst="rect">
            <a:avLst/>
          </a:prstGeom>
        </p:spPr>
      </p:pic>
    </p:spTree>
    <p:extLst>
      <p:ext uri="{BB962C8B-B14F-4D97-AF65-F5344CB8AC3E}">
        <p14:creationId xmlns:p14="http://schemas.microsoft.com/office/powerpoint/2010/main" val="15922961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207062883"/>
              </p:ext>
            </p:extLst>
          </p:nvPr>
        </p:nvGraphicFramePr>
        <p:xfrm>
          <a:off x="1752600" y="1117600"/>
          <a:ext cx="5372856" cy="1905000"/>
        </p:xfrm>
        <a:graphic>
          <a:graphicData uri="http://schemas.openxmlformats.org/drawingml/2006/table">
            <a:tbl>
              <a:tblPr firstRow="1" bandRow="1">
                <a:tableStyleId>{5C22544A-7EE6-4342-B048-85BDC9FD1C3A}</a:tableStyleId>
              </a:tblPr>
              <a:tblGrid>
                <a:gridCol w="1211165">
                  <a:extLst>
                    <a:ext uri="{9D8B030D-6E8A-4147-A177-3AD203B41FA5}">
                      <a16:colId xmlns:a16="http://schemas.microsoft.com/office/drawing/2014/main" val="20000"/>
                    </a:ext>
                  </a:extLst>
                </a:gridCol>
                <a:gridCol w="1006231">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957384">
                  <a:extLst>
                    <a:ext uri="{9D8B030D-6E8A-4147-A177-3AD203B41FA5}">
                      <a16:colId xmlns:a16="http://schemas.microsoft.com/office/drawing/2014/main" val="20003"/>
                    </a:ext>
                  </a:extLst>
                </a:gridCol>
                <a:gridCol w="1055076">
                  <a:extLst>
                    <a:ext uri="{9D8B030D-6E8A-4147-A177-3AD203B41FA5}">
                      <a16:colId xmlns:a16="http://schemas.microsoft.com/office/drawing/2014/main" val="20004"/>
                    </a:ext>
                  </a:extLst>
                </a:gridCol>
              </a:tblGrid>
              <a:tr h="375920">
                <a:tc>
                  <a:txBody>
                    <a:bodyPr/>
                    <a:lstStyle/>
                    <a:p>
                      <a:pPr algn="ctr"/>
                      <a:endParaRPr lang="en-US" sz="19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rgbClr val="ED1C24"/>
                          </a:solidFill>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5920">
                <a:tc>
                  <a:txBody>
                    <a:bodyPr/>
                    <a:lstStyle/>
                    <a:p>
                      <a:pPr algn="ctr"/>
                      <a:r>
                        <a:rPr lang="en-US" sz="1600" b="1" dirty="0">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5920">
                <a:tc>
                  <a:txBody>
                    <a:bodyPr/>
                    <a:lstStyle/>
                    <a:p>
                      <a:pPr algn="ctr"/>
                      <a:r>
                        <a:rPr lang="en-US" sz="1600" b="1" dirty="0">
                          <a:solidFill>
                            <a:srgbClr val="ED1C24"/>
                          </a:solidFill>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1" dirty="0">
                          <a:solidFill>
                            <a:srgbClr val="ED1C24"/>
                          </a:solidFill>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5920">
                <a:tc>
                  <a:txBody>
                    <a:bodyPr/>
                    <a:lstStyle/>
                    <a:p>
                      <a:pPr algn="ctr"/>
                      <a:r>
                        <a:rPr lang="en-US" sz="1600" b="1" dirty="0">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592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cxnSp>
        <p:nvCxnSpPr>
          <p:cNvPr id="5" name="Straight Arrow Connector 4"/>
          <p:cNvCxnSpPr/>
          <p:nvPr/>
        </p:nvCxnSpPr>
        <p:spPr>
          <a:xfrm>
            <a:off x="4017481" y="4351500"/>
            <a:ext cx="1240321" cy="0"/>
          </a:xfrm>
          <a:prstGeom prst="straightConnector1">
            <a:avLst/>
          </a:prstGeom>
          <a:ln w="38100"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5249430" y="4343428"/>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5257802" y="3659883"/>
            <a:ext cx="1350955" cy="679984"/>
          </a:xfrm>
          <a:prstGeom prst="straightConnector1">
            <a:avLst/>
          </a:prstGeom>
          <a:ln w="38100"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2667530" y="4351500"/>
            <a:ext cx="1350955" cy="679984"/>
          </a:xfrm>
          <a:prstGeom prst="straightConnector1">
            <a:avLst/>
          </a:prstGeom>
          <a:ln w="38100"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flipV="1">
            <a:off x="2675902" y="3667955"/>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0" name="Oval 9"/>
          <p:cNvSpPr>
            <a:spLocks noChangeAspect="1"/>
          </p:cNvSpPr>
          <p:nvPr/>
        </p:nvSpPr>
        <p:spPr>
          <a:xfrm>
            <a:off x="3898008" y="4154613"/>
            <a:ext cx="365762" cy="365760"/>
          </a:xfrm>
          <a:prstGeom prst="ellipse">
            <a:avLst/>
          </a:prstGeom>
          <a:solidFill>
            <a:schemeClr val="bg1">
              <a:lumMod val="7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1" name="Oval 10"/>
          <p:cNvSpPr>
            <a:spLocks noChangeAspect="1"/>
          </p:cNvSpPr>
          <p:nvPr/>
        </p:nvSpPr>
        <p:spPr>
          <a:xfrm>
            <a:off x="6407370" y="3464404"/>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2" name="Oval 11"/>
          <p:cNvSpPr>
            <a:spLocks noChangeAspect="1"/>
          </p:cNvSpPr>
          <p:nvPr/>
        </p:nvSpPr>
        <p:spPr>
          <a:xfrm>
            <a:off x="6407370" y="4817435"/>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3" name="Oval 12"/>
          <p:cNvSpPr>
            <a:spLocks noChangeAspect="1"/>
          </p:cNvSpPr>
          <p:nvPr/>
        </p:nvSpPr>
        <p:spPr>
          <a:xfrm>
            <a:off x="4993669" y="4154613"/>
            <a:ext cx="365762" cy="365760"/>
          </a:xfrm>
          <a:prstGeom prst="ellipse">
            <a:avLst/>
          </a:prstGeom>
          <a:solidFill>
            <a:srgbClr val="BFBFBF"/>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4" name="Oval 13"/>
          <p:cNvSpPr>
            <a:spLocks noChangeAspect="1"/>
          </p:cNvSpPr>
          <p:nvPr/>
        </p:nvSpPr>
        <p:spPr>
          <a:xfrm>
            <a:off x="2489698" y="481743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5" name="Oval 14"/>
          <p:cNvSpPr>
            <a:spLocks noChangeAspect="1"/>
          </p:cNvSpPr>
          <p:nvPr/>
        </p:nvSpPr>
        <p:spPr>
          <a:xfrm>
            <a:off x="2489698" y="3464404"/>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6" name="Rectangle 15"/>
          <p:cNvSpPr/>
          <p:nvPr/>
        </p:nvSpPr>
        <p:spPr>
          <a:xfrm>
            <a:off x="6795814" y="4801459"/>
            <a:ext cx="838845" cy="369332"/>
          </a:xfrm>
          <a:prstGeom prst="rect">
            <a:avLst/>
          </a:prstGeom>
        </p:spPr>
        <p:txBody>
          <a:bodyPr wrap="none">
            <a:spAutoFit/>
          </a:bodyPr>
          <a:lstStyle/>
          <a:p>
            <a:r>
              <a:rPr lang="en-US" b="1" dirty="0">
                <a:solidFill>
                  <a:srgbClr val="262626"/>
                </a:solidFill>
                <a:latin typeface="Optima"/>
                <a:cs typeface="Optima"/>
              </a:rPr>
              <a:t>Whale</a:t>
            </a:r>
            <a:endParaRPr lang="en-US" dirty="0"/>
          </a:p>
        </p:txBody>
      </p:sp>
      <p:sp>
        <p:nvSpPr>
          <p:cNvPr id="17" name="Rectangle 16"/>
          <p:cNvSpPr/>
          <p:nvPr/>
        </p:nvSpPr>
        <p:spPr>
          <a:xfrm>
            <a:off x="6795812" y="3444965"/>
            <a:ext cx="595086" cy="369332"/>
          </a:xfrm>
          <a:prstGeom prst="rect">
            <a:avLst/>
          </a:prstGeom>
        </p:spPr>
        <p:txBody>
          <a:bodyPr wrap="none">
            <a:spAutoFit/>
          </a:bodyPr>
          <a:lstStyle/>
          <a:p>
            <a:r>
              <a:rPr lang="en-US" b="1" dirty="0">
                <a:solidFill>
                  <a:srgbClr val="ED1C24"/>
                </a:solidFill>
                <a:latin typeface="Optima"/>
                <a:cs typeface="Optima"/>
              </a:rPr>
              <a:t>Seal</a:t>
            </a:r>
            <a:endParaRPr lang="en-US" dirty="0">
              <a:solidFill>
                <a:srgbClr val="ED1C24"/>
              </a:solidFill>
            </a:endParaRPr>
          </a:p>
        </p:txBody>
      </p:sp>
      <p:sp>
        <p:nvSpPr>
          <p:cNvPr id="18" name="Rectangle 17"/>
          <p:cNvSpPr/>
          <p:nvPr/>
        </p:nvSpPr>
        <p:spPr>
          <a:xfrm>
            <a:off x="1517208" y="4804727"/>
            <a:ext cx="928637" cy="369332"/>
          </a:xfrm>
          <a:prstGeom prst="rect">
            <a:avLst/>
          </a:prstGeom>
        </p:spPr>
        <p:txBody>
          <a:bodyPr wrap="none">
            <a:spAutoFit/>
          </a:bodyPr>
          <a:lstStyle/>
          <a:p>
            <a:pPr algn="r"/>
            <a:r>
              <a:rPr lang="en-US" b="1" dirty="0">
                <a:solidFill>
                  <a:srgbClr val="ED1C24"/>
                </a:solidFill>
                <a:latin typeface="Optima"/>
                <a:cs typeface="Optima"/>
              </a:rPr>
              <a:t>Human</a:t>
            </a:r>
            <a:endParaRPr lang="en-US" dirty="0">
              <a:solidFill>
                <a:srgbClr val="ED1C24"/>
              </a:solidFill>
            </a:endParaRPr>
          </a:p>
        </p:txBody>
      </p:sp>
      <p:sp>
        <p:nvSpPr>
          <p:cNvPr id="19" name="Rectangle 18"/>
          <p:cNvSpPr/>
          <p:nvPr/>
        </p:nvSpPr>
        <p:spPr>
          <a:xfrm>
            <a:off x="1594075" y="3429000"/>
            <a:ext cx="851768" cy="369332"/>
          </a:xfrm>
          <a:prstGeom prst="rect">
            <a:avLst/>
          </a:prstGeom>
        </p:spPr>
        <p:txBody>
          <a:bodyPr wrap="none">
            <a:spAutoFit/>
          </a:bodyPr>
          <a:lstStyle/>
          <a:p>
            <a:pPr algn="r"/>
            <a:r>
              <a:rPr lang="en-US" b="1" dirty="0">
                <a:solidFill>
                  <a:srgbClr val="262626"/>
                </a:solidFill>
                <a:latin typeface="Optima"/>
                <a:cs typeface="Optima"/>
              </a:rPr>
              <a:t>Chimp</a:t>
            </a:r>
            <a:endParaRPr lang="en-US" dirty="0"/>
          </a:p>
        </p:txBody>
      </p:sp>
      <p:sp>
        <p:nvSpPr>
          <p:cNvPr id="20" name="TextBox 19"/>
          <p:cNvSpPr txBox="1"/>
          <p:nvPr/>
        </p:nvSpPr>
        <p:spPr>
          <a:xfrm>
            <a:off x="3262161" y="4631373"/>
            <a:ext cx="327269" cy="400110"/>
          </a:xfrm>
          <a:prstGeom prst="rect">
            <a:avLst/>
          </a:prstGeom>
          <a:noFill/>
        </p:spPr>
        <p:txBody>
          <a:bodyPr wrap="none" rtlCol="0">
            <a:spAutoFit/>
          </a:bodyPr>
          <a:lstStyle/>
          <a:p>
            <a:pPr algn="ctr"/>
            <a:r>
              <a:rPr lang="en-US" sz="2000" b="1" dirty="0">
                <a:solidFill>
                  <a:srgbClr val="ED1C24"/>
                </a:solidFill>
                <a:latin typeface="Optima"/>
                <a:cs typeface="Optima"/>
              </a:rPr>
              <a:t>2</a:t>
            </a:r>
          </a:p>
        </p:txBody>
      </p:sp>
      <p:sp>
        <p:nvSpPr>
          <p:cNvPr id="21" name="TextBox 20"/>
          <p:cNvSpPr txBox="1"/>
          <p:nvPr/>
        </p:nvSpPr>
        <p:spPr>
          <a:xfrm>
            <a:off x="3273404" y="3601973"/>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1</a:t>
            </a:r>
          </a:p>
        </p:txBody>
      </p:sp>
      <p:sp>
        <p:nvSpPr>
          <p:cNvPr id="22" name="TextBox 21"/>
          <p:cNvSpPr txBox="1"/>
          <p:nvPr/>
        </p:nvSpPr>
        <p:spPr>
          <a:xfrm>
            <a:off x="4457711" y="3919880"/>
            <a:ext cx="327269" cy="400110"/>
          </a:xfrm>
          <a:prstGeom prst="rect">
            <a:avLst/>
          </a:prstGeom>
          <a:noFill/>
        </p:spPr>
        <p:txBody>
          <a:bodyPr wrap="none" rtlCol="0">
            <a:spAutoFit/>
          </a:bodyPr>
          <a:lstStyle/>
          <a:p>
            <a:pPr algn="ctr"/>
            <a:r>
              <a:rPr lang="en-US" sz="2000" b="1" dirty="0">
                <a:solidFill>
                  <a:srgbClr val="ED1C24"/>
                </a:solidFill>
                <a:latin typeface="Optima"/>
                <a:cs typeface="Optima"/>
              </a:rPr>
              <a:t>3</a:t>
            </a:r>
          </a:p>
        </p:txBody>
      </p:sp>
      <p:sp>
        <p:nvSpPr>
          <p:cNvPr id="23" name="TextBox 22"/>
          <p:cNvSpPr txBox="1"/>
          <p:nvPr/>
        </p:nvSpPr>
        <p:spPr>
          <a:xfrm>
            <a:off x="5653357" y="3601973"/>
            <a:ext cx="327269" cy="400110"/>
          </a:xfrm>
          <a:prstGeom prst="rect">
            <a:avLst/>
          </a:prstGeom>
          <a:noFill/>
        </p:spPr>
        <p:txBody>
          <a:bodyPr wrap="none" rtlCol="0">
            <a:spAutoFit/>
          </a:bodyPr>
          <a:lstStyle/>
          <a:p>
            <a:pPr algn="ctr"/>
            <a:r>
              <a:rPr lang="en-US" sz="2000" b="1" dirty="0">
                <a:solidFill>
                  <a:srgbClr val="ED1C24"/>
                </a:solidFill>
                <a:latin typeface="Optima"/>
                <a:cs typeface="Optima"/>
              </a:rPr>
              <a:t>2</a:t>
            </a:r>
          </a:p>
        </p:txBody>
      </p:sp>
      <p:sp>
        <p:nvSpPr>
          <p:cNvPr id="24" name="TextBox 23"/>
          <p:cNvSpPr txBox="1"/>
          <p:nvPr/>
        </p:nvSpPr>
        <p:spPr>
          <a:xfrm>
            <a:off x="5653357" y="4631373"/>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0</a:t>
            </a:r>
          </a:p>
        </p:txBody>
      </p:sp>
      <p:sp>
        <p:nvSpPr>
          <p:cNvPr id="25" name="Title 1"/>
          <p:cNvSpPr txBox="1">
            <a:spLocks/>
          </p:cNvSpPr>
          <p:nvPr/>
        </p:nvSpPr>
        <p:spPr>
          <a:xfrm>
            <a:off x="228600" y="1597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Fitting a Tree to a Matrix</a:t>
            </a:r>
          </a:p>
        </p:txBody>
      </p:sp>
    </p:spTree>
    <p:extLst>
      <p:ext uri="{BB962C8B-B14F-4D97-AF65-F5344CB8AC3E}">
        <p14:creationId xmlns:p14="http://schemas.microsoft.com/office/powerpoint/2010/main" val="20461184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05361451"/>
              </p:ext>
            </p:extLst>
          </p:nvPr>
        </p:nvGraphicFramePr>
        <p:xfrm>
          <a:off x="1752600" y="1117600"/>
          <a:ext cx="5372856" cy="1905000"/>
        </p:xfrm>
        <a:graphic>
          <a:graphicData uri="http://schemas.openxmlformats.org/drawingml/2006/table">
            <a:tbl>
              <a:tblPr firstRow="1" bandRow="1">
                <a:tableStyleId>{5C22544A-7EE6-4342-B048-85BDC9FD1C3A}</a:tableStyleId>
              </a:tblPr>
              <a:tblGrid>
                <a:gridCol w="1211165">
                  <a:extLst>
                    <a:ext uri="{9D8B030D-6E8A-4147-A177-3AD203B41FA5}">
                      <a16:colId xmlns:a16="http://schemas.microsoft.com/office/drawing/2014/main" val="20000"/>
                    </a:ext>
                  </a:extLst>
                </a:gridCol>
                <a:gridCol w="1006231">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957384">
                  <a:extLst>
                    <a:ext uri="{9D8B030D-6E8A-4147-A177-3AD203B41FA5}">
                      <a16:colId xmlns:a16="http://schemas.microsoft.com/office/drawing/2014/main" val="20003"/>
                    </a:ext>
                  </a:extLst>
                </a:gridCol>
                <a:gridCol w="1055076">
                  <a:extLst>
                    <a:ext uri="{9D8B030D-6E8A-4147-A177-3AD203B41FA5}">
                      <a16:colId xmlns:a16="http://schemas.microsoft.com/office/drawing/2014/main" val="20004"/>
                    </a:ext>
                  </a:extLst>
                </a:gridCol>
              </a:tblGrid>
              <a:tr h="375920">
                <a:tc>
                  <a:txBody>
                    <a:bodyPr/>
                    <a:lstStyle/>
                    <a:p>
                      <a:pPr algn="ctr"/>
                      <a:endParaRPr lang="en-US" sz="19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rgbClr val="ED1C24"/>
                          </a:solidFill>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5920">
                <a:tc>
                  <a:txBody>
                    <a:bodyPr/>
                    <a:lstStyle/>
                    <a:p>
                      <a:pPr algn="ctr"/>
                      <a:r>
                        <a:rPr lang="en-US" sz="1600" b="1" dirty="0">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5920">
                <a:tc>
                  <a:txBody>
                    <a:bodyPr/>
                    <a:lstStyle/>
                    <a:p>
                      <a:pPr algn="ctr"/>
                      <a:r>
                        <a:rPr lang="en-US" sz="1600" b="1" dirty="0">
                          <a:solidFill>
                            <a:srgbClr val="ED1C24"/>
                          </a:solidFill>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1" dirty="0">
                          <a:solidFill>
                            <a:srgbClr val="ED1C24"/>
                          </a:solidFill>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5920">
                <a:tc>
                  <a:txBody>
                    <a:bodyPr/>
                    <a:lstStyle/>
                    <a:p>
                      <a:pPr algn="ctr"/>
                      <a:r>
                        <a:rPr lang="en-US" sz="1600" b="1" dirty="0">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592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cxnSp>
        <p:nvCxnSpPr>
          <p:cNvPr id="5" name="Straight Arrow Connector 4"/>
          <p:cNvCxnSpPr/>
          <p:nvPr/>
        </p:nvCxnSpPr>
        <p:spPr>
          <a:xfrm>
            <a:off x="4017481" y="4351500"/>
            <a:ext cx="1240321" cy="0"/>
          </a:xfrm>
          <a:prstGeom prst="straightConnector1">
            <a:avLst/>
          </a:prstGeom>
          <a:ln w="38100"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5249430" y="4343428"/>
            <a:ext cx="1350955" cy="679984"/>
          </a:xfrm>
          <a:prstGeom prst="straightConnector1">
            <a:avLst/>
          </a:prstGeom>
          <a:ln w="38100"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5257802" y="3659883"/>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2667530" y="4351500"/>
            <a:ext cx="1350955" cy="679984"/>
          </a:xfrm>
          <a:prstGeom prst="straightConnector1">
            <a:avLst/>
          </a:prstGeom>
          <a:ln w="38100"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flipV="1">
            <a:off x="2675902" y="3667955"/>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0" name="Oval 9"/>
          <p:cNvSpPr>
            <a:spLocks noChangeAspect="1"/>
          </p:cNvSpPr>
          <p:nvPr/>
        </p:nvSpPr>
        <p:spPr>
          <a:xfrm>
            <a:off x="3898008" y="4154613"/>
            <a:ext cx="365762" cy="365760"/>
          </a:xfrm>
          <a:prstGeom prst="ellipse">
            <a:avLst/>
          </a:prstGeom>
          <a:solidFill>
            <a:schemeClr val="bg1">
              <a:lumMod val="7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1" name="Oval 10"/>
          <p:cNvSpPr>
            <a:spLocks noChangeAspect="1"/>
          </p:cNvSpPr>
          <p:nvPr/>
        </p:nvSpPr>
        <p:spPr>
          <a:xfrm>
            <a:off x="6407370" y="3464404"/>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2" name="Oval 11"/>
          <p:cNvSpPr>
            <a:spLocks noChangeAspect="1"/>
          </p:cNvSpPr>
          <p:nvPr/>
        </p:nvSpPr>
        <p:spPr>
          <a:xfrm>
            <a:off x="6407370" y="4817435"/>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3" name="Oval 12"/>
          <p:cNvSpPr>
            <a:spLocks noChangeAspect="1"/>
          </p:cNvSpPr>
          <p:nvPr/>
        </p:nvSpPr>
        <p:spPr>
          <a:xfrm>
            <a:off x="4993669" y="4154613"/>
            <a:ext cx="365762" cy="365760"/>
          </a:xfrm>
          <a:prstGeom prst="ellipse">
            <a:avLst/>
          </a:prstGeom>
          <a:solidFill>
            <a:srgbClr val="BFBFBF"/>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4" name="Oval 13"/>
          <p:cNvSpPr>
            <a:spLocks noChangeAspect="1"/>
          </p:cNvSpPr>
          <p:nvPr/>
        </p:nvSpPr>
        <p:spPr>
          <a:xfrm>
            <a:off x="2489698" y="481743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5" name="Oval 14"/>
          <p:cNvSpPr>
            <a:spLocks noChangeAspect="1"/>
          </p:cNvSpPr>
          <p:nvPr/>
        </p:nvSpPr>
        <p:spPr>
          <a:xfrm>
            <a:off x="2489698" y="3464404"/>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6" name="Rectangle 15"/>
          <p:cNvSpPr/>
          <p:nvPr/>
        </p:nvSpPr>
        <p:spPr>
          <a:xfrm>
            <a:off x="6795814" y="4801459"/>
            <a:ext cx="838845" cy="369332"/>
          </a:xfrm>
          <a:prstGeom prst="rect">
            <a:avLst/>
          </a:prstGeom>
        </p:spPr>
        <p:txBody>
          <a:bodyPr wrap="none">
            <a:spAutoFit/>
          </a:bodyPr>
          <a:lstStyle/>
          <a:p>
            <a:r>
              <a:rPr lang="en-US" b="1" dirty="0">
                <a:solidFill>
                  <a:srgbClr val="ED1C24"/>
                </a:solidFill>
                <a:latin typeface="Optima"/>
                <a:cs typeface="Optima"/>
              </a:rPr>
              <a:t>Whale</a:t>
            </a:r>
            <a:endParaRPr lang="en-US" dirty="0">
              <a:solidFill>
                <a:srgbClr val="ED1C24"/>
              </a:solidFill>
            </a:endParaRPr>
          </a:p>
        </p:txBody>
      </p:sp>
      <p:sp>
        <p:nvSpPr>
          <p:cNvPr id="17" name="Rectangle 16"/>
          <p:cNvSpPr/>
          <p:nvPr/>
        </p:nvSpPr>
        <p:spPr>
          <a:xfrm>
            <a:off x="6795812" y="3444965"/>
            <a:ext cx="595086" cy="369332"/>
          </a:xfrm>
          <a:prstGeom prst="rect">
            <a:avLst/>
          </a:prstGeom>
        </p:spPr>
        <p:txBody>
          <a:bodyPr wrap="none">
            <a:spAutoFit/>
          </a:bodyPr>
          <a:lstStyle/>
          <a:p>
            <a:r>
              <a:rPr lang="en-US" b="1" dirty="0">
                <a:solidFill>
                  <a:srgbClr val="262626"/>
                </a:solidFill>
                <a:latin typeface="Optima"/>
                <a:cs typeface="Optima"/>
              </a:rPr>
              <a:t>Seal</a:t>
            </a:r>
            <a:endParaRPr lang="en-US" dirty="0"/>
          </a:p>
        </p:txBody>
      </p:sp>
      <p:sp>
        <p:nvSpPr>
          <p:cNvPr id="18" name="Rectangle 17"/>
          <p:cNvSpPr/>
          <p:nvPr/>
        </p:nvSpPr>
        <p:spPr>
          <a:xfrm>
            <a:off x="1517208" y="4804727"/>
            <a:ext cx="928637" cy="369332"/>
          </a:xfrm>
          <a:prstGeom prst="rect">
            <a:avLst/>
          </a:prstGeom>
        </p:spPr>
        <p:txBody>
          <a:bodyPr wrap="none">
            <a:spAutoFit/>
          </a:bodyPr>
          <a:lstStyle/>
          <a:p>
            <a:pPr algn="r"/>
            <a:r>
              <a:rPr lang="en-US" b="1" dirty="0">
                <a:solidFill>
                  <a:srgbClr val="ED1C24"/>
                </a:solidFill>
                <a:latin typeface="Optima"/>
                <a:cs typeface="Optima"/>
              </a:rPr>
              <a:t>Human</a:t>
            </a:r>
            <a:endParaRPr lang="en-US" dirty="0">
              <a:solidFill>
                <a:srgbClr val="ED1C24"/>
              </a:solidFill>
            </a:endParaRPr>
          </a:p>
        </p:txBody>
      </p:sp>
      <p:sp>
        <p:nvSpPr>
          <p:cNvPr id="19" name="Rectangle 18"/>
          <p:cNvSpPr/>
          <p:nvPr/>
        </p:nvSpPr>
        <p:spPr>
          <a:xfrm>
            <a:off x="1594075" y="3429000"/>
            <a:ext cx="851768" cy="369332"/>
          </a:xfrm>
          <a:prstGeom prst="rect">
            <a:avLst/>
          </a:prstGeom>
        </p:spPr>
        <p:txBody>
          <a:bodyPr wrap="none">
            <a:spAutoFit/>
          </a:bodyPr>
          <a:lstStyle/>
          <a:p>
            <a:pPr algn="r"/>
            <a:r>
              <a:rPr lang="en-US" b="1" dirty="0">
                <a:solidFill>
                  <a:srgbClr val="262626"/>
                </a:solidFill>
                <a:latin typeface="Optima"/>
                <a:cs typeface="Optima"/>
              </a:rPr>
              <a:t>Chimp</a:t>
            </a:r>
            <a:endParaRPr lang="en-US" dirty="0"/>
          </a:p>
        </p:txBody>
      </p:sp>
      <p:sp>
        <p:nvSpPr>
          <p:cNvPr id="20" name="TextBox 19"/>
          <p:cNvSpPr txBox="1"/>
          <p:nvPr/>
        </p:nvSpPr>
        <p:spPr>
          <a:xfrm>
            <a:off x="3262161" y="4631373"/>
            <a:ext cx="327269" cy="400110"/>
          </a:xfrm>
          <a:prstGeom prst="rect">
            <a:avLst/>
          </a:prstGeom>
          <a:noFill/>
        </p:spPr>
        <p:txBody>
          <a:bodyPr wrap="none" rtlCol="0">
            <a:spAutoFit/>
          </a:bodyPr>
          <a:lstStyle/>
          <a:p>
            <a:pPr algn="ctr"/>
            <a:r>
              <a:rPr lang="en-US" sz="2000" b="1" dirty="0">
                <a:solidFill>
                  <a:srgbClr val="ED1C24"/>
                </a:solidFill>
                <a:latin typeface="Optima"/>
                <a:cs typeface="Optima"/>
              </a:rPr>
              <a:t>2</a:t>
            </a:r>
          </a:p>
        </p:txBody>
      </p:sp>
      <p:sp>
        <p:nvSpPr>
          <p:cNvPr id="21" name="TextBox 20"/>
          <p:cNvSpPr txBox="1"/>
          <p:nvPr/>
        </p:nvSpPr>
        <p:spPr>
          <a:xfrm>
            <a:off x="3273404" y="3601973"/>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1</a:t>
            </a:r>
          </a:p>
        </p:txBody>
      </p:sp>
      <p:sp>
        <p:nvSpPr>
          <p:cNvPr id="22" name="TextBox 21"/>
          <p:cNvSpPr txBox="1"/>
          <p:nvPr/>
        </p:nvSpPr>
        <p:spPr>
          <a:xfrm>
            <a:off x="4457711" y="3919880"/>
            <a:ext cx="327269" cy="400110"/>
          </a:xfrm>
          <a:prstGeom prst="rect">
            <a:avLst/>
          </a:prstGeom>
          <a:noFill/>
        </p:spPr>
        <p:txBody>
          <a:bodyPr wrap="none" rtlCol="0">
            <a:spAutoFit/>
          </a:bodyPr>
          <a:lstStyle/>
          <a:p>
            <a:pPr algn="ctr"/>
            <a:r>
              <a:rPr lang="en-US" sz="2000" b="1" dirty="0">
                <a:solidFill>
                  <a:srgbClr val="ED1C24"/>
                </a:solidFill>
                <a:latin typeface="Optima"/>
                <a:cs typeface="Optima"/>
              </a:rPr>
              <a:t>3</a:t>
            </a:r>
          </a:p>
        </p:txBody>
      </p:sp>
      <p:sp>
        <p:nvSpPr>
          <p:cNvPr id="23" name="TextBox 22"/>
          <p:cNvSpPr txBox="1"/>
          <p:nvPr/>
        </p:nvSpPr>
        <p:spPr>
          <a:xfrm>
            <a:off x="5653357" y="3601973"/>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2</a:t>
            </a:r>
          </a:p>
        </p:txBody>
      </p:sp>
      <p:sp>
        <p:nvSpPr>
          <p:cNvPr id="24" name="TextBox 23"/>
          <p:cNvSpPr txBox="1"/>
          <p:nvPr/>
        </p:nvSpPr>
        <p:spPr>
          <a:xfrm>
            <a:off x="5653357" y="4631373"/>
            <a:ext cx="327269" cy="400110"/>
          </a:xfrm>
          <a:prstGeom prst="rect">
            <a:avLst/>
          </a:prstGeom>
          <a:noFill/>
        </p:spPr>
        <p:txBody>
          <a:bodyPr wrap="none" rtlCol="0">
            <a:spAutoFit/>
          </a:bodyPr>
          <a:lstStyle/>
          <a:p>
            <a:pPr algn="ctr"/>
            <a:r>
              <a:rPr lang="en-US" sz="2000" b="1" dirty="0">
                <a:solidFill>
                  <a:srgbClr val="ED1C24"/>
                </a:solidFill>
                <a:latin typeface="Optima"/>
                <a:cs typeface="Optima"/>
              </a:rPr>
              <a:t>0</a:t>
            </a:r>
          </a:p>
        </p:txBody>
      </p:sp>
      <p:sp>
        <p:nvSpPr>
          <p:cNvPr id="25" name="Title 1"/>
          <p:cNvSpPr txBox="1">
            <a:spLocks/>
          </p:cNvSpPr>
          <p:nvPr/>
        </p:nvSpPr>
        <p:spPr>
          <a:xfrm>
            <a:off x="228600" y="1597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Fitting a Tree to a Matrix</a:t>
            </a:r>
          </a:p>
        </p:txBody>
      </p:sp>
    </p:spTree>
    <p:extLst>
      <p:ext uri="{BB962C8B-B14F-4D97-AF65-F5344CB8AC3E}">
        <p14:creationId xmlns:p14="http://schemas.microsoft.com/office/powerpoint/2010/main" val="20461184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078390628"/>
              </p:ext>
            </p:extLst>
          </p:nvPr>
        </p:nvGraphicFramePr>
        <p:xfrm>
          <a:off x="1752600" y="1117600"/>
          <a:ext cx="5372856" cy="1905000"/>
        </p:xfrm>
        <a:graphic>
          <a:graphicData uri="http://schemas.openxmlformats.org/drawingml/2006/table">
            <a:tbl>
              <a:tblPr firstRow="1" bandRow="1">
                <a:tableStyleId>{5C22544A-7EE6-4342-B048-85BDC9FD1C3A}</a:tableStyleId>
              </a:tblPr>
              <a:tblGrid>
                <a:gridCol w="1211165">
                  <a:extLst>
                    <a:ext uri="{9D8B030D-6E8A-4147-A177-3AD203B41FA5}">
                      <a16:colId xmlns:a16="http://schemas.microsoft.com/office/drawing/2014/main" val="20000"/>
                    </a:ext>
                  </a:extLst>
                </a:gridCol>
                <a:gridCol w="1006231">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957384">
                  <a:extLst>
                    <a:ext uri="{9D8B030D-6E8A-4147-A177-3AD203B41FA5}">
                      <a16:colId xmlns:a16="http://schemas.microsoft.com/office/drawing/2014/main" val="20003"/>
                    </a:ext>
                  </a:extLst>
                </a:gridCol>
                <a:gridCol w="1055076">
                  <a:extLst>
                    <a:ext uri="{9D8B030D-6E8A-4147-A177-3AD203B41FA5}">
                      <a16:colId xmlns:a16="http://schemas.microsoft.com/office/drawing/2014/main" val="20004"/>
                    </a:ext>
                  </a:extLst>
                </a:gridCol>
              </a:tblGrid>
              <a:tr h="375920">
                <a:tc>
                  <a:txBody>
                    <a:bodyPr/>
                    <a:lstStyle/>
                    <a:p>
                      <a:pPr algn="ctr"/>
                      <a:endParaRPr lang="en-US" sz="19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rgbClr val="ED1C24"/>
                          </a:solidFill>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5920">
                <a:tc>
                  <a:txBody>
                    <a:bodyPr/>
                    <a:lstStyle/>
                    <a:p>
                      <a:pPr algn="ctr"/>
                      <a:r>
                        <a:rPr lang="en-US" sz="1600" b="1" dirty="0">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5920">
                <a:tc>
                  <a:txBody>
                    <a:bodyPr/>
                    <a:lstStyle/>
                    <a:p>
                      <a:pPr algn="ctr"/>
                      <a:r>
                        <a:rPr lang="en-US" sz="1600" b="1" dirty="0">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5920">
                <a:tc>
                  <a:txBody>
                    <a:bodyPr/>
                    <a:lstStyle/>
                    <a:p>
                      <a:pPr algn="ctr"/>
                      <a:r>
                        <a:rPr lang="en-US" sz="1600" b="1" dirty="0">
                          <a:solidFill>
                            <a:srgbClr val="ED1C24"/>
                          </a:solidFill>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1" dirty="0">
                          <a:solidFill>
                            <a:srgbClr val="ED1C24"/>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592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cxnSp>
        <p:nvCxnSpPr>
          <p:cNvPr id="5" name="Straight Arrow Connector 4"/>
          <p:cNvCxnSpPr/>
          <p:nvPr/>
        </p:nvCxnSpPr>
        <p:spPr>
          <a:xfrm>
            <a:off x="4017481" y="4351500"/>
            <a:ext cx="1240321" cy="0"/>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5249430" y="4343428"/>
            <a:ext cx="1350955" cy="679984"/>
          </a:xfrm>
          <a:prstGeom prst="straightConnector1">
            <a:avLst/>
          </a:prstGeom>
          <a:ln w="38100"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5257802" y="3659883"/>
            <a:ext cx="1350955" cy="679984"/>
          </a:xfrm>
          <a:prstGeom prst="straightConnector1">
            <a:avLst/>
          </a:prstGeom>
          <a:ln w="38100" cmpd="sng">
            <a:solidFill>
              <a:srgbClr val="ED1C2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2667530" y="4351500"/>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flipV="1">
            <a:off x="2675902" y="3667955"/>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0" name="Oval 9"/>
          <p:cNvSpPr>
            <a:spLocks noChangeAspect="1"/>
          </p:cNvSpPr>
          <p:nvPr/>
        </p:nvSpPr>
        <p:spPr>
          <a:xfrm>
            <a:off x="3898008" y="4154613"/>
            <a:ext cx="365762" cy="365760"/>
          </a:xfrm>
          <a:prstGeom prst="ellipse">
            <a:avLst/>
          </a:prstGeom>
          <a:solidFill>
            <a:schemeClr val="bg1">
              <a:lumMod val="7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1" name="Oval 10"/>
          <p:cNvSpPr>
            <a:spLocks noChangeAspect="1"/>
          </p:cNvSpPr>
          <p:nvPr/>
        </p:nvSpPr>
        <p:spPr>
          <a:xfrm>
            <a:off x="6407370" y="3464404"/>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2" name="Oval 11"/>
          <p:cNvSpPr>
            <a:spLocks noChangeAspect="1"/>
          </p:cNvSpPr>
          <p:nvPr/>
        </p:nvSpPr>
        <p:spPr>
          <a:xfrm>
            <a:off x="6407370" y="4817435"/>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3" name="Oval 12"/>
          <p:cNvSpPr>
            <a:spLocks noChangeAspect="1"/>
          </p:cNvSpPr>
          <p:nvPr/>
        </p:nvSpPr>
        <p:spPr>
          <a:xfrm>
            <a:off x="4993669" y="4154613"/>
            <a:ext cx="365762" cy="365760"/>
          </a:xfrm>
          <a:prstGeom prst="ellipse">
            <a:avLst/>
          </a:prstGeom>
          <a:solidFill>
            <a:srgbClr val="BFBFBF"/>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4" name="Oval 13"/>
          <p:cNvSpPr>
            <a:spLocks noChangeAspect="1"/>
          </p:cNvSpPr>
          <p:nvPr/>
        </p:nvSpPr>
        <p:spPr>
          <a:xfrm>
            <a:off x="2489698" y="481743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5" name="Oval 14"/>
          <p:cNvSpPr>
            <a:spLocks noChangeAspect="1"/>
          </p:cNvSpPr>
          <p:nvPr/>
        </p:nvSpPr>
        <p:spPr>
          <a:xfrm>
            <a:off x="2489698" y="3464404"/>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6" name="Rectangle 15"/>
          <p:cNvSpPr/>
          <p:nvPr/>
        </p:nvSpPr>
        <p:spPr>
          <a:xfrm>
            <a:off x="6795814" y="4801459"/>
            <a:ext cx="838845" cy="369332"/>
          </a:xfrm>
          <a:prstGeom prst="rect">
            <a:avLst/>
          </a:prstGeom>
        </p:spPr>
        <p:txBody>
          <a:bodyPr wrap="none">
            <a:spAutoFit/>
          </a:bodyPr>
          <a:lstStyle/>
          <a:p>
            <a:r>
              <a:rPr lang="en-US" b="1" dirty="0">
                <a:solidFill>
                  <a:srgbClr val="ED1C24"/>
                </a:solidFill>
                <a:latin typeface="Optima"/>
                <a:cs typeface="Optima"/>
              </a:rPr>
              <a:t>Whale</a:t>
            </a:r>
            <a:endParaRPr lang="en-US" dirty="0">
              <a:solidFill>
                <a:srgbClr val="ED1C24"/>
              </a:solidFill>
            </a:endParaRPr>
          </a:p>
        </p:txBody>
      </p:sp>
      <p:sp>
        <p:nvSpPr>
          <p:cNvPr id="17" name="Rectangle 16"/>
          <p:cNvSpPr/>
          <p:nvPr/>
        </p:nvSpPr>
        <p:spPr>
          <a:xfrm>
            <a:off x="6795812" y="3444965"/>
            <a:ext cx="595086" cy="369332"/>
          </a:xfrm>
          <a:prstGeom prst="rect">
            <a:avLst/>
          </a:prstGeom>
        </p:spPr>
        <p:txBody>
          <a:bodyPr wrap="none">
            <a:spAutoFit/>
          </a:bodyPr>
          <a:lstStyle/>
          <a:p>
            <a:r>
              <a:rPr lang="en-US" b="1" dirty="0">
                <a:solidFill>
                  <a:srgbClr val="ED1C24"/>
                </a:solidFill>
                <a:latin typeface="Optima"/>
                <a:cs typeface="Optima"/>
              </a:rPr>
              <a:t>Seal</a:t>
            </a:r>
            <a:endParaRPr lang="en-US" dirty="0">
              <a:solidFill>
                <a:srgbClr val="ED1C24"/>
              </a:solidFill>
            </a:endParaRPr>
          </a:p>
        </p:txBody>
      </p:sp>
      <p:sp>
        <p:nvSpPr>
          <p:cNvPr id="18" name="Rectangle 17"/>
          <p:cNvSpPr/>
          <p:nvPr/>
        </p:nvSpPr>
        <p:spPr>
          <a:xfrm>
            <a:off x="1517208" y="4804727"/>
            <a:ext cx="928637" cy="369332"/>
          </a:xfrm>
          <a:prstGeom prst="rect">
            <a:avLst/>
          </a:prstGeom>
        </p:spPr>
        <p:txBody>
          <a:bodyPr wrap="none">
            <a:spAutoFit/>
          </a:bodyPr>
          <a:lstStyle/>
          <a:p>
            <a:pPr algn="r"/>
            <a:r>
              <a:rPr lang="en-US" b="1" dirty="0">
                <a:solidFill>
                  <a:srgbClr val="262626"/>
                </a:solidFill>
                <a:latin typeface="Optima"/>
                <a:cs typeface="Optima"/>
              </a:rPr>
              <a:t>Human</a:t>
            </a:r>
            <a:endParaRPr lang="en-US" dirty="0"/>
          </a:p>
        </p:txBody>
      </p:sp>
      <p:sp>
        <p:nvSpPr>
          <p:cNvPr id="19" name="Rectangle 18"/>
          <p:cNvSpPr/>
          <p:nvPr/>
        </p:nvSpPr>
        <p:spPr>
          <a:xfrm>
            <a:off x="1594075" y="3429000"/>
            <a:ext cx="851768" cy="369332"/>
          </a:xfrm>
          <a:prstGeom prst="rect">
            <a:avLst/>
          </a:prstGeom>
        </p:spPr>
        <p:txBody>
          <a:bodyPr wrap="none">
            <a:spAutoFit/>
          </a:bodyPr>
          <a:lstStyle/>
          <a:p>
            <a:pPr algn="r"/>
            <a:r>
              <a:rPr lang="en-US" b="1" dirty="0">
                <a:solidFill>
                  <a:srgbClr val="262626"/>
                </a:solidFill>
                <a:latin typeface="Optima"/>
                <a:cs typeface="Optima"/>
              </a:rPr>
              <a:t>Chimp</a:t>
            </a:r>
            <a:endParaRPr lang="en-US" dirty="0"/>
          </a:p>
        </p:txBody>
      </p:sp>
      <p:sp>
        <p:nvSpPr>
          <p:cNvPr id="20" name="TextBox 19"/>
          <p:cNvSpPr txBox="1"/>
          <p:nvPr/>
        </p:nvSpPr>
        <p:spPr>
          <a:xfrm>
            <a:off x="3262161" y="4631373"/>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2</a:t>
            </a:r>
          </a:p>
        </p:txBody>
      </p:sp>
      <p:sp>
        <p:nvSpPr>
          <p:cNvPr id="21" name="TextBox 20"/>
          <p:cNvSpPr txBox="1"/>
          <p:nvPr/>
        </p:nvSpPr>
        <p:spPr>
          <a:xfrm>
            <a:off x="3273404" y="3601973"/>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1</a:t>
            </a:r>
          </a:p>
        </p:txBody>
      </p:sp>
      <p:sp>
        <p:nvSpPr>
          <p:cNvPr id="22" name="TextBox 21"/>
          <p:cNvSpPr txBox="1"/>
          <p:nvPr/>
        </p:nvSpPr>
        <p:spPr>
          <a:xfrm>
            <a:off x="4457711" y="3919880"/>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3</a:t>
            </a:r>
          </a:p>
        </p:txBody>
      </p:sp>
      <p:sp>
        <p:nvSpPr>
          <p:cNvPr id="23" name="TextBox 22"/>
          <p:cNvSpPr txBox="1"/>
          <p:nvPr/>
        </p:nvSpPr>
        <p:spPr>
          <a:xfrm>
            <a:off x="5653357" y="3601973"/>
            <a:ext cx="327269" cy="400110"/>
          </a:xfrm>
          <a:prstGeom prst="rect">
            <a:avLst/>
          </a:prstGeom>
          <a:noFill/>
        </p:spPr>
        <p:txBody>
          <a:bodyPr wrap="none" rtlCol="0">
            <a:spAutoFit/>
          </a:bodyPr>
          <a:lstStyle/>
          <a:p>
            <a:pPr algn="ctr"/>
            <a:r>
              <a:rPr lang="en-US" sz="2000" b="1" dirty="0">
                <a:solidFill>
                  <a:srgbClr val="ED1C24"/>
                </a:solidFill>
                <a:latin typeface="Optima"/>
                <a:cs typeface="Optima"/>
              </a:rPr>
              <a:t>2</a:t>
            </a:r>
          </a:p>
        </p:txBody>
      </p:sp>
      <p:sp>
        <p:nvSpPr>
          <p:cNvPr id="24" name="TextBox 23"/>
          <p:cNvSpPr txBox="1"/>
          <p:nvPr/>
        </p:nvSpPr>
        <p:spPr>
          <a:xfrm>
            <a:off x="5653357" y="4631373"/>
            <a:ext cx="327269" cy="400110"/>
          </a:xfrm>
          <a:prstGeom prst="rect">
            <a:avLst/>
          </a:prstGeom>
          <a:noFill/>
        </p:spPr>
        <p:txBody>
          <a:bodyPr wrap="none" rtlCol="0">
            <a:spAutoFit/>
          </a:bodyPr>
          <a:lstStyle/>
          <a:p>
            <a:pPr algn="ctr"/>
            <a:r>
              <a:rPr lang="en-US" sz="2000" b="1" dirty="0">
                <a:solidFill>
                  <a:srgbClr val="ED1C24"/>
                </a:solidFill>
                <a:latin typeface="Optima"/>
                <a:cs typeface="Optima"/>
              </a:rPr>
              <a:t>0</a:t>
            </a:r>
          </a:p>
        </p:txBody>
      </p:sp>
      <p:sp>
        <p:nvSpPr>
          <p:cNvPr id="25" name="Title 1"/>
          <p:cNvSpPr txBox="1">
            <a:spLocks/>
          </p:cNvSpPr>
          <p:nvPr/>
        </p:nvSpPr>
        <p:spPr>
          <a:xfrm>
            <a:off x="228600" y="1597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Fitting a Tree to a Matrix</a:t>
            </a:r>
          </a:p>
        </p:txBody>
      </p:sp>
    </p:spTree>
    <p:extLst>
      <p:ext uri="{BB962C8B-B14F-4D97-AF65-F5344CB8AC3E}">
        <p14:creationId xmlns:p14="http://schemas.microsoft.com/office/powerpoint/2010/main" val="20461184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8120" y="1868033"/>
            <a:ext cx="8229600" cy="2246769"/>
          </a:xfrm>
          <a:prstGeom prst="rect">
            <a:avLst/>
          </a:prstGeom>
          <a:solidFill>
            <a:schemeClr val="bg1">
              <a:lumMod val="85000"/>
            </a:schemeClr>
          </a:solidFill>
          <a:ln>
            <a:solidFill>
              <a:schemeClr val="tx1">
                <a:lumMod val="75000"/>
                <a:lumOff val="25000"/>
              </a:schemeClr>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b="1" dirty="0">
                <a:latin typeface="Optima"/>
                <a:cs typeface="Optima"/>
              </a:rPr>
              <a:t>Distance Between Leaves Problem:</a:t>
            </a:r>
            <a:r>
              <a:rPr lang="en-US" sz="2800" dirty="0">
                <a:latin typeface="Optima"/>
                <a:cs typeface="Optima"/>
              </a:rPr>
              <a:t> </a:t>
            </a:r>
            <a:r>
              <a:rPr lang="en-US" sz="2800" i="1" dirty="0">
                <a:latin typeface="Optima"/>
                <a:cs typeface="Optima"/>
              </a:rPr>
              <a:t>Compute the distances between leaves in a weighted tree.</a:t>
            </a:r>
            <a:endParaRPr lang="en-US" sz="2800" dirty="0">
              <a:latin typeface="Optima"/>
              <a:cs typeface="Optima"/>
            </a:endParaRPr>
          </a:p>
          <a:p>
            <a:pPr marL="457200" indent="-457200">
              <a:buFont typeface="Arial"/>
              <a:buChar char="•"/>
            </a:pPr>
            <a:r>
              <a:rPr lang="en-US" sz="2800" b="1" dirty="0">
                <a:latin typeface="Optima"/>
                <a:cs typeface="Optima"/>
              </a:rPr>
              <a:t>Input: </a:t>
            </a:r>
            <a:r>
              <a:rPr lang="en-US" sz="2800" dirty="0">
                <a:latin typeface="Optima"/>
                <a:cs typeface="Optima"/>
              </a:rPr>
              <a:t>A weighted tree with </a:t>
            </a:r>
            <a:r>
              <a:rPr lang="en-US" sz="2800" i="1" dirty="0">
                <a:latin typeface="Optima"/>
                <a:cs typeface="Optima"/>
              </a:rPr>
              <a:t>n</a:t>
            </a:r>
            <a:r>
              <a:rPr lang="en-US" sz="2800" dirty="0">
                <a:latin typeface="Optima"/>
                <a:cs typeface="Optima"/>
              </a:rPr>
              <a:t> leaves.</a:t>
            </a:r>
          </a:p>
          <a:p>
            <a:pPr marL="457200" indent="-457200">
              <a:buFont typeface="Arial"/>
              <a:buChar char="•"/>
            </a:pPr>
            <a:r>
              <a:rPr lang="en-US" sz="2800" b="1" dirty="0">
                <a:latin typeface="Optima"/>
                <a:cs typeface="Optima"/>
              </a:rPr>
              <a:t>Output: </a:t>
            </a:r>
            <a:r>
              <a:rPr lang="en-US" sz="2800" dirty="0">
                <a:latin typeface="Optima"/>
                <a:cs typeface="Optima"/>
              </a:rPr>
              <a:t>An </a:t>
            </a:r>
            <a:r>
              <a:rPr lang="en-US" sz="2800" i="1" dirty="0">
                <a:latin typeface="Optima"/>
                <a:cs typeface="Optima"/>
              </a:rPr>
              <a:t>n</a:t>
            </a:r>
            <a:r>
              <a:rPr lang="en-US" sz="2800" dirty="0">
                <a:latin typeface="Optima"/>
                <a:cs typeface="Optima"/>
              </a:rPr>
              <a:t> x </a:t>
            </a:r>
            <a:r>
              <a:rPr lang="en-US" sz="2800" i="1" dirty="0">
                <a:latin typeface="Optima"/>
                <a:cs typeface="Optima"/>
              </a:rPr>
              <a:t>n </a:t>
            </a:r>
            <a:r>
              <a:rPr lang="en-US" sz="2800" dirty="0">
                <a:latin typeface="Optima"/>
                <a:cs typeface="Optima"/>
              </a:rPr>
              <a:t>matrix (</a:t>
            </a:r>
            <a:r>
              <a:rPr lang="en-US" sz="2800" i="1" dirty="0" err="1">
                <a:latin typeface="Optima"/>
                <a:cs typeface="Optima"/>
              </a:rPr>
              <a:t>d</a:t>
            </a:r>
            <a:r>
              <a:rPr lang="en-US" sz="2800" i="1" baseline="-25000" dirty="0" err="1">
                <a:latin typeface="Optima"/>
                <a:cs typeface="Optima"/>
              </a:rPr>
              <a:t>i,j</a:t>
            </a:r>
            <a:r>
              <a:rPr lang="en-US" sz="2800" i="1" dirty="0">
                <a:latin typeface="Optima"/>
                <a:cs typeface="Optima"/>
              </a:rPr>
              <a:t> </a:t>
            </a:r>
            <a:r>
              <a:rPr lang="en-US" sz="2800" dirty="0">
                <a:latin typeface="Optima"/>
                <a:cs typeface="Optima"/>
              </a:rPr>
              <a:t>), where </a:t>
            </a:r>
            <a:r>
              <a:rPr lang="en-US" sz="2800" i="1" dirty="0" err="1">
                <a:latin typeface="Optima"/>
                <a:cs typeface="Optima"/>
              </a:rPr>
              <a:t>d</a:t>
            </a:r>
            <a:r>
              <a:rPr lang="en-US" sz="2800" i="1" baseline="-25000" dirty="0" err="1">
                <a:latin typeface="Optima"/>
                <a:cs typeface="Optima"/>
              </a:rPr>
              <a:t>i,j</a:t>
            </a:r>
            <a:r>
              <a:rPr lang="en-US" sz="2800" i="1" dirty="0">
                <a:latin typeface="Optima"/>
                <a:cs typeface="Optima"/>
              </a:rPr>
              <a:t> </a:t>
            </a:r>
            <a:r>
              <a:rPr lang="en-US" sz="2800" dirty="0">
                <a:latin typeface="Optima"/>
                <a:cs typeface="Optima"/>
              </a:rPr>
              <a:t>is the length of the path between leaves </a:t>
            </a:r>
            <a:r>
              <a:rPr lang="en-US" sz="2800" i="1" dirty="0" err="1">
                <a:latin typeface="Optima"/>
                <a:cs typeface="Optima"/>
              </a:rPr>
              <a:t>i</a:t>
            </a:r>
            <a:r>
              <a:rPr lang="en-US" sz="2800" dirty="0">
                <a:latin typeface="Optima"/>
                <a:cs typeface="Optima"/>
              </a:rPr>
              <a:t> and </a:t>
            </a:r>
            <a:r>
              <a:rPr lang="en-US" sz="2800" i="1" dirty="0">
                <a:latin typeface="Optima"/>
                <a:cs typeface="Optima"/>
              </a:rPr>
              <a:t>j</a:t>
            </a:r>
            <a:r>
              <a:rPr lang="en-US" sz="2800" dirty="0">
                <a:latin typeface="Optima"/>
                <a:cs typeface="Optima"/>
              </a:rPr>
              <a:t>.</a:t>
            </a:r>
            <a:endParaRPr lang="en-US" sz="2800" b="1" dirty="0">
              <a:latin typeface="Optima"/>
              <a:cs typeface="Optima"/>
            </a:endParaRPr>
          </a:p>
        </p:txBody>
      </p:sp>
      <p:sp>
        <p:nvSpPr>
          <p:cNvPr id="6" name="Title 1"/>
          <p:cNvSpPr txBox="1">
            <a:spLocks/>
          </p:cNvSpPr>
          <p:nvPr/>
        </p:nvSpPr>
        <p:spPr>
          <a:xfrm>
            <a:off x="228600" y="1597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Distance Between Leaves</a:t>
            </a:r>
          </a:p>
        </p:txBody>
      </p:sp>
      <p:sp>
        <p:nvSpPr>
          <p:cNvPr id="8" name="Rectangle 7"/>
          <p:cNvSpPr/>
          <p:nvPr/>
        </p:nvSpPr>
        <p:spPr>
          <a:xfrm>
            <a:off x="533400" y="5135047"/>
            <a:ext cx="8229600" cy="523220"/>
          </a:xfrm>
          <a:prstGeom prst="rect">
            <a:avLst/>
          </a:prstGeom>
          <a:solidFill>
            <a:schemeClr val="bg2">
              <a:lumMod val="20000"/>
              <a:lumOff val="80000"/>
            </a:schemeClr>
          </a:solidFill>
          <a:ln>
            <a:solidFill>
              <a:schemeClr val="bg2"/>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b="1" dirty="0">
                <a:solidFill>
                  <a:schemeClr val="bg2"/>
                </a:solidFill>
                <a:latin typeface="Optima"/>
                <a:cs typeface="Optima"/>
              </a:rPr>
              <a:t>Code Challenge: </a:t>
            </a:r>
            <a:r>
              <a:rPr lang="en-US" sz="2800" dirty="0">
                <a:latin typeface="Optima"/>
                <a:cs typeface="Optima"/>
              </a:rPr>
              <a:t>Solve this problem.</a:t>
            </a:r>
            <a:endParaRPr lang="en-US" i="1" dirty="0">
              <a:latin typeface="Optima"/>
              <a:cs typeface="Optima"/>
            </a:endParaRPr>
          </a:p>
        </p:txBody>
      </p:sp>
    </p:spTree>
    <p:extLst>
      <p:ext uri="{BB962C8B-B14F-4D97-AF65-F5344CB8AC3E}">
        <p14:creationId xmlns:p14="http://schemas.microsoft.com/office/powerpoint/2010/main" val="5287827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8120" y="1868033"/>
            <a:ext cx="8229600" cy="2246769"/>
          </a:xfrm>
          <a:prstGeom prst="rect">
            <a:avLst/>
          </a:prstGeom>
          <a:solidFill>
            <a:schemeClr val="bg1">
              <a:lumMod val="85000"/>
            </a:schemeClr>
          </a:solidFill>
          <a:ln>
            <a:solidFill>
              <a:schemeClr val="tx1">
                <a:lumMod val="75000"/>
                <a:lumOff val="25000"/>
              </a:schemeClr>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b="1" dirty="0">
                <a:latin typeface="Optima"/>
                <a:cs typeface="Optima"/>
              </a:rPr>
              <a:t>Distance-Based Phylogeny Problem</a:t>
            </a:r>
            <a:r>
              <a:rPr lang="en-US" sz="2800" dirty="0">
                <a:latin typeface="Optima"/>
                <a:cs typeface="Optima"/>
              </a:rPr>
              <a:t>:</a:t>
            </a:r>
            <a:r>
              <a:rPr lang="en-US" sz="2800" b="1" dirty="0">
                <a:latin typeface="Optima"/>
                <a:cs typeface="Optima"/>
              </a:rPr>
              <a:t> </a:t>
            </a:r>
            <a:r>
              <a:rPr lang="en-US" sz="2800" i="1" dirty="0">
                <a:latin typeface="Optima"/>
                <a:cs typeface="Optima"/>
              </a:rPr>
              <a:t>Construct an evolutionary tree from a distance matrix. </a:t>
            </a:r>
          </a:p>
          <a:p>
            <a:pPr marL="457200" indent="-457200">
              <a:buFont typeface="Arial"/>
              <a:buChar char="•"/>
            </a:pPr>
            <a:r>
              <a:rPr lang="en-US" sz="2800" b="1" dirty="0">
                <a:latin typeface="Optima"/>
                <a:cs typeface="Optima"/>
              </a:rPr>
              <a:t>Input: </a:t>
            </a:r>
            <a:r>
              <a:rPr lang="en-US" sz="2800" dirty="0">
                <a:latin typeface="Optima"/>
                <a:cs typeface="Optima"/>
              </a:rPr>
              <a:t>A distance matrix.</a:t>
            </a:r>
          </a:p>
          <a:p>
            <a:pPr marL="457200" indent="-457200">
              <a:buFont typeface="Arial"/>
              <a:buChar char="•"/>
            </a:pPr>
            <a:r>
              <a:rPr lang="en-US" sz="2800" b="1" dirty="0">
                <a:latin typeface="Optima"/>
                <a:cs typeface="Optima"/>
              </a:rPr>
              <a:t>Output: </a:t>
            </a:r>
            <a:r>
              <a:rPr lang="en-US" sz="2800" dirty="0">
                <a:latin typeface="Optima"/>
                <a:cs typeface="Optima"/>
              </a:rPr>
              <a:t>The </a:t>
            </a:r>
            <a:r>
              <a:rPr lang="en-US" sz="2800" dirty="0" err="1">
                <a:latin typeface="Optima"/>
                <a:cs typeface="Optima"/>
              </a:rPr>
              <a:t>unrooted</a:t>
            </a:r>
            <a:r>
              <a:rPr lang="en-US" sz="2800" dirty="0">
                <a:latin typeface="Optima"/>
                <a:cs typeface="Optima"/>
              </a:rPr>
              <a:t> tree fitting this distance matrix.</a:t>
            </a:r>
            <a:endParaRPr lang="en-US" dirty="0">
              <a:latin typeface="Optima"/>
              <a:cs typeface="Optima"/>
            </a:endParaRPr>
          </a:p>
        </p:txBody>
      </p:sp>
      <p:sp>
        <p:nvSpPr>
          <p:cNvPr id="6" name="Title 1"/>
          <p:cNvSpPr txBox="1">
            <a:spLocks/>
          </p:cNvSpPr>
          <p:nvPr/>
        </p:nvSpPr>
        <p:spPr>
          <a:xfrm>
            <a:off x="228600" y="1597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Return to Distance-Based Phylogeny</a:t>
            </a:r>
          </a:p>
        </p:txBody>
      </p:sp>
      <p:sp>
        <p:nvSpPr>
          <p:cNvPr id="7" name="Rectangle 6"/>
          <p:cNvSpPr/>
          <p:nvPr/>
        </p:nvSpPr>
        <p:spPr>
          <a:xfrm>
            <a:off x="498120" y="5181600"/>
            <a:ext cx="8229600" cy="523220"/>
          </a:xfrm>
          <a:prstGeom prst="rect">
            <a:avLst/>
          </a:prstGeom>
          <a:solidFill>
            <a:schemeClr val="tx2">
              <a:lumMod val="20000"/>
              <a:lumOff val="80000"/>
            </a:schemeClr>
          </a:solidFill>
          <a:ln>
            <a:solidFill>
              <a:schemeClr val="tx2"/>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b="1" dirty="0">
                <a:solidFill>
                  <a:srgbClr val="FF0000"/>
                </a:solidFill>
                <a:latin typeface="Optima"/>
                <a:cs typeface="Optima"/>
              </a:rPr>
              <a:t>STOP and Think: </a:t>
            </a:r>
            <a:r>
              <a:rPr lang="en-US" sz="2800" dirty="0">
                <a:latin typeface="Optima"/>
                <a:cs typeface="Optima"/>
              </a:rPr>
              <a:t>Now is this problem well-defined?</a:t>
            </a:r>
            <a:endParaRPr lang="en-US" i="1" dirty="0">
              <a:latin typeface="Optima"/>
              <a:cs typeface="Optima"/>
            </a:endParaRPr>
          </a:p>
        </p:txBody>
      </p:sp>
    </p:spTree>
    <p:extLst>
      <p:ext uri="{BB962C8B-B14F-4D97-AF65-F5344CB8AC3E}">
        <p14:creationId xmlns:p14="http://schemas.microsoft.com/office/powerpoint/2010/main" val="1394460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553294981"/>
              </p:ext>
            </p:extLst>
          </p:nvPr>
        </p:nvGraphicFramePr>
        <p:xfrm>
          <a:off x="3200400" y="2667000"/>
          <a:ext cx="2310726" cy="2325080"/>
        </p:xfrm>
        <a:graphic>
          <a:graphicData uri="http://schemas.openxmlformats.org/drawingml/2006/table">
            <a:tbl>
              <a:tblPr firstRow="1" bandRow="1">
                <a:tableStyleId>{5C22544A-7EE6-4342-B048-85BDC9FD1C3A}</a:tableStyleId>
              </a:tblPr>
              <a:tblGrid>
                <a:gridCol w="449915">
                  <a:extLst>
                    <a:ext uri="{9D8B030D-6E8A-4147-A177-3AD203B41FA5}">
                      <a16:colId xmlns:a16="http://schemas.microsoft.com/office/drawing/2014/main" val="20000"/>
                    </a:ext>
                  </a:extLst>
                </a:gridCol>
                <a:gridCol w="449915">
                  <a:extLst>
                    <a:ext uri="{9D8B030D-6E8A-4147-A177-3AD203B41FA5}">
                      <a16:colId xmlns:a16="http://schemas.microsoft.com/office/drawing/2014/main" val="20001"/>
                    </a:ext>
                  </a:extLst>
                </a:gridCol>
                <a:gridCol w="511068">
                  <a:extLst>
                    <a:ext uri="{9D8B030D-6E8A-4147-A177-3AD203B41FA5}">
                      <a16:colId xmlns:a16="http://schemas.microsoft.com/office/drawing/2014/main" val="20002"/>
                    </a:ext>
                  </a:extLst>
                </a:gridCol>
                <a:gridCol w="428073">
                  <a:extLst>
                    <a:ext uri="{9D8B030D-6E8A-4147-A177-3AD203B41FA5}">
                      <a16:colId xmlns:a16="http://schemas.microsoft.com/office/drawing/2014/main" val="20003"/>
                    </a:ext>
                  </a:extLst>
                </a:gridCol>
                <a:gridCol w="471755">
                  <a:extLst>
                    <a:ext uri="{9D8B030D-6E8A-4147-A177-3AD203B41FA5}">
                      <a16:colId xmlns:a16="http://schemas.microsoft.com/office/drawing/2014/main" val="20004"/>
                    </a:ext>
                  </a:extLst>
                </a:gridCol>
              </a:tblGrid>
              <a:tr h="465016">
                <a:tc>
                  <a:txBody>
                    <a:bodyPr/>
                    <a:lstStyle/>
                    <a:p>
                      <a:pPr algn="ctr"/>
                      <a:endParaRPr lang="en-US" sz="2000" b="1" i="1"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65016">
                <a:tc>
                  <a:txBody>
                    <a:bodyPr/>
                    <a:lstStyle/>
                    <a:p>
                      <a:pPr algn="ctr"/>
                      <a:r>
                        <a:rPr lang="en-US" sz="2000" b="1" i="1" dirty="0">
                          <a:solidFill>
                            <a:srgbClr val="262626"/>
                          </a:solidFill>
                          <a:latin typeface="Optima"/>
                          <a:cs typeface="Optima"/>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5016">
                <a:tc>
                  <a:txBody>
                    <a:bodyPr/>
                    <a:lstStyle/>
                    <a:p>
                      <a:pPr algn="ctr"/>
                      <a:r>
                        <a:rPr lang="en-US" sz="2000" b="1" i="1" dirty="0">
                          <a:solidFill>
                            <a:srgbClr val="262626"/>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65016">
                <a:tc>
                  <a:txBody>
                    <a:bodyPr/>
                    <a:lstStyle/>
                    <a:p>
                      <a:pPr algn="ctr"/>
                      <a:r>
                        <a:rPr lang="en-US" sz="2000" b="1" i="1" dirty="0">
                          <a:solidFill>
                            <a:srgbClr val="262626"/>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65016">
                <a:tc>
                  <a:txBody>
                    <a:bodyPr/>
                    <a:lstStyle/>
                    <a:p>
                      <a:pPr algn="ctr"/>
                      <a:r>
                        <a:rPr lang="en-US" sz="2000" b="1" i="1" dirty="0">
                          <a:solidFill>
                            <a:srgbClr val="262626"/>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5" name="Rectangle 4"/>
          <p:cNvSpPr/>
          <p:nvPr/>
        </p:nvSpPr>
        <p:spPr>
          <a:xfrm>
            <a:off x="481310" y="1524002"/>
            <a:ext cx="8229600" cy="954107"/>
          </a:xfrm>
          <a:prstGeom prst="rect">
            <a:avLst/>
          </a:prstGeom>
          <a:solidFill>
            <a:schemeClr val="accent4">
              <a:lumMod val="20000"/>
              <a:lumOff val="80000"/>
            </a:schemeClr>
          </a:solidFill>
          <a:ln>
            <a:solidFill>
              <a:schemeClr val="accent4"/>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b="1" dirty="0">
                <a:solidFill>
                  <a:schemeClr val="accent4"/>
                </a:solidFill>
                <a:latin typeface="Optima"/>
                <a:cs typeface="Optima"/>
              </a:rPr>
              <a:t>Exercise Break: </a:t>
            </a:r>
            <a:r>
              <a:rPr lang="en-US" sz="2800" dirty="0">
                <a:latin typeface="Optima"/>
                <a:cs typeface="Optima"/>
              </a:rPr>
              <a:t>Try fitting a tree to the following matrix.</a:t>
            </a:r>
          </a:p>
        </p:txBody>
      </p:sp>
      <p:sp>
        <p:nvSpPr>
          <p:cNvPr id="6" name="Title 1"/>
          <p:cNvSpPr txBox="1">
            <a:spLocks/>
          </p:cNvSpPr>
          <p:nvPr/>
        </p:nvSpPr>
        <p:spPr>
          <a:xfrm>
            <a:off x="228600" y="1597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Return to Distance-Based Phylogeny</a:t>
            </a:r>
          </a:p>
        </p:txBody>
      </p:sp>
    </p:spTree>
    <p:extLst>
      <p:ext uri="{BB962C8B-B14F-4D97-AF65-F5344CB8AC3E}">
        <p14:creationId xmlns:p14="http://schemas.microsoft.com/office/powerpoint/2010/main" val="7376740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28600" y="1597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solidFill>
                  <a:schemeClr val="tx2"/>
                </a:solidFill>
                <a:latin typeface="Optima"/>
                <a:cs typeface="Optima"/>
              </a:rPr>
              <a:t>No </a:t>
            </a:r>
            <a:r>
              <a:rPr lang="en-US" b="1" dirty="0">
                <a:latin typeface="Optima"/>
                <a:cs typeface="Optima"/>
              </a:rPr>
              <a:t>Tree Fits a Matrix</a:t>
            </a:r>
          </a:p>
        </p:txBody>
      </p:sp>
      <p:graphicFrame>
        <p:nvGraphicFramePr>
          <p:cNvPr id="4" name="Table 3"/>
          <p:cNvGraphicFramePr>
            <a:graphicFrameLocks noGrp="1"/>
          </p:cNvGraphicFramePr>
          <p:nvPr>
            <p:extLst>
              <p:ext uri="{D42A27DB-BD31-4B8C-83A1-F6EECF244321}">
                <p14:modId xmlns:p14="http://schemas.microsoft.com/office/powerpoint/2010/main" val="633126917"/>
              </p:ext>
            </p:extLst>
          </p:nvPr>
        </p:nvGraphicFramePr>
        <p:xfrm>
          <a:off x="3200400" y="2667000"/>
          <a:ext cx="2310726" cy="2325080"/>
        </p:xfrm>
        <a:graphic>
          <a:graphicData uri="http://schemas.openxmlformats.org/drawingml/2006/table">
            <a:tbl>
              <a:tblPr firstRow="1" bandRow="1">
                <a:tableStyleId>{5C22544A-7EE6-4342-B048-85BDC9FD1C3A}</a:tableStyleId>
              </a:tblPr>
              <a:tblGrid>
                <a:gridCol w="449915">
                  <a:extLst>
                    <a:ext uri="{9D8B030D-6E8A-4147-A177-3AD203B41FA5}">
                      <a16:colId xmlns:a16="http://schemas.microsoft.com/office/drawing/2014/main" val="20000"/>
                    </a:ext>
                  </a:extLst>
                </a:gridCol>
                <a:gridCol w="449915">
                  <a:extLst>
                    <a:ext uri="{9D8B030D-6E8A-4147-A177-3AD203B41FA5}">
                      <a16:colId xmlns:a16="http://schemas.microsoft.com/office/drawing/2014/main" val="20001"/>
                    </a:ext>
                  </a:extLst>
                </a:gridCol>
                <a:gridCol w="511068">
                  <a:extLst>
                    <a:ext uri="{9D8B030D-6E8A-4147-A177-3AD203B41FA5}">
                      <a16:colId xmlns:a16="http://schemas.microsoft.com/office/drawing/2014/main" val="20002"/>
                    </a:ext>
                  </a:extLst>
                </a:gridCol>
                <a:gridCol w="428073">
                  <a:extLst>
                    <a:ext uri="{9D8B030D-6E8A-4147-A177-3AD203B41FA5}">
                      <a16:colId xmlns:a16="http://schemas.microsoft.com/office/drawing/2014/main" val="20003"/>
                    </a:ext>
                  </a:extLst>
                </a:gridCol>
                <a:gridCol w="471755">
                  <a:extLst>
                    <a:ext uri="{9D8B030D-6E8A-4147-A177-3AD203B41FA5}">
                      <a16:colId xmlns:a16="http://schemas.microsoft.com/office/drawing/2014/main" val="20004"/>
                    </a:ext>
                  </a:extLst>
                </a:gridCol>
              </a:tblGrid>
              <a:tr h="465016">
                <a:tc>
                  <a:txBody>
                    <a:bodyPr/>
                    <a:lstStyle/>
                    <a:p>
                      <a:pPr algn="ctr"/>
                      <a:endParaRPr lang="en-US" sz="2000" b="1" i="1"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262626"/>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65016">
                <a:tc>
                  <a:txBody>
                    <a:bodyPr/>
                    <a:lstStyle/>
                    <a:p>
                      <a:pPr algn="ctr"/>
                      <a:r>
                        <a:rPr lang="en-US" sz="2000" b="1" i="1" dirty="0">
                          <a:solidFill>
                            <a:srgbClr val="262626"/>
                          </a:solidFill>
                          <a:latin typeface="Optima"/>
                          <a:cs typeface="Optima"/>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5016">
                <a:tc>
                  <a:txBody>
                    <a:bodyPr/>
                    <a:lstStyle/>
                    <a:p>
                      <a:pPr algn="ctr"/>
                      <a:r>
                        <a:rPr lang="en-US" sz="2000" b="1" i="1" dirty="0">
                          <a:solidFill>
                            <a:srgbClr val="262626"/>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65016">
                <a:tc>
                  <a:txBody>
                    <a:bodyPr/>
                    <a:lstStyle/>
                    <a:p>
                      <a:pPr algn="ctr"/>
                      <a:r>
                        <a:rPr lang="en-US" sz="2000" b="1" i="1" dirty="0">
                          <a:solidFill>
                            <a:srgbClr val="262626"/>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65016">
                <a:tc>
                  <a:txBody>
                    <a:bodyPr/>
                    <a:lstStyle/>
                    <a:p>
                      <a:pPr algn="ctr"/>
                      <a:r>
                        <a:rPr lang="en-US" sz="2000" b="1" i="1" dirty="0">
                          <a:solidFill>
                            <a:srgbClr val="262626"/>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5" name="Rectangle 4"/>
          <p:cNvSpPr/>
          <p:nvPr/>
        </p:nvSpPr>
        <p:spPr>
          <a:xfrm>
            <a:off x="481310" y="1524002"/>
            <a:ext cx="8229600" cy="954107"/>
          </a:xfrm>
          <a:prstGeom prst="rect">
            <a:avLst/>
          </a:prstGeom>
          <a:solidFill>
            <a:schemeClr val="accent4">
              <a:lumMod val="20000"/>
              <a:lumOff val="80000"/>
            </a:schemeClr>
          </a:solidFill>
          <a:ln>
            <a:solidFill>
              <a:schemeClr val="accent4"/>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b="1" dirty="0">
                <a:solidFill>
                  <a:schemeClr val="accent4"/>
                </a:solidFill>
                <a:latin typeface="Optima"/>
                <a:cs typeface="Optima"/>
              </a:rPr>
              <a:t>Exercise Break: </a:t>
            </a:r>
            <a:r>
              <a:rPr lang="en-US" sz="2800" dirty="0">
                <a:latin typeface="Optima"/>
                <a:cs typeface="Optima"/>
              </a:rPr>
              <a:t>Try fitting a tree to the following matrix.</a:t>
            </a:r>
          </a:p>
        </p:txBody>
      </p:sp>
      <p:sp>
        <p:nvSpPr>
          <p:cNvPr id="6" name="Content Placeholder 3"/>
          <p:cNvSpPr txBox="1">
            <a:spLocks/>
          </p:cNvSpPr>
          <p:nvPr/>
        </p:nvSpPr>
        <p:spPr>
          <a:xfrm>
            <a:off x="470712" y="5361021"/>
            <a:ext cx="8229600" cy="963580"/>
          </a:xfrm>
          <a:prstGeom prst="rect">
            <a:avLst/>
          </a:prstGeom>
          <a:solidFill>
            <a:srgbClr val="CAE2F9"/>
          </a:solidFill>
          <a:ln>
            <a:solidFill>
              <a:srgbClr val="176FC1"/>
            </a:solidFill>
          </a:ln>
          <a:effectLst>
            <a:outerShdw blurRad="50800" dist="38100" dir="5400000" algn="t" rotWithShape="0">
              <a:prstClr val="black">
                <a:alpha val="40000"/>
              </a:prstClr>
            </a:outerShdw>
          </a:effectLst>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b="1" dirty="0">
                <a:latin typeface="Optima"/>
                <a:cs typeface="Optima"/>
              </a:rPr>
              <a:t>Additive matrix:</a:t>
            </a:r>
            <a:r>
              <a:rPr lang="en-US" sz="2800" dirty="0">
                <a:latin typeface="Optima"/>
                <a:cs typeface="Optima"/>
              </a:rPr>
              <a:t> distance matrix such that there exists an </a:t>
            </a:r>
            <a:r>
              <a:rPr lang="en-US" sz="2800" dirty="0" err="1">
                <a:latin typeface="Optima"/>
                <a:cs typeface="Optima"/>
              </a:rPr>
              <a:t>unrooted</a:t>
            </a:r>
            <a:r>
              <a:rPr lang="en-US" sz="2800" dirty="0">
                <a:latin typeface="Optima"/>
                <a:cs typeface="Optima"/>
              </a:rPr>
              <a:t> tree fitting it.</a:t>
            </a:r>
            <a:endParaRPr lang="en-US" sz="2800" b="1" dirty="0">
              <a:latin typeface="Optima"/>
              <a:cs typeface="Optima"/>
            </a:endParaRPr>
          </a:p>
        </p:txBody>
      </p:sp>
    </p:spTree>
    <p:extLst>
      <p:ext uri="{BB962C8B-B14F-4D97-AF65-F5344CB8AC3E}">
        <p14:creationId xmlns:p14="http://schemas.microsoft.com/office/powerpoint/2010/main" val="16603975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70044112"/>
              </p:ext>
            </p:extLst>
          </p:nvPr>
        </p:nvGraphicFramePr>
        <p:xfrm>
          <a:off x="1676400" y="1524000"/>
          <a:ext cx="5372856" cy="1905000"/>
        </p:xfrm>
        <a:graphic>
          <a:graphicData uri="http://schemas.openxmlformats.org/drawingml/2006/table">
            <a:tbl>
              <a:tblPr firstRow="1" bandRow="1">
                <a:tableStyleId>{5C22544A-7EE6-4342-B048-85BDC9FD1C3A}</a:tableStyleId>
              </a:tblPr>
              <a:tblGrid>
                <a:gridCol w="1211165">
                  <a:extLst>
                    <a:ext uri="{9D8B030D-6E8A-4147-A177-3AD203B41FA5}">
                      <a16:colId xmlns:a16="http://schemas.microsoft.com/office/drawing/2014/main" val="20000"/>
                    </a:ext>
                  </a:extLst>
                </a:gridCol>
                <a:gridCol w="1006231">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957384">
                  <a:extLst>
                    <a:ext uri="{9D8B030D-6E8A-4147-A177-3AD203B41FA5}">
                      <a16:colId xmlns:a16="http://schemas.microsoft.com/office/drawing/2014/main" val="20003"/>
                    </a:ext>
                  </a:extLst>
                </a:gridCol>
                <a:gridCol w="1055076">
                  <a:extLst>
                    <a:ext uri="{9D8B030D-6E8A-4147-A177-3AD203B41FA5}">
                      <a16:colId xmlns:a16="http://schemas.microsoft.com/office/drawing/2014/main" val="20004"/>
                    </a:ext>
                  </a:extLst>
                </a:gridCol>
              </a:tblGrid>
              <a:tr h="375920">
                <a:tc>
                  <a:txBody>
                    <a:bodyPr/>
                    <a:lstStyle/>
                    <a:p>
                      <a:pPr algn="ctr"/>
                      <a:endParaRPr lang="en-US" sz="19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5920">
                <a:tc>
                  <a:txBody>
                    <a:bodyPr/>
                    <a:lstStyle/>
                    <a:p>
                      <a:pPr algn="ctr"/>
                      <a:r>
                        <a:rPr lang="en-US" sz="1600" b="1" dirty="0">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5920">
                <a:tc>
                  <a:txBody>
                    <a:bodyPr/>
                    <a:lstStyle/>
                    <a:p>
                      <a:pPr algn="ctr"/>
                      <a:r>
                        <a:rPr lang="en-US" sz="1600" b="1" dirty="0">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5920">
                <a:tc>
                  <a:txBody>
                    <a:bodyPr/>
                    <a:lstStyle/>
                    <a:p>
                      <a:pPr algn="ctr"/>
                      <a:r>
                        <a:rPr lang="en-US" sz="1600" b="1" dirty="0">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592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cxnSp>
        <p:nvCxnSpPr>
          <p:cNvPr id="5" name="Straight Arrow Connector 4"/>
          <p:cNvCxnSpPr/>
          <p:nvPr/>
        </p:nvCxnSpPr>
        <p:spPr>
          <a:xfrm>
            <a:off x="3941281" y="5113500"/>
            <a:ext cx="1240321" cy="0"/>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5173230" y="5105428"/>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5181602" y="4421883"/>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2591330" y="5113500"/>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flipV="1">
            <a:off x="2599702" y="4429955"/>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0" name="Oval 9"/>
          <p:cNvSpPr>
            <a:spLocks noChangeAspect="1"/>
          </p:cNvSpPr>
          <p:nvPr/>
        </p:nvSpPr>
        <p:spPr>
          <a:xfrm>
            <a:off x="3821808" y="4916613"/>
            <a:ext cx="365762" cy="365760"/>
          </a:xfrm>
          <a:prstGeom prst="ellipse">
            <a:avLst/>
          </a:prstGeom>
          <a:solidFill>
            <a:schemeClr val="bg1">
              <a:lumMod val="7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1" name="Oval 10"/>
          <p:cNvSpPr>
            <a:spLocks noChangeAspect="1"/>
          </p:cNvSpPr>
          <p:nvPr/>
        </p:nvSpPr>
        <p:spPr>
          <a:xfrm>
            <a:off x="6331170" y="4226404"/>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2" name="Oval 11"/>
          <p:cNvSpPr>
            <a:spLocks noChangeAspect="1"/>
          </p:cNvSpPr>
          <p:nvPr/>
        </p:nvSpPr>
        <p:spPr>
          <a:xfrm>
            <a:off x="6331170" y="5579435"/>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3" name="Oval 12"/>
          <p:cNvSpPr>
            <a:spLocks noChangeAspect="1"/>
          </p:cNvSpPr>
          <p:nvPr/>
        </p:nvSpPr>
        <p:spPr>
          <a:xfrm>
            <a:off x="4917469" y="4916613"/>
            <a:ext cx="365762" cy="365760"/>
          </a:xfrm>
          <a:prstGeom prst="ellipse">
            <a:avLst/>
          </a:prstGeom>
          <a:solidFill>
            <a:srgbClr val="BFBFBF"/>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4" name="Oval 13"/>
          <p:cNvSpPr>
            <a:spLocks noChangeAspect="1"/>
          </p:cNvSpPr>
          <p:nvPr/>
        </p:nvSpPr>
        <p:spPr>
          <a:xfrm>
            <a:off x="2413498" y="557943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5" name="Oval 14"/>
          <p:cNvSpPr>
            <a:spLocks noChangeAspect="1"/>
          </p:cNvSpPr>
          <p:nvPr/>
        </p:nvSpPr>
        <p:spPr>
          <a:xfrm>
            <a:off x="2413498" y="4226404"/>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6" name="Rectangle 15"/>
          <p:cNvSpPr/>
          <p:nvPr/>
        </p:nvSpPr>
        <p:spPr>
          <a:xfrm>
            <a:off x="6719614" y="5563459"/>
            <a:ext cx="838845" cy="369332"/>
          </a:xfrm>
          <a:prstGeom prst="rect">
            <a:avLst/>
          </a:prstGeom>
        </p:spPr>
        <p:txBody>
          <a:bodyPr wrap="none">
            <a:spAutoFit/>
          </a:bodyPr>
          <a:lstStyle/>
          <a:p>
            <a:r>
              <a:rPr lang="en-US" b="1" dirty="0">
                <a:solidFill>
                  <a:srgbClr val="262626"/>
                </a:solidFill>
                <a:latin typeface="Optima"/>
                <a:cs typeface="Optima"/>
              </a:rPr>
              <a:t>Whale</a:t>
            </a:r>
            <a:endParaRPr lang="en-US" dirty="0"/>
          </a:p>
        </p:txBody>
      </p:sp>
      <p:sp>
        <p:nvSpPr>
          <p:cNvPr id="17" name="Rectangle 16"/>
          <p:cNvSpPr/>
          <p:nvPr/>
        </p:nvSpPr>
        <p:spPr>
          <a:xfrm>
            <a:off x="6719612" y="4206965"/>
            <a:ext cx="595086" cy="369332"/>
          </a:xfrm>
          <a:prstGeom prst="rect">
            <a:avLst/>
          </a:prstGeom>
        </p:spPr>
        <p:txBody>
          <a:bodyPr wrap="none">
            <a:spAutoFit/>
          </a:bodyPr>
          <a:lstStyle/>
          <a:p>
            <a:r>
              <a:rPr lang="en-US" b="1" dirty="0">
                <a:solidFill>
                  <a:srgbClr val="262626"/>
                </a:solidFill>
                <a:latin typeface="Optima"/>
                <a:cs typeface="Optima"/>
              </a:rPr>
              <a:t>Seal</a:t>
            </a:r>
            <a:endParaRPr lang="en-US" dirty="0"/>
          </a:p>
        </p:txBody>
      </p:sp>
      <p:sp>
        <p:nvSpPr>
          <p:cNvPr id="18" name="Rectangle 17"/>
          <p:cNvSpPr/>
          <p:nvPr/>
        </p:nvSpPr>
        <p:spPr>
          <a:xfrm>
            <a:off x="1441008" y="5566727"/>
            <a:ext cx="928637" cy="369332"/>
          </a:xfrm>
          <a:prstGeom prst="rect">
            <a:avLst/>
          </a:prstGeom>
        </p:spPr>
        <p:txBody>
          <a:bodyPr wrap="none">
            <a:spAutoFit/>
          </a:bodyPr>
          <a:lstStyle/>
          <a:p>
            <a:pPr algn="r"/>
            <a:r>
              <a:rPr lang="en-US" b="1" dirty="0">
                <a:solidFill>
                  <a:srgbClr val="262626"/>
                </a:solidFill>
                <a:latin typeface="Optima"/>
                <a:cs typeface="Optima"/>
              </a:rPr>
              <a:t>Human</a:t>
            </a:r>
            <a:endParaRPr lang="en-US" dirty="0"/>
          </a:p>
        </p:txBody>
      </p:sp>
      <p:sp>
        <p:nvSpPr>
          <p:cNvPr id="19" name="Rectangle 18"/>
          <p:cNvSpPr/>
          <p:nvPr/>
        </p:nvSpPr>
        <p:spPr>
          <a:xfrm>
            <a:off x="1517875" y="4191000"/>
            <a:ext cx="851768" cy="369332"/>
          </a:xfrm>
          <a:prstGeom prst="rect">
            <a:avLst/>
          </a:prstGeom>
        </p:spPr>
        <p:txBody>
          <a:bodyPr wrap="none">
            <a:spAutoFit/>
          </a:bodyPr>
          <a:lstStyle/>
          <a:p>
            <a:pPr algn="r"/>
            <a:r>
              <a:rPr lang="en-US" b="1" dirty="0">
                <a:solidFill>
                  <a:srgbClr val="262626"/>
                </a:solidFill>
                <a:latin typeface="Optima"/>
                <a:cs typeface="Optima"/>
              </a:rPr>
              <a:t>Chimp</a:t>
            </a:r>
            <a:endParaRPr lang="en-US" dirty="0"/>
          </a:p>
        </p:txBody>
      </p:sp>
      <p:sp>
        <p:nvSpPr>
          <p:cNvPr id="20" name="TextBox 19"/>
          <p:cNvSpPr txBox="1"/>
          <p:nvPr/>
        </p:nvSpPr>
        <p:spPr>
          <a:xfrm>
            <a:off x="3185961" y="5393373"/>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2</a:t>
            </a:r>
          </a:p>
        </p:txBody>
      </p:sp>
      <p:sp>
        <p:nvSpPr>
          <p:cNvPr id="21" name="TextBox 20"/>
          <p:cNvSpPr txBox="1"/>
          <p:nvPr/>
        </p:nvSpPr>
        <p:spPr>
          <a:xfrm>
            <a:off x="3197204" y="4363973"/>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1</a:t>
            </a:r>
          </a:p>
        </p:txBody>
      </p:sp>
      <p:sp>
        <p:nvSpPr>
          <p:cNvPr id="22" name="TextBox 21"/>
          <p:cNvSpPr txBox="1"/>
          <p:nvPr/>
        </p:nvSpPr>
        <p:spPr>
          <a:xfrm>
            <a:off x="4381511" y="4681880"/>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3</a:t>
            </a:r>
          </a:p>
        </p:txBody>
      </p:sp>
      <p:sp>
        <p:nvSpPr>
          <p:cNvPr id="23" name="TextBox 22"/>
          <p:cNvSpPr txBox="1"/>
          <p:nvPr/>
        </p:nvSpPr>
        <p:spPr>
          <a:xfrm>
            <a:off x="5577157" y="4363973"/>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2</a:t>
            </a:r>
          </a:p>
        </p:txBody>
      </p:sp>
      <p:sp>
        <p:nvSpPr>
          <p:cNvPr id="24" name="TextBox 23"/>
          <p:cNvSpPr txBox="1"/>
          <p:nvPr/>
        </p:nvSpPr>
        <p:spPr>
          <a:xfrm>
            <a:off x="5577157" y="5393373"/>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0</a:t>
            </a:r>
          </a:p>
        </p:txBody>
      </p:sp>
      <p:sp>
        <p:nvSpPr>
          <p:cNvPr id="25" name="Title 1"/>
          <p:cNvSpPr txBox="1">
            <a:spLocks/>
          </p:cNvSpPr>
          <p:nvPr/>
        </p:nvSpPr>
        <p:spPr>
          <a:xfrm>
            <a:off x="228600" y="1597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solidFill>
                  <a:schemeClr val="tx2"/>
                </a:solidFill>
                <a:latin typeface="Optima"/>
                <a:cs typeface="Optima"/>
              </a:rPr>
              <a:t>More Than One </a:t>
            </a:r>
            <a:r>
              <a:rPr lang="en-US" b="1" dirty="0">
                <a:latin typeface="Optima"/>
                <a:cs typeface="Optima"/>
              </a:rPr>
              <a:t>Tree Fits a Matrix</a:t>
            </a:r>
          </a:p>
        </p:txBody>
      </p:sp>
    </p:spTree>
    <p:extLst>
      <p:ext uri="{BB962C8B-B14F-4D97-AF65-F5344CB8AC3E}">
        <p14:creationId xmlns:p14="http://schemas.microsoft.com/office/powerpoint/2010/main" val="6796626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584345083"/>
              </p:ext>
            </p:extLst>
          </p:nvPr>
        </p:nvGraphicFramePr>
        <p:xfrm>
          <a:off x="1676400" y="1524000"/>
          <a:ext cx="5372856" cy="1905000"/>
        </p:xfrm>
        <a:graphic>
          <a:graphicData uri="http://schemas.openxmlformats.org/drawingml/2006/table">
            <a:tbl>
              <a:tblPr firstRow="1" bandRow="1">
                <a:tableStyleId>{5C22544A-7EE6-4342-B048-85BDC9FD1C3A}</a:tableStyleId>
              </a:tblPr>
              <a:tblGrid>
                <a:gridCol w="1211165">
                  <a:extLst>
                    <a:ext uri="{9D8B030D-6E8A-4147-A177-3AD203B41FA5}">
                      <a16:colId xmlns:a16="http://schemas.microsoft.com/office/drawing/2014/main" val="20000"/>
                    </a:ext>
                  </a:extLst>
                </a:gridCol>
                <a:gridCol w="1006231">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957384">
                  <a:extLst>
                    <a:ext uri="{9D8B030D-6E8A-4147-A177-3AD203B41FA5}">
                      <a16:colId xmlns:a16="http://schemas.microsoft.com/office/drawing/2014/main" val="20003"/>
                    </a:ext>
                  </a:extLst>
                </a:gridCol>
                <a:gridCol w="1055076">
                  <a:extLst>
                    <a:ext uri="{9D8B030D-6E8A-4147-A177-3AD203B41FA5}">
                      <a16:colId xmlns:a16="http://schemas.microsoft.com/office/drawing/2014/main" val="20004"/>
                    </a:ext>
                  </a:extLst>
                </a:gridCol>
              </a:tblGrid>
              <a:tr h="375920">
                <a:tc>
                  <a:txBody>
                    <a:bodyPr/>
                    <a:lstStyle/>
                    <a:p>
                      <a:pPr algn="ctr"/>
                      <a:endParaRPr lang="en-US" sz="19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5920">
                <a:tc>
                  <a:txBody>
                    <a:bodyPr/>
                    <a:lstStyle/>
                    <a:p>
                      <a:pPr algn="ctr"/>
                      <a:r>
                        <a:rPr lang="en-US" sz="1600" b="1" dirty="0">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5920">
                <a:tc>
                  <a:txBody>
                    <a:bodyPr/>
                    <a:lstStyle/>
                    <a:p>
                      <a:pPr algn="ctr"/>
                      <a:r>
                        <a:rPr lang="en-US" sz="1600" b="1" dirty="0">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5920">
                <a:tc>
                  <a:txBody>
                    <a:bodyPr/>
                    <a:lstStyle/>
                    <a:p>
                      <a:pPr algn="ctr"/>
                      <a:r>
                        <a:rPr lang="en-US" sz="1600" b="1" dirty="0">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592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cxnSp>
        <p:nvCxnSpPr>
          <p:cNvPr id="5" name="Straight Arrow Connector 4"/>
          <p:cNvCxnSpPr/>
          <p:nvPr/>
        </p:nvCxnSpPr>
        <p:spPr>
          <a:xfrm>
            <a:off x="3941281" y="5113500"/>
            <a:ext cx="1240321" cy="0"/>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5173230" y="5105428"/>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5181602" y="4421883"/>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2591330" y="5113500"/>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flipV="1">
            <a:off x="2599702" y="4429955"/>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0" name="Oval 9"/>
          <p:cNvSpPr>
            <a:spLocks noChangeAspect="1"/>
          </p:cNvSpPr>
          <p:nvPr/>
        </p:nvSpPr>
        <p:spPr>
          <a:xfrm>
            <a:off x="3821808" y="4916613"/>
            <a:ext cx="365762" cy="365760"/>
          </a:xfrm>
          <a:prstGeom prst="ellipse">
            <a:avLst/>
          </a:prstGeom>
          <a:solidFill>
            <a:schemeClr val="bg1">
              <a:lumMod val="7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1" name="Oval 10"/>
          <p:cNvSpPr>
            <a:spLocks noChangeAspect="1"/>
          </p:cNvSpPr>
          <p:nvPr/>
        </p:nvSpPr>
        <p:spPr>
          <a:xfrm>
            <a:off x="6331170" y="4226404"/>
            <a:ext cx="365762" cy="365760"/>
          </a:xfrm>
          <a:prstGeom prst="ellipse">
            <a:avLst/>
          </a:prstGeom>
          <a:solidFill>
            <a:schemeClr val="bg1">
              <a:lumMod val="7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2" name="Oval 11"/>
          <p:cNvSpPr>
            <a:spLocks noChangeAspect="1"/>
          </p:cNvSpPr>
          <p:nvPr/>
        </p:nvSpPr>
        <p:spPr>
          <a:xfrm>
            <a:off x="6331170" y="5579435"/>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3" name="Oval 12"/>
          <p:cNvSpPr>
            <a:spLocks noChangeAspect="1"/>
          </p:cNvSpPr>
          <p:nvPr/>
        </p:nvSpPr>
        <p:spPr>
          <a:xfrm>
            <a:off x="4917469" y="4916613"/>
            <a:ext cx="365762" cy="365760"/>
          </a:xfrm>
          <a:prstGeom prst="ellipse">
            <a:avLst/>
          </a:prstGeom>
          <a:solidFill>
            <a:srgbClr val="BFBFBF"/>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5" name="Oval 14"/>
          <p:cNvSpPr>
            <a:spLocks noChangeAspect="1"/>
          </p:cNvSpPr>
          <p:nvPr/>
        </p:nvSpPr>
        <p:spPr>
          <a:xfrm>
            <a:off x="2413498" y="4226404"/>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6" name="Rectangle 15"/>
          <p:cNvSpPr/>
          <p:nvPr/>
        </p:nvSpPr>
        <p:spPr>
          <a:xfrm>
            <a:off x="6719614" y="5563459"/>
            <a:ext cx="838845" cy="369332"/>
          </a:xfrm>
          <a:prstGeom prst="rect">
            <a:avLst/>
          </a:prstGeom>
        </p:spPr>
        <p:txBody>
          <a:bodyPr wrap="none">
            <a:spAutoFit/>
          </a:bodyPr>
          <a:lstStyle/>
          <a:p>
            <a:r>
              <a:rPr lang="en-US" b="1" dirty="0">
                <a:solidFill>
                  <a:srgbClr val="262626"/>
                </a:solidFill>
                <a:latin typeface="Optima"/>
                <a:cs typeface="Optima"/>
              </a:rPr>
              <a:t>Whale</a:t>
            </a:r>
            <a:endParaRPr lang="en-US" dirty="0"/>
          </a:p>
        </p:txBody>
      </p:sp>
      <p:sp>
        <p:nvSpPr>
          <p:cNvPr id="19" name="Rectangle 18"/>
          <p:cNvSpPr/>
          <p:nvPr/>
        </p:nvSpPr>
        <p:spPr>
          <a:xfrm>
            <a:off x="1517875" y="4191000"/>
            <a:ext cx="851768" cy="369332"/>
          </a:xfrm>
          <a:prstGeom prst="rect">
            <a:avLst/>
          </a:prstGeom>
        </p:spPr>
        <p:txBody>
          <a:bodyPr wrap="none">
            <a:spAutoFit/>
          </a:bodyPr>
          <a:lstStyle/>
          <a:p>
            <a:pPr algn="r"/>
            <a:r>
              <a:rPr lang="en-US" b="1" dirty="0">
                <a:solidFill>
                  <a:srgbClr val="262626"/>
                </a:solidFill>
                <a:latin typeface="Optima"/>
                <a:cs typeface="Optima"/>
              </a:rPr>
              <a:t>Chimp</a:t>
            </a:r>
            <a:endParaRPr lang="en-US" dirty="0"/>
          </a:p>
        </p:txBody>
      </p:sp>
      <p:sp>
        <p:nvSpPr>
          <p:cNvPr id="20" name="TextBox 19"/>
          <p:cNvSpPr txBox="1"/>
          <p:nvPr/>
        </p:nvSpPr>
        <p:spPr>
          <a:xfrm>
            <a:off x="3185961" y="5393373"/>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1</a:t>
            </a:r>
          </a:p>
        </p:txBody>
      </p:sp>
      <p:sp>
        <p:nvSpPr>
          <p:cNvPr id="21" name="TextBox 20"/>
          <p:cNvSpPr txBox="1"/>
          <p:nvPr/>
        </p:nvSpPr>
        <p:spPr>
          <a:xfrm>
            <a:off x="3197204" y="4363973"/>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1</a:t>
            </a:r>
          </a:p>
        </p:txBody>
      </p:sp>
      <p:sp>
        <p:nvSpPr>
          <p:cNvPr id="22" name="TextBox 21"/>
          <p:cNvSpPr txBox="1"/>
          <p:nvPr/>
        </p:nvSpPr>
        <p:spPr>
          <a:xfrm>
            <a:off x="4381511" y="4681880"/>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3</a:t>
            </a:r>
          </a:p>
        </p:txBody>
      </p:sp>
      <p:sp>
        <p:nvSpPr>
          <p:cNvPr id="23" name="TextBox 22"/>
          <p:cNvSpPr txBox="1"/>
          <p:nvPr/>
        </p:nvSpPr>
        <p:spPr>
          <a:xfrm>
            <a:off x="5470203" y="4363973"/>
            <a:ext cx="541174"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1.5</a:t>
            </a:r>
          </a:p>
        </p:txBody>
      </p:sp>
      <p:sp>
        <p:nvSpPr>
          <p:cNvPr id="24" name="TextBox 23"/>
          <p:cNvSpPr txBox="1"/>
          <p:nvPr/>
        </p:nvSpPr>
        <p:spPr>
          <a:xfrm>
            <a:off x="5577157" y="5393373"/>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0</a:t>
            </a:r>
          </a:p>
        </p:txBody>
      </p:sp>
      <p:cxnSp>
        <p:nvCxnSpPr>
          <p:cNvPr id="51" name="Straight Arrow Connector 50"/>
          <p:cNvCxnSpPr/>
          <p:nvPr/>
        </p:nvCxnSpPr>
        <p:spPr>
          <a:xfrm flipV="1">
            <a:off x="6705602" y="3657600"/>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54" name="Rectangle 53"/>
          <p:cNvSpPr/>
          <p:nvPr/>
        </p:nvSpPr>
        <p:spPr>
          <a:xfrm>
            <a:off x="8232272" y="3435869"/>
            <a:ext cx="595086" cy="369332"/>
          </a:xfrm>
          <a:prstGeom prst="rect">
            <a:avLst/>
          </a:prstGeom>
        </p:spPr>
        <p:txBody>
          <a:bodyPr wrap="none">
            <a:spAutoFit/>
          </a:bodyPr>
          <a:lstStyle/>
          <a:p>
            <a:r>
              <a:rPr lang="en-US" b="1" dirty="0">
                <a:solidFill>
                  <a:srgbClr val="262626"/>
                </a:solidFill>
                <a:latin typeface="Optima"/>
                <a:cs typeface="Optima"/>
              </a:rPr>
              <a:t>Seal</a:t>
            </a:r>
            <a:endParaRPr lang="en-US" dirty="0"/>
          </a:p>
        </p:txBody>
      </p:sp>
      <p:sp>
        <p:nvSpPr>
          <p:cNvPr id="56" name="Oval 55"/>
          <p:cNvSpPr>
            <a:spLocks noChangeAspect="1"/>
          </p:cNvSpPr>
          <p:nvPr/>
        </p:nvSpPr>
        <p:spPr>
          <a:xfrm>
            <a:off x="7855170" y="3462121"/>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57" name="TextBox 56"/>
          <p:cNvSpPr txBox="1"/>
          <p:nvPr/>
        </p:nvSpPr>
        <p:spPr>
          <a:xfrm>
            <a:off x="6974099" y="3605145"/>
            <a:ext cx="541174"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0.5</a:t>
            </a:r>
          </a:p>
        </p:txBody>
      </p:sp>
      <p:sp>
        <p:nvSpPr>
          <p:cNvPr id="58" name="Title 1"/>
          <p:cNvSpPr txBox="1">
            <a:spLocks/>
          </p:cNvSpPr>
          <p:nvPr/>
        </p:nvSpPr>
        <p:spPr>
          <a:xfrm>
            <a:off x="228600" y="1597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solidFill>
                  <a:schemeClr val="tx2"/>
                </a:solidFill>
                <a:latin typeface="Optima"/>
                <a:cs typeface="Optima"/>
              </a:rPr>
              <a:t>More Than One </a:t>
            </a:r>
            <a:r>
              <a:rPr lang="en-US" b="1" dirty="0">
                <a:latin typeface="Optima"/>
                <a:cs typeface="Optima"/>
              </a:rPr>
              <a:t>Tree Fits a Matrix</a:t>
            </a:r>
          </a:p>
        </p:txBody>
      </p:sp>
      <p:cxnSp>
        <p:nvCxnSpPr>
          <p:cNvPr id="59" name="Straight Arrow Connector 58"/>
          <p:cNvCxnSpPr/>
          <p:nvPr/>
        </p:nvCxnSpPr>
        <p:spPr>
          <a:xfrm flipH="1">
            <a:off x="1237643" y="5804515"/>
            <a:ext cx="1350955" cy="679984"/>
          </a:xfrm>
          <a:prstGeom prst="straightConnector1">
            <a:avLst/>
          </a:prstGeom>
          <a:ln w="38100" cmpd="sng">
            <a:solidFill>
              <a:srgbClr val="40404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60" name="Oval 59"/>
          <p:cNvSpPr>
            <a:spLocks noChangeAspect="1"/>
          </p:cNvSpPr>
          <p:nvPr/>
        </p:nvSpPr>
        <p:spPr>
          <a:xfrm>
            <a:off x="2413516" y="5613144"/>
            <a:ext cx="365762" cy="365760"/>
          </a:xfrm>
          <a:prstGeom prst="ellipse">
            <a:avLst/>
          </a:prstGeom>
          <a:solidFill>
            <a:schemeClr val="bg1">
              <a:lumMod val="7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61" name="Rectangle 60"/>
          <p:cNvSpPr/>
          <p:nvPr/>
        </p:nvSpPr>
        <p:spPr>
          <a:xfrm>
            <a:off x="93759" y="6244196"/>
            <a:ext cx="928637" cy="369332"/>
          </a:xfrm>
          <a:prstGeom prst="rect">
            <a:avLst/>
          </a:prstGeom>
        </p:spPr>
        <p:txBody>
          <a:bodyPr wrap="none">
            <a:spAutoFit/>
          </a:bodyPr>
          <a:lstStyle/>
          <a:p>
            <a:pPr algn="r"/>
            <a:r>
              <a:rPr lang="en-US" b="1" dirty="0">
                <a:solidFill>
                  <a:srgbClr val="262626"/>
                </a:solidFill>
                <a:latin typeface="Optima"/>
                <a:cs typeface="Optima"/>
              </a:rPr>
              <a:t>Human</a:t>
            </a:r>
            <a:endParaRPr lang="en-US" dirty="0"/>
          </a:p>
        </p:txBody>
      </p:sp>
      <p:sp>
        <p:nvSpPr>
          <p:cNvPr id="62" name="Oval 61"/>
          <p:cNvSpPr>
            <a:spLocks noChangeAspect="1"/>
          </p:cNvSpPr>
          <p:nvPr/>
        </p:nvSpPr>
        <p:spPr>
          <a:xfrm>
            <a:off x="1059811" y="6270448"/>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63" name="TextBox 62"/>
          <p:cNvSpPr txBox="1"/>
          <p:nvPr/>
        </p:nvSpPr>
        <p:spPr>
          <a:xfrm>
            <a:off x="1832274" y="6095728"/>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1</a:t>
            </a:r>
          </a:p>
        </p:txBody>
      </p:sp>
    </p:spTree>
    <p:extLst>
      <p:ext uri="{BB962C8B-B14F-4D97-AF65-F5344CB8AC3E}">
        <p14:creationId xmlns:p14="http://schemas.microsoft.com/office/powerpoint/2010/main" val="24892559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a:off x="3941281" y="5113500"/>
            <a:ext cx="1240321" cy="0"/>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5173230" y="5105428"/>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5181602" y="4421883"/>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2591330" y="5113500"/>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flipV="1">
            <a:off x="2599702" y="4429955"/>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0" name="Oval 9"/>
          <p:cNvSpPr>
            <a:spLocks noChangeAspect="1"/>
          </p:cNvSpPr>
          <p:nvPr/>
        </p:nvSpPr>
        <p:spPr>
          <a:xfrm>
            <a:off x="3821808" y="4916613"/>
            <a:ext cx="365762" cy="365760"/>
          </a:xfrm>
          <a:prstGeom prst="ellipse">
            <a:avLst/>
          </a:prstGeom>
          <a:solidFill>
            <a:schemeClr val="bg1">
              <a:lumMod val="7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1" name="Oval 10"/>
          <p:cNvSpPr>
            <a:spLocks noChangeAspect="1"/>
          </p:cNvSpPr>
          <p:nvPr/>
        </p:nvSpPr>
        <p:spPr>
          <a:xfrm>
            <a:off x="6331170" y="4226404"/>
            <a:ext cx="365762" cy="365760"/>
          </a:xfrm>
          <a:prstGeom prst="ellipse">
            <a:avLst/>
          </a:prstGeom>
          <a:solidFill>
            <a:schemeClr val="bg1">
              <a:lumMod val="7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2" name="Oval 11"/>
          <p:cNvSpPr>
            <a:spLocks noChangeAspect="1"/>
          </p:cNvSpPr>
          <p:nvPr/>
        </p:nvSpPr>
        <p:spPr>
          <a:xfrm>
            <a:off x="6331170" y="5579435"/>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3" name="Oval 12"/>
          <p:cNvSpPr>
            <a:spLocks noChangeAspect="1"/>
          </p:cNvSpPr>
          <p:nvPr/>
        </p:nvSpPr>
        <p:spPr>
          <a:xfrm>
            <a:off x="4917469" y="4916613"/>
            <a:ext cx="365762" cy="365760"/>
          </a:xfrm>
          <a:prstGeom prst="ellipse">
            <a:avLst/>
          </a:prstGeom>
          <a:solidFill>
            <a:srgbClr val="BFBFBF"/>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5" name="Oval 14"/>
          <p:cNvSpPr>
            <a:spLocks noChangeAspect="1"/>
          </p:cNvSpPr>
          <p:nvPr/>
        </p:nvSpPr>
        <p:spPr>
          <a:xfrm>
            <a:off x="2413498" y="4226404"/>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6" name="Rectangle 15"/>
          <p:cNvSpPr/>
          <p:nvPr/>
        </p:nvSpPr>
        <p:spPr>
          <a:xfrm>
            <a:off x="6719614" y="5563459"/>
            <a:ext cx="838845" cy="369332"/>
          </a:xfrm>
          <a:prstGeom prst="rect">
            <a:avLst/>
          </a:prstGeom>
        </p:spPr>
        <p:txBody>
          <a:bodyPr wrap="none">
            <a:spAutoFit/>
          </a:bodyPr>
          <a:lstStyle/>
          <a:p>
            <a:r>
              <a:rPr lang="en-US" b="1" dirty="0">
                <a:solidFill>
                  <a:srgbClr val="262626"/>
                </a:solidFill>
                <a:latin typeface="Optima"/>
                <a:cs typeface="Optima"/>
              </a:rPr>
              <a:t>Whale</a:t>
            </a:r>
            <a:endParaRPr lang="en-US" dirty="0"/>
          </a:p>
        </p:txBody>
      </p:sp>
      <p:sp>
        <p:nvSpPr>
          <p:cNvPr id="19" name="Rectangle 18"/>
          <p:cNvSpPr/>
          <p:nvPr/>
        </p:nvSpPr>
        <p:spPr>
          <a:xfrm>
            <a:off x="1517875" y="4191000"/>
            <a:ext cx="851768" cy="369332"/>
          </a:xfrm>
          <a:prstGeom prst="rect">
            <a:avLst/>
          </a:prstGeom>
        </p:spPr>
        <p:txBody>
          <a:bodyPr wrap="none">
            <a:spAutoFit/>
          </a:bodyPr>
          <a:lstStyle/>
          <a:p>
            <a:pPr algn="r"/>
            <a:r>
              <a:rPr lang="en-US" b="1" dirty="0">
                <a:solidFill>
                  <a:srgbClr val="262626"/>
                </a:solidFill>
                <a:latin typeface="Optima"/>
                <a:cs typeface="Optima"/>
              </a:rPr>
              <a:t>Chimp</a:t>
            </a:r>
            <a:endParaRPr lang="en-US" dirty="0"/>
          </a:p>
        </p:txBody>
      </p:sp>
      <p:sp>
        <p:nvSpPr>
          <p:cNvPr id="20" name="TextBox 19"/>
          <p:cNvSpPr txBox="1"/>
          <p:nvPr/>
        </p:nvSpPr>
        <p:spPr>
          <a:xfrm>
            <a:off x="3185961" y="5393373"/>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1</a:t>
            </a:r>
          </a:p>
        </p:txBody>
      </p:sp>
      <p:sp>
        <p:nvSpPr>
          <p:cNvPr id="21" name="TextBox 20"/>
          <p:cNvSpPr txBox="1"/>
          <p:nvPr/>
        </p:nvSpPr>
        <p:spPr>
          <a:xfrm>
            <a:off x="3197204" y="4363973"/>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1</a:t>
            </a:r>
          </a:p>
        </p:txBody>
      </p:sp>
      <p:sp>
        <p:nvSpPr>
          <p:cNvPr id="22" name="TextBox 21"/>
          <p:cNvSpPr txBox="1"/>
          <p:nvPr/>
        </p:nvSpPr>
        <p:spPr>
          <a:xfrm>
            <a:off x="4381511" y="4681880"/>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3</a:t>
            </a:r>
          </a:p>
        </p:txBody>
      </p:sp>
      <p:sp>
        <p:nvSpPr>
          <p:cNvPr id="23" name="TextBox 22"/>
          <p:cNvSpPr txBox="1"/>
          <p:nvPr/>
        </p:nvSpPr>
        <p:spPr>
          <a:xfrm>
            <a:off x="5470203" y="4363973"/>
            <a:ext cx="541174"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1.5</a:t>
            </a:r>
          </a:p>
        </p:txBody>
      </p:sp>
      <p:sp>
        <p:nvSpPr>
          <p:cNvPr id="24" name="TextBox 23"/>
          <p:cNvSpPr txBox="1"/>
          <p:nvPr/>
        </p:nvSpPr>
        <p:spPr>
          <a:xfrm>
            <a:off x="5577157" y="5393373"/>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0</a:t>
            </a:r>
          </a:p>
        </p:txBody>
      </p:sp>
      <p:cxnSp>
        <p:nvCxnSpPr>
          <p:cNvPr id="51" name="Straight Arrow Connector 50"/>
          <p:cNvCxnSpPr/>
          <p:nvPr/>
        </p:nvCxnSpPr>
        <p:spPr>
          <a:xfrm flipV="1">
            <a:off x="6705602" y="3657600"/>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54" name="Rectangle 53"/>
          <p:cNvSpPr/>
          <p:nvPr/>
        </p:nvSpPr>
        <p:spPr>
          <a:xfrm>
            <a:off x="8232272" y="3435869"/>
            <a:ext cx="595086" cy="369332"/>
          </a:xfrm>
          <a:prstGeom prst="rect">
            <a:avLst/>
          </a:prstGeom>
        </p:spPr>
        <p:txBody>
          <a:bodyPr wrap="none">
            <a:spAutoFit/>
          </a:bodyPr>
          <a:lstStyle/>
          <a:p>
            <a:r>
              <a:rPr lang="en-US" b="1" dirty="0">
                <a:solidFill>
                  <a:srgbClr val="262626"/>
                </a:solidFill>
                <a:latin typeface="Optima"/>
                <a:cs typeface="Optima"/>
              </a:rPr>
              <a:t>Seal</a:t>
            </a:r>
            <a:endParaRPr lang="en-US" dirty="0"/>
          </a:p>
        </p:txBody>
      </p:sp>
      <p:sp>
        <p:nvSpPr>
          <p:cNvPr id="56" name="Oval 55"/>
          <p:cNvSpPr>
            <a:spLocks noChangeAspect="1"/>
          </p:cNvSpPr>
          <p:nvPr/>
        </p:nvSpPr>
        <p:spPr>
          <a:xfrm>
            <a:off x="7855170" y="3462121"/>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57" name="TextBox 56"/>
          <p:cNvSpPr txBox="1"/>
          <p:nvPr/>
        </p:nvSpPr>
        <p:spPr>
          <a:xfrm>
            <a:off x="6974099" y="3605145"/>
            <a:ext cx="541174"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0.5</a:t>
            </a:r>
          </a:p>
        </p:txBody>
      </p:sp>
      <p:sp>
        <p:nvSpPr>
          <p:cNvPr id="58" name="Title 1"/>
          <p:cNvSpPr txBox="1">
            <a:spLocks/>
          </p:cNvSpPr>
          <p:nvPr/>
        </p:nvSpPr>
        <p:spPr>
          <a:xfrm>
            <a:off x="228600" y="1597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endParaRPr lang="en-US" b="1" dirty="0">
              <a:latin typeface="Optima"/>
              <a:cs typeface="Optima"/>
            </a:endParaRPr>
          </a:p>
        </p:txBody>
      </p:sp>
      <p:cxnSp>
        <p:nvCxnSpPr>
          <p:cNvPr id="59" name="Straight Arrow Connector 58"/>
          <p:cNvCxnSpPr/>
          <p:nvPr/>
        </p:nvCxnSpPr>
        <p:spPr>
          <a:xfrm flipH="1">
            <a:off x="1237643" y="5804515"/>
            <a:ext cx="1350955" cy="679984"/>
          </a:xfrm>
          <a:prstGeom prst="straightConnector1">
            <a:avLst/>
          </a:prstGeom>
          <a:ln w="38100" cmpd="sng">
            <a:solidFill>
              <a:srgbClr val="40404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60" name="Oval 59"/>
          <p:cNvSpPr>
            <a:spLocks noChangeAspect="1"/>
          </p:cNvSpPr>
          <p:nvPr/>
        </p:nvSpPr>
        <p:spPr>
          <a:xfrm>
            <a:off x="2413516" y="5613144"/>
            <a:ext cx="365762" cy="365760"/>
          </a:xfrm>
          <a:prstGeom prst="ellipse">
            <a:avLst/>
          </a:prstGeom>
          <a:solidFill>
            <a:schemeClr val="bg1">
              <a:lumMod val="7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61" name="Rectangle 60"/>
          <p:cNvSpPr/>
          <p:nvPr/>
        </p:nvSpPr>
        <p:spPr>
          <a:xfrm>
            <a:off x="93759" y="6244196"/>
            <a:ext cx="928637" cy="369332"/>
          </a:xfrm>
          <a:prstGeom prst="rect">
            <a:avLst/>
          </a:prstGeom>
        </p:spPr>
        <p:txBody>
          <a:bodyPr wrap="none">
            <a:spAutoFit/>
          </a:bodyPr>
          <a:lstStyle/>
          <a:p>
            <a:pPr algn="r"/>
            <a:r>
              <a:rPr lang="en-US" b="1" dirty="0">
                <a:solidFill>
                  <a:srgbClr val="262626"/>
                </a:solidFill>
                <a:latin typeface="Optima"/>
                <a:cs typeface="Optima"/>
              </a:rPr>
              <a:t>Human</a:t>
            </a:r>
            <a:endParaRPr lang="en-US" dirty="0"/>
          </a:p>
        </p:txBody>
      </p:sp>
      <p:sp>
        <p:nvSpPr>
          <p:cNvPr id="62" name="Oval 61"/>
          <p:cNvSpPr>
            <a:spLocks noChangeAspect="1"/>
          </p:cNvSpPr>
          <p:nvPr/>
        </p:nvSpPr>
        <p:spPr>
          <a:xfrm>
            <a:off x="1059811" y="6270448"/>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63" name="TextBox 62"/>
          <p:cNvSpPr txBox="1"/>
          <p:nvPr/>
        </p:nvSpPr>
        <p:spPr>
          <a:xfrm>
            <a:off x="1832274" y="6095728"/>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1</a:t>
            </a:r>
          </a:p>
        </p:txBody>
      </p:sp>
      <p:cxnSp>
        <p:nvCxnSpPr>
          <p:cNvPr id="30" name="Straight Arrow Connector 29"/>
          <p:cNvCxnSpPr/>
          <p:nvPr/>
        </p:nvCxnSpPr>
        <p:spPr>
          <a:xfrm>
            <a:off x="3928452" y="2354421"/>
            <a:ext cx="1240321" cy="0"/>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5160401" y="2346349"/>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5168773" y="1662804"/>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a:off x="2578501" y="2354421"/>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flipV="1">
            <a:off x="2586873" y="1670876"/>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5" name="Oval 34"/>
          <p:cNvSpPr>
            <a:spLocks noChangeAspect="1"/>
          </p:cNvSpPr>
          <p:nvPr/>
        </p:nvSpPr>
        <p:spPr>
          <a:xfrm>
            <a:off x="3808979" y="2157535"/>
            <a:ext cx="365762" cy="365760"/>
          </a:xfrm>
          <a:prstGeom prst="ellipse">
            <a:avLst/>
          </a:prstGeom>
          <a:solidFill>
            <a:schemeClr val="bg1">
              <a:lumMod val="7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6" name="Oval 35"/>
          <p:cNvSpPr>
            <a:spLocks noChangeAspect="1"/>
          </p:cNvSpPr>
          <p:nvPr/>
        </p:nvSpPr>
        <p:spPr>
          <a:xfrm>
            <a:off x="6318341" y="146732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7" name="Oval 36"/>
          <p:cNvSpPr>
            <a:spLocks noChangeAspect="1"/>
          </p:cNvSpPr>
          <p:nvPr/>
        </p:nvSpPr>
        <p:spPr>
          <a:xfrm>
            <a:off x="6318341" y="2820355"/>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8" name="Oval 37"/>
          <p:cNvSpPr>
            <a:spLocks noChangeAspect="1"/>
          </p:cNvSpPr>
          <p:nvPr/>
        </p:nvSpPr>
        <p:spPr>
          <a:xfrm>
            <a:off x="4904640" y="2157535"/>
            <a:ext cx="365762" cy="365760"/>
          </a:xfrm>
          <a:prstGeom prst="ellipse">
            <a:avLst/>
          </a:prstGeom>
          <a:solidFill>
            <a:srgbClr val="BFBFBF"/>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9" name="Oval 38"/>
          <p:cNvSpPr>
            <a:spLocks noChangeAspect="1"/>
          </p:cNvSpPr>
          <p:nvPr/>
        </p:nvSpPr>
        <p:spPr>
          <a:xfrm>
            <a:off x="2400669" y="282035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40" name="Oval 39"/>
          <p:cNvSpPr>
            <a:spLocks noChangeAspect="1"/>
          </p:cNvSpPr>
          <p:nvPr/>
        </p:nvSpPr>
        <p:spPr>
          <a:xfrm>
            <a:off x="2400669" y="146732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41" name="Rectangle 40"/>
          <p:cNvSpPr/>
          <p:nvPr/>
        </p:nvSpPr>
        <p:spPr>
          <a:xfrm>
            <a:off x="6706785" y="2804379"/>
            <a:ext cx="838845" cy="369332"/>
          </a:xfrm>
          <a:prstGeom prst="rect">
            <a:avLst/>
          </a:prstGeom>
        </p:spPr>
        <p:txBody>
          <a:bodyPr wrap="none">
            <a:spAutoFit/>
          </a:bodyPr>
          <a:lstStyle/>
          <a:p>
            <a:r>
              <a:rPr lang="en-US" b="1" dirty="0">
                <a:solidFill>
                  <a:srgbClr val="262626"/>
                </a:solidFill>
                <a:latin typeface="Optima"/>
                <a:cs typeface="Optima"/>
              </a:rPr>
              <a:t>Whale</a:t>
            </a:r>
            <a:endParaRPr lang="en-US" dirty="0"/>
          </a:p>
        </p:txBody>
      </p:sp>
      <p:sp>
        <p:nvSpPr>
          <p:cNvPr id="42" name="Rectangle 41"/>
          <p:cNvSpPr/>
          <p:nvPr/>
        </p:nvSpPr>
        <p:spPr>
          <a:xfrm>
            <a:off x="6706783" y="1447887"/>
            <a:ext cx="595086" cy="369332"/>
          </a:xfrm>
          <a:prstGeom prst="rect">
            <a:avLst/>
          </a:prstGeom>
        </p:spPr>
        <p:txBody>
          <a:bodyPr wrap="none">
            <a:spAutoFit/>
          </a:bodyPr>
          <a:lstStyle/>
          <a:p>
            <a:r>
              <a:rPr lang="en-US" b="1" dirty="0">
                <a:solidFill>
                  <a:srgbClr val="262626"/>
                </a:solidFill>
                <a:latin typeface="Optima"/>
                <a:cs typeface="Optima"/>
              </a:rPr>
              <a:t>Seal</a:t>
            </a:r>
            <a:endParaRPr lang="en-US" dirty="0"/>
          </a:p>
        </p:txBody>
      </p:sp>
      <p:sp>
        <p:nvSpPr>
          <p:cNvPr id="43" name="Rectangle 42"/>
          <p:cNvSpPr/>
          <p:nvPr/>
        </p:nvSpPr>
        <p:spPr>
          <a:xfrm>
            <a:off x="1428179" y="2807647"/>
            <a:ext cx="928637" cy="369332"/>
          </a:xfrm>
          <a:prstGeom prst="rect">
            <a:avLst/>
          </a:prstGeom>
        </p:spPr>
        <p:txBody>
          <a:bodyPr wrap="none">
            <a:spAutoFit/>
          </a:bodyPr>
          <a:lstStyle/>
          <a:p>
            <a:pPr algn="r"/>
            <a:r>
              <a:rPr lang="en-US" b="1" dirty="0">
                <a:solidFill>
                  <a:srgbClr val="262626"/>
                </a:solidFill>
                <a:latin typeface="Optima"/>
                <a:cs typeface="Optima"/>
              </a:rPr>
              <a:t>Human</a:t>
            </a:r>
            <a:endParaRPr lang="en-US" dirty="0"/>
          </a:p>
        </p:txBody>
      </p:sp>
      <p:sp>
        <p:nvSpPr>
          <p:cNvPr id="44" name="Rectangle 43"/>
          <p:cNvSpPr/>
          <p:nvPr/>
        </p:nvSpPr>
        <p:spPr>
          <a:xfrm>
            <a:off x="1505046" y="1431921"/>
            <a:ext cx="851768" cy="369332"/>
          </a:xfrm>
          <a:prstGeom prst="rect">
            <a:avLst/>
          </a:prstGeom>
        </p:spPr>
        <p:txBody>
          <a:bodyPr wrap="none">
            <a:spAutoFit/>
          </a:bodyPr>
          <a:lstStyle/>
          <a:p>
            <a:pPr algn="r"/>
            <a:r>
              <a:rPr lang="en-US" b="1" dirty="0">
                <a:solidFill>
                  <a:srgbClr val="262626"/>
                </a:solidFill>
                <a:latin typeface="Optima"/>
                <a:cs typeface="Optima"/>
              </a:rPr>
              <a:t>Chimp</a:t>
            </a:r>
            <a:endParaRPr lang="en-US" dirty="0"/>
          </a:p>
        </p:txBody>
      </p:sp>
      <p:sp>
        <p:nvSpPr>
          <p:cNvPr id="45" name="TextBox 44"/>
          <p:cNvSpPr txBox="1"/>
          <p:nvPr/>
        </p:nvSpPr>
        <p:spPr>
          <a:xfrm>
            <a:off x="3173132" y="2634295"/>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2</a:t>
            </a:r>
          </a:p>
        </p:txBody>
      </p:sp>
      <p:sp>
        <p:nvSpPr>
          <p:cNvPr id="46" name="TextBox 45"/>
          <p:cNvSpPr txBox="1"/>
          <p:nvPr/>
        </p:nvSpPr>
        <p:spPr>
          <a:xfrm>
            <a:off x="3184375" y="1604895"/>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1</a:t>
            </a:r>
          </a:p>
        </p:txBody>
      </p:sp>
      <p:sp>
        <p:nvSpPr>
          <p:cNvPr id="47" name="TextBox 46"/>
          <p:cNvSpPr txBox="1"/>
          <p:nvPr/>
        </p:nvSpPr>
        <p:spPr>
          <a:xfrm>
            <a:off x="4368682" y="1922801"/>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3</a:t>
            </a:r>
          </a:p>
        </p:txBody>
      </p:sp>
      <p:sp>
        <p:nvSpPr>
          <p:cNvPr id="48" name="TextBox 47"/>
          <p:cNvSpPr txBox="1"/>
          <p:nvPr/>
        </p:nvSpPr>
        <p:spPr>
          <a:xfrm>
            <a:off x="5564328" y="1604895"/>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2</a:t>
            </a:r>
          </a:p>
        </p:txBody>
      </p:sp>
      <p:sp>
        <p:nvSpPr>
          <p:cNvPr id="49" name="TextBox 48"/>
          <p:cNvSpPr txBox="1"/>
          <p:nvPr/>
        </p:nvSpPr>
        <p:spPr>
          <a:xfrm>
            <a:off x="5564328" y="2634295"/>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0</a:t>
            </a:r>
          </a:p>
        </p:txBody>
      </p:sp>
      <p:sp>
        <p:nvSpPr>
          <p:cNvPr id="50" name="Title 1"/>
          <p:cNvSpPr txBox="1">
            <a:spLocks/>
          </p:cNvSpPr>
          <p:nvPr/>
        </p:nvSpPr>
        <p:spPr>
          <a:xfrm>
            <a:off x="381000"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Which Tree is “Better”?</a:t>
            </a:r>
          </a:p>
        </p:txBody>
      </p:sp>
    </p:spTree>
    <p:extLst>
      <p:ext uri="{BB962C8B-B14F-4D97-AF65-F5344CB8AC3E}">
        <p14:creationId xmlns:p14="http://schemas.microsoft.com/office/powerpoint/2010/main" val="1820233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Screen Shot 2015-02-04 at 5.27.3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517224" cy="6858000"/>
          </a:xfrm>
          <a:prstGeom prst="rect">
            <a:avLst/>
          </a:prstGeom>
        </p:spPr>
      </p:pic>
    </p:spTree>
    <p:extLst>
      <p:ext uri="{BB962C8B-B14F-4D97-AF65-F5344CB8AC3E}">
        <p14:creationId xmlns:p14="http://schemas.microsoft.com/office/powerpoint/2010/main" val="12893295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a:off x="3941281" y="5113500"/>
            <a:ext cx="1240321" cy="0"/>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5173230" y="5105428"/>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5181602" y="4421883"/>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2591330" y="5113500"/>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flipV="1">
            <a:off x="2599702" y="4429955"/>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0" name="Oval 9"/>
          <p:cNvSpPr>
            <a:spLocks noChangeAspect="1"/>
          </p:cNvSpPr>
          <p:nvPr/>
        </p:nvSpPr>
        <p:spPr>
          <a:xfrm>
            <a:off x="3821808" y="4916613"/>
            <a:ext cx="365762" cy="365760"/>
          </a:xfrm>
          <a:prstGeom prst="ellipse">
            <a:avLst/>
          </a:prstGeom>
          <a:solidFill>
            <a:schemeClr val="bg1">
              <a:lumMod val="7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1" name="Oval 10"/>
          <p:cNvSpPr>
            <a:spLocks noChangeAspect="1"/>
          </p:cNvSpPr>
          <p:nvPr/>
        </p:nvSpPr>
        <p:spPr>
          <a:xfrm>
            <a:off x="6331170" y="4226404"/>
            <a:ext cx="365762" cy="365760"/>
          </a:xfrm>
          <a:prstGeom prst="ellipse">
            <a:avLst/>
          </a:prstGeom>
          <a:solidFill>
            <a:schemeClr val="bg1">
              <a:lumMod val="7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2" name="Oval 11"/>
          <p:cNvSpPr>
            <a:spLocks noChangeAspect="1"/>
          </p:cNvSpPr>
          <p:nvPr/>
        </p:nvSpPr>
        <p:spPr>
          <a:xfrm>
            <a:off x="6331170" y="5579435"/>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3" name="Oval 12"/>
          <p:cNvSpPr>
            <a:spLocks noChangeAspect="1"/>
          </p:cNvSpPr>
          <p:nvPr/>
        </p:nvSpPr>
        <p:spPr>
          <a:xfrm>
            <a:off x="4917469" y="4916613"/>
            <a:ext cx="365762" cy="365760"/>
          </a:xfrm>
          <a:prstGeom prst="ellipse">
            <a:avLst/>
          </a:prstGeom>
          <a:solidFill>
            <a:srgbClr val="BFBFBF"/>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5" name="Oval 14"/>
          <p:cNvSpPr>
            <a:spLocks noChangeAspect="1"/>
          </p:cNvSpPr>
          <p:nvPr/>
        </p:nvSpPr>
        <p:spPr>
          <a:xfrm>
            <a:off x="2413498" y="4226404"/>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6" name="Rectangle 15"/>
          <p:cNvSpPr/>
          <p:nvPr/>
        </p:nvSpPr>
        <p:spPr>
          <a:xfrm>
            <a:off x="6719614" y="5563459"/>
            <a:ext cx="838845" cy="369332"/>
          </a:xfrm>
          <a:prstGeom prst="rect">
            <a:avLst/>
          </a:prstGeom>
        </p:spPr>
        <p:txBody>
          <a:bodyPr wrap="none">
            <a:spAutoFit/>
          </a:bodyPr>
          <a:lstStyle/>
          <a:p>
            <a:r>
              <a:rPr lang="en-US" b="1" dirty="0">
                <a:solidFill>
                  <a:srgbClr val="262626"/>
                </a:solidFill>
                <a:latin typeface="Optima"/>
                <a:cs typeface="Optima"/>
              </a:rPr>
              <a:t>Whale</a:t>
            </a:r>
            <a:endParaRPr lang="en-US" dirty="0"/>
          </a:p>
        </p:txBody>
      </p:sp>
      <p:sp>
        <p:nvSpPr>
          <p:cNvPr id="19" name="Rectangle 18"/>
          <p:cNvSpPr/>
          <p:nvPr/>
        </p:nvSpPr>
        <p:spPr>
          <a:xfrm>
            <a:off x="1517875" y="4191000"/>
            <a:ext cx="851768" cy="369332"/>
          </a:xfrm>
          <a:prstGeom prst="rect">
            <a:avLst/>
          </a:prstGeom>
        </p:spPr>
        <p:txBody>
          <a:bodyPr wrap="none">
            <a:spAutoFit/>
          </a:bodyPr>
          <a:lstStyle/>
          <a:p>
            <a:pPr algn="r"/>
            <a:r>
              <a:rPr lang="en-US" b="1" dirty="0">
                <a:solidFill>
                  <a:srgbClr val="262626"/>
                </a:solidFill>
                <a:latin typeface="Optima"/>
                <a:cs typeface="Optima"/>
              </a:rPr>
              <a:t>Chimp</a:t>
            </a:r>
            <a:endParaRPr lang="en-US" dirty="0"/>
          </a:p>
        </p:txBody>
      </p:sp>
      <p:sp>
        <p:nvSpPr>
          <p:cNvPr id="20" name="TextBox 19"/>
          <p:cNvSpPr txBox="1"/>
          <p:nvPr/>
        </p:nvSpPr>
        <p:spPr>
          <a:xfrm>
            <a:off x="3185961" y="5393373"/>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1</a:t>
            </a:r>
          </a:p>
        </p:txBody>
      </p:sp>
      <p:sp>
        <p:nvSpPr>
          <p:cNvPr id="21" name="TextBox 20"/>
          <p:cNvSpPr txBox="1"/>
          <p:nvPr/>
        </p:nvSpPr>
        <p:spPr>
          <a:xfrm>
            <a:off x="3197204" y="4363973"/>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1</a:t>
            </a:r>
          </a:p>
        </p:txBody>
      </p:sp>
      <p:sp>
        <p:nvSpPr>
          <p:cNvPr id="22" name="TextBox 21"/>
          <p:cNvSpPr txBox="1"/>
          <p:nvPr/>
        </p:nvSpPr>
        <p:spPr>
          <a:xfrm>
            <a:off x="4381511" y="4681880"/>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3</a:t>
            </a:r>
          </a:p>
        </p:txBody>
      </p:sp>
      <p:sp>
        <p:nvSpPr>
          <p:cNvPr id="23" name="TextBox 22"/>
          <p:cNvSpPr txBox="1"/>
          <p:nvPr/>
        </p:nvSpPr>
        <p:spPr>
          <a:xfrm>
            <a:off x="5470203" y="4363973"/>
            <a:ext cx="541174"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1.5</a:t>
            </a:r>
          </a:p>
        </p:txBody>
      </p:sp>
      <p:sp>
        <p:nvSpPr>
          <p:cNvPr id="24" name="TextBox 23"/>
          <p:cNvSpPr txBox="1"/>
          <p:nvPr/>
        </p:nvSpPr>
        <p:spPr>
          <a:xfrm>
            <a:off x="5577157" y="5393373"/>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0</a:t>
            </a:r>
          </a:p>
        </p:txBody>
      </p:sp>
      <p:cxnSp>
        <p:nvCxnSpPr>
          <p:cNvPr id="51" name="Straight Arrow Connector 50"/>
          <p:cNvCxnSpPr/>
          <p:nvPr/>
        </p:nvCxnSpPr>
        <p:spPr>
          <a:xfrm flipV="1">
            <a:off x="6705602" y="3657600"/>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54" name="Rectangle 53"/>
          <p:cNvSpPr/>
          <p:nvPr/>
        </p:nvSpPr>
        <p:spPr>
          <a:xfrm>
            <a:off x="8232272" y="3435869"/>
            <a:ext cx="595086" cy="369332"/>
          </a:xfrm>
          <a:prstGeom prst="rect">
            <a:avLst/>
          </a:prstGeom>
        </p:spPr>
        <p:txBody>
          <a:bodyPr wrap="none">
            <a:spAutoFit/>
          </a:bodyPr>
          <a:lstStyle/>
          <a:p>
            <a:r>
              <a:rPr lang="en-US" b="1" dirty="0">
                <a:solidFill>
                  <a:srgbClr val="262626"/>
                </a:solidFill>
                <a:latin typeface="Optima"/>
                <a:cs typeface="Optima"/>
              </a:rPr>
              <a:t>Seal</a:t>
            </a:r>
            <a:endParaRPr lang="en-US" dirty="0"/>
          </a:p>
        </p:txBody>
      </p:sp>
      <p:sp>
        <p:nvSpPr>
          <p:cNvPr id="56" name="Oval 55"/>
          <p:cNvSpPr>
            <a:spLocks noChangeAspect="1"/>
          </p:cNvSpPr>
          <p:nvPr/>
        </p:nvSpPr>
        <p:spPr>
          <a:xfrm>
            <a:off x="7855170" y="3462121"/>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57" name="TextBox 56"/>
          <p:cNvSpPr txBox="1"/>
          <p:nvPr/>
        </p:nvSpPr>
        <p:spPr>
          <a:xfrm>
            <a:off x="6974099" y="3605145"/>
            <a:ext cx="541174"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0.5</a:t>
            </a:r>
          </a:p>
        </p:txBody>
      </p:sp>
      <p:sp>
        <p:nvSpPr>
          <p:cNvPr id="58" name="Title 1"/>
          <p:cNvSpPr txBox="1">
            <a:spLocks/>
          </p:cNvSpPr>
          <p:nvPr/>
        </p:nvSpPr>
        <p:spPr>
          <a:xfrm>
            <a:off x="228600" y="1597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endParaRPr lang="en-US" b="1" dirty="0">
              <a:latin typeface="Optima"/>
              <a:cs typeface="Optima"/>
            </a:endParaRPr>
          </a:p>
        </p:txBody>
      </p:sp>
      <p:cxnSp>
        <p:nvCxnSpPr>
          <p:cNvPr id="59" name="Straight Arrow Connector 58"/>
          <p:cNvCxnSpPr/>
          <p:nvPr/>
        </p:nvCxnSpPr>
        <p:spPr>
          <a:xfrm flipH="1">
            <a:off x="1237643" y="5804515"/>
            <a:ext cx="1350955" cy="679984"/>
          </a:xfrm>
          <a:prstGeom prst="straightConnector1">
            <a:avLst/>
          </a:prstGeom>
          <a:ln w="38100" cmpd="sng">
            <a:solidFill>
              <a:srgbClr val="40404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60" name="Oval 59"/>
          <p:cNvSpPr>
            <a:spLocks noChangeAspect="1"/>
          </p:cNvSpPr>
          <p:nvPr/>
        </p:nvSpPr>
        <p:spPr>
          <a:xfrm>
            <a:off x="2413516" y="5613144"/>
            <a:ext cx="365762" cy="365760"/>
          </a:xfrm>
          <a:prstGeom prst="ellipse">
            <a:avLst/>
          </a:prstGeom>
          <a:solidFill>
            <a:schemeClr val="bg1">
              <a:lumMod val="7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61" name="Rectangle 60"/>
          <p:cNvSpPr/>
          <p:nvPr/>
        </p:nvSpPr>
        <p:spPr>
          <a:xfrm>
            <a:off x="93759" y="6244196"/>
            <a:ext cx="928637" cy="369332"/>
          </a:xfrm>
          <a:prstGeom prst="rect">
            <a:avLst/>
          </a:prstGeom>
        </p:spPr>
        <p:txBody>
          <a:bodyPr wrap="none">
            <a:spAutoFit/>
          </a:bodyPr>
          <a:lstStyle/>
          <a:p>
            <a:pPr algn="r"/>
            <a:r>
              <a:rPr lang="en-US" b="1" dirty="0">
                <a:solidFill>
                  <a:srgbClr val="262626"/>
                </a:solidFill>
                <a:latin typeface="Optima"/>
                <a:cs typeface="Optima"/>
              </a:rPr>
              <a:t>Human</a:t>
            </a:r>
            <a:endParaRPr lang="en-US" dirty="0"/>
          </a:p>
        </p:txBody>
      </p:sp>
      <p:sp>
        <p:nvSpPr>
          <p:cNvPr id="62" name="Oval 61"/>
          <p:cNvSpPr>
            <a:spLocks noChangeAspect="1"/>
          </p:cNvSpPr>
          <p:nvPr/>
        </p:nvSpPr>
        <p:spPr>
          <a:xfrm>
            <a:off x="1059811" y="6270448"/>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63" name="TextBox 62"/>
          <p:cNvSpPr txBox="1"/>
          <p:nvPr/>
        </p:nvSpPr>
        <p:spPr>
          <a:xfrm>
            <a:off x="1832274" y="6095728"/>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1</a:t>
            </a:r>
          </a:p>
        </p:txBody>
      </p:sp>
      <p:cxnSp>
        <p:nvCxnSpPr>
          <p:cNvPr id="30" name="Straight Arrow Connector 29"/>
          <p:cNvCxnSpPr/>
          <p:nvPr/>
        </p:nvCxnSpPr>
        <p:spPr>
          <a:xfrm>
            <a:off x="3928452" y="2354421"/>
            <a:ext cx="1240321" cy="0"/>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5160401" y="2346349"/>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5168773" y="1662804"/>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a:off x="2578501" y="2354421"/>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flipV="1">
            <a:off x="2586873" y="1670876"/>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5" name="Oval 34"/>
          <p:cNvSpPr>
            <a:spLocks noChangeAspect="1"/>
          </p:cNvSpPr>
          <p:nvPr/>
        </p:nvSpPr>
        <p:spPr>
          <a:xfrm>
            <a:off x="3808979" y="2157535"/>
            <a:ext cx="365762" cy="365760"/>
          </a:xfrm>
          <a:prstGeom prst="ellipse">
            <a:avLst/>
          </a:prstGeom>
          <a:solidFill>
            <a:schemeClr val="bg1">
              <a:lumMod val="7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6" name="Oval 35"/>
          <p:cNvSpPr>
            <a:spLocks noChangeAspect="1"/>
          </p:cNvSpPr>
          <p:nvPr/>
        </p:nvSpPr>
        <p:spPr>
          <a:xfrm>
            <a:off x="6318341" y="146732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7" name="Oval 36"/>
          <p:cNvSpPr>
            <a:spLocks noChangeAspect="1"/>
          </p:cNvSpPr>
          <p:nvPr/>
        </p:nvSpPr>
        <p:spPr>
          <a:xfrm>
            <a:off x="6318341" y="2820355"/>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8" name="Oval 37"/>
          <p:cNvSpPr>
            <a:spLocks noChangeAspect="1"/>
          </p:cNvSpPr>
          <p:nvPr/>
        </p:nvSpPr>
        <p:spPr>
          <a:xfrm>
            <a:off x="4904640" y="2157535"/>
            <a:ext cx="365762" cy="365760"/>
          </a:xfrm>
          <a:prstGeom prst="ellipse">
            <a:avLst/>
          </a:prstGeom>
          <a:solidFill>
            <a:srgbClr val="BFBFBF"/>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9" name="Oval 38"/>
          <p:cNvSpPr>
            <a:spLocks noChangeAspect="1"/>
          </p:cNvSpPr>
          <p:nvPr/>
        </p:nvSpPr>
        <p:spPr>
          <a:xfrm>
            <a:off x="2400669" y="282035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40" name="Oval 39"/>
          <p:cNvSpPr>
            <a:spLocks noChangeAspect="1"/>
          </p:cNvSpPr>
          <p:nvPr/>
        </p:nvSpPr>
        <p:spPr>
          <a:xfrm>
            <a:off x="2400669" y="146732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41" name="Rectangle 40"/>
          <p:cNvSpPr/>
          <p:nvPr/>
        </p:nvSpPr>
        <p:spPr>
          <a:xfrm>
            <a:off x="6706785" y="2804379"/>
            <a:ext cx="838845" cy="369332"/>
          </a:xfrm>
          <a:prstGeom prst="rect">
            <a:avLst/>
          </a:prstGeom>
        </p:spPr>
        <p:txBody>
          <a:bodyPr wrap="none">
            <a:spAutoFit/>
          </a:bodyPr>
          <a:lstStyle/>
          <a:p>
            <a:r>
              <a:rPr lang="en-US" b="1" dirty="0">
                <a:solidFill>
                  <a:srgbClr val="262626"/>
                </a:solidFill>
                <a:latin typeface="Optima"/>
                <a:cs typeface="Optima"/>
              </a:rPr>
              <a:t>Whale</a:t>
            </a:r>
            <a:endParaRPr lang="en-US" dirty="0"/>
          </a:p>
        </p:txBody>
      </p:sp>
      <p:sp>
        <p:nvSpPr>
          <p:cNvPr id="42" name="Rectangle 41"/>
          <p:cNvSpPr/>
          <p:nvPr/>
        </p:nvSpPr>
        <p:spPr>
          <a:xfrm>
            <a:off x="6706783" y="1447887"/>
            <a:ext cx="595086" cy="369332"/>
          </a:xfrm>
          <a:prstGeom prst="rect">
            <a:avLst/>
          </a:prstGeom>
        </p:spPr>
        <p:txBody>
          <a:bodyPr wrap="none">
            <a:spAutoFit/>
          </a:bodyPr>
          <a:lstStyle/>
          <a:p>
            <a:r>
              <a:rPr lang="en-US" b="1" dirty="0">
                <a:solidFill>
                  <a:srgbClr val="262626"/>
                </a:solidFill>
                <a:latin typeface="Optima"/>
                <a:cs typeface="Optima"/>
              </a:rPr>
              <a:t>Seal</a:t>
            </a:r>
            <a:endParaRPr lang="en-US" dirty="0"/>
          </a:p>
        </p:txBody>
      </p:sp>
      <p:sp>
        <p:nvSpPr>
          <p:cNvPr id="43" name="Rectangle 42"/>
          <p:cNvSpPr/>
          <p:nvPr/>
        </p:nvSpPr>
        <p:spPr>
          <a:xfrm>
            <a:off x="1428179" y="2807647"/>
            <a:ext cx="928637" cy="369332"/>
          </a:xfrm>
          <a:prstGeom prst="rect">
            <a:avLst/>
          </a:prstGeom>
        </p:spPr>
        <p:txBody>
          <a:bodyPr wrap="none">
            <a:spAutoFit/>
          </a:bodyPr>
          <a:lstStyle/>
          <a:p>
            <a:pPr algn="r"/>
            <a:r>
              <a:rPr lang="en-US" b="1" dirty="0">
                <a:solidFill>
                  <a:srgbClr val="262626"/>
                </a:solidFill>
                <a:latin typeface="Optima"/>
                <a:cs typeface="Optima"/>
              </a:rPr>
              <a:t>Human</a:t>
            </a:r>
            <a:endParaRPr lang="en-US" dirty="0"/>
          </a:p>
        </p:txBody>
      </p:sp>
      <p:sp>
        <p:nvSpPr>
          <p:cNvPr id="44" name="Rectangle 43"/>
          <p:cNvSpPr/>
          <p:nvPr/>
        </p:nvSpPr>
        <p:spPr>
          <a:xfrm>
            <a:off x="1505046" y="1431921"/>
            <a:ext cx="851768" cy="369332"/>
          </a:xfrm>
          <a:prstGeom prst="rect">
            <a:avLst/>
          </a:prstGeom>
        </p:spPr>
        <p:txBody>
          <a:bodyPr wrap="none">
            <a:spAutoFit/>
          </a:bodyPr>
          <a:lstStyle/>
          <a:p>
            <a:pPr algn="r"/>
            <a:r>
              <a:rPr lang="en-US" b="1" dirty="0">
                <a:solidFill>
                  <a:srgbClr val="262626"/>
                </a:solidFill>
                <a:latin typeface="Optima"/>
                <a:cs typeface="Optima"/>
              </a:rPr>
              <a:t>Chimp</a:t>
            </a:r>
            <a:endParaRPr lang="en-US" dirty="0"/>
          </a:p>
        </p:txBody>
      </p:sp>
      <p:sp>
        <p:nvSpPr>
          <p:cNvPr id="45" name="TextBox 44"/>
          <p:cNvSpPr txBox="1"/>
          <p:nvPr/>
        </p:nvSpPr>
        <p:spPr>
          <a:xfrm>
            <a:off x="3173132" y="2634295"/>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2</a:t>
            </a:r>
          </a:p>
        </p:txBody>
      </p:sp>
      <p:sp>
        <p:nvSpPr>
          <p:cNvPr id="46" name="TextBox 45"/>
          <p:cNvSpPr txBox="1"/>
          <p:nvPr/>
        </p:nvSpPr>
        <p:spPr>
          <a:xfrm>
            <a:off x="3184375" y="1604895"/>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1</a:t>
            </a:r>
          </a:p>
        </p:txBody>
      </p:sp>
      <p:sp>
        <p:nvSpPr>
          <p:cNvPr id="47" name="TextBox 46"/>
          <p:cNvSpPr txBox="1"/>
          <p:nvPr/>
        </p:nvSpPr>
        <p:spPr>
          <a:xfrm>
            <a:off x="4368682" y="1922801"/>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3</a:t>
            </a:r>
          </a:p>
        </p:txBody>
      </p:sp>
      <p:sp>
        <p:nvSpPr>
          <p:cNvPr id="48" name="TextBox 47"/>
          <p:cNvSpPr txBox="1"/>
          <p:nvPr/>
        </p:nvSpPr>
        <p:spPr>
          <a:xfrm>
            <a:off x="5564328" y="1604895"/>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2</a:t>
            </a:r>
          </a:p>
        </p:txBody>
      </p:sp>
      <p:sp>
        <p:nvSpPr>
          <p:cNvPr id="49" name="TextBox 48"/>
          <p:cNvSpPr txBox="1"/>
          <p:nvPr/>
        </p:nvSpPr>
        <p:spPr>
          <a:xfrm>
            <a:off x="5564328" y="2634295"/>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0</a:t>
            </a:r>
          </a:p>
        </p:txBody>
      </p:sp>
      <p:sp>
        <p:nvSpPr>
          <p:cNvPr id="50" name="Title 1"/>
          <p:cNvSpPr txBox="1">
            <a:spLocks/>
          </p:cNvSpPr>
          <p:nvPr/>
        </p:nvSpPr>
        <p:spPr>
          <a:xfrm>
            <a:off x="381000"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Which Tree is “Better”?</a:t>
            </a:r>
          </a:p>
        </p:txBody>
      </p:sp>
      <p:sp>
        <p:nvSpPr>
          <p:cNvPr id="52" name="Rectangle 51"/>
          <p:cNvSpPr/>
          <p:nvPr/>
        </p:nvSpPr>
        <p:spPr>
          <a:xfrm>
            <a:off x="6629400" y="4495800"/>
            <a:ext cx="1248106" cy="369332"/>
          </a:xfrm>
          <a:prstGeom prst="rect">
            <a:avLst/>
          </a:prstGeom>
        </p:spPr>
        <p:txBody>
          <a:bodyPr wrap="none">
            <a:spAutoFit/>
          </a:bodyPr>
          <a:lstStyle/>
          <a:p>
            <a:r>
              <a:rPr lang="en-US" dirty="0">
                <a:solidFill>
                  <a:srgbClr val="ED1C24"/>
                </a:solidFill>
                <a:latin typeface="Optima"/>
                <a:cs typeface="Optima"/>
              </a:rPr>
              <a:t>degree = 2</a:t>
            </a:r>
            <a:endParaRPr lang="en-US" dirty="0">
              <a:solidFill>
                <a:srgbClr val="ED1C24"/>
              </a:solidFill>
            </a:endParaRPr>
          </a:p>
        </p:txBody>
      </p:sp>
      <p:sp>
        <p:nvSpPr>
          <p:cNvPr id="53" name="Rectangle 52"/>
          <p:cNvSpPr/>
          <p:nvPr/>
        </p:nvSpPr>
        <p:spPr>
          <a:xfrm>
            <a:off x="1244858" y="5372484"/>
            <a:ext cx="1248106" cy="369332"/>
          </a:xfrm>
          <a:prstGeom prst="rect">
            <a:avLst/>
          </a:prstGeom>
        </p:spPr>
        <p:txBody>
          <a:bodyPr wrap="none">
            <a:spAutoFit/>
          </a:bodyPr>
          <a:lstStyle/>
          <a:p>
            <a:r>
              <a:rPr lang="en-US" dirty="0">
                <a:solidFill>
                  <a:srgbClr val="ED1C24"/>
                </a:solidFill>
                <a:latin typeface="Optima"/>
                <a:cs typeface="Optima"/>
              </a:rPr>
              <a:t>degree = 2</a:t>
            </a:r>
            <a:endParaRPr lang="en-US" dirty="0">
              <a:solidFill>
                <a:srgbClr val="ED1C24"/>
              </a:solidFill>
            </a:endParaRPr>
          </a:p>
        </p:txBody>
      </p:sp>
    </p:spTree>
    <p:extLst>
      <p:ext uri="{BB962C8B-B14F-4D97-AF65-F5344CB8AC3E}">
        <p14:creationId xmlns:p14="http://schemas.microsoft.com/office/powerpoint/2010/main" val="29500644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itle 1"/>
          <p:cNvSpPr txBox="1">
            <a:spLocks/>
          </p:cNvSpPr>
          <p:nvPr/>
        </p:nvSpPr>
        <p:spPr>
          <a:xfrm>
            <a:off x="228600" y="1597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endParaRPr lang="en-US" b="1" dirty="0">
              <a:latin typeface="Optima"/>
              <a:cs typeface="Optima"/>
            </a:endParaRPr>
          </a:p>
        </p:txBody>
      </p:sp>
      <p:cxnSp>
        <p:nvCxnSpPr>
          <p:cNvPr id="30" name="Straight Arrow Connector 29"/>
          <p:cNvCxnSpPr/>
          <p:nvPr/>
        </p:nvCxnSpPr>
        <p:spPr>
          <a:xfrm>
            <a:off x="3928452" y="2354421"/>
            <a:ext cx="1240321" cy="0"/>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5160401" y="2346349"/>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5168773" y="1662804"/>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a:off x="2578501" y="2354421"/>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flipV="1">
            <a:off x="2586873" y="1670876"/>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5" name="Oval 34"/>
          <p:cNvSpPr>
            <a:spLocks noChangeAspect="1"/>
          </p:cNvSpPr>
          <p:nvPr/>
        </p:nvSpPr>
        <p:spPr>
          <a:xfrm>
            <a:off x="3808979" y="2157535"/>
            <a:ext cx="365762" cy="365760"/>
          </a:xfrm>
          <a:prstGeom prst="ellipse">
            <a:avLst/>
          </a:prstGeom>
          <a:solidFill>
            <a:schemeClr val="bg1">
              <a:lumMod val="7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6" name="Oval 35"/>
          <p:cNvSpPr>
            <a:spLocks noChangeAspect="1"/>
          </p:cNvSpPr>
          <p:nvPr/>
        </p:nvSpPr>
        <p:spPr>
          <a:xfrm>
            <a:off x="6318341" y="146732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7" name="Oval 36"/>
          <p:cNvSpPr>
            <a:spLocks noChangeAspect="1"/>
          </p:cNvSpPr>
          <p:nvPr/>
        </p:nvSpPr>
        <p:spPr>
          <a:xfrm>
            <a:off x="6318341" y="2820355"/>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8" name="Oval 37"/>
          <p:cNvSpPr>
            <a:spLocks noChangeAspect="1"/>
          </p:cNvSpPr>
          <p:nvPr/>
        </p:nvSpPr>
        <p:spPr>
          <a:xfrm>
            <a:off x="4904640" y="2157535"/>
            <a:ext cx="365762" cy="365760"/>
          </a:xfrm>
          <a:prstGeom prst="ellipse">
            <a:avLst/>
          </a:prstGeom>
          <a:solidFill>
            <a:srgbClr val="BFBFBF"/>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9" name="Oval 38"/>
          <p:cNvSpPr>
            <a:spLocks noChangeAspect="1"/>
          </p:cNvSpPr>
          <p:nvPr/>
        </p:nvSpPr>
        <p:spPr>
          <a:xfrm>
            <a:off x="2400669" y="282035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40" name="Oval 39"/>
          <p:cNvSpPr>
            <a:spLocks noChangeAspect="1"/>
          </p:cNvSpPr>
          <p:nvPr/>
        </p:nvSpPr>
        <p:spPr>
          <a:xfrm>
            <a:off x="2400669" y="146732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41" name="Rectangle 40"/>
          <p:cNvSpPr/>
          <p:nvPr/>
        </p:nvSpPr>
        <p:spPr>
          <a:xfrm>
            <a:off x="6706785" y="2804379"/>
            <a:ext cx="838845" cy="369332"/>
          </a:xfrm>
          <a:prstGeom prst="rect">
            <a:avLst/>
          </a:prstGeom>
        </p:spPr>
        <p:txBody>
          <a:bodyPr wrap="none">
            <a:spAutoFit/>
          </a:bodyPr>
          <a:lstStyle/>
          <a:p>
            <a:r>
              <a:rPr lang="en-US" b="1" dirty="0">
                <a:solidFill>
                  <a:srgbClr val="262626"/>
                </a:solidFill>
                <a:latin typeface="Optima"/>
                <a:cs typeface="Optima"/>
              </a:rPr>
              <a:t>Whale</a:t>
            </a:r>
            <a:endParaRPr lang="en-US" dirty="0"/>
          </a:p>
        </p:txBody>
      </p:sp>
      <p:sp>
        <p:nvSpPr>
          <p:cNvPr id="42" name="Rectangle 41"/>
          <p:cNvSpPr/>
          <p:nvPr/>
        </p:nvSpPr>
        <p:spPr>
          <a:xfrm>
            <a:off x="6706783" y="1447887"/>
            <a:ext cx="595086" cy="369332"/>
          </a:xfrm>
          <a:prstGeom prst="rect">
            <a:avLst/>
          </a:prstGeom>
        </p:spPr>
        <p:txBody>
          <a:bodyPr wrap="none">
            <a:spAutoFit/>
          </a:bodyPr>
          <a:lstStyle/>
          <a:p>
            <a:r>
              <a:rPr lang="en-US" b="1" dirty="0">
                <a:solidFill>
                  <a:srgbClr val="262626"/>
                </a:solidFill>
                <a:latin typeface="Optima"/>
                <a:cs typeface="Optima"/>
              </a:rPr>
              <a:t>Seal</a:t>
            </a:r>
            <a:endParaRPr lang="en-US" dirty="0"/>
          </a:p>
        </p:txBody>
      </p:sp>
      <p:sp>
        <p:nvSpPr>
          <p:cNvPr id="43" name="Rectangle 42"/>
          <p:cNvSpPr/>
          <p:nvPr/>
        </p:nvSpPr>
        <p:spPr>
          <a:xfrm>
            <a:off x="1428179" y="2807647"/>
            <a:ext cx="928637" cy="369332"/>
          </a:xfrm>
          <a:prstGeom prst="rect">
            <a:avLst/>
          </a:prstGeom>
        </p:spPr>
        <p:txBody>
          <a:bodyPr wrap="none">
            <a:spAutoFit/>
          </a:bodyPr>
          <a:lstStyle/>
          <a:p>
            <a:pPr algn="r"/>
            <a:r>
              <a:rPr lang="en-US" b="1" dirty="0">
                <a:solidFill>
                  <a:srgbClr val="262626"/>
                </a:solidFill>
                <a:latin typeface="Optima"/>
                <a:cs typeface="Optima"/>
              </a:rPr>
              <a:t>Human</a:t>
            </a:r>
            <a:endParaRPr lang="en-US" dirty="0"/>
          </a:p>
        </p:txBody>
      </p:sp>
      <p:sp>
        <p:nvSpPr>
          <p:cNvPr id="44" name="Rectangle 43"/>
          <p:cNvSpPr/>
          <p:nvPr/>
        </p:nvSpPr>
        <p:spPr>
          <a:xfrm>
            <a:off x="1505046" y="1431921"/>
            <a:ext cx="851768" cy="369332"/>
          </a:xfrm>
          <a:prstGeom prst="rect">
            <a:avLst/>
          </a:prstGeom>
        </p:spPr>
        <p:txBody>
          <a:bodyPr wrap="none">
            <a:spAutoFit/>
          </a:bodyPr>
          <a:lstStyle/>
          <a:p>
            <a:pPr algn="r"/>
            <a:r>
              <a:rPr lang="en-US" b="1" dirty="0">
                <a:solidFill>
                  <a:srgbClr val="262626"/>
                </a:solidFill>
                <a:latin typeface="Optima"/>
                <a:cs typeface="Optima"/>
              </a:rPr>
              <a:t>Chimp</a:t>
            </a:r>
            <a:endParaRPr lang="en-US" dirty="0"/>
          </a:p>
        </p:txBody>
      </p:sp>
      <p:sp>
        <p:nvSpPr>
          <p:cNvPr id="45" name="TextBox 44"/>
          <p:cNvSpPr txBox="1"/>
          <p:nvPr/>
        </p:nvSpPr>
        <p:spPr>
          <a:xfrm>
            <a:off x="3173132" y="2634295"/>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2</a:t>
            </a:r>
          </a:p>
        </p:txBody>
      </p:sp>
      <p:sp>
        <p:nvSpPr>
          <p:cNvPr id="46" name="TextBox 45"/>
          <p:cNvSpPr txBox="1"/>
          <p:nvPr/>
        </p:nvSpPr>
        <p:spPr>
          <a:xfrm>
            <a:off x="3184375" y="1604895"/>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1</a:t>
            </a:r>
          </a:p>
        </p:txBody>
      </p:sp>
      <p:sp>
        <p:nvSpPr>
          <p:cNvPr id="47" name="TextBox 46"/>
          <p:cNvSpPr txBox="1"/>
          <p:nvPr/>
        </p:nvSpPr>
        <p:spPr>
          <a:xfrm>
            <a:off x="4368682" y="1922801"/>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3</a:t>
            </a:r>
          </a:p>
        </p:txBody>
      </p:sp>
      <p:sp>
        <p:nvSpPr>
          <p:cNvPr id="48" name="TextBox 47"/>
          <p:cNvSpPr txBox="1"/>
          <p:nvPr/>
        </p:nvSpPr>
        <p:spPr>
          <a:xfrm>
            <a:off x="5564328" y="1604895"/>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2</a:t>
            </a:r>
          </a:p>
        </p:txBody>
      </p:sp>
      <p:sp>
        <p:nvSpPr>
          <p:cNvPr id="49" name="TextBox 48"/>
          <p:cNvSpPr txBox="1"/>
          <p:nvPr/>
        </p:nvSpPr>
        <p:spPr>
          <a:xfrm>
            <a:off x="5564328" y="2634295"/>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0</a:t>
            </a:r>
          </a:p>
        </p:txBody>
      </p:sp>
      <p:sp>
        <p:nvSpPr>
          <p:cNvPr id="50" name="Title 1"/>
          <p:cNvSpPr txBox="1">
            <a:spLocks/>
          </p:cNvSpPr>
          <p:nvPr/>
        </p:nvSpPr>
        <p:spPr>
          <a:xfrm>
            <a:off x="381000"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Which Tree is “Better”?</a:t>
            </a:r>
          </a:p>
        </p:txBody>
      </p:sp>
      <p:sp>
        <p:nvSpPr>
          <p:cNvPr id="25" name="Content Placeholder 3"/>
          <p:cNvSpPr txBox="1">
            <a:spLocks/>
          </p:cNvSpPr>
          <p:nvPr/>
        </p:nvSpPr>
        <p:spPr>
          <a:xfrm>
            <a:off x="453433" y="3922940"/>
            <a:ext cx="8382000" cy="609600"/>
          </a:xfrm>
          <a:prstGeom prst="rect">
            <a:avLst/>
          </a:prstGeom>
          <a:solidFill>
            <a:srgbClr val="CAE2F9"/>
          </a:solidFill>
          <a:ln>
            <a:solidFill>
              <a:srgbClr val="176FC1"/>
            </a:solidFill>
          </a:ln>
          <a:effectLst>
            <a:outerShdw blurRad="50800" dist="38100" dir="5400000" algn="t" rotWithShape="0">
              <a:prstClr val="black">
                <a:alpha val="40000"/>
              </a:prstClr>
            </a:outerShdw>
          </a:effectLst>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b="1" dirty="0">
                <a:latin typeface="Optima"/>
                <a:cs typeface="Optima"/>
              </a:rPr>
              <a:t>Simple tree:</a:t>
            </a:r>
            <a:r>
              <a:rPr lang="en-US" sz="2800" dirty="0">
                <a:latin typeface="Optima"/>
                <a:cs typeface="Optima"/>
              </a:rPr>
              <a:t> tree with no nodes of degree 2.</a:t>
            </a:r>
          </a:p>
        </p:txBody>
      </p:sp>
    </p:spTree>
    <p:extLst>
      <p:ext uri="{BB962C8B-B14F-4D97-AF65-F5344CB8AC3E}">
        <p14:creationId xmlns:p14="http://schemas.microsoft.com/office/powerpoint/2010/main" val="28840523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itle 1"/>
          <p:cNvSpPr txBox="1">
            <a:spLocks/>
          </p:cNvSpPr>
          <p:nvPr/>
        </p:nvSpPr>
        <p:spPr>
          <a:xfrm>
            <a:off x="228600" y="1597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endParaRPr lang="en-US" b="1" dirty="0">
              <a:latin typeface="Optima"/>
              <a:cs typeface="Optima"/>
            </a:endParaRPr>
          </a:p>
        </p:txBody>
      </p:sp>
      <p:cxnSp>
        <p:nvCxnSpPr>
          <p:cNvPr id="30" name="Straight Arrow Connector 29"/>
          <p:cNvCxnSpPr/>
          <p:nvPr/>
        </p:nvCxnSpPr>
        <p:spPr>
          <a:xfrm>
            <a:off x="3928452" y="2354421"/>
            <a:ext cx="1240321" cy="0"/>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5160401" y="2346349"/>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5168773" y="1662804"/>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a:off x="2578501" y="2354421"/>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flipV="1">
            <a:off x="2586873" y="1670876"/>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5" name="Oval 34"/>
          <p:cNvSpPr>
            <a:spLocks noChangeAspect="1"/>
          </p:cNvSpPr>
          <p:nvPr/>
        </p:nvSpPr>
        <p:spPr>
          <a:xfrm>
            <a:off x="3808979" y="2157535"/>
            <a:ext cx="365762" cy="365760"/>
          </a:xfrm>
          <a:prstGeom prst="ellipse">
            <a:avLst/>
          </a:prstGeom>
          <a:solidFill>
            <a:schemeClr val="bg1">
              <a:lumMod val="7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6" name="Oval 35"/>
          <p:cNvSpPr>
            <a:spLocks noChangeAspect="1"/>
          </p:cNvSpPr>
          <p:nvPr/>
        </p:nvSpPr>
        <p:spPr>
          <a:xfrm>
            <a:off x="6318341" y="146732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7" name="Oval 36"/>
          <p:cNvSpPr>
            <a:spLocks noChangeAspect="1"/>
          </p:cNvSpPr>
          <p:nvPr/>
        </p:nvSpPr>
        <p:spPr>
          <a:xfrm>
            <a:off x="6318341" y="2820355"/>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8" name="Oval 37"/>
          <p:cNvSpPr>
            <a:spLocks noChangeAspect="1"/>
          </p:cNvSpPr>
          <p:nvPr/>
        </p:nvSpPr>
        <p:spPr>
          <a:xfrm>
            <a:off x="4904640" y="2157535"/>
            <a:ext cx="365762" cy="365760"/>
          </a:xfrm>
          <a:prstGeom prst="ellipse">
            <a:avLst/>
          </a:prstGeom>
          <a:solidFill>
            <a:srgbClr val="BFBFBF"/>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9" name="Oval 38"/>
          <p:cNvSpPr>
            <a:spLocks noChangeAspect="1"/>
          </p:cNvSpPr>
          <p:nvPr/>
        </p:nvSpPr>
        <p:spPr>
          <a:xfrm>
            <a:off x="2400669" y="282035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40" name="Oval 39"/>
          <p:cNvSpPr>
            <a:spLocks noChangeAspect="1"/>
          </p:cNvSpPr>
          <p:nvPr/>
        </p:nvSpPr>
        <p:spPr>
          <a:xfrm>
            <a:off x="2400669" y="146732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41" name="Rectangle 40"/>
          <p:cNvSpPr/>
          <p:nvPr/>
        </p:nvSpPr>
        <p:spPr>
          <a:xfrm>
            <a:off x="6706785" y="2804379"/>
            <a:ext cx="838845" cy="369332"/>
          </a:xfrm>
          <a:prstGeom prst="rect">
            <a:avLst/>
          </a:prstGeom>
        </p:spPr>
        <p:txBody>
          <a:bodyPr wrap="none">
            <a:spAutoFit/>
          </a:bodyPr>
          <a:lstStyle/>
          <a:p>
            <a:r>
              <a:rPr lang="en-US" b="1" dirty="0">
                <a:solidFill>
                  <a:srgbClr val="262626"/>
                </a:solidFill>
                <a:latin typeface="Optima"/>
                <a:cs typeface="Optima"/>
              </a:rPr>
              <a:t>Whale</a:t>
            </a:r>
            <a:endParaRPr lang="en-US" dirty="0"/>
          </a:p>
        </p:txBody>
      </p:sp>
      <p:sp>
        <p:nvSpPr>
          <p:cNvPr id="42" name="Rectangle 41"/>
          <p:cNvSpPr/>
          <p:nvPr/>
        </p:nvSpPr>
        <p:spPr>
          <a:xfrm>
            <a:off x="6706783" y="1447887"/>
            <a:ext cx="595086" cy="369332"/>
          </a:xfrm>
          <a:prstGeom prst="rect">
            <a:avLst/>
          </a:prstGeom>
        </p:spPr>
        <p:txBody>
          <a:bodyPr wrap="none">
            <a:spAutoFit/>
          </a:bodyPr>
          <a:lstStyle/>
          <a:p>
            <a:r>
              <a:rPr lang="en-US" b="1" dirty="0">
                <a:solidFill>
                  <a:srgbClr val="262626"/>
                </a:solidFill>
                <a:latin typeface="Optima"/>
                <a:cs typeface="Optima"/>
              </a:rPr>
              <a:t>Seal</a:t>
            </a:r>
            <a:endParaRPr lang="en-US" dirty="0"/>
          </a:p>
        </p:txBody>
      </p:sp>
      <p:sp>
        <p:nvSpPr>
          <p:cNvPr id="43" name="Rectangle 42"/>
          <p:cNvSpPr/>
          <p:nvPr/>
        </p:nvSpPr>
        <p:spPr>
          <a:xfrm>
            <a:off x="1428179" y="2807647"/>
            <a:ext cx="928637" cy="369332"/>
          </a:xfrm>
          <a:prstGeom prst="rect">
            <a:avLst/>
          </a:prstGeom>
        </p:spPr>
        <p:txBody>
          <a:bodyPr wrap="none">
            <a:spAutoFit/>
          </a:bodyPr>
          <a:lstStyle/>
          <a:p>
            <a:pPr algn="r"/>
            <a:r>
              <a:rPr lang="en-US" b="1" dirty="0">
                <a:solidFill>
                  <a:srgbClr val="262626"/>
                </a:solidFill>
                <a:latin typeface="Optima"/>
                <a:cs typeface="Optima"/>
              </a:rPr>
              <a:t>Human</a:t>
            </a:r>
            <a:endParaRPr lang="en-US" dirty="0"/>
          </a:p>
        </p:txBody>
      </p:sp>
      <p:sp>
        <p:nvSpPr>
          <p:cNvPr id="44" name="Rectangle 43"/>
          <p:cNvSpPr/>
          <p:nvPr/>
        </p:nvSpPr>
        <p:spPr>
          <a:xfrm>
            <a:off x="1505046" y="1431921"/>
            <a:ext cx="851768" cy="369332"/>
          </a:xfrm>
          <a:prstGeom prst="rect">
            <a:avLst/>
          </a:prstGeom>
        </p:spPr>
        <p:txBody>
          <a:bodyPr wrap="none">
            <a:spAutoFit/>
          </a:bodyPr>
          <a:lstStyle/>
          <a:p>
            <a:pPr algn="r"/>
            <a:r>
              <a:rPr lang="en-US" b="1" dirty="0">
                <a:solidFill>
                  <a:srgbClr val="262626"/>
                </a:solidFill>
                <a:latin typeface="Optima"/>
                <a:cs typeface="Optima"/>
              </a:rPr>
              <a:t>Chimp</a:t>
            </a:r>
            <a:endParaRPr lang="en-US" dirty="0"/>
          </a:p>
        </p:txBody>
      </p:sp>
      <p:sp>
        <p:nvSpPr>
          <p:cNvPr id="45" name="TextBox 44"/>
          <p:cNvSpPr txBox="1"/>
          <p:nvPr/>
        </p:nvSpPr>
        <p:spPr>
          <a:xfrm>
            <a:off x="3173132" y="2634295"/>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2</a:t>
            </a:r>
          </a:p>
        </p:txBody>
      </p:sp>
      <p:sp>
        <p:nvSpPr>
          <p:cNvPr id="46" name="TextBox 45"/>
          <p:cNvSpPr txBox="1"/>
          <p:nvPr/>
        </p:nvSpPr>
        <p:spPr>
          <a:xfrm>
            <a:off x="3184375" y="1604895"/>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1</a:t>
            </a:r>
          </a:p>
        </p:txBody>
      </p:sp>
      <p:sp>
        <p:nvSpPr>
          <p:cNvPr id="47" name="TextBox 46"/>
          <p:cNvSpPr txBox="1"/>
          <p:nvPr/>
        </p:nvSpPr>
        <p:spPr>
          <a:xfrm>
            <a:off x="4368682" y="1922801"/>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3</a:t>
            </a:r>
          </a:p>
        </p:txBody>
      </p:sp>
      <p:sp>
        <p:nvSpPr>
          <p:cNvPr id="48" name="TextBox 47"/>
          <p:cNvSpPr txBox="1"/>
          <p:nvPr/>
        </p:nvSpPr>
        <p:spPr>
          <a:xfrm>
            <a:off x="5564328" y="1604895"/>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2</a:t>
            </a:r>
          </a:p>
        </p:txBody>
      </p:sp>
      <p:sp>
        <p:nvSpPr>
          <p:cNvPr id="49" name="TextBox 48"/>
          <p:cNvSpPr txBox="1"/>
          <p:nvPr/>
        </p:nvSpPr>
        <p:spPr>
          <a:xfrm>
            <a:off x="5564328" y="2634295"/>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0</a:t>
            </a:r>
          </a:p>
        </p:txBody>
      </p:sp>
      <p:sp>
        <p:nvSpPr>
          <p:cNvPr id="50" name="Title 1"/>
          <p:cNvSpPr txBox="1">
            <a:spLocks/>
          </p:cNvSpPr>
          <p:nvPr/>
        </p:nvSpPr>
        <p:spPr>
          <a:xfrm>
            <a:off x="381000"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Which Tree is “Better”?</a:t>
            </a:r>
          </a:p>
        </p:txBody>
      </p:sp>
      <p:sp>
        <p:nvSpPr>
          <p:cNvPr id="55" name="Content Placeholder 3"/>
          <p:cNvSpPr txBox="1">
            <a:spLocks/>
          </p:cNvSpPr>
          <p:nvPr/>
        </p:nvSpPr>
        <p:spPr>
          <a:xfrm>
            <a:off x="453433" y="3922940"/>
            <a:ext cx="8382000" cy="609600"/>
          </a:xfrm>
          <a:prstGeom prst="rect">
            <a:avLst/>
          </a:prstGeom>
          <a:solidFill>
            <a:srgbClr val="CAE2F9"/>
          </a:solidFill>
          <a:ln>
            <a:solidFill>
              <a:srgbClr val="176FC1"/>
            </a:solidFill>
          </a:ln>
          <a:effectLst>
            <a:outerShdw blurRad="50800" dist="38100" dir="5400000" algn="t" rotWithShape="0">
              <a:prstClr val="black">
                <a:alpha val="40000"/>
              </a:prstClr>
            </a:outerShdw>
          </a:effectLst>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b="1" dirty="0">
                <a:latin typeface="Optima"/>
                <a:cs typeface="Optima"/>
              </a:rPr>
              <a:t>Simple tree:</a:t>
            </a:r>
            <a:r>
              <a:rPr lang="en-US" sz="2800" dirty="0">
                <a:latin typeface="Optima"/>
                <a:cs typeface="Optima"/>
              </a:rPr>
              <a:t> tree with no nodes of degree 2.</a:t>
            </a:r>
          </a:p>
        </p:txBody>
      </p:sp>
      <p:sp>
        <p:nvSpPr>
          <p:cNvPr id="25" name="Content Placeholder 3"/>
          <p:cNvSpPr txBox="1">
            <a:spLocks/>
          </p:cNvSpPr>
          <p:nvPr/>
        </p:nvSpPr>
        <p:spPr>
          <a:xfrm>
            <a:off x="453433" y="5065940"/>
            <a:ext cx="8382000" cy="990600"/>
          </a:xfrm>
          <a:prstGeom prst="rect">
            <a:avLst/>
          </a:prstGeom>
          <a:solidFill>
            <a:srgbClr val="CAE2F9"/>
          </a:solidFill>
          <a:ln>
            <a:solidFill>
              <a:srgbClr val="176FC1"/>
            </a:solidFill>
          </a:ln>
          <a:effectLst>
            <a:outerShdw blurRad="50800" dist="38100" dir="5400000" algn="t" rotWithShape="0">
              <a:prstClr val="black">
                <a:alpha val="40000"/>
              </a:prstClr>
            </a:outerShdw>
          </a:effectLst>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b="1" dirty="0">
                <a:latin typeface="Optima"/>
                <a:cs typeface="Optima"/>
              </a:rPr>
              <a:t>Theorem: </a:t>
            </a:r>
            <a:r>
              <a:rPr lang="en-US" sz="2800" dirty="0">
                <a:latin typeface="Optima"/>
                <a:cs typeface="Optima"/>
              </a:rPr>
              <a:t>There is a unique </a:t>
            </a:r>
            <a:r>
              <a:rPr lang="en-US" sz="2800" i="1" dirty="0">
                <a:latin typeface="Optima"/>
                <a:cs typeface="Optima"/>
              </a:rPr>
              <a:t>simple</a:t>
            </a:r>
            <a:r>
              <a:rPr lang="en-US" sz="2800" dirty="0">
                <a:latin typeface="Optima"/>
                <a:cs typeface="Optima"/>
              </a:rPr>
              <a:t> tree fitting an </a:t>
            </a:r>
            <a:r>
              <a:rPr lang="en-US" sz="2800" i="1" dirty="0">
                <a:latin typeface="Optima"/>
                <a:cs typeface="Optima"/>
              </a:rPr>
              <a:t>additive</a:t>
            </a:r>
            <a:r>
              <a:rPr lang="en-US" sz="2800" dirty="0">
                <a:latin typeface="Optima"/>
                <a:cs typeface="Optima"/>
              </a:rPr>
              <a:t> matrix.</a:t>
            </a:r>
            <a:endParaRPr lang="en-US" sz="2800" b="1" dirty="0">
              <a:latin typeface="Optima"/>
              <a:cs typeface="Optima"/>
            </a:endParaRPr>
          </a:p>
        </p:txBody>
      </p:sp>
    </p:spTree>
    <p:extLst>
      <p:ext uri="{BB962C8B-B14F-4D97-AF65-F5344CB8AC3E}">
        <p14:creationId xmlns:p14="http://schemas.microsoft.com/office/powerpoint/2010/main" val="25423528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905001"/>
            <a:ext cx="8229600" cy="2246769"/>
          </a:xfrm>
          <a:prstGeom prst="rect">
            <a:avLst/>
          </a:prstGeom>
          <a:solidFill>
            <a:schemeClr val="bg1">
              <a:lumMod val="85000"/>
            </a:schemeClr>
          </a:solidFill>
          <a:ln>
            <a:solidFill>
              <a:schemeClr val="tx1">
                <a:lumMod val="75000"/>
                <a:lumOff val="25000"/>
              </a:schemeClr>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b="1" dirty="0">
                <a:latin typeface="Optima"/>
                <a:cs typeface="Optima"/>
              </a:rPr>
              <a:t>Distance-Based Phylogeny Problem</a:t>
            </a:r>
            <a:r>
              <a:rPr lang="en-US" sz="2800" dirty="0">
                <a:latin typeface="Optima"/>
                <a:cs typeface="Optima"/>
              </a:rPr>
              <a:t>:</a:t>
            </a:r>
            <a:r>
              <a:rPr lang="en-US" sz="2800" b="1" dirty="0">
                <a:latin typeface="Optima"/>
                <a:cs typeface="Optima"/>
              </a:rPr>
              <a:t> </a:t>
            </a:r>
            <a:r>
              <a:rPr lang="en-US" sz="2800" i="1" dirty="0">
                <a:latin typeface="Optima"/>
                <a:cs typeface="Optima"/>
              </a:rPr>
              <a:t>Construct an evolutionary tree from a distance matrix. </a:t>
            </a:r>
          </a:p>
          <a:p>
            <a:pPr marL="457200" indent="-457200">
              <a:buFont typeface="Arial"/>
              <a:buChar char="•"/>
            </a:pPr>
            <a:r>
              <a:rPr lang="en-US" sz="2800" b="1" dirty="0">
                <a:latin typeface="Optima"/>
                <a:cs typeface="Optima"/>
              </a:rPr>
              <a:t>Input: </a:t>
            </a:r>
            <a:r>
              <a:rPr lang="en-US" sz="2800" dirty="0">
                <a:latin typeface="Optima"/>
                <a:cs typeface="Optima"/>
              </a:rPr>
              <a:t>A distance matrix.</a:t>
            </a:r>
          </a:p>
          <a:p>
            <a:pPr marL="457200" indent="-457200">
              <a:buFont typeface="Arial"/>
              <a:buChar char="•"/>
            </a:pPr>
            <a:r>
              <a:rPr lang="en-US" sz="2800" b="1" dirty="0">
                <a:latin typeface="Optima"/>
                <a:cs typeface="Optima"/>
              </a:rPr>
              <a:t>Output: </a:t>
            </a:r>
            <a:r>
              <a:rPr lang="en-US" sz="2800" dirty="0">
                <a:latin typeface="Optima"/>
                <a:cs typeface="Optima"/>
              </a:rPr>
              <a:t>The simple tree fitting this distance matrix (if this matrix is additive).</a:t>
            </a:r>
            <a:endParaRPr lang="en-US" dirty="0">
              <a:latin typeface="Optima"/>
              <a:cs typeface="Optima"/>
            </a:endParaRPr>
          </a:p>
        </p:txBody>
      </p:sp>
      <p:sp>
        <p:nvSpPr>
          <p:cNvPr id="3" name="Title 1"/>
          <p:cNvSpPr txBox="1">
            <a:spLocks/>
          </p:cNvSpPr>
          <p:nvPr/>
        </p:nvSpPr>
        <p:spPr>
          <a:xfrm>
            <a:off x="218096" y="312160"/>
            <a:ext cx="8763000" cy="830840"/>
          </a:xfrm>
          <a:prstGeom prst="rect">
            <a:avLst/>
          </a:prstGeom>
        </p:spPr>
        <p:txBody>
          <a:bodyPr>
            <a:normAutofit fontScale="92500"/>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Reformulating Distance-Based Phylogeny</a:t>
            </a:r>
          </a:p>
        </p:txBody>
      </p:sp>
    </p:spTree>
    <p:extLst>
      <p:ext uri="{BB962C8B-B14F-4D97-AF65-F5344CB8AC3E}">
        <p14:creationId xmlns:p14="http://schemas.microsoft.com/office/powerpoint/2010/main" val="31079326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000"/>
                </a:solidFill>
                <a:latin typeface="Optima"/>
                <a:cs typeface="Optima"/>
              </a:rPr>
              <a:t>Outline</a:t>
            </a:r>
          </a:p>
        </p:txBody>
      </p:sp>
      <p:sp>
        <p:nvSpPr>
          <p:cNvPr id="3" name="Content Placeholder 2"/>
          <p:cNvSpPr>
            <a:spLocks noGrp="1"/>
          </p:cNvSpPr>
          <p:nvPr>
            <p:ph idx="1"/>
          </p:nvPr>
        </p:nvSpPr>
        <p:spPr>
          <a:xfrm>
            <a:off x="457200" y="1371601"/>
            <a:ext cx="8458200" cy="5334001"/>
          </a:xfrm>
        </p:spPr>
        <p:txBody>
          <a:bodyPr>
            <a:noAutofit/>
          </a:bodyPr>
          <a:lstStyle/>
          <a:p>
            <a:pPr>
              <a:lnSpc>
                <a:spcPct val="120000"/>
              </a:lnSpc>
            </a:pPr>
            <a:r>
              <a:rPr lang="en-US" sz="2200" dirty="0">
                <a:solidFill>
                  <a:schemeClr val="bg1">
                    <a:lumMod val="50000"/>
                  </a:schemeClr>
                </a:solidFill>
                <a:latin typeface="Optima"/>
                <a:cs typeface="Optima"/>
              </a:rPr>
              <a:t>The Fastest Outbreak</a:t>
            </a:r>
          </a:p>
          <a:p>
            <a:pPr>
              <a:lnSpc>
                <a:spcPct val="120000"/>
              </a:lnSpc>
            </a:pPr>
            <a:r>
              <a:rPr lang="en-US" sz="2200" dirty="0">
                <a:solidFill>
                  <a:schemeClr val="bg1">
                    <a:lumMod val="50000"/>
                  </a:schemeClr>
                </a:solidFill>
                <a:latin typeface="Optima"/>
                <a:cs typeface="Optima"/>
              </a:rPr>
              <a:t>Transforming Distance Matrices into Evolutionary Trees</a:t>
            </a:r>
          </a:p>
          <a:p>
            <a:pPr>
              <a:lnSpc>
                <a:spcPct val="120000"/>
              </a:lnSpc>
            </a:pPr>
            <a:r>
              <a:rPr lang="en-US" sz="2200" b="1" dirty="0">
                <a:solidFill>
                  <a:srgbClr val="000000"/>
                </a:solidFill>
                <a:latin typeface="Optima"/>
                <a:cs typeface="Optima"/>
              </a:rPr>
              <a:t>Toward an Algorithm for Distance-Based Phylogeny Construction</a:t>
            </a:r>
          </a:p>
          <a:p>
            <a:pPr>
              <a:lnSpc>
                <a:spcPct val="120000"/>
              </a:lnSpc>
            </a:pPr>
            <a:r>
              <a:rPr lang="en-US" sz="2200" dirty="0">
                <a:solidFill>
                  <a:schemeClr val="bg1">
                    <a:lumMod val="50000"/>
                  </a:schemeClr>
                </a:solidFill>
                <a:latin typeface="Optima"/>
                <a:cs typeface="Optima"/>
              </a:rPr>
              <a:t>Additive Phylogeny</a:t>
            </a:r>
          </a:p>
          <a:p>
            <a:pPr>
              <a:lnSpc>
                <a:spcPct val="120000"/>
              </a:lnSpc>
            </a:pPr>
            <a:r>
              <a:rPr lang="en-US" sz="2200" dirty="0">
                <a:solidFill>
                  <a:schemeClr val="bg1">
                    <a:lumMod val="50000"/>
                  </a:schemeClr>
                </a:solidFill>
                <a:latin typeface="Optima"/>
                <a:cs typeface="Optima"/>
              </a:rPr>
              <a:t>Using Least-Squares to Construct Distance-Based Phylogenies</a:t>
            </a:r>
          </a:p>
          <a:p>
            <a:pPr>
              <a:lnSpc>
                <a:spcPct val="120000"/>
              </a:lnSpc>
            </a:pPr>
            <a:r>
              <a:rPr lang="en-US" sz="2200" dirty="0" err="1">
                <a:solidFill>
                  <a:schemeClr val="bg1">
                    <a:lumMod val="50000"/>
                  </a:schemeClr>
                </a:solidFill>
                <a:latin typeface="Optima"/>
                <a:cs typeface="Optima"/>
              </a:rPr>
              <a:t>Ultrametric</a:t>
            </a:r>
            <a:r>
              <a:rPr lang="en-US" sz="2200" dirty="0">
                <a:solidFill>
                  <a:schemeClr val="bg1">
                    <a:lumMod val="50000"/>
                  </a:schemeClr>
                </a:solidFill>
                <a:latin typeface="Optima"/>
                <a:cs typeface="Optima"/>
              </a:rPr>
              <a:t> Evolutionary Trees</a:t>
            </a:r>
          </a:p>
          <a:p>
            <a:pPr>
              <a:lnSpc>
                <a:spcPct val="120000"/>
              </a:lnSpc>
            </a:pPr>
            <a:r>
              <a:rPr lang="en-US" sz="2200" dirty="0">
                <a:solidFill>
                  <a:schemeClr val="bg1">
                    <a:lumMod val="50000"/>
                  </a:schemeClr>
                </a:solidFill>
                <a:latin typeface="Optima"/>
                <a:cs typeface="Optima"/>
              </a:rPr>
              <a:t>The Neighbor-Joining Algorithm</a:t>
            </a:r>
          </a:p>
          <a:p>
            <a:pPr>
              <a:lnSpc>
                <a:spcPct val="120000"/>
              </a:lnSpc>
            </a:pPr>
            <a:r>
              <a:rPr lang="en-US" sz="2200" dirty="0">
                <a:solidFill>
                  <a:schemeClr val="bg1">
                    <a:lumMod val="50000"/>
                  </a:schemeClr>
                </a:solidFill>
                <a:latin typeface="Optima"/>
                <a:cs typeface="Optima"/>
              </a:rPr>
              <a:t>Character-Based Tree Reconstruction</a:t>
            </a:r>
          </a:p>
          <a:p>
            <a:pPr>
              <a:lnSpc>
                <a:spcPct val="120000"/>
              </a:lnSpc>
            </a:pPr>
            <a:r>
              <a:rPr lang="en-US" sz="2200" dirty="0">
                <a:solidFill>
                  <a:schemeClr val="bg1">
                    <a:lumMod val="50000"/>
                  </a:schemeClr>
                </a:solidFill>
                <a:latin typeface="Optima"/>
                <a:cs typeface="Optima"/>
              </a:rPr>
              <a:t>The Small Parsimony Problem</a:t>
            </a:r>
          </a:p>
          <a:p>
            <a:pPr>
              <a:lnSpc>
                <a:spcPct val="120000"/>
              </a:lnSpc>
            </a:pPr>
            <a:r>
              <a:rPr lang="en-US" sz="2200" dirty="0">
                <a:solidFill>
                  <a:schemeClr val="bg1">
                    <a:lumMod val="50000"/>
                  </a:schemeClr>
                </a:solidFill>
                <a:latin typeface="Optima"/>
                <a:cs typeface="Optima"/>
              </a:rPr>
              <a:t>The Large Parsimony Problem</a:t>
            </a:r>
          </a:p>
          <a:p>
            <a:pPr>
              <a:lnSpc>
                <a:spcPct val="120000"/>
              </a:lnSpc>
            </a:pPr>
            <a:r>
              <a:rPr lang="en-US" sz="2200" dirty="0">
                <a:solidFill>
                  <a:schemeClr val="bg1">
                    <a:lumMod val="50000"/>
                  </a:schemeClr>
                </a:solidFill>
                <a:latin typeface="Optima"/>
                <a:cs typeface="Optima"/>
              </a:rPr>
              <a:t>Evolutionary Tree Reconstruction in the Modern Era</a:t>
            </a:r>
          </a:p>
        </p:txBody>
      </p:sp>
      <p:sp>
        <p:nvSpPr>
          <p:cNvPr id="5" name="Footer Placeholder 4">
            <a:extLst>
              <a:ext uri="{FF2B5EF4-FFF2-40B4-BE49-F238E27FC236}">
                <a16:creationId xmlns:a16="http://schemas.microsoft.com/office/drawing/2014/main" id="{4BEA6EC9-63AE-7F48-9FA9-E3E931B98233}"/>
              </a:ext>
            </a:extLst>
          </p:cNvPr>
          <p:cNvSpPr>
            <a:spLocks noGrp="1"/>
          </p:cNvSpPr>
          <p:nvPr>
            <p:ph type="ftr" sz="quarter" idx="11"/>
          </p:nvPr>
        </p:nvSpPr>
        <p:spPr/>
        <p:txBody>
          <a:bodyPr/>
          <a:lstStyle/>
          <a:p>
            <a:r>
              <a:rPr lang="en-US"/>
              <a:t>Bioinformatics Algorithms: An Active Learning Approach. Copyright 2018 Compeau and Pevzner.</a:t>
            </a:r>
          </a:p>
        </p:txBody>
      </p:sp>
    </p:spTree>
    <p:extLst>
      <p:ext uri="{BB962C8B-B14F-4D97-AF65-F5344CB8AC3E}">
        <p14:creationId xmlns:p14="http://schemas.microsoft.com/office/powerpoint/2010/main" val="37080705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735195804"/>
              </p:ext>
            </p:extLst>
          </p:nvPr>
        </p:nvGraphicFramePr>
        <p:xfrm>
          <a:off x="1752600" y="1981200"/>
          <a:ext cx="5372856" cy="1905000"/>
        </p:xfrm>
        <a:graphic>
          <a:graphicData uri="http://schemas.openxmlformats.org/drawingml/2006/table">
            <a:tbl>
              <a:tblPr firstRow="1" bandRow="1">
                <a:tableStyleId>{5C22544A-7EE6-4342-B048-85BDC9FD1C3A}</a:tableStyleId>
              </a:tblPr>
              <a:tblGrid>
                <a:gridCol w="1211165">
                  <a:extLst>
                    <a:ext uri="{9D8B030D-6E8A-4147-A177-3AD203B41FA5}">
                      <a16:colId xmlns:a16="http://schemas.microsoft.com/office/drawing/2014/main" val="20000"/>
                    </a:ext>
                  </a:extLst>
                </a:gridCol>
                <a:gridCol w="1006231">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957384">
                  <a:extLst>
                    <a:ext uri="{9D8B030D-6E8A-4147-A177-3AD203B41FA5}">
                      <a16:colId xmlns:a16="http://schemas.microsoft.com/office/drawing/2014/main" val="20003"/>
                    </a:ext>
                  </a:extLst>
                </a:gridCol>
                <a:gridCol w="1055076">
                  <a:extLst>
                    <a:ext uri="{9D8B030D-6E8A-4147-A177-3AD203B41FA5}">
                      <a16:colId xmlns:a16="http://schemas.microsoft.com/office/drawing/2014/main" val="20004"/>
                    </a:ext>
                  </a:extLst>
                </a:gridCol>
              </a:tblGrid>
              <a:tr h="375920">
                <a:tc>
                  <a:txBody>
                    <a:bodyPr/>
                    <a:lstStyle/>
                    <a:p>
                      <a:pPr algn="ctr"/>
                      <a:endParaRPr lang="en-US" sz="19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rgbClr val="ED1C24"/>
                          </a:solidFill>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5920">
                <a:tc>
                  <a:txBody>
                    <a:bodyPr/>
                    <a:lstStyle/>
                    <a:p>
                      <a:pPr algn="ctr"/>
                      <a:r>
                        <a:rPr lang="en-US" sz="1600" b="1" dirty="0">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5920">
                <a:tc>
                  <a:txBody>
                    <a:bodyPr/>
                    <a:lstStyle/>
                    <a:p>
                      <a:pPr algn="ctr"/>
                      <a:r>
                        <a:rPr lang="en-US" sz="1600" b="1" dirty="0">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5920">
                <a:tc>
                  <a:txBody>
                    <a:bodyPr/>
                    <a:lstStyle/>
                    <a:p>
                      <a:pPr algn="ctr"/>
                      <a:r>
                        <a:rPr lang="en-US" sz="1600" b="1" dirty="0">
                          <a:solidFill>
                            <a:srgbClr val="ED1C24"/>
                          </a:solidFill>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1" dirty="0">
                          <a:solidFill>
                            <a:srgbClr val="ED1C24"/>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592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rgbClr val="262626"/>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cxnSp>
        <p:nvCxnSpPr>
          <p:cNvPr id="3" name="Straight Arrow Connector 2"/>
          <p:cNvCxnSpPr/>
          <p:nvPr/>
        </p:nvCxnSpPr>
        <p:spPr>
          <a:xfrm>
            <a:off x="4017481" y="5418300"/>
            <a:ext cx="1240321" cy="0"/>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 name="Straight Arrow Connector 3"/>
          <p:cNvCxnSpPr/>
          <p:nvPr/>
        </p:nvCxnSpPr>
        <p:spPr>
          <a:xfrm>
            <a:off x="5249430" y="5410228"/>
            <a:ext cx="1350955" cy="679984"/>
          </a:xfrm>
          <a:prstGeom prst="straightConnector1">
            <a:avLst/>
          </a:prstGeom>
          <a:ln w="38100" cmpd="sng">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flipV="1">
            <a:off x="5257802" y="4726683"/>
            <a:ext cx="1350955" cy="679984"/>
          </a:xfrm>
          <a:prstGeom prst="straightConnector1">
            <a:avLst/>
          </a:prstGeom>
          <a:ln w="38100" cmpd="sng">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H="1">
            <a:off x="2667530" y="5418300"/>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flipV="1">
            <a:off x="2675902" y="4734755"/>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8" name="Oval 7"/>
          <p:cNvSpPr>
            <a:spLocks noChangeAspect="1"/>
          </p:cNvSpPr>
          <p:nvPr/>
        </p:nvSpPr>
        <p:spPr>
          <a:xfrm>
            <a:off x="3898008" y="5221413"/>
            <a:ext cx="365762" cy="365760"/>
          </a:xfrm>
          <a:prstGeom prst="ellipse">
            <a:avLst/>
          </a:prstGeom>
          <a:solidFill>
            <a:schemeClr val="bg1">
              <a:lumMod val="7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9" name="Oval 8"/>
          <p:cNvSpPr>
            <a:spLocks noChangeAspect="1"/>
          </p:cNvSpPr>
          <p:nvPr/>
        </p:nvSpPr>
        <p:spPr>
          <a:xfrm>
            <a:off x="6407370" y="4531204"/>
            <a:ext cx="365762" cy="365760"/>
          </a:xfrm>
          <a:prstGeom prst="ellipse">
            <a:avLst/>
          </a:prstGeom>
          <a:solidFill>
            <a:schemeClr val="tx2"/>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0" name="Oval 9"/>
          <p:cNvSpPr>
            <a:spLocks noChangeAspect="1"/>
          </p:cNvSpPr>
          <p:nvPr/>
        </p:nvSpPr>
        <p:spPr>
          <a:xfrm>
            <a:off x="6407370" y="5884235"/>
            <a:ext cx="365762" cy="365760"/>
          </a:xfrm>
          <a:prstGeom prst="ellipse">
            <a:avLst/>
          </a:prstGeom>
          <a:solidFill>
            <a:schemeClr val="tx2"/>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1" name="Oval 10"/>
          <p:cNvSpPr>
            <a:spLocks noChangeAspect="1"/>
          </p:cNvSpPr>
          <p:nvPr/>
        </p:nvSpPr>
        <p:spPr>
          <a:xfrm>
            <a:off x="4993669" y="5221413"/>
            <a:ext cx="365762" cy="365760"/>
          </a:xfrm>
          <a:prstGeom prst="ellipse">
            <a:avLst/>
          </a:prstGeom>
          <a:solidFill>
            <a:srgbClr val="BFBFBF"/>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2" name="Oval 11"/>
          <p:cNvSpPr>
            <a:spLocks noChangeAspect="1"/>
          </p:cNvSpPr>
          <p:nvPr/>
        </p:nvSpPr>
        <p:spPr>
          <a:xfrm>
            <a:off x="2489698" y="588423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3" name="Oval 12"/>
          <p:cNvSpPr>
            <a:spLocks noChangeAspect="1"/>
          </p:cNvSpPr>
          <p:nvPr/>
        </p:nvSpPr>
        <p:spPr>
          <a:xfrm>
            <a:off x="2489698" y="4531204"/>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4" name="Rectangle 13"/>
          <p:cNvSpPr/>
          <p:nvPr/>
        </p:nvSpPr>
        <p:spPr>
          <a:xfrm>
            <a:off x="6795814" y="5868259"/>
            <a:ext cx="838845" cy="369332"/>
          </a:xfrm>
          <a:prstGeom prst="rect">
            <a:avLst/>
          </a:prstGeom>
        </p:spPr>
        <p:txBody>
          <a:bodyPr wrap="none">
            <a:spAutoFit/>
          </a:bodyPr>
          <a:lstStyle/>
          <a:p>
            <a:r>
              <a:rPr lang="en-US" b="1" dirty="0">
                <a:solidFill>
                  <a:srgbClr val="ED1C24"/>
                </a:solidFill>
                <a:latin typeface="Optima"/>
                <a:cs typeface="Optima"/>
              </a:rPr>
              <a:t>Whale</a:t>
            </a:r>
            <a:endParaRPr lang="en-US" dirty="0">
              <a:solidFill>
                <a:srgbClr val="ED1C24"/>
              </a:solidFill>
            </a:endParaRPr>
          </a:p>
        </p:txBody>
      </p:sp>
      <p:sp>
        <p:nvSpPr>
          <p:cNvPr id="15" name="Rectangle 14"/>
          <p:cNvSpPr/>
          <p:nvPr/>
        </p:nvSpPr>
        <p:spPr>
          <a:xfrm>
            <a:off x="6795812" y="4511765"/>
            <a:ext cx="595086" cy="369332"/>
          </a:xfrm>
          <a:prstGeom prst="rect">
            <a:avLst/>
          </a:prstGeom>
        </p:spPr>
        <p:txBody>
          <a:bodyPr wrap="none">
            <a:spAutoFit/>
          </a:bodyPr>
          <a:lstStyle/>
          <a:p>
            <a:r>
              <a:rPr lang="en-US" b="1" dirty="0">
                <a:solidFill>
                  <a:schemeClr val="tx2"/>
                </a:solidFill>
                <a:latin typeface="Optima"/>
                <a:cs typeface="Optima"/>
              </a:rPr>
              <a:t>Seal</a:t>
            </a:r>
            <a:endParaRPr lang="en-US" b="1" dirty="0">
              <a:solidFill>
                <a:schemeClr val="tx2"/>
              </a:solidFill>
            </a:endParaRPr>
          </a:p>
        </p:txBody>
      </p:sp>
      <p:sp>
        <p:nvSpPr>
          <p:cNvPr id="16" name="Rectangle 15"/>
          <p:cNvSpPr/>
          <p:nvPr/>
        </p:nvSpPr>
        <p:spPr>
          <a:xfrm>
            <a:off x="1517208" y="5871527"/>
            <a:ext cx="928637" cy="369332"/>
          </a:xfrm>
          <a:prstGeom prst="rect">
            <a:avLst/>
          </a:prstGeom>
        </p:spPr>
        <p:txBody>
          <a:bodyPr wrap="none">
            <a:spAutoFit/>
          </a:bodyPr>
          <a:lstStyle/>
          <a:p>
            <a:pPr algn="r"/>
            <a:r>
              <a:rPr lang="en-US" b="1" dirty="0">
                <a:solidFill>
                  <a:srgbClr val="262626"/>
                </a:solidFill>
                <a:latin typeface="Optima"/>
                <a:cs typeface="Optima"/>
              </a:rPr>
              <a:t>Human</a:t>
            </a:r>
            <a:endParaRPr lang="en-US" dirty="0"/>
          </a:p>
        </p:txBody>
      </p:sp>
      <p:sp>
        <p:nvSpPr>
          <p:cNvPr id="17" name="Rectangle 16"/>
          <p:cNvSpPr/>
          <p:nvPr/>
        </p:nvSpPr>
        <p:spPr>
          <a:xfrm>
            <a:off x="1594075" y="4495800"/>
            <a:ext cx="851768" cy="369332"/>
          </a:xfrm>
          <a:prstGeom prst="rect">
            <a:avLst/>
          </a:prstGeom>
        </p:spPr>
        <p:txBody>
          <a:bodyPr wrap="none">
            <a:spAutoFit/>
          </a:bodyPr>
          <a:lstStyle/>
          <a:p>
            <a:pPr algn="r"/>
            <a:r>
              <a:rPr lang="en-US" b="1" dirty="0">
                <a:solidFill>
                  <a:srgbClr val="262626"/>
                </a:solidFill>
                <a:latin typeface="Optima"/>
                <a:cs typeface="Optima"/>
              </a:rPr>
              <a:t>Chimp</a:t>
            </a:r>
            <a:endParaRPr lang="en-US" dirty="0"/>
          </a:p>
        </p:txBody>
      </p:sp>
      <p:sp>
        <p:nvSpPr>
          <p:cNvPr id="18" name="TextBox 17"/>
          <p:cNvSpPr txBox="1"/>
          <p:nvPr/>
        </p:nvSpPr>
        <p:spPr>
          <a:xfrm>
            <a:off x="3262161" y="5698173"/>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2</a:t>
            </a:r>
          </a:p>
        </p:txBody>
      </p:sp>
      <p:sp>
        <p:nvSpPr>
          <p:cNvPr id="19" name="TextBox 18"/>
          <p:cNvSpPr txBox="1"/>
          <p:nvPr/>
        </p:nvSpPr>
        <p:spPr>
          <a:xfrm>
            <a:off x="3273404" y="4668773"/>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1</a:t>
            </a:r>
          </a:p>
        </p:txBody>
      </p:sp>
      <p:sp>
        <p:nvSpPr>
          <p:cNvPr id="20" name="TextBox 19"/>
          <p:cNvSpPr txBox="1"/>
          <p:nvPr/>
        </p:nvSpPr>
        <p:spPr>
          <a:xfrm>
            <a:off x="4457711" y="4986680"/>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3</a:t>
            </a:r>
          </a:p>
        </p:txBody>
      </p:sp>
      <p:sp>
        <p:nvSpPr>
          <p:cNvPr id="21" name="TextBox 20"/>
          <p:cNvSpPr txBox="1"/>
          <p:nvPr/>
        </p:nvSpPr>
        <p:spPr>
          <a:xfrm>
            <a:off x="5653357" y="4668773"/>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2</a:t>
            </a:r>
          </a:p>
        </p:txBody>
      </p:sp>
      <p:sp>
        <p:nvSpPr>
          <p:cNvPr id="22" name="TextBox 21"/>
          <p:cNvSpPr txBox="1"/>
          <p:nvPr/>
        </p:nvSpPr>
        <p:spPr>
          <a:xfrm>
            <a:off x="5653357" y="5698173"/>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0</a:t>
            </a:r>
          </a:p>
        </p:txBody>
      </p:sp>
      <p:sp>
        <p:nvSpPr>
          <p:cNvPr id="23" name="Title 1"/>
          <p:cNvSpPr txBox="1">
            <a:spLocks/>
          </p:cNvSpPr>
          <p:nvPr/>
        </p:nvSpPr>
        <p:spPr>
          <a:xfrm>
            <a:off x="218096"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An Idea for Distance-Based Phylogeny</a:t>
            </a:r>
          </a:p>
        </p:txBody>
      </p:sp>
    </p:spTree>
    <p:extLst>
      <p:ext uri="{BB962C8B-B14F-4D97-AF65-F5344CB8AC3E}">
        <p14:creationId xmlns:p14="http://schemas.microsoft.com/office/powerpoint/2010/main" val="7588690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3"/>
          <p:cNvSpPr txBox="1">
            <a:spLocks/>
          </p:cNvSpPr>
          <p:nvPr/>
        </p:nvSpPr>
        <p:spPr>
          <a:xfrm>
            <a:off x="304802" y="5499996"/>
            <a:ext cx="8610601" cy="12192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b="1" dirty="0">
              <a:latin typeface="Optima"/>
              <a:cs typeface="Optima"/>
            </a:endParaRPr>
          </a:p>
        </p:txBody>
      </p:sp>
      <p:cxnSp>
        <p:nvCxnSpPr>
          <p:cNvPr id="46" name="Straight Arrow Connector 45"/>
          <p:cNvCxnSpPr/>
          <p:nvPr/>
        </p:nvCxnSpPr>
        <p:spPr>
          <a:xfrm>
            <a:off x="4017481" y="5418300"/>
            <a:ext cx="1240321" cy="0"/>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5249430" y="5410228"/>
            <a:ext cx="1350955" cy="679984"/>
          </a:xfrm>
          <a:prstGeom prst="straightConnector1">
            <a:avLst/>
          </a:prstGeom>
          <a:ln w="38100" cmpd="sng">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V="1">
            <a:off x="5257802" y="4726683"/>
            <a:ext cx="1350955" cy="679984"/>
          </a:xfrm>
          <a:prstGeom prst="straightConnector1">
            <a:avLst/>
          </a:prstGeom>
          <a:ln w="38100" cmpd="sng">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H="1">
            <a:off x="2667530" y="5418300"/>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H="1" flipV="1">
            <a:off x="2675902" y="4734755"/>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51" name="Oval 50"/>
          <p:cNvSpPr>
            <a:spLocks noChangeAspect="1"/>
          </p:cNvSpPr>
          <p:nvPr/>
        </p:nvSpPr>
        <p:spPr>
          <a:xfrm>
            <a:off x="3898008" y="5221413"/>
            <a:ext cx="365762" cy="365760"/>
          </a:xfrm>
          <a:prstGeom prst="ellipse">
            <a:avLst/>
          </a:prstGeom>
          <a:solidFill>
            <a:schemeClr val="bg1">
              <a:lumMod val="7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52" name="Oval 51"/>
          <p:cNvSpPr>
            <a:spLocks noChangeAspect="1"/>
          </p:cNvSpPr>
          <p:nvPr/>
        </p:nvSpPr>
        <p:spPr>
          <a:xfrm>
            <a:off x="6407370" y="4531204"/>
            <a:ext cx="365762" cy="365760"/>
          </a:xfrm>
          <a:prstGeom prst="ellipse">
            <a:avLst/>
          </a:prstGeom>
          <a:solidFill>
            <a:srgbClr val="ED1C24"/>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53" name="Oval 52"/>
          <p:cNvSpPr>
            <a:spLocks noChangeAspect="1"/>
          </p:cNvSpPr>
          <p:nvPr/>
        </p:nvSpPr>
        <p:spPr>
          <a:xfrm>
            <a:off x="6407370" y="5884235"/>
            <a:ext cx="365762" cy="365760"/>
          </a:xfrm>
          <a:prstGeom prst="ellipse">
            <a:avLst/>
          </a:prstGeom>
          <a:solidFill>
            <a:srgbClr val="ED1C24"/>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54" name="Oval 53"/>
          <p:cNvSpPr>
            <a:spLocks noChangeAspect="1"/>
          </p:cNvSpPr>
          <p:nvPr/>
        </p:nvSpPr>
        <p:spPr>
          <a:xfrm>
            <a:off x="4993669" y="5221413"/>
            <a:ext cx="365762" cy="365760"/>
          </a:xfrm>
          <a:prstGeom prst="ellipse">
            <a:avLst/>
          </a:prstGeom>
          <a:solidFill>
            <a:srgbClr val="149B52"/>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176FC1"/>
              </a:solidFill>
              <a:latin typeface="Optima"/>
              <a:cs typeface="Optima"/>
            </a:endParaRPr>
          </a:p>
        </p:txBody>
      </p:sp>
      <p:sp>
        <p:nvSpPr>
          <p:cNvPr id="55" name="Oval 54"/>
          <p:cNvSpPr>
            <a:spLocks noChangeAspect="1"/>
          </p:cNvSpPr>
          <p:nvPr/>
        </p:nvSpPr>
        <p:spPr>
          <a:xfrm>
            <a:off x="2489698" y="588423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56" name="Oval 55"/>
          <p:cNvSpPr>
            <a:spLocks noChangeAspect="1"/>
          </p:cNvSpPr>
          <p:nvPr/>
        </p:nvSpPr>
        <p:spPr>
          <a:xfrm>
            <a:off x="2489698" y="4531204"/>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57" name="Rectangle 56"/>
          <p:cNvSpPr/>
          <p:nvPr/>
        </p:nvSpPr>
        <p:spPr>
          <a:xfrm>
            <a:off x="6795814" y="5868259"/>
            <a:ext cx="838845" cy="369332"/>
          </a:xfrm>
          <a:prstGeom prst="rect">
            <a:avLst/>
          </a:prstGeom>
        </p:spPr>
        <p:txBody>
          <a:bodyPr wrap="none">
            <a:spAutoFit/>
          </a:bodyPr>
          <a:lstStyle/>
          <a:p>
            <a:r>
              <a:rPr lang="en-US" b="1" dirty="0">
                <a:solidFill>
                  <a:srgbClr val="ED1C24"/>
                </a:solidFill>
                <a:latin typeface="Optima"/>
                <a:cs typeface="Optima"/>
              </a:rPr>
              <a:t>Whale</a:t>
            </a:r>
            <a:endParaRPr lang="en-US" dirty="0">
              <a:solidFill>
                <a:srgbClr val="ED1C24"/>
              </a:solidFill>
            </a:endParaRPr>
          </a:p>
        </p:txBody>
      </p:sp>
      <p:sp>
        <p:nvSpPr>
          <p:cNvPr id="58" name="Rectangle 57"/>
          <p:cNvSpPr/>
          <p:nvPr/>
        </p:nvSpPr>
        <p:spPr>
          <a:xfrm>
            <a:off x="6795812" y="4511765"/>
            <a:ext cx="595086" cy="369332"/>
          </a:xfrm>
          <a:prstGeom prst="rect">
            <a:avLst/>
          </a:prstGeom>
        </p:spPr>
        <p:txBody>
          <a:bodyPr wrap="none">
            <a:spAutoFit/>
          </a:bodyPr>
          <a:lstStyle/>
          <a:p>
            <a:r>
              <a:rPr lang="en-US" b="1" dirty="0">
                <a:solidFill>
                  <a:schemeClr val="tx2"/>
                </a:solidFill>
                <a:latin typeface="Optima"/>
                <a:cs typeface="Optima"/>
              </a:rPr>
              <a:t>Seal</a:t>
            </a:r>
            <a:endParaRPr lang="en-US" b="1" dirty="0">
              <a:solidFill>
                <a:schemeClr val="tx2"/>
              </a:solidFill>
            </a:endParaRPr>
          </a:p>
        </p:txBody>
      </p:sp>
      <p:sp>
        <p:nvSpPr>
          <p:cNvPr id="59" name="Rectangle 58"/>
          <p:cNvSpPr/>
          <p:nvPr/>
        </p:nvSpPr>
        <p:spPr>
          <a:xfrm>
            <a:off x="1517208" y="5871527"/>
            <a:ext cx="928637" cy="369332"/>
          </a:xfrm>
          <a:prstGeom prst="rect">
            <a:avLst/>
          </a:prstGeom>
        </p:spPr>
        <p:txBody>
          <a:bodyPr wrap="none">
            <a:spAutoFit/>
          </a:bodyPr>
          <a:lstStyle/>
          <a:p>
            <a:pPr algn="r"/>
            <a:r>
              <a:rPr lang="en-US" b="1" dirty="0">
                <a:solidFill>
                  <a:srgbClr val="262626"/>
                </a:solidFill>
                <a:latin typeface="Optima"/>
                <a:cs typeface="Optima"/>
              </a:rPr>
              <a:t>Human</a:t>
            </a:r>
            <a:endParaRPr lang="en-US" dirty="0"/>
          </a:p>
        </p:txBody>
      </p:sp>
      <p:sp>
        <p:nvSpPr>
          <p:cNvPr id="60" name="Rectangle 59"/>
          <p:cNvSpPr/>
          <p:nvPr/>
        </p:nvSpPr>
        <p:spPr>
          <a:xfrm>
            <a:off x="1594075" y="4495800"/>
            <a:ext cx="851768" cy="369332"/>
          </a:xfrm>
          <a:prstGeom prst="rect">
            <a:avLst/>
          </a:prstGeom>
        </p:spPr>
        <p:txBody>
          <a:bodyPr wrap="none">
            <a:spAutoFit/>
          </a:bodyPr>
          <a:lstStyle/>
          <a:p>
            <a:pPr algn="r"/>
            <a:r>
              <a:rPr lang="en-US" b="1" dirty="0">
                <a:solidFill>
                  <a:srgbClr val="262626"/>
                </a:solidFill>
                <a:latin typeface="Optima"/>
                <a:cs typeface="Optima"/>
              </a:rPr>
              <a:t>Chimp</a:t>
            </a:r>
            <a:endParaRPr lang="en-US" dirty="0"/>
          </a:p>
        </p:txBody>
      </p:sp>
      <p:sp>
        <p:nvSpPr>
          <p:cNvPr id="61" name="TextBox 60"/>
          <p:cNvSpPr txBox="1"/>
          <p:nvPr/>
        </p:nvSpPr>
        <p:spPr>
          <a:xfrm>
            <a:off x="3262161" y="5698173"/>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2</a:t>
            </a:r>
          </a:p>
        </p:txBody>
      </p:sp>
      <p:sp>
        <p:nvSpPr>
          <p:cNvPr id="62" name="TextBox 61"/>
          <p:cNvSpPr txBox="1"/>
          <p:nvPr/>
        </p:nvSpPr>
        <p:spPr>
          <a:xfrm>
            <a:off x="3273404" y="4668773"/>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1</a:t>
            </a:r>
          </a:p>
        </p:txBody>
      </p:sp>
      <p:sp>
        <p:nvSpPr>
          <p:cNvPr id="63" name="TextBox 62"/>
          <p:cNvSpPr txBox="1"/>
          <p:nvPr/>
        </p:nvSpPr>
        <p:spPr>
          <a:xfrm>
            <a:off x="4457711" y="4986680"/>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3</a:t>
            </a:r>
          </a:p>
        </p:txBody>
      </p:sp>
      <p:sp>
        <p:nvSpPr>
          <p:cNvPr id="64" name="TextBox 63"/>
          <p:cNvSpPr txBox="1"/>
          <p:nvPr/>
        </p:nvSpPr>
        <p:spPr>
          <a:xfrm>
            <a:off x="5653357" y="4668773"/>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2</a:t>
            </a:r>
          </a:p>
        </p:txBody>
      </p:sp>
      <p:sp>
        <p:nvSpPr>
          <p:cNvPr id="65" name="TextBox 64"/>
          <p:cNvSpPr txBox="1"/>
          <p:nvPr/>
        </p:nvSpPr>
        <p:spPr>
          <a:xfrm>
            <a:off x="5653357" y="5698173"/>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0</a:t>
            </a:r>
          </a:p>
        </p:txBody>
      </p:sp>
      <p:sp>
        <p:nvSpPr>
          <p:cNvPr id="68" name="Title 1"/>
          <p:cNvSpPr txBox="1">
            <a:spLocks/>
          </p:cNvSpPr>
          <p:nvPr/>
        </p:nvSpPr>
        <p:spPr>
          <a:xfrm>
            <a:off x="218096"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An Idea for Distance-Based Phylogeny</a:t>
            </a:r>
          </a:p>
        </p:txBody>
      </p:sp>
      <p:sp>
        <p:nvSpPr>
          <p:cNvPr id="26" name="Content Placeholder 3"/>
          <p:cNvSpPr txBox="1">
            <a:spLocks/>
          </p:cNvSpPr>
          <p:nvPr/>
        </p:nvSpPr>
        <p:spPr>
          <a:xfrm>
            <a:off x="465840" y="1524000"/>
            <a:ext cx="8229600" cy="990600"/>
          </a:xfrm>
          <a:prstGeom prst="rect">
            <a:avLst/>
          </a:prstGeom>
          <a:solidFill>
            <a:srgbClr val="CAE2F9"/>
          </a:solidFill>
          <a:ln>
            <a:solidFill>
              <a:srgbClr val="176FC1"/>
            </a:solidFill>
          </a:ln>
          <a:effectLst>
            <a:outerShdw blurRad="50800" dist="38100" dir="5400000" algn="t" rotWithShape="0">
              <a:prstClr val="black">
                <a:alpha val="40000"/>
              </a:prstClr>
            </a:outerShdw>
          </a:effectLst>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a:latin typeface="Optima"/>
                <a:cs typeface="Optima"/>
              </a:rPr>
              <a:t>Seal and whale are </a:t>
            </a:r>
            <a:r>
              <a:rPr lang="en-US" sz="2800" b="1" dirty="0">
                <a:solidFill>
                  <a:srgbClr val="ED1C24"/>
                </a:solidFill>
                <a:latin typeface="Optima"/>
                <a:cs typeface="Optima"/>
              </a:rPr>
              <a:t>neighbors</a:t>
            </a:r>
            <a:r>
              <a:rPr lang="en-US" sz="2800" dirty="0">
                <a:solidFill>
                  <a:srgbClr val="ED1C24"/>
                </a:solidFill>
                <a:latin typeface="Optima"/>
                <a:cs typeface="Optima"/>
              </a:rPr>
              <a:t> </a:t>
            </a:r>
            <a:r>
              <a:rPr lang="en-US" sz="2800" dirty="0">
                <a:latin typeface="Optima"/>
                <a:cs typeface="Optima"/>
              </a:rPr>
              <a:t>(meaning they share the same </a:t>
            </a:r>
            <a:r>
              <a:rPr lang="en-US" sz="2800" b="1" dirty="0">
                <a:solidFill>
                  <a:schemeClr val="bg2"/>
                </a:solidFill>
                <a:latin typeface="Optima"/>
                <a:cs typeface="Optima"/>
              </a:rPr>
              <a:t>parent</a:t>
            </a:r>
            <a:r>
              <a:rPr lang="en-US" sz="2800" dirty="0">
                <a:latin typeface="Optima"/>
                <a:cs typeface="Optima"/>
              </a:rPr>
              <a:t>).</a:t>
            </a:r>
          </a:p>
        </p:txBody>
      </p:sp>
    </p:spTree>
    <p:extLst>
      <p:ext uri="{BB962C8B-B14F-4D97-AF65-F5344CB8AC3E}">
        <p14:creationId xmlns:p14="http://schemas.microsoft.com/office/powerpoint/2010/main" val="39849446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3"/>
          <p:cNvSpPr txBox="1">
            <a:spLocks/>
          </p:cNvSpPr>
          <p:nvPr/>
        </p:nvSpPr>
        <p:spPr>
          <a:xfrm>
            <a:off x="465840" y="1524000"/>
            <a:ext cx="8229600" cy="990600"/>
          </a:xfrm>
          <a:prstGeom prst="rect">
            <a:avLst/>
          </a:prstGeom>
          <a:solidFill>
            <a:srgbClr val="CAE2F9"/>
          </a:solidFill>
          <a:ln>
            <a:solidFill>
              <a:srgbClr val="176FC1"/>
            </a:solidFill>
          </a:ln>
          <a:effectLst>
            <a:outerShdw blurRad="50800" dist="38100" dir="5400000" algn="t" rotWithShape="0">
              <a:prstClr val="black">
                <a:alpha val="40000"/>
              </a:prstClr>
            </a:outerShdw>
          </a:effectLst>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a:latin typeface="Optima"/>
                <a:cs typeface="Optima"/>
              </a:rPr>
              <a:t>Seal and whale are </a:t>
            </a:r>
            <a:r>
              <a:rPr lang="en-US" sz="2800" b="1" dirty="0">
                <a:solidFill>
                  <a:srgbClr val="ED1C24"/>
                </a:solidFill>
                <a:latin typeface="Optima"/>
                <a:cs typeface="Optima"/>
              </a:rPr>
              <a:t>neighbors</a:t>
            </a:r>
            <a:r>
              <a:rPr lang="en-US" sz="2800" dirty="0">
                <a:solidFill>
                  <a:srgbClr val="ED1C24"/>
                </a:solidFill>
                <a:latin typeface="Optima"/>
                <a:cs typeface="Optima"/>
              </a:rPr>
              <a:t> </a:t>
            </a:r>
            <a:r>
              <a:rPr lang="en-US" sz="2800" dirty="0">
                <a:latin typeface="Optima"/>
                <a:cs typeface="Optima"/>
              </a:rPr>
              <a:t>(meaning they share the same </a:t>
            </a:r>
            <a:r>
              <a:rPr lang="en-US" sz="2800" b="1" dirty="0">
                <a:solidFill>
                  <a:schemeClr val="bg2"/>
                </a:solidFill>
                <a:latin typeface="Optima"/>
                <a:cs typeface="Optima"/>
              </a:rPr>
              <a:t>parent</a:t>
            </a:r>
            <a:r>
              <a:rPr lang="en-US" sz="2800" dirty="0">
                <a:latin typeface="Optima"/>
                <a:cs typeface="Optima"/>
              </a:rPr>
              <a:t>).</a:t>
            </a:r>
          </a:p>
        </p:txBody>
      </p:sp>
      <p:sp>
        <p:nvSpPr>
          <p:cNvPr id="25" name="Content Placeholder 3"/>
          <p:cNvSpPr txBox="1">
            <a:spLocks/>
          </p:cNvSpPr>
          <p:nvPr/>
        </p:nvSpPr>
        <p:spPr>
          <a:xfrm>
            <a:off x="304802" y="5499996"/>
            <a:ext cx="8610601" cy="12192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b="1" dirty="0">
              <a:latin typeface="Optima"/>
              <a:cs typeface="Optima"/>
            </a:endParaRPr>
          </a:p>
        </p:txBody>
      </p:sp>
      <p:cxnSp>
        <p:nvCxnSpPr>
          <p:cNvPr id="46" name="Straight Arrow Connector 45"/>
          <p:cNvCxnSpPr/>
          <p:nvPr/>
        </p:nvCxnSpPr>
        <p:spPr>
          <a:xfrm>
            <a:off x="4017481" y="5418300"/>
            <a:ext cx="1240321" cy="0"/>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5249430" y="5410228"/>
            <a:ext cx="1350955" cy="679984"/>
          </a:xfrm>
          <a:prstGeom prst="straightConnector1">
            <a:avLst/>
          </a:prstGeom>
          <a:ln w="38100" cmpd="sng">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V="1">
            <a:off x="5257802" y="4726683"/>
            <a:ext cx="1350955" cy="679984"/>
          </a:xfrm>
          <a:prstGeom prst="straightConnector1">
            <a:avLst/>
          </a:prstGeom>
          <a:ln w="38100" cmpd="sng">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H="1">
            <a:off x="2667530" y="5418300"/>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H="1" flipV="1">
            <a:off x="2675902" y="4734755"/>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51" name="Oval 50"/>
          <p:cNvSpPr>
            <a:spLocks noChangeAspect="1"/>
          </p:cNvSpPr>
          <p:nvPr/>
        </p:nvSpPr>
        <p:spPr>
          <a:xfrm>
            <a:off x="3898008" y="5221413"/>
            <a:ext cx="365762" cy="365760"/>
          </a:xfrm>
          <a:prstGeom prst="ellipse">
            <a:avLst/>
          </a:prstGeom>
          <a:solidFill>
            <a:schemeClr val="bg1">
              <a:lumMod val="7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52" name="Oval 51"/>
          <p:cNvSpPr>
            <a:spLocks noChangeAspect="1"/>
          </p:cNvSpPr>
          <p:nvPr/>
        </p:nvSpPr>
        <p:spPr>
          <a:xfrm>
            <a:off x="6407370" y="4531204"/>
            <a:ext cx="365762" cy="365760"/>
          </a:xfrm>
          <a:prstGeom prst="ellipse">
            <a:avLst/>
          </a:prstGeom>
          <a:solidFill>
            <a:srgbClr val="ED1C24"/>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53" name="Oval 52"/>
          <p:cNvSpPr>
            <a:spLocks noChangeAspect="1"/>
          </p:cNvSpPr>
          <p:nvPr/>
        </p:nvSpPr>
        <p:spPr>
          <a:xfrm>
            <a:off x="6407370" y="5884235"/>
            <a:ext cx="365762" cy="365760"/>
          </a:xfrm>
          <a:prstGeom prst="ellipse">
            <a:avLst/>
          </a:prstGeom>
          <a:solidFill>
            <a:srgbClr val="ED1C24"/>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54" name="Oval 53"/>
          <p:cNvSpPr>
            <a:spLocks noChangeAspect="1"/>
          </p:cNvSpPr>
          <p:nvPr/>
        </p:nvSpPr>
        <p:spPr>
          <a:xfrm>
            <a:off x="4993669" y="5221413"/>
            <a:ext cx="365762" cy="365760"/>
          </a:xfrm>
          <a:prstGeom prst="ellipse">
            <a:avLst/>
          </a:prstGeom>
          <a:solidFill>
            <a:schemeClr val="bg2"/>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176FC1"/>
              </a:solidFill>
              <a:latin typeface="Optima"/>
              <a:cs typeface="Optima"/>
            </a:endParaRPr>
          </a:p>
        </p:txBody>
      </p:sp>
      <p:sp>
        <p:nvSpPr>
          <p:cNvPr id="55" name="Oval 54"/>
          <p:cNvSpPr>
            <a:spLocks noChangeAspect="1"/>
          </p:cNvSpPr>
          <p:nvPr/>
        </p:nvSpPr>
        <p:spPr>
          <a:xfrm>
            <a:off x="2489698" y="588423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56" name="Oval 55"/>
          <p:cNvSpPr>
            <a:spLocks noChangeAspect="1"/>
          </p:cNvSpPr>
          <p:nvPr/>
        </p:nvSpPr>
        <p:spPr>
          <a:xfrm>
            <a:off x="2489698" y="4531204"/>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57" name="Rectangle 56"/>
          <p:cNvSpPr/>
          <p:nvPr/>
        </p:nvSpPr>
        <p:spPr>
          <a:xfrm>
            <a:off x="6795814" y="5868259"/>
            <a:ext cx="838845" cy="369332"/>
          </a:xfrm>
          <a:prstGeom prst="rect">
            <a:avLst/>
          </a:prstGeom>
        </p:spPr>
        <p:txBody>
          <a:bodyPr wrap="none">
            <a:spAutoFit/>
          </a:bodyPr>
          <a:lstStyle/>
          <a:p>
            <a:r>
              <a:rPr lang="en-US" b="1" dirty="0">
                <a:solidFill>
                  <a:srgbClr val="ED1C24"/>
                </a:solidFill>
                <a:latin typeface="Optima"/>
                <a:cs typeface="Optima"/>
              </a:rPr>
              <a:t>Whale</a:t>
            </a:r>
            <a:endParaRPr lang="en-US" dirty="0">
              <a:solidFill>
                <a:srgbClr val="ED1C24"/>
              </a:solidFill>
            </a:endParaRPr>
          </a:p>
        </p:txBody>
      </p:sp>
      <p:sp>
        <p:nvSpPr>
          <p:cNvPr id="58" name="Rectangle 57"/>
          <p:cNvSpPr/>
          <p:nvPr/>
        </p:nvSpPr>
        <p:spPr>
          <a:xfrm>
            <a:off x="6795812" y="4511765"/>
            <a:ext cx="595086" cy="369332"/>
          </a:xfrm>
          <a:prstGeom prst="rect">
            <a:avLst/>
          </a:prstGeom>
        </p:spPr>
        <p:txBody>
          <a:bodyPr wrap="none">
            <a:spAutoFit/>
          </a:bodyPr>
          <a:lstStyle/>
          <a:p>
            <a:r>
              <a:rPr lang="en-US" b="1" dirty="0">
                <a:solidFill>
                  <a:schemeClr val="tx2"/>
                </a:solidFill>
                <a:latin typeface="Optima"/>
                <a:cs typeface="Optima"/>
              </a:rPr>
              <a:t>Seal</a:t>
            </a:r>
            <a:endParaRPr lang="en-US" b="1" dirty="0">
              <a:solidFill>
                <a:schemeClr val="tx2"/>
              </a:solidFill>
            </a:endParaRPr>
          </a:p>
        </p:txBody>
      </p:sp>
      <p:sp>
        <p:nvSpPr>
          <p:cNvPr id="59" name="Rectangle 58"/>
          <p:cNvSpPr/>
          <p:nvPr/>
        </p:nvSpPr>
        <p:spPr>
          <a:xfrm>
            <a:off x="1517208" y="5871527"/>
            <a:ext cx="928637" cy="369332"/>
          </a:xfrm>
          <a:prstGeom prst="rect">
            <a:avLst/>
          </a:prstGeom>
        </p:spPr>
        <p:txBody>
          <a:bodyPr wrap="none">
            <a:spAutoFit/>
          </a:bodyPr>
          <a:lstStyle/>
          <a:p>
            <a:pPr algn="r"/>
            <a:r>
              <a:rPr lang="en-US" b="1" dirty="0">
                <a:solidFill>
                  <a:srgbClr val="262626"/>
                </a:solidFill>
                <a:latin typeface="Optima"/>
                <a:cs typeface="Optima"/>
              </a:rPr>
              <a:t>Human</a:t>
            </a:r>
            <a:endParaRPr lang="en-US" dirty="0"/>
          </a:p>
        </p:txBody>
      </p:sp>
      <p:sp>
        <p:nvSpPr>
          <p:cNvPr id="60" name="Rectangle 59"/>
          <p:cNvSpPr/>
          <p:nvPr/>
        </p:nvSpPr>
        <p:spPr>
          <a:xfrm>
            <a:off x="1594075" y="4495800"/>
            <a:ext cx="851768" cy="369332"/>
          </a:xfrm>
          <a:prstGeom prst="rect">
            <a:avLst/>
          </a:prstGeom>
        </p:spPr>
        <p:txBody>
          <a:bodyPr wrap="none">
            <a:spAutoFit/>
          </a:bodyPr>
          <a:lstStyle/>
          <a:p>
            <a:pPr algn="r"/>
            <a:r>
              <a:rPr lang="en-US" b="1" dirty="0">
                <a:solidFill>
                  <a:srgbClr val="262626"/>
                </a:solidFill>
                <a:latin typeface="Optima"/>
                <a:cs typeface="Optima"/>
              </a:rPr>
              <a:t>Chimp</a:t>
            </a:r>
            <a:endParaRPr lang="en-US" dirty="0"/>
          </a:p>
        </p:txBody>
      </p:sp>
      <p:sp>
        <p:nvSpPr>
          <p:cNvPr id="61" name="TextBox 60"/>
          <p:cNvSpPr txBox="1"/>
          <p:nvPr/>
        </p:nvSpPr>
        <p:spPr>
          <a:xfrm>
            <a:off x="3262161" y="5698173"/>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2</a:t>
            </a:r>
          </a:p>
        </p:txBody>
      </p:sp>
      <p:sp>
        <p:nvSpPr>
          <p:cNvPr id="62" name="TextBox 61"/>
          <p:cNvSpPr txBox="1"/>
          <p:nvPr/>
        </p:nvSpPr>
        <p:spPr>
          <a:xfrm>
            <a:off x="3273404" y="4668773"/>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1</a:t>
            </a:r>
          </a:p>
        </p:txBody>
      </p:sp>
      <p:sp>
        <p:nvSpPr>
          <p:cNvPr id="63" name="TextBox 62"/>
          <p:cNvSpPr txBox="1"/>
          <p:nvPr/>
        </p:nvSpPr>
        <p:spPr>
          <a:xfrm>
            <a:off x="4457711" y="4986680"/>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3</a:t>
            </a:r>
          </a:p>
        </p:txBody>
      </p:sp>
      <p:sp>
        <p:nvSpPr>
          <p:cNvPr id="64" name="TextBox 63"/>
          <p:cNvSpPr txBox="1"/>
          <p:nvPr/>
        </p:nvSpPr>
        <p:spPr>
          <a:xfrm>
            <a:off x="5653357" y="4668773"/>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2</a:t>
            </a:r>
          </a:p>
        </p:txBody>
      </p:sp>
      <p:sp>
        <p:nvSpPr>
          <p:cNvPr id="65" name="TextBox 64"/>
          <p:cNvSpPr txBox="1"/>
          <p:nvPr/>
        </p:nvSpPr>
        <p:spPr>
          <a:xfrm>
            <a:off x="5653357" y="5698173"/>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0</a:t>
            </a:r>
          </a:p>
        </p:txBody>
      </p:sp>
      <p:sp>
        <p:nvSpPr>
          <p:cNvPr id="68" name="Title 1"/>
          <p:cNvSpPr txBox="1">
            <a:spLocks/>
          </p:cNvSpPr>
          <p:nvPr/>
        </p:nvSpPr>
        <p:spPr>
          <a:xfrm>
            <a:off x="218096"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An Idea for Distance-Based Phylogeny</a:t>
            </a:r>
          </a:p>
        </p:txBody>
      </p:sp>
      <p:sp>
        <p:nvSpPr>
          <p:cNvPr id="26" name="Content Placeholder 3"/>
          <p:cNvSpPr txBox="1">
            <a:spLocks/>
          </p:cNvSpPr>
          <p:nvPr/>
        </p:nvSpPr>
        <p:spPr>
          <a:xfrm>
            <a:off x="457200" y="2971800"/>
            <a:ext cx="8241820" cy="991903"/>
          </a:xfrm>
          <a:prstGeom prst="rect">
            <a:avLst/>
          </a:prstGeom>
          <a:solidFill>
            <a:srgbClr val="CAE2F9"/>
          </a:solidFill>
          <a:ln>
            <a:solidFill>
              <a:srgbClr val="176FC1"/>
            </a:solidFill>
          </a:ln>
          <a:effectLst>
            <a:outerShdw blurRad="50800" dist="38100" dir="5400000" algn="t" rotWithShape="0">
              <a:prstClr val="black">
                <a:alpha val="40000"/>
              </a:prstClr>
            </a:outerShdw>
          </a:effectLst>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b="1" dirty="0">
                <a:latin typeface="Optima"/>
                <a:cs typeface="Optima"/>
              </a:rPr>
              <a:t>Theorem: </a:t>
            </a:r>
            <a:r>
              <a:rPr lang="en-US" sz="2800" dirty="0">
                <a:latin typeface="Optima"/>
                <a:cs typeface="Optima"/>
              </a:rPr>
              <a:t>Every simple tree with at least two nodes </a:t>
            </a:r>
            <a:r>
              <a:rPr lang="en-US" sz="2800">
                <a:latin typeface="Optima"/>
                <a:cs typeface="Optima"/>
              </a:rPr>
              <a:t>has at least one </a:t>
            </a:r>
            <a:r>
              <a:rPr lang="en-US" sz="2800" dirty="0">
                <a:latin typeface="Optima"/>
                <a:cs typeface="Optima"/>
              </a:rPr>
              <a:t>pair of neighboring leaves.</a:t>
            </a:r>
            <a:endParaRPr lang="en-US" sz="2800" b="1" dirty="0">
              <a:latin typeface="Optima"/>
              <a:cs typeface="Optima"/>
            </a:endParaRPr>
          </a:p>
        </p:txBody>
      </p:sp>
    </p:spTree>
    <p:extLst>
      <p:ext uri="{BB962C8B-B14F-4D97-AF65-F5344CB8AC3E}">
        <p14:creationId xmlns:p14="http://schemas.microsoft.com/office/powerpoint/2010/main" val="28672865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itle 1"/>
          <p:cNvSpPr txBox="1">
            <a:spLocks/>
          </p:cNvSpPr>
          <p:nvPr/>
        </p:nvSpPr>
        <p:spPr>
          <a:xfrm>
            <a:off x="218096"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An Idea for Distance-Based Phylogeny</a:t>
            </a:r>
          </a:p>
        </p:txBody>
      </p:sp>
      <p:graphicFrame>
        <p:nvGraphicFramePr>
          <p:cNvPr id="26" name="Table 25"/>
          <p:cNvGraphicFramePr>
            <a:graphicFrameLocks noGrp="1"/>
          </p:cNvGraphicFramePr>
          <p:nvPr>
            <p:extLst>
              <p:ext uri="{D42A27DB-BD31-4B8C-83A1-F6EECF244321}">
                <p14:modId xmlns:p14="http://schemas.microsoft.com/office/powerpoint/2010/main" val="2685207776"/>
              </p:ext>
            </p:extLst>
          </p:nvPr>
        </p:nvGraphicFramePr>
        <p:xfrm>
          <a:off x="1752600" y="1981200"/>
          <a:ext cx="5372856" cy="1905000"/>
        </p:xfrm>
        <a:graphic>
          <a:graphicData uri="http://schemas.openxmlformats.org/drawingml/2006/table">
            <a:tbl>
              <a:tblPr firstRow="1" bandRow="1">
                <a:tableStyleId>{5C22544A-7EE6-4342-B048-85BDC9FD1C3A}</a:tableStyleId>
              </a:tblPr>
              <a:tblGrid>
                <a:gridCol w="1211165">
                  <a:extLst>
                    <a:ext uri="{9D8B030D-6E8A-4147-A177-3AD203B41FA5}">
                      <a16:colId xmlns:a16="http://schemas.microsoft.com/office/drawing/2014/main" val="20000"/>
                    </a:ext>
                  </a:extLst>
                </a:gridCol>
                <a:gridCol w="1006231">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957384">
                  <a:extLst>
                    <a:ext uri="{9D8B030D-6E8A-4147-A177-3AD203B41FA5}">
                      <a16:colId xmlns:a16="http://schemas.microsoft.com/office/drawing/2014/main" val="20003"/>
                    </a:ext>
                  </a:extLst>
                </a:gridCol>
                <a:gridCol w="1055076">
                  <a:extLst>
                    <a:ext uri="{9D8B030D-6E8A-4147-A177-3AD203B41FA5}">
                      <a16:colId xmlns:a16="http://schemas.microsoft.com/office/drawing/2014/main" val="20004"/>
                    </a:ext>
                  </a:extLst>
                </a:gridCol>
              </a:tblGrid>
              <a:tr h="375920">
                <a:tc>
                  <a:txBody>
                    <a:bodyPr/>
                    <a:lstStyle/>
                    <a:p>
                      <a:pPr algn="ctr"/>
                      <a:endParaRPr lang="en-US" sz="19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rgbClr val="ED1C24"/>
                          </a:solidFill>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5920">
                <a:tc>
                  <a:txBody>
                    <a:bodyPr/>
                    <a:lstStyle/>
                    <a:p>
                      <a:pPr algn="ctr"/>
                      <a:r>
                        <a:rPr lang="en-US" sz="1600" b="1" dirty="0">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5920">
                <a:tc>
                  <a:txBody>
                    <a:bodyPr/>
                    <a:lstStyle/>
                    <a:p>
                      <a:pPr algn="ctr"/>
                      <a:r>
                        <a:rPr lang="en-US" sz="1600" b="1" dirty="0">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5920">
                <a:tc>
                  <a:txBody>
                    <a:bodyPr/>
                    <a:lstStyle/>
                    <a:p>
                      <a:pPr algn="ctr"/>
                      <a:r>
                        <a:rPr lang="en-US" sz="1600" b="1" dirty="0">
                          <a:solidFill>
                            <a:srgbClr val="ED1C24"/>
                          </a:solidFill>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1" dirty="0">
                          <a:solidFill>
                            <a:srgbClr val="ED1C24"/>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592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rgbClr val="262626"/>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cxnSp>
        <p:nvCxnSpPr>
          <p:cNvPr id="28" name="Straight Arrow Connector 27"/>
          <p:cNvCxnSpPr/>
          <p:nvPr/>
        </p:nvCxnSpPr>
        <p:spPr>
          <a:xfrm>
            <a:off x="5249430" y="5410228"/>
            <a:ext cx="1350955" cy="679984"/>
          </a:xfrm>
          <a:prstGeom prst="straightConnector1">
            <a:avLst/>
          </a:prstGeom>
          <a:ln w="38100" cmpd="sng">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5257802" y="4726683"/>
            <a:ext cx="1350955" cy="679984"/>
          </a:xfrm>
          <a:prstGeom prst="straightConnector1">
            <a:avLst/>
          </a:prstGeom>
          <a:ln w="38100" cmpd="sng">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3" name="Oval 32"/>
          <p:cNvSpPr>
            <a:spLocks noChangeAspect="1"/>
          </p:cNvSpPr>
          <p:nvPr/>
        </p:nvSpPr>
        <p:spPr>
          <a:xfrm>
            <a:off x="6407370" y="4531204"/>
            <a:ext cx="365762" cy="365760"/>
          </a:xfrm>
          <a:prstGeom prst="ellipse">
            <a:avLst/>
          </a:prstGeom>
          <a:solidFill>
            <a:srgbClr val="ED1C24"/>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4" name="Oval 33"/>
          <p:cNvSpPr>
            <a:spLocks noChangeAspect="1"/>
          </p:cNvSpPr>
          <p:nvPr/>
        </p:nvSpPr>
        <p:spPr>
          <a:xfrm>
            <a:off x="6407370" y="5884235"/>
            <a:ext cx="365762" cy="365760"/>
          </a:xfrm>
          <a:prstGeom prst="ellipse">
            <a:avLst/>
          </a:prstGeom>
          <a:solidFill>
            <a:srgbClr val="ED1C24"/>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5" name="Oval 34"/>
          <p:cNvSpPr>
            <a:spLocks noChangeAspect="1"/>
          </p:cNvSpPr>
          <p:nvPr/>
        </p:nvSpPr>
        <p:spPr>
          <a:xfrm>
            <a:off x="4993669" y="5221413"/>
            <a:ext cx="365762" cy="365760"/>
          </a:xfrm>
          <a:prstGeom prst="ellipse">
            <a:avLst/>
          </a:prstGeom>
          <a:solidFill>
            <a:srgbClr val="149B52"/>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rgbClr val="149B52"/>
              </a:solidFill>
              <a:latin typeface="Optima"/>
              <a:cs typeface="Optima"/>
            </a:endParaRPr>
          </a:p>
        </p:txBody>
      </p:sp>
      <p:sp>
        <p:nvSpPr>
          <p:cNvPr id="38" name="Rectangle 37"/>
          <p:cNvSpPr/>
          <p:nvPr/>
        </p:nvSpPr>
        <p:spPr>
          <a:xfrm>
            <a:off x="6795814" y="5868259"/>
            <a:ext cx="838845" cy="369332"/>
          </a:xfrm>
          <a:prstGeom prst="rect">
            <a:avLst/>
          </a:prstGeom>
        </p:spPr>
        <p:txBody>
          <a:bodyPr wrap="none">
            <a:spAutoFit/>
          </a:bodyPr>
          <a:lstStyle/>
          <a:p>
            <a:r>
              <a:rPr lang="en-US" b="1" dirty="0">
                <a:solidFill>
                  <a:srgbClr val="ED1C24"/>
                </a:solidFill>
                <a:latin typeface="Optima"/>
                <a:cs typeface="Optima"/>
              </a:rPr>
              <a:t>Whale</a:t>
            </a:r>
            <a:endParaRPr lang="en-US" dirty="0">
              <a:solidFill>
                <a:srgbClr val="ED1C24"/>
              </a:solidFill>
            </a:endParaRPr>
          </a:p>
        </p:txBody>
      </p:sp>
      <p:sp>
        <p:nvSpPr>
          <p:cNvPr id="39" name="Rectangle 38"/>
          <p:cNvSpPr/>
          <p:nvPr/>
        </p:nvSpPr>
        <p:spPr>
          <a:xfrm>
            <a:off x="6795812" y="4511765"/>
            <a:ext cx="595086" cy="369332"/>
          </a:xfrm>
          <a:prstGeom prst="rect">
            <a:avLst/>
          </a:prstGeom>
        </p:spPr>
        <p:txBody>
          <a:bodyPr wrap="none">
            <a:spAutoFit/>
          </a:bodyPr>
          <a:lstStyle/>
          <a:p>
            <a:r>
              <a:rPr lang="en-US" b="1" dirty="0">
                <a:solidFill>
                  <a:schemeClr val="tx2"/>
                </a:solidFill>
                <a:latin typeface="Optima"/>
                <a:cs typeface="Optima"/>
              </a:rPr>
              <a:t>Seal</a:t>
            </a:r>
            <a:endParaRPr lang="en-US" b="1" dirty="0">
              <a:solidFill>
                <a:schemeClr val="tx2"/>
              </a:solidFill>
            </a:endParaRPr>
          </a:p>
        </p:txBody>
      </p:sp>
      <p:sp>
        <p:nvSpPr>
          <p:cNvPr id="45" name="TextBox 44"/>
          <p:cNvSpPr txBox="1"/>
          <p:nvPr/>
        </p:nvSpPr>
        <p:spPr>
          <a:xfrm>
            <a:off x="5674774" y="4668773"/>
            <a:ext cx="284435"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a:t>
            </a:r>
          </a:p>
        </p:txBody>
      </p:sp>
      <p:sp>
        <p:nvSpPr>
          <p:cNvPr id="66" name="TextBox 65"/>
          <p:cNvSpPr txBox="1"/>
          <p:nvPr/>
        </p:nvSpPr>
        <p:spPr>
          <a:xfrm>
            <a:off x="5674774" y="5698173"/>
            <a:ext cx="284435"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a:t>
            </a:r>
          </a:p>
        </p:txBody>
      </p:sp>
    </p:spTree>
    <p:extLst>
      <p:ext uri="{BB962C8B-B14F-4D97-AF65-F5344CB8AC3E}">
        <p14:creationId xmlns:p14="http://schemas.microsoft.com/office/powerpoint/2010/main" val="15704212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itle 1"/>
          <p:cNvSpPr txBox="1">
            <a:spLocks/>
          </p:cNvSpPr>
          <p:nvPr/>
        </p:nvSpPr>
        <p:spPr>
          <a:xfrm>
            <a:off x="218096"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An Idea for Distance-Based Phylogeny</a:t>
            </a:r>
          </a:p>
        </p:txBody>
      </p:sp>
      <p:graphicFrame>
        <p:nvGraphicFramePr>
          <p:cNvPr id="26" name="Table 25"/>
          <p:cNvGraphicFramePr>
            <a:graphicFrameLocks noGrp="1"/>
          </p:cNvGraphicFramePr>
          <p:nvPr>
            <p:extLst>
              <p:ext uri="{D42A27DB-BD31-4B8C-83A1-F6EECF244321}">
                <p14:modId xmlns:p14="http://schemas.microsoft.com/office/powerpoint/2010/main" val="3311821696"/>
              </p:ext>
            </p:extLst>
          </p:nvPr>
        </p:nvGraphicFramePr>
        <p:xfrm>
          <a:off x="1752600" y="1981200"/>
          <a:ext cx="5372856" cy="1905000"/>
        </p:xfrm>
        <a:graphic>
          <a:graphicData uri="http://schemas.openxmlformats.org/drawingml/2006/table">
            <a:tbl>
              <a:tblPr firstRow="1" bandRow="1">
                <a:tableStyleId>{5C22544A-7EE6-4342-B048-85BDC9FD1C3A}</a:tableStyleId>
              </a:tblPr>
              <a:tblGrid>
                <a:gridCol w="1211165">
                  <a:extLst>
                    <a:ext uri="{9D8B030D-6E8A-4147-A177-3AD203B41FA5}">
                      <a16:colId xmlns:a16="http://schemas.microsoft.com/office/drawing/2014/main" val="20000"/>
                    </a:ext>
                  </a:extLst>
                </a:gridCol>
                <a:gridCol w="1006231">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957384">
                  <a:extLst>
                    <a:ext uri="{9D8B030D-6E8A-4147-A177-3AD203B41FA5}">
                      <a16:colId xmlns:a16="http://schemas.microsoft.com/office/drawing/2014/main" val="20003"/>
                    </a:ext>
                  </a:extLst>
                </a:gridCol>
                <a:gridCol w="1055076">
                  <a:extLst>
                    <a:ext uri="{9D8B030D-6E8A-4147-A177-3AD203B41FA5}">
                      <a16:colId xmlns:a16="http://schemas.microsoft.com/office/drawing/2014/main" val="20004"/>
                    </a:ext>
                  </a:extLst>
                </a:gridCol>
              </a:tblGrid>
              <a:tr h="375920">
                <a:tc>
                  <a:txBody>
                    <a:bodyPr/>
                    <a:lstStyle/>
                    <a:p>
                      <a:pPr algn="ctr"/>
                      <a:endParaRPr lang="en-US" sz="19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rgbClr val="ED1C24"/>
                          </a:solidFill>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5920">
                <a:tc>
                  <a:txBody>
                    <a:bodyPr/>
                    <a:lstStyle/>
                    <a:p>
                      <a:pPr algn="ctr"/>
                      <a:r>
                        <a:rPr lang="en-US" sz="1600" b="1" dirty="0">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5920">
                <a:tc>
                  <a:txBody>
                    <a:bodyPr/>
                    <a:lstStyle/>
                    <a:p>
                      <a:pPr algn="ctr"/>
                      <a:r>
                        <a:rPr lang="en-US" sz="1600" b="1" dirty="0">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5920">
                <a:tc>
                  <a:txBody>
                    <a:bodyPr/>
                    <a:lstStyle/>
                    <a:p>
                      <a:pPr algn="ctr"/>
                      <a:r>
                        <a:rPr lang="en-US" sz="1600" b="1" dirty="0">
                          <a:solidFill>
                            <a:srgbClr val="ED1C24"/>
                          </a:solidFill>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1" dirty="0">
                          <a:solidFill>
                            <a:srgbClr val="ED1C24"/>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592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rgbClr val="262626"/>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cxnSp>
        <p:nvCxnSpPr>
          <p:cNvPr id="28" name="Straight Arrow Connector 27"/>
          <p:cNvCxnSpPr/>
          <p:nvPr/>
        </p:nvCxnSpPr>
        <p:spPr>
          <a:xfrm>
            <a:off x="5249430" y="5410228"/>
            <a:ext cx="1350955" cy="679984"/>
          </a:xfrm>
          <a:prstGeom prst="straightConnector1">
            <a:avLst/>
          </a:prstGeom>
          <a:ln w="38100" cmpd="sng">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5257802" y="4726683"/>
            <a:ext cx="1350955" cy="679984"/>
          </a:xfrm>
          <a:prstGeom prst="straightConnector1">
            <a:avLst/>
          </a:prstGeom>
          <a:ln w="38100" cmpd="sng">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3" name="Oval 32"/>
          <p:cNvSpPr>
            <a:spLocks noChangeAspect="1"/>
          </p:cNvSpPr>
          <p:nvPr/>
        </p:nvSpPr>
        <p:spPr>
          <a:xfrm>
            <a:off x="6407370" y="4531204"/>
            <a:ext cx="365762" cy="365760"/>
          </a:xfrm>
          <a:prstGeom prst="ellipse">
            <a:avLst/>
          </a:prstGeom>
          <a:solidFill>
            <a:srgbClr val="ED1C24"/>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4" name="Oval 33"/>
          <p:cNvSpPr>
            <a:spLocks noChangeAspect="1"/>
          </p:cNvSpPr>
          <p:nvPr/>
        </p:nvSpPr>
        <p:spPr>
          <a:xfrm>
            <a:off x="6407370" y="5884235"/>
            <a:ext cx="365762" cy="365760"/>
          </a:xfrm>
          <a:prstGeom prst="ellipse">
            <a:avLst/>
          </a:prstGeom>
          <a:solidFill>
            <a:srgbClr val="ED1C24"/>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5" name="Oval 34"/>
          <p:cNvSpPr>
            <a:spLocks noChangeAspect="1"/>
          </p:cNvSpPr>
          <p:nvPr/>
        </p:nvSpPr>
        <p:spPr>
          <a:xfrm>
            <a:off x="4993669" y="5221413"/>
            <a:ext cx="365762" cy="365760"/>
          </a:xfrm>
          <a:prstGeom prst="ellipse">
            <a:avLst/>
          </a:prstGeom>
          <a:solidFill>
            <a:srgbClr val="149B52"/>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8" name="Rectangle 37"/>
          <p:cNvSpPr/>
          <p:nvPr/>
        </p:nvSpPr>
        <p:spPr>
          <a:xfrm>
            <a:off x="6795814" y="5868259"/>
            <a:ext cx="838845" cy="369332"/>
          </a:xfrm>
          <a:prstGeom prst="rect">
            <a:avLst/>
          </a:prstGeom>
        </p:spPr>
        <p:txBody>
          <a:bodyPr wrap="none">
            <a:spAutoFit/>
          </a:bodyPr>
          <a:lstStyle/>
          <a:p>
            <a:r>
              <a:rPr lang="en-US" b="1" dirty="0">
                <a:solidFill>
                  <a:srgbClr val="ED1C24"/>
                </a:solidFill>
                <a:latin typeface="Optima"/>
                <a:cs typeface="Optima"/>
              </a:rPr>
              <a:t>Whale</a:t>
            </a:r>
            <a:endParaRPr lang="en-US" dirty="0">
              <a:solidFill>
                <a:srgbClr val="ED1C24"/>
              </a:solidFill>
            </a:endParaRPr>
          </a:p>
        </p:txBody>
      </p:sp>
      <p:sp>
        <p:nvSpPr>
          <p:cNvPr id="39" name="Rectangle 38"/>
          <p:cNvSpPr/>
          <p:nvPr/>
        </p:nvSpPr>
        <p:spPr>
          <a:xfrm>
            <a:off x="6795812" y="4511765"/>
            <a:ext cx="595086" cy="369332"/>
          </a:xfrm>
          <a:prstGeom prst="rect">
            <a:avLst/>
          </a:prstGeom>
        </p:spPr>
        <p:txBody>
          <a:bodyPr wrap="none">
            <a:spAutoFit/>
          </a:bodyPr>
          <a:lstStyle/>
          <a:p>
            <a:r>
              <a:rPr lang="en-US" b="1" dirty="0">
                <a:solidFill>
                  <a:schemeClr val="tx2"/>
                </a:solidFill>
                <a:latin typeface="Optima"/>
                <a:cs typeface="Optima"/>
              </a:rPr>
              <a:t>Seal</a:t>
            </a:r>
            <a:endParaRPr lang="en-US" b="1" dirty="0">
              <a:solidFill>
                <a:schemeClr val="tx2"/>
              </a:solidFill>
            </a:endParaRPr>
          </a:p>
        </p:txBody>
      </p:sp>
      <p:sp>
        <p:nvSpPr>
          <p:cNvPr id="45" name="TextBox 44"/>
          <p:cNvSpPr txBox="1"/>
          <p:nvPr/>
        </p:nvSpPr>
        <p:spPr>
          <a:xfrm>
            <a:off x="5674774" y="4668773"/>
            <a:ext cx="284435"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a:t>
            </a:r>
          </a:p>
        </p:txBody>
      </p:sp>
      <p:sp>
        <p:nvSpPr>
          <p:cNvPr id="66" name="TextBox 65"/>
          <p:cNvSpPr txBox="1"/>
          <p:nvPr/>
        </p:nvSpPr>
        <p:spPr>
          <a:xfrm>
            <a:off x="5674774" y="5698173"/>
            <a:ext cx="284435"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a:t>
            </a:r>
          </a:p>
        </p:txBody>
      </p:sp>
      <p:sp>
        <p:nvSpPr>
          <p:cNvPr id="13" name="Rectangle 12"/>
          <p:cNvSpPr/>
          <p:nvPr/>
        </p:nvSpPr>
        <p:spPr>
          <a:xfrm>
            <a:off x="574320" y="4648202"/>
            <a:ext cx="3692880" cy="1384995"/>
          </a:xfrm>
          <a:prstGeom prst="rect">
            <a:avLst/>
          </a:prstGeom>
          <a:solidFill>
            <a:schemeClr val="tx2">
              <a:lumMod val="20000"/>
              <a:lumOff val="80000"/>
            </a:schemeClr>
          </a:solidFill>
          <a:ln>
            <a:solidFill>
              <a:schemeClr val="tx2"/>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b="1" dirty="0">
                <a:solidFill>
                  <a:srgbClr val="FF0000"/>
                </a:solidFill>
                <a:latin typeface="Optima"/>
                <a:cs typeface="Optima"/>
              </a:rPr>
              <a:t>STOP and Think: </a:t>
            </a:r>
            <a:r>
              <a:rPr lang="en-US" sz="2800" dirty="0">
                <a:latin typeface="Optima"/>
                <a:cs typeface="Optima"/>
              </a:rPr>
              <a:t>How do we compute the unknown distances?</a:t>
            </a:r>
            <a:endParaRPr lang="en-US" i="1" dirty="0">
              <a:latin typeface="Optima"/>
              <a:cs typeface="Optima"/>
            </a:endParaRPr>
          </a:p>
        </p:txBody>
      </p:sp>
    </p:spTree>
    <p:extLst>
      <p:ext uri="{BB962C8B-B14F-4D97-AF65-F5344CB8AC3E}">
        <p14:creationId xmlns:p14="http://schemas.microsoft.com/office/powerpoint/2010/main" val="1779917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4602" t="11402" r="5510" b="28935"/>
          <a:stretch/>
        </p:blipFill>
        <p:spPr>
          <a:xfrm>
            <a:off x="-17932" y="-47039"/>
            <a:ext cx="9161932" cy="6991688"/>
          </a:xfrm>
          <a:prstGeom prst="rect">
            <a:avLst/>
          </a:prstGeom>
        </p:spPr>
      </p:pic>
      <p:sp>
        <p:nvSpPr>
          <p:cNvPr id="6" name="Title 1"/>
          <p:cNvSpPr txBox="1">
            <a:spLocks/>
          </p:cNvSpPr>
          <p:nvPr/>
        </p:nvSpPr>
        <p:spPr>
          <a:xfrm>
            <a:off x="-41286" y="5602760"/>
            <a:ext cx="3054918" cy="136500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solidFill>
                  <a:schemeClr val="tx2"/>
                </a:solidFill>
                <a:latin typeface="Optima"/>
                <a:cs typeface="Optima"/>
              </a:rPr>
              <a:t>The Spread</a:t>
            </a:r>
            <a:br>
              <a:rPr lang="en-US" b="1" dirty="0">
                <a:solidFill>
                  <a:schemeClr val="tx2"/>
                </a:solidFill>
                <a:latin typeface="Optima"/>
                <a:cs typeface="Optima"/>
              </a:rPr>
            </a:br>
            <a:r>
              <a:rPr lang="en-US" b="1" dirty="0">
                <a:solidFill>
                  <a:schemeClr val="tx2"/>
                </a:solidFill>
                <a:latin typeface="Optima"/>
                <a:cs typeface="Optima"/>
              </a:rPr>
              <a:t>of ?????</a:t>
            </a:r>
          </a:p>
        </p:txBody>
      </p:sp>
    </p:spTree>
    <p:extLst>
      <p:ext uri="{BB962C8B-B14F-4D97-AF65-F5344CB8AC3E}">
        <p14:creationId xmlns:p14="http://schemas.microsoft.com/office/powerpoint/2010/main" val="35691337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Arrow Connector 1"/>
          <p:cNvCxnSpPr/>
          <p:nvPr/>
        </p:nvCxnSpPr>
        <p:spPr>
          <a:xfrm>
            <a:off x="4058275" y="2831625"/>
            <a:ext cx="1240321" cy="0"/>
          </a:xfrm>
          <a:prstGeom prst="straightConnector1">
            <a:avLst/>
          </a:prstGeom>
          <a:ln w="38100" cmpd="sng">
            <a:solidFill>
              <a:schemeClr val="tx1">
                <a:lumMod val="85000"/>
                <a:lumOff val="1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a:off x="5290224" y="2823553"/>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V="1">
            <a:off x="5298594" y="2140008"/>
            <a:ext cx="1350955" cy="679984"/>
          </a:xfrm>
          <a:prstGeom prst="straightConnector1">
            <a:avLst/>
          </a:prstGeom>
          <a:ln w="38100" cmpd="sng">
            <a:solidFill>
              <a:srgbClr val="40404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2708324" y="2831625"/>
            <a:ext cx="1350955" cy="679984"/>
          </a:xfrm>
          <a:prstGeom prst="straightConnector1">
            <a:avLst/>
          </a:prstGeom>
          <a:ln w="38100" cmpd="sng">
            <a:solidFill>
              <a:srgbClr val="40404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flipV="1">
            <a:off x="2716696" y="2148080"/>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9" name="Oval 8"/>
          <p:cNvSpPr>
            <a:spLocks noChangeAspect="1"/>
          </p:cNvSpPr>
          <p:nvPr/>
        </p:nvSpPr>
        <p:spPr>
          <a:xfrm>
            <a:off x="3938802" y="2634739"/>
            <a:ext cx="365762" cy="365760"/>
          </a:xfrm>
          <a:prstGeom prst="ellipse">
            <a:avLst/>
          </a:prstGeom>
          <a:solidFill>
            <a:schemeClr val="bg1">
              <a:lumMod val="7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0" name="Oval 9"/>
          <p:cNvSpPr>
            <a:spLocks noChangeAspect="1"/>
          </p:cNvSpPr>
          <p:nvPr/>
        </p:nvSpPr>
        <p:spPr>
          <a:xfrm>
            <a:off x="6448164" y="1944529"/>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1" name="Oval 10"/>
          <p:cNvSpPr>
            <a:spLocks noChangeAspect="1"/>
          </p:cNvSpPr>
          <p:nvPr/>
        </p:nvSpPr>
        <p:spPr>
          <a:xfrm>
            <a:off x="6448164" y="3297559"/>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2" name="Oval 11"/>
          <p:cNvSpPr>
            <a:spLocks noChangeAspect="1"/>
          </p:cNvSpPr>
          <p:nvPr/>
        </p:nvSpPr>
        <p:spPr>
          <a:xfrm>
            <a:off x="5034463" y="2634739"/>
            <a:ext cx="365762" cy="365760"/>
          </a:xfrm>
          <a:prstGeom prst="ellipse">
            <a:avLst/>
          </a:prstGeom>
          <a:solidFill>
            <a:srgbClr val="BFBFBF"/>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3" name="Oval 12"/>
          <p:cNvSpPr>
            <a:spLocks noChangeAspect="1"/>
          </p:cNvSpPr>
          <p:nvPr/>
        </p:nvSpPr>
        <p:spPr>
          <a:xfrm>
            <a:off x="2530492" y="3297559"/>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4" name="Oval 13"/>
          <p:cNvSpPr>
            <a:spLocks noChangeAspect="1"/>
          </p:cNvSpPr>
          <p:nvPr/>
        </p:nvSpPr>
        <p:spPr>
          <a:xfrm>
            <a:off x="2530492" y="1944529"/>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5" name="TextBox 14"/>
          <p:cNvSpPr txBox="1"/>
          <p:nvPr/>
        </p:nvSpPr>
        <p:spPr>
          <a:xfrm>
            <a:off x="2561506" y="3227811"/>
            <a:ext cx="334116" cy="400110"/>
          </a:xfrm>
          <a:prstGeom prst="rect">
            <a:avLst/>
          </a:prstGeom>
          <a:noFill/>
        </p:spPr>
        <p:txBody>
          <a:bodyPr wrap="none" rtlCol="0">
            <a:spAutoFit/>
          </a:bodyPr>
          <a:lstStyle/>
          <a:p>
            <a:pPr algn="ctr"/>
            <a:r>
              <a:rPr lang="en-US" sz="2000" i="1" dirty="0">
                <a:solidFill>
                  <a:srgbClr val="FFFFFF"/>
                </a:solidFill>
                <a:latin typeface="Optima"/>
                <a:cs typeface="Optima"/>
              </a:rPr>
              <a:t>j</a:t>
            </a:r>
          </a:p>
        </p:txBody>
      </p:sp>
      <p:sp>
        <p:nvSpPr>
          <p:cNvPr id="16" name="TextBox 15"/>
          <p:cNvSpPr txBox="1"/>
          <p:nvPr/>
        </p:nvSpPr>
        <p:spPr>
          <a:xfrm>
            <a:off x="2581632" y="1905000"/>
            <a:ext cx="312033" cy="400110"/>
          </a:xfrm>
          <a:prstGeom prst="rect">
            <a:avLst/>
          </a:prstGeom>
          <a:noFill/>
        </p:spPr>
        <p:txBody>
          <a:bodyPr wrap="none" rtlCol="0">
            <a:spAutoFit/>
          </a:bodyPr>
          <a:lstStyle/>
          <a:p>
            <a:pPr algn="ctr"/>
            <a:r>
              <a:rPr lang="en-US" sz="2000" i="1" dirty="0">
                <a:solidFill>
                  <a:srgbClr val="FFFFFF"/>
                </a:solidFill>
                <a:latin typeface="Optima"/>
                <a:cs typeface="Optima"/>
              </a:rPr>
              <a:t>i</a:t>
            </a:r>
          </a:p>
        </p:txBody>
      </p:sp>
      <p:sp>
        <p:nvSpPr>
          <p:cNvPr id="17" name="TextBox 16"/>
          <p:cNvSpPr txBox="1"/>
          <p:nvPr/>
        </p:nvSpPr>
        <p:spPr>
          <a:xfrm>
            <a:off x="3918819" y="2576591"/>
            <a:ext cx="463868" cy="400110"/>
          </a:xfrm>
          <a:prstGeom prst="rect">
            <a:avLst/>
          </a:prstGeom>
          <a:noFill/>
        </p:spPr>
        <p:txBody>
          <a:bodyPr wrap="none" rtlCol="0">
            <a:spAutoFit/>
          </a:bodyPr>
          <a:lstStyle/>
          <a:p>
            <a:pPr algn="ctr"/>
            <a:r>
              <a:rPr lang="en-US" sz="2000" i="1" dirty="0">
                <a:latin typeface="Optima"/>
                <a:cs typeface="Optima"/>
              </a:rPr>
              <a:t>m</a:t>
            </a:r>
          </a:p>
        </p:txBody>
      </p:sp>
      <p:sp>
        <p:nvSpPr>
          <p:cNvPr id="18" name="TextBox 17"/>
          <p:cNvSpPr txBox="1"/>
          <p:nvPr/>
        </p:nvSpPr>
        <p:spPr>
          <a:xfrm>
            <a:off x="6465139" y="1917320"/>
            <a:ext cx="378462" cy="400110"/>
          </a:xfrm>
          <a:prstGeom prst="rect">
            <a:avLst/>
          </a:prstGeom>
          <a:noFill/>
        </p:spPr>
        <p:txBody>
          <a:bodyPr wrap="none" rtlCol="0">
            <a:spAutoFit/>
          </a:bodyPr>
          <a:lstStyle/>
          <a:p>
            <a:pPr algn="ctr"/>
            <a:r>
              <a:rPr lang="en-US" sz="2000" i="1" dirty="0">
                <a:solidFill>
                  <a:srgbClr val="FFFFFF"/>
                </a:solidFill>
                <a:latin typeface="Optima"/>
                <a:cs typeface="Optima"/>
              </a:rPr>
              <a:t>k</a:t>
            </a:r>
          </a:p>
        </p:txBody>
      </p:sp>
      <p:pic>
        <p:nvPicPr>
          <p:cNvPr id="19" name="Picture 18"/>
          <p:cNvPicPr>
            <a:picLocks noChangeAspect="1"/>
          </p:cNvPicPr>
          <p:nvPr/>
        </p:nvPicPr>
        <p:blipFill rotWithShape="1">
          <a:blip r:embed="rId3"/>
          <a:srcRect r="66464"/>
          <a:stretch/>
        </p:blipFill>
        <p:spPr>
          <a:xfrm>
            <a:off x="2913727" y="2352881"/>
            <a:ext cx="1201074" cy="1244600"/>
          </a:xfrm>
          <a:prstGeom prst="rect">
            <a:avLst/>
          </a:prstGeom>
        </p:spPr>
      </p:pic>
      <p:pic>
        <p:nvPicPr>
          <p:cNvPr id="21" name="Picture 20"/>
          <p:cNvPicPr>
            <a:picLocks noChangeAspect="1"/>
          </p:cNvPicPr>
          <p:nvPr/>
        </p:nvPicPr>
        <p:blipFill rotWithShape="1">
          <a:blip r:embed="rId4"/>
          <a:srcRect l="34019"/>
          <a:stretch/>
        </p:blipFill>
        <p:spPr>
          <a:xfrm>
            <a:off x="4114801" y="2139627"/>
            <a:ext cx="2279272" cy="508000"/>
          </a:xfrm>
          <a:prstGeom prst="rect">
            <a:avLst/>
          </a:prstGeom>
        </p:spPr>
      </p:pic>
      <p:pic>
        <p:nvPicPr>
          <p:cNvPr id="40" name="Picture 39"/>
          <p:cNvPicPr>
            <a:picLocks noChangeAspect="1"/>
          </p:cNvPicPr>
          <p:nvPr/>
        </p:nvPicPr>
        <p:blipFill rotWithShape="1">
          <a:blip r:embed="rId5"/>
          <a:srcRect r="65922"/>
          <a:stretch/>
        </p:blipFill>
        <p:spPr>
          <a:xfrm>
            <a:off x="2937622" y="2140965"/>
            <a:ext cx="1177181" cy="508000"/>
          </a:xfrm>
          <a:prstGeom prst="rect">
            <a:avLst/>
          </a:prstGeom>
        </p:spPr>
      </p:pic>
      <p:pic>
        <p:nvPicPr>
          <p:cNvPr id="4" name="Picture 3"/>
          <p:cNvPicPr>
            <a:picLocks noChangeAspect="1"/>
          </p:cNvPicPr>
          <p:nvPr/>
        </p:nvPicPr>
        <p:blipFill rotWithShape="1">
          <a:blip r:embed="rId6"/>
          <a:srcRect l="33602"/>
          <a:stretch/>
        </p:blipFill>
        <p:spPr>
          <a:xfrm>
            <a:off x="4114802" y="2357773"/>
            <a:ext cx="2361117" cy="1231900"/>
          </a:xfrm>
          <a:prstGeom prst="rect">
            <a:avLst/>
          </a:prstGeom>
        </p:spPr>
      </p:pic>
      <p:pic>
        <p:nvPicPr>
          <p:cNvPr id="20" name="Picture 19"/>
          <p:cNvPicPr>
            <a:picLocks noChangeAspect="1"/>
          </p:cNvPicPr>
          <p:nvPr/>
        </p:nvPicPr>
        <p:blipFill rotWithShape="1">
          <a:blip r:embed="rId7"/>
          <a:srcRect t="55940"/>
          <a:stretch/>
        </p:blipFill>
        <p:spPr>
          <a:xfrm>
            <a:off x="2892225" y="2887659"/>
            <a:ext cx="711200" cy="442055"/>
          </a:xfrm>
          <a:prstGeom prst="rect">
            <a:avLst/>
          </a:prstGeom>
        </p:spPr>
      </p:pic>
      <p:pic>
        <p:nvPicPr>
          <p:cNvPr id="22" name="Picture 21"/>
          <p:cNvPicPr>
            <a:picLocks noChangeAspect="1"/>
          </p:cNvPicPr>
          <p:nvPr/>
        </p:nvPicPr>
        <p:blipFill rotWithShape="1">
          <a:blip r:embed="rId8"/>
          <a:srcRect b="43610"/>
          <a:stretch/>
        </p:blipFill>
        <p:spPr>
          <a:xfrm>
            <a:off x="2893663" y="2321903"/>
            <a:ext cx="711200" cy="565756"/>
          </a:xfrm>
          <a:prstGeom prst="rect">
            <a:avLst/>
          </a:prstGeom>
        </p:spPr>
      </p:pic>
      <p:sp>
        <p:nvSpPr>
          <p:cNvPr id="26" name="Title 1"/>
          <p:cNvSpPr txBox="1">
            <a:spLocks/>
          </p:cNvSpPr>
          <p:nvPr/>
        </p:nvSpPr>
        <p:spPr>
          <a:xfrm>
            <a:off x="218096"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Toward a Recursive Algorithm</a:t>
            </a:r>
          </a:p>
        </p:txBody>
      </p:sp>
      <p:sp>
        <p:nvSpPr>
          <p:cNvPr id="28" name="TextBox 27"/>
          <p:cNvSpPr txBox="1"/>
          <p:nvPr/>
        </p:nvSpPr>
        <p:spPr>
          <a:xfrm>
            <a:off x="2584826" y="1918509"/>
            <a:ext cx="2047413" cy="400110"/>
          </a:xfrm>
          <a:prstGeom prst="rect">
            <a:avLst/>
          </a:prstGeom>
          <a:noFill/>
        </p:spPr>
        <p:txBody>
          <a:bodyPr wrap="square" rtlCol="0">
            <a:spAutoFit/>
          </a:bodyPr>
          <a:lstStyle/>
          <a:p>
            <a:pPr algn="ctr"/>
            <a:r>
              <a:rPr lang="en-US" sz="2000" i="1" dirty="0">
                <a:solidFill>
                  <a:schemeClr val="accent4"/>
                </a:solidFill>
                <a:latin typeface="Optima"/>
                <a:cs typeface="Optima"/>
              </a:rPr>
              <a:t>d</a:t>
            </a:r>
            <a:r>
              <a:rPr lang="en-US" sz="2000" i="1" baseline="-25000" dirty="0">
                <a:solidFill>
                  <a:schemeClr val="accent4"/>
                </a:solidFill>
                <a:latin typeface="Optima"/>
                <a:cs typeface="Optima"/>
              </a:rPr>
              <a:t>i</a:t>
            </a:r>
            <a:r>
              <a:rPr lang="en-US" sz="2000" baseline="-25000" dirty="0">
                <a:solidFill>
                  <a:schemeClr val="accent4"/>
                </a:solidFill>
                <a:latin typeface="Optima"/>
                <a:cs typeface="Optima"/>
              </a:rPr>
              <a:t>,</a:t>
            </a:r>
            <a:r>
              <a:rPr lang="en-US" sz="1000" i="1" baseline="-25000" dirty="0">
                <a:solidFill>
                  <a:schemeClr val="accent4"/>
                </a:solidFill>
                <a:latin typeface="Optima"/>
                <a:cs typeface="Optima"/>
              </a:rPr>
              <a:t> </a:t>
            </a:r>
            <a:r>
              <a:rPr lang="en-US" sz="2000" i="1" baseline="-25000" dirty="0">
                <a:solidFill>
                  <a:schemeClr val="accent4"/>
                </a:solidFill>
                <a:latin typeface="Optima"/>
                <a:cs typeface="Optima"/>
              </a:rPr>
              <a:t>m</a:t>
            </a:r>
            <a:endParaRPr lang="en-US" sz="2000" i="1" dirty="0">
              <a:solidFill>
                <a:schemeClr val="tx2"/>
              </a:solidFill>
              <a:latin typeface="Optima"/>
              <a:cs typeface="Optima"/>
            </a:endParaRPr>
          </a:p>
        </p:txBody>
      </p:sp>
      <p:sp>
        <p:nvSpPr>
          <p:cNvPr id="29" name="TextBox 28"/>
          <p:cNvSpPr txBox="1"/>
          <p:nvPr/>
        </p:nvSpPr>
        <p:spPr>
          <a:xfrm>
            <a:off x="3168506" y="3263089"/>
            <a:ext cx="849215" cy="400110"/>
          </a:xfrm>
          <a:prstGeom prst="rect">
            <a:avLst/>
          </a:prstGeom>
          <a:noFill/>
        </p:spPr>
        <p:txBody>
          <a:bodyPr wrap="square" rtlCol="0">
            <a:spAutoFit/>
          </a:bodyPr>
          <a:lstStyle/>
          <a:p>
            <a:pPr algn="ctr"/>
            <a:r>
              <a:rPr lang="en-US" sz="2000" i="1" dirty="0" err="1">
                <a:solidFill>
                  <a:srgbClr val="176FC1"/>
                </a:solidFill>
                <a:latin typeface="Optima"/>
                <a:cs typeface="Optima"/>
              </a:rPr>
              <a:t>d</a:t>
            </a:r>
            <a:r>
              <a:rPr lang="en-US" sz="2000" i="1" baseline="-25000" dirty="0" err="1">
                <a:solidFill>
                  <a:srgbClr val="176FC1"/>
                </a:solidFill>
                <a:latin typeface="Optima"/>
                <a:cs typeface="Optima"/>
              </a:rPr>
              <a:t>j</a:t>
            </a:r>
            <a:r>
              <a:rPr lang="en-US" sz="2000" baseline="-25000" dirty="0">
                <a:solidFill>
                  <a:srgbClr val="176FC1"/>
                </a:solidFill>
                <a:latin typeface="Optima"/>
                <a:cs typeface="Optima"/>
              </a:rPr>
              <a:t>,</a:t>
            </a:r>
            <a:r>
              <a:rPr lang="en-US" sz="1000" baseline="-25000" dirty="0">
                <a:solidFill>
                  <a:srgbClr val="176FC1"/>
                </a:solidFill>
                <a:latin typeface="Optima"/>
                <a:cs typeface="Optima"/>
              </a:rPr>
              <a:t> </a:t>
            </a:r>
            <a:r>
              <a:rPr lang="en-US" sz="2000" i="1" baseline="-25000" dirty="0">
                <a:solidFill>
                  <a:srgbClr val="176FC1"/>
                </a:solidFill>
                <a:latin typeface="Optima"/>
                <a:cs typeface="Optima"/>
              </a:rPr>
              <a:t>m</a:t>
            </a:r>
            <a:endParaRPr lang="en-US" sz="2000" i="1" dirty="0">
              <a:solidFill>
                <a:srgbClr val="176FC1"/>
              </a:solidFill>
              <a:latin typeface="Optima"/>
              <a:cs typeface="Optima"/>
            </a:endParaRPr>
          </a:p>
        </p:txBody>
      </p:sp>
      <p:sp>
        <p:nvSpPr>
          <p:cNvPr id="30" name="TextBox 29"/>
          <p:cNvSpPr txBox="1"/>
          <p:nvPr/>
        </p:nvSpPr>
        <p:spPr>
          <a:xfrm>
            <a:off x="4898954" y="2057400"/>
            <a:ext cx="831453" cy="400110"/>
          </a:xfrm>
          <a:prstGeom prst="rect">
            <a:avLst/>
          </a:prstGeom>
          <a:noFill/>
        </p:spPr>
        <p:txBody>
          <a:bodyPr wrap="square" rtlCol="0">
            <a:spAutoFit/>
          </a:bodyPr>
          <a:lstStyle/>
          <a:p>
            <a:pPr algn="ctr"/>
            <a:r>
              <a:rPr lang="en-US" sz="2000" i="1" dirty="0" err="1">
                <a:solidFill>
                  <a:schemeClr val="tx2"/>
                </a:solidFill>
                <a:latin typeface="Optima"/>
                <a:cs typeface="Optima"/>
              </a:rPr>
              <a:t>d</a:t>
            </a:r>
            <a:r>
              <a:rPr lang="en-US" sz="2000" i="1" baseline="-25000" dirty="0" err="1">
                <a:solidFill>
                  <a:schemeClr val="tx2"/>
                </a:solidFill>
                <a:latin typeface="Optima"/>
                <a:cs typeface="Optima"/>
              </a:rPr>
              <a:t>k</a:t>
            </a:r>
            <a:r>
              <a:rPr lang="en-US" sz="2000" baseline="-25000" dirty="0">
                <a:solidFill>
                  <a:schemeClr val="tx2"/>
                </a:solidFill>
                <a:latin typeface="Optima"/>
                <a:cs typeface="Optima"/>
              </a:rPr>
              <a:t>,</a:t>
            </a:r>
            <a:r>
              <a:rPr lang="en-US" sz="1000" i="1" baseline="-25000" dirty="0">
                <a:solidFill>
                  <a:schemeClr val="tx2"/>
                </a:solidFill>
                <a:latin typeface="Optima"/>
                <a:cs typeface="Optima"/>
              </a:rPr>
              <a:t> </a:t>
            </a:r>
            <a:r>
              <a:rPr lang="en-US" sz="2000" i="1" baseline="-25000" dirty="0">
                <a:solidFill>
                  <a:schemeClr val="tx2"/>
                </a:solidFill>
                <a:latin typeface="Optima"/>
                <a:cs typeface="Optima"/>
              </a:rPr>
              <a:t>m</a:t>
            </a:r>
            <a:endParaRPr lang="en-US" sz="2000" i="1" dirty="0">
              <a:solidFill>
                <a:schemeClr val="tx2"/>
              </a:solidFill>
              <a:latin typeface="Optima"/>
              <a:cs typeface="Optima"/>
            </a:endParaRPr>
          </a:p>
        </p:txBody>
      </p:sp>
    </p:spTree>
    <p:extLst>
      <p:ext uri="{BB962C8B-B14F-4D97-AF65-F5344CB8AC3E}">
        <p14:creationId xmlns:p14="http://schemas.microsoft.com/office/powerpoint/2010/main" val="31168960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Arrow Connector 1"/>
          <p:cNvCxnSpPr/>
          <p:nvPr/>
        </p:nvCxnSpPr>
        <p:spPr>
          <a:xfrm>
            <a:off x="4058275" y="2831625"/>
            <a:ext cx="1240321" cy="0"/>
          </a:xfrm>
          <a:prstGeom prst="straightConnector1">
            <a:avLst/>
          </a:prstGeom>
          <a:ln w="38100" cmpd="sng">
            <a:solidFill>
              <a:schemeClr val="tx1">
                <a:lumMod val="85000"/>
                <a:lumOff val="1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a:off x="5290224" y="2823553"/>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V="1">
            <a:off x="5298594" y="2140008"/>
            <a:ext cx="1350955" cy="679984"/>
          </a:xfrm>
          <a:prstGeom prst="straightConnector1">
            <a:avLst/>
          </a:prstGeom>
          <a:ln w="38100" cmpd="sng">
            <a:solidFill>
              <a:srgbClr val="40404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2708324" y="2831625"/>
            <a:ext cx="1350955" cy="679984"/>
          </a:xfrm>
          <a:prstGeom prst="straightConnector1">
            <a:avLst/>
          </a:prstGeom>
          <a:ln w="38100" cmpd="sng">
            <a:solidFill>
              <a:srgbClr val="40404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flipV="1">
            <a:off x="2716696" y="2148080"/>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9" name="Oval 8"/>
          <p:cNvSpPr>
            <a:spLocks noChangeAspect="1"/>
          </p:cNvSpPr>
          <p:nvPr/>
        </p:nvSpPr>
        <p:spPr>
          <a:xfrm>
            <a:off x="3938802" y="2634739"/>
            <a:ext cx="365762" cy="365760"/>
          </a:xfrm>
          <a:prstGeom prst="ellipse">
            <a:avLst/>
          </a:prstGeom>
          <a:solidFill>
            <a:schemeClr val="bg1">
              <a:lumMod val="7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0" name="Oval 9"/>
          <p:cNvSpPr>
            <a:spLocks noChangeAspect="1"/>
          </p:cNvSpPr>
          <p:nvPr/>
        </p:nvSpPr>
        <p:spPr>
          <a:xfrm>
            <a:off x="6448164" y="1944529"/>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1" name="Oval 10"/>
          <p:cNvSpPr>
            <a:spLocks noChangeAspect="1"/>
          </p:cNvSpPr>
          <p:nvPr/>
        </p:nvSpPr>
        <p:spPr>
          <a:xfrm>
            <a:off x="6448164" y="3297559"/>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2" name="Oval 11"/>
          <p:cNvSpPr>
            <a:spLocks noChangeAspect="1"/>
          </p:cNvSpPr>
          <p:nvPr/>
        </p:nvSpPr>
        <p:spPr>
          <a:xfrm>
            <a:off x="5034463" y="2634739"/>
            <a:ext cx="365762" cy="365760"/>
          </a:xfrm>
          <a:prstGeom prst="ellipse">
            <a:avLst/>
          </a:prstGeom>
          <a:solidFill>
            <a:srgbClr val="BFBFBF"/>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3" name="Oval 12"/>
          <p:cNvSpPr>
            <a:spLocks noChangeAspect="1"/>
          </p:cNvSpPr>
          <p:nvPr/>
        </p:nvSpPr>
        <p:spPr>
          <a:xfrm>
            <a:off x="2530492" y="3297559"/>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4" name="Oval 13"/>
          <p:cNvSpPr>
            <a:spLocks noChangeAspect="1"/>
          </p:cNvSpPr>
          <p:nvPr/>
        </p:nvSpPr>
        <p:spPr>
          <a:xfrm>
            <a:off x="2530492" y="1944529"/>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5" name="TextBox 14"/>
          <p:cNvSpPr txBox="1"/>
          <p:nvPr/>
        </p:nvSpPr>
        <p:spPr>
          <a:xfrm>
            <a:off x="2561506" y="3227811"/>
            <a:ext cx="334116" cy="400110"/>
          </a:xfrm>
          <a:prstGeom prst="rect">
            <a:avLst/>
          </a:prstGeom>
          <a:noFill/>
        </p:spPr>
        <p:txBody>
          <a:bodyPr wrap="none" rtlCol="0">
            <a:spAutoFit/>
          </a:bodyPr>
          <a:lstStyle/>
          <a:p>
            <a:pPr algn="ctr"/>
            <a:r>
              <a:rPr lang="en-US" sz="2000" i="1" dirty="0">
                <a:solidFill>
                  <a:srgbClr val="FFFFFF"/>
                </a:solidFill>
                <a:latin typeface="Optima"/>
                <a:cs typeface="Optima"/>
              </a:rPr>
              <a:t>j</a:t>
            </a:r>
          </a:p>
        </p:txBody>
      </p:sp>
      <p:sp>
        <p:nvSpPr>
          <p:cNvPr id="16" name="TextBox 15"/>
          <p:cNvSpPr txBox="1"/>
          <p:nvPr/>
        </p:nvSpPr>
        <p:spPr>
          <a:xfrm>
            <a:off x="2581632" y="1905000"/>
            <a:ext cx="312033" cy="400110"/>
          </a:xfrm>
          <a:prstGeom prst="rect">
            <a:avLst/>
          </a:prstGeom>
          <a:noFill/>
        </p:spPr>
        <p:txBody>
          <a:bodyPr wrap="none" rtlCol="0">
            <a:spAutoFit/>
          </a:bodyPr>
          <a:lstStyle/>
          <a:p>
            <a:pPr algn="ctr"/>
            <a:r>
              <a:rPr lang="en-US" sz="2000" i="1" dirty="0">
                <a:solidFill>
                  <a:srgbClr val="FFFFFF"/>
                </a:solidFill>
                <a:latin typeface="Optima"/>
                <a:cs typeface="Optima"/>
              </a:rPr>
              <a:t>i</a:t>
            </a:r>
          </a:p>
        </p:txBody>
      </p:sp>
      <p:sp>
        <p:nvSpPr>
          <p:cNvPr id="17" name="TextBox 16"/>
          <p:cNvSpPr txBox="1"/>
          <p:nvPr/>
        </p:nvSpPr>
        <p:spPr>
          <a:xfrm>
            <a:off x="3918819" y="2576591"/>
            <a:ext cx="463868" cy="400110"/>
          </a:xfrm>
          <a:prstGeom prst="rect">
            <a:avLst/>
          </a:prstGeom>
          <a:noFill/>
        </p:spPr>
        <p:txBody>
          <a:bodyPr wrap="none" rtlCol="0">
            <a:spAutoFit/>
          </a:bodyPr>
          <a:lstStyle/>
          <a:p>
            <a:pPr algn="ctr"/>
            <a:r>
              <a:rPr lang="en-US" sz="2000" i="1" dirty="0">
                <a:latin typeface="Optima"/>
                <a:cs typeface="Optima"/>
              </a:rPr>
              <a:t>m</a:t>
            </a:r>
          </a:p>
        </p:txBody>
      </p:sp>
      <p:sp>
        <p:nvSpPr>
          <p:cNvPr id="18" name="TextBox 17"/>
          <p:cNvSpPr txBox="1"/>
          <p:nvPr/>
        </p:nvSpPr>
        <p:spPr>
          <a:xfrm>
            <a:off x="6465139" y="1917320"/>
            <a:ext cx="378462" cy="400110"/>
          </a:xfrm>
          <a:prstGeom prst="rect">
            <a:avLst/>
          </a:prstGeom>
          <a:noFill/>
        </p:spPr>
        <p:txBody>
          <a:bodyPr wrap="none" rtlCol="0">
            <a:spAutoFit/>
          </a:bodyPr>
          <a:lstStyle/>
          <a:p>
            <a:pPr algn="ctr"/>
            <a:r>
              <a:rPr lang="en-US" sz="2000" i="1" dirty="0">
                <a:solidFill>
                  <a:srgbClr val="FFFFFF"/>
                </a:solidFill>
                <a:latin typeface="Optima"/>
                <a:cs typeface="Optima"/>
              </a:rPr>
              <a:t>k</a:t>
            </a:r>
          </a:p>
        </p:txBody>
      </p:sp>
      <p:sp>
        <p:nvSpPr>
          <p:cNvPr id="31" name="TextBox 30"/>
          <p:cNvSpPr txBox="1"/>
          <p:nvPr/>
        </p:nvSpPr>
        <p:spPr>
          <a:xfrm>
            <a:off x="3660842" y="2005127"/>
            <a:ext cx="2047413" cy="400110"/>
          </a:xfrm>
          <a:prstGeom prst="rect">
            <a:avLst/>
          </a:prstGeom>
          <a:noFill/>
        </p:spPr>
        <p:txBody>
          <a:bodyPr wrap="square" rtlCol="0">
            <a:spAutoFit/>
          </a:bodyPr>
          <a:lstStyle/>
          <a:p>
            <a:pPr algn="ctr"/>
            <a:r>
              <a:rPr lang="en-US" sz="2000" i="1" dirty="0">
                <a:solidFill>
                  <a:schemeClr val="tx1">
                    <a:lumMod val="85000"/>
                    <a:lumOff val="15000"/>
                  </a:schemeClr>
                </a:solidFill>
                <a:latin typeface="Optima"/>
                <a:cs typeface="Optima"/>
              </a:rPr>
              <a:t>d</a:t>
            </a:r>
            <a:r>
              <a:rPr lang="en-US" sz="2000" i="1" baseline="-25000" dirty="0">
                <a:solidFill>
                  <a:schemeClr val="tx1">
                    <a:lumMod val="85000"/>
                    <a:lumOff val="15000"/>
                  </a:schemeClr>
                </a:solidFill>
                <a:latin typeface="Optima"/>
                <a:cs typeface="Optima"/>
              </a:rPr>
              <a:t>i</a:t>
            </a:r>
            <a:r>
              <a:rPr lang="en-US" sz="2000" baseline="-25000" dirty="0">
                <a:solidFill>
                  <a:schemeClr val="tx1">
                    <a:lumMod val="85000"/>
                    <a:lumOff val="15000"/>
                  </a:schemeClr>
                </a:solidFill>
                <a:latin typeface="Optima"/>
                <a:cs typeface="Optima"/>
              </a:rPr>
              <a:t>,</a:t>
            </a:r>
            <a:r>
              <a:rPr lang="en-US" sz="1000" i="1" baseline="-25000" dirty="0">
                <a:solidFill>
                  <a:schemeClr val="tx1">
                    <a:lumMod val="85000"/>
                    <a:lumOff val="15000"/>
                  </a:schemeClr>
                </a:solidFill>
                <a:latin typeface="Optima"/>
                <a:cs typeface="Optima"/>
              </a:rPr>
              <a:t> </a:t>
            </a:r>
            <a:r>
              <a:rPr lang="en-US" sz="2000" i="1" baseline="-25000" dirty="0">
                <a:solidFill>
                  <a:schemeClr val="tx1">
                    <a:lumMod val="85000"/>
                    <a:lumOff val="15000"/>
                  </a:schemeClr>
                </a:solidFill>
                <a:latin typeface="Optima"/>
                <a:cs typeface="Optima"/>
              </a:rPr>
              <a:t>k</a:t>
            </a:r>
            <a:r>
              <a:rPr lang="en-US" sz="2000" baseline="-25000" dirty="0">
                <a:solidFill>
                  <a:schemeClr val="tx1">
                    <a:lumMod val="85000"/>
                    <a:lumOff val="15000"/>
                  </a:schemeClr>
                </a:solidFill>
                <a:latin typeface="Optima"/>
                <a:cs typeface="Optima"/>
              </a:rPr>
              <a:t> </a:t>
            </a:r>
            <a:r>
              <a:rPr lang="en-US" sz="2000" dirty="0">
                <a:solidFill>
                  <a:schemeClr val="tx1">
                    <a:lumMod val="85000"/>
                    <a:lumOff val="15000"/>
                  </a:schemeClr>
                </a:solidFill>
                <a:latin typeface="Optima"/>
                <a:cs typeface="Optima"/>
              </a:rPr>
              <a:t>= </a:t>
            </a:r>
            <a:r>
              <a:rPr lang="en-US" sz="2000" i="1" dirty="0">
                <a:solidFill>
                  <a:schemeClr val="accent4"/>
                </a:solidFill>
                <a:latin typeface="Optima"/>
                <a:cs typeface="Optima"/>
              </a:rPr>
              <a:t>d</a:t>
            </a:r>
            <a:r>
              <a:rPr lang="en-US" sz="2000" i="1" baseline="-25000" dirty="0">
                <a:solidFill>
                  <a:schemeClr val="accent4"/>
                </a:solidFill>
                <a:latin typeface="Optima"/>
                <a:cs typeface="Optima"/>
              </a:rPr>
              <a:t>i</a:t>
            </a:r>
            <a:r>
              <a:rPr lang="en-US" sz="2000" baseline="-25000" dirty="0">
                <a:solidFill>
                  <a:schemeClr val="accent4"/>
                </a:solidFill>
                <a:latin typeface="Optima"/>
                <a:cs typeface="Optima"/>
              </a:rPr>
              <a:t>,</a:t>
            </a:r>
            <a:r>
              <a:rPr lang="en-US" sz="1000" i="1" baseline="-25000" dirty="0">
                <a:solidFill>
                  <a:schemeClr val="accent4"/>
                </a:solidFill>
                <a:latin typeface="Optima"/>
                <a:cs typeface="Optima"/>
              </a:rPr>
              <a:t> </a:t>
            </a:r>
            <a:r>
              <a:rPr lang="en-US" sz="2000" i="1" baseline="-25000" dirty="0">
                <a:solidFill>
                  <a:schemeClr val="accent4"/>
                </a:solidFill>
                <a:latin typeface="Optima"/>
                <a:cs typeface="Optima"/>
              </a:rPr>
              <a:t>m</a:t>
            </a:r>
            <a:r>
              <a:rPr lang="en-US" sz="2000" dirty="0">
                <a:solidFill>
                  <a:schemeClr val="accent4"/>
                </a:solidFill>
                <a:latin typeface="Optima"/>
                <a:cs typeface="Optima"/>
              </a:rPr>
              <a:t> </a:t>
            </a:r>
            <a:r>
              <a:rPr lang="en-US" sz="2000" dirty="0">
                <a:solidFill>
                  <a:schemeClr val="tx1">
                    <a:lumMod val="85000"/>
                    <a:lumOff val="15000"/>
                  </a:schemeClr>
                </a:solidFill>
                <a:latin typeface="Optima"/>
                <a:cs typeface="Optima"/>
              </a:rPr>
              <a:t>+ </a:t>
            </a:r>
            <a:r>
              <a:rPr lang="en-US" sz="2000" i="1" dirty="0" err="1">
                <a:solidFill>
                  <a:schemeClr val="tx2"/>
                </a:solidFill>
                <a:latin typeface="Optima"/>
                <a:cs typeface="Optima"/>
              </a:rPr>
              <a:t>d</a:t>
            </a:r>
            <a:r>
              <a:rPr lang="en-US" sz="2000" i="1" baseline="-25000" dirty="0" err="1">
                <a:solidFill>
                  <a:schemeClr val="tx2"/>
                </a:solidFill>
                <a:latin typeface="Optima"/>
                <a:cs typeface="Optima"/>
              </a:rPr>
              <a:t>k</a:t>
            </a:r>
            <a:r>
              <a:rPr lang="en-US" sz="2000" baseline="-25000" dirty="0">
                <a:solidFill>
                  <a:schemeClr val="tx2"/>
                </a:solidFill>
                <a:latin typeface="Optima"/>
                <a:cs typeface="Optima"/>
              </a:rPr>
              <a:t>,</a:t>
            </a:r>
            <a:r>
              <a:rPr lang="en-US" sz="1000" i="1" baseline="-25000" dirty="0">
                <a:solidFill>
                  <a:schemeClr val="tx2"/>
                </a:solidFill>
                <a:latin typeface="Optima"/>
                <a:cs typeface="Optima"/>
              </a:rPr>
              <a:t> </a:t>
            </a:r>
            <a:r>
              <a:rPr lang="en-US" sz="2000" i="1" baseline="-25000" dirty="0">
                <a:solidFill>
                  <a:schemeClr val="tx2"/>
                </a:solidFill>
                <a:latin typeface="Optima"/>
                <a:cs typeface="Optima"/>
              </a:rPr>
              <a:t>m</a:t>
            </a:r>
            <a:endParaRPr lang="en-US" sz="2000" i="1" dirty="0">
              <a:solidFill>
                <a:schemeClr val="tx2"/>
              </a:solidFill>
              <a:latin typeface="Optima"/>
              <a:cs typeface="Optima"/>
            </a:endParaRPr>
          </a:p>
        </p:txBody>
      </p:sp>
      <p:pic>
        <p:nvPicPr>
          <p:cNvPr id="19" name="Picture 18"/>
          <p:cNvPicPr>
            <a:picLocks noChangeAspect="1"/>
          </p:cNvPicPr>
          <p:nvPr/>
        </p:nvPicPr>
        <p:blipFill rotWithShape="1">
          <a:blip r:embed="rId3"/>
          <a:srcRect r="66464"/>
          <a:stretch/>
        </p:blipFill>
        <p:spPr>
          <a:xfrm>
            <a:off x="2913727" y="2352881"/>
            <a:ext cx="1201074" cy="1244600"/>
          </a:xfrm>
          <a:prstGeom prst="rect">
            <a:avLst/>
          </a:prstGeom>
        </p:spPr>
      </p:pic>
      <p:sp>
        <p:nvSpPr>
          <p:cNvPr id="34" name="TextBox 33"/>
          <p:cNvSpPr txBox="1"/>
          <p:nvPr/>
        </p:nvSpPr>
        <p:spPr>
          <a:xfrm>
            <a:off x="3660842" y="3132563"/>
            <a:ext cx="2047413" cy="400110"/>
          </a:xfrm>
          <a:prstGeom prst="rect">
            <a:avLst/>
          </a:prstGeom>
          <a:noFill/>
        </p:spPr>
        <p:txBody>
          <a:bodyPr wrap="square" rtlCol="0">
            <a:spAutoFit/>
          </a:bodyPr>
          <a:lstStyle/>
          <a:p>
            <a:pPr algn="ctr"/>
            <a:r>
              <a:rPr lang="en-US" sz="2000" i="1" dirty="0" err="1">
                <a:solidFill>
                  <a:schemeClr val="tx1">
                    <a:lumMod val="85000"/>
                    <a:lumOff val="15000"/>
                  </a:schemeClr>
                </a:solidFill>
                <a:latin typeface="Optima"/>
                <a:cs typeface="Optima"/>
              </a:rPr>
              <a:t>d</a:t>
            </a:r>
            <a:r>
              <a:rPr lang="en-US" sz="2000" i="1" baseline="-25000" dirty="0" err="1">
                <a:solidFill>
                  <a:schemeClr val="tx1">
                    <a:lumMod val="85000"/>
                    <a:lumOff val="15000"/>
                  </a:schemeClr>
                </a:solidFill>
                <a:latin typeface="Optima"/>
                <a:cs typeface="Optima"/>
              </a:rPr>
              <a:t>j</a:t>
            </a:r>
            <a:r>
              <a:rPr lang="en-US" sz="2000" baseline="-25000" dirty="0">
                <a:solidFill>
                  <a:schemeClr val="tx1">
                    <a:lumMod val="85000"/>
                    <a:lumOff val="15000"/>
                  </a:schemeClr>
                </a:solidFill>
                <a:latin typeface="Optima"/>
                <a:cs typeface="Optima"/>
              </a:rPr>
              <a:t>,</a:t>
            </a:r>
            <a:r>
              <a:rPr lang="en-US" sz="1000" i="1" baseline="-25000" dirty="0">
                <a:solidFill>
                  <a:schemeClr val="tx1">
                    <a:lumMod val="85000"/>
                    <a:lumOff val="15000"/>
                  </a:schemeClr>
                </a:solidFill>
                <a:latin typeface="Optima"/>
                <a:cs typeface="Optima"/>
              </a:rPr>
              <a:t> </a:t>
            </a:r>
            <a:r>
              <a:rPr lang="en-US" sz="2000" i="1" baseline="-25000" dirty="0">
                <a:solidFill>
                  <a:schemeClr val="tx1">
                    <a:lumMod val="85000"/>
                    <a:lumOff val="15000"/>
                  </a:schemeClr>
                </a:solidFill>
                <a:latin typeface="Optima"/>
                <a:cs typeface="Optima"/>
              </a:rPr>
              <a:t>k</a:t>
            </a:r>
            <a:r>
              <a:rPr lang="en-US" sz="2000" baseline="-25000" dirty="0">
                <a:solidFill>
                  <a:schemeClr val="tx1">
                    <a:lumMod val="85000"/>
                    <a:lumOff val="15000"/>
                  </a:schemeClr>
                </a:solidFill>
                <a:latin typeface="Optima"/>
                <a:cs typeface="Optima"/>
              </a:rPr>
              <a:t> </a:t>
            </a:r>
            <a:r>
              <a:rPr lang="en-US" sz="2000" dirty="0">
                <a:solidFill>
                  <a:schemeClr val="tx1">
                    <a:lumMod val="85000"/>
                    <a:lumOff val="15000"/>
                  </a:schemeClr>
                </a:solidFill>
                <a:latin typeface="Optima"/>
                <a:cs typeface="Optima"/>
              </a:rPr>
              <a:t>= </a:t>
            </a:r>
            <a:r>
              <a:rPr lang="en-US" sz="2000" i="1" dirty="0" err="1">
                <a:solidFill>
                  <a:schemeClr val="accent1"/>
                </a:solidFill>
                <a:latin typeface="Optima"/>
                <a:cs typeface="Optima"/>
              </a:rPr>
              <a:t>d</a:t>
            </a:r>
            <a:r>
              <a:rPr lang="en-US" sz="2000" i="1" baseline="-25000" dirty="0" err="1">
                <a:solidFill>
                  <a:schemeClr val="accent1"/>
                </a:solidFill>
                <a:latin typeface="Optima"/>
                <a:cs typeface="Optima"/>
              </a:rPr>
              <a:t>j</a:t>
            </a:r>
            <a:r>
              <a:rPr lang="en-US" sz="2000" baseline="-25000" dirty="0">
                <a:solidFill>
                  <a:schemeClr val="accent1"/>
                </a:solidFill>
                <a:latin typeface="Optima"/>
                <a:cs typeface="Optima"/>
              </a:rPr>
              <a:t>,</a:t>
            </a:r>
            <a:r>
              <a:rPr lang="en-US" sz="1000" i="1" baseline="-25000" dirty="0">
                <a:solidFill>
                  <a:schemeClr val="accent1"/>
                </a:solidFill>
                <a:latin typeface="Optima"/>
                <a:cs typeface="Optima"/>
              </a:rPr>
              <a:t> </a:t>
            </a:r>
            <a:r>
              <a:rPr lang="en-US" sz="2000" i="1" baseline="-25000" dirty="0">
                <a:solidFill>
                  <a:schemeClr val="accent1"/>
                </a:solidFill>
                <a:latin typeface="Optima"/>
                <a:cs typeface="Optima"/>
              </a:rPr>
              <a:t>m</a:t>
            </a:r>
            <a:r>
              <a:rPr lang="en-US" sz="2000" dirty="0">
                <a:solidFill>
                  <a:schemeClr val="accent1"/>
                </a:solidFill>
                <a:latin typeface="Optima"/>
                <a:cs typeface="Optima"/>
              </a:rPr>
              <a:t> </a:t>
            </a:r>
            <a:r>
              <a:rPr lang="en-US" sz="2000" dirty="0">
                <a:solidFill>
                  <a:schemeClr val="tx1">
                    <a:lumMod val="85000"/>
                    <a:lumOff val="15000"/>
                  </a:schemeClr>
                </a:solidFill>
                <a:latin typeface="Optima"/>
                <a:cs typeface="Optima"/>
              </a:rPr>
              <a:t>+ </a:t>
            </a:r>
            <a:r>
              <a:rPr lang="en-US" sz="2000" i="1" dirty="0" err="1">
                <a:solidFill>
                  <a:schemeClr val="tx2"/>
                </a:solidFill>
                <a:latin typeface="Optima"/>
                <a:cs typeface="Optima"/>
              </a:rPr>
              <a:t>d</a:t>
            </a:r>
            <a:r>
              <a:rPr lang="en-US" sz="2000" i="1" baseline="-25000" dirty="0" err="1">
                <a:solidFill>
                  <a:schemeClr val="tx2"/>
                </a:solidFill>
                <a:latin typeface="Optima"/>
                <a:cs typeface="Optima"/>
              </a:rPr>
              <a:t>k</a:t>
            </a:r>
            <a:r>
              <a:rPr lang="en-US" sz="2000" baseline="-25000" dirty="0">
                <a:solidFill>
                  <a:schemeClr val="tx2"/>
                </a:solidFill>
                <a:latin typeface="Optima"/>
                <a:cs typeface="Optima"/>
              </a:rPr>
              <a:t>,</a:t>
            </a:r>
            <a:r>
              <a:rPr lang="en-US" sz="1000" i="1" baseline="-25000" dirty="0">
                <a:solidFill>
                  <a:schemeClr val="tx2"/>
                </a:solidFill>
                <a:latin typeface="Optima"/>
                <a:cs typeface="Optima"/>
              </a:rPr>
              <a:t> </a:t>
            </a:r>
            <a:r>
              <a:rPr lang="en-US" sz="2000" i="1" baseline="-25000" dirty="0">
                <a:solidFill>
                  <a:schemeClr val="tx2"/>
                </a:solidFill>
                <a:latin typeface="Optima"/>
                <a:cs typeface="Optima"/>
              </a:rPr>
              <a:t>m</a:t>
            </a:r>
            <a:endParaRPr lang="en-US" sz="2000" i="1" dirty="0">
              <a:solidFill>
                <a:schemeClr val="tx2"/>
              </a:solidFill>
              <a:latin typeface="Optima"/>
              <a:cs typeface="Optima"/>
            </a:endParaRPr>
          </a:p>
        </p:txBody>
      </p:sp>
      <p:sp>
        <p:nvSpPr>
          <p:cNvPr id="35" name="TextBox 34"/>
          <p:cNvSpPr txBox="1"/>
          <p:nvPr/>
        </p:nvSpPr>
        <p:spPr>
          <a:xfrm>
            <a:off x="1550537" y="2584233"/>
            <a:ext cx="1916015" cy="400110"/>
          </a:xfrm>
          <a:prstGeom prst="rect">
            <a:avLst/>
          </a:prstGeom>
          <a:noFill/>
        </p:spPr>
        <p:txBody>
          <a:bodyPr wrap="square" rtlCol="0">
            <a:spAutoFit/>
          </a:bodyPr>
          <a:lstStyle/>
          <a:p>
            <a:pPr algn="ctr"/>
            <a:r>
              <a:rPr lang="en-US" sz="2000" i="1" dirty="0">
                <a:solidFill>
                  <a:schemeClr val="tx1">
                    <a:lumMod val="85000"/>
                    <a:lumOff val="15000"/>
                  </a:schemeClr>
                </a:solidFill>
                <a:latin typeface="Optima"/>
                <a:cs typeface="Optima"/>
              </a:rPr>
              <a:t>d</a:t>
            </a:r>
            <a:r>
              <a:rPr lang="en-US" sz="2000" i="1" baseline="-25000" dirty="0">
                <a:solidFill>
                  <a:schemeClr val="tx1">
                    <a:lumMod val="85000"/>
                    <a:lumOff val="15000"/>
                  </a:schemeClr>
                </a:solidFill>
                <a:latin typeface="Optima"/>
                <a:cs typeface="Optima"/>
              </a:rPr>
              <a:t>i</a:t>
            </a:r>
            <a:r>
              <a:rPr lang="en-US" sz="2000" baseline="-25000" dirty="0">
                <a:solidFill>
                  <a:schemeClr val="tx1">
                    <a:lumMod val="85000"/>
                    <a:lumOff val="15000"/>
                  </a:schemeClr>
                </a:solidFill>
                <a:latin typeface="Optima"/>
                <a:cs typeface="Optima"/>
              </a:rPr>
              <a:t>,</a:t>
            </a:r>
            <a:r>
              <a:rPr lang="en-US" sz="1000" i="1" baseline="-25000" dirty="0">
                <a:solidFill>
                  <a:schemeClr val="tx1">
                    <a:lumMod val="85000"/>
                    <a:lumOff val="15000"/>
                  </a:schemeClr>
                </a:solidFill>
                <a:latin typeface="Optima"/>
                <a:cs typeface="Optima"/>
              </a:rPr>
              <a:t> </a:t>
            </a:r>
            <a:r>
              <a:rPr lang="en-US" sz="2000" i="1" baseline="-25000" dirty="0">
                <a:solidFill>
                  <a:schemeClr val="tx1">
                    <a:lumMod val="85000"/>
                    <a:lumOff val="15000"/>
                  </a:schemeClr>
                </a:solidFill>
                <a:latin typeface="Optima"/>
                <a:cs typeface="Optima"/>
              </a:rPr>
              <a:t>j</a:t>
            </a:r>
            <a:r>
              <a:rPr lang="en-US" sz="2000" baseline="-25000" dirty="0">
                <a:solidFill>
                  <a:schemeClr val="tx1">
                    <a:lumMod val="85000"/>
                    <a:lumOff val="15000"/>
                  </a:schemeClr>
                </a:solidFill>
                <a:latin typeface="Optima"/>
                <a:cs typeface="Optima"/>
              </a:rPr>
              <a:t> </a:t>
            </a:r>
            <a:r>
              <a:rPr lang="en-US" sz="2000" dirty="0">
                <a:solidFill>
                  <a:schemeClr val="tx1">
                    <a:lumMod val="85000"/>
                    <a:lumOff val="15000"/>
                  </a:schemeClr>
                </a:solidFill>
                <a:latin typeface="Optima"/>
                <a:cs typeface="Optima"/>
              </a:rPr>
              <a:t>= </a:t>
            </a:r>
            <a:r>
              <a:rPr lang="en-US" sz="2000" i="1" dirty="0">
                <a:solidFill>
                  <a:srgbClr val="95319E"/>
                </a:solidFill>
                <a:latin typeface="Optima"/>
                <a:cs typeface="Optima"/>
              </a:rPr>
              <a:t>d</a:t>
            </a:r>
            <a:r>
              <a:rPr lang="en-US" sz="2000" i="1" baseline="-25000" dirty="0">
                <a:solidFill>
                  <a:srgbClr val="95319E"/>
                </a:solidFill>
                <a:latin typeface="Optima"/>
                <a:cs typeface="Optima"/>
              </a:rPr>
              <a:t>i</a:t>
            </a:r>
            <a:r>
              <a:rPr lang="en-US" sz="2000" baseline="-25000" dirty="0">
                <a:solidFill>
                  <a:srgbClr val="95319E"/>
                </a:solidFill>
                <a:latin typeface="Optima"/>
                <a:cs typeface="Optima"/>
              </a:rPr>
              <a:t>,</a:t>
            </a:r>
            <a:r>
              <a:rPr lang="en-US" sz="1000" i="1" baseline="-25000" dirty="0">
                <a:solidFill>
                  <a:srgbClr val="95319E"/>
                </a:solidFill>
                <a:latin typeface="Optima"/>
                <a:cs typeface="Optima"/>
              </a:rPr>
              <a:t> </a:t>
            </a:r>
            <a:r>
              <a:rPr lang="en-US" sz="2000" i="1" baseline="-25000" dirty="0">
                <a:solidFill>
                  <a:srgbClr val="95319E"/>
                </a:solidFill>
                <a:latin typeface="Optima"/>
                <a:cs typeface="Optima"/>
              </a:rPr>
              <a:t>m</a:t>
            </a:r>
            <a:r>
              <a:rPr lang="en-US" sz="2000" dirty="0">
                <a:solidFill>
                  <a:srgbClr val="95319E"/>
                </a:solidFill>
                <a:latin typeface="Optima"/>
                <a:cs typeface="Optima"/>
              </a:rPr>
              <a:t> </a:t>
            </a:r>
            <a:r>
              <a:rPr lang="en-US" sz="2000" dirty="0">
                <a:solidFill>
                  <a:schemeClr val="tx1">
                    <a:lumMod val="85000"/>
                    <a:lumOff val="15000"/>
                  </a:schemeClr>
                </a:solidFill>
                <a:latin typeface="Optima"/>
                <a:cs typeface="Optima"/>
              </a:rPr>
              <a:t>+ </a:t>
            </a:r>
            <a:r>
              <a:rPr lang="en-US" sz="2000" i="1" dirty="0" err="1">
                <a:solidFill>
                  <a:srgbClr val="176FC1"/>
                </a:solidFill>
                <a:latin typeface="Optima"/>
                <a:cs typeface="Optima"/>
              </a:rPr>
              <a:t>d</a:t>
            </a:r>
            <a:r>
              <a:rPr lang="en-US" sz="2000" i="1" baseline="-25000" dirty="0" err="1">
                <a:solidFill>
                  <a:srgbClr val="176FC1"/>
                </a:solidFill>
                <a:latin typeface="Optima"/>
                <a:cs typeface="Optima"/>
              </a:rPr>
              <a:t>j</a:t>
            </a:r>
            <a:r>
              <a:rPr lang="en-US" sz="2000" baseline="-25000" dirty="0">
                <a:solidFill>
                  <a:srgbClr val="176FC1"/>
                </a:solidFill>
                <a:latin typeface="Optima"/>
                <a:cs typeface="Optima"/>
              </a:rPr>
              <a:t>,</a:t>
            </a:r>
            <a:r>
              <a:rPr lang="en-US" sz="1000" baseline="-25000" dirty="0">
                <a:solidFill>
                  <a:srgbClr val="176FC1"/>
                </a:solidFill>
                <a:latin typeface="Optima"/>
                <a:cs typeface="Optima"/>
              </a:rPr>
              <a:t> </a:t>
            </a:r>
            <a:r>
              <a:rPr lang="en-US" sz="2000" i="1" baseline="-25000" dirty="0">
                <a:solidFill>
                  <a:srgbClr val="176FC1"/>
                </a:solidFill>
                <a:latin typeface="Optima"/>
                <a:cs typeface="Optima"/>
              </a:rPr>
              <a:t>m</a:t>
            </a:r>
            <a:endParaRPr lang="en-US" sz="2000" i="1" dirty="0">
              <a:solidFill>
                <a:srgbClr val="176FC1"/>
              </a:solidFill>
              <a:latin typeface="Optima"/>
              <a:cs typeface="Optima"/>
            </a:endParaRPr>
          </a:p>
        </p:txBody>
      </p:sp>
      <p:pic>
        <p:nvPicPr>
          <p:cNvPr id="21" name="Picture 20"/>
          <p:cNvPicPr>
            <a:picLocks noChangeAspect="1"/>
          </p:cNvPicPr>
          <p:nvPr/>
        </p:nvPicPr>
        <p:blipFill rotWithShape="1">
          <a:blip r:embed="rId4"/>
          <a:srcRect l="34019"/>
          <a:stretch/>
        </p:blipFill>
        <p:spPr>
          <a:xfrm>
            <a:off x="4114801" y="2139627"/>
            <a:ext cx="2279272" cy="508000"/>
          </a:xfrm>
          <a:prstGeom prst="rect">
            <a:avLst/>
          </a:prstGeom>
        </p:spPr>
      </p:pic>
      <p:pic>
        <p:nvPicPr>
          <p:cNvPr id="40" name="Picture 39"/>
          <p:cNvPicPr>
            <a:picLocks noChangeAspect="1"/>
          </p:cNvPicPr>
          <p:nvPr/>
        </p:nvPicPr>
        <p:blipFill rotWithShape="1">
          <a:blip r:embed="rId5"/>
          <a:srcRect r="65922"/>
          <a:stretch/>
        </p:blipFill>
        <p:spPr>
          <a:xfrm>
            <a:off x="2937622" y="2140965"/>
            <a:ext cx="1177181" cy="508000"/>
          </a:xfrm>
          <a:prstGeom prst="rect">
            <a:avLst/>
          </a:prstGeom>
        </p:spPr>
      </p:pic>
      <p:pic>
        <p:nvPicPr>
          <p:cNvPr id="4" name="Picture 3"/>
          <p:cNvPicPr>
            <a:picLocks noChangeAspect="1"/>
          </p:cNvPicPr>
          <p:nvPr/>
        </p:nvPicPr>
        <p:blipFill rotWithShape="1">
          <a:blip r:embed="rId6"/>
          <a:srcRect l="33602"/>
          <a:stretch/>
        </p:blipFill>
        <p:spPr>
          <a:xfrm>
            <a:off x="4114802" y="2357773"/>
            <a:ext cx="2361117" cy="1231900"/>
          </a:xfrm>
          <a:prstGeom prst="rect">
            <a:avLst/>
          </a:prstGeom>
        </p:spPr>
      </p:pic>
      <p:pic>
        <p:nvPicPr>
          <p:cNvPr id="20" name="Picture 19"/>
          <p:cNvPicPr>
            <a:picLocks noChangeAspect="1"/>
          </p:cNvPicPr>
          <p:nvPr/>
        </p:nvPicPr>
        <p:blipFill rotWithShape="1">
          <a:blip r:embed="rId7"/>
          <a:srcRect t="55940"/>
          <a:stretch/>
        </p:blipFill>
        <p:spPr>
          <a:xfrm>
            <a:off x="2892225" y="2887659"/>
            <a:ext cx="711200" cy="442055"/>
          </a:xfrm>
          <a:prstGeom prst="rect">
            <a:avLst/>
          </a:prstGeom>
        </p:spPr>
      </p:pic>
      <p:pic>
        <p:nvPicPr>
          <p:cNvPr id="22" name="Picture 21"/>
          <p:cNvPicPr>
            <a:picLocks noChangeAspect="1"/>
          </p:cNvPicPr>
          <p:nvPr/>
        </p:nvPicPr>
        <p:blipFill rotWithShape="1">
          <a:blip r:embed="rId8"/>
          <a:srcRect b="43610"/>
          <a:stretch/>
        </p:blipFill>
        <p:spPr>
          <a:xfrm>
            <a:off x="2893663" y="2321903"/>
            <a:ext cx="711200" cy="565756"/>
          </a:xfrm>
          <a:prstGeom prst="rect">
            <a:avLst/>
          </a:prstGeom>
        </p:spPr>
      </p:pic>
      <p:sp>
        <p:nvSpPr>
          <p:cNvPr id="26" name="Title 1"/>
          <p:cNvSpPr txBox="1">
            <a:spLocks/>
          </p:cNvSpPr>
          <p:nvPr/>
        </p:nvSpPr>
        <p:spPr>
          <a:xfrm>
            <a:off x="218096"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Toward a Recursive Algorithm</a:t>
            </a:r>
          </a:p>
        </p:txBody>
      </p:sp>
    </p:spTree>
    <p:extLst>
      <p:ext uri="{BB962C8B-B14F-4D97-AF65-F5344CB8AC3E}">
        <p14:creationId xmlns:p14="http://schemas.microsoft.com/office/powerpoint/2010/main" val="30968886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Arrow Connector 1"/>
          <p:cNvCxnSpPr/>
          <p:nvPr/>
        </p:nvCxnSpPr>
        <p:spPr>
          <a:xfrm>
            <a:off x="4058275" y="2831625"/>
            <a:ext cx="1240321" cy="0"/>
          </a:xfrm>
          <a:prstGeom prst="straightConnector1">
            <a:avLst/>
          </a:prstGeom>
          <a:ln w="38100" cmpd="sng">
            <a:solidFill>
              <a:schemeClr val="tx1">
                <a:lumMod val="85000"/>
                <a:lumOff val="1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a:off x="5290224" y="2823553"/>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V="1">
            <a:off x="5298594" y="2140008"/>
            <a:ext cx="1350955" cy="679984"/>
          </a:xfrm>
          <a:prstGeom prst="straightConnector1">
            <a:avLst/>
          </a:prstGeom>
          <a:ln w="38100" cmpd="sng">
            <a:solidFill>
              <a:srgbClr val="40404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2708324" y="2831625"/>
            <a:ext cx="1350955" cy="679984"/>
          </a:xfrm>
          <a:prstGeom prst="straightConnector1">
            <a:avLst/>
          </a:prstGeom>
          <a:ln w="38100" cmpd="sng">
            <a:solidFill>
              <a:srgbClr val="40404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flipV="1">
            <a:off x="2716696" y="2148080"/>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9" name="Oval 8"/>
          <p:cNvSpPr>
            <a:spLocks noChangeAspect="1"/>
          </p:cNvSpPr>
          <p:nvPr/>
        </p:nvSpPr>
        <p:spPr>
          <a:xfrm>
            <a:off x="3938802" y="2634739"/>
            <a:ext cx="365762" cy="365760"/>
          </a:xfrm>
          <a:prstGeom prst="ellipse">
            <a:avLst/>
          </a:prstGeom>
          <a:solidFill>
            <a:schemeClr val="bg1">
              <a:lumMod val="7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0" name="Oval 9"/>
          <p:cNvSpPr>
            <a:spLocks noChangeAspect="1"/>
          </p:cNvSpPr>
          <p:nvPr/>
        </p:nvSpPr>
        <p:spPr>
          <a:xfrm>
            <a:off x="6448164" y="1944529"/>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1" name="Oval 10"/>
          <p:cNvSpPr>
            <a:spLocks noChangeAspect="1"/>
          </p:cNvSpPr>
          <p:nvPr/>
        </p:nvSpPr>
        <p:spPr>
          <a:xfrm>
            <a:off x="6448164" y="3297559"/>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2" name="Oval 11"/>
          <p:cNvSpPr>
            <a:spLocks noChangeAspect="1"/>
          </p:cNvSpPr>
          <p:nvPr/>
        </p:nvSpPr>
        <p:spPr>
          <a:xfrm>
            <a:off x="5034463" y="2634739"/>
            <a:ext cx="365762" cy="365760"/>
          </a:xfrm>
          <a:prstGeom prst="ellipse">
            <a:avLst/>
          </a:prstGeom>
          <a:solidFill>
            <a:srgbClr val="BFBFBF"/>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3" name="Oval 12"/>
          <p:cNvSpPr>
            <a:spLocks noChangeAspect="1"/>
          </p:cNvSpPr>
          <p:nvPr/>
        </p:nvSpPr>
        <p:spPr>
          <a:xfrm>
            <a:off x="2530492" y="3297559"/>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4" name="Oval 13"/>
          <p:cNvSpPr>
            <a:spLocks noChangeAspect="1"/>
          </p:cNvSpPr>
          <p:nvPr/>
        </p:nvSpPr>
        <p:spPr>
          <a:xfrm>
            <a:off x="2530492" y="1944529"/>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5" name="TextBox 14"/>
          <p:cNvSpPr txBox="1"/>
          <p:nvPr/>
        </p:nvSpPr>
        <p:spPr>
          <a:xfrm>
            <a:off x="2561506" y="3227811"/>
            <a:ext cx="334116" cy="400110"/>
          </a:xfrm>
          <a:prstGeom prst="rect">
            <a:avLst/>
          </a:prstGeom>
          <a:noFill/>
        </p:spPr>
        <p:txBody>
          <a:bodyPr wrap="none" rtlCol="0">
            <a:spAutoFit/>
          </a:bodyPr>
          <a:lstStyle/>
          <a:p>
            <a:pPr algn="ctr"/>
            <a:r>
              <a:rPr lang="en-US" sz="2000" i="1" dirty="0">
                <a:solidFill>
                  <a:srgbClr val="FFFFFF"/>
                </a:solidFill>
                <a:latin typeface="Optima"/>
                <a:cs typeface="Optima"/>
              </a:rPr>
              <a:t>j</a:t>
            </a:r>
          </a:p>
        </p:txBody>
      </p:sp>
      <p:sp>
        <p:nvSpPr>
          <p:cNvPr id="16" name="TextBox 15"/>
          <p:cNvSpPr txBox="1"/>
          <p:nvPr/>
        </p:nvSpPr>
        <p:spPr>
          <a:xfrm>
            <a:off x="2581632" y="1905000"/>
            <a:ext cx="312033" cy="400110"/>
          </a:xfrm>
          <a:prstGeom prst="rect">
            <a:avLst/>
          </a:prstGeom>
          <a:noFill/>
        </p:spPr>
        <p:txBody>
          <a:bodyPr wrap="none" rtlCol="0">
            <a:spAutoFit/>
          </a:bodyPr>
          <a:lstStyle/>
          <a:p>
            <a:pPr algn="ctr"/>
            <a:r>
              <a:rPr lang="en-US" sz="2000" i="1" dirty="0">
                <a:solidFill>
                  <a:srgbClr val="FFFFFF"/>
                </a:solidFill>
                <a:latin typeface="Optima"/>
                <a:cs typeface="Optima"/>
              </a:rPr>
              <a:t>i</a:t>
            </a:r>
          </a:p>
        </p:txBody>
      </p:sp>
      <p:sp>
        <p:nvSpPr>
          <p:cNvPr id="17" name="TextBox 16"/>
          <p:cNvSpPr txBox="1"/>
          <p:nvPr/>
        </p:nvSpPr>
        <p:spPr>
          <a:xfrm>
            <a:off x="3918819" y="2576591"/>
            <a:ext cx="463868" cy="400110"/>
          </a:xfrm>
          <a:prstGeom prst="rect">
            <a:avLst/>
          </a:prstGeom>
          <a:noFill/>
        </p:spPr>
        <p:txBody>
          <a:bodyPr wrap="none" rtlCol="0">
            <a:spAutoFit/>
          </a:bodyPr>
          <a:lstStyle/>
          <a:p>
            <a:pPr algn="ctr"/>
            <a:r>
              <a:rPr lang="en-US" sz="2000" i="1" dirty="0">
                <a:latin typeface="Optima"/>
                <a:cs typeface="Optima"/>
              </a:rPr>
              <a:t>m</a:t>
            </a:r>
          </a:p>
        </p:txBody>
      </p:sp>
      <p:sp>
        <p:nvSpPr>
          <p:cNvPr id="18" name="TextBox 17"/>
          <p:cNvSpPr txBox="1"/>
          <p:nvPr/>
        </p:nvSpPr>
        <p:spPr>
          <a:xfrm>
            <a:off x="6465139" y="1917320"/>
            <a:ext cx="378462" cy="400110"/>
          </a:xfrm>
          <a:prstGeom prst="rect">
            <a:avLst/>
          </a:prstGeom>
          <a:noFill/>
        </p:spPr>
        <p:txBody>
          <a:bodyPr wrap="none" rtlCol="0">
            <a:spAutoFit/>
          </a:bodyPr>
          <a:lstStyle/>
          <a:p>
            <a:pPr algn="ctr"/>
            <a:r>
              <a:rPr lang="en-US" sz="2000" i="1" dirty="0">
                <a:solidFill>
                  <a:srgbClr val="FFFFFF"/>
                </a:solidFill>
                <a:latin typeface="Optima"/>
                <a:cs typeface="Optima"/>
              </a:rPr>
              <a:t>k</a:t>
            </a:r>
          </a:p>
        </p:txBody>
      </p:sp>
      <p:sp>
        <p:nvSpPr>
          <p:cNvPr id="31" name="TextBox 30"/>
          <p:cNvSpPr txBox="1"/>
          <p:nvPr/>
        </p:nvSpPr>
        <p:spPr>
          <a:xfrm>
            <a:off x="3660842" y="2005127"/>
            <a:ext cx="2047413" cy="400110"/>
          </a:xfrm>
          <a:prstGeom prst="rect">
            <a:avLst/>
          </a:prstGeom>
          <a:noFill/>
        </p:spPr>
        <p:txBody>
          <a:bodyPr wrap="square" rtlCol="0">
            <a:spAutoFit/>
          </a:bodyPr>
          <a:lstStyle/>
          <a:p>
            <a:pPr algn="ctr"/>
            <a:r>
              <a:rPr lang="en-US" sz="2000" i="1" dirty="0">
                <a:solidFill>
                  <a:schemeClr val="tx1">
                    <a:lumMod val="85000"/>
                    <a:lumOff val="15000"/>
                  </a:schemeClr>
                </a:solidFill>
                <a:latin typeface="Optima"/>
                <a:cs typeface="Optima"/>
              </a:rPr>
              <a:t>d</a:t>
            </a:r>
            <a:r>
              <a:rPr lang="en-US" sz="2000" i="1" baseline="-25000" dirty="0">
                <a:solidFill>
                  <a:schemeClr val="tx1">
                    <a:lumMod val="85000"/>
                    <a:lumOff val="15000"/>
                  </a:schemeClr>
                </a:solidFill>
                <a:latin typeface="Optima"/>
                <a:cs typeface="Optima"/>
              </a:rPr>
              <a:t>i</a:t>
            </a:r>
            <a:r>
              <a:rPr lang="en-US" sz="2000" baseline="-25000" dirty="0">
                <a:solidFill>
                  <a:schemeClr val="tx1">
                    <a:lumMod val="85000"/>
                    <a:lumOff val="15000"/>
                  </a:schemeClr>
                </a:solidFill>
                <a:latin typeface="Optima"/>
                <a:cs typeface="Optima"/>
              </a:rPr>
              <a:t>,</a:t>
            </a:r>
            <a:r>
              <a:rPr lang="en-US" sz="1000" i="1" baseline="-25000" dirty="0">
                <a:solidFill>
                  <a:schemeClr val="tx1">
                    <a:lumMod val="85000"/>
                    <a:lumOff val="15000"/>
                  </a:schemeClr>
                </a:solidFill>
                <a:latin typeface="Optima"/>
                <a:cs typeface="Optima"/>
              </a:rPr>
              <a:t> </a:t>
            </a:r>
            <a:r>
              <a:rPr lang="en-US" sz="2000" i="1" baseline="-25000" dirty="0">
                <a:solidFill>
                  <a:schemeClr val="tx1">
                    <a:lumMod val="85000"/>
                    <a:lumOff val="15000"/>
                  </a:schemeClr>
                </a:solidFill>
                <a:latin typeface="Optima"/>
                <a:cs typeface="Optima"/>
              </a:rPr>
              <a:t>k</a:t>
            </a:r>
            <a:r>
              <a:rPr lang="en-US" sz="2000" baseline="-25000" dirty="0">
                <a:solidFill>
                  <a:schemeClr val="tx1">
                    <a:lumMod val="85000"/>
                    <a:lumOff val="15000"/>
                  </a:schemeClr>
                </a:solidFill>
                <a:latin typeface="Optima"/>
                <a:cs typeface="Optima"/>
              </a:rPr>
              <a:t> </a:t>
            </a:r>
            <a:r>
              <a:rPr lang="en-US" sz="2000" dirty="0">
                <a:solidFill>
                  <a:schemeClr val="tx1">
                    <a:lumMod val="85000"/>
                    <a:lumOff val="15000"/>
                  </a:schemeClr>
                </a:solidFill>
                <a:latin typeface="Optima"/>
                <a:cs typeface="Optima"/>
              </a:rPr>
              <a:t>= </a:t>
            </a:r>
            <a:r>
              <a:rPr lang="en-US" sz="2000" i="1" dirty="0">
                <a:solidFill>
                  <a:schemeClr val="accent4"/>
                </a:solidFill>
                <a:latin typeface="Optima"/>
                <a:cs typeface="Optima"/>
              </a:rPr>
              <a:t>d</a:t>
            </a:r>
            <a:r>
              <a:rPr lang="en-US" sz="2000" i="1" baseline="-25000" dirty="0">
                <a:solidFill>
                  <a:schemeClr val="accent4"/>
                </a:solidFill>
                <a:latin typeface="Optima"/>
                <a:cs typeface="Optima"/>
              </a:rPr>
              <a:t>i</a:t>
            </a:r>
            <a:r>
              <a:rPr lang="en-US" sz="2000" baseline="-25000" dirty="0">
                <a:solidFill>
                  <a:schemeClr val="accent4"/>
                </a:solidFill>
                <a:latin typeface="Optima"/>
                <a:cs typeface="Optima"/>
              </a:rPr>
              <a:t>,</a:t>
            </a:r>
            <a:r>
              <a:rPr lang="en-US" sz="1000" i="1" baseline="-25000" dirty="0">
                <a:solidFill>
                  <a:schemeClr val="accent4"/>
                </a:solidFill>
                <a:latin typeface="Optima"/>
                <a:cs typeface="Optima"/>
              </a:rPr>
              <a:t> </a:t>
            </a:r>
            <a:r>
              <a:rPr lang="en-US" sz="2000" i="1" baseline="-25000" dirty="0">
                <a:solidFill>
                  <a:schemeClr val="accent4"/>
                </a:solidFill>
                <a:latin typeface="Optima"/>
                <a:cs typeface="Optima"/>
              </a:rPr>
              <a:t>m</a:t>
            </a:r>
            <a:r>
              <a:rPr lang="en-US" sz="2000" dirty="0">
                <a:solidFill>
                  <a:schemeClr val="accent4"/>
                </a:solidFill>
                <a:latin typeface="Optima"/>
                <a:cs typeface="Optima"/>
              </a:rPr>
              <a:t> </a:t>
            </a:r>
            <a:r>
              <a:rPr lang="en-US" sz="2000" dirty="0">
                <a:solidFill>
                  <a:schemeClr val="tx1">
                    <a:lumMod val="85000"/>
                    <a:lumOff val="15000"/>
                  </a:schemeClr>
                </a:solidFill>
                <a:latin typeface="Optima"/>
                <a:cs typeface="Optima"/>
              </a:rPr>
              <a:t>+ </a:t>
            </a:r>
            <a:r>
              <a:rPr lang="en-US" sz="2000" i="1" dirty="0" err="1">
                <a:solidFill>
                  <a:schemeClr val="tx2"/>
                </a:solidFill>
                <a:latin typeface="Optima"/>
                <a:cs typeface="Optima"/>
              </a:rPr>
              <a:t>d</a:t>
            </a:r>
            <a:r>
              <a:rPr lang="en-US" sz="2000" i="1" baseline="-25000" dirty="0" err="1">
                <a:solidFill>
                  <a:schemeClr val="tx2"/>
                </a:solidFill>
                <a:latin typeface="Optima"/>
                <a:cs typeface="Optima"/>
              </a:rPr>
              <a:t>k</a:t>
            </a:r>
            <a:r>
              <a:rPr lang="en-US" sz="2000" baseline="-25000" dirty="0">
                <a:solidFill>
                  <a:schemeClr val="tx2"/>
                </a:solidFill>
                <a:latin typeface="Optima"/>
                <a:cs typeface="Optima"/>
              </a:rPr>
              <a:t>,</a:t>
            </a:r>
            <a:r>
              <a:rPr lang="en-US" sz="1000" i="1" baseline="-25000" dirty="0">
                <a:solidFill>
                  <a:schemeClr val="tx2"/>
                </a:solidFill>
                <a:latin typeface="Optima"/>
                <a:cs typeface="Optima"/>
              </a:rPr>
              <a:t> </a:t>
            </a:r>
            <a:r>
              <a:rPr lang="en-US" sz="2000" i="1" baseline="-25000" dirty="0">
                <a:solidFill>
                  <a:schemeClr val="tx2"/>
                </a:solidFill>
                <a:latin typeface="Optima"/>
                <a:cs typeface="Optima"/>
              </a:rPr>
              <a:t>m</a:t>
            </a:r>
            <a:endParaRPr lang="en-US" sz="2000" i="1" dirty="0">
              <a:solidFill>
                <a:schemeClr val="tx2"/>
              </a:solidFill>
              <a:latin typeface="Optima"/>
              <a:cs typeface="Optima"/>
            </a:endParaRPr>
          </a:p>
        </p:txBody>
      </p:sp>
      <p:pic>
        <p:nvPicPr>
          <p:cNvPr id="19" name="Picture 18"/>
          <p:cNvPicPr>
            <a:picLocks noChangeAspect="1"/>
          </p:cNvPicPr>
          <p:nvPr/>
        </p:nvPicPr>
        <p:blipFill rotWithShape="1">
          <a:blip r:embed="rId3"/>
          <a:srcRect r="66464"/>
          <a:stretch/>
        </p:blipFill>
        <p:spPr>
          <a:xfrm>
            <a:off x="2913727" y="2352881"/>
            <a:ext cx="1201074" cy="1244600"/>
          </a:xfrm>
          <a:prstGeom prst="rect">
            <a:avLst/>
          </a:prstGeom>
        </p:spPr>
      </p:pic>
      <p:sp>
        <p:nvSpPr>
          <p:cNvPr id="34" name="TextBox 33"/>
          <p:cNvSpPr txBox="1"/>
          <p:nvPr/>
        </p:nvSpPr>
        <p:spPr>
          <a:xfrm>
            <a:off x="3660842" y="3132563"/>
            <a:ext cx="2047413" cy="400110"/>
          </a:xfrm>
          <a:prstGeom prst="rect">
            <a:avLst/>
          </a:prstGeom>
          <a:noFill/>
        </p:spPr>
        <p:txBody>
          <a:bodyPr wrap="square" rtlCol="0">
            <a:spAutoFit/>
          </a:bodyPr>
          <a:lstStyle/>
          <a:p>
            <a:pPr algn="ctr"/>
            <a:r>
              <a:rPr lang="en-US" sz="2000" i="1" dirty="0" err="1">
                <a:solidFill>
                  <a:schemeClr val="tx1">
                    <a:lumMod val="85000"/>
                    <a:lumOff val="15000"/>
                  </a:schemeClr>
                </a:solidFill>
                <a:latin typeface="Optima"/>
                <a:cs typeface="Optima"/>
              </a:rPr>
              <a:t>d</a:t>
            </a:r>
            <a:r>
              <a:rPr lang="en-US" sz="2000" i="1" baseline="-25000" dirty="0" err="1">
                <a:solidFill>
                  <a:schemeClr val="tx1">
                    <a:lumMod val="85000"/>
                    <a:lumOff val="15000"/>
                  </a:schemeClr>
                </a:solidFill>
                <a:latin typeface="Optima"/>
                <a:cs typeface="Optima"/>
              </a:rPr>
              <a:t>j</a:t>
            </a:r>
            <a:r>
              <a:rPr lang="en-US" sz="2000" baseline="-25000" dirty="0">
                <a:solidFill>
                  <a:schemeClr val="tx1">
                    <a:lumMod val="85000"/>
                    <a:lumOff val="15000"/>
                  </a:schemeClr>
                </a:solidFill>
                <a:latin typeface="Optima"/>
                <a:cs typeface="Optima"/>
              </a:rPr>
              <a:t>,</a:t>
            </a:r>
            <a:r>
              <a:rPr lang="en-US" sz="1000" i="1" baseline="-25000" dirty="0">
                <a:solidFill>
                  <a:schemeClr val="tx1">
                    <a:lumMod val="85000"/>
                    <a:lumOff val="15000"/>
                  </a:schemeClr>
                </a:solidFill>
                <a:latin typeface="Optima"/>
                <a:cs typeface="Optima"/>
              </a:rPr>
              <a:t> </a:t>
            </a:r>
            <a:r>
              <a:rPr lang="en-US" sz="2000" i="1" baseline="-25000" dirty="0">
                <a:solidFill>
                  <a:schemeClr val="tx1">
                    <a:lumMod val="85000"/>
                    <a:lumOff val="15000"/>
                  </a:schemeClr>
                </a:solidFill>
                <a:latin typeface="Optima"/>
                <a:cs typeface="Optima"/>
              </a:rPr>
              <a:t>k</a:t>
            </a:r>
            <a:r>
              <a:rPr lang="en-US" sz="2000" baseline="-25000" dirty="0">
                <a:solidFill>
                  <a:schemeClr val="tx1">
                    <a:lumMod val="85000"/>
                    <a:lumOff val="15000"/>
                  </a:schemeClr>
                </a:solidFill>
                <a:latin typeface="Optima"/>
                <a:cs typeface="Optima"/>
              </a:rPr>
              <a:t> </a:t>
            </a:r>
            <a:r>
              <a:rPr lang="en-US" sz="2000" dirty="0">
                <a:solidFill>
                  <a:schemeClr val="tx1">
                    <a:lumMod val="85000"/>
                    <a:lumOff val="15000"/>
                  </a:schemeClr>
                </a:solidFill>
                <a:latin typeface="Optima"/>
                <a:cs typeface="Optima"/>
              </a:rPr>
              <a:t>= </a:t>
            </a:r>
            <a:r>
              <a:rPr lang="en-US" sz="2000" i="1" dirty="0" err="1">
                <a:solidFill>
                  <a:schemeClr val="accent1"/>
                </a:solidFill>
                <a:latin typeface="Optima"/>
                <a:cs typeface="Optima"/>
              </a:rPr>
              <a:t>d</a:t>
            </a:r>
            <a:r>
              <a:rPr lang="en-US" sz="2000" i="1" baseline="-25000" dirty="0" err="1">
                <a:solidFill>
                  <a:schemeClr val="accent1"/>
                </a:solidFill>
                <a:latin typeface="Optima"/>
                <a:cs typeface="Optima"/>
              </a:rPr>
              <a:t>j</a:t>
            </a:r>
            <a:r>
              <a:rPr lang="en-US" sz="2000" baseline="-25000" dirty="0">
                <a:solidFill>
                  <a:schemeClr val="accent1"/>
                </a:solidFill>
                <a:latin typeface="Optima"/>
                <a:cs typeface="Optima"/>
              </a:rPr>
              <a:t>,</a:t>
            </a:r>
            <a:r>
              <a:rPr lang="en-US" sz="1000" i="1" baseline="-25000" dirty="0">
                <a:solidFill>
                  <a:schemeClr val="accent1"/>
                </a:solidFill>
                <a:latin typeface="Optima"/>
                <a:cs typeface="Optima"/>
              </a:rPr>
              <a:t> </a:t>
            </a:r>
            <a:r>
              <a:rPr lang="en-US" sz="2000" i="1" baseline="-25000" dirty="0">
                <a:solidFill>
                  <a:schemeClr val="accent1"/>
                </a:solidFill>
                <a:latin typeface="Optima"/>
                <a:cs typeface="Optima"/>
              </a:rPr>
              <a:t>m</a:t>
            </a:r>
            <a:r>
              <a:rPr lang="en-US" sz="2000" dirty="0">
                <a:solidFill>
                  <a:schemeClr val="accent1"/>
                </a:solidFill>
                <a:latin typeface="Optima"/>
                <a:cs typeface="Optima"/>
              </a:rPr>
              <a:t> </a:t>
            </a:r>
            <a:r>
              <a:rPr lang="en-US" sz="2000" dirty="0">
                <a:solidFill>
                  <a:schemeClr val="tx1">
                    <a:lumMod val="85000"/>
                    <a:lumOff val="15000"/>
                  </a:schemeClr>
                </a:solidFill>
                <a:latin typeface="Optima"/>
                <a:cs typeface="Optima"/>
              </a:rPr>
              <a:t>+ </a:t>
            </a:r>
            <a:r>
              <a:rPr lang="en-US" sz="2000" i="1" dirty="0" err="1">
                <a:solidFill>
                  <a:schemeClr val="tx2"/>
                </a:solidFill>
                <a:latin typeface="Optima"/>
                <a:cs typeface="Optima"/>
              </a:rPr>
              <a:t>d</a:t>
            </a:r>
            <a:r>
              <a:rPr lang="en-US" sz="2000" i="1" baseline="-25000" dirty="0" err="1">
                <a:solidFill>
                  <a:schemeClr val="tx2"/>
                </a:solidFill>
                <a:latin typeface="Optima"/>
                <a:cs typeface="Optima"/>
              </a:rPr>
              <a:t>k</a:t>
            </a:r>
            <a:r>
              <a:rPr lang="en-US" sz="2000" baseline="-25000" dirty="0">
                <a:solidFill>
                  <a:schemeClr val="tx2"/>
                </a:solidFill>
                <a:latin typeface="Optima"/>
                <a:cs typeface="Optima"/>
              </a:rPr>
              <a:t>,</a:t>
            </a:r>
            <a:r>
              <a:rPr lang="en-US" sz="1000" i="1" baseline="-25000" dirty="0">
                <a:solidFill>
                  <a:schemeClr val="tx2"/>
                </a:solidFill>
                <a:latin typeface="Optima"/>
                <a:cs typeface="Optima"/>
              </a:rPr>
              <a:t> </a:t>
            </a:r>
            <a:r>
              <a:rPr lang="en-US" sz="2000" i="1" baseline="-25000" dirty="0">
                <a:solidFill>
                  <a:schemeClr val="tx2"/>
                </a:solidFill>
                <a:latin typeface="Optima"/>
                <a:cs typeface="Optima"/>
              </a:rPr>
              <a:t>m</a:t>
            </a:r>
            <a:endParaRPr lang="en-US" sz="2000" i="1" dirty="0">
              <a:solidFill>
                <a:schemeClr val="tx2"/>
              </a:solidFill>
              <a:latin typeface="Optima"/>
              <a:cs typeface="Optima"/>
            </a:endParaRPr>
          </a:p>
        </p:txBody>
      </p:sp>
      <p:sp>
        <p:nvSpPr>
          <p:cNvPr id="35" name="TextBox 34"/>
          <p:cNvSpPr txBox="1"/>
          <p:nvPr/>
        </p:nvSpPr>
        <p:spPr>
          <a:xfrm>
            <a:off x="1550537" y="2584233"/>
            <a:ext cx="1916015" cy="400110"/>
          </a:xfrm>
          <a:prstGeom prst="rect">
            <a:avLst/>
          </a:prstGeom>
          <a:noFill/>
        </p:spPr>
        <p:txBody>
          <a:bodyPr wrap="square" rtlCol="0">
            <a:spAutoFit/>
          </a:bodyPr>
          <a:lstStyle/>
          <a:p>
            <a:pPr algn="ctr"/>
            <a:r>
              <a:rPr lang="en-US" sz="2000" i="1" dirty="0">
                <a:solidFill>
                  <a:schemeClr val="tx1">
                    <a:lumMod val="85000"/>
                    <a:lumOff val="15000"/>
                  </a:schemeClr>
                </a:solidFill>
                <a:latin typeface="Optima"/>
                <a:cs typeface="Optima"/>
              </a:rPr>
              <a:t>d</a:t>
            </a:r>
            <a:r>
              <a:rPr lang="en-US" sz="2000" i="1" baseline="-25000" dirty="0">
                <a:solidFill>
                  <a:schemeClr val="tx1">
                    <a:lumMod val="85000"/>
                    <a:lumOff val="15000"/>
                  </a:schemeClr>
                </a:solidFill>
                <a:latin typeface="Optima"/>
                <a:cs typeface="Optima"/>
              </a:rPr>
              <a:t>i</a:t>
            </a:r>
            <a:r>
              <a:rPr lang="en-US" sz="2000" baseline="-25000" dirty="0">
                <a:solidFill>
                  <a:schemeClr val="tx1">
                    <a:lumMod val="85000"/>
                    <a:lumOff val="15000"/>
                  </a:schemeClr>
                </a:solidFill>
                <a:latin typeface="Optima"/>
                <a:cs typeface="Optima"/>
              </a:rPr>
              <a:t>,</a:t>
            </a:r>
            <a:r>
              <a:rPr lang="en-US" sz="1000" i="1" baseline="-25000" dirty="0">
                <a:solidFill>
                  <a:schemeClr val="tx1">
                    <a:lumMod val="85000"/>
                    <a:lumOff val="15000"/>
                  </a:schemeClr>
                </a:solidFill>
                <a:latin typeface="Optima"/>
                <a:cs typeface="Optima"/>
              </a:rPr>
              <a:t> </a:t>
            </a:r>
            <a:r>
              <a:rPr lang="en-US" sz="2000" i="1" baseline="-25000" dirty="0">
                <a:solidFill>
                  <a:schemeClr val="tx1">
                    <a:lumMod val="85000"/>
                    <a:lumOff val="15000"/>
                  </a:schemeClr>
                </a:solidFill>
                <a:latin typeface="Optima"/>
                <a:cs typeface="Optima"/>
              </a:rPr>
              <a:t>j</a:t>
            </a:r>
            <a:r>
              <a:rPr lang="en-US" sz="2000" baseline="-25000" dirty="0">
                <a:solidFill>
                  <a:schemeClr val="tx1">
                    <a:lumMod val="85000"/>
                    <a:lumOff val="15000"/>
                  </a:schemeClr>
                </a:solidFill>
                <a:latin typeface="Optima"/>
                <a:cs typeface="Optima"/>
              </a:rPr>
              <a:t> </a:t>
            </a:r>
            <a:r>
              <a:rPr lang="en-US" sz="2000" dirty="0">
                <a:solidFill>
                  <a:schemeClr val="tx1">
                    <a:lumMod val="85000"/>
                    <a:lumOff val="15000"/>
                  </a:schemeClr>
                </a:solidFill>
                <a:latin typeface="Optima"/>
                <a:cs typeface="Optima"/>
              </a:rPr>
              <a:t>= </a:t>
            </a:r>
            <a:r>
              <a:rPr lang="en-US" sz="2000" i="1" dirty="0">
                <a:solidFill>
                  <a:srgbClr val="95319E"/>
                </a:solidFill>
                <a:latin typeface="Optima"/>
                <a:cs typeface="Optima"/>
              </a:rPr>
              <a:t>d</a:t>
            </a:r>
            <a:r>
              <a:rPr lang="en-US" sz="2000" i="1" baseline="-25000" dirty="0">
                <a:solidFill>
                  <a:srgbClr val="95319E"/>
                </a:solidFill>
                <a:latin typeface="Optima"/>
                <a:cs typeface="Optima"/>
              </a:rPr>
              <a:t>i</a:t>
            </a:r>
            <a:r>
              <a:rPr lang="en-US" sz="2000" baseline="-25000" dirty="0">
                <a:solidFill>
                  <a:srgbClr val="95319E"/>
                </a:solidFill>
                <a:latin typeface="Optima"/>
                <a:cs typeface="Optima"/>
              </a:rPr>
              <a:t>,</a:t>
            </a:r>
            <a:r>
              <a:rPr lang="en-US" sz="1000" i="1" baseline="-25000" dirty="0">
                <a:solidFill>
                  <a:srgbClr val="95319E"/>
                </a:solidFill>
                <a:latin typeface="Optima"/>
                <a:cs typeface="Optima"/>
              </a:rPr>
              <a:t> </a:t>
            </a:r>
            <a:r>
              <a:rPr lang="en-US" sz="2000" i="1" baseline="-25000" dirty="0">
                <a:solidFill>
                  <a:srgbClr val="95319E"/>
                </a:solidFill>
                <a:latin typeface="Optima"/>
                <a:cs typeface="Optima"/>
              </a:rPr>
              <a:t>m</a:t>
            </a:r>
            <a:r>
              <a:rPr lang="en-US" sz="2000" dirty="0">
                <a:solidFill>
                  <a:srgbClr val="95319E"/>
                </a:solidFill>
                <a:latin typeface="Optima"/>
                <a:cs typeface="Optima"/>
              </a:rPr>
              <a:t> </a:t>
            </a:r>
            <a:r>
              <a:rPr lang="en-US" sz="2000" dirty="0">
                <a:solidFill>
                  <a:schemeClr val="tx1">
                    <a:lumMod val="85000"/>
                    <a:lumOff val="15000"/>
                  </a:schemeClr>
                </a:solidFill>
                <a:latin typeface="Optima"/>
                <a:cs typeface="Optima"/>
              </a:rPr>
              <a:t>+ </a:t>
            </a:r>
            <a:r>
              <a:rPr lang="en-US" sz="2000" i="1" dirty="0" err="1">
                <a:solidFill>
                  <a:srgbClr val="176FC1"/>
                </a:solidFill>
                <a:latin typeface="Optima"/>
                <a:cs typeface="Optima"/>
              </a:rPr>
              <a:t>d</a:t>
            </a:r>
            <a:r>
              <a:rPr lang="en-US" sz="2000" i="1" baseline="-25000" dirty="0" err="1">
                <a:solidFill>
                  <a:srgbClr val="176FC1"/>
                </a:solidFill>
                <a:latin typeface="Optima"/>
                <a:cs typeface="Optima"/>
              </a:rPr>
              <a:t>j</a:t>
            </a:r>
            <a:r>
              <a:rPr lang="en-US" sz="2000" baseline="-25000" dirty="0">
                <a:solidFill>
                  <a:srgbClr val="176FC1"/>
                </a:solidFill>
                <a:latin typeface="Optima"/>
                <a:cs typeface="Optima"/>
              </a:rPr>
              <a:t>,</a:t>
            </a:r>
            <a:r>
              <a:rPr lang="en-US" sz="1000" baseline="-25000" dirty="0">
                <a:solidFill>
                  <a:srgbClr val="176FC1"/>
                </a:solidFill>
                <a:latin typeface="Optima"/>
                <a:cs typeface="Optima"/>
              </a:rPr>
              <a:t> </a:t>
            </a:r>
            <a:r>
              <a:rPr lang="en-US" sz="2000" i="1" baseline="-25000" dirty="0">
                <a:solidFill>
                  <a:srgbClr val="176FC1"/>
                </a:solidFill>
                <a:latin typeface="Optima"/>
                <a:cs typeface="Optima"/>
              </a:rPr>
              <a:t>m</a:t>
            </a:r>
            <a:endParaRPr lang="en-US" sz="2000" i="1" dirty="0">
              <a:solidFill>
                <a:srgbClr val="176FC1"/>
              </a:solidFill>
              <a:latin typeface="Optima"/>
              <a:cs typeface="Optima"/>
            </a:endParaRPr>
          </a:p>
        </p:txBody>
      </p:sp>
      <p:pic>
        <p:nvPicPr>
          <p:cNvPr id="21" name="Picture 20"/>
          <p:cNvPicPr>
            <a:picLocks noChangeAspect="1"/>
          </p:cNvPicPr>
          <p:nvPr/>
        </p:nvPicPr>
        <p:blipFill rotWithShape="1">
          <a:blip r:embed="rId4"/>
          <a:srcRect l="34019"/>
          <a:stretch/>
        </p:blipFill>
        <p:spPr>
          <a:xfrm>
            <a:off x="4114801" y="2139627"/>
            <a:ext cx="2279272" cy="508000"/>
          </a:xfrm>
          <a:prstGeom prst="rect">
            <a:avLst/>
          </a:prstGeom>
        </p:spPr>
      </p:pic>
      <p:pic>
        <p:nvPicPr>
          <p:cNvPr id="40" name="Picture 39"/>
          <p:cNvPicPr>
            <a:picLocks noChangeAspect="1"/>
          </p:cNvPicPr>
          <p:nvPr/>
        </p:nvPicPr>
        <p:blipFill rotWithShape="1">
          <a:blip r:embed="rId5"/>
          <a:srcRect r="65922"/>
          <a:stretch/>
        </p:blipFill>
        <p:spPr>
          <a:xfrm>
            <a:off x="2937622" y="2140965"/>
            <a:ext cx="1177181" cy="508000"/>
          </a:xfrm>
          <a:prstGeom prst="rect">
            <a:avLst/>
          </a:prstGeom>
        </p:spPr>
      </p:pic>
      <p:pic>
        <p:nvPicPr>
          <p:cNvPr id="4" name="Picture 3"/>
          <p:cNvPicPr>
            <a:picLocks noChangeAspect="1"/>
          </p:cNvPicPr>
          <p:nvPr/>
        </p:nvPicPr>
        <p:blipFill rotWithShape="1">
          <a:blip r:embed="rId6"/>
          <a:srcRect l="33602"/>
          <a:stretch/>
        </p:blipFill>
        <p:spPr>
          <a:xfrm>
            <a:off x="4114802" y="2357773"/>
            <a:ext cx="2361117" cy="1231900"/>
          </a:xfrm>
          <a:prstGeom prst="rect">
            <a:avLst/>
          </a:prstGeom>
        </p:spPr>
      </p:pic>
      <p:pic>
        <p:nvPicPr>
          <p:cNvPr id="20" name="Picture 19"/>
          <p:cNvPicPr>
            <a:picLocks noChangeAspect="1"/>
          </p:cNvPicPr>
          <p:nvPr/>
        </p:nvPicPr>
        <p:blipFill rotWithShape="1">
          <a:blip r:embed="rId7"/>
          <a:srcRect t="55940"/>
          <a:stretch/>
        </p:blipFill>
        <p:spPr>
          <a:xfrm>
            <a:off x="2892225" y="2887659"/>
            <a:ext cx="711200" cy="442055"/>
          </a:xfrm>
          <a:prstGeom prst="rect">
            <a:avLst/>
          </a:prstGeom>
        </p:spPr>
      </p:pic>
      <p:pic>
        <p:nvPicPr>
          <p:cNvPr id="22" name="Picture 21"/>
          <p:cNvPicPr>
            <a:picLocks noChangeAspect="1"/>
          </p:cNvPicPr>
          <p:nvPr/>
        </p:nvPicPr>
        <p:blipFill rotWithShape="1">
          <a:blip r:embed="rId8"/>
          <a:srcRect b="43610"/>
          <a:stretch/>
        </p:blipFill>
        <p:spPr>
          <a:xfrm>
            <a:off x="2893663" y="2321903"/>
            <a:ext cx="711200" cy="565756"/>
          </a:xfrm>
          <a:prstGeom prst="rect">
            <a:avLst/>
          </a:prstGeom>
        </p:spPr>
      </p:pic>
      <p:sp>
        <p:nvSpPr>
          <p:cNvPr id="26" name="Title 1"/>
          <p:cNvSpPr txBox="1">
            <a:spLocks/>
          </p:cNvSpPr>
          <p:nvPr/>
        </p:nvSpPr>
        <p:spPr>
          <a:xfrm>
            <a:off x="218096"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Toward a Recursive Algorithm</a:t>
            </a:r>
          </a:p>
        </p:txBody>
      </p:sp>
      <p:sp>
        <p:nvSpPr>
          <p:cNvPr id="28" name="Rectangle 27"/>
          <p:cNvSpPr/>
          <p:nvPr/>
        </p:nvSpPr>
        <p:spPr>
          <a:xfrm>
            <a:off x="685800" y="4038600"/>
            <a:ext cx="8229600" cy="523220"/>
          </a:xfrm>
          <a:prstGeom prst="rect">
            <a:avLst/>
          </a:prstGeom>
        </p:spPr>
        <p:txBody>
          <a:bodyPr wrap="square">
            <a:spAutoFit/>
          </a:bodyPr>
          <a:lstStyle/>
          <a:p>
            <a:r>
              <a:rPr lang="en-US" sz="2800" i="1" dirty="0" err="1">
                <a:solidFill>
                  <a:schemeClr val="tx2"/>
                </a:solidFill>
                <a:latin typeface="Optima"/>
                <a:cs typeface="Optima"/>
              </a:rPr>
              <a:t>d</a:t>
            </a:r>
            <a:r>
              <a:rPr lang="en-US" sz="2800" i="1" baseline="-25000" dirty="0" err="1">
                <a:solidFill>
                  <a:schemeClr val="tx2"/>
                </a:solidFill>
                <a:latin typeface="Optima"/>
                <a:cs typeface="Optima"/>
              </a:rPr>
              <a:t>k,m</a:t>
            </a:r>
            <a:r>
              <a:rPr lang="en-US" sz="2800" dirty="0">
                <a:solidFill>
                  <a:schemeClr val="tx2"/>
                </a:solidFill>
                <a:latin typeface="Optima"/>
                <a:cs typeface="Optima"/>
              </a:rPr>
              <a:t> </a:t>
            </a:r>
            <a:r>
              <a:rPr lang="en-US" sz="2800" dirty="0">
                <a:latin typeface="Optima"/>
                <a:cs typeface="Optima"/>
              </a:rPr>
              <a:t>= [(</a:t>
            </a:r>
            <a:r>
              <a:rPr lang="en-US" sz="2800" i="1" dirty="0" err="1">
                <a:solidFill>
                  <a:schemeClr val="accent4"/>
                </a:solidFill>
                <a:latin typeface="Optima"/>
                <a:cs typeface="Optima"/>
              </a:rPr>
              <a:t>d</a:t>
            </a:r>
            <a:r>
              <a:rPr lang="en-US" sz="2800" i="1" baseline="-25000" dirty="0" err="1">
                <a:solidFill>
                  <a:schemeClr val="accent4"/>
                </a:solidFill>
                <a:latin typeface="Optima"/>
                <a:cs typeface="Optima"/>
              </a:rPr>
              <a:t>i,m</a:t>
            </a:r>
            <a:r>
              <a:rPr lang="en-US" sz="2800" dirty="0">
                <a:solidFill>
                  <a:schemeClr val="accent4"/>
                </a:solidFill>
                <a:latin typeface="Optima"/>
                <a:cs typeface="Optima"/>
              </a:rPr>
              <a:t> </a:t>
            </a:r>
            <a:r>
              <a:rPr lang="en-US" sz="2800" dirty="0">
                <a:latin typeface="Optima"/>
                <a:cs typeface="Optima"/>
              </a:rPr>
              <a:t>+ </a:t>
            </a:r>
            <a:r>
              <a:rPr lang="en-US" sz="2800" i="1" dirty="0" err="1">
                <a:solidFill>
                  <a:schemeClr val="tx2"/>
                </a:solidFill>
                <a:latin typeface="Optima"/>
                <a:cs typeface="Optima"/>
              </a:rPr>
              <a:t>d</a:t>
            </a:r>
            <a:r>
              <a:rPr lang="en-US" sz="2800" i="1" baseline="-25000" dirty="0" err="1">
                <a:solidFill>
                  <a:schemeClr val="tx2"/>
                </a:solidFill>
                <a:latin typeface="Optima"/>
                <a:cs typeface="Optima"/>
              </a:rPr>
              <a:t>k,m</a:t>
            </a:r>
            <a:r>
              <a:rPr lang="en-US" sz="2800" dirty="0">
                <a:latin typeface="Optima"/>
                <a:cs typeface="Optima"/>
              </a:rPr>
              <a:t>) + (</a:t>
            </a:r>
            <a:r>
              <a:rPr lang="en-US" sz="2800" i="1" dirty="0" err="1">
                <a:solidFill>
                  <a:schemeClr val="accent1"/>
                </a:solidFill>
                <a:latin typeface="Optima"/>
                <a:cs typeface="Optima"/>
              </a:rPr>
              <a:t>d</a:t>
            </a:r>
            <a:r>
              <a:rPr lang="en-US" sz="2800" i="1" baseline="-25000" dirty="0" err="1">
                <a:solidFill>
                  <a:schemeClr val="accent1"/>
                </a:solidFill>
                <a:latin typeface="Optima"/>
                <a:cs typeface="Optima"/>
              </a:rPr>
              <a:t>j,m</a:t>
            </a:r>
            <a:r>
              <a:rPr lang="en-US" sz="2800" dirty="0">
                <a:solidFill>
                  <a:schemeClr val="accent1"/>
                </a:solidFill>
                <a:latin typeface="Optima"/>
                <a:cs typeface="Optima"/>
              </a:rPr>
              <a:t> </a:t>
            </a:r>
            <a:r>
              <a:rPr lang="en-US" sz="2800" dirty="0">
                <a:latin typeface="Optima"/>
                <a:cs typeface="Optima"/>
              </a:rPr>
              <a:t>+ </a:t>
            </a:r>
            <a:r>
              <a:rPr lang="en-US" sz="2800" i="1" dirty="0" err="1">
                <a:solidFill>
                  <a:srgbClr val="ED1C24"/>
                </a:solidFill>
                <a:latin typeface="Optima"/>
                <a:cs typeface="Optima"/>
              </a:rPr>
              <a:t>d</a:t>
            </a:r>
            <a:r>
              <a:rPr lang="en-US" sz="2800" i="1" baseline="-25000" dirty="0" err="1">
                <a:solidFill>
                  <a:srgbClr val="ED1C24"/>
                </a:solidFill>
                <a:latin typeface="Optima"/>
                <a:cs typeface="Optima"/>
              </a:rPr>
              <a:t>k,m</a:t>
            </a:r>
            <a:r>
              <a:rPr lang="en-US" sz="2800" dirty="0">
                <a:latin typeface="Optima"/>
                <a:cs typeface="Optima"/>
              </a:rPr>
              <a:t>) – (</a:t>
            </a:r>
            <a:r>
              <a:rPr lang="en-US" sz="2800" i="1" dirty="0" err="1">
                <a:solidFill>
                  <a:schemeClr val="accent4"/>
                </a:solidFill>
                <a:latin typeface="Optima"/>
                <a:cs typeface="Optima"/>
              </a:rPr>
              <a:t>d</a:t>
            </a:r>
            <a:r>
              <a:rPr lang="en-US" sz="2800" i="1" baseline="-25000" dirty="0" err="1">
                <a:solidFill>
                  <a:schemeClr val="accent4"/>
                </a:solidFill>
                <a:latin typeface="Optima"/>
                <a:cs typeface="Optima"/>
              </a:rPr>
              <a:t>i,m</a:t>
            </a:r>
            <a:r>
              <a:rPr lang="en-US" sz="2800" dirty="0">
                <a:solidFill>
                  <a:schemeClr val="accent4"/>
                </a:solidFill>
                <a:latin typeface="Optima"/>
                <a:cs typeface="Optima"/>
              </a:rPr>
              <a:t> </a:t>
            </a:r>
            <a:r>
              <a:rPr lang="en-US" sz="2800" dirty="0">
                <a:latin typeface="Optima"/>
                <a:cs typeface="Optima"/>
              </a:rPr>
              <a:t>+ </a:t>
            </a:r>
            <a:r>
              <a:rPr lang="en-US" sz="2800" i="1" dirty="0" err="1">
                <a:solidFill>
                  <a:srgbClr val="176FC1"/>
                </a:solidFill>
                <a:latin typeface="Optima"/>
                <a:cs typeface="Optima"/>
              </a:rPr>
              <a:t>d</a:t>
            </a:r>
            <a:r>
              <a:rPr lang="en-US" sz="2800" i="1" baseline="-25000" dirty="0" err="1">
                <a:solidFill>
                  <a:srgbClr val="176FC1"/>
                </a:solidFill>
                <a:latin typeface="Optima"/>
                <a:cs typeface="Optima"/>
              </a:rPr>
              <a:t>j,m</a:t>
            </a:r>
            <a:r>
              <a:rPr lang="en-US" sz="2800" dirty="0">
                <a:latin typeface="Optima"/>
                <a:cs typeface="Optima"/>
              </a:rPr>
              <a:t>)] / 2</a:t>
            </a:r>
          </a:p>
        </p:txBody>
      </p:sp>
    </p:spTree>
    <p:extLst>
      <p:ext uri="{BB962C8B-B14F-4D97-AF65-F5344CB8AC3E}">
        <p14:creationId xmlns:p14="http://schemas.microsoft.com/office/powerpoint/2010/main" val="36279327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Arrow Connector 1"/>
          <p:cNvCxnSpPr/>
          <p:nvPr/>
        </p:nvCxnSpPr>
        <p:spPr>
          <a:xfrm>
            <a:off x="4058275" y="2831625"/>
            <a:ext cx="1240321" cy="0"/>
          </a:xfrm>
          <a:prstGeom prst="straightConnector1">
            <a:avLst/>
          </a:prstGeom>
          <a:ln w="38100" cmpd="sng">
            <a:solidFill>
              <a:schemeClr val="tx1">
                <a:lumMod val="85000"/>
                <a:lumOff val="1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a:off x="5290224" y="2823553"/>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V="1">
            <a:off x="5298594" y="2140008"/>
            <a:ext cx="1350955" cy="679984"/>
          </a:xfrm>
          <a:prstGeom prst="straightConnector1">
            <a:avLst/>
          </a:prstGeom>
          <a:ln w="38100" cmpd="sng">
            <a:solidFill>
              <a:srgbClr val="40404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2708324" y="2831625"/>
            <a:ext cx="1350955" cy="679984"/>
          </a:xfrm>
          <a:prstGeom prst="straightConnector1">
            <a:avLst/>
          </a:prstGeom>
          <a:ln w="38100" cmpd="sng">
            <a:solidFill>
              <a:srgbClr val="40404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flipV="1">
            <a:off x="2716696" y="2148080"/>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9" name="Oval 8"/>
          <p:cNvSpPr>
            <a:spLocks noChangeAspect="1"/>
          </p:cNvSpPr>
          <p:nvPr/>
        </p:nvSpPr>
        <p:spPr>
          <a:xfrm>
            <a:off x="3938802" y="2634739"/>
            <a:ext cx="365762" cy="365760"/>
          </a:xfrm>
          <a:prstGeom prst="ellipse">
            <a:avLst/>
          </a:prstGeom>
          <a:solidFill>
            <a:schemeClr val="bg1">
              <a:lumMod val="7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0" name="Oval 9"/>
          <p:cNvSpPr>
            <a:spLocks noChangeAspect="1"/>
          </p:cNvSpPr>
          <p:nvPr/>
        </p:nvSpPr>
        <p:spPr>
          <a:xfrm>
            <a:off x="6448164" y="1944529"/>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1" name="Oval 10"/>
          <p:cNvSpPr>
            <a:spLocks noChangeAspect="1"/>
          </p:cNvSpPr>
          <p:nvPr/>
        </p:nvSpPr>
        <p:spPr>
          <a:xfrm>
            <a:off x="6448164" y="3297559"/>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2" name="Oval 11"/>
          <p:cNvSpPr>
            <a:spLocks noChangeAspect="1"/>
          </p:cNvSpPr>
          <p:nvPr/>
        </p:nvSpPr>
        <p:spPr>
          <a:xfrm>
            <a:off x="5034463" y="2634739"/>
            <a:ext cx="365762" cy="365760"/>
          </a:xfrm>
          <a:prstGeom prst="ellipse">
            <a:avLst/>
          </a:prstGeom>
          <a:solidFill>
            <a:srgbClr val="BFBFBF"/>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3" name="Oval 12"/>
          <p:cNvSpPr>
            <a:spLocks noChangeAspect="1"/>
          </p:cNvSpPr>
          <p:nvPr/>
        </p:nvSpPr>
        <p:spPr>
          <a:xfrm>
            <a:off x="2530492" y="3297559"/>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4" name="Oval 13"/>
          <p:cNvSpPr>
            <a:spLocks noChangeAspect="1"/>
          </p:cNvSpPr>
          <p:nvPr/>
        </p:nvSpPr>
        <p:spPr>
          <a:xfrm>
            <a:off x="2530492" y="1944529"/>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5" name="TextBox 14"/>
          <p:cNvSpPr txBox="1"/>
          <p:nvPr/>
        </p:nvSpPr>
        <p:spPr>
          <a:xfrm>
            <a:off x="2561506" y="3227811"/>
            <a:ext cx="334116" cy="400110"/>
          </a:xfrm>
          <a:prstGeom prst="rect">
            <a:avLst/>
          </a:prstGeom>
          <a:noFill/>
        </p:spPr>
        <p:txBody>
          <a:bodyPr wrap="none" rtlCol="0">
            <a:spAutoFit/>
          </a:bodyPr>
          <a:lstStyle/>
          <a:p>
            <a:pPr algn="ctr"/>
            <a:r>
              <a:rPr lang="en-US" sz="2000" i="1" dirty="0">
                <a:solidFill>
                  <a:srgbClr val="FFFFFF"/>
                </a:solidFill>
                <a:latin typeface="Optima"/>
                <a:cs typeface="Optima"/>
              </a:rPr>
              <a:t>j</a:t>
            </a:r>
          </a:p>
        </p:txBody>
      </p:sp>
      <p:sp>
        <p:nvSpPr>
          <p:cNvPr id="16" name="TextBox 15"/>
          <p:cNvSpPr txBox="1"/>
          <p:nvPr/>
        </p:nvSpPr>
        <p:spPr>
          <a:xfrm>
            <a:off x="2581632" y="1905000"/>
            <a:ext cx="312033" cy="400110"/>
          </a:xfrm>
          <a:prstGeom prst="rect">
            <a:avLst/>
          </a:prstGeom>
          <a:noFill/>
        </p:spPr>
        <p:txBody>
          <a:bodyPr wrap="none" rtlCol="0">
            <a:spAutoFit/>
          </a:bodyPr>
          <a:lstStyle/>
          <a:p>
            <a:pPr algn="ctr"/>
            <a:r>
              <a:rPr lang="en-US" sz="2000" i="1" dirty="0">
                <a:solidFill>
                  <a:srgbClr val="FFFFFF"/>
                </a:solidFill>
                <a:latin typeface="Optima"/>
                <a:cs typeface="Optima"/>
              </a:rPr>
              <a:t>i</a:t>
            </a:r>
          </a:p>
        </p:txBody>
      </p:sp>
      <p:sp>
        <p:nvSpPr>
          <p:cNvPr id="17" name="TextBox 16"/>
          <p:cNvSpPr txBox="1"/>
          <p:nvPr/>
        </p:nvSpPr>
        <p:spPr>
          <a:xfrm>
            <a:off x="3918819" y="2576591"/>
            <a:ext cx="463868" cy="400110"/>
          </a:xfrm>
          <a:prstGeom prst="rect">
            <a:avLst/>
          </a:prstGeom>
          <a:noFill/>
        </p:spPr>
        <p:txBody>
          <a:bodyPr wrap="none" rtlCol="0">
            <a:spAutoFit/>
          </a:bodyPr>
          <a:lstStyle/>
          <a:p>
            <a:pPr algn="ctr"/>
            <a:r>
              <a:rPr lang="en-US" sz="2000" i="1" dirty="0">
                <a:latin typeface="Optima"/>
                <a:cs typeface="Optima"/>
              </a:rPr>
              <a:t>m</a:t>
            </a:r>
          </a:p>
        </p:txBody>
      </p:sp>
      <p:sp>
        <p:nvSpPr>
          <p:cNvPr id="18" name="TextBox 17"/>
          <p:cNvSpPr txBox="1"/>
          <p:nvPr/>
        </p:nvSpPr>
        <p:spPr>
          <a:xfrm>
            <a:off x="6465139" y="1917320"/>
            <a:ext cx="378462" cy="400110"/>
          </a:xfrm>
          <a:prstGeom prst="rect">
            <a:avLst/>
          </a:prstGeom>
          <a:noFill/>
        </p:spPr>
        <p:txBody>
          <a:bodyPr wrap="none" rtlCol="0">
            <a:spAutoFit/>
          </a:bodyPr>
          <a:lstStyle/>
          <a:p>
            <a:pPr algn="ctr"/>
            <a:r>
              <a:rPr lang="en-US" sz="2000" i="1" dirty="0">
                <a:solidFill>
                  <a:srgbClr val="FFFFFF"/>
                </a:solidFill>
                <a:latin typeface="Optima"/>
                <a:cs typeface="Optima"/>
              </a:rPr>
              <a:t>k</a:t>
            </a:r>
          </a:p>
        </p:txBody>
      </p:sp>
      <p:sp>
        <p:nvSpPr>
          <p:cNvPr id="31" name="TextBox 30"/>
          <p:cNvSpPr txBox="1"/>
          <p:nvPr/>
        </p:nvSpPr>
        <p:spPr>
          <a:xfrm>
            <a:off x="3660842" y="2005127"/>
            <a:ext cx="2047413" cy="400110"/>
          </a:xfrm>
          <a:prstGeom prst="rect">
            <a:avLst/>
          </a:prstGeom>
          <a:noFill/>
        </p:spPr>
        <p:txBody>
          <a:bodyPr wrap="square" rtlCol="0">
            <a:spAutoFit/>
          </a:bodyPr>
          <a:lstStyle/>
          <a:p>
            <a:pPr algn="ctr"/>
            <a:r>
              <a:rPr lang="en-US" sz="2000" i="1" dirty="0">
                <a:solidFill>
                  <a:schemeClr val="tx1">
                    <a:lumMod val="85000"/>
                    <a:lumOff val="15000"/>
                  </a:schemeClr>
                </a:solidFill>
                <a:latin typeface="Optima"/>
                <a:cs typeface="Optima"/>
              </a:rPr>
              <a:t>d</a:t>
            </a:r>
            <a:r>
              <a:rPr lang="en-US" sz="2000" i="1" baseline="-25000" dirty="0">
                <a:solidFill>
                  <a:schemeClr val="tx1">
                    <a:lumMod val="85000"/>
                    <a:lumOff val="15000"/>
                  </a:schemeClr>
                </a:solidFill>
                <a:latin typeface="Optima"/>
                <a:cs typeface="Optima"/>
              </a:rPr>
              <a:t>i</a:t>
            </a:r>
            <a:r>
              <a:rPr lang="en-US" sz="2000" baseline="-25000" dirty="0">
                <a:solidFill>
                  <a:schemeClr val="tx1">
                    <a:lumMod val="85000"/>
                    <a:lumOff val="15000"/>
                  </a:schemeClr>
                </a:solidFill>
                <a:latin typeface="Optima"/>
                <a:cs typeface="Optima"/>
              </a:rPr>
              <a:t>,</a:t>
            </a:r>
            <a:r>
              <a:rPr lang="en-US" sz="1000" i="1" baseline="-25000" dirty="0">
                <a:solidFill>
                  <a:schemeClr val="tx1">
                    <a:lumMod val="85000"/>
                    <a:lumOff val="15000"/>
                  </a:schemeClr>
                </a:solidFill>
                <a:latin typeface="Optima"/>
                <a:cs typeface="Optima"/>
              </a:rPr>
              <a:t> </a:t>
            </a:r>
            <a:r>
              <a:rPr lang="en-US" sz="2000" i="1" baseline="-25000" dirty="0">
                <a:solidFill>
                  <a:schemeClr val="tx1">
                    <a:lumMod val="85000"/>
                    <a:lumOff val="15000"/>
                  </a:schemeClr>
                </a:solidFill>
                <a:latin typeface="Optima"/>
                <a:cs typeface="Optima"/>
              </a:rPr>
              <a:t>k</a:t>
            </a:r>
            <a:r>
              <a:rPr lang="en-US" sz="2000" baseline="-25000" dirty="0">
                <a:solidFill>
                  <a:schemeClr val="tx1">
                    <a:lumMod val="85000"/>
                    <a:lumOff val="15000"/>
                  </a:schemeClr>
                </a:solidFill>
                <a:latin typeface="Optima"/>
                <a:cs typeface="Optima"/>
              </a:rPr>
              <a:t> </a:t>
            </a:r>
            <a:r>
              <a:rPr lang="en-US" sz="2000" dirty="0">
                <a:solidFill>
                  <a:schemeClr val="tx1">
                    <a:lumMod val="85000"/>
                    <a:lumOff val="15000"/>
                  </a:schemeClr>
                </a:solidFill>
                <a:latin typeface="Optima"/>
                <a:cs typeface="Optima"/>
              </a:rPr>
              <a:t>= </a:t>
            </a:r>
            <a:r>
              <a:rPr lang="en-US" sz="2000" i="1" dirty="0">
                <a:solidFill>
                  <a:schemeClr val="accent4"/>
                </a:solidFill>
                <a:latin typeface="Optima"/>
                <a:cs typeface="Optima"/>
              </a:rPr>
              <a:t>d</a:t>
            </a:r>
            <a:r>
              <a:rPr lang="en-US" sz="2000" i="1" baseline="-25000" dirty="0">
                <a:solidFill>
                  <a:schemeClr val="accent4"/>
                </a:solidFill>
                <a:latin typeface="Optima"/>
                <a:cs typeface="Optima"/>
              </a:rPr>
              <a:t>i</a:t>
            </a:r>
            <a:r>
              <a:rPr lang="en-US" sz="2000" baseline="-25000" dirty="0">
                <a:solidFill>
                  <a:schemeClr val="accent4"/>
                </a:solidFill>
                <a:latin typeface="Optima"/>
                <a:cs typeface="Optima"/>
              </a:rPr>
              <a:t>,</a:t>
            </a:r>
            <a:r>
              <a:rPr lang="en-US" sz="1000" i="1" baseline="-25000" dirty="0">
                <a:solidFill>
                  <a:schemeClr val="accent4"/>
                </a:solidFill>
                <a:latin typeface="Optima"/>
                <a:cs typeface="Optima"/>
              </a:rPr>
              <a:t> </a:t>
            </a:r>
            <a:r>
              <a:rPr lang="en-US" sz="2000" i="1" baseline="-25000" dirty="0">
                <a:solidFill>
                  <a:schemeClr val="accent4"/>
                </a:solidFill>
                <a:latin typeface="Optima"/>
                <a:cs typeface="Optima"/>
              </a:rPr>
              <a:t>m</a:t>
            </a:r>
            <a:r>
              <a:rPr lang="en-US" sz="2000" dirty="0">
                <a:solidFill>
                  <a:schemeClr val="accent4"/>
                </a:solidFill>
                <a:latin typeface="Optima"/>
                <a:cs typeface="Optima"/>
              </a:rPr>
              <a:t> </a:t>
            </a:r>
            <a:r>
              <a:rPr lang="en-US" sz="2000" dirty="0">
                <a:solidFill>
                  <a:schemeClr val="tx1">
                    <a:lumMod val="85000"/>
                    <a:lumOff val="15000"/>
                  </a:schemeClr>
                </a:solidFill>
                <a:latin typeface="Optima"/>
                <a:cs typeface="Optima"/>
              </a:rPr>
              <a:t>+ </a:t>
            </a:r>
            <a:r>
              <a:rPr lang="en-US" sz="2000" i="1" dirty="0" err="1">
                <a:solidFill>
                  <a:schemeClr val="tx2"/>
                </a:solidFill>
                <a:latin typeface="Optima"/>
                <a:cs typeface="Optima"/>
              </a:rPr>
              <a:t>d</a:t>
            </a:r>
            <a:r>
              <a:rPr lang="en-US" sz="2000" i="1" baseline="-25000" dirty="0" err="1">
                <a:solidFill>
                  <a:schemeClr val="tx2"/>
                </a:solidFill>
                <a:latin typeface="Optima"/>
                <a:cs typeface="Optima"/>
              </a:rPr>
              <a:t>k</a:t>
            </a:r>
            <a:r>
              <a:rPr lang="en-US" sz="2000" baseline="-25000" dirty="0">
                <a:solidFill>
                  <a:schemeClr val="tx2"/>
                </a:solidFill>
                <a:latin typeface="Optima"/>
                <a:cs typeface="Optima"/>
              </a:rPr>
              <a:t>,</a:t>
            </a:r>
            <a:r>
              <a:rPr lang="en-US" sz="1000" i="1" baseline="-25000" dirty="0">
                <a:solidFill>
                  <a:schemeClr val="tx2"/>
                </a:solidFill>
                <a:latin typeface="Optima"/>
                <a:cs typeface="Optima"/>
              </a:rPr>
              <a:t> </a:t>
            </a:r>
            <a:r>
              <a:rPr lang="en-US" sz="2000" i="1" baseline="-25000" dirty="0">
                <a:solidFill>
                  <a:schemeClr val="tx2"/>
                </a:solidFill>
                <a:latin typeface="Optima"/>
                <a:cs typeface="Optima"/>
              </a:rPr>
              <a:t>m</a:t>
            </a:r>
            <a:endParaRPr lang="en-US" sz="2000" i="1" dirty="0">
              <a:solidFill>
                <a:schemeClr val="tx2"/>
              </a:solidFill>
              <a:latin typeface="Optima"/>
              <a:cs typeface="Optima"/>
            </a:endParaRPr>
          </a:p>
        </p:txBody>
      </p:sp>
      <p:pic>
        <p:nvPicPr>
          <p:cNvPr id="19" name="Picture 18"/>
          <p:cNvPicPr>
            <a:picLocks noChangeAspect="1"/>
          </p:cNvPicPr>
          <p:nvPr/>
        </p:nvPicPr>
        <p:blipFill rotWithShape="1">
          <a:blip r:embed="rId3"/>
          <a:srcRect r="66464"/>
          <a:stretch/>
        </p:blipFill>
        <p:spPr>
          <a:xfrm>
            <a:off x="2913727" y="2352881"/>
            <a:ext cx="1201074" cy="1244600"/>
          </a:xfrm>
          <a:prstGeom prst="rect">
            <a:avLst/>
          </a:prstGeom>
        </p:spPr>
      </p:pic>
      <p:sp>
        <p:nvSpPr>
          <p:cNvPr id="34" name="TextBox 33"/>
          <p:cNvSpPr txBox="1"/>
          <p:nvPr/>
        </p:nvSpPr>
        <p:spPr>
          <a:xfrm>
            <a:off x="3660842" y="3132563"/>
            <a:ext cx="2047413" cy="400110"/>
          </a:xfrm>
          <a:prstGeom prst="rect">
            <a:avLst/>
          </a:prstGeom>
          <a:noFill/>
        </p:spPr>
        <p:txBody>
          <a:bodyPr wrap="square" rtlCol="0">
            <a:spAutoFit/>
          </a:bodyPr>
          <a:lstStyle/>
          <a:p>
            <a:pPr algn="ctr"/>
            <a:r>
              <a:rPr lang="en-US" sz="2000" i="1" dirty="0" err="1">
                <a:solidFill>
                  <a:schemeClr val="tx1">
                    <a:lumMod val="85000"/>
                    <a:lumOff val="15000"/>
                  </a:schemeClr>
                </a:solidFill>
                <a:latin typeface="Optima"/>
                <a:cs typeface="Optima"/>
              </a:rPr>
              <a:t>d</a:t>
            </a:r>
            <a:r>
              <a:rPr lang="en-US" sz="2000" i="1" baseline="-25000" dirty="0" err="1">
                <a:solidFill>
                  <a:schemeClr val="tx1">
                    <a:lumMod val="85000"/>
                    <a:lumOff val="15000"/>
                  </a:schemeClr>
                </a:solidFill>
                <a:latin typeface="Optima"/>
                <a:cs typeface="Optima"/>
              </a:rPr>
              <a:t>j</a:t>
            </a:r>
            <a:r>
              <a:rPr lang="en-US" sz="2000" baseline="-25000" dirty="0">
                <a:solidFill>
                  <a:schemeClr val="tx1">
                    <a:lumMod val="85000"/>
                    <a:lumOff val="15000"/>
                  </a:schemeClr>
                </a:solidFill>
                <a:latin typeface="Optima"/>
                <a:cs typeface="Optima"/>
              </a:rPr>
              <a:t>,</a:t>
            </a:r>
            <a:r>
              <a:rPr lang="en-US" sz="1000" i="1" baseline="-25000" dirty="0">
                <a:solidFill>
                  <a:schemeClr val="tx1">
                    <a:lumMod val="85000"/>
                    <a:lumOff val="15000"/>
                  </a:schemeClr>
                </a:solidFill>
                <a:latin typeface="Optima"/>
                <a:cs typeface="Optima"/>
              </a:rPr>
              <a:t> </a:t>
            </a:r>
            <a:r>
              <a:rPr lang="en-US" sz="2000" i="1" baseline="-25000" dirty="0">
                <a:solidFill>
                  <a:schemeClr val="tx1">
                    <a:lumMod val="85000"/>
                    <a:lumOff val="15000"/>
                  </a:schemeClr>
                </a:solidFill>
                <a:latin typeface="Optima"/>
                <a:cs typeface="Optima"/>
              </a:rPr>
              <a:t>k</a:t>
            </a:r>
            <a:r>
              <a:rPr lang="en-US" sz="2000" baseline="-25000" dirty="0">
                <a:solidFill>
                  <a:schemeClr val="tx1">
                    <a:lumMod val="85000"/>
                    <a:lumOff val="15000"/>
                  </a:schemeClr>
                </a:solidFill>
                <a:latin typeface="Optima"/>
                <a:cs typeface="Optima"/>
              </a:rPr>
              <a:t> </a:t>
            </a:r>
            <a:r>
              <a:rPr lang="en-US" sz="2000" dirty="0">
                <a:solidFill>
                  <a:schemeClr val="tx1">
                    <a:lumMod val="85000"/>
                    <a:lumOff val="15000"/>
                  </a:schemeClr>
                </a:solidFill>
                <a:latin typeface="Optima"/>
                <a:cs typeface="Optima"/>
              </a:rPr>
              <a:t>= </a:t>
            </a:r>
            <a:r>
              <a:rPr lang="en-US" sz="2000" i="1" dirty="0" err="1">
                <a:solidFill>
                  <a:schemeClr val="accent1"/>
                </a:solidFill>
                <a:latin typeface="Optima"/>
                <a:cs typeface="Optima"/>
              </a:rPr>
              <a:t>d</a:t>
            </a:r>
            <a:r>
              <a:rPr lang="en-US" sz="2000" i="1" baseline="-25000" dirty="0" err="1">
                <a:solidFill>
                  <a:schemeClr val="accent1"/>
                </a:solidFill>
                <a:latin typeface="Optima"/>
                <a:cs typeface="Optima"/>
              </a:rPr>
              <a:t>j</a:t>
            </a:r>
            <a:r>
              <a:rPr lang="en-US" sz="2000" baseline="-25000" dirty="0">
                <a:solidFill>
                  <a:schemeClr val="accent1"/>
                </a:solidFill>
                <a:latin typeface="Optima"/>
                <a:cs typeface="Optima"/>
              </a:rPr>
              <a:t>,</a:t>
            </a:r>
            <a:r>
              <a:rPr lang="en-US" sz="1000" i="1" baseline="-25000" dirty="0">
                <a:solidFill>
                  <a:schemeClr val="accent1"/>
                </a:solidFill>
                <a:latin typeface="Optima"/>
                <a:cs typeface="Optima"/>
              </a:rPr>
              <a:t> </a:t>
            </a:r>
            <a:r>
              <a:rPr lang="en-US" sz="2000" i="1" baseline="-25000" dirty="0">
                <a:solidFill>
                  <a:schemeClr val="accent1"/>
                </a:solidFill>
                <a:latin typeface="Optima"/>
                <a:cs typeface="Optima"/>
              </a:rPr>
              <a:t>m</a:t>
            </a:r>
            <a:r>
              <a:rPr lang="en-US" sz="2000" dirty="0">
                <a:solidFill>
                  <a:schemeClr val="accent1"/>
                </a:solidFill>
                <a:latin typeface="Optima"/>
                <a:cs typeface="Optima"/>
              </a:rPr>
              <a:t> </a:t>
            </a:r>
            <a:r>
              <a:rPr lang="en-US" sz="2000" dirty="0">
                <a:solidFill>
                  <a:schemeClr val="tx1">
                    <a:lumMod val="85000"/>
                    <a:lumOff val="15000"/>
                  </a:schemeClr>
                </a:solidFill>
                <a:latin typeface="Optima"/>
                <a:cs typeface="Optima"/>
              </a:rPr>
              <a:t>+ </a:t>
            </a:r>
            <a:r>
              <a:rPr lang="en-US" sz="2000" i="1" dirty="0" err="1">
                <a:solidFill>
                  <a:schemeClr val="tx2"/>
                </a:solidFill>
                <a:latin typeface="Optima"/>
                <a:cs typeface="Optima"/>
              </a:rPr>
              <a:t>d</a:t>
            </a:r>
            <a:r>
              <a:rPr lang="en-US" sz="2000" i="1" baseline="-25000" dirty="0" err="1">
                <a:solidFill>
                  <a:schemeClr val="tx2"/>
                </a:solidFill>
                <a:latin typeface="Optima"/>
                <a:cs typeface="Optima"/>
              </a:rPr>
              <a:t>k</a:t>
            </a:r>
            <a:r>
              <a:rPr lang="en-US" sz="2000" baseline="-25000" dirty="0">
                <a:solidFill>
                  <a:schemeClr val="tx2"/>
                </a:solidFill>
                <a:latin typeface="Optima"/>
                <a:cs typeface="Optima"/>
              </a:rPr>
              <a:t>,</a:t>
            </a:r>
            <a:r>
              <a:rPr lang="en-US" sz="1000" i="1" baseline="-25000" dirty="0">
                <a:solidFill>
                  <a:schemeClr val="tx2"/>
                </a:solidFill>
                <a:latin typeface="Optima"/>
                <a:cs typeface="Optima"/>
              </a:rPr>
              <a:t> </a:t>
            </a:r>
            <a:r>
              <a:rPr lang="en-US" sz="2000" i="1" baseline="-25000" dirty="0">
                <a:solidFill>
                  <a:schemeClr val="tx2"/>
                </a:solidFill>
                <a:latin typeface="Optima"/>
                <a:cs typeface="Optima"/>
              </a:rPr>
              <a:t>m</a:t>
            </a:r>
            <a:endParaRPr lang="en-US" sz="2000" i="1" dirty="0">
              <a:solidFill>
                <a:schemeClr val="tx2"/>
              </a:solidFill>
              <a:latin typeface="Optima"/>
              <a:cs typeface="Optima"/>
            </a:endParaRPr>
          </a:p>
        </p:txBody>
      </p:sp>
      <p:sp>
        <p:nvSpPr>
          <p:cNvPr id="35" name="TextBox 34"/>
          <p:cNvSpPr txBox="1"/>
          <p:nvPr/>
        </p:nvSpPr>
        <p:spPr>
          <a:xfrm>
            <a:off x="1550537" y="2584233"/>
            <a:ext cx="1916015" cy="400110"/>
          </a:xfrm>
          <a:prstGeom prst="rect">
            <a:avLst/>
          </a:prstGeom>
          <a:noFill/>
        </p:spPr>
        <p:txBody>
          <a:bodyPr wrap="square" rtlCol="0">
            <a:spAutoFit/>
          </a:bodyPr>
          <a:lstStyle/>
          <a:p>
            <a:pPr algn="ctr"/>
            <a:r>
              <a:rPr lang="en-US" sz="2000" i="1" dirty="0">
                <a:solidFill>
                  <a:schemeClr val="tx1">
                    <a:lumMod val="85000"/>
                    <a:lumOff val="15000"/>
                  </a:schemeClr>
                </a:solidFill>
                <a:latin typeface="Optima"/>
                <a:cs typeface="Optima"/>
              </a:rPr>
              <a:t>d</a:t>
            </a:r>
            <a:r>
              <a:rPr lang="en-US" sz="2000" i="1" baseline="-25000" dirty="0">
                <a:solidFill>
                  <a:schemeClr val="tx1">
                    <a:lumMod val="85000"/>
                    <a:lumOff val="15000"/>
                  </a:schemeClr>
                </a:solidFill>
                <a:latin typeface="Optima"/>
                <a:cs typeface="Optima"/>
              </a:rPr>
              <a:t>i</a:t>
            </a:r>
            <a:r>
              <a:rPr lang="en-US" sz="2000" baseline="-25000" dirty="0">
                <a:solidFill>
                  <a:schemeClr val="tx1">
                    <a:lumMod val="85000"/>
                    <a:lumOff val="15000"/>
                  </a:schemeClr>
                </a:solidFill>
                <a:latin typeface="Optima"/>
                <a:cs typeface="Optima"/>
              </a:rPr>
              <a:t>,</a:t>
            </a:r>
            <a:r>
              <a:rPr lang="en-US" sz="1000" i="1" baseline="-25000" dirty="0">
                <a:solidFill>
                  <a:schemeClr val="tx1">
                    <a:lumMod val="85000"/>
                    <a:lumOff val="15000"/>
                  </a:schemeClr>
                </a:solidFill>
                <a:latin typeface="Optima"/>
                <a:cs typeface="Optima"/>
              </a:rPr>
              <a:t> </a:t>
            </a:r>
            <a:r>
              <a:rPr lang="en-US" sz="2000" i="1" baseline="-25000" dirty="0">
                <a:solidFill>
                  <a:schemeClr val="tx1">
                    <a:lumMod val="85000"/>
                    <a:lumOff val="15000"/>
                  </a:schemeClr>
                </a:solidFill>
                <a:latin typeface="Optima"/>
                <a:cs typeface="Optima"/>
              </a:rPr>
              <a:t>j</a:t>
            </a:r>
            <a:r>
              <a:rPr lang="en-US" sz="2000" baseline="-25000" dirty="0">
                <a:solidFill>
                  <a:schemeClr val="tx1">
                    <a:lumMod val="85000"/>
                    <a:lumOff val="15000"/>
                  </a:schemeClr>
                </a:solidFill>
                <a:latin typeface="Optima"/>
                <a:cs typeface="Optima"/>
              </a:rPr>
              <a:t> </a:t>
            </a:r>
            <a:r>
              <a:rPr lang="en-US" sz="2000" dirty="0">
                <a:solidFill>
                  <a:schemeClr val="tx1">
                    <a:lumMod val="85000"/>
                    <a:lumOff val="15000"/>
                  </a:schemeClr>
                </a:solidFill>
                <a:latin typeface="Optima"/>
                <a:cs typeface="Optima"/>
              </a:rPr>
              <a:t>= </a:t>
            </a:r>
            <a:r>
              <a:rPr lang="en-US" sz="2000" i="1" dirty="0">
                <a:solidFill>
                  <a:srgbClr val="95319E"/>
                </a:solidFill>
                <a:latin typeface="Optima"/>
                <a:cs typeface="Optima"/>
              </a:rPr>
              <a:t>d</a:t>
            </a:r>
            <a:r>
              <a:rPr lang="en-US" sz="2000" i="1" baseline="-25000" dirty="0">
                <a:solidFill>
                  <a:srgbClr val="95319E"/>
                </a:solidFill>
                <a:latin typeface="Optima"/>
                <a:cs typeface="Optima"/>
              </a:rPr>
              <a:t>i</a:t>
            </a:r>
            <a:r>
              <a:rPr lang="en-US" sz="2000" baseline="-25000" dirty="0">
                <a:solidFill>
                  <a:srgbClr val="95319E"/>
                </a:solidFill>
                <a:latin typeface="Optima"/>
                <a:cs typeface="Optima"/>
              </a:rPr>
              <a:t>,</a:t>
            </a:r>
            <a:r>
              <a:rPr lang="en-US" sz="1000" i="1" baseline="-25000" dirty="0">
                <a:solidFill>
                  <a:srgbClr val="95319E"/>
                </a:solidFill>
                <a:latin typeface="Optima"/>
                <a:cs typeface="Optima"/>
              </a:rPr>
              <a:t> </a:t>
            </a:r>
            <a:r>
              <a:rPr lang="en-US" sz="2000" i="1" baseline="-25000" dirty="0">
                <a:solidFill>
                  <a:srgbClr val="95319E"/>
                </a:solidFill>
                <a:latin typeface="Optima"/>
                <a:cs typeface="Optima"/>
              </a:rPr>
              <a:t>m</a:t>
            </a:r>
            <a:r>
              <a:rPr lang="en-US" sz="2000" dirty="0">
                <a:solidFill>
                  <a:srgbClr val="95319E"/>
                </a:solidFill>
                <a:latin typeface="Optima"/>
                <a:cs typeface="Optima"/>
              </a:rPr>
              <a:t> </a:t>
            </a:r>
            <a:r>
              <a:rPr lang="en-US" sz="2000" dirty="0">
                <a:solidFill>
                  <a:schemeClr val="tx1">
                    <a:lumMod val="85000"/>
                    <a:lumOff val="15000"/>
                  </a:schemeClr>
                </a:solidFill>
                <a:latin typeface="Optima"/>
                <a:cs typeface="Optima"/>
              </a:rPr>
              <a:t>+ </a:t>
            </a:r>
            <a:r>
              <a:rPr lang="en-US" sz="2000" i="1" dirty="0" err="1">
                <a:solidFill>
                  <a:srgbClr val="176FC1"/>
                </a:solidFill>
                <a:latin typeface="Optima"/>
                <a:cs typeface="Optima"/>
              </a:rPr>
              <a:t>d</a:t>
            </a:r>
            <a:r>
              <a:rPr lang="en-US" sz="2000" i="1" baseline="-25000" dirty="0" err="1">
                <a:solidFill>
                  <a:srgbClr val="176FC1"/>
                </a:solidFill>
                <a:latin typeface="Optima"/>
                <a:cs typeface="Optima"/>
              </a:rPr>
              <a:t>j</a:t>
            </a:r>
            <a:r>
              <a:rPr lang="en-US" sz="2000" baseline="-25000" dirty="0">
                <a:solidFill>
                  <a:srgbClr val="176FC1"/>
                </a:solidFill>
                <a:latin typeface="Optima"/>
                <a:cs typeface="Optima"/>
              </a:rPr>
              <a:t>,</a:t>
            </a:r>
            <a:r>
              <a:rPr lang="en-US" sz="1000" baseline="-25000" dirty="0">
                <a:solidFill>
                  <a:srgbClr val="176FC1"/>
                </a:solidFill>
                <a:latin typeface="Optima"/>
                <a:cs typeface="Optima"/>
              </a:rPr>
              <a:t> </a:t>
            </a:r>
            <a:r>
              <a:rPr lang="en-US" sz="2000" i="1" baseline="-25000" dirty="0">
                <a:solidFill>
                  <a:srgbClr val="176FC1"/>
                </a:solidFill>
                <a:latin typeface="Optima"/>
                <a:cs typeface="Optima"/>
              </a:rPr>
              <a:t>m</a:t>
            </a:r>
            <a:endParaRPr lang="en-US" sz="2000" i="1" dirty="0">
              <a:solidFill>
                <a:srgbClr val="176FC1"/>
              </a:solidFill>
              <a:latin typeface="Optima"/>
              <a:cs typeface="Optima"/>
            </a:endParaRPr>
          </a:p>
        </p:txBody>
      </p:sp>
      <p:pic>
        <p:nvPicPr>
          <p:cNvPr id="21" name="Picture 20"/>
          <p:cNvPicPr>
            <a:picLocks noChangeAspect="1"/>
          </p:cNvPicPr>
          <p:nvPr/>
        </p:nvPicPr>
        <p:blipFill rotWithShape="1">
          <a:blip r:embed="rId4"/>
          <a:srcRect l="34019"/>
          <a:stretch/>
        </p:blipFill>
        <p:spPr>
          <a:xfrm>
            <a:off x="4114801" y="2139627"/>
            <a:ext cx="2279272" cy="508000"/>
          </a:xfrm>
          <a:prstGeom prst="rect">
            <a:avLst/>
          </a:prstGeom>
        </p:spPr>
      </p:pic>
      <p:pic>
        <p:nvPicPr>
          <p:cNvPr id="40" name="Picture 39"/>
          <p:cNvPicPr>
            <a:picLocks noChangeAspect="1"/>
          </p:cNvPicPr>
          <p:nvPr/>
        </p:nvPicPr>
        <p:blipFill rotWithShape="1">
          <a:blip r:embed="rId5"/>
          <a:srcRect r="65922"/>
          <a:stretch/>
        </p:blipFill>
        <p:spPr>
          <a:xfrm>
            <a:off x="2937622" y="2140965"/>
            <a:ext cx="1177181" cy="508000"/>
          </a:xfrm>
          <a:prstGeom prst="rect">
            <a:avLst/>
          </a:prstGeom>
        </p:spPr>
      </p:pic>
      <p:pic>
        <p:nvPicPr>
          <p:cNvPr id="4" name="Picture 3"/>
          <p:cNvPicPr>
            <a:picLocks noChangeAspect="1"/>
          </p:cNvPicPr>
          <p:nvPr/>
        </p:nvPicPr>
        <p:blipFill rotWithShape="1">
          <a:blip r:embed="rId6"/>
          <a:srcRect l="33602"/>
          <a:stretch/>
        </p:blipFill>
        <p:spPr>
          <a:xfrm>
            <a:off x="4114802" y="2357773"/>
            <a:ext cx="2361117" cy="1231900"/>
          </a:xfrm>
          <a:prstGeom prst="rect">
            <a:avLst/>
          </a:prstGeom>
        </p:spPr>
      </p:pic>
      <p:pic>
        <p:nvPicPr>
          <p:cNvPr id="20" name="Picture 19"/>
          <p:cNvPicPr>
            <a:picLocks noChangeAspect="1"/>
          </p:cNvPicPr>
          <p:nvPr/>
        </p:nvPicPr>
        <p:blipFill rotWithShape="1">
          <a:blip r:embed="rId7"/>
          <a:srcRect t="55940"/>
          <a:stretch/>
        </p:blipFill>
        <p:spPr>
          <a:xfrm>
            <a:off x="2892225" y="2887659"/>
            <a:ext cx="711200" cy="442055"/>
          </a:xfrm>
          <a:prstGeom prst="rect">
            <a:avLst/>
          </a:prstGeom>
        </p:spPr>
      </p:pic>
      <p:pic>
        <p:nvPicPr>
          <p:cNvPr id="22" name="Picture 21"/>
          <p:cNvPicPr>
            <a:picLocks noChangeAspect="1"/>
          </p:cNvPicPr>
          <p:nvPr/>
        </p:nvPicPr>
        <p:blipFill rotWithShape="1">
          <a:blip r:embed="rId8"/>
          <a:srcRect b="43610"/>
          <a:stretch/>
        </p:blipFill>
        <p:spPr>
          <a:xfrm>
            <a:off x="2893663" y="2321903"/>
            <a:ext cx="711200" cy="565756"/>
          </a:xfrm>
          <a:prstGeom prst="rect">
            <a:avLst/>
          </a:prstGeom>
        </p:spPr>
      </p:pic>
      <p:sp>
        <p:nvSpPr>
          <p:cNvPr id="26" name="Title 1"/>
          <p:cNvSpPr txBox="1">
            <a:spLocks/>
          </p:cNvSpPr>
          <p:nvPr/>
        </p:nvSpPr>
        <p:spPr>
          <a:xfrm>
            <a:off x="218096"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Toward a Recursive Algorithm</a:t>
            </a:r>
          </a:p>
        </p:txBody>
      </p:sp>
      <p:sp>
        <p:nvSpPr>
          <p:cNvPr id="27" name="Content Placeholder 3"/>
          <p:cNvSpPr txBox="1">
            <a:spLocks/>
          </p:cNvSpPr>
          <p:nvPr/>
        </p:nvSpPr>
        <p:spPr>
          <a:xfrm>
            <a:off x="685802" y="4572000"/>
            <a:ext cx="7848599" cy="12192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i="1" dirty="0" err="1">
                <a:solidFill>
                  <a:schemeClr val="tx2"/>
                </a:solidFill>
                <a:latin typeface="Optima"/>
                <a:cs typeface="Optima"/>
              </a:rPr>
              <a:t>d</a:t>
            </a:r>
            <a:r>
              <a:rPr lang="en-US" sz="2800" i="1" baseline="-25000" dirty="0" err="1">
                <a:solidFill>
                  <a:schemeClr val="tx2"/>
                </a:solidFill>
                <a:latin typeface="Optima"/>
                <a:cs typeface="Optima"/>
              </a:rPr>
              <a:t>k,m</a:t>
            </a:r>
            <a:r>
              <a:rPr lang="en-US" sz="2800" dirty="0">
                <a:solidFill>
                  <a:schemeClr val="tx2"/>
                </a:solidFill>
                <a:latin typeface="Optima"/>
                <a:cs typeface="Optima"/>
              </a:rPr>
              <a:t> </a:t>
            </a:r>
            <a:r>
              <a:rPr lang="en-US" sz="2800" dirty="0">
                <a:latin typeface="Optima"/>
                <a:cs typeface="Optima"/>
              </a:rPr>
              <a:t>= (</a:t>
            </a:r>
            <a:r>
              <a:rPr lang="en-US" sz="2800" i="1" dirty="0" err="1">
                <a:latin typeface="Optima"/>
                <a:cs typeface="Optima"/>
              </a:rPr>
              <a:t>d</a:t>
            </a:r>
            <a:r>
              <a:rPr lang="en-US" sz="2800" i="1" baseline="-25000" dirty="0" err="1">
                <a:latin typeface="Optima"/>
                <a:cs typeface="Optima"/>
              </a:rPr>
              <a:t>i,k</a:t>
            </a:r>
            <a:r>
              <a:rPr lang="en-US" sz="2800" dirty="0">
                <a:latin typeface="Optima"/>
                <a:cs typeface="Optima"/>
              </a:rPr>
              <a:t> + </a:t>
            </a:r>
            <a:r>
              <a:rPr lang="en-US" sz="2800" i="1" dirty="0" err="1">
                <a:latin typeface="Optima"/>
                <a:cs typeface="Optima"/>
              </a:rPr>
              <a:t>d</a:t>
            </a:r>
            <a:r>
              <a:rPr lang="en-US" sz="2800" i="1" baseline="-25000" dirty="0" err="1">
                <a:latin typeface="Optima"/>
                <a:cs typeface="Optima"/>
              </a:rPr>
              <a:t>j,k</a:t>
            </a:r>
            <a:r>
              <a:rPr lang="en-US" sz="2800" dirty="0">
                <a:latin typeface="Optima"/>
                <a:cs typeface="Optima"/>
              </a:rPr>
              <a:t> – </a:t>
            </a:r>
            <a:r>
              <a:rPr lang="en-US" sz="2800" i="1" dirty="0" err="1">
                <a:latin typeface="Optima"/>
                <a:cs typeface="Optima"/>
              </a:rPr>
              <a:t>d</a:t>
            </a:r>
            <a:r>
              <a:rPr lang="en-US" sz="2800" i="1" baseline="-25000" dirty="0" err="1">
                <a:latin typeface="Optima"/>
                <a:cs typeface="Optima"/>
              </a:rPr>
              <a:t>i,j</a:t>
            </a:r>
            <a:r>
              <a:rPr lang="en-US" sz="2800" dirty="0">
                <a:latin typeface="Optima"/>
                <a:cs typeface="Optima"/>
              </a:rPr>
              <a:t>) / 2</a:t>
            </a:r>
            <a:endParaRPr lang="en-US" sz="2800" i="1" dirty="0">
              <a:latin typeface="Optima"/>
              <a:cs typeface="Optima"/>
            </a:endParaRPr>
          </a:p>
        </p:txBody>
      </p:sp>
      <p:sp>
        <p:nvSpPr>
          <p:cNvPr id="3" name="Rectangle 2"/>
          <p:cNvSpPr/>
          <p:nvPr/>
        </p:nvSpPr>
        <p:spPr>
          <a:xfrm>
            <a:off x="685800" y="4038600"/>
            <a:ext cx="8229600" cy="523220"/>
          </a:xfrm>
          <a:prstGeom prst="rect">
            <a:avLst/>
          </a:prstGeom>
        </p:spPr>
        <p:txBody>
          <a:bodyPr wrap="square">
            <a:spAutoFit/>
          </a:bodyPr>
          <a:lstStyle/>
          <a:p>
            <a:r>
              <a:rPr lang="en-US" sz="2800" i="1" dirty="0" err="1">
                <a:solidFill>
                  <a:schemeClr val="tx2"/>
                </a:solidFill>
                <a:latin typeface="Optima"/>
                <a:cs typeface="Optima"/>
              </a:rPr>
              <a:t>d</a:t>
            </a:r>
            <a:r>
              <a:rPr lang="en-US" sz="2800" i="1" baseline="-25000" dirty="0" err="1">
                <a:solidFill>
                  <a:schemeClr val="tx2"/>
                </a:solidFill>
                <a:latin typeface="Optima"/>
                <a:cs typeface="Optima"/>
              </a:rPr>
              <a:t>k,m</a:t>
            </a:r>
            <a:r>
              <a:rPr lang="en-US" sz="2800" dirty="0">
                <a:solidFill>
                  <a:schemeClr val="tx2"/>
                </a:solidFill>
                <a:latin typeface="Optima"/>
                <a:cs typeface="Optima"/>
              </a:rPr>
              <a:t> </a:t>
            </a:r>
            <a:r>
              <a:rPr lang="en-US" sz="2800" dirty="0">
                <a:latin typeface="Optima"/>
                <a:cs typeface="Optima"/>
              </a:rPr>
              <a:t>= [(</a:t>
            </a:r>
            <a:r>
              <a:rPr lang="en-US" sz="2800" i="1" dirty="0" err="1">
                <a:solidFill>
                  <a:schemeClr val="accent4"/>
                </a:solidFill>
                <a:latin typeface="Optima"/>
                <a:cs typeface="Optima"/>
              </a:rPr>
              <a:t>d</a:t>
            </a:r>
            <a:r>
              <a:rPr lang="en-US" sz="2800" i="1" baseline="-25000" dirty="0" err="1">
                <a:solidFill>
                  <a:schemeClr val="accent4"/>
                </a:solidFill>
                <a:latin typeface="Optima"/>
                <a:cs typeface="Optima"/>
              </a:rPr>
              <a:t>i,m</a:t>
            </a:r>
            <a:r>
              <a:rPr lang="en-US" sz="2800" dirty="0">
                <a:solidFill>
                  <a:schemeClr val="accent4"/>
                </a:solidFill>
                <a:latin typeface="Optima"/>
                <a:cs typeface="Optima"/>
              </a:rPr>
              <a:t> </a:t>
            </a:r>
            <a:r>
              <a:rPr lang="en-US" sz="2800" dirty="0">
                <a:latin typeface="Optima"/>
                <a:cs typeface="Optima"/>
              </a:rPr>
              <a:t>+ </a:t>
            </a:r>
            <a:r>
              <a:rPr lang="en-US" sz="2800" i="1" dirty="0" err="1">
                <a:solidFill>
                  <a:schemeClr val="tx2"/>
                </a:solidFill>
                <a:latin typeface="Optima"/>
                <a:cs typeface="Optima"/>
              </a:rPr>
              <a:t>d</a:t>
            </a:r>
            <a:r>
              <a:rPr lang="en-US" sz="2800" i="1" baseline="-25000" dirty="0" err="1">
                <a:solidFill>
                  <a:schemeClr val="tx2"/>
                </a:solidFill>
                <a:latin typeface="Optima"/>
                <a:cs typeface="Optima"/>
              </a:rPr>
              <a:t>k,m</a:t>
            </a:r>
            <a:r>
              <a:rPr lang="en-US" sz="2800" dirty="0">
                <a:latin typeface="Optima"/>
                <a:cs typeface="Optima"/>
              </a:rPr>
              <a:t>) + (</a:t>
            </a:r>
            <a:r>
              <a:rPr lang="en-US" sz="2800" i="1" dirty="0" err="1">
                <a:solidFill>
                  <a:schemeClr val="accent1"/>
                </a:solidFill>
                <a:latin typeface="Optima"/>
                <a:cs typeface="Optima"/>
              </a:rPr>
              <a:t>d</a:t>
            </a:r>
            <a:r>
              <a:rPr lang="en-US" sz="2800" i="1" baseline="-25000" dirty="0" err="1">
                <a:solidFill>
                  <a:schemeClr val="accent1"/>
                </a:solidFill>
                <a:latin typeface="Optima"/>
                <a:cs typeface="Optima"/>
              </a:rPr>
              <a:t>j,m</a:t>
            </a:r>
            <a:r>
              <a:rPr lang="en-US" sz="2800" dirty="0">
                <a:solidFill>
                  <a:schemeClr val="accent1"/>
                </a:solidFill>
                <a:latin typeface="Optima"/>
                <a:cs typeface="Optima"/>
              </a:rPr>
              <a:t> </a:t>
            </a:r>
            <a:r>
              <a:rPr lang="en-US" sz="2800" dirty="0">
                <a:latin typeface="Optima"/>
                <a:cs typeface="Optima"/>
              </a:rPr>
              <a:t>+ </a:t>
            </a:r>
            <a:r>
              <a:rPr lang="en-US" sz="2800" i="1" dirty="0" err="1">
                <a:solidFill>
                  <a:srgbClr val="ED1C24"/>
                </a:solidFill>
                <a:latin typeface="Optima"/>
                <a:cs typeface="Optima"/>
              </a:rPr>
              <a:t>d</a:t>
            </a:r>
            <a:r>
              <a:rPr lang="en-US" sz="2800" i="1" baseline="-25000" dirty="0" err="1">
                <a:solidFill>
                  <a:srgbClr val="ED1C24"/>
                </a:solidFill>
                <a:latin typeface="Optima"/>
                <a:cs typeface="Optima"/>
              </a:rPr>
              <a:t>k,m</a:t>
            </a:r>
            <a:r>
              <a:rPr lang="en-US" sz="2800" dirty="0">
                <a:latin typeface="Optima"/>
                <a:cs typeface="Optima"/>
              </a:rPr>
              <a:t>) – (</a:t>
            </a:r>
            <a:r>
              <a:rPr lang="en-US" sz="2800" i="1" dirty="0" err="1">
                <a:solidFill>
                  <a:schemeClr val="accent4"/>
                </a:solidFill>
                <a:latin typeface="Optima"/>
                <a:cs typeface="Optima"/>
              </a:rPr>
              <a:t>d</a:t>
            </a:r>
            <a:r>
              <a:rPr lang="en-US" sz="2800" i="1" baseline="-25000" dirty="0" err="1">
                <a:solidFill>
                  <a:schemeClr val="accent4"/>
                </a:solidFill>
                <a:latin typeface="Optima"/>
                <a:cs typeface="Optima"/>
              </a:rPr>
              <a:t>i,m</a:t>
            </a:r>
            <a:r>
              <a:rPr lang="en-US" sz="2800" dirty="0">
                <a:solidFill>
                  <a:schemeClr val="accent4"/>
                </a:solidFill>
                <a:latin typeface="Optima"/>
                <a:cs typeface="Optima"/>
              </a:rPr>
              <a:t> </a:t>
            </a:r>
            <a:r>
              <a:rPr lang="en-US" sz="2800" dirty="0">
                <a:latin typeface="Optima"/>
                <a:cs typeface="Optima"/>
              </a:rPr>
              <a:t>+ </a:t>
            </a:r>
            <a:r>
              <a:rPr lang="en-US" sz="2800" i="1" dirty="0" err="1">
                <a:solidFill>
                  <a:srgbClr val="176FC1"/>
                </a:solidFill>
                <a:latin typeface="Optima"/>
                <a:cs typeface="Optima"/>
              </a:rPr>
              <a:t>d</a:t>
            </a:r>
            <a:r>
              <a:rPr lang="en-US" sz="2800" i="1" baseline="-25000" dirty="0" err="1">
                <a:solidFill>
                  <a:srgbClr val="176FC1"/>
                </a:solidFill>
                <a:latin typeface="Optima"/>
                <a:cs typeface="Optima"/>
              </a:rPr>
              <a:t>j,m</a:t>
            </a:r>
            <a:r>
              <a:rPr lang="en-US" sz="2800" dirty="0">
                <a:latin typeface="Optima"/>
                <a:cs typeface="Optima"/>
              </a:rPr>
              <a:t>)] / 2</a:t>
            </a:r>
          </a:p>
        </p:txBody>
      </p:sp>
    </p:spTree>
    <p:extLst>
      <p:ext uri="{BB962C8B-B14F-4D97-AF65-F5344CB8AC3E}">
        <p14:creationId xmlns:p14="http://schemas.microsoft.com/office/powerpoint/2010/main" val="12352642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Arrow Connector 1"/>
          <p:cNvCxnSpPr/>
          <p:nvPr/>
        </p:nvCxnSpPr>
        <p:spPr>
          <a:xfrm>
            <a:off x="4058275" y="2831625"/>
            <a:ext cx="1240321" cy="0"/>
          </a:xfrm>
          <a:prstGeom prst="straightConnector1">
            <a:avLst/>
          </a:prstGeom>
          <a:ln w="38100" cmpd="sng">
            <a:solidFill>
              <a:schemeClr val="tx1">
                <a:lumMod val="85000"/>
                <a:lumOff val="1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a:off x="5290224" y="2823553"/>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V="1">
            <a:off x="5298594" y="2140008"/>
            <a:ext cx="1350955" cy="679984"/>
          </a:xfrm>
          <a:prstGeom prst="straightConnector1">
            <a:avLst/>
          </a:prstGeom>
          <a:ln w="38100" cmpd="sng">
            <a:solidFill>
              <a:srgbClr val="40404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2708324" y="2831625"/>
            <a:ext cx="1350955" cy="679984"/>
          </a:xfrm>
          <a:prstGeom prst="straightConnector1">
            <a:avLst/>
          </a:prstGeom>
          <a:ln w="38100" cmpd="sng">
            <a:solidFill>
              <a:srgbClr val="40404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flipV="1">
            <a:off x="2716696" y="2148080"/>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9" name="Oval 8"/>
          <p:cNvSpPr>
            <a:spLocks noChangeAspect="1"/>
          </p:cNvSpPr>
          <p:nvPr/>
        </p:nvSpPr>
        <p:spPr>
          <a:xfrm>
            <a:off x="3938802" y="2634739"/>
            <a:ext cx="365762" cy="365760"/>
          </a:xfrm>
          <a:prstGeom prst="ellipse">
            <a:avLst/>
          </a:prstGeom>
          <a:solidFill>
            <a:schemeClr val="bg1">
              <a:lumMod val="7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0" name="Oval 9"/>
          <p:cNvSpPr>
            <a:spLocks noChangeAspect="1"/>
          </p:cNvSpPr>
          <p:nvPr/>
        </p:nvSpPr>
        <p:spPr>
          <a:xfrm>
            <a:off x="6448164" y="1944529"/>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1" name="Oval 10"/>
          <p:cNvSpPr>
            <a:spLocks noChangeAspect="1"/>
          </p:cNvSpPr>
          <p:nvPr/>
        </p:nvSpPr>
        <p:spPr>
          <a:xfrm>
            <a:off x="6448164" y="3297559"/>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2" name="Oval 11"/>
          <p:cNvSpPr>
            <a:spLocks noChangeAspect="1"/>
          </p:cNvSpPr>
          <p:nvPr/>
        </p:nvSpPr>
        <p:spPr>
          <a:xfrm>
            <a:off x="5034463" y="2634739"/>
            <a:ext cx="365762" cy="365760"/>
          </a:xfrm>
          <a:prstGeom prst="ellipse">
            <a:avLst/>
          </a:prstGeom>
          <a:solidFill>
            <a:srgbClr val="BFBFBF"/>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3" name="Oval 12"/>
          <p:cNvSpPr>
            <a:spLocks noChangeAspect="1"/>
          </p:cNvSpPr>
          <p:nvPr/>
        </p:nvSpPr>
        <p:spPr>
          <a:xfrm>
            <a:off x="2530492" y="3297559"/>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4" name="Oval 13"/>
          <p:cNvSpPr>
            <a:spLocks noChangeAspect="1"/>
          </p:cNvSpPr>
          <p:nvPr/>
        </p:nvSpPr>
        <p:spPr>
          <a:xfrm>
            <a:off x="2530492" y="1944529"/>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5" name="TextBox 14"/>
          <p:cNvSpPr txBox="1"/>
          <p:nvPr/>
        </p:nvSpPr>
        <p:spPr>
          <a:xfrm>
            <a:off x="2561506" y="3227811"/>
            <a:ext cx="334116" cy="400110"/>
          </a:xfrm>
          <a:prstGeom prst="rect">
            <a:avLst/>
          </a:prstGeom>
          <a:noFill/>
        </p:spPr>
        <p:txBody>
          <a:bodyPr wrap="none" rtlCol="0">
            <a:spAutoFit/>
          </a:bodyPr>
          <a:lstStyle/>
          <a:p>
            <a:pPr algn="ctr"/>
            <a:r>
              <a:rPr lang="en-US" sz="2000" i="1" dirty="0">
                <a:solidFill>
                  <a:srgbClr val="FFFFFF"/>
                </a:solidFill>
                <a:latin typeface="Optima"/>
                <a:cs typeface="Optima"/>
              </a:rPr>
              <a:t>j</a:t>
            </a:r>
          </a:p>
        </p:txBody>
      </p:sp>
      <p:sp>
        <p:nvSpPr>
          <p:cNvPr id="16" name="TextBox 15"/>
          <p:cNvSpPr txBox="1"/>
          <p:nvPr/>
        </p:nvSpPr>
        <p:spPr>
          <a:xfrm>
            <a:off x="2581632" y="1905000"/>
            <a:ext cx="312033" cy="400110"/>
          </a:xfrm>
          <a:prstGeom prst="rect">
            <a:avLst/>
          </a:prstGeom>
          <a:noFill/>
        </p:spPr>
        <p:txBody>
          <a:bodyPr wrap="none" rtlCol="0">
            <a:spAutoFit/>
          </a:bodyPr>
          <a:lstStyle/>
          <a:p>
            <a:pPr algn="ctr"/>
            <a:r>
              <a:rPr lang="en-US" sz="2000" i="1" dirty="0">
                <a:solidFill>
                  <a:srgbClr val="FFFFFF"/>
                </a:solidFill>
                <a:latin typeface="Optima"/>
                <a:cs typeface="Optima"/>
              </a:rPr>
              <a:t>i</a:t>
            </a:r>
          </a:p>
        </p:txBody>
      </p:sp>
      <p:sp>
        <p:nvSpPr>
          <p:cNvPr id="17" name="TextBox 16"/>
          <p:cNvSpPr txBox="1"/>
          <p:nvPr/>
        </p:nvSpPr>
        <p:spPr>
          <a:xfrm>
            <a:off x="3918819" y="2576591"/>
            <a:ext cx="463868" cy="400110"/>
          </a:xfrm>
          <a:prstGeom prst="rect">
            <a:avLst/>
          </a:prstGeom>
          <a:noFill/>
        </p:spPr>
        <p:txBody>
          <a:bodyPr wrap="none" rtlCol="0">
            <a:spAutoFit/>
          </a:bodyPr>
          <a:lstStyle/>
          <a:p>
            <a:pPr algn="ctr"/>
            <a:r>
              <a:rPr lang="en-US" sz="2000" i="1" dirty="0">
                <a:latin typeface="Optima"/>
                <a:cs typeface="Optima"/>
              </a:rPr>
              <a:t>m</a:t>
            </a:r>
          </a:p>
        </p:txBody>
      </p:sp>
      <p:sp>
        <p:nvSpPr>
          <p:cNvPr id="18" name="TextBox 17"/>
          <p:cNvSpPr txBox="1"/>
          <p:nvPr/>
        </p:nvSpPr>
        <p:spPr>
          <a:xfrm>
            <a:off x="6465139" y="1917320"/>
            <a:ext cx="378462" cy="400110"/>
          </a:xfrm>
          <a:prstGeom prst="rect">
            <a:avLst/>
          </a:prstGeom>
          <a:noFill/>
        </p:spPr>
        <p:txBody>
          <a:bodyPr wrap="none" rtlCol="0">
            <a:spAutoFit/>
          </a:bodyPr>
          <a:lstStyle/>
          <a:p>
            <a:pPr algn="ctr"/>
            <a:r>
              <a:rPr lang="en-US" sz="2000" i="1" dirty="0">
                <a:solidFill>
                  <a:srgbClr val="FFFFFF"/>
                </a:solidFill>
                <a:latin typeface="Optima"/>
                <a:cs typeface="Optima"/>
              </a:rPr>
              <a:t>k</a:t>
            </a:r>
          </a:p>
        </p:txBody>
      </p:sp>
      <p:sp>
        <p:nvSpPr>
          <p:cNvPr id="31" name="TextBox 30"/>
          <p:cNvSpPr txBox="1"/>
          <p:nvPr/>
        </p:nvSpPr>
        <p:spPr>
          <a:xfrm>
            <a:off x="3660842" y="2005127"/>
            <a:ext cx="2047413" cy="400110"/>
          </a:xfrm>
          <a:prstGeom prst="rect">
            <a:avLst/>
          </a:prstGeom>
          <a:noFill/>
        </p:spPr>
        <p:txBody>
          <a:bodyPr wrap="square" rtlCol="0">
            <a:spAutoFit/>
          </a:bodyPr>
          <a:lstStyle/>
          <a:p>
            <a:pPr algn="ctr"/>
            <a:r>
              <a:rPr lang="en-US" sz="2000" i="1" dirty="0">
                <a:solidFill>
                  <a:schemeClr val="tx1">
                    <a:lumMod val="85000"/>
                    <a:lumOff val="15000"/>
                  </a:schemeClr>
                </a:solidFill>
                <a:latin typeface="Optima"/>
                <a:cs typeface="Optima"/>
              </a:rPr>
              <a:t>d</a:t>
            </a:r>
            <a:r>
              <a:rPr lang="en-US" sz="2000" i="1" baseline="-25000" dirty="0">
                <a:solidFill>
                  <a:schemeClr val="tx1">
                    <a:lumMod val="85000"/>
                    <a:lumOff val="15000"/>
                  </a:schemeClr>
                </a:solidFill>
                <a:latin typeface="Optima"/>
                <a:cs typeface="Optima"/>
              </a:rPr>
              <a:t>i</a:t>
            </a:r>
            <a:r>
              <a:rPr lang="en-US" sz="2000" baseline="-25000" dirty="0">
                <a:solidFill>
                  <a:schemeClr val="tx1">
                    <a:lumMod val="85000"/>
                    <a:lumOff val="15000"/>
                  </a:schemeClr>
                </a:solidFill>
                <a:latin typeface="Optima"/>
                <a:cs typeface="Optima"/>
              </a:rPr>
              <a:t>,</a:t>
            </a:r>
            <a:r>
              <a:rPr lang="en-US" sz="1000" i="1" baseline="-25000" dirty="0">
                <a:solidFill>
                  <a:schemeClr val="tx1">
                    <a:lumMod val="85000"/>
                    <a:lumOff val="15000"/>
                  </a:schemeClr>
                </a:solidFill>
                <a:latin typeface="Optima"/>
                <a:cs typeface="Optima"/>
              </a:rPr>
              <a:t> </a:t>
            </a:r>
            <a:r>
              <a:rPr lang="en-US" sz="2000" i="1" baseline="-25000" dirty="0">
                <a:solidFill>
                  <a:schemeClr val="tx1">
                    <a:lumMod val="85000"/>
                    <a:lumOff val="15000"/>
                  </a:schemeClr>
                </a:solidFill>
                <a:latin typeface="Optima"/>
                <a:cs typeface="Optima"/>
              </a:rPr>
              <a:t>k</a:t>
            </a:r>
            <a:r>
              <a:rPr lang="en-US" sz="2000" baseline="-25000" dirty="0">
                <a:solidFill>
                  <a:schemeClr val="tx1">
                    <a:lumMod val="85000"/>
                    <a:lumOff val="15000"/>
                  </a:schemeClr>
                </a:solidFill>
                <a:latin typeface="Optima"/>
                <a:cs typeface="Optima"/>
              </a:rPr>
              <a:t> </a:t>
            </a:r>
            <a:r>
              <a:rPr lang="en-US" sz="2000" dirty="0">
                <a:solidFill>
                  <a:schemeClr val="tx1">
                    <a:lumMod val="85000"/>
                    <a:lumOff val="15000"/>
                  </a:schemeClr>
                </a:solidFill>
                <a:latin typeface="Optima"/>
                <a:cs typeface="Optima"/>
              </a:rPr>
              <a:t>= </a:t>
            </a:r>
            <a:r>
              <a:rPr lang="en-US" sz="2000" i="1" dirty="0">
                <a:solidFill>
                  <a:schemeClr val="accent4"/>
                </a:solidFill>
                <a:latin typeface="Optima"/>
                <a:cs typeface="Optima"/>
              </a:rPr>
              <a:t>d</a:t>
            </a:r>
            <a:r>
              <a:rPr lang="en-US" sz="2000" i="1" baseline="-25000" dirty="0">
                <a:solidFill>
                  <a:schemeClr val="accent4"/>
                </a:solidFill>
                <a:latin typeface="Optima"/>
                <a:cs typeface="Optima"/>
              </a:rPr>
              <a:t>i</a:t>
            </a:r>
            <a:r>
              <a:rPr lang="en-US" sz="2000" baseline="-25000" dirty="0">
                <a:solidFill>
                  <a:schemeClr val="accent4"/>
                </a:solidFill>
                <a:latin typeface="Optima"/>
                <a:cs typeface="Optima"/>
              </a:rPr>
              <a:t>,</a:t>
            </a:r>
            <a:r>
              <a:rPr lang="en-US" sz="1000" i="1" baseline="-25000" dirty="0">
                <a:solidFill>
                  <a:schemeClr val="accent4"/>
                </a:solidFill>
                <a:latin typeface="Optima"/>
                <a:cs typeface="Optima"/>
              </a:rPr>
              <a:t> </a:t>
            </a:r>
            <a:r>
              <a:rPr lang="en-US" sz="2000" i="1" baseline="-25000" dirty="0">
                <a:solidFill>
                  <a:schemeClr val="accent4"/>
                </a:solidFill>
                <a:latin typeface="Optima"/>
                <a:cs typeface="Optima"/>
              </a:rPr>
              <a:t>m</a:t>
            </a:r>
            <a:r>
              <a:rPr lang="en-US" sz="2000" dirty="0">
                <a:solidFill>
                  <a:schemeClr val="accent4"/>
                </a:solidFill>
                <a:latin typeface="Optima"/>
                <a:cs typeface="Optima"/>
              </a:rPr>
              <a:t> </a:t>
            </a:r>
            <a:r>
              <a:rPr lang="en-US" sz="2000" dirty="0">
                <a:solidFill>
                  <a:schemeClr val="tx1">
                    <a:lumMod val="85000"/>
                    <a:lumOff val="15000"/>
                  </a:schemeClr>
                </a:solidFill>
                <a:latin typeface="Optima"/>
                <a:cs typeface="Optima"/>
              </a:rPr>
              <a:t>+ </a:t>
            </a:r>
            <a:r>
              <a:rPr lang="en-US" sz="2000" i="1" dirty="0" err="1">
                <a:solidFill>
                  <a:schemeClr val="tx2"/>
                </a:solidFill>
                <a:latin typeface="Optima"/>
                <a:cs typeface="Optima"/>
              </a:rPr>
              <a:t>d</a:t>
            </a:r>
            <a:r>
              <a:rPr lang="en-US" sz="2000" i="1" baseline="-25000" dirty="0" err="1">
                <a:solidFill>
                  <a:schemeClr val="tx2"/>
                </a:solidFill>
                <a:latin typeface="Optima"/>
                <a:cs typeface="Optima"/>
              </a:rPr>
              <a:t>k</a:t>
            </a:r>
            <a:r>
              <a:rPr lang="en-US" sz="2000" baseline="-25000" dirty="0">
                <a:solidFill>
                  <a:schemeClr val="tx2"/>
                </a:solidFill>
                <a:latin typeface="Optima"/>
                <a:cs typeface="Optima"/>
              </a:rPr>
              <a:t>,</a:t>
            </a:r>
            <a:r>
              <a:rPr lang="en-US" sz="1000" i="1" baseline="-25000" dirty="0">
                <a:solidFill>
                  <a:schemeClr val="tx2"/>
                </a:solidFill>
                <a:latin typeface="Optima"/>
                <a:cs typeface="Optima"/>
              </a:rPr>
              <a:t> </a:t>
            </a:r>
            <a:r>
              <a:rPr lang="en-US" sz="2000" i="1" baseline="-25000" dirty="0">
                <a:solidFill>
                  <a:schemeClr val="tx2"/>
                </a:solidFill>
                <a:latin typeface="Optima"/>
                <a:cs typeface="Optima"/>
              </a:rPr>
              <a:t>m</a:t>
            </a:r>
            <a:endParaRPr lang="en-US" sz="2000" i="1" dirty="0">
              <a:solidFill>
                <a:schemeClr val="tx2"/>
              </a:solidFill>
              <a:latin typeface="Optima"/>
              <a:cs typeface="Optima"/>
            </a:endParaRPr>
          </a:p>
        </p:txBody>
      </p:sp>
      <p:pic>
        <p:nvPicPr>
          <p:cNvPr id="19" name="Picture 18"/>
          <p:cNvPicPr>
            <a:picLocks noChangeAspect="1"/>
          </p:cNvPicPr>
          <p:nvPr/>
        </p:nvPicPr>
        <p:blipFill rotWithShape="1">
          <a:blip r:embed="rId3"/>
          <a:srcRect r="66464"/>
          <a:stretch/>
        </p:blipFill>
        <p:spPr>
          <a:xfrm>
            <a:off x="2913727" y="2352881"/>
            <a:ext cx="1201074" cy="1244600"/>
          </a:xfrm>
          <a:prstGeom prst="rect">
            <a:avLst/>
          </a:prstGeom>
        </p:spPr>
      </p:pic>
      <p:sp>
        <p:nvSpPr>
          <p:cNvPr id="34" name="TextBox 33"/>
          <p:cNvSpPr txBox="1"/>
          <p:nvPr/>
        </p:nvSpPr>
        <p:spPr>
          <a:xfrm>
            <a:off x="3660842" y="3132563"/>
            <a:ext cx="2047413" cy="400110"/>
          </a:xfrm>
          <a:prstGeom prst="rect">
            <a:avLst/>
          </a:prstGeom>
          <a:noFill/>
        </p:spPr>
        <p:txBody>
          <a:bodyPr wrap="square" rtlCol="0">
            <a:spAutoFit/>
          </a:bodyPr>
          <a:lstStyle/>
          <a:p>
            <a:pPr algn="ctr"/>
            <a:r>
              <a:rPr lang="en-US" sz="2000" i="1" dirty="0" err="1">
                <a:solidFill>
                  <a:schemeClr val="tx1">
                    <a:lumMod val="85000"/>
                    <a:lumOff val="15000"/>
                  </a:schemeClr>
                </a:solidFill>
                <a:latin typeface="Optima"/>
                <a:cs typeface="Optima"/>
              </a:rPr>
              <a:t>d</a:t>
            </a:r>
            <a:r>
              <a:rPr lang="en-US" sz="2000" i="1" baseline="-25000" dirty="0" err="1">
                <a:solidFill>
                  <a:schemeClr val="tx1">
                    <a:lumMod val="85000"/>
                    <a:lumOff val="15000"/>
                  </a:schemeClr>
                </a:solidFill>
                <a:latin typeface="Optima"/>
                <a:cs typeface="Optima"/>
              </a:rPr>
              <a:t>j</a:t>
            </a:r>
            <a:r>
              <a:rPr lang="en-US" sz="2000" baseline="-25000" dirty="0">
                <a:solidFill>
                  <a:schemeClr val="tx1">
                    <a:lumMod val="85000"/>
                    <a:lumOff val="15000"/>
                  </a:schemeClr>
                </a:solidFill>
                <a:latin typeface="Optima"/>
                <a:cs typeface="Optima"/>
              </a:rPr>
              <a:t>,</a:t>
            </a:r>
            <a:r>
              <a:rPr lang="en-US" sz="1000" i="1" baseline="-25000" dirty="0">
                <a:solidFill>
                  <a:schemeClr val="tx1">
                    <a:lumMod val="85000"/>
                    <a:lumOff val="15000"/>
                  </a:schemeClr>
                </a:solidFill>
                <a:latin typeface="Optima"/>
                <a:cs typeface="Optima"/>
              </a:rPr>
              <a:t> </a:t>
            </a:r>
            <a:r>
              <a:rPr lang="en-US" sz="2000" i="1" baseline="-25000" dirty="0">
                <a:solidFill>
                  <a:schemeClr val="tx1">
                    <a:lumMod val="85000"/>
                    <a:lumOff val="15000"/>
                  </a:schemeClr>
                </a:solidFill>
                <a:latin typeface="Optima"/>
                <a:cs typeface="Optima"/>
              </a:rPr>
              <a:t>k</a:t>
            </a:r>
            <a:r>
              <a:rPr lang="en-US" sz="2000" baseline="-25000" dirty="0">
                <a:solidFill>
                  <a:schemeClr val="tx1">
                    <a:lumMod val="85000"/>
                    <a:lumOff val="15000"/>
                  </a:schemeClr>
                </a:solidFill>
                <a:latin typeface="Optima"/>
                <a:cs typeface="Optima"/>
              </a:rPr>
              <a:t> </a:t>
            </a:r>
            <a:r>
              <a:rPr lang="en-US" sz="2000" dirty="0">
                <a:solidFill>
                  <a:schemeClr val="tx1">
                    <a:lumMod val="85000"/>
                    <a:lumOff val="15000"/>
                  </a:schemeClr>
                </a:solidFill>
                <a:latin typeface="Optima"/>
                <a:cs typeface="Optima"/>
              </a:rPr>
              <a:t>= </a:t>
            </a:r>
            <a:r>
              <a:rPr lang="en-US" sz="2000" i="1" dirty="0" err="1">
                <a:solidFill>
                  <a:schemeClr val="accent1"/>
                </a:solidFill>
                <a:latin typeface="Optima"/>
                <a:cs typeface="Optima"/>
              </a:rPr>
              <a:t>d</a:t>
            </a:r>
            <a:r>
              <a:rPr lang="en-US" sz="2000" i="1" baseline="-25000" dirty="0" err="1">
                <a:solidFill>
                  <a:schemeClr val="accent1"/>
                </a:solidFill>
                <a:latin typeface="Optima"/>
                <a:cs typeface="Optima"/>
              </a:rPr>
              <a:t>j</a:t>
            </a:r>
            <a:r>
              <a:rPr lang="en-US" sz="2000" baseline="-25000" dirty="0">
                <a:solidFill>
                  <a:schemeClr val="accent1"/>
                </a:solidFill>
                <a:latin typeface="Optima"/>
                <a:cs typeface="Optima"/>
              </a:rPr>
              <a:t>,</a:t>
            </a:r>
            <a:r>
              <a:rPr lang="en-US" sz="1000" i="1" baseline="-25000" dirty="0">
                <a:solidFill>
                  <a:schemeClr val="accent1"/>
                </a:solidFill>
                <a:latin typeface="Optima"/>
                <a:cs typeface="Optima"/>
              </a:rPr>
              <a:t> </a:t>
            </a:r>
            <a:r>
              <a:rPr lang="en-US" sz="2000" i="1" baseline="-25000" dirty="0">
                <a:solidFill>
                  <a:schemeClr val="accent1"/>
                </a:solidFill>
                <a:latin typeface="Optima"/>
                <a:cs typeface="Optima"/>
              </a:rPr>
              <a:t>m</a:t>
            </a:r>
            <a:r>
              <a:rPr lang="en-US" sz="2000" dirty="0">
                <a:solidFill>
                  <a:schemeClr val="accent1"/>
                </a:solidFill>
                <a:latin typeface="Optima"/>
                <a:cs typeface="Optima"/>
              </a:rPr>
              <a:t> </a:t>
            </a:r>
            <a:r>
              <a:rPr lang="en-US" sz="2000" dirty="0">
                <a:solidFill>
                  <a:schemeClr val="tx1">
                    <a:lumMod val="85000"/>
                    <a:lumOff val="15000"/>
                  </a:schemeClr>
                </a:solidFill>
                <a:latin typeface="Optima"/>
                <a:cs typeface="Optima"/>
              </a:rPr>
              <a:t>+ </a:t>
            </a:r>
            <a:r>
              <a:rPr lang="en-US" sz="2000" i="1" dirty="0" err="1">
                <a:solidFill>
                  <a:schemeClr val="tx2"/>
                </a:solidFill>
                <a:latin typeface="Optima"/>
                <a:cs typeface="Optima"/>
              </a:rPr>
              <a:t>d</a:t>
            </a:r>
            <a:r>
              <a:rPr lang="en-US" sz="2000" i="1" baseline="-25000" dirty="0" err="1">
                <a:solidFill>
                  <a:schemeClr val="tx2"/>
                </a:solidFill>
                <a:latin typeface="Optima"/>
                <a:cs typeface="Optima"/>
              </a:rPr>
              <a:t>k</a:t>
            </a:r>
            <a:r>
              <a:rPr lang="en-US" sz="2000" baseline="-25000" dirty="0">
                <a:solidFill>
                  <a:schemeClr val="tx2"/>
                </a:solidFill>
                <a:latin typeface="Optima"/>
                <a:cs typeface="Optima"/>
              </a:rPr>
              <a:t>,</a:t>
            </a:r>
            <a:r>
              <a:rPr lang="en-US" sz="1000" i="1" baseline="-25000" dirty="0">
                <a:solidFill>
                  <a:schemeClr val="tx2"/>
                </a:solidFill>
                <a:latin typeface="Optima"/>
                <a:cs typeface="Optima"/>
              </a:rPr>
              <a:t> </a:t>
            </a:r>
            <a:r>
              <a:rPr lang="en-US" sz="2000" i="1" baseline="-25000" dirty="0">
                <a:solidFill>
                  <a:schemeClr val="tx2"/>
                </a:solidFill>
                <a:latin typeface="Optima"/>
                <a:cs typeface="Optima"/>
              </a:rPr>
              <a:t>m</a:t>
            </a:r>
            <a:endParaRPr lang="en-US" sz="2000" i="1" dirty="0">
              <a:solidFill>
                <a:schemeClr val="tx2"/>
              </a:solidFill>
              <a:latin typeface="Optima"/>
              <a:cs typeface="Optima"/>
            </a:endParaRPr>
          </a:p>
        </p:txBody>
      </p:sp>
      <p:sp>
        <p:nvSpPr>
          <p:cNvPr id="35" name="TextBox 34"/>
          <p:cNvSpPr txBox="1"/>
          <p:nvPr/>
        </p:nvSpPr>
        <p:spPr>
          <a:xfrm>
            <a:off x="1550537" y="2584233"/>
            <a:ext cx="1916015" cy="400110"/>
          </a:xfrm>
          <a:prstGeom prst="rect">
            <a:avLst/>
          </a:prstGeom>
          <a:noFill/>
        </p:spPr>
        <p:txBody>
          <a:bodyPr wrap="square" rtlCol="0">
            <a:spAutoFit/>
          </a:bodyPr>
          <a:lstStyle/>
          <a:p>
            <a:pPr algn="ctr"/>
            <a:r>
              <a:rPr lang="en-US" sz="2000" i="1" dirty="0">
                <a:solidFill>
                  <a:schemeClr val="tx1">
                    <a:lumMod val="85000"/>
                    <a:lumOff val="15000"/>
                  </a:schemeClr>
                </a:solidFill>
                <a:latin typeface="Optima"/>
                <a:cs typeface="Optima"/>
              </a:rPr>
              <a:t>d</a:t>
            </a:r>
            <a:r>
              <a:rPr lang="en-US" sz="2000" i="1" baseline="-25000" dirty="0">
                <a:solidFill>
                  <a:schemeClr val="tx1">
                    <a:lumMod val="85000"/>
                    <a:lumOff val="15000"/>
                  </a:schemeClr>
                </a:solidFill>
                <a:latin typeface="Optima"/>
                <a:cs typeface="Optima"/>
              </a:rPr>
              <a:t>i</a:t>
            </a:r>
            <a:r>
              <a:rPr lang="en-US" sz="2000" baseline="-25000" dirty="0">
                <a:solidFill>
                  <a:schemeClr val="tx1">
                    <a:lumMod val="85000"/>
                    <a:lumOff val="15000"/>
                  </a:schemeClr>
                </a:solidFill>
                <a:latin typeface="Optima"/>
                <a:cs typeface="Optima"/>
              </a:rPr>
              <a:t>,</a:t>
            </a:r>
            <a:r>
              <a:rPr lang="en-US" sz="1000" i="1" baseline="-25000" dirty="0">
                <a:solidFill>
                  <a:schemeClr val="tx1">
                    <a:lumMod val="85000"/>
                    <a:lumOff val="15000"/>
                  </a:schemeClr>
                </a:solidFill>
                <a:latin typeface="Optima"/>
                <a:cs typeface="Optima"/>
              </a:rPr>
              <a:t> </a:t>
            </a:r>
            <a:r>
              <a:rPr lang="en-US" sz="2000" i="1" baseline="-25000" dirty="0">
                <a:solidFill>
                  <a:schemeClr val="tx1">
                    <a:lumMod val="85000"/>
                    <a:lumOff val="15000"/>
                  </a:schemeClr>
                </a:solidFill>
                <a:latin typeface="Optima"/>
                <a:cs typeface="Optima"/>
              </a:rPr>
              <a:t>j</a:t>
            </a:r>
            <a:r>
              <a:rPr lang="en-US" sz="2000" baseline="-25000" dirty="0">
                <a:solidFill>
                  <a:schemeClr val="tx1">
                    <a:lumMod val="85000"/>
                    <a:lumOff val="15000"/>
                  </a:schemeClr>
                </a:solidFill>
                <a:latin typeface="Optima"/>
                <a:cs typeface="Optima"/>
              </a:rPr>
              <a:t> </a:t>
            </a:r>
            <a:r>
              <a:rPr lang="en-US" sz="2000" dirty="0">
                <a:solidFill>
                  <a:schemeClr val="tx1">
                    <a:lumMod val="85000"/>
                    <a:lumOff val="15000"/>
                  </a:schemeClr>
                </a:solidFill>
                <a:latin typeface="Optima"/>
                <a:cs typeface="Optima"/>
              </a:rPr>
              <a:t>= </a:t>
            </a:r>
            <a:r>
              <a:rPr lang="en-US" sz="2000" i="1" dirty="0">
                <a:solidFill>
                  <a:srgbClr val="95319E"/>
                </a:solidFill>
                <a:latin typeface="Optima"/>
                <a:cs typeface="Optima"/>
              </a:rPr>
              <a:t>d</a:t>
            </a:r>
            <a:r>
              <a:rPr lang="en-US" sz="2000" i="1" baseline="-25000" dirty="0">
                <a:solidFill>
                  <a:srgbClr val="95319E"/>
                </a:solidFill>
                <a:latin typeface="Optima"/>
                <a:cs typeface="Optima"/>
              </a:rPr>
              <a:t>i</a:t>
            </a:r>
            <a:r>
              <a:rPr lang="en-US" sz="2000" baseline="-25000" dirty="0">
                <a:solidFill>
                  <a:srgbClr val="95319E"/>
                </a:solidFill>
                <a:latin typeface="Optima"/>
                <a:cs typeface="Optima"/>
              </a:rPr>
              <a:t>,</a:t>
            </a:r>
            <a:r>
              <a:rPr lang="en-US" sz="1000" i="1" baseline="-25000" dirty="0">
                <a:solidFill>
                  <a:srgbClr val="95319E"/>
                </a:solidFill>
                <a:latin typeface="Optima"/>
                <a:cs typeface="Optima"/>
              </a:rPr>
              <a:t> </a:t>
            </a:r>
            <a:r>
              <a:rPr lang="en-US" sz="2000" i="1" baseline="-25000" dirty="0">
                <a:solidFill>
                  <a:srgbClr val="95319E"/>
                </a:solidFill>
                <a:latin typeface="Optima"/>
                <a:cs typeface="Optima"/>
              </a:rPr>
              <a:t>m</a:t>
            </a:r>
            <a:r>
              <a:rPr lang="en-US" sz="2000" dirty="0">
                <a:solidFill>
                  <a:srgbClr val="95319E"/>
                </a:solidFill>
                <a:latin typeface="Optima"/>
                <a:cs typeface="Optima"/>
              </a:rPr>
              <a:t> </a:t>
            </a:r>
            <a:r>
              <a:rPr lang="en-US" sz="2000" dirty="0">
                <a:solidFill>
                  <a:schemeClr val="tx1">
                    <a:lumMod val="85000"/>
                    <a:lumOff val="15000"/>
                  </a:schemeClr>
                </a:solidFill>
                <a:latin typeface="Optima"/>
                <a:cs typeface="Optima"/>
              </a:rPr>
              <a:t>+ </a:t>
            </a:r>
            <a:r>
              <a:rPr lang="en-US" sz="2000" i="1" dirty="0" err="1">
                <a:solidFill>
                  <a:srgbClr val="176FC1"/>
                </a:solidFill>
                <a:latin typeface="Optima"/>
                <a:cs typeface="Optima"/>
              </a:rPr>
              <a:t>d</a:t>
            </a:r>
            <a:r>
              <a:rPr lang="en-US" sz="2000" i="1" baseline="-25000" dirty="0" err="1">
                <a:solidFill>
                  <a:srgbClr val="176FC1"/>
                </a:solidFill>
                <a:latin typeface="Optima"/>
                <a:cs typeface="Optima"/>
              </a:rPr>
              <a:t>j</a:t>
            </a:r>
            <a:r>
              <a:rPr lang="en-US" sz="2000" baseline="-25000" dirty="0">
                <a:solidFill>
                  <a:srgbClr val="176FC1"/>
                </a:solidFill>
                <a:latin typeface="Optima"/>
                <a:cs typeface="Optima"/>
              </a:rPr>
              <a:t>,</a:t>
            </a:r>
            <a:r>
              <a:rPr lang="en-US" sz="1000" baseline="-25000" dirty="0">
                <a:solidFill>
                  <a:srgbClr val="176FC1"/>
                </a:solidFill>
                <a:latin typeface="Optima"/>
                <a:cs typeface="Optima"/>
              </a:rPr>
              <a:t> </a:t>
            </a:r>
            <a:r>
              <a:rPr lang="en-US" sz="2000" i="1" baseline="-25000" dirty="0">
                <a:solidFill>
                  <a:srgbClr val="176FC1"/>
                </a:solidFill>
                <a:latin typeface="Optima"/>
                <a:cs typeface="Optima"/>
              </a:rPr>
              <a:t>m</a:t>
            </a:r>
            <a:endParaRPr lang="en-US" sz="2000" i="1" dirty="0">
              <a:solidFill>
                <a:srgbClr val="176FC1"/>
              </a:solidFill>
              <a:latin typeface="Optima"/>
              <a:cs typeface="Optima"/>
            </a:endParaRPr>
          </a:p>
        </p:txBody>
      </p:sp>
      <p:pic>
        <p:nvPicPr>
          <p:cNvPr id="21" name="Picture 20"/>
          <p:cNvPicPr>
            <a:picLocks noChangeAspect="1"/>
          </p:cNvPicPr>
          <p:nvPr/>
        </p:nvPicPr>
        <p:blipFill rotWithShape="1">
          <a:blip r:embed="rId4"/>
          <a:srcRect l="34019"/>
          <a:stretch/>
        </p:blipFill>
        <p:spPr>
          <a:xfrm>
            <a:off x="4114801" y="2139627"/>
            <a:ext cx="2279272" cy="508000"/>
          </a:xfrm>
          <a:prstGeom prst="rect">
            <a:avLst/>
          </a:prstGeom>
        </p:spPr>
      </p:pic>
      <p:pic>
        <p:nvPicPr>
          <p:cNvPr id="40" name="Picture 39"/>
          <p:cNvPicPr>
            <a:picLocks noChangeAspect="1"/>
          </p:cNvPicPr>
          <p:nvPr/>
        </p:nvPicPr>
        <p:blipFill rotWithShape="1">
          <a:blip r:embed="rId5"/>
          <a:srcRect r="65922"/>
          <a:stretch/>
        </p:blipFill>
        <p:spPr>
          <a:xfrm>
            <a:off x="2937622" y="2140965"/>
            <a:ext cx="1177181" cy="508000"/>
          </a:xfrm>
          <a:prstGeom prst="rect">
            <a:avLst/>
          </a:prstGeom>
        </p:spPr>
      </p:pic>
      <p:pic>
        <p:nvPicPr>
          <p:cNvPr id="4" name="Picture 3"/>
          <p:cNvPicPr>
            <a:picLocks noChangeAspect="1"/>
          </p:cNvPicPr>
          <p:nvPr/>
        </p:nvPicPr>
        <p:blipFill rotWithShape="1">
          <a:blip r:embed="rId6"/>
          <a:srcRect l="33602"/>
          <a:stretch/>
        </p:blipFill>
        <p:spPr>
          <a:xfrm>
            <a:off x="4114802" y="2357773"/>
            <a:ext cx="2361117" cy="1231900"/>
          </a:xfrm>
          <a:prstGeom prst="rect">
            <a:avLst/>
          </a:prstGeom>
        </p:spPr>
      </p:pic>
      <p:pic>
        <p:nvPicPr>
          <p:cNvPr id="20" name="Picture 19"/>
          <p:cNvPicPr>
            <a:picLocks noChangeAspect="1"/>
          </p:cNvPicPr>
          <p:nvPr/>
        </p:nvPicPr>
        <p:blipFill rotWithShape="1">
          <a:blip r:embed="rId7"/>
          <a:srcRect t="55940"/>
          <a:stretch/>
        </p:blipFill>
        <p:spPr>
          <a:xfrm>
            <a:off x="2892225" y="2887659"/>
            <a:ext cx="711200" cy="442055"/>
          </a:xfrm>
          <a:prstGeom prst="rect">
            <a:avLst/>
          </a:prstGeom>
        </p:spPr>
      </p:pic>
      <p:pic>
        <p:nvPicPr>
          <p:cNvPr id="22" name="Picture 21"/>
          <p:cNvPicPr>
            <a:picLocks noChangeAspect="1"/>
          </p:cNvPicPr>
          <p:nvPr/>
        </p:nvPicPr>
        <p:blipFill rotWithShape="1">
          <a:blip r:embed="rId8"/>
          <a:srcRect b="43610"/>
          <a:stretch/>
        </p:blipFill>
        <p:spPr>
          <a:xfrm>
            <a:off x="2893663" y="2321903"/>
            <a:ext cx="711200" cy="565756"/>
          </a:xfrm>
          <a:prstGeom prst="rect">
            <a:avLst/>
          </a:prstGeom>
        </p:spPr>
      </p:pic>
      <p:sp>
        <p:nvSpPr>
          <p:cNvPr id="26" name="Title 1"/>
          <p:cNvSpPr txBox="1">
            <a:spLocks/>
          </p:cNvSpPr>
          <p:nvPr/>
        </p:nvSpPr>
        <p:spPr>
          <a:xfrm>
            <a:off x="218096"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Toward a Recursive Algorithm</a:t>
            </a:r>
          </a:p>
        </p:txBody>
      </p:sp>
      <p:sp>
        <p:nvSpPr>
          <p:cNvPr id="27" name="Content Placeholder 3"/>
          <p:cNvSpPr txBox="1">
            <a:spLocks/>
          </p:cNvSpPr>
          <p:nvPr/>
        </p:nvSpPr>
        <p:spPr>
          <a:xfrm>
            <a:off x="685802" y="4572000"/>
            <a:ext cx="7848599" cy="12192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i="1" dirty="0" err="1">
                <a:solidFill>
                  <a:schemeClr val="tx2"/>
                </a:solidFill>
                <a:latin typeface="Optima"/>
                <a:cs typeface="Optima"/>
              </a:rPr>
              <a:t>d</a:t>
            </a:r>
            <a:r>
              <a:rPr lang="en-US" sz="2800" i="1" baseline="-25000" dirty="0" err="1">
                <a:solidFill>
                  <a:schemeClr val="tx2"/>
                </a:solidFill>
                <a:latin typeface="Optima"/>
                <a:cs typeface="Optima"/>
              </a:rPr>
              <a:t>k,m</a:t>
            </a:r>
            <a:r>
              <a:rPr lang="en-US" sz="2800" dirty="0">
                <a:solidFill>
                  <a:schemeClr val="tx2"/>
                </a:solidFill>
                <a:latin typeface="Optima"/>
                <a:cs typeface="Optima"/>
              </a:rPr>
              <a:t> </a:t>
            </a:r>
            <a:r>
              <a:rPr lang="en-US" sz="2800" dirty="0">
                <a:latin typeface="Optima"/>
                <a:cs typeface="Optima"/>
              </a:rPr>
              <a:t>= (</a:t>
            </a:r>
            <a:r>
              <a:rPr lang="en-US" sz="2800" i="1" dirty="0" err="1">
                <a:latin typeface="Optima"/>
                <a:cs typeface="Optima"/>
              </a:rPr>
              <a:t>d</a:t>
            </a:r>
            <a:r>
              <a:rPr lang="en-US" sz="2800" i="1" baseline="-25000" dirty="0" err="1">
                <a:latin typeface="Optima"/>
                <a:cs typeface="Optima"/>
              </a:rPr>
              <a:t>i,k</a:t>
            </a:r>
            <a:r>
              <a:rPr lang="en-US" sz="2800" dirty="0">
                <a:latin typeface="Optima"/>
                <a:cs typeface="Optima"/>
              </a:rPr>
              <a:t> + </a:t>
            </a:r>
            <a:r>
              <a:rPr lang="en-US" sz="2800" i="1" dirty="0" err="1">
                <a:latin typeface="Optima"/>
                <a:cs typeface="Optima"/>
              </a:rPr>
              <a:t>d</a:t>
            </a:r>
            <a:r>
              <a:rPr lang="en-US" sz="2800" i="1" baseline="-25000" dirty="0" err="1">
                <a:latin typeface="Optima"/>
                <a:cs typeface="Optima"/>
              </a:rPr>
              <a:t>j,k</a:t>
            </a:r>
            <a:r>
              <a:rPr lang="en-US" sz="2800" dirty="0">
                <a:latin typeface="Optima"/>
                <a:cs typeface="Optima"/>
              </a:rPr>
              <a:t> – </a:t>
            </a:r>
            <a:r>
              <a:rPr lang="en-US" sz="2800" i="1" dirty="0" err="1">
                <a:latin typeface="Optima"/>
                <a:cs typeface="Optima"/>
              </a:rPr>
              <a:t>d</a:t>
            </a:r>
            <a:r>
              <a:rPr lang="en-US" sz="2800" i="1" baseline="-25000" dirty="0" err="1">
                <a:latin typeface="Optima"/>
                <a:cs typeface="Optima"/>
              </a:rPr>
              <a:t>i,j</a:t>
            </a:r>
            <a:r>
              <a:rPr lang="en-US" sz="2800" dirty="0">
                <a:latin typeface="Optima"/>
                <a:cs typeface="Optima"/>
              </a:rPr>
              <a:t>) / 2</a:t>
            </a:r>
            <a:endParaRPr lang="en-US" sz="2800" i="1" dirty="0">
              <a:latin typeface="Optima"/>
              <a:cs typeface="Optima"/>
            </a:endParaRPr>
          </a:p>
          <a:p>
            <a:pPr marL="0" indent="0">
              <a:buNone/>
            </a:pPr>
            <a:r>
              <a:rPr lang="en-US" sz="2800" i="1" dirty="0" err="1">
                <a:solidFill>
                  <a:schemeClr val="tx2"/>
                </a:solidFill>
                <a:latin typeface="Optima"/>
                <a:cs typeface="Optima"/>
              </a:rPr>
              <a:t>d</a:t>
            </a:r>
            <a:r>
              <a:rPr lang="en-US" sz="2800" i="1" baseline="-25000" dirty="0" err="1">
                <a:solidFill>
                  <a:schemeClr val="tx2"/>
                </a:solidFill>
                <a:latin typeface="Optima"/>
                <a:cs typeface="Optima"/>
              </a:rPr>
              <a:t>k,m</a:t>
            </a:r>
            <a:r>
              <a:rPr lang="en-US" sz="2800" dirty="0">
                <a:solidFill>
                  <a:schemeClr val="tx2"/>
                </a:solidFill>
                <a:latin typeface="Optima"/>
                <a:cs typeface="Optima"/>
              </a:rPr>
              <a:t> </a:t>
            </a:r>
            <a:r>
              <a:rPr lang="en-US" sz="2800" dirty="0">
                <a:latin typeface="Optima"/>
                <a:cs typeface="Optima"/>
              </a:rPr>
              <a:t>= (</a:t>
            </a:r>
            <a:r>
              <a:rPr lang="en-US" sz="2800" i="1" dirty="0" err="1">
                <a:latin typeface="Optima"/>
                <a:cs typeface="Optima"/>
              </a:rPr>
              <a:t>D</a:t>
            </a:r>
            <a:r>
              <a:rPr lang="en-US" sz="2800" i="1" baseline="-25000" dirty="0" err="1">
                <a:latin typeface="Optima"/>
                <a:cs typeface="Optima"/>
              </a:rPr>
              <a:t>i,k</a:t>
            </a:r>
            <a:r>
              <a:rPr lang="en-US" sz="2800" dirty="0">
                <a:latin typeface="Optima"/>
                <a:cs typeface="Optima"/>
              </a:rPr>
              <a:t> + </a:t>
            </a:r>
            <a:r>
              <a:rPr lang="en-US" sz="2800" i="1" dirty="0" err="1">
                <a:latin typeface="Optima"/>
                <a:cs typeface="Optima"/>
              </a:rPr>
              <a:t>D</a:t>
            </a:r>
            <a:r>
              <a:rPr lang="en-US" sz="2800" i="1" baseline="-25000" dirty="0" err="1">
                <a:latin typeface="Optima"/>
                <a:cs typeface="Optima"/>
              </a:rPr>
              <a:t>j,k</a:t>
            </a:r>
            <a:r>
              <a:rPr lang="en-US" sz="2800" dirty="0">
                <a:latin typeface="Optima"/>
                <a:cs typeface="Optima"/>
              </a:rPr>
              <a:t> – </a:t>
            </a:r>
            <a:r>
              <a:rPr lang="en-US" sz="2800" i="1" dirty="0" err="1">
                <a:latin typeface="Optima"/>
                <a:cs typeface="Optima"/>
              </a:rPr>
              <a:t>D</a:t>
            </a:r>
            <a:r>
              <a:rPr lang="en-US" sz="2800" i="1" baseline="-25000" dirty="0" err="1">
                <a:latin typeface="Optima"/>
                <a:cs typeface="Optima"/>
              </a:rPr>
              <a:t>i,j</a:t>
            </a:r>
            <a:r>
              <a:rPr lang="en-US" sz="2800" dirty="0">
                <a:latin typeface="Optima"/>
                <a:cs typeface="Optima"/>
              </a:rPr>
              <a:t>) / 2</a:t>
            </a:r>
            <a:endParaRPr lang="en-US" sz="2800" i="1" dirty="0">
              <a:latin typeface="Optima"/>
              <a:cs typeface="Optima"/>
            </a:endParaRPr>
          </a:p>
          <a:p>
            <a:pPr marL="0" indent="0">
              <a:buNone/>
            </a:pPr>
            <a:endParaRPr lang="en-US" sz="2800" dirty="0">
              <a:latin typeface="Optima"/>
              <a:cs typeface="Optima"/>
            </a:endParaRPr>
          </a:p>
        </p:txBody>
      </p:sp>
      <p:sp>
        <p:nvSpPr>
          <p:cNvPr id="29" name="Rectangle 28"/>
          <p:cNvSpPr/>
          <p:nvPr/>
        </p:nvSpPr>
        <p:spPr>
          <a:xfrm>
            <a:off x="685800" y="4038600"/>
            <a:ext cx="8229600" cy="523220"/>
          </a:xfrm>
          <a:prstGeom prst="rect">
            <a:avLst/>
          </a:prstGeom>
        </p:spPr>
        <p:txBody>
          <a:bodyPr wrap="square">
            <a:spAutoFit/>
          </a:bodyPr>
          <a:lstStyle/>
          <a:p>
            <a:r>
              <a:rPr lang="en-US" sz="2800" i="1" dirty="0" err="1">
                <a:solidFill>
                  <a:schemeClr val="tx2"/>
                </a:solidFill>
                <a:latin typeface="Optima"/>
                <a:cs typeface="Optima"/>
              </a:rPr>
              <a:t>d</a:t>
            </a:r>
            <a:r>
              <a:rPr lang="en-US" sz="2800" i="1" baseline="-25000" dirty="0" err="1">
                <a:solidFill>
                  <a:schemeClr val="tx2"/>
                </a:solidFill>
                <a:latin typeface="Optima"/>
                <a:cs typeface="Optima"/>
              </a:rPr>
              <a:t>k,m</a:t>
            </a:r>
            <a:r>
              <a:rPr lang="en-US" sz="2800" dirty="0">
                <a:solidFill>
                  <a:schemeClr val="tx2"/>
                </a:solidFill>
                <a:latin typeface="Optima"/>
                <a:cs typeface="Optima"/>
              </a:rPr>
              <a:t> </a:t>
            </a:r>
            <a:r>
              <a:rPr lang="en-US" sz="2800" dirty="0">
                <a:latin typeface="Optima"/>
                <a:cs typeface="Optima"/>
              </a:rPr>
              <a:t>= [(</a:t>
            </a:r>
            <a:r>
              <a:rPr lang="en-US" sz="2800" i="1" dirty="0" err="1">
                <a:solidFill>
                  <a:schemeClr val="accent4"/>
                </a:solidFill>
                <a:latin typeface="Optima"/>
                <a:cs typeface="Optima"/>
              </a:rPr>
              <a:t>d</a:t>
            </a:r>
            <a:r>
              <a:rPr lang="en-US" sz="2800" i="1" baseline="-25000" dirty="0" err="1">
                <a:solidFill>
                  <a:schemeClr val="accent4"/>
                </a:solidFill>
                <a:latin typeface="Optima"/>
                <a:cs typeface="Optima"/>
              </a:rPr>
              <a:t>i,m</a:t>
            </a:r>
            <a:r>
              <a:rPr lang="en-US" sz="2800" dirty="0">
                <a:solidFill>
                  <a:schemeClr val="accent4"/>
                </a:solidFill>
                <a:latin typeface="Optima"/>
                <a:cs typeface="Optima"/>
              </a:rPr>
              <a:t> </a:t>
            </a:r>
            <a:r>
              <a:rPr lang="en-US" sz="2800" dirty="0">
                <a:latin typeface="Optima"/>
                <a:cs typeface="Optima"/>
              </a:rPr>
              <a:t>+ </a:t>
            </a:r>
            <a:r>
              <a:rPr lang="en-US" sz="2800" i="1" dirty="0" err="1">
                <a:solidFill>
                  <a:schemeClr val="tx2"/>
                </a:solidFill>
                <a:latin typeface="Optima"/>
                <a:cs typeface="Optima"/>
              </a:rPr>
              <a:t>d</a:t>
            </a:r>
            <a:r>
              <a:rPr lang="en-US" sz="2800" i="1" baseline="-25000" dirty="0" err="1">
                <a:solidFill>
                  <a:schemeClr val="tx2"/>
                </a:solidFill>
                <a:latin typeface="Optima"/>
                <a:cs typeface="Optima"/>
              </a:rPr>
              <a:t>k,m</a:t>
            </a:r>
            <a:r>
              <a:rPr lang="en-US" sz="2800" dirty="0">
                <a:latin typeface="Optima"/>
                <a:cs typeface="Optima"/>
              </a:rPr>
              <a:t>) + (</a:t>
            </a:r>
            <a:r>
              <a:rPr lang="en-US" sz="2800" i="1" dirty="0" err="1">
                <a:solidFill>
                  <a:schemeClr val="accent1"/>
                </a:solidFill>
                <a:latin typeface="Optima"/>
                <a:cs typeface="Optima"/>
              </a:rPr>
              <a:t>d</a:t>
            </a:r>
            <a:r>
              <a:rPr lang="en-US" sz="2800" i="1" baseline="-25000" dirty="0" err="1">
                <a:solidFill>
                  <a:schemeClr val="accent1"/>
                </a:solidFill>
                <a:latin typeface="Optima"/>
                <a:cs typeface="Optima"/>
              </a:rPr>
              <a:t>j,m</a:t>
            </a:r>
            <a:r>
              <a:rPr lang="en-US" sz="2800" dirty="0">
                <a:solidFill>
                  <a:schemeClr val="accent1"/>
                </a:solidFill>
                <a:latin typeface="Optima"/>
                <a:cs typeface="Optima"/>
              </a:rPr>
              <a:t> </a:t>
            </a:r>
            <a:r>
              <a:rPr lang="en-US" sz="2800" dirty="0">
                <a:latin typeface="Optima"/>
                <a:cs typeface="Optima"/>
              </a:rPr>
              <a:t>+ </a:t>
            </a:r>
            <a:r>
              <a:rPr lang="en-US" sz="2800" i="1" dirty="0" err="1">
                <a:solidFill>
                  <a:srgbClr val="ED1C24"/>
                </a:solidFill>
                <a:latin typeface="Optima"/>
                <a:cs typeface="Optima"/>
              </a:rPr>
              <a:t>d</a:t>
            </a:r>
            <a:r>
              <a:rPr lang="en-US" sz="2800" i="1" baseline="-25000" dirty="0" err="1">
                <a:solidFill>
                  <a:srgbClr val="ED1C24"/>
                </a:solidFill>
                <a:latin typeface="Optima"/>
                <a:cs typeface="Optima"/>
              </a:rPr>
              <a:t>k,m</a:t>
            </a:r>
            <a:r>
              <a:rPr lang="en-US" sz="2800" dirty="0">
                <a:latin typeface="Optima"/>
                <a:cs typeface="Optima"/>
              </a:rPr>
              <a:t>) – (</a:t>
            </a:r>
            <a:r>
              <a:rPr lang="en-US" sz="2800" i="1" dirty="0" err="1">
                <a:solidFill>
                  <a:schemeClr val="accent4"/>
                </a:solidFill>
                <a:latin typeface="Optima"/>
                <a:cs typeface="Optima"/>
              </a:rPr>
              <a:t>d</a:t>
            </a:r>
            <a:r>
              <a:rPr lang="en-US" sz="2800" i="1" baseline="-25000" dirty="0" err="1">
                <a:solidFill>
                  <a:schemeClr val="accent4"/>
                </a:solidFill>
                <a:latin typeface="Optima"/>
                <a:cs typeface="Optima"/>
              </a:rPr>
              <a:t>i,m</a:t>
            </a:r>
            <a:r>
              <a:rPr lang="en-US" sz="2800" dirty="0">
                <a:solidFill>
                  <a:schemeClr val="accent4"/>
                </a:solidFill>
                <a:latin typeface="Optima"/>
                <a:cs typeface="Optima"/>
              </a:rPr>
              <a:t> </a:t>
            </a:r>
            <a:r>
              <a:rPr lang="en-US" sz="2800" dirty="0">
                <a:latin typeface="Optima"/>
                <a:cs typeface="Optima"/>
              </a:rPr>
              <a:t>+ </a:t>
            </a:r>
            <a:r>
              <a:rPr lang="en-US" sz="2800" i="1" dirty="0" err="1">
                <a:solidFill>
                  <a:srgbClr val="176FC1"/>
                </a:solidFill>
                <a:latin typeface="Optima"/>
                <a:cs typeface="Optima"/>
              </a:rPr>
              <a:t>d</a:t>
            </a:r>
            <a:r>
              <a:rPr lang="en-US" sz="2800" i="1" baseline="-25000" dirty="0" err="1">
                <a:solidFill>
                  <a:srgbClr val="176FC1"/>
                </a:solidFill>
                <a:latin typeface="Optima"/>
                <a:cs typeface="Optima"/>
              </a:rPr>
              <a:t>j,m</a:t>
            </a:r>
            <a:r>
              <a:rPr lang="en-US" sz="2800" dirty="0">
                <a:latin typeface="Optima"/>
                <a:cs typeface="Optima"/>
              </a:rPr>
              <a:t>)] / 2</a:t>
            </a:r>
          </a:p>
        </p:txBody>
      </p:sp>
    </p:spTree>
    <p:extLst>
      <p:ext uri="{BB962C8B-B14F-4D97-AF65-F5344CB8AC3E}">
        <p14:creationId xmlns:p14="http://schemas.microsoft.com/office/powerpoint/2010/main" val="9058459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Arrow Connector 1"/>
          <p:cNvCxnSpPr/>
          <p:nvPr/>
        </p:nvCxnSpPr>
        <p:spPr>
          <a:xfrm>
            <a:off x="4058275" y="2831625"/>
            <a:ext cx="1240321" cy="0"/>
          </a:xfrm>
          <a:prstGeom prst="straightConnector1">
            <a:avLst/>
          </a:prstGeom>
          <a:ln w="38100" cmpd="sng">
            <a:solidFill>
              <a:schemeClr val="tx1">
                <a:lumMod val="85000"/>
                <a:lumOff val="1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a:off x="5290224" y="2823553"/>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V="1">
            <a:off x="5298594" y="2140008"/>
            <a:ext cx="1350955" cy="679984"/>
          </a:xfrm>
          <a:prstGeom prst="straightConnector1">
            <a:avLst/>
          </a:prstGeom>
          <a:ln w="38100" cmpd="sng">
            <a:solidFill>
              <a:srgbClr val="40404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2708324" y="2831625"/>
            <a:ext cx="1350955" cy="679984"/>
          </a:xfrm>
          <a:prstGeom prst="straightConnector1">
            <a:avLst/>
          </a:prstGeom>
          <a:ln w="38100" cmpd="sng">
            <a:solidFill>
              <a:srgbClr val="40404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flipV="1">
            <a:off x="2716696" y="2148080"/>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9" name="Oval 8"/>
          <p:cNvSpPr>
            <a:spLocks noChangeAspect="1"/>
          </p:cNvSpPr>
          <p:nvPr/>
        </p:nvSpPr>
        <p:spPr>
          <a:xfrm>
            <a:off x="3938802" y="2634739"/>
            <a:ext cx="365762" cy="365760"/>
          </a:xfrm>
          <a:prstGeom prst="ellipse">
            <a:avLst/>
          </a:prstGeom>
          <a:solidFill>
            <a:schemeClr val="bg1">
              <a:lumMod val="7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0" name="Oval 9"/>
          <p:cNvSpPr>
            <a:spLocks noChangeAspect="1"/>
          </p:cNvSpPr>
          <p:nvPr/>
        </p:nvSpPr>
        <p:spPr>
          <a:xfrm>
            <a:off x="6448164" y="1944529"/>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1" name="Oval 10"/>
          <p:cNvSpPr>
            <a:spLocks noChangeAspect="1"/>
          </p:cNvSpPr>
          <p:nvPr/>
        </p:nvSpPr>
        <p:spPr>
          <a:xfrm>
            <a:off x="6448164" y="3297559"/>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2" name="Oval 11"/>
          <p:cNvSpPr>
            <a:spLocks noChangeAspect="1"/>
          </p:cNvSpPr>
          <p:nvPr/>
        </p:nvSpPr>
        <p:spPr>
          <a:xfrm>
            <a:off x="5034463" y="2634739"/>
            <a:ext cx="365762" cy="365760"/>
          </a:xfrm>
          <a:prstGeom prst="ellipse">
            <a:avLst/>
          </a:prstGeom>
          <a:solidFill>
            <a:srgbClr val="BFBFBF"/>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3" name="Oval 12"/>
          <p:cNvSpPr>
            <a:spLocks noChangeAspect="1"/>
          </p:cNvSpPr>
          <p:nvPr/>
        </p:nvSpPr>
        <p:spPr>
          <a:xfrm>
            <a:off x="2530492" y="3297559"/>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4" name="Oval 13"/>
          <p:cNvSpPr>
            <a:spLocks noChangeAspect="1"/>
          </p:cNvSpPr>
          <p:nvPr/>
        </p:nvSpPr>
        <p:spPr>
          <a:xfrm>
            <a:off x="2530492" y="1944529"/>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5" name="TextBox 14"/>
          <p:cNvSpPr txBox="1"/>
          <p:nvPr/>
        </p:nvSpPr>
        <p:spPr>
          <a:xfrm>
            <a:off x="2561506" y="3227811"/>
            <a:ext cx="334116" cy="400110"/>
          </a:xfrm>
          <a:prstGeom prst="rect">
            <a:avLst/>
          </a:prstGeom>
          <a:noFill/>
        </p:spPr>
        <p:txBody>
          <a:bodyPr wrap="none" rtlCol="0">
            <a:spAutoFit/>
          </a:bodyPr>
          <a:lstStyle/>
          <a:p>
            <a:pPr algn="ctr"/>
            <a:r>
              <a:rPr lang="en-US" sz="2000" i="1" dirty="0">
                <a:solidFill>
                  <a:srgbClr val="FFFFFF"/>
                </a:solidFill>
                <a:latin typeface="Optima"/>
                <a:cs typeface="Optima"/>
              </a:rPr>
              <a:t>j</a:t>
            </a:r>
          </a:p>
        </p:txBody>
      </p:sp>
      <p:sp>
        <p:nvSpPr>
          <p:cNvPr id="16" name="TextBox 15"/>
          <p:cNvSpPr txBox="1"/>
          <p:nvPr/>
        </p:nvSpPr>
        <p:spPr>
          <a:xfrm>
            <a:off x="2581632" y="1905000"/>
            <a:ext cx="312033" cy="400110"/>
          </a:xfrm>
          <a:prstGeom prst="rect">
            <a:avLst/>
          </a:prstGeom>
          <a:noFill/>
        </p:spPr>
        <p:txBody>
          <a:bodyPr wrap="none" rtlCol="0">
            <a:spAutoFit/>
          </a:bodyPr>
          <a:lstStyle/>
          <a:p>
            <a:pPr algn="ctr"/>
            <a:r>
              <a:rPr lang="en-US" sz="2000" i="1" dirty="0">
                <a:solidFill>
                  <a:srgbClr val="FFFFFF"/>
                </a:solidFill>
                <a:latin typeface="Optima"/>
                <a:cs typeface="Optima"/>
              </a:rPr>
              <a:t>i</a:t>
            </a:r>
          </a:p>
        </p:txBody>
      </p:sp>
      <p:sp>
        <p:nvSpPr>
          <p:cNvPr id="17" name="TextBox 16"/>
          <p:cNvSpPr txBox="1"/>
          <p:nvPr/>
        </p:nvSpPr>
        <p:spPr>
          <a:xfrm>
            <a:off x="3918819" y="2576591"/>
            <a:ext cx="463868" cy="400110"/>
          </a:xfrm>
          <a:prstGeom prst="rect">
            <a:avLst/>
          </a:prstGeom>
          <a:noFill/>
        </p:spPr>
        <p:txBody>
          <a:bodyPr wrap="none" rtlCol="0">
            <a:spAutoFit/>
          </a:bodyPr>
          <a:lstStyle/>
          <a:p>
            <a:pPr algn="ctr"/>
            <a:r>
              <a:rPr lang="en-US" sz="2000" i="1" dirty="0">
                <a:latin typeface="Optima"/>
                <a:cs typeface="Optima"/>
              </a:rPr>
              <a:t>m</a:t>
            </a:r>
          </a:p>
        </p:txBody>
      </p:sp>
      <p:sp>
        <p:nvSpPr>
          <p:cNvPr id="18" name="TextBox 17"/>
          <p:cNvSpPr txBox="1"/>
          <p:nvPr/>
        </p:nvSpPr>
        <p:spPr>
          <a:xfrm>
            <a:off x="6465139" y="1917320"/>
            <a:ext cx="378462" cy="400110"/>
          </a:xfrm>
          <a:prstGeom prst="rect">
            <a:avLst/>
          </a:prstGeom>
          <a:noFill/>
        </p:spPr>
        <p:txBody>
          <a:bodyPr wrap="none" rtlCol="0">
            <a:spAutoFit/>
          </a:bodyPr>
          <a:lstStyle/>
          <a:p>
            <a:pPr algn="ctr"/>
            <a:r>
              <a:rPr lang="en-US" sz="2000" i="1" dirty="0">
                <a:solidFill>
                  <a:srgbClr val="FFFFFF"/>
                </a:solidFill>
                <a:latin typeface="Optima"/>
                <a:cs typeface="Optima"/>
              </a:rPr>
              <a:t>k</a:t>
            </a:r>
          </a:p>
        </p:txBody>
      </p:sp>
      <p:sp>
        <p:nvSpPr>
          <p:cNvPr id="31" name="TextBox 30"/>
          <p:cNvSpPr txBox="1"/>
          <p:nvPr/>
        </p:nvSpPr>
        <p:spPr>
          <a:xfrm>
            <a:off x="3660842" y="2005127"/>
            <a:ext cx="2047413" cy="400110"/>
          </a:xfrm>
          <a:prstGeom prst="rect">
            <a:avLst/>
          </a:prstGeom>
          <a:noFill/>
        </p:spPr>
        <p:txBody>
          <a:bodyPr wrap="square" rtlCol="0">
            <a:spAutoFit/>
          </a:bodyPr>
          <a:lstStyle/>
          <a:p>
            <a:pPr algn="ctr"/>
            <a:r>
              <a:rPr lang="en-US" sz="2000" i="1" dirty="0">
                <a:solidFill>
                  <a:schemeClr val="tx1">
                    <a:lumMod val="85000"/>
                    <a:lumOff val="15000"/>
                  </a:schemeClr>
                </a:solidFill>
                <a:latin typeface="Optima"/>
                <a:cs typeface="Optima"/>
              </a:rPr>
              <a:t>d</a:t>
            </a:r>
            <a:r>
              <a:rPr lang="en-US" sz="2000" i="1" baseline="-25000" dirty="0">
                <a:solidFill>
                  <a:schemeClr val="tx1">
                    <a:lumMod val="85000"/>
                    <a:lumOff val="15000"/>
                  </a:schemeClr>
                </a:solidFill>
                <a:latin typeface="Optima"/>
                <a:cs typeface="Optima"/>
              </a:rPr>
              <a:t>i</a:t>
            </a:r>
            <a:r>
              <a:rPr lang="en-US" sz="2000" baseline="-25000" dirty="0">
                <a:solidFill>
                  <a:schemeClr val="tx1">
                    <a:lumMod val="85000"/>
                    <a:lumOff val="15000"/>
                  </a:schemeClr>
                </a:solidFill>
                <a:latin typeface="Optima"/>
                <a:cs typeface="Optima"/>
              </a:rPr>
              <a:t>,</a:t>
            </a:r>
            <a:r>
              <a:rPr lang="en-US" sz="1000" i="1" baseline="-25000" dirty="0">
                <a:solidFill>
                  <a:schemeClr val="tx1">
                    <a:lumMod val="85000"/>
                    <a:lumOff val="15000"/>
                  </a:schemeClr>
                </a:solidFill>
                <a:latin typeface="Optima"/>
                <a:cs typeface="Optima"/>
              </a:rPr>
              <a:t> </a:t>
            </a:r>
            <a:r>
              <a:rPr lang="en-US" sz="2000" i="1" baseline="-25000" dirty="0">
                <a:solidFill>
                  <a:schemeClr val="tx1">
                    <a:lumMod val="85000"/>
                    <a:lumOff val="15000"/>
                  </a:schemeClr>
                </a:solidFill>
                <a:latin typeface="Optima"/>
                <a:cs typeface="Optima"/>
              </a:rPr>
              <a:t>k</a:t>
            </a:r>
            <a:r>
              <a:rPr lang="en-US" sz="2000" baseline="-25000" dirty="0">
                <a:solidFill>
                  <a:schemeClr val="tx1">
                    <a:lumMod val="85000"/>
                    <a:lumOff val="15000"/>
                  </a:schemeClr>
                </a:solidFill>
                <a:latin typeface="Optima"/>
                <a:cs typeface="Optima"/>
              </a:rPr>
              <a:t> </a:t>
            </a:r>
            <a:r>
              <a:rPr lang="en-US" sz="2000" dirty="0">
                <a:solidFill>
                  <a:schemeClr val="tx1">
                    <a:lumMod val="85000"/>
                    <a:lumOff val="15000"/>
                  </a:schemeClr>
                </a:solidFill>
                <a:latin typeface="Optima"/>
                <a:cs typeface="Optima"/>
              </a:rPr>
              <a:t>= </a:t>
            </a:r>
            <a:r>
              <a:rPr lang="en-US" sz="2000" i="1" dirty="0">
                <a:solidFill>
                  <a:schemeClr val="accent4"/>
                </a:solidFill>
                <a:latin typeface="Optima"/>
                <a:cs typeface="Optima"/>
              </a:rPr>
              <a:t>d</a:t>
            </a:r>
            <a:r>
              <a:rPr lang="en-US" sz="2000" i="1" baseline="-25000" dirty="0">
                <a:solidFill>
                  <a:schemeClr val="accent4"/>
                </a:solidFill>
                <a:latin typeface="Optima"/>
                <a:cs typeface="Optima"/>
              </a:rPr>
              <a:t>i</a:t>
            </a:r>
            <a:r>
              <a:rPr lang="en-US" sz="2000" baseline="-25000" dirty="0">
                <a:solidFill>
                  <a:schemeClr val="accent4"/>
                </a:solidFill>
                <a:latin typeface="Optima"/>
                <a:cs typeface="Optima"/>
              </a:rPr>
              <a:t>,</a:t>
            </a:r>
            <a:r>
              <a:rPr lang="en-US" sz="1000" i="1" baseline="-25000" dirty="0">
                <a:solidFill>
                  <a:schemeClr val="accent4"/>
                </a:solidFill>
                <a:latin typeface="Optima"/>
                <a:cs typeface="Optima"/>
              </a:rPr>
              <a:t> </a:t>
            </a:r>
            <a:r>
              <a:rPr lang="en-US" sz="2000" i="1" baseline="-25000" dirty="0">
                <a:solidFill>
                  <a:schemeClr val="accent4"/>
                </a:solidFill>
                <a:latin typeface="Optima"/>
                <a:cs typeface="Optima"/>
              </a:rPr>
              <a:t>m</a:t>
            </a:r>
            <a:r>
              <a:rPr lang="en-US" sz="2000" dirty="0">
                <a:solidFill>
                  <a:schemeClr val="accent4"/>
                </a:solidFill>
                <a:latin typeface="Optima"/>
                <a:cs typeface="Optima"/>
              </a:rPr>
              <a:t> </a:t>
            </a:r>
            <a:r>
              <a:rPr lang="en-US" sz="2000" dirty="0">
                <a:solidFill>
                  <a:schemeClr val="tx1">
                    <a:lumMod val="85000"/>
                    <a:lumOff val="15000"/>
                  </a:schemeClr>
                </a:solidFill>
                <a:latin typeface="Optima"/>
                <a:cs typeface="Optima"/>
              </a:rPr>
              <a:t>+ </a:t>
            </a:r>
            <a:r>
              <a:rPr lang="en-US" sz="2000" i="1" dirty="0" err="1">
                <a:solidFill>
                  <a:schemeClr val="tx2"/>
                </a:solidFill>
                <a:latin typeface="Optima"/>
                <a:cs typeface="Optima"/>
              </a:rPr>
              <a:t>d</a:t>
            </a:r>
            <a:r>
              <a:rPr lang="en-US" sz="2000" i="1" baseline="-25000" dirty="0" err="1">
                <a:solidFill>
                  <a:schemeClr val="tx2"/>
                </a:solidFill>
                <a:latin typeface="Optima"/>
                <a:cs typeface="Optima"/>
              </a:rPr>
              <a:t>k</a:t>
            </a:r>
            <a:r>
              <a:rPr lang="en-US" sz="2000" baseline="-25000" dirty="0">
                <a:solidFill>
                  <a:schemeClr val="tx2"/>
                </a:solidFill>
                <a:latin typeface="Optima"/>
                <a:cs typeface="Optima"/>
              </a:rPr>
              <a:t>,</a:t>
            </a:r>
            <a:r>
              <a:rPr lang="en-US" sz="1000" i="1" baseline="-25000" dirty="0">
                <a:solidFill>
                  <a:schemeClr val="tx2"/>
                </a:solidFill>
                <a:latin typeface="Optima"/>
                <a:cs typeface="Optima"/>
              </a:rPr>
              <a:t> </a:t>
            </a:r>
            <a:r>
              <a:rPr lang="en-US" sz="2000" i="1" baseline="-25000" dirty="0">
                <a:solidFill>
                  <a:schemeClr val="tx2"/>
                </a:solidFill>
                <a:latin typeface="Optima"/>
                <a:cs typeface="Optima"/>
              </a:rPr>
              <a:t>m</a:t>
            </a:r>
            <a:endParaRPr lang="en-US" sz="2000" i="1" dirty="0">
              <a:solidFill>
                <a:schemeClr val="tx2"/>
              </a:solidFill>
              <a:latin typeface="Optima"/>
              <a:cs typeface="Optima"/>
            </a:endParaRPr>
          </a:p>
        </p:txBody>
      </p:sp>
      <p:pic>
        <p:nvPicPr>
          <p:cNvPr id="19" name="Picture 18"/>
          <p:cNvPicPr>
            <a:picLocks noChangeAspect="1"/>
          </p:cNvPicPr>
          <p:nvPr/>
        </p:nvPicPr>
        <p:blipFill rotWithShape="1">
          <a:blip r:embed="rId3"/>
          <a:srcRect r="66464"/>
          <a:stretch/>
        </p:blipFill>
        <p:spPr>
          <a:xfrm>
            <a:off x="2913727" y="2352881"/>
            <a:ext cx="1201074" cy="1244600"/>
          </a:xfrm>
          <a:prstGeom prst="rect">
            <a:avLst/>
          </a:prstGeom>
        </p:spPr>
      </p:pic>
      <p:sp>
        <p:nvSpPr>
          <p:cNvPr id="34" name="TextBox 33"/>
          <p:cNvSpPr txBox="1"/>
          <p:nvPr/>
        </p:nvSpPr>
        <p:spPr>
          <a:xfrm>
            <a:off x="3660842" y="3132563"/>
            <a:ext cx="2047413" cy="400110"/>
          </a:xfrm>
          <a:prstGeom prst="rect">
            <a:avLst/>
          </a:prstGeom>
          <a:noFill/>
        </p:spPr>
        <p:txBody>
          <a:bodyPr wrap="square" rtlCol="0">
            <a:spAutoFit/>
          </a:bodyPr>
          <a:lstStyle/>
          <a:p>
            <a:pPr algn="ctr"/>
            <a:r>
              <a:rPr lang="en-US" sz="2000" i="1" dirty="0" err="1">
                <a:solidFill>
                  <a:schemeClr val="tx1">
                    <a:lumMod val="85000"/>
                    <a:lumOff val="15000"/>
                  </a:schemeClr>
                </a:solidFill>
                <a:latin typeface="Optima"/>
                <a:cs typeface="Optima"/>
              </a:rPr>
              <a:t>d</a:t>
            </a:r>
            <a:r>
              <a:rPr lang="en-US" sz="2000" i="1" baseline="-25000" dirty="0" err="1">
                <a:solidFill>
                  <a:schemeClr val="tx1">
                    <a:lumMod val="85000"/>
                    <a:lumOff val="15000"/>
                  </a:schemeClr>
                </a:solidFill>
                <a:latin typeface="Optima"/>
                <a:cs typeface="Optima"/>
              </a:rPr>
              <a:t>j</a:t>
            </a:r>
            <a:r>
              <a:rPr lang="en-US" sz="2000" baseline="-25000" dirty="0">
                <a:solidFill>
                  <a:schemeClr val="tx1">
                    <a:lumMod val="85000"/>
                    <a:lumOff val="15000"/>
                  </a:schemeClr>
                </a:solidFill>
                <a:latin typeface="Optima"/>
                <a:cs typeface="Optima"/>
              </a:rPr>
              <a:t>,</a:t>
            </a:r>
            <a:r>
              <a:rPr lang="en-US" sz="1000" i="1" baseline="-25000" dirty="0">
                <a:solidFill>
                  <a:schemeClr val="tx1">
                    <a:lumMod val="85000"/>
                    <a:lumOff val="15000"/>
                  </a:schemeClr>
                </a:solidFill>
                <a:latin typeface="Optima"/>
                <a:cs typeface="Optima"/>
              </a:rPr>
              <a:t> </a:t>
            </a:r>
            <a:r>
              <a:rPr lang="en-US" sz="2000" i="1" baseline="-25000" dirty="0">
                <a:solidFill>
                  <a:schemeClr val="tx1">
                    <a:lumMod val="85000"/>
                    <a:lumOff val="15000"/>
                  </a:schemeClr>
                </a:solidFill>
                <a:latin typeface="Optima"/>
                <a:cs typeface="Optima"/>
              </a:rPr>
              <a:t>k</a:t>
            </a:r>
            <a:r>
              <a:rPr lang="en-US" sz="2000" baseline="-25000" dirty="0">
                <a:solidFill>
                  <a:schemeClr val="tx1">
                    <a:lumMod val="85000"/>
                    <a:lumOff val="15000"/>
                  </a:schemeClr>
                </a:solidFill>
                <a:latin typeface="Optima"/>
                <a:cs typeface="Optima"/>
              </a:rPr>
              <a:t> </a:t>
            </a:r>
            <a:r>
              <a:rPr lang="en-US" sz="2000" dirty="0">
                <a:solidFill>
                  <a:schemeClr val="tx1">
                    <a:lumMod val="85000"/>
                    <a:lumOff val="15000"/>
                  </a:schemeClr>
                </a:solidFill>
                <a:latin typeface="Optima"/>
                <a:cs typeface="Optima"/>
              </a:rPr>
              <a:t>= </a:t>
            </a:r>
            <a:r>
              <a:rPr lang="en-US" sz="2000" i="1" dirty="0" err="1">
                <a:solidFill>
                  <a:schemeClr val="accent1"/>
                </a:solidFill>
                <a:latin typeface="Optima"/>
                <a:cs typeface="Optima"/>
              </a:rPr>
              <a:t>d</a:t>
            </a:r>
            <a:r>
              <a:rPr lang="en-US" sz="2000" i="1" baseline="-25000" dirty="0" err="1">
                <a:solidFill>
                  <a:schemeClr val="accent1"/>
                </a:solidFill>
                <a:latin typeface="Optima"/>
                <a:cs typeface="Optima"/>
              </a:rPr>
              <a:t>j</a:t>
            </a:r>
            <a:r>
              <a:rPr lang="en-US" sz="2000" baseline="-25000" dirty="0">
                <a:solidFill>
                  <a:schemeClr val="accent1"/>
                </a:solidFill>
                <a:latin typeface="Optima"/>
                <a:cs typeface="Optima"/>
              </a:rPr>
              <a:t>,</a:t>
            </a:r>
            <a:r>
              <a:rPr lang="en-US" sz="1000" i="1" baseline="-25000" dirty="0">
                <a:solidFill>
                  <a:schemeClr val="accent1"/>
                </a:solidFill>
                <a:latin typeface="Optima"/>
                <a:cs typeface="Optima"/>
              </a:rPr>
              <a:t> </a:t>
            </a:r>
            <a:r>
              <a:rPr lang="en-US" sz="2000" i="1" baseline="-25000" dirty="0">
                <a:solidFill>
                  <a:schemeClr val="accent1"/>
                </a:solidFill>
                <a:latin typeface="Optima"/>
                <a:cs typeface="Optima"/>
              </a:rPr>
              <a:t>m</a:t>
            </a:r>
            <a:r>
              <a:rPr lang="en-US" sz="2000" dirty="0">
                <a:solidFill>
                  <a:schemeClr val="accent1"/>
                </a:solidFill>
                <a:latin typeface="Optima"/>
                <a:cs typeface="Optima"/>
              </a:rPr>
              <a:t> </a:t>
            </a:r>
            <a:r>
              <a:rPr lang="en-US" sz="2000" dirty="0">
                <a:solidFill>
                  <a:schemeClr val="tx1">
                    <a:lumMod val="85000"/>
                    <a:lumOff val="15000"/>
                  </a:schemeClr>
                </a:solidFill>
                <a:latin typeface="Optima"/>
                <a:cs typeface="Optima"/>
              </a:rPr>
              <a:t>+ </a:t>
            </a:r>
            <a:r>
              <a:rPr lang="en-US" sz="2000" i="1" dirty="0" err="1">
                <a:solidFill>
                  <a:schemeClr val="tx2"/>
                </a:solidFill>
                <a:latin typeface="Optima"/>
                <a:cs typeface="Optima"/>
              </a:rPr>
              <a:t>d</a:t>
            </a:r>
            <a:r>
              <a:rPr lang="en-US" sz="2000" i="1" baseline="-25000" dirty="0" err="1">
                <a:solidFill>
                  <a:schemeClr val="tx2"/>
                </a:solidFill>
                <a:latin typeface="Optima"/>
                <a:cs typeface="Optima"/>
              </a:rPr>
              <a:t>k</a:t>
            </a:r>
            <a:r>
              <a:rPr lang="en-US" sz="2000" baseline="-25000" dirty="0">
                <a:solidFill>
                  <a:schemeClr val="tx2"/>
                </a:solidFill>
                <a:latin typeface="Optima"/>
                <a:cs typeface="Optima"/>
              </a:rPr>
              <a:t>,</a:t>
            </a:r>
            <a:r>
              <a:rPr lang="en-US" sz="1000" i="1" baseline="-25000" dirty="0">
                <a:solidFill>
                  <a:schemeClr val="tx2"/>
                </a:solidFill>
                <a:latin typeface="Optima"/>
                <a:cs typeface="Optima"/>
              </a:rPr>
              <a:t> </a:t>
            </a:r>
            <a:r>
              <a:rPr lang="en-US" sz="2000" i="1" baseline="-25000" dirty="0">
                <a:solidFill>
                  <a:schemeClr val="tx2"/>
                </a:solidFill>
                <a:latin typeface="Optima"/>
                <a:cs typeface="Optima"/>
              </a:rPr>
              <a:t>m</a:t>
            </a:r>
            <a:endParaRPr lang="en-US" sz="2000" i="1" dirty="0">
              <a:solidFill>
                <a:schemeClr val="tx2"/>
              </a:solidFill>
              <a:latin typeface="Optima"/>
              <a:cs typeface="Optima"/>
            </a:endParaRPr>
          </a:p>
        </p:txBody>
      </p:sp>
      <p:sp>
        <p:nvSpPr>
          <p:cNvPr id="35" name="TextBox 34"/>
          <p:cNvSpPr txBox="1"/>
          <p:nvPr/>
        </p:nvSpPr>
        <p:spPr>
          <a:xfrm>
            <a:off x="1550537" y="2584233"/>
            <a:ext cx="1916015" cy="400110"/>
          </a:xfrm>
          <a:prstGeom prst="rect">
            <a:avLst/>
          </a:prstGeom>
          <a:noFill/>
        </p:spPr>
        <p:txBody>
          <a:bodyPr wrap="square" rtlCol="0">
            <a:spAutoFit/>
          </a:bodyPr>
          <a:lstStyle/>
          <a:p>
            <a:pPr algn="ctr"/>
            <a:r>
              <a:rPr lang="en-US" sz="2000" i="1" dirty="0">
                <a:solidFill>
                  <a:schemeClr val="tx1">
                    <a:lumMod val="85000"/>
                    <a:lumOff val="15000"/>
                  </a:schemeClr>
                </a:solidFill>
                <a:latin typeface="Optima"/>
                <a:cs typeface="Optima"/>
              </a:rPr>
              <a:t>d</a:t>
            </a:r>
            <a:r>
              <a:rPr lang="en-US" sz="2000" i="1" baseline="-25000" dirty="0">
                <a:solidFill>
                  <a:schemeClr val="tx1">
                    <a:lumMod val="85000"/>
                    <a:lumOff val="15000"/>
                  </a:schemeClr>
                </a:solidFill>
                <a:latin typeface="Optima"/>
                <a:cs typeface="Optima"/>
              </a:rPr>
              <a:t>i</a:t>
            </a:r>
            <a:r>
              <a:rPr lang="en-US" sz="2000" baseline="-25000" dirty="0">
                <a:solidFill>
                  <a:schemeClr val="tx1">
                    <a:lumMod val="85000"/>
                    <a:lumOff val="15000"/>
                  </a:schemeClr>
                </a:solidFill>
                <a:latin typeface="Optima"/>
                <a:cs typeface="Optima"/>
              </a:rPr>
              <a:t>,</a:t>
            </a:r>
            <a:r>
              <a:rPr lang="en-US" sz="1000" i="1" baseline="-25000" dirty="0">
                <a:solidFill>
                  <a:schemeClr val="tx1">
                    <a:lumMod val="85000"/>
                    <a:lumOff val="15000"/>
                  </a:schemeClr>
                </a:solidFill>
                <a:latin typeface="Optima"/>
                <a:cs typeface="Optima"/>
              </a:rPr>
              <a:t> </a:t>
            </a:r>
            <a:r>
              <a:rPr lang="en-US" sz="2000" i="1" baseline="-25000" dirty="0">
                <a:solidFill>
                  <a:schemeClr val="tx1">
                    <a:lumMod val="85000"/>
                    <a:lumOff val="15000"/>
                  </a:schemeClr>
                </a:solidFill>
                <a:latin typeface="Optima"/>
                <a:cs typeface="Optima"/>
              </a:rPr>
              <a:t>j</a:t>
            </a:r>
            <a:r>
              <a:rPr lang="en-US" sz="2000" baseline="-25000" dirty="0">
                <a:solidFill>
                  <a:schemeClr val="tx1">
                    <a:lumMod val="85000"/>
                    <a:lumOff val="15000"/>
                  </a:schemeClr>
                </a:solidFill>
                <a:latin typeface="Optima"/>
                <a:cs typeface="Optima"/>
              </a:rPr>
              <a:t> </a:t>
            </a:r>
            <a:r>
              <a:rPr lang="en-US" sz="2000" dirty="0">
                <a:solidFill>
                  <a:schemeClr val="tx1">
                    <a:lumMod val="85000"/>
                    <a:lumOff val="15000"/>
                  </a:schemeClr>
                </a:solidFill>
                <a:latin typeface="Optima"/>
                <a:cs typeface="Optima"/>
              </a:rPr>
              <a:t>= </a:t>
            </a:r>
            <a:r>
              <a:rPr lang="en-US" sz="2000" i="1" dirty="0">
                <a:solidFill>
                  <a:srgbClr val="95319E"/>
                </a:solidFill>
                <a:latin typeface="Optima"/>
                <a:cs typeface="Optima"/>
              </a:rPr>
              <a:t>d</a:t>
            </a:r>
            <a:r>
              <a:rPr lang="en-US" sz="2000" i="1" baseline="-25000" dirty="0">
                <a:solidFill>
                  <a:srgbClr val="95319E"/>
                </a:solidFill>
                <a:latin typeface="Optima"/>
                <a:cs typeface="Optima"/>
              </a:rPr>
              <a:t>i</a:t>
            </a:r>
            <a:r>
              <a:rPr lang="en-US" sz="2000" baseline="-25000" dirty="0">
                <a:solidFill>
                  <a:srgbClr val="95319E"/>
                </a:solidFill>
                <a:latin typeface="Optima"/>
                <a:cs typeface="Optima"/>
              </a:rPr>
              <a:t>,</a:t>
            </a:r>
            <a:r>
              <a:rPr lang="en-US" sz="1000" i="1" baseline="-25000" dirty="0">
                <a:solidFill>
                  <a:srgbClr val="95319E"/>
                </a:solidFill>
                <a:latin typeface="Optima"/>
                <a:cs typeface="Optima"/>
              </a:rPr>
              <a:t> </a:t>
            </a:r>
            <a:r>
              <a:rPr lang="en-US" sz="2000" i="1" baseline="-25000" dirty="0">
                <a:solidFill>
                  <a:srgbClr val="95319E"/>
                </a:solidFill>
                <a:latin typeface="Optima"/>
                <a:cs typeface="Optima"/>
              </a:rPr>
              <a:t>m</a:t>
            </a:r>
            <a:r>
              <a:rPr lang="en-US" sz="2000" dirty="0">
                <a:solidFill>
                  <a:srgbClr val="95319E"/>
                </a:solidFill>
                <a:latin typeface="Optima"/>
                <a:cs typeface="Optima"/>
              </a:rPr>
              <a:t> </a:t>
            </a:r>
            <a:r>
              <a:rPr lang="en-US" sz="2000" dirty="0">
                <a:solidFill>
                  <a:schemeClr val="tx1">
                    <a:lumMod val="85000"/>
                    <a:lumOff val="15000"/>
                  </a:schemeClr>
                </a:solidFill>
                <a:latin typeface="Optima"/>
                <a:cs typeface="Optima"/>
              </a:rPr>
              <a:t>+ </a:t>
            </a:r>
            <a:r>
              <a:rPr lang="en-US" sz="2000" i="1" dirty="0" err="1">
                <a:solidFill>
                  <a:srgbClr val="176FC1"/>
                </a:solidFill>
                <a:latin typeface="Optima"/>
                <a:cs typeface="Optima"/>
              </a:rPr>
              <a:t>d</a:t>
            </a:r>
            <a:r>
              <a:rPr lang="en-US" sz="2000" i="1" baseline="-25000" dirty="0" err="1">
                <a:solidFill>
                  <a:srgbClr val="176FC1"/>
                </a:solidFill>
                <a:latin typeface="Optima"/>
                <a:cs typeface="Optima"/>
              </a:rPr>
              <a:t>j</a:t>
            </a:r>
            <a:r>
              <a:rPr lang="en-US" sz="2000" baseline="-25000" dirty="0">
                <a:solidFill>
                  <a:srgbClr val="176FC1"/>
                </a:solidFill>
                <a:latin typeface="Optima"/>
                <a:cs typeface="Optima"/>
              </a:rPr>
              <a:t>,</a:t>
            </a:r>
            <a:r>
              <a:rPr lang="en-US" sz="1000" baseline="-25000" dirty="0">
                <a:solidFill>
                  <a:srgbClr val="176FC1"/>
                </a:solidFill>
                <a:latin typeface="Optima"/>
                <a:cs typeface="Optima"/>
              </a:rPr>
              <a:t> </a:t>
            </a:r>
            <a:r>
              <a:rPr lang="en-US" sz="2000" i="1" baseline="-25000" dirty="0">
                <a:solidFill>
                  <a:srgbClr val="176FC1"/>
                </a:solidFill>
                <a:latin typeface="Optima"/>
                <a:cs typeface="Optima"/>
              </a:rPr>
              <a:t>m</a:t>
            </a:r>
            <a:endParaRPr lang="en-US" sz="2000" i="1" dirty="0">
              <a:solidFill>
                <a:srgbClr val="176FC1"/>
              </a:solidFill>
              <a:latin typeface="Optima"/>
              <a:cs typeface="Optima"/>
            </a:endParaRPr>
          </a:p>
        </p:txBody>
      </p:sp>
      <p:pic>
        <p:nvPicPr>
          <p:cNvPr id="21" name="Picture 20"/>
          <p:cNvPicPr>
            <a:picLocks noChangeAspect="1"/>
          </p:cNvPicPr>
          <p:nvPr/>
        </p:nvPicPr>
        <p:blipFill rotWithShape="1">
          <a:blip r:embed="rId4"/>
          <a:srcRect l="34019"/>
          <a:stretch/>
        </p:blipFill>
        <p:spPr>
          <a:xfrm>
            <a:off x="4114801" y="2139627"/>
            <a:ext cx="2279272" cy="508000"/>
          </a:xfrm>
          <a:prstGeom prst="rect">
            <a:avLst/>
          </a:prstGeom>
        </p:spPr>
      </p:pic>
      <p:pic>
        <p:nvPicPr>
          <p:cNvPr id="40" name="Picture 39"/>
          <p:cNvPicPr>
            <a:picLocks noChangeAspect="1"/>
          </p:cNvPicPr>
          <p:nvPr/>
        </p:nvPicPr>
        <p:blipFill rotWithShape="1">
          <a:blip r:embed="rId5"/>
          <a:srcRect r="65922"/>
          <a:stretch/>
        </p:blipFill>
        <p:spPr>
          <a:xfrm>
            <a:off x="2937622" y="2140965"/>
            <a:ext cx="1177181" cy="508000"/>
          </a:xfrm>
          <a:prstGeom prst="rect">
            <a:avLst/>
          </a:prstGeom>
        </p:spPr>
      </p:pic>
      <p:pic>
        <p:nvPicPr>
          <p:cNvPr id="4" name="Picture 3"/>
          <p:cNvPicPr>
            <a:picLocks noChangeAspect="1"/>
          </p:cNvPicPr>
          <p:nvPr/>
        </p:nvPicPr>
        <p:blipFill rotWithShape="1">
          <a:blip r:embed="rId6"/>
          <a:srcRect l="33602"/>
          <a:stretch/>
        </p:blipFill>
        <p:spPr>
          <a:xfrm>
            <a:off x="4114802" y="2357773"/>
            <a:ext cx="2361117" cy="1231900"/>
          </a:xfrm>
          <a:prstGeom prst="rect">
            <a:avLst/>
          </a:prstGeom>
        </p:spPr>
      </p:pic>
      <p:pic>
        <p:nvPicPr>
          <p:cNvPr id="20" name="Picture 19"/>
          <p:cNvPicPr>
            <a:picLocks noChangeAspect="1"/>
          </p:cNvPicPr>
          <p:nvPr/>
        </p:nvPicPr>
        <p:blipFill rotWithShape="1">
          <a:blip r:embed="rId7"/>
          <a:srcRect t="55940"/>
          <a:stretch/>
        </p:blipFill>
        <p:spPr>
          <a:xfrm>
            <a:off x="2892225" y="2887659"/>
            <a:ext cx="711200" cy="442055"/>
          </a:xfrm>
          <a:prstGeom prst="rect">
            <a:avLst/>
          </a:prstGeom>
        </p:spPr>
      </p:pic>
      <p:pic>
        <p:nvPicPr>
          <p:cNvPr id="22" name="Picture 21"/>
          <p:cNvPicPr>
            <a:picLocks noChangeAspect="1"/>
          </p:cNvPicPr>
          <p:nvPr/>
        </p:nvPicPr>
        <p:blipFill rotWithShape="1">
          <a:blip r:embed="rId8"/>
          <a:srcRect b="43610"/>
          <a:stretch/>
        </p:blipFill>
        <p:spPr>
          <a:xfrm>
            <a:off x="2893663" y="2321903"/>
            <a:ext cx="711200" cy="565756"/>
          </a:xfrm>
          <a:prstGeom prst="rect">
            <a:avLst/>
          </a:prstGeom>
        </p:spPr>
      </p:pic>
      <p:sp>
        <p:nvSpPr>
          <p:cNvPr id="26" name="Title 1"/>
          <p:cNvSpPr txBox="1">
            <a:spLocks/>
          </p:cNvSpPr>
          <p:nvPr/>
        </p:nvSpPr>
        <p:spPr>
          <a:xfrm>
            <a:off x="218096"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Toward a Recursive Algorithm</a:t>
            </a:r>
          </a:p>
        </p:txBody>
      </p:sp>
      <p:sp>
        <p:nvSpPr>
          <p:cNvPr id="27" name="Content Placeholder 3"/>
          <p:cNvSpPr txBox="1">
            <a:spLocks/>
          </p:cNvSpPr>
          <p:nvPr/>
        </p:nvSpPr>
        <p:spPr>
          <a:xfrm>
            <a:off x="685802" y="4572000"/>
            <a:ext cx="7848599" cy="17526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i="1" dirty="0" err="1">
                <a:solidFill>
                  <a:schemeClr val="tx2"/>
                </a:solidFill>
                <a:latin typeface="Optima"/>
                <a:cs typeface="Optima"/>
              </a:rPr>
              <a:t>d</a:t>
            </a:r>
            <a:r>
              <a:rPr lang="en-US" sz="2800" i="1" baseline="-25000" dirty="0" err="1">
                <a:solidFill>
                  <a:schemeClr val="tx2"/>
                </a:solidFill>
                <a:latin typeface="Optima"/>
                <a:cs typeface="Optima"/>
              </a:rPr>
              <a:t>k,m</a:t>
            </a:r>
            <a:r>
              <a:rPr lang="en-US" sz="2800" dirty="0">
                <a:solidFill>
                  <a:schemeClr val="tx2"/>
                </a:solidFill>
                <a:latin typeface="Optima"/>
                <a:cs typeface="Optima"/>
              </a:rPr>
              <a:t> </a:t>
            </a:r>
            <a:r>
              <a:rPr lang="en-US" sz="2800" dirty="0">
                <a:latin typeface="Optima"/>
                <a:cs typeface="Optima"/>
              </a:rPr>
              <a:t>= (</a:t>
            </a:r>
            <a:r>
              <a:rPr lang="en-US" sz="2800" i="1" dirty="0" err="1">
                <a:latin typeface="Optima"/>
                <a:cs typeface="Optima"/>
              </a:rPr>
              <a:t>d</a:t>
            </a:r>
            <a:r>
              <a:rPr lang="en-US" sz="2800" i="1" baseline="-25000" dirty="0" err="1">
                <a:latin typeface="Optima"/>
                <a:cs typeface="Optima"/>
              </a:rPr>
              <a:t>i,k</a:t>
            </a:r>
            <a:r>
              <a:rPr lang="en-US" sz="2800" dirty="0">
                <a:latin typeface="Optima"/>
                <a:cs typeface="Optima"/>
              </a:rPr>
              <a:t> + </a:t>
            </a:r>
            <a:r>
              <a:rPr lang="en-US" sz="2800" i="1" dirty="0" err="1">
                <a:latin typeface="Optima"/>
                <a:cs typeface="Optima"/>
              </a:rPr>
              <a:t>d</a:t>
            </a:r>
            <a:r>
              <a:rPr lang="en-US" sz="2800" i="1" baseline="-25000" dirty="0" err="1">
                <a:latin typeface="Optima"/>
                <a:cs typeface="Optima"/>
              </a:rPr>
              <a:t>j,k</a:t>
            </a:r>
            <a:r>
              <a:rPr lang="en-US" sz="2800" dirty="0">
                <a:latin typeface="Optima"/>
                <a:cs typeface="Optima"/>
              </a:rPr>
              <a:t> – </a:t>
            </a:r>
            <a:r>
              <a:rPr lang="en-US" sz="2800" i="1" dirty="0" err="1">
                <a:latin typeface="Optima"/>
                <a:cs typeface="Optima"/>
              </a:rPr>
              <a:t>d</a:t>
            </a:r>
            <a:r>
              <a:rPr lang="en-US" sz="2800" i="1" baseline="-25000" dirty="0" err="1">
                <a:latin typeface="Optima"/>
                <a:cs typeface="Optima"/>
              </a:rPr>
              <a:t>i,j</a:t>
            </a:r>
            <a:r>
              <a:rPr lang="en-US" sz="2800" dirty="0">
                <a:latin typeface="Optima"/>
                <a:cs typeface="Optima"/>
              </a:rPr>
              <a:t>) / 2</a:t>
            </a:r>
            <a:endParaRPr lang="en-US" sz="2800" i="1" dirty="0">
              <a:latin typeface="Optima"/>
              <a:cs typeface="Optima"/>
            </a:endParaRPr>
          </a:p>
          <a:p>
            <a:pPr marL="0" indent="0">
              <a:buNone/>
            </a:pPr>
            <a:r>
              <a:rPr lang="en-US" sz="2800" i="1" dirty="0" err="1">
                <a:solidFill>
                  <a:schemeClr val="tx2"/>
                </a:solidFill>
                <a:latin typeface="Optima"/>
                <a:cs typeface="Optima"/>
              </a:rPr>
              <a:t>d</a:t>
            </a:r>
            <a:r>
              <a:rPr lang="en-US" sz="2800" i="1" baseline="-25000" dirty="0" err="1">
                <a:solidFill>
                  <a:schemeClr val="tx2"/>
                </a:solidFill>
                <a:latin typeface="Optima"/>
                <a:cs typeface="Optima"/>
              </a:rPr>
              <a:t>k,m</a:t>
            </a:r>
            <a:r>
              <a:rPr lang="en-US" sz="2800" dirty="0">
                <a:solidFill>
                  <a:schemeClr val="tx2"/>
                </a:solidFill>
                <a:latin typeface="Optima"/>
                <a:cs typeface="Optima"/>
              </a:rPr>
              <a:t> </a:t>
            </a:r>
            <a:r>
              <a:rPr lang="en-US" sz="2800" dirty="0">
                <a:latin typeface="Optima"/>
                <a:cs typeface="Optima"/>
              </a:rPr>
              <a:t>= (</a:t>
            </a:r>
            <a:r>
              <a:rPr lang="en-US" sz="2800" i="1" dirty="0" err="1">
                <a:latin typeface="Optima"/>
                <a:cs typeface="Optima"/>
              </a:rPr>
              <a:t>D</a:t>
            </a:r>
            <a:r>
              <a:rPr lang="en-US" sz="2800" i="1" baseline="-25000" dirty="0" err="1">
                <a:latin typeface="Optima"/>
                <a:cs typeface="Optima"/>
              </a:rPr>
              <a:t>i,k</a:t>
            </a:r>
            <a:r>
              <a:rPr lang="en-US" sz="2800" dirty="0">
                <a:latin typeface="Optima"/>
                <a:cs typeface="Optima"/>
              </a:rPr>
              <a:t> + </a:t>
            </a:r>
            <a:r>
              <a:rPr lang="en-US" sz="2800" i="1" dirty="0" err="1">
                <a:latin typeface="Optima"/>
                <a:cs typeface="Optima"/>
              </a:rPr>
              <a:t>D</a:t>
            </a:r>
            <a:r>
              <a:rPr lang="en-US" sz="2800" i="1" baseline="-25000" dirty="0" err="1">
                <a:latin typeface="Optima"/>
                <a:cs typeface="Optima"/>
              </a:rPr>
              <a:t>j,k</a:t>
            </a:r>
            <a:r>
              <a:rPr lang="en-US" sz="2800" dirty="0">
                <a:latin typeface="Optima"/>
                <a:cs typeface="Optima"/>
              </a:rPr>
              <a:t> – </a:t>
            </a:r>
            <a:r>
              <a:rPr lang="en-US" sz="2800" i="1" dirty="0" err="1">
                <a:latin typeface="Optima"/>
                <a:cs typeface="Optima"/>
              </a:rPr>
              <a:t>D</a:t>
            </a:r>
            <a:r>
              <a:rPr lang="en-US" sz="2800" i="1" baseline="-25000" dirty="0" err="1">
                <a:latin typeface="Optima"/>
                <a:cs typeface="Optima"/>
              </a:rPr>
              <a:t>i,j</a:t>
            </a:r>
            <a:r>
              <a:rPr lang="en-US" sz="2800" dirty="0">
                <a:latin typeface="Optima"/>
                <a:cs typeface="Optima"/>
              </a:rPr>
              <a:t>) / 2</a:t>
            </a:r>
            <a:endParaRPr lang="en-US" sz="2800" i="1" dirty="0">
              <a:latin typeface="Optima"/>
              <a:cs typeface="Optima"/>
            </a:endParaRPr>
          </a:p>
          <a:p>
            <a:pPr marL="0" indent="0">
              <a:buNone/>
            </a:pPr>
            <a:r>
              <a:rPr lang="en-US" sz="2800" i="1" baseline="-25000" dirty="0">
                <a:solidFill>
                  <a:schemeClr val="accent1"/>
                </a:solidFill>
                <a:latin typeface="Optima"/>
                <a:cs typeface="Optima"/>
              </a:rPr>
              <a:t> </a:t>
            </a:r>
            <a:r>
              <a:rPr lang="en-US" sz="2800" i="1" dirty="0" err="1">
                <a:solidFill>
                  <a:schemeClr val="accent4"/>
                </a:solidFill>
                <a:latin typeface="Optima"/>
                <a:cs typeface="Optima"/>
              </a:rPr>
              <a:t>d</a:t>
            </a:r>
            <a:r>
              <a:rPr lang="en-US" sz="2800" i="1" baseline="-25000" dirty="0" err="1">
                <a:solidFill>
                  <a:schemeClr val="accent4"/>
                </a:solidFill>
                <a:latin typeface="Optima"/>
                <a:cs typeface="Optima"/>
              </a:rPr>
              <a:t>i,m</a:t>
            </a:r>
            <a:r>
              <a:rPr lang="en-US" sz="2800" dirty="0">
                <a:solidFill>
                  <a:schemeClr val="accent4"/>
                </a:solidFill>
                <a:latin typeface="Optima"/>
                <a:cs typeface="Optima"/>
              </a:rPr>
              <a:t> </a:t>
            </a:r>
            <a:r>
              <a:rPr lang="en-US" sz="2800" dirty="0">
                <a:latin typeface="Optima"/>
                <a:cs typeface="Optima"/>
              </a:rPr>
              <a:t>= </a:t>
            </a:r>
            <a:r>
              <a:rPr lang="en-US" sz="2800" i="1" dirty="0" err="1">
                <a:latin typeface="Optima"/>
                <a:cs typeface="Optima"/>
              </a:rPr>
              <a:t>D</a:t>
            </a:r>
            <a:r>
              <a:rPr lang="en-US" sz="2800" i="1" baseline="-25000" dirty="0" err="1">
                <a:latin typeface="Optima"/>
                <a:cs typeface="Optima"/>
              </a:rPr>
              <a:t>i,k</a:t>
            </a:r>
            <a:r>
              <a:rPr lang="en-US" sz="2800" dirty="0">
                <a:latin typeface="Optima"/>
                <a:cs typeface="Optima"/>
              </a:rPr>
              <a:t> – (</a:t>
            </a:r>
            <a:r>
              <a:rPr lang="en-US" sz="2800" i="1" dirty="0" err="1">
                <a:latin typeface="Optima"/>
                <a:cs typeface="Optima"/>
              </a:rPr>
              <a:t>D</a:t>
            </a:r>
            <a:r>
              <a:rPr lang="en-US" sz="2800" i="1" baseline="-25000" dirty="0" err="1">
                <a:latin typeface="Optima"/>
                <a:cs typeface="Optima"/>
              </a:rPr>
              <a:t>i,k</a:t>
            </a:r>
            <a:r>
              <a:rPr lang="en-US" sz="2800" dirty="0">
                <a:latin typeface="Optima"/>
                <a:cs typeface="Optima"/>
              </a:rPr>
              <a:t> + </a:t>
            </a:r>
            <a:r>
              <a:rPr lang="en-US" sz="2800" i="1" dirty="0" err="1">
                <a:latin typeface="Optima"/>
                <a:cs typeface="Optima"/>
              </a:rPr>
              <a:t>D</a:t>
            </a:r>
            <a:r>
              <a:rPr lang="en-US" sz="2800" i="1" baseline="-25000" dirty="0" err="1">
                <a:latin typeface="Optima"/>
                <a:cs typeface="Optima"/>
              </a:rPr>
              <a:t>j,k</a:t>
            </a:r>
            <a:r>
              <a:rPr lang="en-US" sz="2800" dirty="0">
                <a:latin typeface="Optima"/>
                <a:cs typeface="Optima"/>
              </a:rPr>
              <a:t> – </a:t>
            </a:r>
            <a:r>
              <a:rPr lang="en-US" sz="2800" i="1" dirty="0" err="1">
                <a:latin typeface="Optima"/>
                <a:cs typeface="Optima"/>
              </a:rPr>
              <a:t>D</a:t>
            </a:r>
            <a:r>
              <a:rPr lang="en-US" sz="2800" i="1" baseline="-25000" dirty="0" err="1">
                <a:latin typeface="Optima"/>
                <a:cs typeface="Optima"/>
              </a:rPr>
              <a:t>i,j</a:t>
            </a:r>
            <a:r>
              <a:rPr lang="en-US" sz="2800" dirty="0">
                <a:latin typeface="Optima"/>
                <a:cs typeface="Optima"/>
              </a:rPr>
              <a:t>) / 2</a:t>
            </a:r>
            <a:endParaRPr lang="en-US" sz="2800" i="1" dirty="0">
              <a:latin typeface="Optima"/>
              <a:cs typeface="Optima"/>
            </a:endParaRPr>
          </a:p>
        </p:txBody>
      </p:sp>
      <p:sp>
        <p:nvSpPr>
          <p:cNvPr id="29" name="Rectangle 28"/>
          <p:cNvSpPr/>
          <p:nvPr/>
        </p:nvSpPr>
        <p:spPr>
          <a:xfrm>
            <a:off x="685800" y="4038600"/>
            <a:ext cx="8229600" cy="523220"/>
          </a:xfrm>
          <a:prstGeom prst="rect">
            <a:avLst/>
          </a:prstGeom>
        </p:spPr>
        <p:txBody>
          <a:bodyPr wrap="square">
            <a:spAutoFit/>
          </a:bodyPr>
          <a:lstStyle/>
          <a:p>
            <a:r>
              <a:rPr lang="en-US" sz="2800" i="1" dirty="0" err="1">
                <a:solidFill>
                  <a:schemeClr val="tx2"/>
                </a:solidFill>
                <a:latin typeface="Optima"/>
                <a:cs typeface="Optima"/>
              </a:rPr>
              <a:t>d</a:t>
            </a:r>
            <a:r>
              <a:rPr lang="en-US" sz="2800" i="1" baseline="-25000" dirty="0" err="1">
                <a:solidFill>
                  <a:schemeClr val="tx2"/>
                </a:solidFill>
                <a:latin typeface="Optima"/>
                <a:cs typeface="Optima"/>
              </a:rPr>
              <a:t>k,m</a:t>
            </a:r>
            <a:r>
              <a:rPr lang="en-US" sz="2800" dirty="0">
                <a:solidFill>
                  <a:schemeClr val="tx2"/>
                </a:solidFill>
                <a:latin typeface="Optima"/>
                <a:cs typeface="Optima"/>
              </a:rPr>
              <a:t> </a:t>
            </a:r>
            <a:r>
              <a:rPr lang="en-US" sz="2800" dirty="0">
                <a:latin typeface="Optima"/>
                <a:cs typeface="Optima"/>
              </a:rPr>
              <a:t>= [(</a:t>
            </a:r>
            <a:r>
              <a:rPr lang="en-US" sz="2800" i="1" dirty="0" err="1">
                <a:solidFill>
                  <a:schemeClr val="accent4"/>
                </a:solidFill>
                <a:latin typeface="Optima"/>
                <a:cs typeface="Optima"/>
              </a:rPr>
              <a:t>d</a:t>
            </a:r>
            <a:r>
              <a:rPr lang="en-US" sz="2800" i="1" baseline="-25000" dirty="0" err="1">
                <a:solidFill>
                  <a:schemeClr val="accent4"/>
                </a:solidFill>
                <a:latin typeface="Optima"/>
                <a:cs typeface="Optima"/>
              </a:rPr>
              <a:t>i,m</a:t>
            </a:r>
            <a:r>
              <a:rPr lang="en-US" sz="2800" dirty="0">
                <a:solidFill>
                  <a:schemeClr val="accent4"/>
                </a:solidFill>
                <a:latin typeface="Optima"/>
                <a:cs typeface="Optima"/>
              </a:rPr>
              <a:t> </a:t>
            </a:r>
            <a:r>
              <a:rPr lang="en-US" sz="2800" dirty="0">
                <a:latin typeface="Optima"/>
                <a:cs typeface="Optima"/>
              </a:rPr>
              <a:t>+ </a:t>
            </a:r>
            <a:r>
              <a:rPr lang="en-US" sz="2800" i="1" dirty="0" err="1">
                <a:solidFill>
                  <a:schemeClr val="tx2"/>
                </a:solidFill>
                <a:latin typeface="Optima"/>
                <a:cs typeface="Optima"/>
              </a:rPr>
              <a:t>d</a:t>
            </a:r>
            <a:r>
              <a:rPr lang="en-US" sz="2800" i="1" baseline="-25000" dirty="0" err="1">
                <a:solidFill>
                  <a:schemeClr val="tx2"/>
                </a:solidFill>
                <a:latin typeface="Optima"/>
                <a:cs typeface="Optima"/>
              </a:rPr>
              <a:t>k,m</a:t>
            </a:r>
            <a:r>
              <a:rPr lang="en-US" sz="2800" dirty="0">
                <a:latin typeface="Optima"/>
                <a:cs typeface="Optima"/>
              </a:rPr>
              <a:t>) + (</a:t>
            </a:r>
            <a:r>
              <a:rPr lang="en-US" sz="2800" i="1" dirty="0" err="1">
                <a:solidFill>
                  <a:schemeClr val="accent1"/>
                </a:solidFill>
                <a:latin typeface="Optima"/>
                <a:cs typeface="Optima"/>
              </a:rPr>
              <a:t>d</a:t>
            </a:r>
            <a:r>
              <a:rPr lang="en-US" sz="2800" i="1" baseline="-25000" dirty="0" err="1">
                <a:solidFill>
                  <a:schemeClr val="accent1"/>
                </a:solidFill>
                <a:latin typeface="Optima"/>
                <a:cs typeface="Optima"/>
              </a:rPr>
              <a:t>j,m</a:t>
            </a:r>
            <a:r>
              <a:rPr lang="en-US" sz="2800" dirty="0">
                <a:solidFill>
                  <a:schemeClr val="accent1"/>
                </a:solidFill>
                <a:latin typeface="Optima"/>
                <a:cs typeface="Optima"/>
              </a:rPr>
              <a:t> </a:t>
            </a:r>
            <a:r>
              <a:rPr lang="en-US" sz="2800" dirty="0">
                <a:latin typeface="Optima"/>
                <a:cs typeface="Optima"/>
              </a:rPr>
              <a:t>+ </a:t>
            </a:r>
            <a:r>
              <a:rPr lang="en-US" sz="2800" i="1" dirty="0" err="1">
                <a:solidFill>
                  <a:srgbClr val="ED1C24"/>
                </a:solidFill>
                <a:latin typeface="Optima"/>
                <a:cs typeface="Optima"/>
              </a:rPr>
              <a:t>d</a:t>
            </a:r>
            <a:r>
              <a:rPr lang="en-US" sz="2800" i="1" baseline="-25000" dirty="0" err="1">
                <a:solidFill>
                  <a:srgbClr val="ED1C24"/>
                </a:solidFill>
                <a:latin typeface="Optima"/>
                <a:cs typeface="Optima"/>
              </a:rPr>
              <a:t>k,m</a:t>
            </a:r>
            <a:r>
              <a:rPr lang="en-US" sz="2800" dirty="0">
                <a:latin typeface="Optima"/>
                <a:cs typeface="Optima"/>
              </a:rPr>
              <a:t>) – (</a:t>
            </a:r>
            <a:r>
              <a:rPr lang="en-US" sz="2800" i="1" dirty="0" err="1">
                <a:solidFill>
                  <a:schemeClr val="accent4"/>
                </a:solidFill>
                <a:latin typeface="Optima"/>
                <a:cs typeface="Optima"/>
              </a:rPr>
              <a:t>d</a:t>
            </a:r>
            <a:r>
              <a:rPr lang="en-US" sz="2800" i="1" baseline="-25000" dirty="0" err="1">
                <a:solidFill>
                  <a:schemeClr val="accent4"/>
                </a:solidFill>
                <a:latin typeface="Optima"/>
                <a:cs typeface="Optima"/>
              </a:rPr>
              <a:t>i,m</a:t>
            </a:r>
            <a:r>
              <a:rPr lang="en-US" sz="2800" dirty="0">
                <a:solidFill>
                  <a:schemeClr val="accent4"/>
                </a:solidFill>
                <a:latin typeface="Optima"/>
                <a:cs typeface="Optima"/>
              </a:rPr>
              <a:t> </a:t>
            </a:r>
            <a:r>
              <a:rPr lang="en-US" sz="2800" dirty="0">
                <a:latin typeface="Optima"/>
                <a:cs typeface="Optima"/>
              </a:rPr>
              <a:t>+ </a:t>
            </a:r>
            <a:r>
              <a:rPr lang="en-US" sz="2800" i="1" dirty="0" err="1">
                <a:solidFill>
                  <a:srgbClr val="176FC1"/>
                </a:solidFill>
                <a:latin typeface="Optima"/>
                <a:cs typeface="Optima"/>
              </a:rPr>
              <a:t>d</a:t>
            </a:r>
            <a:r>
              <a:rPr lang="en-US" sz="2800" i="1" baseline="-25000" dirty="0" err="1">
                <a:solidFill>
                  <a:srgbClr val="176FC1"/>
                </a:solidFill>
                <a:latin typeface="Optima"/>
                <a:cs typeface="Optima"/>
              </a:rPr>
              <a:t>j,m</a:t>
            </a:r>
            <a:r>
              <a:rPr lang="en-US" sz="2800" dirty="0">
                <a:latin typeface="Optima"/>
                <a:cs typeface="Optima"/>
              </a:rPr>
              <a:t>)] / 2</a:t>
            </a:r>
          </a:p>
        </p:txBody>
      </p:sp>
      <p:sp>
        <p:nvSpPr>
          <p:cNvPr id="3" name="Rectangle 2"/>
          <p:cNvSpPr/>
          <p:nvPr/>
        </p:nvSpPr>
        <p:spPr>
          <a:xfrm>
            <a:off x="304802" y="5638800"/>
            <a:ext cx="543739" cy="523220"/>
          </a:xfrm>
          <a:prstGeom prst="rect">
            <a:avLst/>
          </a:prstGeom>
        </p:spPr>
        <p:txBody>
          <a:bodyPr wrap="none">
            <a:spAutoFit/>
          </a:bodyPr>
          <a:lstStyle/>
          <a:p>
            <a:r>
              <a:rPr lang="en-US" sz="2800" dirty="0">
                <a:latin typeface="Optima"/>
                <a:cs typeface="Optima"/>
              </a:rPr>
              <a:t>∴</a:t>
            </a:r>
          </a:p>
        </p:txBody>
      </p:sp>
    </p:spTree>
    <p:extLst>
      <p:ext uri="{BB962C8B-B14F-4D97-AF65-F5344CB8AC3E}">
        <p14:creationId xmlns:p14="http://schemas.microsoft.com/office/powerpoint/2010/main" val="26713963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Arrow Connector 1"/>
          <p:cNvCxnSpPr/>
          <p:nvPr/>
        </p:nvCxnSpPr>
        <p:spPr>
          <a:xfrm>
            <a:off x="4058275" y="2831625"/>
            <a:ext cx="1240321" cy="0"/>
          </a:xfrm>
          <a:prstGeom prst="straightConnector1">
            <a:avLst/>
          </a:prstGeom>
          <a:ln w="38100" cmpd="sng">
            <a:solidFill>
              <a:schemeClr val="tx1">
                <a:lumMod val="85000"/>
                <a:lumOff val="1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a:off x="5290224" y="2823553"/>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V="1">
            <a:off x="5298594" y="2140008"/>
            <a:ext cx="1350955" cy="679984"/>
          </a:xfrm>
          <a:prstGeom prst="straightConnector1">
            <a:avLst/>
          </a:prstGeom>
          <a:ln w="38100" cmpd="sng">
            <a:solidFill>
              <a:srgbClr val="40404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2708324" y="2831625"/>
            <a:ext cx="1350955" cy="679984"/>
          </a:xfrm>
          <a:prstGeom prst="straightConnector1">
            <a:avLst/>
          </a:prstGeom>
          <a:ln w="38100" cmpd="sng">
            <a:solidFill>
              <a:srgbClr val="40404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flipV="1">
            <a:off x="2716696" y="2148080"/>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9" name="Oval 8"/>
          <p:cNvSpPr>
            <a:spLocks noChangeAspect="1"/>
          </p:cNvSpPr>
          <p:nvPr/>
        </p:nvSpPr>
        <p:spPr>
          <a:xfrm>
            <a:off x="3938802" y="2634739"/>
            <a:ext cx="365762" cy="365760"/>
          </a:xfrm>
          <a:prstGeom prst="ellipse">
            <a:avLst/>
          </a:prstGeom>
          <a:solidFill>
            <a:schemeClr val="bg1">
              <a:lumMod val="7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0" name="Oval 9"/>
          <p:cNvSpPr>
            <a:spLocks noChangeAspect="1"/>
          </p:cNvSpPr>
          <p:nvPr/>
        </p:nvSpPr>
        <p:spPr>
          <a:xfrm>
            <a:off x="6448164" y="1944529"/>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1" name="Oval 10"/>
          <p:cNvSpPr>
            <a:spLocks noChangeAspect="1"/>
          </p:cNvSpPr>
          <p:nvPr/>
        </p:nvSpPr>
        <p:spPr>
          <a:xfrm>
            <a:off x="6448164" y="3297559"/>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2" name="Oval 11"/>
          <p:cNvSpPr>
            <a:spLocks noChangeAspect="1"/>
          </p:cNvSpPr>
          <p:nvPr/>
        </p:nvSpPr>
        <p:spPr>
          <a:xfrm>
            <a:off x="5034463" y="2634739"/>
            <a:ext cx="365762" cy="365760"/>
          </a:xfrm>
          <a:prstGeom prst="ellipse">
            <a:avLst/>
          </a:prstGeom>
          <a:solidFill>
            <a:srgbClr val="BFBFBF"/>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3" name="Oval 12"/>
          <p:cNvSpPr>
            <a:spLocks noChangeAspect="1"/>
          </p:cNvSpPr>
          <p:nvPr/>
        </p:nvSpPr>
        <p:spPr>
          <a:xfrm>
            <a:off x="2530492" y="3297559"/>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4" name="Oval 13"/>
          <p:cNvSpPr>
            <a:spLocks noChangeAspect="1"/>
          </p:cNvSpPr>
          <p:nvPr/>
        </p:nvSpPr>
        <p:spPr>
          <a:xfrm>
            <a:off x="2530492" y="1944529"/>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5" name="TextBox 14"/>
          <p:cNvSpPr txBox="1"/>
          <p:nvPr/>
        </p:nvSpPr>
        <p:spPr>
          <a:xfrm>
            <a:off x="2561506" y="3227811"/>
            <a:ext cx="334116" cy="400110"/>
          </a:xfrm>
          <a:prstGeom prst="rect">
            <a:avLst/>
          </a:prstGeom>
          <a:noFill/>
        </p:spPr>
        <p:txBody>
          <a:bodyPr wrap="none" rtlCol="0">
            <a:spAutoFit/>
          </a:bodyPr>
          <a:lstStyle/>
          <a:p>
            <a:pPr algn="ctr"/>
            <a:r>
              <a:rPr lang="en-US" sz="2000" i="1" dirty="0">
                <a:solidFill>
                  <a:srgbClr val="FFFFFF"/>
                </a:solidFill>
                <a:latin typeface="Optima"/>
                <a:cs typeface="Optima"/>
              </a:rPr>
              <a:t>j</a:t>
            </a:r>
          </a:p>
        </p:txBody>
      </p:sp>
      <p:sp>
        <p:nvSpPr>
          <p:cNvPr id="16" name="TextBox 15"/>
          <p:cNvSpPr txBox="1"/>
          <p:nvPr/>
        </p:nvSpPr>
        <p:spPr>
          <a:xfrm>
            <a:off x="2581632" y="1905000"/>
            <a:ext cx="312033" cy="400110"/>
          </a:xfrm>
          <a:prstGeom prst="rect">
            <a:avLst/>
          </a:prstGeom>
          <a:noFill/>
        </p:spPr>
        <p:txBody>
          <a:bodyPr wrap="none" rtlCol="0">
            <a:spAutoFit/>
          </a:bodyPr>
          <a:lstStyle/>
          <a:p>
            <a:pPr algn="ctr"/>
            <a:r>
              <a:rPr lang="en-US" sz="2000" i="1" dirty="0">
                <a:solidFill>
                  <a:srgbClr val="FFFFFF"/>
                </a:solidFill>
                <a:latin typeface="Optima"/>
                <a:cs typeface="Optima"/>
              </a:rPr>
              <a:t>i</a:t>
            </a:r>
          </a:p>
        </p:txBody>
      </p:sp>
      <p:sp>
        <p:nvSpPr>
          <p:cNvPr id="17" name="TextBox 16"/>
          <p:cNvSpPr txBox="1"/>
          <p:nvPr/>
        </p:nvSpPr>
        <p:spPr>
          <a:xfrm>
            <a:off x="3918819" y="2576591"/>
            <a:ext cx="463868" cy="400110"/>
          </a:xfrm>
          <a:prstGeom prst="rect">
            <a:avLst/>
          </a:prstGeom>
          <a:noFill/>
        </p:spPr>
        <p:txBody>
          <a:bodyPr wrap="none" rtlCol="0">
            <a:spAutoFit/>
          </a:bodyPr>
          <a:lstStyle/>
          <a:p>
            <a:pPr algn="ctr"/>
            <a:r>
              <a:rPr lang="en-US" sz="2000" i="1" dirty="0">
                <a:latin typeface="Optima"/>
                <a:cs typeface="Optima"/>
              </a:rPr>
              <a:t>m</a:t>
            </a:r>
          </a:p>
        </p:txBody>
      </p:sp>
      <p:sp>
        <p:nvSpPr>
          <p:cNvPr id="18" name="TextBox 17"/>
          <p:cNvSpPr txBox="1"/>
          <p:nvPr/>
        </p:nvSpPr>
        <p:spPr>
          <a:xfrm>
            <a:off x="6465139" y="1917320"/>
            <a:ext cx="378462" cy="400110"/>
          </a:xfrm>
          <a:prstGeom prst="rect">
            <a:avLst/>
          </a:prstGeom>
          <a:noFill/>
        </p:spPr>
        <p:txBody>
          <a:bodyPr wrap="none" rtlCol="0">
            <a:spAutoFit/>
          </a:bodyPr>
          <a:lstStyle/>
          <a:p>
            <a:pPr algn="ctr"/>
            <a:r>
              <a:rPr lang="en-US" sz="2000" i="1" dirty="0">
                <a:solidFill>
                  <a:srgbClr val="FFFFFF"/>
                </a:solidFill>
                <a:latin typeface="Optima"/>
                <a:cs typeface="Optima"/>
              </a:rPr>
              <a:t>k</a:t>
            </a:r>
          </a:p>
        </p:txBody>
      </p:sp>
      <p:sp>
        <p:nvSpPr>
          <p:cNvPr id="31" name="TextBox 30"/>
          <p:cNvSpPr txBox="1"/>
          <p:nvPr/>
        </p:nvSpPr>
        <p:spPr>
          <a:xfrm>
            <a:off x="3660842" y="2005127"/>
            <a:ext cx="2047413" cy="400110"/>
          </a:xfrm>
          <a:prstGeom prst="rect">
            <a:avLst/>
          </a:prstGeom>
          <a:noFill/>
        </p:spPr>
        <p:txBody>
          <a:bodyPr wrap="square" rtlCol="0">
            <a:spAutoFit/>
          </a:bodyPr>
          <a:lstStyle/>
          <a:p>
            <a:pPr algn="ctr"/>
            <a:r>
              <a:rPr lang="en-US" sz="2000" i="1" dirty="0">
                <a:solidFill>
                  <a:schemeClr val="tx1">
                    <a:lumMod val="85000"/>
                    <a:lumOff val="15000"/>
                  </a:schemeClr>
                </a:solidFill>
                <a:latin typeface="Optima"/>
                <a:cs typeface="Optima"/>
              </a:rPr>
              <a:t>d</a:t>
            </a:r>
            <a:r>
              <a:rPr lang="en-US" sz="2000" i="1" baseline="-25000" dirty="0">
                <a:solidFill>
                  <a:schemeClr val="tx1">
                    <a:lumMod val="85000"/>
                    <a:lumOff val="15000"/>
                  </a:schemeClr>
                </a:solidFill>
                <a:latin typeface="Optima"/>
                <a:cs typeface="Optima"/>
              </a:rPr>
              <a:t>i</a:t>
            </a:r>
            <a:r>
              <a:rPr lang="en-US" sz="2000" baseline="-25000" dirty="0">
                <a:solidFill>
                  <a:schemeClr val="tx1">
                    <a:lumMod val="85000"/>
                    <a:lumOff val="15000"/>
                  </a:schemeClr>
                </a:solidFill>
                <a:latin typeface="Optima"/>
                <a:cs typeface="Optima"/>
              </a:rPr>
              <a:t>,</a:t>
            </a:r>
            <a:r>
              <a:rPr lang="en-US" sz="1000" i="1" baseline="-25000" dirty="0">
                <a:solidFill>
                  <a:schemeClr val="tx1">
                    <a:lumMod val="85000"/>
                    <a:lumOff val="15000"/>
                  </a:schemeClr>
                </a:solidFill>
                <a:latin typeface="Optima"/>
                <a:cs typeface="Optima"/>
              </a:rPr>
              <a:t> </a:t>
            </a:r>
            <a:r>
              <a:rPr lang="en-US" sz="2000" i="1" baseline="-25000" dirty="0">
                <a:solidFill>
                  <a:schemeClr val="tx1">
                    <a:lumMod val="85000"/>
                    <a:lumOff val="15000"/>
                  </a:schemeClr>
                </a:solidFill>
                <a:latin typeface="Optima"/>
                <a:cs typeface="Optima"/>
              </a:rPr>
              <a:t>k</a:t>
            </a:r>
            <a:r>
              <a:rPr lang="en-US" sz="2000" baseline="-25000" dirty="0">
                <a:solidFill>
                  <a:schemeClr val="tx1">
                    <a:lumMod val="85000"/>
                    <a:lumOff val="15000"/>
                  </a:schemeClr>
                </a:solidFill>
                <a:latin typeface="Optima"/>
                <a:cs typeface="Optima"/>
              </a:rPr>
              <a:t> </a:t>
            </a:r>
            <a:r>
              <a:rPr lang="en-US" sz="2000" dirty="0">
                <a:solidFill>
                  <a:schemeClr val="tx1">
                    <a:lumMod val="85000"/>
                    <a:lumOff val="15000"/>
                  </a:schemeClr>
                </a:solidFill>
                <a:latin typeface="Optima"/>
                <a:cs typeface="Optima"/>
              </a:rPr>
              <a:t>= </a:t>
            </a:r>
            <a:r>
              <a:rPr lang="en-US" sz="2000" i="1" dirty="0">
                <a:solidFill>
                  <a:schemeClr val="accent4"/>
                </a:solidFill>
                <a:latin typeface="Optima"/>
                <a:cs typeface="Optima"/>
              </a:rPr>
              <a:t>d</a:t>
            </a:r>
            <a:r>
              <a:rPr lang="en-US" sz="2000" i="1" baseline="-25000" dirty="0">
                <a:solidFill>
                  <a:schemeClr val="accent4"/>
                </a:solidFill>
                <a:latin typeface="Optima"/>
                <a:cs typeface="Optima"/>
              </a:rPr>
              <a:t>i</a:t>
            </a:r>
            <a:r>
              <a:rPr lang="en-US" sz="2000" baseline="-25000" dirty="0">
                <a:solidFill>
                  <a:schemeClr val="accent4"/>
                </a:solidFill>
                <a:latin typeface="Optima"/>
                <a:cs typeface="Optima"/>
              </a:rPr>
              <a:t>,</a:t>
            </a:r>
            <a:r>
              <a:rPr lang="en-US" sz="1000" i="1" baseline="-25000" dirty="0">
                <a:solidFill>
                  <a:schemeClr val="accent4"/>
                </a:solidFill>
                <a:latin typeface="Optima"/>
                <a:cs typeface="Optima"/>
              </a:rPr>
              <a:t> </a:t>
            </a:r>
            <a:r>
              <a:rPr lang="en-US" sz="2000" i="1" baseline="-25000" dirty="0">
                <a:solidFill>
                  <a:schemeClr val="accent4"/>
                </a:solidFill>
                <a:latin typeface="Optima"/>
                <a:cs typeface="Optima"/>
              </a:rPr>
              <a:t>m</a:t>
            </a:r>
            <a:r>
              <a:rPr lang="en-US" sz="2000" dirty="0">
                <a:solidFill>
                  <a:schemeClr val="accent4"/>
                </a:solidFill>
                <a:latin typeface="Optima"/>
                <a:cs typeface="Optima"/>
              </a:rPr>
              <a:t> </a:t>
            </a:r>
            <a:r>
              <a:rPr lang="en-US" sz="2000" dirty="0">
                <a:solidFill>
                  <a:schemeClr val="tx1">
                    <a:lumMod val="85000"/>
                    <a:lumOff val="15000"/>
                  </a:schemeClr>
                </a:solidFill>
                <a:latin typeface="Optima"/>
                <a:cs typeface="Optima"/>
              </a:rPr>
              <a:t>+ </a:t>
            </a:r>
            <a:r>
              <a:rPr lang="en-US" sz="2000" i="1" dirty="0" err="1">
                <a:solidFill>
                  <a:schemeClr val="tx2"/>
                </a:solidFill>
                <a:latin typeface="Optima"/>
                <a:cs typeface="Optima"/>
              </a:rPr>
              <a:t>d</a:t>
            </a:r>
            <a:r>
              <a:rPr lang="en-US" sz="2000" i="1" baseline="-25000" dirty="0" err="1">
                <a:solidFill>
                  <a:schemeClr val="tx2"/>
                </a:solidFill>
                <a:latin typeface="Optima"/>
                <a:cs typeface="Optima"/>
              </a:rPr>
              <a:t>k</a:t>
            </a:r>
            <a:r>
              <a:rPr lang="en-US" sz="2000" baseline="-25000" dirty="0">
                <a:solidFill>
                  <a:schemeClr val="tx2"/>
                </a:solidFill>
                <a:latin typeface="Optima"/>
                <a:cs typeface="Optima"/>
              </a:rPr>
              <a:t>,</a:t>
            </a:r>
            <a:r>
              <a:rPr lang="en-US" sz="1000" i="1" baseline="-25000" dirty="0">
                <a:solidFill>
                  <a:schemeClr val="tx2"/>
                </a:solidFill>
                <a:latin typeface="Optima"/>
                <a:cs typeface="Optima"/>
              </a:rPr>
              <a:t> </a:t>
            </a:r>
            <a:r>
              <a:rPr lang="en-US" sz="2000" i="1" baseline="-25000" dirty="0">
                <a:solidFill>
                  <a:schemeClr val="tx2"/>
                </a:solidFill>
                <a:latin typeface="Optima"/>
                <a:cs typeface="Optima"/>
              </a:rPr>
              <a:t>m</a:t>
            </a:r>
            <a:endParaRPr lang="en-US" sz="2000" i="1" dirty="0">
              <a:solidFill>
                <a:schemeClr val="tx2"/>
              </a:solidFill>
              <a:latin typeface="Optima"/>
              <a:cs typeface="Optima"/>
            </a:endParaRPr>
          </a:p>
        </p:txBody>
      </p:sp>
      <p:pic>
        <p:nvPicPr>
          <p:cNvPr id="19" name="Picture 18"/>
          <p:cNvPicPr>
            <a:picLocks noChangeAspect="1"/>
          </p:cNvPicPr>
          <p:nvPr/>
        </p:nvPicPr>
        <p:blipFill rotWithShape="1">
          <a:blip r:embed="rId3"/>
          <a:srcRect r="66464"/>
          <a:stretch/>
        </p:blipFill>
        <p:spPr>
          <a:xfrm>
            <a:off x="2913727" y="2352881"/>
            <a:ext cx="1201074" cy="1244600"/>
          </a:xfrm>
          <a:prstGeom prst="rect">
            <a:avLst/>
          </a:prstGeom>
        </p:spPr>
      </p:pic>
      <p:sp>
        <p:nvSpPr>
          <p:cNvPr id="34" name="TextBox 33"/>
          <p:cNvSpPr txBox="1"/>
          <p:nvPr/>
        </p:nvSpPr>
        <p:spPr>
          <a:xfrm>
            <a:off x="3660842" y="3132563"/>
            <a:ext cx="2047413" cy="400110"/>
          </a:xfrm>
          <a:prstGeom prst="rect">
            <a:avLst/>
          </a:prstGeom>
          <a:noFill/>
        </p:spPr>
        <p:txBody>
          <a:bodyPr wrap="square" rtlCol="0">
            <a:spAutoFit/>
          </a:bodyPr>
          <a:lstStyle/>
          <a:p>
            <a:pPr algn="ctr"/>
            <a:r>
              <a:rPr lang="en-US" sz="2000" i="1" dirty="0" err="1">
                <a:solidFill>
                  <a:schemeClr val="tx1">
                    <a:lumMod val="85000"/>
                    <a:lumOff val="15000"/>
                  </a:schemeClr>
                </a:solidFill>
                <a:latin typeface="Optima"/>
                <a:cs typeface="Optima"/>
              </a:rPr>
              <a:t>d</a:t>
            </a:r>
            <a:r>
              <a:rPr lang="en-US" sz="2000" i="1" baseline="-25000" dirty="0" err="1">
                <a:solidFill>
                  <a:schemeClr val="tx1">
                    <a:lumMod val="85000"/>
                    <a:lumOff val="15000"/>
                  </a:schemeClr>
                </a:solidFill>
                <a:latin typeface="Optima"/>
                <a:cs typeface="Optima"/>
              </a:rPr>
              <a:t>j</a:t>
            </a:r>
            <a:r>
              <a:rPr lang="en-US" sz="2000" baseline="-25000" dirty="0">
                <a:solidFill>
                  <a:schemeClr val="tx1">
                    <a:lumMod val="85000"/>
                    <a:lumOff val="15000"/>
                  </a:schemeClr>
                </a:solidFill>
                <a:latin typeface="Optima"/>
                <a:cs typeface="Optima"/>
              </a:rPr>
              <a:t>,</a:t>
            </a:r>
            <a:r>
              <a:rPr lang="en-US" sz="1000" i="1" baseline="-25000" dirty="0">
                <a:solidFill>
                  <a:schemeClr val="tx1">
                    <a:lumMod val="85000"/>
                    <a:lumOff val="15000"/>
                  </a:schemeClr>
                </a:solidFill>
                <a:latin typeface="Optima"/>
                <a:cs typeface="Optima"/>
              </a:rPr>
              <a:t> </a:t>
            </a:r>
            <a:r>
              <a:rPr lang="en-US" sz="2000" i="1" baseline="-25000" dirty="0">
                <a:solidFill>
                  <a:schemeClr val="tx1">
                    <a:lumMod val="85000"/>
                    <a:lumOff val="15000"/>
                  </a:schemeClr>
                </a:solidFill>
                <a:latin typeface="Optima"/>
                <a:cs typeface="Optima"/>
              </a:rPr>
              <a:t>k</a:t>
            </a:r>
            <a:r>
              <a:rPr lang="en-US" sz="2000" baseline="-25000" dirty="0">
                <a:solidFill>
                  <a:schemeClr val="tx1">
                    <a:lumMod val="85000"/>
                    <a:lumOff val="15000"/>
                  </a:schemeClr>
                </a:solidFill>
                <a:latin typeface="Optima"/>
                <a:cs typeface="Optima"/>
              </a:rPr>
              <a:t> </a:t>
            </a:r>
            <a:r>
              <a:rPr lang="en-US" sz="2000" dirty="0">
                <a:solidFill>
                  <a:schemeClr val="tx1">
                    <a:lumMod val="85000"/>
                    <a:lumOff val="15000"/>
                  </a:schemeClr>
                </a:solidFill>
                <a:latin typeface="Optima"/>
                <a:cs typeface="Optima"/>
              </a:rPr>
              <a:t>= </a:t>
            </a:r>
            <a:r>
              <a:rPr lang="en-US" sz="2000" i="1" dirty="0" err="1">
                <a:solidFill>
                  <a:schemeClr val="accent1"/>
                </a:solidFill>
                <a:latin typeface="Optima"/>
                <a:cs typeface="Optima"/>
              </a:rPr>
              <a:t>d</a:t>
            </a:r>
            <a:r>
              <a:rPr lang="en-US" sz="2000" i="1" baseline="-25000" dirty="0" err="1">
                <a:solidFill>
                  <a:schemeClr val="accent1"/>
                </a:solidFill>
                <a:latin typeface="Optima"/>
                <a:cs typeface="Optima"/>
              </a:rPr>
              <a:t>j</a:t>
            </a:r>
            <a:r>
              <a:rPr lang="en-US" sz="2000" baseline="-25000" dirty="0">
                <a:solidFill>
                  <a:schemeClr val="accent1"/>
                </a:solidFill>
                <a:latin typeface="Optima"/>
                <a:cs typeface="Optima"/>
              </a:rPr>
              <a:t>,</a:t>
            </a:r>
            <a:r>
              <a:rPr lang="en-US" sz="1000" i="1" baseline="-25000" dirty="0">
                <a:solidFill>
                  <a:schemeClr val="accent1"/>
                </a:solidFill>
                <a:latin typeface="Optima"/>
                <a:cs typeface="Optima"/>
              </a:rPr>
              <a:t> </a:t>
            </a:r>
            <a:r>
              <a:rPr lang="en-US" sz="2000" i="1" baseline="-25000" dirty="0">
                <a:solidFill>
                  <a:schemeClr val="accent1"/>
                </a:solidFill>
                <a:latin typeface="Optima"/>
                <a:cs typeface="Optima"/>
              </a:rPr>
              <a:t>m</a:t>
            </a:r>
            <a:r>
              <a:rPr lang="en-US" sz="2000" dirty="0">
                <a:solidFill>
                  <a:schemeClr val="accent1"/>
                </a:solidFill>
                <a:latin typeface="Optima"/>
                <a:cs typeface="Optima"/>
              </a:rPr>
              <a:t> </a:t>
            </a:r>
            <a:r>
              <a:rPr lang="en-US" sz="2000" dirty="0">
                <a:solidFill>
                  <a:schemeClr val="tx1">
                    <a:lumMod val="85000"/>
                    <a:lumOff val="15000"/>
                  </a:schemeClr>
                </a:solidFill>
                <a:latin typeface="Optima"/>
                <a:cs typeface="Optima"/>
              </a:rPr>
              <a:t>+ </a:t>
            </a:r>
            <a:r>
              <a:rPr lang="en-US" sz="2000" i="1" dirty="0" err="1">
                <a:solidFill>
                  <a:schemeClr val="tx2"/>
                </a:solidFill>
                <a:latin typeface="Optima"/>
                <a:cs typeface="Optima"/>
              </a:rPr>
              <a:t>d</a:t>
            </a:r>
            <a:r>
              <a:rPr lang="en-US" sz="2000" i="1" baseline="-25000" dirty="0" err="1">
                <a:solidFill>
                  <a:schemeClr val="tx2"/>
                </a:solidFill>
                <a:latin typeface="Optima"/>
                <a:cs typeface="Optima"/>
              </a:rPr>
              <a:t>k</a:t>
            </a:r>
            <a:r>
              <a:rPr lang="en-US" sz="2000" baseline="-25000" dirty="0">
                <a:solidFill>
                  <a:schemeClr val="tx2"/>
                </a:solidFill>
                <a:latin typeface="Optima"/>
                <a:cs typeface="Optima"/>
              </a:rPr>
              <a:t>,</a:t>
            </a:r>
            <a:r>
              <a:rPr lang="en-US" sz="1000" i="1" baseline="-25000" dirty="0">
                <a:solidFill>
                  <a:schemeClr val="tx2"/>
                </a:solidFill>
                <a:latin typeface="Optima"/>
                <a:cs typeface="Optima"/>
              </a:rPr>
              <a:t> </a:t>
            </a:r>
            <a:r>
              <a:rPr lang="en-US" sz="2000" i="1" baseline="-25000" dirty="0">
                <a:solidFill>
                  <a:schemeClr val="tx2"/>
                </a:solidFill>
                <a:latin typeface="Optima"/>
                <a:cs typeface="Optima"/>
              </a:rPr>
              <a:t>m</a:t>
            </a:r>
            <a:endParaRPr lang="en-US" sz="2000" i="1" dirty="0">
              <a:solidFill>
                <a:schemeClr val="tx2"/>
              </a:solidFill>
              <a:latin typeface="Optima"/>
              <a:cs typeface="Optima"/>
            </a:endParaRPr>
          </a:p>
        </p:txBody>
      </p:sp>
      <p:sp>
        <p:nvSpPr>
          <p:cNvPr id="35" name="TextBox 34"/>
          <p:cNvSpPr txBox="1"/>
          <p:nvPr/>
        </p:nvSpPr>
        <p:spPr>
          <a:xfrm>
            <a:off x="1550537" y="2584233"/>
            <a:ext cx="1916015" cy="400110"/>
          </a:xfrm>
          <a:prstGeom prst="rect">
            <a:avLst/>
          </a:prstGeom>
          <a:noFill/>
        </p:spPr>
        <p:txBody>
          <a:bodyPr wrap="square" rtlCol="0">
            <a:spAutoFit/>
          </a:bodyPr>
          <a:lstStyle/>
          <a:p>
            <a:pPr algn="ctr"/>
            <a:r>
              <a:rPr lang="en-US" sz="2000" i="1" dirty="0">
                <a:solidFill>
                  <a:schemeClr val="tx1">
                    <a:lumMod val="85000"/>
                    <a:lumOff val="15000"/>
                  </a:schemeClr>
                </a:solidFill>
                <a:latin typeface="Optima"/>
                <a:cs typeface="Optima"/>
              </a:rPr>
              <a:t>d</a:t>
            </a:r>
            <a:r>
              <a:rPr lang="en-US" sz="2000" i="1" baseline="-25000" dirty="0">
                <a:solidFill>
                  <a:schemeClr val="tx1">
                    <a:lumMod val="85000"/>
                    <a:lumOff val="15000"/>
                  </a:schemeClr>
                </a:solidFill>
                <a:latin typeface="Optima"/>
                <a:cs typeface="Optima"/>
              </a:rPr>
              <a:t>i</a:t>
            </a:r>
            <a:r>
              <a:rPr lang="en-US" sz="2000" baseline="-25000" dirty="0">
                <a:solidFill>
                  <a:schemeClr val="tx1">
                    <a:lumMod val="85000"/>
                    <a:lumOff val="15000"/>
                  </a:schemeClr>
                </a:solidFill>
                <a:latin typeface="Optima"/>
                <a:cs typeface="Optima"/>
              </a:rPr>
              <a:t>,</a:t>
            </a:r>
            <a:r>
              <a:rPr lang="en-US" sz="1000" i="1" baseline="-25000" dirty="0">
                <a:solidFill>
                  <a:schemeClr val="tx1">
                    <a:lumMod val="85000"/>
                    <a:lumOff val="15000"/>
                  </a:schemeClr>
                </a:solidFill>
                <a:latin typeface="Optima"/>
                <a:cs typeface="Optima"/>
              </a:rPr>
              <a:t> </a:t>
            </a:r>
            <a:r>
              <a:rPr lang="en-US" sz="2000" i="1" baseline="-25000" dirty="0">
                <a:solidFill>
                  <a:schemeClr val="tx1">
                    <a:lumMod val="85000"/>
                    <a:lumOff val="15000"/>
                  </a:schemeClr>
                </a:solidFill>
                <a:latin typeface="Optima"/>
                <a:cs typeface="Optima"/>
              </a:rPr>
              <a:t>j</a:t>
            </a:r>
            <a:r>
              <a:rPr lang="en-US" sz="2000" baseline="-25000" dirty="0">
                <a:solidFill>
                  <a:schemeClr val="tx1">
                    <a:lumMod val="85000"/>
                    <a:lumOff val="15000"/>
                  </a:schemeClr>
                </a:solidFill>
                <a:latin typeface="Optima"/>
                <a:cs typeface="Optima"/>
              </a:rPr>
              <a:t> </a:t>
            </a:r>
            <a:r>
              <a:rPr lang="en-US" sz="2000" dirty="0">
                <a:solidFill>
                  <a:schemeClr val="tx1">
                    <a:lumMod val="85000"/>
                    <a:lumOff val="15000"/>
                  </a:schemeClr>
                </a:solidFill>
                <a:latin typeface="Optima"/>
                <a:cs typeface="Optima"/>
              </a:rPr>
              <a:t>= </a:t>
            </a:r>
            <a:r>
              <a:rPr lang="en-US" sz="2000" i="1" dirty="0">
                <a:solidFill>
                  <a:srgbClr val="95319E"/>
                </a:solidFill>
                <a:latin typeface="Optima"/>
                <a:cs typeface="Optima"/>
              </a:rPr>
              <a:t>d</a:t>
            </a:r>
            <a:r>
              <a:rPr lang="en-US" sz="2000" i="1" baseline="-25000" dirty="0">
                <a:solidFill>
                  <a:srgbClr val="95319E"/>
                </a:solidFill>
                <a:latin typeface="Optima"/>
                <a:cs typeface="Optima"/>
              </a:rPr>
              <a:t>i</a:t>
            </a:r>
            <a:r>
              <a:rPr lang="en-US" sz="2000" baseline="-25000" dirty="0">
                <a:solidFill>
                  <a:srgbClr val="95319E"/>
                </a:solidFill>
                <a:latin typeface="Optima"/>
                <a:cs typeface="Optima"/>
              </a:rPr>
              <a:t>,</a:t>
            </a:r>
            <a:r>
              <a:rPr lang="en-US" sz="1000" i="1" baseline="-25000" dirty="0">
                <a:solidFill>
                  <a:srgbClr val="95319E"/>
                </a:solidFill>
                <a:latin typeface="Optima"/>
                <a:cs typeface="Optima"/>
              </a:rPr>
              <a:t> </a:t>
            </a:r>
            <a:r>
              <a:rPr lang="en-US" sz="2000" i="1" baseline="-25000" dirty="0">
                <a:solidFill>
                  <a:srgbClr val="95319E"/>
                </a:solidFill>
                <a:latin typeface="Optima"/>
                <a:cs typeface="Optima"/>
              </a:rPr>
              <a:t>m</a:t>
            </a:r>
            <a:r>
              <a:rPr lang="en-US" sz="2000" dirty="0">
                <a:solidFill>
                  <a:srgbClr val="95319E"/>
                </a:solidFill>
                <a:latin typeface="Optima"/>
                <a:cs typeface="Optima"/>
              </a:rPr>
              <a:t> </a:t>
            </a:r>
            <a:r>
              <a:rPr lang="en-US" sz="2000" dirty="0">
                <a:solidFill>
                  <a:schemeClr val="tx1">
                    <a:lumMod val="85000"/>
                    <a:lumOff val="15000"/>
                  </a:schemeClr>
                </a:solidFill>
                <a:latin typeface="Optima"/>
                <a:cs typeface="Optima"/>
              </a:rPr>
              <a:t>+ </a:t>
            </a:r>
            <a:r>
              <a:rPr lang="en-US" sz="2000" i="1" dirty="0" err="1">
                <a:solidFill>
                  <a:srgbClr val="176FC1"/>
                </a:solidFill>
                <a:latin typeface="Optima"/>
                <a:cs typeface="Optima"/>
              </a:rPr>
              <a:t>d</a:t>
            </a:r>
            <a:r>
              <a:rPr lang="en-US" sz="2000" i="1" baseline="-25000" dirty="0" err="1">
                <a:solidFill>
                  <a:srgbClr val="176FC1"/>
                </a:solidFill>
                <a:latin typeface="Optima"/>
                <a:cs typeface="Optima"/>
              </a:rPr>
              <a:t>j</a:t>
            </a:r>
            <a:r>
              <a:rPr lang="en-US" sz="2000" baseline="-25000" dirty="0">
                <a:solidFill>
                  <a:srgbClr val="176FC1"/>
                </a:solidFill>
                <a:latin typeface="Optima"/>
                <a:cs typeface="Optima"/>
              </a:rPr>
              <a:t>,</a:t>
            </a:r>
            <a:r>
              <a:rPr lang="en-US" sz="1000" baseline="-25000" dirty="0">
                <a:solidFill>
                  <a:srgbClr val="176FC1"/>
                </a:solidFill>
                <a:latin typeface="Optima"/>
                <a:cs typeface="Optima"/>
              </a:rPr>
              <a:t> </a:t>
            </a:r>
            <a:r>
              <a:rPr lang="en-US" sz="2000" i="1" baseline="-25000" dirty="0">
                <a:solidFill>
                  <a:srgbClr val="176FC1"/>
                </a:solidFill>
                <a:latin typeface="Optima"/>
                <a:cs typeface="Optima"/>
              </a:rPr>
              <a:t>m</a:t>
            </a:r>
            <a:endParaRPr lang="en-US" sz="2000" i="1" dirty="0">
              <a:solidFill>
                <a:srgbClr val="176FC1"/>
              </a:solidFill>
              <a:latin typeface="Optima"/>
              <a:cs typeface="Optima"/>
            </a:endParaRPr>
          </a:p>
        </p:txBody>
      </p:sp>
      <p:pic>
        <p:nvPicPr>
          <p:cNvPr id="21" name="Picture 20"/>
          <p:cNvPicPr>
            <a:picLocks noChangeAspect="1"/>
          </p:cNvPicPr>
          <p:nvPr/>
        </p:nvPicPr>
        <p:blipFill rotWithShape="1">
          <a:blip r:embed="rId4"/>
          <a:srcRect l="34019"/>
          <a:stretch/>
        </p:blipFill>
        <p:spPr>
          <a:xfrm>
            <a:off x="4114801" y="2139627"/>
            <a:ext cx="2279272" cy="508000"/>
          </a:xfrm>
          <a:prstGeom prst="rect">
            <a:avLst/>
          </a:prstGeom>
        </p:spPr>
      </p:pic>
      <p:pic>
        <p:nvPicPr>
          <p:cNvPr id="40" name="Picture 39"/>
          <p:cNvPicPr>
            <a:picLocks noChangeAspect="1"/>
          </p:cNvPicPr>
          <p:nvPr/>
        </p:nvPicPr>
        <p:blipFill rotWithShape="1">
          <a:blip r:embed="rId5"/>
          <a:srcRect r="65922"/>
          <a:stretch/>
        </p:blipFill>
        <p:spPr>
          <a:xfrm>
            <a:off x="2937622" y="2140965"/>
            <a:ext cx="1177181" cy="508000"/>
          </a:xfrm>
          <a:prstGeom prst="rect">
            <a:avLst/>
          </a:prstGeom>
        </p:spPr>
      </p:pic>
      <p:pic>
        <p:nvPicPr>
          <p:cNvPr id="4" name="Picture 3"/>
          <p:cNvPicPr>
            <a:picLocks noChangeAspect="1"/>
          </p:cNvPicPr>
          <p:nvPr/>
        </p:nvPicPr>
        <p:blipFill rotWithShape="1">
          <a:blip r:embed="rId6"/>
          <a:srcRect l="33602"/>
          <a:stretch/>
        </p:blipFill>
        <p:spPr>
          <a:xfrm>
            <a:off x="4114802" y="2357773"/>
            <a:ext cx="2361117" cy="1231900"/>
          </a:xfrm>
          <a:prstGeom prst="rect">
            <a:avLst/>
          </a:prstGeom>
        </p:spPr>
      </p:pic>
      <p:pic>
        <p:nvPicPr>
          <p:cNvPr id="20" name="Picture 19"/>
          <p:cNvPicPr>
            <a:picLocks noChangeAspect="1"/>
          </p:cNvPicPr>
          <p:nvPr/>
        </p:nvPicPr>
        <p:blipFill rotWithShape="1">
          <a:blip r:embed="rId7"/>
          <a:srcRect t="55940"/>
          <a:stretch/>
        </p:blipFill>
        <p:spPr>
          <a:xfrm>
            <a:off x="2892225" y="2887659"/>
            <a:ext cx="711200" cy="442055"/>
          </a:xfrm>
          <a:prstGeom prst="rect">
            <a:avLst/>
          </a:prstGeom>
        </p:spPr>
      </p:pic>
      <p:pic>
        <p:nvPicPr>
          <p:cNvPr id="22" name="Picture 21"/>
          <p:cNvPicPr>
            <a:picLocks noChangeAspect="1"/>
          </p:cNvPicPr>
          <p:nvPr/>
        </p:nvPicPr>
        <p:blipFill rotWithShape="1">
          <a:blip r:embed="rId8"/>
          <a:srcRect b="43610"/>
          <a:stretch/>
        </p:blipFill>
        <p:spPr>
          <a:xfrm>
            <a:off x="2893663" y="2321903"/>
            <a:ext cx="711200" cy="565756"/>
          </a:xfrm>
          <a:prstGeom prst="rect">
            <a:avLst/>
          </a:prstGeom>
        </p:spPr>
      </p:pic>
      <p:sp>
        <p:nvSpPr>
          <p:cNvPr id="26" name="Title 1"/>
          <p:cNvSpPr txBox="1">
            <a:spLocks/>
          </p:cNvSpPr>
          <p:nvPr/>
        </p:nvSpPr>
        <p:spPr>
          <a:xfrm>
            <a:off x="218096"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Toward a Recursive Algorithm</a:t>
            </a:r>
          </a:p>
        </p:txBody>
      </p:sp>
      <p:sp>
        <p:nvSpPr>
          <p:cNvPr id="27" name="Content Placeholder 3"/>
          <p:cNvSpPr txBox="1">
            <a:spLocks/>
          </p:cNvSpPr>
          <p:nvPr/>
        </p:nvSpPr>
        <p:spPr>
          <a:xfrm>
            <a:off x="685800" y="4572000"/>
            <a:ext cx="8382000" cy="21336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i="1" dirty="0" err="1">
                <a:solidFill>
                  <a:schemeClr val="tx2"/>
                </a:solidFill>
                <a:latin typeface="Optima"/>
                <a:cs typeface="Optima"/>
              </a:rPr>
              <a:t>d</a:t>
            </a:r>
            <a:r>
              <a:rPr lang="en-US" sz="2800" i="1" baseline="-25000" dirty="0" err="1">
                <a:solidFill>
                  <a:schemeClr val="tx2"/>
                </a:solidFill>
                <a:latin typeface="Optima"/>
                <a:cs typeface="Optima"/>
              </a:rPr>
              <a:t>k,m</a:t>
            </a:r>
            <a:r>
              <a:rPr lang="en-US" sz="2800" dirty="0">
                <a:solidFill>
                  <a:schemeClr val="tx2"/>
                </a:solidFill>
                <a:latin typeface="Optima"/>
                <a:cs typeface="Optima"/>
              </a:rPr>
              <a:t> </a:t>
            </a:r>
            <a:r>
              <a:rPr lang="en-US" sz="2800" dirty="0">
                <a:latin typeface="Optima"/>
                <a:cs typeface="Optima"/>
              </a:rPr>
              <a:t>= (</a:t>
            </a:r>
            <a:r>
              <a:rPr lang="en-US" sz="2800" i="1" dirty="0" err="1">
                <a:latin typeface="Optima"/>
                <a:cs typeface="Optima"/>
              </a:rPr>
              <a:t>d</a:t>
            </a:r>
            <a:r>
              <a:rPr lang="en-US" sz="2800" i="1" baseline="-25000" dirty="0" err="1">
                <a:latin typeface="Optima"/>
                <a:cs typeface="Optima"/>
              </a:rPr>
              <a:t>i,k</a:t>
            </a:r>
            <a:r>
              <a:rPr lang="en-US" sz="2800" dirty="0">
                <a:latin typeface="Optima"/>
                <a:cs typeface="Optima"/>
              </a:rPr>
              <a:t> + </a:t>
            </a:r>
            <a:r>
              <a:rPr lang="en-US" sz="2800" i="1" dirty="0" err="1">
                <a:latin typeface="Optima"/>
                <a:cs typeface="Optima"/>
              </a:rPr>
              <a:t>d</a:t>
            </a:r>
            <a:r>
              <a:rPr lang="en-US" sz="2800" i="1" baseline="-25000" dirty="0" err="1">
                <a:latin typeface="Optima"/>
                <a:cs typeface="Optima"/>
              </a:rPr>
              <a:t>j,k</a:t>
            </a:r>
            <a:r>
              <a:rPr lang="en-US" sz="2800" dirty="0">
                <a:latin typeface="Optima"/>
                <a:cs typeface="Optima"/>
              </a:rPr>
              <a:t> – </a:t>
            </a:r>
            <a:r>
              <a:rPr lang="en-US" sz="2800" i="1" dirty="0" err="1">
                <a:latin typeface="Optima"/>
                <a:cs typeface="Optima"/>
              </a:rPr>
              <a:t>d</a:t>
            </a:r>
            <a:r>
              <a:rPr lang="en-US" sz="2800" i="1" baseline="-25000" dirty="0" err="1">
                <a:latin typeface="Optima"/>
                <a:cs typeface="Optima"/>
              </a:rPr>
              <a:t>i,j</a:t>
            </a:r>
            <a:r>
              <a:rPr lang="en-US" sz="2800" dirty="0">
                <a:latin typeface="Optima"/>
                <a:cs typeface="Optima"/>
              </a:rPr>
              <a:t>) / 2</a:t>
            </a:r>
            <a:endParaRPr lang="en-US" sz="2800" i="1" dirty="0">
              <a:latin typeface="Optima"/>
              <a:cs typeface="Optima"/>
            </a:endParaRPr>
          </a:p>
          <a:p>
            <a:pPr marL="0" indent="0">
              <a:buNone/>
            </a:pPr>
            <a:r>
              <a:rPr lang="en-US" sz="2800" i="1" dirty="0" err="1">
                <a:solidFill>
                  <a:schemeClr val="tx2"/>
                </a:solidFill>
                <a:latin typeface="Optima"/>
                <a:cs typeface="Optima"/>
              </a:rPr>
              <a:t>d</a:t>
            </a:r>
            <a:r>
              <a:rPr lang="en-US" sz="2800" i="1" baseline="-25000" dirty="0" err="1">
                <a:solidFill>
                  <a:schemeClr val="tx2"/>
                </a:solidFill>
                <a:latin typeface="Optima"/>
                <a:cs typeface="Optima"/>
              </a:rPr>
              <a:t>k,m</a:t>
            </a:r>
            <a:r>
              <a:rPr lang="en-US" sz="2800" dirty="0">
                <a:solidFill>
                  <a:schemeClr val="tx2"/>
                </a:solidFill>
                <a:latin typeface="Optima"/>
                <a:cs typeface="Optima"/>
              </a:rPr>
              <a:t> </a:t>
            </a:r>
            <a:r>
              <a:rPr lang="en-US" sz="2800" dirty="0">
                <a:latin typeface="Optima"/>
                <a:cs typeface="Optima"/>
              </a:rPr>
              <a:t>= (</a:t>
            </a:r>
            <a:r>
              <a:rPr lang="en-US" sz="2800" i="1" dirty="0" err="1">
                <a:latin typeface="Optima"/>
                <a:cs typeface="Optima"/>
              </a:rPr>
              <a:t>D</a:t>
            </a:r>
            <a:r>
              <a:rPr lang="en-US" sz="2800" i="1" baseline="-25000" dirty="0" err="1">
                <a:latin typeface="Optima"/>
                <a:cs typeface="Optima"/>
              </a:rPr>
              <a:t>i,k</a:t>
            </a:r>
            <a:r>
              <a:rPr lang="en-US" sz="2800" dirty="0">
                <a:latin typeface="Optima"/>
                <a:cs typeface="Optima"/>
              </a:rPr>
              <a:t> + </a:t>
            </a:r>
            <a:r>
              <a:rPr lang="en-US" sz="2800" i="1" dirty="0" err="1">
                <a:latin typeface="Optima"/>
                <a:cs typeface="Optima"/>
              </a:rPr>
              <a:t>D</a:t>
            </a:r>
            <a:r>
              <a:rPr lang="en-US" sz="2800" i="1" baseline="-25000" dirty="0" err="1">
                <a:latin typeface="Optima"/>
                <a:cs typeface="Optima"/>
              </a:rPr>
              <a:t>j,k</a:t>
            </a:r>
            <a:r>
              <a:rPr lang="en-US" sz="2800" dirty="0">
                <a:latin typeface="Optima"/>
                <a:cs typeface="Optima"/>
              </a:rPr>
              <a:t> – </a:t>
            </a:r>
            <a:r>
              <a:rPr lang="en-US" sz="2800" i="1" dirty="0" err="1">
                <a:latin typeface="Optima"/>
                <a:cs typeface="Optima"/>
              </a:rPr>
              <a:t>D</a:t>
            </a:r>
            <a:r>
              <a:rPr lang="en-US" sz="2800" i="1" baseline="-25000" dirty="0" err="1">
                <a:latin typeface="Optima"/>
                <a:cs typeface="Optima"/>
              </a:rPr>
              <a:t>i,j</a:t>
            </a:r>
            <a:r>
              <a:rPr lang="en-US" sz="2800" dirty="0">
                <a:latin typeface="Optima"/>
                <a:cs typeface="Optima"/>
              </a:rPr>
              <a:t>) / 2</a:t>
            </a:r>
            <a:endParaRPr lang="en-US" sz="2800" i="1" dirty="0">
              <a:latin typeface="Optima"/>
              <a:cs typeface="Optima"/>
            </a:endParaRPr>
          </a:p>
          <a:p>
            <a:pPr marL="0" indent="0">
              <a:buNone/>
            </a:pPr>
            <a:r>
              <a:rPr lang="en-US" sz="2800" i="1" baseline="-25000" dirty="0">
                <a:solidFill>
                  <a:schemeClr val="accent1"/>
                </a:solidFill>
                <a:latin typeface="Optima"/>
                <a:cs typeface="Optima"/>
              </a:rPr>
              <a:t> </a:t>
            </a:r>
            <a:r>
              <a:rPr lang="en-US" sz="2800" i="1" dirty="0" err="1">
                <a:solidFill>
                  <a:schemeClr val="accent4"/>
                </a:solidFill>
                <a:latin typeface="Optima"/>
                <a:cs typeface="Optima"/>
              </a:rPr>
              <a:t>d</a:t>
            </a:r>
            <a:r>
              <a:rPr lang="en-US" sz="2800" i="1" baseline="-25000" dirty="0" err="1">
                <a:solidFill>
                  <a:schemeClr val="accent4"/>
                </a:solidFill>
                <a:latin typeface="Optima"/>
                <a:cs typeface="Optima"/>
              </a:rPr>
              <a:t>i,m</a:t>
            </a:r>
            <a:r>
              <a:rPr lang="en-US" sz="2800" dirty="0">
                <a:solidFill>
                  <a:schemeClr val="accent4"/>
                </a:solidFill>
                <a:latin typeface="Optima"/>
                <a:cs typeface="Optima"/>
              </a:rPr>
              <a:t> </a:t>
            </a:r>
            <a:r>
              <a:rPr lang="en-US" sz="2800" dirty="0">
                <a:latin typeface="Optima"/>
                <a:cs typeface="Optima"/>
              </a:rPr>
              <a:t>= </a:t>
            </a:r>
            <a:r>
              <a:rPr lang="en-US" sz="2800" i="1" dirty="0" err="1">
                <a:latin typeface="Optima"/>
                <a:cs typeface="Optima"/>
              </a:rPr>
              <a:t>D</a:t>
            </a:r>
            <a:r>
              <a:rPr lang="en-US" sz="2800" i="1" baseline="-25000" dirty="0" err="1">
                <a:latin typeface="Optima"/>
                <a:cs typeface="Optima"/>
              </a:rPr>
              <a:t>i,k</a:t>
            </a:r>
            <a:r>
              <a:rPr lang="en-US" sz="2800" dirty="0">
                <a:latin typeface="Optima"/>
                <a:cs typeface="Optima"/>
              </a:rPr>
              <a:t> – (</a:t>
            </a:r>
            <a:r>
              <a:rPr lang="en-US" sz="2800" i="1" dirty="0" err="1">
                <a:latin typeface="Optima"/>
                <a:cs typeface="Optima"/>
              </a:rPr>
              <a:t>D</a:t>
            </a:r>
            <a:r>
              <a:rPr lang="en-US" sz="2800" i="1" baseline="-25000" dirty="0" err="1">
                <a:latin typeface="Optima"/>
                <a:cs typeface="Optima"/>
              </a:rPr>
              <a:t>i,k</a:t>
            </a:r>
            <a:r>
              <a:rPr lang="en-US" sz="2800" dirty="0">
                <a:latin typeface="Optima"/>
                <a:cs typeface="Optima"/>
              </a:rPr>
              <a:t> + </a:t>
            </a:r>
            <a:r>
              <a:rPr lang="en-US" sz="2800" i="1" dirty="0" err="1">
                <a:latin typeface="Optima"/>
                <a:cs typeface="Optima"/>
              </a:rPr>
              <a:t>D</a:t>
            </a:r>
            <a:r>
              <a:rPr lang="en-US" sz="2800" i="1" baseline="-25000" dirty="0" err="1">
                <a:latin typeface="Optima"/>
                <a:cs typeface="Optima"/>
              </a:rPr>
              <a:t>j,k</a:t>
            </a:r>
            <a:r>
              <a:rPr lang="en-US" sz="2800" dirty="0">
                <a:latin typeface="Optima"/>
                <a:cs typeface="Optima"/>
              </a:rPr>
              <a:t> – </a:t>
            </a:r>
            <a:r>
              <a:rPr lang="en-US" sz="2800" i="1" dirty="0" err="1">
                <a:latin typeface="Optima"/>
                <a:cs typeface="Optima"/>
              </a:rPr>
              <a:t>D</a:t>
            </a:r>
            <a:r>
              <a:rPr lang="en-US" sz="2800" i="1" baseline="-25000" dirty="0" err="1">
                <a:latin typeface="Optima"/>
                <a:cs typeface="Optima"/>
              </a:rPr>
              <a:t>i,j</a:t>
            </a:r>
            <a:r>
              <a:rPr lang="en-US" sz="2800" dirty="0">
                <a:latin typeface="Optima"/>
                <a:cs typeface="Optima"/>
              </a:rPr>
              <a:t>) / 2</a:t>
            </a:r>
          </a:p>
          <a:p>
            <a:pPr marL="0" indent="0">
              <a:buNone/>
            </a:pPr>
            <a:r>
              <a:rPr lang="en-US" sz="2800" i="1" baseline="-25000" dirty="0">
                <a:solidFill>
                  <a:schemeClr val="accent1"/>
                </a:solidFill>
                <a:latin typeface="Optima"/>
                <a:cs typeface="Optima"/>
              </a:rPr>
              <a:t> </a:t>
            </a:r>
            <a:r>
              <a:rPr lang="en-US" sz="2800" i="1" dirty="0" err="1">
                <a:solidFill>
                  <a:schemeClr val="accent4"/>
                </a:solidFill>
                <a:latin typeface="Optima"/>
                <a:cs typeface="Optima"/>
              </a:rPr>
              <a:t>d</a:t>
            </a:r>
            <a:r>
              <a:rPr lang="en-US" sz="2800" i="1" baseline="-25000" dirty="0" err="1">
                <a:solidFill>
                  <a:schemeClr val="accent4"/>
                </a:solidFill>
                <a:latin typeface="Optima"/>
                <a:cs typeface="Optima"/>
              </a:rPr>
              <a:t>i,m</a:t>
            </a:r>
            <a:r>
              <a:rPr lang="en-US" sz="2800" dirty="0">
                <a:solidFill>
                  <a:schemeClr val="accent4"/>
                </a:solidFill>
                <a:latin typeface="Optima"/>
                <a:cs typeface="Optima"/>
              </a:rPr>
              <a:t> </a:t>
            </a:r>
            <a:r>
              <a:rPr lang="en-US" sz="2800" dirty="0">
                <a:latin typeface="Optima"/>
                <a:cs typeface="Optima"/>
              </a:rPr>
              <a:t>= (</a:t>
            </a:r>
            <a:r>
              <a:rPr lang="en-US" sz="2800" i="1" dirty="0" err="1">
                <a:latin typeface="Optima"/>
                <a:cs typeface="Optima"/>
              </a:rPr>
              <a:t>D</a:t>
            </a:r>
            <a:r>
              <a:rPr lang="en-US" sz="2800" i="1" baseline="-25000" dirty="0" err="1">
                <a:latin typeface="Optima"/>
                <a:cs typeface="Optima"/>
              </a:rPr>
              <a:t>i,k</a:t>
            </a:r>
            <a:r>
              <a:rPr lang="en-US" sz="2800" dirty="0">
                <a:latin typeface="Optima"/>
                <a:cs typeface="Optima"/>
              </a:rPr>
              <a:t> + </a:t>
            </a:r>
            <a:r>
              <a:rPr lang="en-US" sz="2800" i="1" dirty="0" err="1">
                <a:latin typeface="Optima"/>
                <a:cs typeface="Optima"/>
              </a:rPr>
              <a:t>D</a:t>
            </a:r>
            <a:r>
              <a:rPr lang="en-US" sz="2800" i="1" baseline="-25000" dirty="0" err="1">
                <a:latin typeface="Optima"/>
                <a:cs typeface="Optima"/>
              </a:rPr>
              <a:t>i,j</a:t>
            </a:r>
            <a:r>
              <a:rPr lang="en-US" sz="2800" dirty="0">
                <a:latin typeface="Optima"/>
                <a:cs typeface="Optima"/>
              </a:rPr>
              <a:t> – </a:t>
            </a:r>
            <a:r>
              <a:rPr lang="en-US" sz="2800" i="1" dirty="0" err="1">
                <a:latin typeface="Optima"/>
                <a:cs typeface="Optima"/>
              </a:rPr>
              <a:t>D</a:t>
            </a:r>
            <a:r>
              <a:rPr lang="en-US" sz="2800" i="1" baseline="-25000" dirty="0" err="1">
                <a:latin typeface="Optima"/>
                <a:cs typeface="Optima"/>
              </a:rPr>
              <a:t>j,k</a:t>
            </a:r>
            <a:r>
              <a:rPr lang="en-US" sz="2800" dirty="0">
                <a:latin typeface="Optima"/>
                <a:cs typeface="Optima"/>
              </a:rPr>
              <a:t>) / 2</a:t>
            </a:r>
            <a:endParaRPr lang="en-US" sz="2800" i="1" dirty="0">
              <a:latin typeface="Optima"/>
              <a:cs typeface="Optima"/>
            </a:endParaRPr>
          </a:p>
        </p:txBody>
      </p:sp>
      <p:sp>
        <p:nvSpPr>
          <p:cNvPr id="29" name="Rectangle 28"/>
          <p:cNvSpPr/>
          <p:nvPr/>
        </p:nvSpPr>
        <p:spPr>
          <a:xfrm>
            <a:off x="685800" y="4038600"/>
            <a:ext cx="8229600" cy="523220"/>
          </a:xfrm>
          <a:prstGeom prst="rect">
            <a:avLst/>
          </a:prstGeom>
        </p:spPr>
        <p:txBody>
          <a:bodyPr wrap="square">
            <a:spAutoFit/>
          </a:bodyPr>
          <a:lstStyle/>
          <a:p>
            <a:r>
              <a:rPr lang="en-US" sz="2800" i="1" dirty="0" err="1">
                <a:solidFill>
                  <a:schemeClr val="tx2"/>
                </a:solidFill>
                <a:latin typeface="Optima"/>
                <a:cs typeface="Optima"/>
              </a:rPr>
              <a:t>d</a:t>
            </a:r>
            <a:r>
              <a:rPr lang="en-US" sz="2800" i="1" baseline="-25000" dirty="0" err="1">
                <a:solidFill>
                  <a:schemeClr val="tx2"/>
                </a:solidFill>
                <a:latin typeface="Optima"/>
                <a:cs typeface="Optima"/>
              </a:rPr>
              <a:t>k,m</a:t>
            </a:r>
            <a:r>
              <a:rPr lang="en-US" sz="2800" dirty="0">
                <a:solidFill>
                  <a:schemeClr val="tx2"/>
                </a:solidFill>
                <a:latin typeface="Optima"/>
                <a:cs typeface="Optima"/>
              </a:rPr>
              <a:t> </a:t>
            </a:r>
            <a:r>
              <a:rPr lang="en-US" sz="2800" dirty="0">
                <a:latin typeface="Optima"/>
                <a:cs typeface="Optima"/>
              </a:rPr>
              <a:t>= [(</a:t>
            </a:r>
            <a:r>
              <a:rPr lang="en-US" sz="2800" i="1" dirty="0" err="1">
                <a:solidFill>
                  <a:schemeClr val="accent4"/>
                </a:solidFill>
                <a:latin typeface="Optima"/>
                <a:cs typeface="Optima"/>
              </a:rPr>
              <a:t>d</a:t>
            </a:r>
            <a:r>
              <a:rPr lang="en-US" sz="2800" i="1" baseline="-25000" dirty="0" err="1">
                <a:solidFill>
                  <a:schemeClr val="accent4"/>
                </a:solidFill>
                <a:latin typeface="Optima"/>
                <a:cs typeface="Optima"/>
              </a:rPr>
              <a:t>i,m</a:t>
            </a:r>
            <a:r>
              <a:rPr lang="en-US" sz="2800" dirty="0">
                <a:solidFill>
                  <a:schemeClr val="accent4"/>
                </a:solidFill>
                <a:latin typeface="Optima"/>
                <a:cs typeface="Optima"/>
              </a:rPr>
              <a:t> </a:t>
            </a:r>
            <a:r>
              <a:rPr lang="en-US" sz="2800" dirty="0">
                <a:latin typeface="Optima"/>
                <a:cs typeface="Optima"/>
              </a:rPr>
              <a:t>+ </a:t>
            </a:r>
            <a:r>
              <a:rPr lang="en-US" sz="2800" i="1" dirty="0" err="1">
                <a:solidFill>
                  <a:schemeClr val="tx2"/>
                </a:solidFill>
                <a:latin typeface="Optima"/>
                <a:cs typeface="Optima"/>
              </a:rPr>
              <a:t>d</a:t>
            </a:r>
            <a:r>
              <a:rPr lang="en-US" sz="2800" i="1" baseline="-25000" dirty="0" err="1">
                <a:solidFill>
                  <a:schemeClr val="tx2"/>
                </a:solidFill>
                <a:latin typeface="Optima"/>
                <a:cs typeface="Optima"/>
              </a:rPr>
              <a:t>k,m</a:t>
            </a:r>
            <a:r>
              <a:rPr lang="en-US" sz="2800" dirty="0">
                <a:latin typeface="Optima"/>
                <a:cs typeface="Optima"/>
              </a:rPr>
              <a:t>) + (</a:t>
            </a:r>
            <a:r>
              <a:rPr lang="en-US" sz="2800" i="1" dirty="0" err="1">
                <a:solidFill>
                  <a:schemeClr val="accent1"/>
                </a:solidFill>
                <a:latin typeface="Optima"/>
                <a:cs typeface="Optima"/>
              </a:rPr>
              <a:t>d</a:t>
            </a:r>
            <a:r>
              <a:rPr lang="en-US" sz="2800" i="1" baseline="-25000" dirty="0" err="1">
                <a:solidFill>
                  <a:schemeClr val="accent1"/>
                </a:solidFill>
                <a:latin typeface="Optima"/>
                <a:cs typeface="Optima"/>
              </a:rPr>
              <a:t>j,m</a:t>
            </a:r>
            <a:r>
              <a:rPr lang="en-US" sz="2800" dirty="0">
                <a:solidFill>
                  <a:schemeClr val="accent1"/>
                </a:solidFill>
                <a:latin typeface="Optima"/>
                <a:cs typeface="Optima"/>
              </a:rPr>
              <a:t> </a:t>
            </a:r>
            <a:r>
              <a:rPr lang="en-US" sz="2800" dirty="0">
                <a:latin typeface="Optima"/>
                <a:cs typeface="Optima"/>
              </a:rPr>
              <a:t>+ </a:t>
            </a:r>
            <a:r>
              <a:rPr lang="en-US" sz="2800" i="1" dirty="0" err="1">
                <a:solidFill>
                  <a:srgbClr val="ED1C24"/>
                </a:solidFill>
                <a:latin typeface="Optima"/>
                <a:cs typeface="Optima"/>
              </a:rPr>
              <a:t>d</a:t>
            </a:r>
            <a:r>
              <a:rPr lang="en-US" sz="2800" i="1" baseline="-25000" dirty="0" err="1">
                <a:solidFill>
                  <a:srgbClr val="ED1C24"/>
                </a:solidFill>
                <a:latin typeface="Optima"/>
                <a:cs typeface="Optima"/>
              </a:rPr>
              <a:t>k,m</a:t>
            </a:r>
            <a:r>
              <a:rPr lang="en-US" sz="2800" dirty="0">
                <a:latin typeface="Optima"/>
                <a:cs typeface="Optima"/>
              </a:rPr>
              <a:t>) – (</a:t>
            </a:r>
            <a:r>
              <a:rPr lang="en-US" sz="2800" i="1" dirty="0" err="1">
                <a:solidFill>
                  <a:schemeClr val="accent4"/>
                </a:solidFill>
                <a:latin typeface="Optima"/>
                <a:cs typeface="Optima"/>
              </a:rPr>
              <a:t>d</a:t>
            </a:r>
            <a:r>
              <a:rPr lang="en-US" sz="2800" i="1" baseline="-25000" dirty="0" err="1">
                <a:solidFill>
                  <a:schemeClr val="accent4"/>
                </a:solidFill>
                <a:latin typeface="Optima"/>
                <a:cs typeface="Optima"/>
              </a:rPr>
              <a:t>i,m</a:t>
            </a:r>
            <a:r>
              <a:rPr lang="en-US" sz="2800" dirty="0">
                <a:solidFill>
                  <a:schemeClr val="accent4"/>
                </a:solidFill>
                <a:latin typeface="Optima"/>
                <a:cs typeface="Optima"/>
              </a:rPr>
              <a:t> </a:t>
            </a:r>
            <a:r>
              <a:rPr lang="en-US" sz="2800" dirty="0">
                <a:latin typeface="Optima"/>
                <a:cs typeface="Optima"/>
              </a:rPr>
              <a:t>+ </a:t>
            </a:r>
            <a:r>
              <a:rPr lang="en-US" sz="2800" i="1" dirty="0" err="1">
                <a:solidFill>
                  <a:srgbClr val="176FC1"/>
                </a:solidFill>
                <a:latin typeface="Optima"/>
                <a:cs typeface="Optima"/>
              </a:rPr>
              <a:t>d</a:t>
            </a:r>
            <a:r>
              <a:rPr lang="en-US" sz="2800" i="1" baseline="-25000" dirty="0" err="1">
                <a:solidFill>
                  <a:srgbClr val="176FC1"/>
                </a:solidFill>
                <a:latin typeface="Optima"/>
                <a:cs typeface="Optima"/>
              </a:rPr>
              <a:t>j,m</a:t>
            </a:r>
            <a:r>
              <a:rPr lang="en-US" sz="2800" dirty="0">
                <a:latin typeface="Optima"/>
                <a:cs typeface="Optima"/>
              </a:rPr>
              <a:t>)] / 2</a:t>
            </a:r>
          </a:p>
        </p:txBody>
      </p:sp>
      <p:sp>
        <p:nvSpPr>
          <p:cNvPr id="3" name="Rectangle 2"/>
          <p:cNvSpPr/>
          <p:nvPr/>
        </p:nvSpPr>
        <p:spPr>
          <a:xfrm>
            <a:off x="304802" y="5638800"/>
            <a:ext cx="543739" cy="523220"/>
          </a:xfrm>
          <a:prstGeom prst="rect">
            <a:avLst/>
          </a:prstGeom>
        </p:spPr>
        <p:txBody>
          <a:bodyPr wrap="none">
            <a:spAutoFit/>
          </a:bodyPr>
          <a:lstStyle/>
          <a:p>
            <a:r>
              <a:rPr lang="en-US" sz="2800" dirty="0">
                <a:latin typeface="Optima"/>
                <a:cs typeface="Optima"/>
              </a:rPr>
              <a:t>∴</a:t>
            </a:r>
          </a:p>
        </p:txBody>
      </p:sp>
    </p:spTree>
    <p:extLst>
      <p:ext uri="{BB962C8B-B14F-4D97-AF65-F5344CB8AC3E}">
        <p14:creationId xmlns:p14="http://schemas.microsoft.com/office/powerpoint/2010/main" val="19413139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itle 1"/>
          <p:cNvSpPr txBox="1">
            <a:spLocks/>
          </p:cNvSpPr>
          <p:nvPr/>
        </p:nvSpPr>
        <p:spPr>
          <a:xfrm>
            <a:off x="218096"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An Idea for Distance-Based Phylogeny</a:t>
            </a:r>
          </a:p>
        </p:txBody>
      </p:sp>
      <p:graphicFrame>
        <p:nvGraphicFramePr>
          <p:cNvPr id="26" name="Table 25"/>
          <p:cNvGraphicFramePr>
            <a:graphicFrameLocks noGrp="1"/>
          </p:cNvGraphicFramePr>
          <p:nvPr>
            <p:extLst>
              <p:ext uri="{D42A27DB-BD31-4B8C-83A1-F6EECF244321}">
                <p14:modId xmlns:p14="http://schemas.microsoft.com/office/powerpoint/2010/main" val="2664786372"/>
              </p:ext>
            </p:extLst>
          </p:nvPr>
        </p:nvGraphicFramePr>
        <p:xfrm>
          <a:off x="1752600" y="1524000"/>
          <a:ext cx="5372856" cy="1905000"/>
        </p:xfrm>
        <a:graphic>
          <a:graphicData uri="http://schemas.openxmlformats.org/drawingml/2006/table">
            <a:tbl>
              <a:tblPr firstRow="1" bandRow="1">
                <a:tableStyleId>{5C22544A-7EE6-4342-B048-85BDC9FD1C3A}</a:tableStyleId>
              </a:tblPr>
              <a:tblGrid>
                <a:gridCol w="1211165">
                  <a:extLst>
                    <a:ext uri="{9D8B030D-6E8A-4147-A177-3AD203B41FA5}">
                      <a16:colId xmlns:a16="http://schemas.microsoft.com/office/drawing/2014/main" val="20000"/>
                    </a:ext>
                  </a:extLst>
                </a:gridCol>
                <a:gridCol w="1006231">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957384">
                  <a:extLst>
                    <a:ext uri="{9D8B030D-6E8A-4147-A177-3AD203B41FA5}">
                      <a16:colId xmlns:a16="http://schemas.microsoft.com/office/drawing/2014/main" val="20003"/>
                    </a:ext>
                  </a:extLst>
                </a:gridCol>
                <a:gridCol w="1055076">
                  <a:extLst>
                    <a:ext uri="{9D8B030D-6E8A-4147-A177-3AD203B41FA5}">
                      <a16:colId xmlns:a16="http://schemas.microsoft.com/office/drawing/2014/main" val="20004"/>
                    </a:ext>
                  </a:extLst>
                </a:gridCol>
              </a:tblGrid>
              <a:tr h="375920">
                <a:tc>
                  <a:txBody>
                    <a:bodyPr/>
                    <a:lstStyle/>
                    <a:p>
                      <a:pPr algn="ctr"/>
                      <a:endParaRPr lang="en-US" sz="1900" b="0"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rgbClr val="262626"/>
                          </a:solidFill>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rgbClr val="262626"/>
                          </a:solidFill>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rgbClr val="262626"/>
                          </a:solidFill>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rgbClr val="262626"/>
                          </a:solidFill>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5920">
                <a:tc>
                  <a:txBody>
                    <a:bodyPr/>
                    <a:lstStyle/>
                    <a:p>
                      <a:pPr algn="ctr"/>
                      <a:r>
                        <a:rPr lang="en-US" sz="1600" b="1" dirty="0">
                          <a:solidFill>
                            <a:srgbClr val="262626"/>
                          </a:solidFill>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5920">
                <a:tc>
                  <a:txBody>
                    <a:bodyPr/>
                    <a:lstStyle/>
                    <a:p>
                      <a:pPr algn="ctr"/>
                      <a:r>
                        <a:rPr lang="en-US" sz="1600" b="1" dirty="0">
                          <a:solidFill>
                            <a:srgbClr val="262626"/>
                          </a:solidFill>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5920">
                <a:tc>
                  <a:txBody>
                    <a:bodyPr/>
                    <a:lstStyle/>
                    <a:p>
                      <a:pPr algn="ctr"/>
                      <a:r>
                        <a:rPr lang="en-US" sz="1600" b="1" dirty="0">
                          <a:solidFill>
                            <a:srgbClr val="262626"/>
                          </a:solidFill>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chemeClr val="tx1">
                              <a:lumMod val="85000"/>
                              <a:lumOff val="15000"/>
                            </a:schemeClr>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592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rgbClr val="262626"/>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cxnSp>
        <p:nvCxnSpPr>
          <p:cNvPr id="28" name="Straight Arrow Connector 27"/>
          <p:cNvCxnSpPr/>
          <p:nvPr/>
        </p:nvCxnSpPr>
        <p:spPr>
          <a:xfrm>
            <a:off x="5249430" y="4953028"/>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5257802" y="4269483"/>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3" name="Oval 32"/>
          <p:cNvSpPr>
            <a:spLocks noChangeAspect="1"/>
          </p:cNvSpPr>
          <p:nvPr/>
        </p:nvSpPr>
        <p:spPr>
          <a:xfrm>
            <a:off x="6407370" y="4074004"/>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4" name="Oval 33"/>
          <p:cNvSpPr>
            <a:spLocks noChangeAspect="1"/>
          </p:cNvSpPr>
          <p:nvPr/>
        </p:nvSpPr>
        <p:spPr>
          <a:xfrm>
            <a:off x="6407370" y="542703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5" name="Oval 34"/>
          <p:cNvSpPr>
            <a:spLocks noChangeAspect="1"/>
          </p:cNvSpPr>
          <p:nvPr/>
        </p:nvSpPr>
        <p:spPr>
          <a:xfrm>
            <a:off x="4993669" y="4764213"/>
            <a:ext cx="365762" cy="365760"/>
          </a:xfrm>
          <a:prstGeom prst="ellipse">
            <a:avLst/>
          </a:prstGeom>
          <a:solidFill>
            <a:srgbClr val="BFBFBF"/>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8" name="Rectangle 37"/>
          <p:cNvSpPr/>
          <p:nvPr/>
        </p:nvSpPr>
        <p:spPr>
          <a:xfrm>
            <a:off x="6795814" y="5411059"/>
            <a:ext cx="838845" cy="369332"/>
          </a:xfrm>
          <a:prstGeom prst="rect">
            <a:avLst/>
          </a:prstGeom>
        </p:spPr>
        <p:txBody>
          <a:bodyPr wrap="none">
            <a:spAutoFit/>
          </a:bodyPr>
          <a:lstStyle/>
          <a:p>
            <a:r>
              <a:rPr lang="en-US" b="1" dirty="0">
                <a:solidFill>
                  <a:schemeClr val="tx1">
                    <a:lumMod val="85000"/>
                    <a:lumOff val="15000"/>
                  </a:schemeClr>
                </a:solidFill>
                <a:latin typeface="Optima"/>
                <a:cs typeface="Optima"/>
              </a:rPr>
              <a:t>Whale</a:t>
            </a:r>
            <a:endParaRPr lang="en-US" b="1" dirty="0">
              <a:solidFill>
                <a:schemeClr val="tx1">
                  <a:lumMod val="85000"/>
                  <a:lumOff val="15000"/>
                </a:schemeClr>
              </a:solidFill>
            </a:endParaRPr>
          </a:p>
        </p:txBody>
      </p:sp>
      <p:sp>
        <p:nvSpPr>
          <p:cNvPr id="39" name="Rectangle 38"/>
          <p:cNvSpPr/>
          <p:nvPr/>
        </p:nvSpPr>
        <p:spPr>
          <a:xfrm>
            <a:off x="6795812" y="4054565"/>
            <a:ext cx="595086" cy="369332"/>
          </a:xfrm>
          <a:prstGeom prst="rect">
            <a:avLst/>
          </a:prstGeom>
        </p:spPr>
        <p:txBody>
          <a:bodyPr wrap="none">
            <a:spAutoFit/>
          </a:bodyPr>
          <a:lstStyle/>
          <a:p>
            <a:r>
              <a:rPr lang="en-US" b="1" dirty="0">
                <a:solidFill>
                  <a:schemeClr val="tx1">
                    <a:lumMod val="85000"/>
                    <a:lumOff val="15000"/>
                  </a:schemeClr>
                </a:solidFill>
                <a:latin typeface="Optima"/>
                <a:cs typeface="Optima"/>
              </a:rPr>
              <a:t>Seal</a:t>
            </a:r>
            <a:endParaRPr lang="en-US" b="1" dirty="0">
              <a:solidFill>
                <a:schemeClr val="tx1">
                  <a:lumMod val="85000"/>
                  <a:lumOff val="15000"/>
                </a:schemeClr>
              </a:solidFill>
            </a:endParaRPr>
          </a:p>
        </p:txBody>
      </p:sp>
      <p:sp>
        <p:nvSpPr>
          <p:cNvPr id="45" name="TextBox 44"/>
          <p:cNvSpPr txBox="1"/>
          <p:nvPr/>
        </p:nvSpPr>
        <p:spPr>
          <a:xfrm>
            <a:off x="5674774" y="4211573"/>
            <a:ext cx="284435"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a:t>
            </a:r>
          </a:p>
        </p:txBody>
      </p:sp>
      <p:sp>
        <p:nvSpPr>
          <p:cNvPr id="66" name="TextBox 65"/>
          <p:cNvSpPr txBox="1"/>
          <p:nvPr/>
        </p:nvSpPr>
        <p:spPr>
          <a:xfrm>
            <a:off x="5674774" y="5240973"/>
            <a:ext cx="284435"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a:t>
            </a:r>
          </a:p>
        </p:txBody>
      </p:sp>
      <p:sp>
        <p:nvSpPr>
          <p:cNvPr id="14" name="Content Placeholder 3"/>
          <p:cNvSpPr txBox="1">
            <a:spLocks/>
          </p:cNvSpPr>
          <p:nvPr/>
        </p:nvSpPr>
        <p:spPr>
          <a:xfrm>
            <a:off x="685800" y="4572000"/>
            <a:ext cx="8382000" cy="21336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k,m</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j,k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i,j</a:t>
            </a:r>
            <a:r>
              <a:rPr lang="en-US" sz="2800" dirty="0">
                <a:solidFill>
                  <a:schemeClr val="tx2">
                    <a:alpha val="0"/>
                  </a:schemeClr>
                </a:solidFill>
                <a:latin typeface="Optima"/>
                <a:cs typeface="Optima"/>
              </a:rPr>
              <a:t>) / 2</a:t>
            </a:r>
            <a:endParaRPr lang="en-US" sz="2800" i="1" dirty="0">
              <a:solidFill>
                <a:schemeClr val="tx2">
                  <a:alpha val="0"/>
                </a:schemeClr>
              </a:solidFill>
              <a:latin typeface="Optima"/>
              <a:cs typeface="Optima"/>
            </a:endParaRPr>
          </a:p>
          <a:p>
            <a:pPr marL="0" indent="0">
              <a:buNone/>
            </a:pP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k,m</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j,k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i,j</a:t>
            </a:r>
            <a:r>
              <a:rPr lang="en-US" sz="2800" dirty="0">
                <a:solidFill>
                  <a:schemeClr val="tx2">
                    <a:alpha val="0"/>
                  </a:schemeClr>
                </a:solidFill>
                <a:latin typeface="Optima"/>
                <a:cs typeface="Optima"/>
              </a:rPr>
              <a:t>) / 2</a:t>
            </a:r>
            <a:endParaRPr lang="en-US" sz="2800" i="1" dirty="0">
              <a:solidFill>
                <a:schemeClr val="tx2">
                  <a:alpha val="0"/>
                </a:schemeClr>
              </a:solidFill>
              <a:latin typeface="Optima"/>
              <a:cs typeface="Optima"/>
            </a:endParaRPr>
          </a:p>
          <a:p>
            <a:pPr marL="0" indent="0">
              <a:buNone/>
            </a:pPr>
            <a:r>
              <a:rPr lang="en-US" sz="2800" i="1" baseline="-25000" dirty="0">
                <a:solidFill>
                  <a:schemeClr val="tx2">
                    <a:alpha val="0"/>
                  </a:schemeClr>
                </a:solidFill>
                <a:latin typeface="Optima"/>
                <a:cs typeface="Optima"/>
              </a:rPr>
              <a:t>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i,m</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j,k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i,j</a:t>
            </a:r>
            <a:r>
              <a:rPr lang="en-US" sz="2800" dirty="0">
                <a:solidFill>
                  <a:schemeClr val="tx2">
                    <a:alpha val="0"/>
                  </a:schemeClr>
                </a:solidFill>
                <a:latin typeface="Optima"/>
                <a:cs typeface="Optima"/>
              </a:rPr>
              <a:t>) / 2</a:t>
            </a:r>
          </a:p>
          <a:p>
            <a:pPr marL="0" indent="0">
              <a:buNone/>
            </a:pPr>
            <a:r>
              <a:rPr lang="en-US" sz="2800" i="1" baseline="-25000" dirty="0">
                <a:solidFill>
                  <a:schemeClr val="accent1"/>
                </a:solidFill>
                <a:latin typeface="Optima"/>
                <a:cs typeface="Optima"/>
              </a:rPr>
              <a:t> </a:t>
            </a:r>
            <a:r>
              <a:rPr lang="en-US" sz="2800" i="1" dirty="0" err="1">
                <a:solidFill>
                  <a:schemeClr val="accent4"/>
                </a:solidFill>
                <a:latin typeface="Optima"/>
                <a:cs typeface="Optima"/>
              </a:rPr>
              <a:t>d</a:t>
            </a:r>
            <a:r>
              <a:rPr lang="en-US" sz="2800" i="1" baseline="-25000" dirty="0" err="1">
                <a:solidFill>
                  <a:schemeClr val="accent4"/>
                </a:solidFill>
                <a:latin typeface="Optima"/>
                <a:cs typeface="Optima"/>
              </a:rPr>
              <a:t>i,m</a:t>
            </a:r>
            <a:r>
              <a:rPr lang="en-US" sz="2800" dirty="0">
                <a:solidFill>
                  <a:schemeClr val="accent4"/>
                </a:solidFill>
                <a:latin typeface="Optima"/>
                <a:cs typeface="Optima"/>
              </a:rPr>
              <a:t> </a:t>
            </a:r>
            <a:r>
              <a:rPr lang="en-US" sz="2800" dirty="0">
                <a:latin typeface="Optima"/>
                <a:cs typeface="Optima"/>
              </a:rPr>
              <a:t>= (</a:t>
            </a:r>
            <a:r>
              <a:rPr lang="en-US" sz="2800" i="1" dirty="0" err="1">
                <a:latin typeface="Optima"/>
                <a:cs typeface="Optima"/>
              </a:rPr>
              <a:t>D</a:t>
            </a:r>
            <a:r>
              <a:rPr lang="en-US" sz="2800" i="1" baseline="-25000" dirty="0" err="1">
                <a:latin typeface="Optima"/>
                <a:cs typeface="Optima"/>
              </a:rPr>
              <a:t>i,k</a:t>
            </a:r>
            <a:r>
              <a:rPr lang="en-US" sz="2800" dirty="0">
                <a:latin typeface="Optima"/>
                <a:cs typeface="Optima"/>
              </a:rPr>
              <a:t> + </a:t>
            </a:r>
            <a:r>
              <a:rPr lang="en-US" sz="2800" i="1" dirty="0" err="1">
                <a:latin typeface="Optima"/>
                <a:cs typeface="Optima"/>
              </a:rPr>
              <a:t>D</a:t>
            </a:r>
            <a:r>
              <a:rPr lang="en-US" sz="2800" i="1" baseline="-25000" dirty="0" err="1">
                <a:latin typeface="Optima"/>
                <a:cs typeface="Optima"/>
              </a:rPr>
              <a:t>i,j</a:t>
            </a:r>
            <a:r>
              <a:rPr lang="en-US" sz="2800" dirty="0">
                <a:latin typeface="Optima"/>
                <a:cs typeface="Optima"/>
              </a:rPr>
              <a:t> – </a:t>
            </a:r>
            <a:r>
              <a:rPr lang="en-US" sz="2800" i="1" dirty="0" err="1">
                <a:latin typeface="Optima"/>
                <a:cs typeface="Optima"/>
              </a:rPr>
              <a:t>D</a:t>
            </a:r>
            <a:r>
              <a:rPr lang="en-US" sz="2800" i="1" baseline="-25000" dirty="0" err="1">
                <a:latin typeface="Optima"/>
                <a:cs typeface="Optima"/>
              </a:rPr>
              <a:t>j,k</a:t>
            </a:r>
            <a:r>
              <a:rPr lang="en-US" sz="2800" dirty="0">
                <a:latin typeface="Optima"/>
                <a:cs typeface="Optima"/>
              </a:rPr>
              <a:t>) / 2</a:t>
            </a:r>
            <a:endParaRPr lang="en-US" sz="2800" i="1" dirty="0">
              <a:latin typeface="Optima"/>
              <a:cs typeface="Optima"/>
            </a:endParaRPr>
          </a:p>
        </p:txBody>
      </p:sp>
    </p:spTree>
    <p:extLst>
      <p:ext uri="{BB962C8B-B14F-4D97-AF65-F5344CB8AC3E}">
        <p14:creationId xmlns:p14="http://schemas.microsoft.com/office/powerpoint/2010/main" val="37646647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itle 1"/>
          <p:cNvSpPr txBox="1">
            <a:spLocks/>
          </p:cNvSpPr>
          <p:nvPr/>
        </p:nvSpPr>
        <p:spPr>
          <a:xfrm>
            <a:off x="218096"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An Idea for Distance-Based Phylogeny</a:t>
            </a:r>
          </a:p>
        </p:txBody>
      </p:sp>
      <p:graphicFrame>
        <p:nvGraphicFramePr>
          <p:cNvPr id="26" name="Table 25"/>
          <p:cNvGraphicFramePr>
            <a:graphicFrameLocks noGrp="1"/>
          </p:cNvGraphicFramePr>
          <p:nvPr>
            <p:extLst>
              <p:ext uri="{D42A27DB-BD31-4B8C-83A1-F6EECF244321}">
                <p14:modId xmlns:p14="http://schemas.microsoft.com/office/powerpoint/2010/main" val="3909207941"/>
              </p:ext>
            </p:extLst>
          </p:nvPr>
        </p:nvGraphicFramePr>
        <p:xfrm>
          <a:off x="1752600" y="1524000"/>
          <a:ext cx="5372856" cy="1905000"/>
        </p:xfrm>
        <a:graphic>
          <a:graphicData uri="http://schemas.openxmlformats.org/drawingml/2006/table">
            <a:tbl>
              <a:tblPr firstRow="1" bandRow="1">
                <a:tableStyleId>{5C22544A-7EE6-4342-B048-85BDC9FD1C3A}</a:tableStyleId>
              </a:tblPr>
              <a:tblGrid>
                <a:gridCol w="1211165">
                  <a:extLst>
                    <a:ext uri="{9D8B030D-6E8A-4147-A177-3AD203B41FA5}">
                      <a16:colId xmlns:a16="http://schemas.microsoft.com/office/drawing/2014/main" val="20000"/>
                    </a:ext>
                  </a:extLst>
                </a:gridCol>
                <a:gridCol w="1006231">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957384">
                  <a:extLst>
                    <a:ext uri="{9D8B030D-6E8A-4147-A177-3AD203B41FA5}">
                      <a16:colId xmlns:a16="http://schemas.microsoft.com/office/drawing/2014/main" val="20003"/>
                    </a:ext>
                  </a:extLst>
                </a:gridCol>
                <a:gridCol w="1055076">
                  <a:extLst>
                    <a:ext uri="{9D8B030D-6E8A-4147-A177-3AD203B41FA5}">
                      <a16:colId xmlns:a16="http://schemas.microsoft.com/office/drawing/2014/main" val="20004"/>
                    </a:ext>
                  </a:extLst>
                </a:gridCol>
              </a:tblGrid>
              <a:tr h="375920">
                <a:tc>
                  <a:txBody>
                    <a:bodyPr/>
                    <a:lstStyle/>
                    <a:p>
                      <a:pPr algn="ctr"/>
                      <a:endParaRPr lang="en-US" sz="1900" b="0"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rgbClr val="262626"/>
                          </a:solidFill>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rgbClr val="262626"/>
                          </a:solidFill>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rgbClr val="262626"/>
                          </a:solidFill>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rgbClr val="262626"/>
                          </a:solidFill>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5920">
                <a:tc>
                  <a:txBody>
                    <a:bodyPr/>
                    <a:lstStyle/>
                    <a:p>
                      <a:pPr algn="ctr"/>
                      <a:r>
                        <a:rPr lang="en-US" sz="1600" b="1" dirty="0">
                          <a:solidFill>
                            <a:srgbClr val="262626"/>
                          </a:solidFill>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5920">
                <a:tc>
                  <a:txBody>
                    <a:bodyPr/>
                    <a:lstStyle/>
                    <a:p>
                      <a:pPr algn="ctr"/>
                      <a:r>
                        <a:rPr lang="en-US" sz="1600" b="1" dirty="0">
                          <a:solidFill>
                            <a:srgbClr val="262626"/>
                          </a:solidFill>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5920">
                <a:tc>
                  <a:txBody>
                    <a:bodyPr/>
                    <a:lstStyle/>
                    <a:p>
                      <a:pPr algn="ctr"/>
                      <a:r>
                        <a:rPr lang="en-US" sz="1600" b="1" dirty="0">
                          <a:solidFill>
                            <a:srgbClr val="262626"/>
                          </a:solidFill>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chemeClr val="tx1">
                              <a:lumMod val="85000"/>
                              <a:lumOff val="15000"/>
                            </a:schemeClr>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592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rgbClr val="262626"/>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cxnSp>
        <p:nvCxnSpPr>
          <p:cNvPr id="28" name="Straight Arrow Connector 27"/>
          <p:cNvCxnSpPr/>
          <p:nvPr/>
        </p:nvCxnSpPr>
        <p:spPr>
          <a:xfrm>
            <a:off x="5249430" y="4953028"/>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5257802" y="4269483"/>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3" name="Oval 32"/>
          <p:cNvSpPr>
            <a:spLocks noChangeAspect="1"/>
          </p:cNvSpPr>
          <p:nvPr/>
        </p:nvSpPr>
        <p:spPr>
          <a:xfrm>
            <a:off x="6407370" y="4074004"/>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4" name="Oval 33"/>
          <p:cNvSpPr>
            <a:spLocks noChangeAspect="1"/>
          </p:cNvSpPr>
          <p:nvPr/>
        </p:nvSpPr>
        <p:spPr>
          <a:xfrm>
            <a:off x="6407370" y="542703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5" name="Oval 34"/>
          <p:cNvSpPr>
            <a:spLocks noChangeAspect="1"/>
          </p:cNvSpPr>
          <p:nvPr/>
        </p:nvSpPr>
        <p:spPr>
          <a:xfrm>
            <a:off x="4993669" y="4764213"/>
            <a:ext cx="365762" cy="365760"/>
          </a:xfrm>
          <a:prstGeom prst="ellipse">
            <a:avLst/>
          </a:prstGeom>
          <a:solidFill>
            <a:srgbClr val="BFBFBF"/>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8" name="Rectangle 37"/>
          <p:cNvSpPr/>
          <p:nvPr/>
        </p:nvSpPr>
        <p:spPr>
          <a:xfrm>
            <a:off x="6795814" y="5411059"/>
            <a:ext cx="838845" cy="369332"/>
          </a:xfrm>
          <a:prstGeom prst="rect">
            <a:avLst/>
          </a:prstGeom>
        </p:spPr>
        <p:txBody>
          <a:bodyPr wrap="none">
            <a:spAutoFit/>
          </a:bodyPr>
          <a:lstStyle/>
          <a:p>
            <a:r>
              <a:rPr lang="en-US" b="1" dirty="0">
                <a:solidFill>
                  <a:schemeClr val="tx1">
                    <a:lumMod val="85000"/>
                    <a:lumOff val="15000"/>
                  </a:schemeClr>
                </a:solidFill>
                <a:latin typeface="Optima"/>
                <a:cs typeface="Optima"/>
              </a:rPr>
              <a:t>Whale</a:t>
            </a:r>
            <a:endParaRPr lang="en-US" b="1" dirty="0">
              <a:solidFill>
                <a:schemeClr val="tx1">
                  <a:lumMod val="85000"/>
                  <a:lumOff val="15000"/>
                </a:schemeClr>
              </a:solidFill>
            </a:endParaRPr>
          </a:p>
        </p:txBody>
      </p:sp>
      <p:sp>
        <p:nvSpPr>
          <p:cNvPr id="39" name="Rectangle 38"/>
          <p:cNvSpPr/>
          <p:nvPr/>
        </p:nvSpPr>
        <p:spPr>
          <a:xfrm>
            <a:off x="6795812" y="4054565"/>
            <a:ext cx="595086" cy="369332"/>
          </a:xfrm>
          <a:prstGeom prst="rect">
            <a:avLst/>
          </a:prstGeom>
        </p:spPr>
        <p:txBody>
          <a:bodyPr wrap="none">
            <a:spAutoFit/>
          </a:bodyPr>
          <a:lstStyle/>
          <a:p>
            <a:r>
              <a:rPr lang="en-US" b="1" dirty="0">
                <a:solidFill>
                  <a:schemeClr val="tx1">
                    <a:lumMod val="85000"/>
                    <a:lumOff val="15000"/>
                  </a:schemeClr>
                </a:solidFill>
                <a:latin typeface="Optima"/>
                <a:cs typeface="Optima"/>
              </a:rPr>
              <a:t>Seal</a:t>
            </a:r>
            <a:endParaRPr lang="en-US" b="1" dirty="0">
              <a:solidFill>
                <a:schemeClr val="tx1">
                  <a:lumMod val="85000"/>
                  <a:lumOff val="15000"/>
                </a:schemeClr>
              </a:solidFill>
            </a:endParaRPr>
          </a:p>
        </p:txBody>
      </p:sp>
      <p:sp>
        <p:nvSpPr>
          <p:cNvPr id="45" name="TextBox 44"/>
          <p:cNvSpPr txBox="1"/>
          <p:nvPr/>
        </p:nvSpPr>
        <p:spPr>
          <a:xfrm>
            <a:off x="5674774" y="4211573"/>
            <a:ext cx="284435"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a:t>
            </a:r>
          </a:p>
        </p:txBody>
      </p:sp>
      <p:sp>
        <p:nvSpPr>
          <p:cNvPr id="66" name="TextBox 65"/>
          <p:cNvSpPr txBox="1"/>
          <p:nvPr/>
        </p:nvSpPr>
        <p:spPr>
          <a:xfrm>
            <a:off x="5674774" y="5240973"/>
            <a:ext cx="284435"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a:t>
            </a:r>
          </a:p>
        </p:txBody>
      </p:sp>
      <p:sp>
        <p:nvSpPr>
          <p:cNvPr id="14" name="Content Placeholder 3"/>
          <p:cNvSpPr txBox="1">
            <a:spLocks/>
          </p:cNvSpPr>
          <p:nvPr/>
        </p:nvSpPr>
        <p:spPr>
          <a:xfrm>
            <a:off x="685800" y="4572000"/>
            <a:ext cx="8382000" cy="21336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k,m</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j,k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i,j</a:t>
            </a:r>
            <a:r>
              <a:rPr lang="en-US" sz="2800" dirty="0">
                <a:solidFill>
                  <a:schemeClr val="tx2">
                    <a:alpha val="0"/>
                  </a:schemeClr>
                </a:solidFill>
                <a:latin typeface="Optima"/>
                <a:cs typeface="Optima"/>
              </a:rPr>
              <a:t>) / 2</a:t>
            </a:r>
            <a:endParaRPr lang="en-US" sz="2800" i="1" dirty="0">
              <a:solidFill>
                <a:schemeClr val="tx2">
                  <a:alpha val="0"/>
                </a:schemeClr>
              </a:solidFill>
              <a:latin typeface="Optima"/>
              <a:cs typeface="Optima"/>
            </a:endParaRPr>
          </a:p>
          <a:p>
            <a:pPr marL="0" indent="0">
              <a:buNone/>
            </a:pP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k,m</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j,k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i,j</a:t>
            </a:r>
            <a:r>
              <a:rPr lang="en-US" sz="2800" dirty="0">
                <a:solidFill>
                  <a:schemeClr val="tx2">
                    <a:alpha val="0"/>
                  </a:schemeClr>
                </a:solidFill>
                <a:latin typeface="Optima"/>
                <a:cs typeface="Optima"/>
              </a:rPr>
              <a:t>) / 2</a:t>
            </a:r>
            <a:endParaRPr lang="en-US" sz="2800" i="1" dirty="0">
              <a:solidFill>
                <a:schemeClr val="tx2">
                  <a:alpha val="0"/>
                </a:schemeClr>
              </a:solidFill>
              <a:latin typeface="Optima"/>
              <a:cs typeface="Optima"/>
            </a:endParaRPr>
          </a:p>
          <a:p>
            <a:pPr marL="0" indent="0">
              <a:buNone/>
            </a:pPr>
            <a:r>
              <a:rPr lang="en-US" sz="2800" i="1" baseline="-25000" dirty="0">
                <a:solidFill>
                  <a:schemeClr val="tx2">
                    <a:alpha val="0"/>
                  </a:schemeClr>
                </a:solidFill>
                <a:latin typeface="Optima"/>
                <a:cs typeface="Optima"/>
              </a:rPr>
              <a:t>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i,m</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j,k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i,j</a:t>
            </a:r>
            <a:r>
              <a:rPr lang="en-US" sz="2800" dirty="0">
                <a:solidFill>
                  <a:schemeClr val="tx2">
                    <a:alpha val="0"/>
                  </a:schemeClr>
                </a:solidFill>
                <a:latin typeface="Optima"/>
                <a:cs typeface="Optima"/>
              </a:rPr>
              <a:t>) / 2</a:t>
            </a:r>
          </a:p>
          <a:p>
            <a:pPr marL="0" indent="0">
              <a:buNone/>
            </a:pPr>
            <a:r>
              <a:rPr lang="en-US" sz="2800" i="1" baseline="-25000" dirty="0">
                <a:solidFill>
                  <a:schemeClr val="accent1"/>
                </a:solidFill>
                <a:latin typeface="Optima"/>
                <a:cs typeface="Optima"/>
              </a:rPr>
              <a:t> </a:t>
            </a:r>
            <a:r>
              <a:rPr lang="en-US" sz="2800" i="1" dirty="0" err="1">
                <a:solidFill>
                  <a:schemeClr val="accent4"/>
                </a:solidFill>
                <a:latin typeface="Optima"/>
                <a:cs typeface="Optima"/>
              </a:rPr>
              <a:t>d</a:t>
            </a:r>
            <a:r>
              <a:rPr lang="en-US" sz="2800" i="1" baseline="-25000" dirty="0" err="1">
                <a:solidFill>
                  <a:schemeClr val="accent4"/>
                </a:solidFill>
                <a:latin typeface="Optima"/>
                <a:cs typeface="Optima"/>
              </a:rPr>
              <a:t>i,m</a:t>
            </a:r>
            <a:r>
              <a:rPr lang="en-US" sz="2800" dirty="0">
                <a:solidFill>
                  <a:schemeClr val="accent4"/>
                </a:solidFill>
                <a:latin typeface="Optima"/>
                <a:cs typeface="Optima"/>
              </a:rPr>
              <a:t> </a:t>
            </a:r>
            <a:r>
              <a:rPr lang="en-US" sz="2800" dirty="0">
                <a:latin typeface="Optima"/>
                <a:cs typeface="Optima"/>
              </a:rPr>
              <a:t>= (</a:t>
            </a:r>
            <a:r>
              <a:rPr lang="en-US" sz="2800" i="1" dirty="0" err="1">
                <a:latin typeface="Optima"/>
                <a:cs typeface="Optima"/>
              </a:rPr>
              <a:t>D</a:t>
            </a:r>
            <a:r>
              <a:rPr lang="en-US" sz="2800" i="1" baseline="-25000" dirty="0" err="1">
                <a:latin typeface="Optima"/>
                <a:cs typeface="Optima"/>
              </a:rPr>
              <a:t>i,k</a:t>
            </a:r>
            <a:r>
              <a:rPr lang="en-US" sz="2800" dirty="0">
                <a:latin typeface="Optima"/>
                <a:cs typeface="Optima"/>
              </a:rPr>
              <a:t> + </a:t>
            </a:r>
            <a:r>
              <a:rPr lang="en-US" sz="2800" i="1" dirty="0" err="1">
                <a:latin typeface="Optima"/>
                <a:cs typeface="Optima"/>
              </a:rPr>
              <a:t>D</a:t>
            </a:r>
            <a:r>
              <a:rPr lang="en-US" sz="2800" i="1" baseline="-25000" dirty="0" err="1">
                <a:latin typeface="Optima"/>
                <a:cs typeface="Optima"/>
              </a:rPr>
              <a:t>i,j</a:t>
            </a:r>
            <a:r>
              <a:rPr lang="en-US" sz="2800" dirty="0">
                <a:latin typeface="Optima"/>
                <a:cs typeface="Optima"/>
              </a:rPr>
              <a:t> – </a:t>
            </a:r>
            <a:r>
              <a:rPr lang="en-US" sz="2800" i="1" dirty="0" err="1">
                <a:latin typeface="Optima"/>
                <a:cs typeface="Optima"/>
              </a:rPr>
              <a:t>D</a:t>
            </a:r>
            <a:r>
              <a:rPr lang="en-US" sz="2800" i="1" baseline="-25000" dirty="0" err="1">
                <a:latin typeface="Optima"/>
                <a:cs typeface="Optima"/>
              </a:rPr>
              <a:t>j,k</a:t>
            </a:r>
            <a:r>
              <a:rPr lang="en-US" sz="2800" dirty="0">
                <a:latin typeface="Optima"/>
                <a:cs typeface="Optima"/>
              </a:rPr>
              <a:t>) / 2</a:t>
            </a:r>
            <a:endParaRPr lang="en-US" sz="2800" i="1" dirty="0">
              <a:latin typeface="Optima"/>
              <a:cs typeface="Optima"/>
            </a:endParaRPr>
          </a:p>
        </p:txBody>
      </p:sp>
      <p:sp>
        <p:nvSpPr>
          <p:cNvPr id="15" name="TextBox 14"/>
          <p:cNvSpPr txBox="1"/>
          <p:nvPr/>
        </p:nvSpPr>
        <p:spPr>
          <a:xfrm>
            <a:off x="4965958" y="4711440"/>
            <a:ext cx="463868" cy="400110"/>
          </a:xfrm>
          <a:prstGeom prst="rect">
            <a:avLst/>
          </a:prstGeom>
          <a:noFill/>
        </p:spPr>
        <p:txBody>
          <a:bodyPr wrap="none" rtlCol="0">
            <a:spAutoFit/>
          </a:bodyPr>
          <a:lstStyle/>
          <a:p>
            <a:pPr algn="ctr"/>
            <a:r>
              <a:rPr lang="en-US" sz="2000" i="1" dirty="0">
                <a:solidFill>
                  <a:schemeClr val="tx1">
                    <a:lumMod val="85000"/>
                    <a:lumOff val="15000"/>
                  </a:schemeClr>
                </a:solidFill>
                <a:latin typeface="Optima"/>
                <a:cs typeface="Optima"/>
              </a:rPr>
              <a:t>m</a:t>
            </a:r>
          </a:p>
        </p:txBody>
      </p:sp>
    </p:spTree>
    <p:extLst>
      <p:ext uri="{BB962C8B-B14F-4D97-AF65-F5344CB8AC3E}">
        <p14:creationId xmlns:p14="http://schemas.microsoft.com/office/powerpoint/2010/main" val="2930639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3"/>
          <p:cNvSpPr txBox="1">
            <a:spLocks/>
          </p:cNvSpPr>
          <p:nvPr/>
        </p:nvSpPr>
        <p:spPr>
          <a:xfrm>
            <a:off x="685800" y="4572000"/>
            <a:ext cx="8382000" cy="21336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k,m</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j,k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i,j</a:t>
            </a:r>
            <a:r>
              <a:rPr lang="en-US" sz="2800" dirty="0">
                <a:solidFill>
                  <a:schemeClr val="tx2">
                    <a:alpha val="0"/>
                  </a:schemeClr>
                </a:solidFill>
                <a:latin typeface="Optima"/>
                <a:cs typeface="Optima"/>
              </a:rPr>
              <a:t>) / 2</a:t>
            </a:r>
            <a:endParaRPr lang="en-US" sz="2800" i="1" dirty="0">
              <a:solidFill>
                <a:schemeClr val="tx2">
                  <a:alpha val="0"/>
                </a:schemeClr>
              </a:solidFill>
              <a:latin typeface="Optima"/>
              <a:cs typeface="Optima"/>
            </a:endParaRPr>
          </a:p>
          <a:p>
            <a:pPr marL="0" indent="0">
              <a:buNone/>
            </a:pP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k,m</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j,k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i,j</a:t>
            </a:r>
            <a:r>
              <a:rPr lang="en-US" sz="2800" dirty="0">
                <a:solidFill>
                  <a:schemeClr val="tx2">
                    <a:alpha val="0"/>
                  </a:schemeClr>
                </a:solidFill>
                <a:latin typeface="Optima"/>
                <a:cs typeface="Optima"/>
              </a:rPr>
              <a:t>) / 2</a:t>
            </a:r>
            <a:endParaRPr lang="en-US" sz="2800" i="1" dirty="0">
              <a:solidFill>
                <a:schemeClr val="tx2">
                  <a:alpha val="0"/>
                </a:schemeClr>
              </a:solidFill>
              <a:latin typeface="Optima"/>
              <a:cs typeface="Optima"/>
            </a:endParaRPr>
          </a:p>
          <a:p>
            <a:pPr marL="0" indent="0">
              <a:buNone/>
            </a:pPr>
            <a:r>
              <a:rPr lang="en-US" sz="2800" i="1" baseline="-25000" dirty="0">
                <a:solidFill>
                  <a:schemeClr val="tx2">
                    <a:alpha val="0"/>
                  </a:schemeClr>
                </a:solidFill>
                <a:latin typeface="Optima"/>
                <a:cs typeface="Optima"/>
              </a:rPr>
              <a:t>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i,m</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j,k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i,j</a:t>
            </a:r>
            <a:r>
              <a:rPr lang="en-US" sz="2800" dirty="0">
                <a:solidFill>
                  <a:schemeClr val="tx2">
                    <a:alpha val="0"/>
                  </a:schemeClr>
                </a:solidFill>
                <a:latin typeface="Optima"/>
                <a:cs typeface="Optima"/>
              </a:rPr>
              <a:t>) / 2</a:t>
            </a:r>
          </a:p>
          <a:p>
            <a:pPr marL="0" indent="0">
              <a:buNone/>
            </a:pPr>
            <a:r>
              <a:rPr lang="en-US" sz="2800" i="1" baseline="-25000" dirty="0">
                <a:solidFill>
                  <a:schemeClr val="accent1"/>
                </a:solidFill>
                <a:latin typeface="Optima"/>
                <a:cs typeface="Optima"/>
              </a:rPr>
              <a:t> </a:t>
            </a:r>
            <a:r>
              <a:rPr lang="en-US" sz="2800" i="1" dirty="0" err="1">
                <a:solidFill>
                  <a:schemeClr val="accent4"/>
                </a:solidFill>
                <a:latin typeface="Optima"/>
                <a:cs typeface="Optima"/>
              </a:rPr>
              <a:t>d</a:t>
            </a:r>
            <a:r>
              <a:rPr lang="en-US" sz="2800" baseline="-25000" dirty="0" err="1">
                <a:solidFill>
                  <a:schemeClr val="accent4"/>
                </a:solidFill>
                <a:latin typeface="Optima"/>
                <a:cs typeface="Optima"/>
              </a:rPr>
              <a:t>Seal</a:t>
            </a:r>
            <a:r>
              <a:rPr lang="en-US" sz="2800" i="1" baseline="-25000" dirty="0" err="1">
                <a:solidFill>
                  <a:schemeClr val="accent4"/>
                </a:solidFill>
                <a:latin typeface="Optima"/>
                <a:cs typeface="Optima"/>
              </a:rPr>
              <a:t>,m</a:t>
            </a:r>
            <a:r>
              <a:rPr lang="en-US" sz="2800" dirty="0">
                <a:solidFill>
                  <a:schemeClr val="accent4"/>
                </a:solidFill>
                <a:latin typeface="Optima"/>
                <a:cs typeface="Optima"/>
              </a:rPr>
              <a:t> </a:t>
            </a:r>
            <a:r>
              <a:rPr lang="en-US" sz="2800" dirty="0">
                <a:latin typeface="Optima"/>
                <a:cs typeface="Optima"/>
              </a:rPr>
              <a:t>= (</a:t>
            </a:r>
            <a:r>
              <a:rPr lang="en-US" sz="2800" i="1" dirty="0" err="1">
                <a:latin typeface="Optima"/>
                <a:cs typeface="Optima"/>
              </a:rPr>
              <a:t>D</a:t>
            </a:r>
            <a:r>
              <a:rPr lang="en-US" sz="2800" baseline="-25000" dirty="0" err="1">
                <a:latin typeface="Optima"/>
                <a:cs typeface="Optima"/>
              </a:rPr>
              <a:t>Seal</a:t>
            </a:r>
            <a:r>
              <a:rPr lang="en-US" sz="2800" i="1" baseline="-25000" dirty="0" err="1">
                <a:latin typeface="Optima"/>
                <a:cs typeface="Optima"/>
              </a:rPr>
              <a:t>,k</a:t>
            </a:r>
            <a:r>
              <a:rPr lang="en-US" sz="2800" dirty="0">
                <a:latin typeface="Optima"/>
                <a:cs typeface="Optima"/>
              </a:rPr>
              <a:t> + </a:t>
            </a:r>
            <a:r>
              <a:rPr lang="en-US" sz="2800" i="1" dirty="0" err="1">
                <a:latin typeface="Optima"/>
                <a:cs typeface="Optima"/>
              </a:rPr>
              <a:t>D</a:t>
            </a:r>
            <a:r>
              <a:rPr lang="en-US" sz="2800" baseline="-25000" dirty="0" err="1">
                <a:latin typeface="Optima"/>
                <a:cs typeface="Optima"/>
              </a:rPr>
              <a:t>Seal</a:t>
            </a:r>
            <a:r>
              <a:rPr lang="en-US" sz="2800" i="1" baseline="-25000" dirty="0" err="1">
                <a:latin typeface="Optima"/>
                <a:cs typeface="Optima"/>
              </a:rPr>
              <a:t>,j</a:t>
            </a:r>
            <a:r>
              <a:rPr lang="en-US" sz="2800" dirty="0">
                <a:latin typeface="Optima"/>
                <a:cs typeface="Optima"/>
              </a:rPr>
              <a:t> – </a:t>
            </a:r>
            <a:r>
              <a:rPr lang="en-US" sz="2800" i="1" dirty="0" err="1">
                <a:latin typeface="Optima"/>
                <a:cs typeface="Optima"/>
              </a:rPr>
              <a:t>D</a:t>
            </a:r>
            <a:r>
              <a:rPr lang="en-US" sz="2800" i="1" baseline="-25000" dirty="0" err="1">
                <a:latin typeface="Optima"/>
                <a:cs typeface="Optima"/>
              </a:rPr>
              <a:t>j,k</a:t>
            </a:r>
            <a:r>
              <a:rPr lang="en-US" sz="2800" dirty="0">
                <a:latin typeface="Optima"/>
                <a:cs typeface="Optima"/>
              </a:rPr>
              <a:t>) / 2</a:t>
            </a:r>
            <a:endParaRPr lang="en-US" sz="2800" i="1" dirty="0">
              <a:latin typeface="Optima"/>
              <a:cs typeface="Optima"/>
            </a:endParaRPr>
          </a:p>
        </p:txBody>
      </p:sp>
      <p:sp>
        <p:nvSpPr>
          <p:cNvPr id="68" name="Title 1"/>
          <p:cNvSpPr txBox="1">
            <a:spLocks/>
          </p:cNvSpPr>
          <p:nvPr/>
        </p:nvSpPr>
        <p:spPr>
          <a:xfrm>
            <a:off x="218096"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An Idea for Distance-Based Phylogeny</a:t>
            </a:r>
          </a:p>
        </p:txBody>
      </p:sp>
      <p:graphicFrame>
        <p:nvGraphicFramePr>
          <p:cNvPr id="26" name="Table 25"/>
          <p:cNvGraphicFramePr>
            <a:graphicFrameLocks noGrp="1"/>
          </p:cNvGraphicFramePr>
          <p:nvPr>
            <p:extLst>
              <p:ext uri="{D42A27DB-BD31-4B8C-83A1-F6EECF244321}">
                <p14:modId xmlns:p14="http://schemas.microsoft.com/office/powerpoint/2010/main" val="2662559959"/>
              </p:ext>
            </p:extLst>
          </p:nvPr>
        </p:nvGraphicFramePr>
        <p:xfrm>
          <a:off x="1752600" y="1524000"/>
          <a:ext cx="5372856" cy="1905000"/>
        </p:xfrm>
        <a:graphic>
          <a:graphicData uri="http://schemas.openxmlformats.org/drawingml/2006/table">
            <a:tbl>
              <a:tblPr firstRow="1" bandRow="1">
                <a:tableStyleId>{5C22544A-7EE6-4342-B048-85BDC9FD1C3A}</a:tableStyleId>
              </a:tblPr>
              <a:tblGrid>
                <a:gridCol w="1211165">
                  <a:extLst>
                    <a:ext uri="{9D8B030D-6E8A-4147-A177-3AD203B41FA5}">
                      <a16:colId xmlns:a16="http://schemas.microsoft.com/office/drawing/2014/main" val="20000"/>
                    </a:ext>
                  </a:extLst>
                </a:gridCol>
                <a:gridCol w="1006231">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957384">
                  <a:extLst>
                    <a:ext uri="{9D8B030D-6E8A-4147-A177-3AD203B41FA5}">
                      <a16:colId xmlns:a16="http://schemas.microsoft.com/office/drawing/2014/main" val="20003"/>
                    </a:ext>
                  </a:extLst>
                </a:gridCol>
                <a:gridCol w="1055076">
                  <a:extLst>
                    <a:ext uri="{9D8B030D-6E8A-4147-A177-3AD203B41FA5}">
                      <a16:colId xmlns:a16="http://schemas.microsoft.com/office/drawing/2014/main" val="20004"/>
                    </a:ext>
                  </a:extLst>
                </a:gridCol>
              </a:tblGrid>
              <a:tr h="375920">
                <a:tc>
                  <a:txBody>
                    <a:bodyPr/>
                    <a:lstStyle/>
                    <a:p>
                      <a:pPr algn="ctr"/>
                      <a:endParaRPr lang="en-US" sz="1900" b="0"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rgbClr val="262626"/>
                          </a:solidFill>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rgbClr val="262626"/>
                          </a:solidFill>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rgbClr val="262626"/>
                          </a:solidFill>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rgbClr val="262626"/>
                          </a:solidFill>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5920">
                <a:tc>
                  <a:txBody>
                    <a:bodyPr/>
                    <a:lstStyle/>
                    <a:p>
                      <a:pPr algn="ctr"/>
                      <a:r>
                        <a:rPr lang="en-US" sz="1600" b="1" dirty="0">
                          <a:solidFill>
                            <a:srgbClr val="262626"/>
                          </a:solidFill>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5920">
                <a:tc>
                  <a:txBody>
                    <a:bodyPr/>
                    <a:lstStyle/>
                    <a:p>
                      <a:pPr algn="ctr"/>
                      <a:r>
                        <a:rPr lang="en-US" sz="1600" b="1" dirty="0">
                          <a:solidFill>
                            <a:srgbClr val="262626"/>
                          </a:solidFill>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5920">
                <a:tc>
                  <a:txBody>
                    <a:bodyPr/>
                    <a:lstStyle/>
                    <a:p>
                      <a:pPr algn="ctr"/>
                      <a:r>
                        <a:rPr lang="en-US" sz="1600" b="1" dirty="0">
                          <a:solidFill>
                            <a:srgbClr val="262626"/>
                          </a:solidFill>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chemeClr val="tx1">
                              <a:lumMod val="85000"/>
                              <a:lumOff val="15000"/>
                            </a:schemeClr>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592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rgbClr val="262626"/>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cxnSp>
        <p:nvCxnSpPr>
          <p:cNvPr id="28" name="Straight Arrow Connector 27"/>
          <p:cNvCxnSpPr/>
          <p:nvPr/>
        </p:nvCxnSpPr>
        <p:spPr>
          <a:xfrm>
            <a:off x="5249430" y="4953028"/>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5257802" y="4269483"/>
            <a:ext cx="1350955" cy="679984"/>
          </a:xfrm>
          <a:prstGeom prst="straightConnector1">
            <a:avLst/>
          </a:prstGeom>
          <a:ln w="38100" cmpd="sng">
            <a:solidFill>
              <a:schemeClr val="accent4"/>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3" name="Oval 32"/>
          <p:cNvSpPr>
            <a:spLocks noChangeAspect="1"/>
          </p:cNvSpPr>
          <p:nvPr/>
        </p:nvSpPr>
        <p:spPr>
          <a:xfrm>
            <a:off x="6407370" y="4074004"/>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4" name="Oval 33"/>
          <p:cNvSpPr>
            <a:spLocks noChangeAspect="1"/>
          </p:cNvSpPr>
          <p:nvPr/>
        </p:nvSpPr>
        <p:spPr>
          <a:xfrm>
            <a:off x="6407370" y="542703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5" name="Oval 34"/>
          <p:cNvSpPr>
            <a:spLocks noChangeAspect="1"/>
          </p:cNvSpPr>
          <p:nvPr/>
        </p:nvSpPr>
        <p:spPr>
          <a:xfrm>
            <a:off x="4993669" y="4764213"/>
            <a:ext cx="365762" cy="365760"/>
          </a:xfrm>
          <a:prstGeom prst="ellipse">
            <a:avLst/>
          </a:prstGeom>
          <a:solidFill>
            <a:srgbClr val="BFBFBF"/>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8" name="Rectangle 37"/>
          <p:cNvSpPr/>
          <p:nvPr/>
        </p:nvSpPr>
        <p:spPr>
          <a:xfrm>
            <a:off x="6795814" y="5411059"/>
            <a:ext cx="838845" cy="369332"/>
          </a:xfrm>
          <a:prstGeom prst="rect">
            <a:avLst/>
          </a:prstGeom>
        </p:spPr>
        <p:txBody>
          <a:bodyPr wrap="none">
            <a:spAutoFit/>
          </a:bodyPr>
          <a:lstStyle/>
          <a:p>
            <a:r>
              <a:rPr lang="en-US" b="1" dirty="0">
                <a:solidFill>
                  <a:schemeClr val="tx1">
                    <a:lumMod val="85000"/>
                    <a:lumOff val="15000"/>
                  </a:schemeClr>
                </a:solidFill>
                <a:latin typeface="Optima"/>
                <a:cs typeface="Optima"/>
              </a:rPr>
              <a:t>Whale</a:t>
            </a:r>
            <a:endParaRPr lang="en-US" b="1" dirty="0">
              <a:solidFill>
                <a:schemeClr val="tx1">
                  <a:lumMod val="85000"/>
                  <a:lumOff val="15000"/>
                </a:schemeClr>
              </a:solidFill>
            </a:endParaRPr>
          </a:p>
        </p:txBody>
      </p:sp>
      <p:sp>
        <p:nvSpPr>
          <p:cNvPr id="39" name="Rectangle 38"/>
          <p:cNvSpPr/>
          <p:nvPr/>
        </p:nvSpPr>
        <p:spPr>
          <a:xfrm>
            <a:off x="6795812" y="4054565"/>
            <a:ext cx="595086" cy="369332"/>
          </a:xfrm>
          <a:prstGeom prst="rect">
            <a:avLst/>
          </a:prstGeom>
        </p:spPr>
        <p:txBody>
          <a:bodyPr wrap="none">
            <a:spAutoFit/>
          </a:bodyPr>
          <a:lstStyle/>
          <a:p>
            <a:r>
              <a:rPr lang="en-US" b="1" dirty="0">
                <a:solidFill>
                  <a:schemeClr val="tx1">
                    <a:lumMod val="85000"/>
                    <a:lumOff val="15000"/>
                  </a:schemeClr>
                </a:solidFill>
                <a:latin typeface="Optima"/>
                <a:cs typeface="Optima"/>
              </a:rPr>
              <a:t>Seal</a:t>
            </a:r>
            <a:endParaRPr lang="en-US" b="1" dirty="0">
              <a:solidFill>
                <a:schemeClr val="tx1">
                  <a:lumMod val="85000"/>
                  <a:lumOff val="15000"/>
                </a:schemeClr>
              </a:solidFill>
            </a:endParaRPr>
          </a:p>
        </p:txBody>
      </p:sp>
      <p:sp>
        <p:nvSpPr>
          <p:cNvPr id="45" name="TextBox 44"/>
          <p:cNvSpPr txBox="1"/>
          <p:nvPr/>
        </p:nvSpPr>
        <p:spPr>
          <a:xfrm>
            <a:off x="5265608" y="4106149"/>
            <a:ext cx="883223" cy="400110"/>
          </a:xfrm>
          <a:prstGeom prst="rect">
            <a:avLst/>
          </a:prstGeom>
          <a:noFill/>
        </p:spPr>
        <p:txBody>
          <a:bodyPr wrap="none" rtlCol="0">
            <a:spAutoFit/>
          </a:bodyPr>
          <a:lstStyle/>
          <a:p>
            <a:pPr algn="ctr"/>
            <a:r>
              <a:rPr lang="en-US" sz="2000" i="1" dirty="0" err="1">
                <a:solidFill>
                  <a:schemeClr val="accent4"/>
                </a:solidFill>
                <a:latin typeface="Optima"/>
                <a:cs typeface="Optima"/>
              </a:rPr>
              <a:t>d</a:t>
            </a:r>
            <a:r>
              <a:rPr lang="en-US" sz="2000" baseline="-25000" dirty="0" err="1">
                <a:solidFill>
                  <a:schemeClr val="accent4"/>
                </a:solidFill>
                <a:latin typeface="Optima"/>
                <a:cs typeface="Optima"/>
              </a:rPr>
              <a:t>Seal,</a:t>
            </a:r>
            <a:r>
              <a:rPr lang="en-US" sz="2000" i="1" baseline="-25000" dirty="0" err="1">
                <a:solidFill>
                  <a:schemeClr val="accent4"/>
                </a:solidFill>
                <a:latin typeface="Optima"/>
                <a:cs typeface="Optima"/>
              </a:rPr>
              <a:t>m</a:t>
            </a:r>
            <a:endParaRPr lang="en-US" sz="2000" i="1" dirty="0">
              <a:solidFill>
                <a:schemeClr val="accent4"/>
              </a:solidFill>
              <a:latin typeface="Optima"/>
              <a:cs typeface="Optima"/>
            </a:endParaRPr>
          </a:p>
        </p:txBody>
      </p:sp>
      <p:sp>
        <p:nvSpPr>
          <p:cNvPr id="66" name="TextBox 65"/>
          <p:cNvSpPr txBox="1"/>
          <p:nvPr/>
        </p:nvSpPr>
        <p:spPr>
          <a:xfrm>
            <a:off x="5674774" y="5240973"/>
            <a:ext cx="284435"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a:t>
            </a:r>
          </a:p>
        </p:txBody>
      </p:sp>
      <p:sp>
        <p:nvSpPr>
          <p:cNvPr id="15" name="TextBox 14"/>
          <p:cNvSpPr txBox="1"/>
          <p:nvPr/>
        </p:nvSpPr>
        <p:spPr>
          <a:xfrm>
            <a:off x="4965958" y="4711440"/>
            <a:ext cx="463868" cy="400110"/>
          </a:xfrm>
          <a:prstGeom prst="rect">
            <a:avLst/>
          </a:prstGeom>
          <a:noFill/>
        </p:spPr>
        <p:txBody>
          <a:bodyPr wrap="none" rtlCol="0">
            <a:spAutoFit/>
          </a:bodyPr>
          <a:lstStyle/>
          <a:p>
            <a:pPr algn="ctr"/>
            <a:r>
              <a:rPr lang="en-US" sz="2000" i="1" dirty="0">
                <a:solidFill>
                  <a:schemeClr val="tx1">
                    <a:lumMod val="85000"/>
                    <a:lumOff val="15000"/>
                  </a:schemeClr>
                </a:solidFill>
                <a:latin typeface="Optima"/>
                <a:cs typeface="Optima"/>
              </a:rPr>
              <a:t>m</a:t>
            </a:r>
          </a:p>
        </p:txBody>
      </p:sp>
    </p:spTree>
    <p:extLst>
      <p:ext uri="{BB962C8B-B14F-4D97-AF65-F5344CB8AC3E}">
        <p14:creationId xmlns:p14="http://schemas.microsoft.com/office/powerpoint/2010/main" val="28005759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4602" t="11402" r="5510" b="28935"/>
          <a:stretch/>
        </p:blipFill>
        <p:spPr>
          <a:xfrm>
            <a:off x="-17932" y="-47039"/>
            <a:ext cx="9161932" cy="6991688"/>
          </a:xfrm>
          <a:prstGeom prst="rect">
            <a:avLst/>
          </a:prstGeom>
        </p:spPr>
      </p:pic>
      <p:sp>
        <p:nvSpPr>
          <p:cNvPr id="6" name="Title 1"/>
          <p:cNvSpPr txBox="1">
            <a:spLocks/>
          </p:cNvSpPr>
          <p:nvPr/>
        </p:nvSpPr>
        <p:spPr>
          <a:xfrm>
            <a:off x="-41286" y="5602760"/>
            <a:ext cx="3054918" cy="136500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solidFill>
                  <a:schemeClr val="tx2"/>
                </a:solidFill>
                <a:latin typeface="Optima"/>
                <a:cs typeface="Optima"/>
              </a:rPr>
              <a:t>The Spread</a:t>
            </a:r>
            <a:br>
              <a:rPr lang="en-US" b="1" dirty="0">
                <a:solidFill>
                  <a:schemeClr val="tx2"/>
                </a:solidFill>
                <a:latin typeface="Optima"/>
                <a:cs typeface="Optima"/>
              </a:rPr>
            </a:br>
            <a:r>
              <a:rPr lang="en-US" b="1" dirty="0">
                <a:solidFill>
                  <a:schemeClr val="tx2"/>
                </a:solidFill>
                <a:latin typeface="Optima"/>
                <a:cs typeface="Optima"/>
              </a:rPr>
              <a:t>of SARS</a:t>
            </a:r>
          </a:p>
        </p:txBody>
      </p:sp>
    </p:spTree>
    <p:extLst>
      <p:ext uri="{BB962C8B-B14F-4D97-AF65-F5344CB8AC3E}">
        <p14:creationId xmlns:p14="http://schemas.microsoft.com/office/powerpoint/2010/main" val="12942590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3"/>
          <p:cNvSpPr txBox="1">
            <a:spLocks/>
          </p:cNvSpPr>
          <p:nvPr/>
        </p:nvSpPr>
        <p:spPr>
          <a:xfrm>
            <a:off x="685800" y="4572000"/>
            <a:ext cx="8382000" cy="21336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k,m</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j,k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i,j</a:t>
            </a:r>
            <a:r>
              <a:rPr lang="en-US" sz="2800" dirty="0">
                <a:solidFill>
                  <a:schemeClr val="tx2">
                    <a:alpha val="0"/>
                  </a:schemeClr>
                </a:solidFill>
                <a:latin typeface="Optima"/>
                <a:cs typeface="Optima"/>
              </a:rPr>
              <a:t>) / 2</a:t>
            </a:r>
            <a:endParaRPr lang="en-US" sz="2800" i="1" dirty="0">
              <a:solidFill>
                <a:schemeClr val="tx2">
                  <a:alpha val="0"/>
                </a:schemeClr>
              </a:solidFill>
              <a:latin typeface="Optima"/>
              <a:cs typeface="Optima"/>
            </a:endParaRPr>
          </a:p>
          <a:p>
            <a:pPr marL="0" indent="0">
              <a:buNone/>
            </a:pP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k,m</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j,k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i,j</a:t>
            </a:r>
            <a:r>
              <a:rPr lang="en-US" sz="2800" dirty="0">
                <a:solidFill>
                  <a:schemeClr val="tx2">
                    <a:alpha val="0"/>
                  </a:schemeClr>
                </a:solidFill>
                <a:latin typeface="Optima"/>
                <a:cs typeface="Optima"/>
              </a:rPr>
              <a:t>) / 2</a:t>
            </a:r>
            <a:endParaRPr lang="en-US" sz="2800" i="1" dirty="0">
              <a:solidFill>
                <a:schemeClr val="tx2">
                  <a:alpha val="0"/>
                </a:schemeClr>
              </a:solidFill>
              <a:latin typeface="Optima"/>
              <a:cs typeface="Optima"/>
            </a:endParaRPr>
          </a:p>
          <a:p>
            <a:pPr marL="0" indent="0">
              <a:buNone/>
            </a:pPr>
            <a:r>
              <a:rPr lang="en-US" sz="2800" i="1" baseline="-25000" dirty="0">
                <a:solidFill>
                  <a:schemeClr val="tx2">
                    <a:alpha val="0"/>
                  </a:schemeClr>
                </a:solidFill>
                <a:latin typeface="Optima"/>
                <a:cs typeface="Optima"/>
              </a:rPr>
              <a:t>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i,m</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j,k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i,j</a:t>
            </a:r>
            <a:r>
              <a:rPr lang="en-US" sz="2800" dirty="0">
                <a:solidFill>
                  <a:schemeClr val="tx2">
                    <a:alpha val="0"/>
                  </a:schemeClr>
                </a:solidFill>
                <a:latin typeface="Optima"/>
                <a:cs typeface="Optima"/>
              </a:rPr>
              <a:t>) / 2</a:t>
            </a:r>
          </a:p>
          <a:p>
            <a:pPr marL="0" indent="0">
              <a:buNone/>
            </a:pPr>
            <a:r>
              <a:rPr lang="en-US" sz="2800" i="1" baseline="-25000" dirty="0">
                <a:solidFill>
                  <a:schemeClr val="accent1"/>
                </a:solidFill>
                <a:latin typeface="Optima"/>
                <a:cs typeface="Optima"/>
              </a:rPr>
              <a:t> </a:t>
            </a:r>
            <a:r>
              <a:rPr lang="en-US" sz="2800" i="1" dirty="0" err="1">
                <a:solidFill>
                  <a:schemeClr val="accent4"/>
                </a:solidFill>
                <a:latin typeface="Optima"/>
                <a:cs typeface="Optima"/>
              </a:rPr>
              <a:t>d</a:t>
            </a:r>
            <a:r>
              <a:rPr lang="en-US" sz="2800" baseline="-25000" dirty="0" err="1">
                <a:solidFill>
                  <a:schemeClr val="accent4"/>
                </a:solidFill>
                <a:latin typeface="Optima"/>
                <a:cs typeface="Optima"/>
              </a:rPr>
              <a:t>Seal</a:t>
            </a:r>
            <a:r>
              <a:rPr lang="en-US" sz="2800" i="1" baseline="-25000" dirty="0" err="1">
                <a:solidFill>
                  <a:schemeClr val="accent4"/>
                </a:solidFill>
                <a:latin typeface="Optima"/>
                <a:cs typeface="Optima"/>
              </a:rPr>
              <a:t>,m</a:t>
            </a:r>
            <a:r>
              <a:rPr lang="en-US" sz="2800" dirty="0">
                <a:solidFill>
                  <a:schemeClr val="accent4"/>
                </a:solidFill>
                <a:latin typeface="Optima"/>
                <a:cs typeface="Optima"/>
              </a:rPr>
              <a:t> </a:t>
            </a:r>
            <a:r>
              <a:rPr lang="en-US" sz="2800" dirty="0">
                <a:latin typeface="Optima"/>
                <a:cs typeface="Optima"/>
              </a:rPr>
              <a:t>= (</a:t>
            </a:r>
            <a:r>
              <a:rPr lang="en-US" sz="2800" i="1" dirty="0" err="1">
                <a:latin typeface="Optima"/>
                <a:cs typeface="Optima"/>
              </a:rPr>
              <a:t>D</a:t>
            </a:r>
            <a:r>
              <a:rPr lang="en-US" sz="2800" baseline="-25000" dirty="0" err="1">
                <a:latin typeface="Optima"/>
                <a:cs typeface="Optima"/>
              </a:rPr>
              <a:t>Seal</a:t>
            </a:r>
            <a:r>
              <a:rPr lang="en-US" sz="2800" i="1" baseline="-25000" dirty="0" err="1">
                <a:latin typeface="Optima"/>
                <a:cs typeface="Optima"/>
              </a:rPr>
              <a:t>,k</a:t>
            </a:r>
            <a:r>
              <a:rPr lang="en-US" sz="2800" dirty="0">
                <a:latin typeface="Optima"/>
                <a:cs typeface="Optima"/>
              </a:rPr>
              <a:t> + </a:t>
            </a:r>
            <a:r>
              <a:rPr lang="en-US" sz="2800" i="1" dirty="0" err="1">
                <a:latin typeface="Optima"/>
                <a:cs typeface="Optima"/>
              </a:rPr>
              <a:t>D</a:t>
            </a:r>
            <a:r>
              <a:rPr lang="en-US" sz="2800" baseline="-25000" dirty="0" err="1">
                <a:latin typeface="Optima"/>
                <a:cs typeface="Optima"/>
              </a:rPr>
              <a:t>Seal</a:t>
            </a:r>
            <a:r>
              <a:rPr lang="en-US" sz="2800" i="1" baseline="-25000" dirty="0" err="1">
                <a:latin typeface="Optima"/>
                <a:cs typeface="Optima"/>
              </a:rPr>
              <a:t>,</a:t>
            </a:r>
            <a:r>
              <a:rPr lang="en-US" sz="2800" baseline="-25000" dirty="0" err="1">
                <a:latin typeface="Optima"/>
                <a:cs typeface="Optima"/>
              </a:rPr>
              <a:t>Whale</a:t>
            </a:r>
            <a:r>
              <a:rPr lang="en-US" sz="2800" dirty="0">
                <a:latin typeface="Optima"/>
                <a:cs typeface="Optima"/>
              </a:rPr>
              <a:t> – </a:t>
            </a:r>
            <a:r>
              <a:rPr lang="en-US" sz="2800" i="1" dirty="0" err="1">
                <a:latin typeface="Optima"/>
                <a:cs typeface="Optima"/>
              </a:rPr>
              <a:t>D</a:t>
            </a:r>
            <a:r>
              <a:rPr lang="en-US" sz="2800" baseline="-25000" dirty="0" err="1">
                <a:latin typeface="Optima"/>
                <a:cs typeface="Optima"/>
              </a:rPr>
              <a:t>Whale</a:t>
            </a:r>
            <a:r>
              <a:rPr lang="en-US" sz="2800" i="1" baseline="-25000" dirty="0" err="1">
                <a:latin typeface="Optima"/>
                <a:cs typeface="Optima"/>
              </a:rPr>
              <a:t>,k</a:t>
            </a:r>
            <a:r>
              <a:rPr lang="en-US" sz="2800" dirty="0">
                <a:latin typeface="Optima"/>
                <a:cs typeface="Optima"/>
              </a:rPr>
              <a:t>) / 2</a:t>
            </a:r>
            <a:endParaRPr lang="en-US" sz="2800" i="1" dirty="0">
              <a:latin typeface="Optima"/>
              <a:cs typeface="Optima"/>
            </a:endParaRPr>
          </a:p>
        </p:txBody>
      </p:sp>
      <p:sp>
        <p:nvSpPr>
          <p:cNvPr id="68" name="Title 1"/>
          <p:cNvSpPr txBox="1">
            <a:spLocks/>
          </p:cNvSpPr>
          <p:nvPr/>
        </p:nvSpPr>
        <p:spPr>
          <a:xfrm>
            <a:off x="218096"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An Idea for Distance-Based Phylogeny</a:t>
            </a:r>
          </a:p>
        </p:txBody>
      </p:sp>
      <p:graphicFrame>
        <p:nvGraphicFramePr>
          <p:cNvPr id="26" name="Table 25"/>
          <p:cNvGraphicFramePr>
            <a:graphicFrameLocks noGrp="1"/>
          </p:cNvGraphicFramePr>
          <p:nvPr>
            <p:extLst>
              <p:ext uri="{D42A27DB-BD31-4B8C-83A1-F6EECF244321}">
                <p14:modId xmlns:p14="http://schemas.microsoft.com/office/powerpoint/2010/main" val="148587158"/>
              </p:ext>
            </p:extLst>
          </p:nvPr>
        </p:nvGraphicFramePr>
        <p:xfrm>
          <a:off x="1752600" y="1524000"/>
          <a:ext cx="5372856" cy="1905000"/>
        </p:xfrm>
        <a:graphic>
          <a:graphicData uri="http://schemas.openxmlformats.org/drawingml/2006/table">
            <a:tbl>
              <a:tblPr firstRow="1" bandRow="1">
                <a:tableStyleId>{5C22544A-7EE6-4342-B048-85BDC9FD1C3A}</a:tableStyleId>
              </a:tblPr>
              <a:tblGrid>
                <a:gridCol w="1211165">
                  <a:extLst>
                    <a:ext uri="{9D8B030D-6E8A-4147-A177-3AD203B41FA5}">
                      <a16:colId xmlns:a16="http://schemas.microsoft.com/office/drawing/2014/main" val="20000"/>
                    </a:ext>
                  </a:extLst>
                </a:gridCol>
                <a:gridCol w="1006231">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957384">
                  <a:extLst>
                    <a:ext uri="{9D8B030D-6E8A-4147-A177-3AD203B41FA5}">
                      <a16:colId xmlns:a16="http://schemas.microsoft.com/office/drawing/2014/main" val="20003"/>
                    </a:ext>
                  </a:extLst>
                </a:gridCol>
                <a:gridCol w="1055076">
                  <a:extLst>
                    <a:ext uri="{9D8B030D-6E8A-4147-A177-3AD203B41FA5}">
                      <a16:colId xmlns:a16="http://schemas.microsoft.com/office/drawing/2014/main" val="20004"/>
                    </a:ext>
                  </a:extLst>
                </a:gridCol>
              </a:tblGrid>
              <a:tr h="375920">
                <a:tc>
                  <a:txBody>
                    <a:bodyPr/>
                    <a:lstStyle/>
                    <a:p>
                      <a:pPr algn="ctr"/>
                      <a:endParaRPr lang="en-US" sz="1900" b="0"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rgbClr val="262626"/>
                          </a:solidFill>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rgbClr val="262626"/>
                          </a:solidFill>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rgbClr val="262626"/>
                          </a:solidFill>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rgbClr val="262626"/>
                          </a:solidFill>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5920">
                <a:tc>
                  <a:txBody>
                    <a:bodyPr/>
                    <a:lstStyle/>
                    <a:p>
                      <a:pPr algn="ctr"/>
                      <a:r>
                        <a:rPr lang="en-US" sz="1600" b="1" dirty="0">
                          <a:solidFill>
                            <a:srgbClr val="262626"/>
                          </a:solidFill>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5920">
                <a:tc>
                  <a:txBody>
                    <a:bodyPr/>
                    <a:lstStyle/>
                    <a:p>
                      <a:pPr algn="ctr"/>
                      <a:r>
                        <a:rPr lang="en-US" sz="1600" b="1" dirty="0">
                          <a:solidFill>
                            <a:srgbClr val="262626"/>
                          </a:solidFill>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5920">
                <a:tc>
                  <a:txBody>
                    <a:bodyPr/>
                    <a:lstStyle/>
                    <a:p>
                      <a:pPr algn="ctr"/>
                      <a:r>
                        <a:rPr lang="en-US" sz="1600" b="1" dirty="0">
                          <a:solidFill>
                            <a:srgbClr val="262626"/>
                          </a:solidFill>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chemeClr val="tx1">
                              <a:lumMod val="85000"/>
                              <a:lumOff val="15000"/>
                            </a:schemeClr>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592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rgbClr val="262626"/>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cxnSp>
        <p:nvCxnSpPr>
          <p:cNvPr id="28" name="Straight Arrow Connector 27"/>
          <p:cNvCxnSpPr/>
          <p:nvPr/>
        </p:nvCxnSpPr>
        <p:spPr>
          <a:xfrm>
            <a:off x="5249430" y="4953028"/>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5257802" y="4269483"/>
            <a:ext cx="1350955" cy="679984"/>
          </a:xfrm>
          <a:prstGeom prst="straightConnector1">
            <a:avLst/>
          </a:prstGeom>
          <a:ln w="38100" cmpd="sng">
            <a:solidFill>
              <a:schemeClr val="accent4"/>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3" name="Oval 32"/>
          <p:cNvSpPr>
            <a:spLocks noChangeAspect="1"/>
          </p:cNvSpPr>
          <p:nvPr/>
        </p:nvSpPr>
        <p:spPr>
          <a:xfrm>
            <a:off x="6407370" y="4074004"/>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4" name="Oval 33"/>
          <p:cNvSpPr>
            <a:spLocks noChangeAspect="1"/>
          </p:cNvSpPr>
          <p:nvPr/>
        </p:nvSpPr>
        <p:spPr>
          <a:xfrm>
            <a:off x="6407370" y="542703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5" name="Oval 34"/>
          <p:cNvSpPr>
            <a:spLocks noChangeAspect="1"/>
          </p:cNvSpPr>
          <p:nvPr/>
        </p:nvSpPr>
        <p:spPr>
          <a:xfrm>
            <a:off x="4993669" y="4764213"/>
            <a:ext cx="365762" cy="365760"/>
          </a:xfrm>
          <a:prstGeom prst="ellipse">
            <a:avLst/>
          </a:prstGeom>
          <a:solidFill>
            <a:srgbClr val="BFBFBF"/>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8" name="Rectangle 37"/>
          <p:cNvSpPr/>
          <p:nvPr/>
        </p:nvSpPr>
        <p:spPr>
          <a:xfrm>
            <a:off x="6795814" y="5411059"/>
            <a:ext cx="838845" cy="369332"/>
          </a:xfrm>
          <a:prstGeom prst="rect">
            <a:avLst/>
          </a:prstGeom>
        </p:spPr>
        <p:txBody>
          <a:bodyPr wrap="none">
            <a:spAutoFit/>
          </a:bodyPr>
          <a:lstStyle/>
          <a:p>
            <a:r>
              <a:rPr lang="en-US" b="1" dirty="0">
                <a:solidFill>
                  <a:schemeClr val="tx1">
                    <a:lumMod val="85000"/>
                    <a:lumOff val="15000"/>
                  </a:schemeClr>
                </a:solidFill>
                <a:latin typeface="Optima"/>
                <a:cs typeface="Optima"/>
              </a:rPr>
              <a:t>Whale</a:t>
            </a:r>
            <a:endParaRPr lang="en-US" b="1" dirty="0">
              <a:solidFill>
                <a:schemeClr val="tx1">
                  <a:lumMod val="85000"/>
                  <a:lumOff val="15000"/>
                </a:schemeClr>
              </a:solidFill>
            </a:endParaRPr>
          </a:p>
        </p:txBody>
      </p:sp>
      <p:sp>
        <p:nvSpPr>
          <p:cNvPr id="39" name="Rectangle 38"/>
          <p:cNvSpPr/>
          <p:nvPr/>
        </p:nvSpPr>
        <p:spPr>
          <a:xfrm>
            <a:off x="6795812" y="4054565"/>
            <a:ext cx="595086" cy="369332"/>
          </a:xfrm>
          <a:prstGeom prst="rect">
            <a:avLst/>
          </a:prstGeom>
        </p:spPr>
        <p:txBody>
          <a:bodyPr wrap="none">
            <a:spAutoFit/>
          </a:bodyPr>
          <a:lstStyle/>
          <a:p>
            <a:r>
              <a:rPr lang="en-US" b="1" dirty="0">
                <a:solidFill>
                  <a:schemeClr val="tx1">
                    <a:lumMod val="85000"/>
                    <a:lumOff val="15000"/>
                  </a:schemeClr>
                </a:solidFill>
                <a:latin typeface="Optima"/>
                <a:cs typeface="Optima"/>
              </a:rPr>
              <a:t>Seal</a:t>
            </a:r>
            <a:endParaRPr lang="en-US" b="1" dirty="0">
              <a:solidFill>
                <a:schemeClr val="tx1">
                  <a:lumMod val="85000"/>
                  <a:lumOff val="15000"/>
                </a:schemeClr>
              </a:solidFill>
            </a:endParaRPr>
          </a:p>
        </p:txBody>
      </p:sp>
      <p:sp>
        <p:nvSpPr>
          <p:cNvPr id="66" name="TextBox 65"/>
          <p:cNvSpPr txBox="1"/>
          <p:nvPr/>
        </p:nvSpPr>
        <p:spPr>
          <a:xfrm>
            <a:off x="5674774" y="5240973"/>
            <a:ext cx="284435"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a:t>
            </a:r>
          </a:p>
        </p:txBody>
      </p:sp>
      <p:sp>
        <p:nvSpPr>
          <p:cNvPr id="15" name="TextBox 14"/>
          <p:cNvSpPr txBox="1"/>
          <p:nvPr/>
        </p:nvSpPr>
        <p:spPr>
          <a:xfrm>
            <a:off x="4965958" y="4711440"/>
            <a:ext cx="463868" cy="400110"/>
          </a:xfrm>
          <a:prstGeom prst="rect">
            <a:avLst/>
          </a:prstGeom>
          <a:noFill/>
        </p:spPr>
        <p:txBody>
          <a:bodyPr wrap="none" rtlCol="0">
            <a:spAutoFit/>
          </a:bodyPr>
          <a:lstStyle/>
          <a:p>
            <a:pPr algn="ctr"/>
            <a:r>
              <a:rPr lang="en-US" sz="2000" i="1" dirty="0">
                <a:solidFill>
                  <a:schemeClr val="tx1">
                    <a:lumMod val="85000"/>
                    <a:lumOff val="15000"/>
                  </a:schemeClr>
                </a:solidFill>
                <a:latin typeface="Optima"/>
                <a:cs typeface="Optima"/>
              </a:rPr>
              <a:t>m</a:t>
            </a:r>
          </a:p>
        </p:txBody>
      </p:sp>
      <p:sp>
        <p:nvSpPr>
          <p:cNvPr id="16" name="TextBox 15"/>
          <p:cNvSpPr txBox="1"/>
          <p:nvPr/>
        </p:nvSpPr>
        <p:spPr>
          <a:xfrm>
            <a:off x="5265608" y="4106149"/>
            <a:ext cx="883223" cy="400110"/>
          </a:xfrm>
          <a:prstGeom prst="rect">
            <a:avLst/>
          </a:prstGeom>
          <a:noFill/>
        </p:spPr>
        <p:txBody>
          <a:bodyPr wrap="none" rtlCol="0">
            <a:spAutoFit/>
          </a:bodyPr>
          <a:lstStyle/>
          <a:p>
            <a:pPr algn="ctr"/>
            <a:r>
              <a:rPr lang="en-US" sz="2000" i="1" dirty="0" err="1">
                <a:solidFill>
                  <a:schemeClr val="accent4"/>
                </a:solidFill>
                <a:latin typeface="Optima"/>
                <a:cs typeface="Optima"/>
              </a:rPr>
              <a:t>d</a:t>
            </a:r>
            <a:r>
              <a:rPr lang="en-US" sz="2000" baseline="-25000" dirty="0" err="1">
                <a:solidFill>
                  <a:schemeClr val="accent4"/>
                </a:solidFill>
                <a:latin typeface="Optima"/>
                <a:cs typeface="Optima"/>
              </a:rPr>
              <a:t>Seal,</a:t>
            </a:r>
            <a:r>
              <a:rPr lang="en-US" sz="2000" i="1" baseline="-25000" dirty="0" err="1">
                <a:solidFill>
                  <a:schemeClr val="accent4"/>
                </a:solidFill>
                <a:latin typeface="Optima"/>
                <a:cs typeface="Optima"/>
              </a:rPr>
              <a:t>m</a:t>
            </a:r>
            <a:endParaRPr lang="en-US" sz="2000" i="1" dirty="0">
              <a:solidFill>
                <a:schemeClr val="accent4"/>
              </a:solidFill>
              <a:latin typeface="Optima"/>
              <a:cs typeface="Optima"/>
            </a:endParaRPr>
          </a:p>
        </p:txBody>
      </p:sp>
    </p:spTree>
    <p:extLst>
      <p:ext uri="{BB962C8B-B14F-4D97-AF65-F5344CB8AC3E}">
        <p14:creationId xmlns:p14="http://schemas.microsoft.com/office/powerpoint/2010/main" val="34158690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Arrow Connector 15"/>
          <p:cNvCxnSpPr/>
          <p:nvPr/>
        </p:nvCxnSpPr>
        <p:spPr>
          <a:xfrm>
            <a:off x="2667000" y="4267200"/>
            <a:ext cx="2514600" cy="685800"/>
          </a:xfrm>
          <a:prstGeom prst="straightConnector1">
            <a:avLst/>
          </a:prstGeom>
          <a:ln w="38100" cmpd="sng">
            <a:solidFill>
              <a:srgbClr val="404040"/>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4" name="Content Placeholder 3"/>
          <p:cNvSpPr txBox="1">
            <a:spLocks/>
          </p:cNvSpPr>
          <p:nvPr/>
        </p:nvSpPr>
        <p:spPr>
          <a:xfrm>
            <a:off x="685800" y="4572000"/>
            <a:ext cx="8382000" cy="21336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k,m</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j,k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i,j</a:t>
            </a:r>
            <a:r>
              <a:rPr lang="en-US" sz="2800" dirty="0">
                <a:solidFill>
                  <a:schemeClr val="tx2">
                    <a:alpha val="0"/>
                  </a:schemeClr>
                </a:solidFill>
                <a:latin typeface="Optima"/>
                <a:cs typeface="Optima"/>
              </a:rPr>
              <a:t>) / 2</a:t>
            </a:r>
            <a:endParaRPr lang="en-US" sz="2800" i="1" dirty="0">
              <a:solidFill>
                <a:schemeClr val="tx2">
                  <a:alpha val="0"/>
                </a:schemeClr>
              </a:solidFill>
              <a:latin typeface="Optima"/>
              <a:cs typeface="Optima"/>
            </a:endParaRPr>
          </a:p>
          <a:p>
            <a:pPr marL="0" indent="0">
              <a:buNone/>
            </a:pP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k,m</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j,k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i,j</a:t>
            </a:r>
            <a:r>
              <a:rPr lang="en-US" sz="2800" dirty="0">
                <a:solidFill>
                  <a:schemeClr val="tx2">
                    <a:alpha val="0"/>
                  </a:schemeClr>
                </a:solidFill>
                <a:latin typeface="Optima"/>
                <a:cs typeface="Optima"/>
              </a:rPr>
              <a:t>) / 2</a:t>
            </a:r>
            <a:endParaRPr lang="en-US" sz="2800" i="1" dirty="0">
              <a:solidFill>
                <a:schemeClr val="tx2">
                  <a:alpha val="0"/>
                </a:schemeClr>
              </a:solidFill>
              <a:latin typeface="Optima"/>
              <a:cs typeface="Optima"/>
            </a:endParaRPr>
          </a:p>
          <a:p>
            <a:pPr marL="0" indent="0">
              <a:buNone/>
            </a:pPr>
            <a:r>
              <a:rPr lang="en-US" sz="2800" i="1" baseline="-25000" dirty="0">
                <a:solidFill>
                  <a:schemeClr val="tx2">
                    <a:alpha val="0"/>
                  </a:schemeClr>
                </a:solidFill>
                <a:latin typeface="Optima"/>
                <a:cs typeface="Optima"/>
              </a:rPr>
              <a:t>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i,m</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j,k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i,j</a:t>
            </a:r>
            <a:r>
              <a:rPr lang="en-US" sz="2800" dirty="0">
                <a:solidFill>
                  <a:schemeClr val="tx2">
                    <a:alpha val="0"/>
                  </a:schemeClr>
                </a:solidFill>
                <a:latin typeface="Optima"/>
                <a:cs typeface="Optima"/>
              </a:rPr>
              <a:t>) / 2</a:t>
            </a:r>
          </a:p>
          <a:p>
            <a:pPr marL="0" indent="0">
              <a:buNone/>
            </a:pPr>
            <a:r>
              <a:rPr lang="en-US" sz="2800" i="1" baseline="-25000" dirty="0">
                <a:solidFill>
                  <a:schemeClr val="accent1"/>
                </a:solidFill>
                <a:latin typeface="Optima"/>
                <a:cs typeface="Optima"/>
              </a:rPr>
              <a:t> </a:t>
            </a:r>
            <a:r>
              <a:rPr lang="en-US" sz="2800" i="1" dirty="0" err="1">
                <a:solidFill>
                  <a:schemeClr val="accent4"/>
                </a:solidFill>
                <a:latin typeface="Optima"/>
                <a:cs typeface="Optima"/>
              </a:rPr>
              <a:t>d</a:t>
            </a:r>
            <a:r>
              <a:rPr lang="en-US" sz="2800" baseline="-25000" dirty="0" err="1">
                <a:solidFill>
                  <a:schemeClr val="accent4"/>
                </a:solidFill>
                <a:latin typeface="Optima"/>
                <a:cs typeface="Optima"/>
              </a:rPr>
              <a:t>Seal</a:t>
            </a:r>
            <a:r>
              <a:rPr lang="en-US" sz="2800" i="1" baseline="-25000" dirty="0" err="1">
                <a:solidFill>
                  <a:schemeClr val="accent4"/>
                </a:solidFill>
                <a:latin typeface="Optima"/>
                <a:cs typeface="Optima"/>
              </a:rPr>
              <a:t>,m</a:t>
            </a:r>
            <a:r>
              <a:rPr lang="en-US" sz="2800" dirty="0">
                <a:solidFill>
                  <a:schemeClr val="accent4"/>
                </a:solidFill>
                <a:latin typeface="Optima"/>
                <a:cs typeface="Optima"/>
              </a:rPr>
              <a:t> </a:t>
            </a:r>
            <a:r>
              <a:rPr lang="en-US" sz="2800" dirty="0">
                <a:latin typeface="Optima"/>
                <a:cs typeface="Optima"/>
              </a:rPr>
              <a:t>= (</a:t>
            </a:r>
            <a:r>
              <a:rPr lang="en-US" sz="2800" i="1" dirty="0" err="1">
                <a:latin typeface="Optima"/>
                <a:cs typeface="Optima"/>
              </a:rPr>
              <a:t>D</a:t>
            </a:r>
            <a:r>
              <a:rPr lang="en-US" sz="2800" baseline="-25000" dirty="0" err="1">
                <a:latin typeface="Optima"/>
                <a:cs typeface="Optima"/>
              </a:rPr>
              <a:t>Seal</a:t>
            </a:r>
            <a:r>
              <a:rPr lang="en-US" sz="2800" i="1" baseline="-25000" dirty="0" err="1">
                <a:latin typeface="Optima"/>
                <a:cs typeface="Optima"/>
              </a:rPr>
              <a:t>,</a:t>
            </a:r>
            <a:r>
              <a:rPr lang="en-US" sz="2800" baseline="-25000" dirty="0" err="1">
                <a:latin typeface="Optima"/>
                <a:cs typeface="Optima"/>
              </a:rPr>
              <a:t>Chimp</a:t>
            </a:r>
            <a:r>
              <a:rPr lang="en-US" sz="2800" dirty="0">
                <a:latin typeface="Optima"/>
                <a:cs typeface="Optima"/>
              </a:rPr>
              <a:t> + </a:t>
            </a:r>
            <a:r>
              <a:rPr lang="en-US" sz="2800" i="1" dirty="0" err="1">
                <a:latin typeface="Optima"/>
                <a:cs typeface="Optima"/>
              </a:rPr>
              <a:t>D</a:t>
            </a:r>
            <a:r>
              <a:rPr lang="en-US" sz="2800" baseline="-25000" dirty="0" err="1">
                <a:latin typeface="Optima"/>
                <a:cs typeface="Optima"/>
              </a:rPr>
              <a:t>Seal</a:t>
            </a:r>
            <a:r>
              <a:rPr lang="en-US" sz="2800" i="1" baseline="-25000" dirty="0" err="1">
                <a:latin typeface="Optima"/>
                <a:cs typeface="Optima"/>
              </a:rPr>
              <a:t>,</a:t>
            </a:r>
            <a:r>
              <a:rPr lang="en-US" sz="2800" baseline="-25000" dirty="0" err="1">
                <a:latin typeface="Optima"/>
                <a:cs typeface="Optima"/>
              </a:rPr>
              <a:t>Whale</a:t>
            </a:r>
            <a:r>
              <a:rPr lang="en-US" sz="2800" dirty="0">
                <a:latin typeface="Optima"/>
                <a:cs typeface="Optima"/>
              </a:rPr>
              <a:t> – </a:t>
            </a:r>
            <a:r>
              <a:rPr lang="en-US" sz="2800" i="1" dirty="0" err="1">
                <a:latin typeface="Optima"/>
                <a:cs typeface="Optima"/>
              </a:rPr>
              <a:t>D</a:t>
            </a:r>
            <a:r>
              <a:rPr lang="en-US" sz="2800" baseline="-25000" dirty="0" err="1">
                <a:latin typeface="Optima"/>
                <a:cs typeface="Optima"/>
              </a:rPr>
              <a:t>Whale</a:t>
            </a:r>
            <a:r>
              <a:rPr lang="en-US" sz="2800" i="1" baseline="-25000" dirty="0" err="1">
                <a:latin typeface="Optima"/>
                <a:cs typeface="Optima"/>
              </a:rPr>
              <a:t>,</a:t>
            </a:r>
            <a:r>
              <a:rPr lang="en-US" sz="2800" baseline="-25000" dirty="0" err="1">
                <a:latin typeface="Optima"/>
                <a:cs typeface="Optima"/>
              </a:rPr>
              <a:t>Chimp</a:t>
            </a:r>
            <a:r>
              <a:rPr lang="en-US" sz="2800" dirty="0">
                <a:latin typeface="Optima"/>
                <a:cs typeface="Optima"/>
              </a:rPr>
              <a:t>) / 2</a:t>
            </a:r>
            <a:endParaRPr lang="en-US" sz="2800" i="1" dirty="0">
              <a:latin typeface="Optima"/>
              <a:cs typeface="Optima"/>
            </a:endParaRPr>
          </a:p>
        </p:txBody>
      </p:sp>
      <p:sp>
        <p:nvSpPr>
          <p:cNvPr id="68" name="Title 1"/>
          <p:cNvSpPr txBox="1">
            <a:spLocks/>
          </p:cNvSpPr>
          <p:nvPr/>
        </p:nvSpPr>
        <p:spPr>
          <a:xfrm>
            <a:off x="218096"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An Idea for Distance-Based Phylogeny</a:t>
            </a:r>
          </a:p>
        </p:txBody>
      </p:sp>
      <p:graphicFrame>
        <p:nvGraphicFramePr>
          <p:cNvPr id="26" name="Table 25"/>
          <p:cNvGraphicFramePr>
            <a:graphicFrameLocks noGrp="1"/>
          </p:cNvGraphicFramePr>
          <p:nvPr>
            <p:extLst>
              <p:ext uri="{D42A27DB-BD31-4B8C-83A1-F6EECF244321}">
                <p14:modId xmlns:p14="http://schemas.microsoft.com/office/powerpoint/2010/main" val="3892400456"/>
              </p:ext>
            </p:extLst>
          </p:nvPr>
        </p:nvGraphicFramePr>
        <p:xfrm>
          <a:off x="1752600" y="1524000"/>
          <a:ext cx="5372856" cy="1905000"/>
        </p:xfrm>
        <a:graphic>
          <a:graphicData uri="http://schemas.openxmlformats.org/drawingml/2006/table">
            <a:tbl>
              <a:tblPr firstRow="1" bandRow="1">
                <a:tableStyleId>{5C22544A-7EE6-4342-B048-85BDC9FD1C3A}</a:tableStyleId>
              </a:tblPr>
              <a:tblGrid>
                <a:gridCol w="1211165">
                  <a:extLst>
                    <a:ext uri="{9D8B030D-6E8A-4147-A177-3AD203B41FA5}">
                      <a16:colId xmlns:a16="http://schemas.microsoft.com/office/drawing/2014/main" val="20000"/>
                    </a:ext>
                  </a:extLst>
                </a:gridCol>
                <a:gridCol w="1006231">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957384">
                  <a:extLst>
                    <a:ext uri="{9D8B030D-6E8A-4147-A177-3AD203B41FA5}">
                      <a16:colId xmlns:a16="http://schemas.microsoft.com/office/drawing/2014/main" val="20003"/>
                    </a:ext>
                  </a:extLst>
                </a:gridCol>
                <a:gridCol w="1055076">
                  <a:extLst>
                    <a:ext uri="{9D8B030D-6E8A-4147-A177-3AD203B41FA5}">
                      <a16:colId xmlns:a16="http://schemas.microsoft.com/office/drawing/2014/main" val="20004"/>
                    </a:ext>
                  </a:extLst>
                </a:gridCol>
              </a:tblGrid>
              <a:tr h="375920">
                <a:tc>
                  <a:txBody>
                    <a:bodyPr/>
                    <a:lstStyle/>
                    <a:p>
                      <a:pPr algn="ctr"/>
                      <a:endParaRPr lang="en-US" sz="1900" b="0"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rgbClr val="262626"/>
                          </a:solidFill>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rgbClr val="262626"/>
                          </a:solidFill>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rgbClr val="262626"/>
                          </a:solidFill>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rgbClr val="262626"/>
                          </a:solidFill>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5920">
                <a:tc>
                  <a:txBody>
                    <a:bodyPr/>
                    <a:lstStyle/>
                    <a:p>
                      <a:pPr algn="ctr"/>
                      <a:r>
                        <a:rPr lang="en-US" sz="1600" b="1" dirty="0">
                          <a:solidFill>
                            <a:srgbClr val="262626"/>
                          </a:solidFill>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5920">
                <a:tc>
                  <a:txBody>
                    <a:bodyPr/>
                    <a:lstStyle/>
                    <a:p>
                      <a:pPr algn="ctr"/>
                      <a:r>
                        <a:rPr lang="en-US" sz="1600" b="1" dirty="0">
                          <a:solidFill>
                            <a:srgbClr val="262626"/>
                          </a:solidFill>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5920">
                <a:tc>
                  <a:txBody>
                    <a:bodyPr/>
                    <a:lstStyle/>
                    <a:p>
                      <a:pPr algn="ctr"/>
                      <a:r>
                        <a:rPr lang="en-US" sz="1600" b="1" dirty="0">
                          <a:solidFill>
                            <a:srgbClr val="262626"/>
                          </a:solidFill>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chemeClr val="tx1">
                              <a:lumMod val="85000"/>
                              <a:lumOff val="15000"/>
                            </a:schemeClr>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592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rgbClr val="262626"/>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cxnSp>
        <p:nvCxnSpPr>
          <p:cNvPr id="28" name="Straight Arrow Connector 27"/>
          <p:cNvCxnSpPr/>
          <p:nvPr/>
        </p:nvCxnSpPr>
        <p:spPr>
          <a:xfrm>
            <a:off x="5249430" y="4953028"/>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5257802" y="4269483"/>
            <a:ext cx="1350955" cy="679984"/>
          </a:xfrm>
          <a:prstGeom prst="straightConnector1">
            <a:avLst/>
          </a:prstGeom>
          <a:ln w="38100" cmpd="sng">
            <a:solidFill>
              <a:schemeClr val="accent4"/>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3" name="Oval 32"/>
          <p:cNvSpPr>
            <a:spLocks noChangeAspect="1"/>
          </p:cNvSpPr>
          <p:nvPr/>
        </p:nvSpPr>
        <p:spPr>
          <a:xfrm>
            <a:off x="6407370" y="4074004"/>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4" name="Oval 33"/>
          <p:cNvSpPr>
            <a:spLocks noChangeAspect="1"/>
          </p:cNvSpPr>
          <p:nvPr/>
        </p:nvSpPr>
        <p:spPr>
          <a:xfrm>
            <a:off x="6407370" y="542703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5" name="Oval 34"/>
          <p:cNvSpPr>
            <a:spLocks noChangeAspect="1"/>
          </p:cNvSpPr>
          <p:nvPr/>
        </p:nvSpPr>
        <p:spPr>
          <a:xfrm>
            <a:off x="4993669" y="4764213"/>
            <a:ext cx="365762" cy="365760"/>
          </a:xfrm>
          <a:prstGeom prst="ellipse">
            <a:avLst/>
          </a:prstGeom>
          <a:solidFill>
            <a:srgbClr val="BFBFBF"/>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8" name="Rectangle 37"/>
          <p:cNvSpPr/>
          <p:nvPr/>
        </p:nvSpPr>
        <p:spPr>
          <a:xfrm>
            <a:off x="6795814" y="5411059"/>
            <a:ext cx="838845" cy="369332"/>
          </a:xfrm>
          <a:prstGeom prst="rect">
            <a:avLst/>
          </a:prstGeom>
        </p:spPr>
        <p:txBody>
          <a:bodyPr wrap="none">
            <a:spAutoFit/>
          </a:bodyPr>
          <a:lstStyle/>
          <a:p>
            <a:r>
              <a:rPr lang="en-US" b="1" dirty="0">
                <a:solidFill>
                  <a:schemeClr val="tx1">
                    <a:lumMod val="85000"/>
                    <a:lumOff val="15000"/>
                  </a:schemeClr>
                </a:solidFill>
                <a:latin typeface="Optima"/>
                <a:cs typeface="Optima"/>
              </a:rPr>
              <a:t>Whale</a:t>
            </a:r>
            <a:endParaRPr lang="en-US" b="1" dirty="0">
              <a:solidFill>
                <a:schemeClr val="tx1">
                  <a:lumMod val="85000"/>
                  <a:lumOff val="15000"/>
                </a:schemeClr>
              </a:solidFill>
            </a:endParaRPr>
          </a:p>
        </p:txBody>
      </p:sp>
      <p:sp>
        <p:nvSpPr>
          <p:cNvPr id="39" name="Rectangle 38"/>
          <p:cNvSpPr/>
          <p:nvPr/>
        </p:nvSpPr>
        <p:spPr>
          <a:xfrm>
            <a:off x="6795812" y="4054565"/>
            <a:ext cx="595086" cy="369332"/>
          </a:xfrm>
          <a:prstGeom prst="rect">
            <a:avLst/>
          </a:prstGeom>
        </p:spPr>
        <p:txBody>
          <a:bodyPr wrap="none">
            <a:spAutoFit/>
          </a:bodyPr>
          <a:lstStyle/>
          <a:p>
            <a:r>
              <a:rPr lang="en-US" b="1" dirty="0">
                <a:solidFill>
                  <a:schemeClr val="tx1">
                    <a:lumMod val="85000"/>
                    <a:lumOff val="15000"/>
                  </a:schemeClr>
                </a:solidFill>
                <a:latin typeface="Optima"/>
                <a:cs typeface="Optima"/>
              </a:rPr>
              <a:t>Seal</a:t>
            </a:r>
            <a:endParaRPr lang="en-US" b="1" dirty="0">
              <a:solidFill>
                <a:schemeClr val="tx1">
                  <a:lumMod val="85000"/>
                  <a:lumOff val="15000"/>
                </a:schemeClr>
              </a:solidFill>
            </a:endParaRPr>
          </a:p>
        </p:txBody>
      </p:sp>
      <p:sp>
        <p:nvSpPr>
          <p:cNvPr id="66" name="TextBox 65"/>
          <p:cNvSpPr txBox="1"/>
          <p:nvPr/>
        </p:nvSpPr>
        <p:spPr>
          <a:xfrm>
            <a:off x="5674774" y="5240973"/>
            <a:ext cx="284435"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a:t>
            </a:r>
          </a:p>
        </p:txBody>
      </p:sp>
      <p:sp>
        <p:nvSpPr>
          <p:cNvPr id="15" name="TextBox 14"/>
          <p:cNvSpPr txBox="1"/>
          <p:nvPr/>
        </p:nvSpPr>
        <p:spPr>
          <a:xfrm>
            <a:off x="4965958" y="4711440"/>
            <a:ext cx="463868" cy="400110"/>
          </a:xfrm>
          <a:prstGeom prst="rect">
            <a:avLst/>
          </a:prstGeom>
          <a:noFill/>
        </p:spPr>
        <p:txBody>
          <a:bodyPr wrap="none" rtlCol="0">
            <a:spAutoFit/>
          </a:bodyPr>
          <a:lstStyle/>
          <a:p>
            <a:pPr algn="ctr"/>
            <a:r>
              <a:rPr lang="en-US" sz="2000" i="1" dirty="0">
                <a:solidFill>
                  <a:schemeClr val="tx1">
                    <a:lumMod val="85000"/>
                    <a:lumOff val="15000"/>
                  </a:schemeClr>
                </a:solidFill>
                <a:latin typeface="Optima"/>
                <a:cs typeface="Optima"/>
              </a:rPr>
              <a:t>m</a:t>
            </a:r>
          </a:p>
        </p:txBody>
      </p:sp>
      <p:sp>
        <p:nvSpPr>
          <p:cNvPr id="20" name="TextBox 19"/>
          <p:cNvSpPr txBox="1"/>
          <p:nvPr/>
        </p:nvSpPr>
        <p:spPr>
          <a:xfrm>
            <a:off x="5265608" y="4106149"/>
            <a:ext cx="883223" cy="400110"/>
          </a:xfrm>
          <a:prstGeom prst="rect">
            <a:avLst/>
          </a:prstGeom>
          <a:noFill/>
        </p:spPr>
        <p:txBody>
          <a:bodyPr wrap="none" rtlCol="0">
            <a:spAutoFit/>
          </a:bodyPr>
          <a:lstStyle/>
          <a:p>
            <a:pPr algn="ctr"/>
            <a:r>
              <a:rPr lang="en-US" sz="2000" i="1" dirty="0" err="1">
                <a:solidFill>
                  <a:schemeClr val="accent4"/>
                </a:solidFill>
                <a:latin typeface="Optima"/>
                <a:cs typeface="Optima"/>
              </a:rPr>
              <a:t>d</a:t>
            </a:r>
            <a:r>
              <a:rPr lang="en-US" sz="2000" baseline="-25000" dirty="0" err="1">
                <a:solidFill>
                  <a:schemeClr val="accent4"/>
                </a:solidFill>
                <a:latin typeface="Optima"/>
                <a:cs typeface="Optima"/>
              </a:rPr>
              <a:t>Seal,</a:t>
            </a:r>
            <a:r>
              <a:rPr lang="en-US" sz="2000" i="1" baseline="-25000" dirty="0" err="1">
                <a:solidFill>
                  <a:schemeClr val="accent4"/>
                </a:solidFill>
                <a:latin typeface="Optima"/>
                <a:cs typeface="Optima"/>
              </a:rPr>
              <a:t>m</a:t>
            </a:r>
            <a:endParaRPr lang="en-US" sz="2000" i="1" dirty="0">
              <a:solidFill>
                <a:schemeClr val="accent4"/>
              </a:solidFill>
              <a:latin typeface="Optima"/>
              <a:cs typeface="Optima"/>
            </a:endParaRPr>
          </a:p>
        </p:txBody>
      </p:sp>
      <p:sp>
        <p:nvSpPr>
          <p:cNvPr id="21" name="Rectangle 20"/>
          <p:cNvSpPr/>
          <p:nvPr/>
        </p:nvSpPr>
        <p:spPr>
          <a:xfrm>
            <a:off x="1594075" y="4038600"/>
            <a:ext cx="851768" cy="369332"/>
          </a:xfrm>
          <a:prstGeom prst="rect">
            <a:avLst/>
          </a:prstGeom>
        </p:spPr>
        <p:txBody>
          <a:bodyPr wrap="none">
            <a:spAutoFit/>
          </a:bodyPr>
          <a:lstStyle/>
          <a:p>
            <a:pPr algn="r"/>
            <a:r>
              <a:rPr lang="en-US" b="1" dirty="0">
                <a:solidFill>
                  <a:srgbClr val="262626"/>
                </a:solidFill>
                <a:latin typeface="Optima"/>
                <a:cs typeface="Optima"/>
              </a:rPr>
              <a:t>Chimp</a:t>
            </a:r>
            <a:endParaRPr lang="en-US" dirty="0"/>
          </a:p>
        </p:txBody>
      </p:sp>
      <p:sp>
        <p:nvSpPr>
          <p:cNvPr id="22" name="Oval 21"/>
          <p:cNvSpPr>
            <a:spLocks noChangeAspect="1"/>
          </p:cNvSpPr>
          <p:nvPr/>
        </p:nvSpPr>
        <p:spPr>
          <a:xfrm>
            <a:off x="2489698" y="4074271"/>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Tree>
    <p:extLst>
      <p:ext uri="{BB962C8B-B14F-4D97-AF65-F5344CB8AC3E}">
        <p14:creationId xmlns:p14="http://schemas.microsoft.com/office/powerpoint/2010/main" val="14884192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Arrow Connector 20"/>
          <p:cNvCxnSpPr/>
          <p:nvPr/>
        </p:nvCxnSpPr>
        <p:spPr>
          <a:xfrm>
            <a:off x="2667000" y="4267200"/>
            <a:ext cx="2514600" cy="685800"/>
          </a:xfrm>
          <a:prstGeom prst="straightConnector1">
            <a:avLst/>
          </a:prstGeom>
          <a:ln w="38100" cmpd="sng">
            <a:solidFill>
              <a:srgbClr val="404040"/>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1594075" y="4038600"/>
            <a:ext cx="851768" cy="369332"/>
          </a:xfrm>
          <a:prstGeom prst="rect">
            <a:avLst/>
          </a:prstGeom>
        </p:spPr>
        <p:txBody>
          <a:bodyPr wrap="none">
            <a:spAutoFit/>
          </a:bodyPr>
          <a:lstStyle/>
          <a:p>
            <a:pPr algn="r"/>
            <a:r>
              <a:rPr lang="en-US" b="1" dirty="0">
                <a:solidFill>
                  <a:srgbClr val="262626"/>
                </a:solidFill>
                <a:latin typeface="Optima"/>
                <a:cs typeface="Optima"/>
              </a:rPr>
              <a:t>Chimp</a:t>
            </a:r>
            <a:endParaRPr lang="en-US" dirty="0"/>
          </a:p>
        </p:txBody>
      </p:sp>
      <p:sp>
        <p:nvSpPr>
          <p:cNvPr id="23" name="Oval 22"/>
          <p:cNvSpPr>
            <a:spLocks noChangeAspect="1"/>
          </p:cNvSpPr>
          <p:nvPr/>
        </p:nvSpPr>
        <p:spPr>
          <a:xfrm>
            <a:off x="2489698" y="4074271"/>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4" name="Content Placeholder 3"/>
          <p:cNvSpPr txBox="1">
            <a:spLocks/>
          </p:cNvSpPr>
          <p:nvPr/>
        </p:nvSpPr>
        <p:spPr>
          <a:xfrm>
            <a:off x="685800" y="4572000"/>
            <a:ext cx="8382000" cy="21336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k,m</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j,k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i,j</a:t>
            </a:r>
            <a:r>
              <a:rPr lang="en-US" sz="2800" dirty="0">
                <a:solidFill>
                  <a:schemeClr val="tx2">
                    <a:alpha val="0"/>
                  </a:schemeClr>
                </a:solidFill>
                <a:latin typeface="Optima"/>
                <a:cs typeface="Optima"/>
              </a:rPr>
              <a:t>) / 2</a:t>
            </a:r>
            <a:endParaRPr lang="en-US" sz="2800" i="1" dirty="0">
              <a:solidFill>
                <a:schemeClr val="tx2">
                  <a:alpha val="0"/>
                </a:schemeClr>
              </a:solidFill>
              <a:latin typeface="Optima"/>
              <a:cs typeface="Optima"/>
            </a:endParaRPr>
          </a:p>
          <a:p>
            <a:pPr marL="0" indent="0">
              <a:buNone/>
            </a:pP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k,m</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j,k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i,j</a:t>
            </a:r>
            <a:r>
              <a:rPr lang="en-US" sz="2800" dirty="0">
                <a:solidFill>
                  <a:schemeClr val="tx2">
                    <a:alpha val="0"/>
                  </a:schemeClr>
                </a:solidFill>
                <a:latin typeface="Optima"/>
                <a:cs typeface="Optima"/>
              </a:rPr>
              <a:t>) / 2</a:t>
            </a:r>
            <a:endParaRPr lang="en-US" sz="2800" i="1" dirty="0">
              <a:solidFill>
                <a:schemeClr val="tx2">
                  <a:alpha val="0"/>
                </a:schemeClr>
              </a:solidFill>
              <a:latin typeface="Optima"/>
              <a:cs typeface="Optima"/>
            </a:endParaRPr>
          </a:p>
          <a:p>
            <a:pPr marL="0" indent="0">
              <a:buNone/>
            </a:pPr>
            <a:r>
              <a:rPr lang="en-US" sz="2800" i="1" baseline="-25000" dirty="0">
                <a:solidFill>
                  <a:schemeClr val="tx2">
                    <a:alpha val="0"/>
                  </a:schemeClr>
                </a:solidFill>
                <a:latin typeface="Optima"/>
                <a:cs typeface="Optima"/>
              </a:rPr>
              <a:t>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i,m</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j,k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i,j</a:t>
            </a:r>
            <a:r>
              <a:rPr lang="en-US" sz="2800" dirty="0">
                <a:solidFill>
                  <a:schemeClr val="tx2">
                    <a:alpha val="0"/>
                  </a:schemeClr>
                </a:solidFill>
                <a:latin typeface="Optima"/>
                <a:cs typeface="Optima"/>
              </a:rPr>
              <a:t>) / 2</a:t>
            </a:r>
          </a:p>
          <a:p>
            <a:pPr marL="0" indent="0">
              <a:buNone/>
            </a:pPr>
            <a:r>
              <a:rPr lang="en-US" sz="2800" i="1" baseline="-25000" dirty="0">
                <a:solidFill>
                  <a:schemeClr val="accent1"/>
                </a:solidFill>
                <a:latin typeface="Optima"/>
                <a:cs typeface="Optima"/>
              </a:rPr>
              <a:t> </a:t>
            </a:r>
            <a:r>
              <a:rPr lang="en-US" sz="2800" i="1" dirty="0" err="1">
                <a:solidFill>
                  <a:schemeClr val="accent4"/>
                </a:solidFill>
                <a:latin typeface="Optima"/>
                <a:cs typeface="Optima"/>
              </a:rPr>
              <a:t>d</a:t>
            </a:r>
            <a:r>
              <a:rPr lang="en-US" sz="2800" baseline="-25000" dirty="0" err="1">
                <a:solidFill>
                  <a:schemeClr val="accent4"/>
                </a:solidFill>
                <a:latin typeface="Optima"/>
                <a:cs typeface="Optima"/>
              </a:rPr>
              <a:t>Seal</a:t>
            </a:r>
            <a:r>
              <a:rPr lang="en-US" sz="2800" i="1" baseline="-25000" dirty="0" err="1">
                <a:solidFill>
                  <a:schemeClr val="accent4"/>
                </a:solidFill>
                <a:latin typeface="Optima"/>
                <a:cs typeface="Optima"/>
              </a:rPr>
              <a:t>,m</a:t>
            </a:r>
            <a:r>
              <a:rPr lang="en-US" sz="2800" dirty="0">
                <a:solidFill>
                  <a:schemeClr val="accent4"/>
                </a:solidFill>
                <a:latin typeface="Optima"/>
                <a:cs typeface="Optima"/>
              </a:rPr>
              <a:t> </a:t>
            </a:r>
            <a:r>
              <a:rPr lang="en-US" sz="2800" dirty="0">
                <a:latin typeface="Optima"/>
                <a:cs typeface="Optima"/>
              </a:rPr>
              <a:t>= (</a:t>
            </a:r>
            <a:r>
              <a:rPr lang="en-US" sz="2800" i="1" dirty="0" err="1">
                <a:solidFill>
                  <a:schemeClr val="tx1">
                    <a:alpha val="0"/>
                  </a:schemeClr>
                </a:solidFill>
                <a:latin typeface="Optima"/>
                <a:cs typeface="Optima"/>
              </a:rPr>
              <a:t>D</a:t>
            </a:r>
            <a:r>
              <a:rPr lang="en-US" sz="2800" baseline="-25000" dirty="0" err="1">
                <a:solidFill>
                  <a:schemeClr val="tx1">
                    <a:alpha val="0"/>
                  </a:schemeClr>
                </a:solidFill>
                <a:latin typeface="Optima"/>
                <a:cs typeface="Optima"/>
              </a:rPr>
              <a:t>Seal</a:t>
            </a:r>
            <a:r>
              <a:rPr lang="en-US" sz="2800" i="1" baseline="-25000" dirty="0" err="1">
                <a:solidFill>
                  <a:schemeClr val="tx1">
                    <a:alpha val="0"/>
                  </a:schemeClr>
                </a:solidFill>
                <a:latin typeface="Optima"/>
                <a:cs typeface="Optima"/>
              </a:rPr>
              <a:t>,</a:t>
            </a:r>
            <a:r>
              <a:rPr lang="en-US" sz="2800" baseline="-25000" dirty="0" err="1">
                <a:solidFill>
                  <a:schemeClr val="tx1">
                    <a:alpha val="0"/>
                  </a:schemeClr>
                </a:solidFill>
                <a:latin typeface="Optima"/>
                <a:cs typeface="Optima"/>
              </a:rPr>
              <a:t>Chimp</a:t>
            </a:r>
            <a:r>
              <a:rPr lang="en-US" sz="2800" dirty="0">
                <a:solidFill>
                  <a:schemeClr val="tx1">
                    <a:alpha val="0"/>
                  </a:schemeClr>
                </a:solidFill>
                <a:latin typeface="Optima"/>
                <a:cs typeface="Optima"/>
              </a:rPr>
              <a:t> </a:t>
            </a:r>
            <a:r>
              <a:rPr lang="en-US" sz="2800" dirty="0">
                <a:latin typeface="Optima"/>
                <a:cs typeface="Optima"/>
              </a:rPr>
              <a:t>+ </a:t>
            </a:r>
            <a:r>
              <a:rPr lang="en-US" sz="2800" i="1" dirty="0" err="1">
                <a:latin typeface="Optima"/>
                <a:cs typeface="Optima"/>
              </a:rPr>
              <a:t>D</a:t>
            </a:r>
            <a:r>
              <a:rPr lang="en-US" sz="2800" baseline="-25000" dirty="0" err="1">
                <a:latin typeface="Optima"/>
                <a:cs typeface="Optima"/>
              </a:rPr>
              <a:t>Seal</a:t>
            </a:r>
            <a:r>
              <a:rPr lang="en-US" sz="2800" i="1" baseline="-25000" dirty="0" err="1">
                <a:latin typeface="Optima"/>
                <a:cs typeface="Optima"/>
              </a:rPr>
              <a:t>,</a:t>
            </a:r>
            <a:r>
              <a:rPr lang="en-US" sz="2800" baseline="-25000" dirty="0" err="1">
                <a:latin typeface="Optima"/>
                <a:cs typeface="Optima"/>
              </a:rPr>
              <a:t>Whale</a:t>
            </a:r>
            <a:r>
              <a:rPr lang="en-US" sz="2800" dirty="0">
                <a:latin typeface="Optima"/>
                <a:cs typeface="Optima"/>
              </a:rPr>
              <a:t> – </a:t>
            </a:r>
            <a:r>
              <a:rPr lang="en-US" sz="2800" i="1" dirty="0" err="1">
                <a:latin typeface="Optima"/>
                <a:cs typeface="Optima"/>
              </a:rPr>
              <a:t>D</a:t>
            </a:r>
            <a:r>
              <a:rPr lang="en-US" sz="2800" baseline="-25000" dirty="0" err="1">
                <a:latin typeface="Optima"/>
                <a:cs typeface="Optima"/>
              </a:rPr>
              <a:t>Whale</a:t>
            </a:r>
            <a:r>
              <a:rPr lang="en-US" sz="2800" i="1" baseline="-25000" dirty="0" err="1">
                <a:latin typeface="Optima"/>
                <a:cs typeface="Optima"/>
              </a:rPr>
              <a:t>,</a:t>
            </a:r>
            <a:r>
              <a:rPr lang="en-US" sz="2800" baseline="-25000" dirty="0" err="1">
                <a:latin typeface="Optima"/>
                <a:cs typeface="Optima"/>
              </a:rPr>
              <a:t>Chimp</a:t>
            </a:r>
            <a:r>
              <a:rPr lang="en-US" sz="2800" dirty="0">
                <a:latin typeface="Optima"/>
                <a:cs typeface="Optima"/>
              </a:rPr>
              <a:t>) / 2</a:t>
            </a:r>
            <a:endParaRPr lang="en-US" sz="2800" i="1" dirty="0">
              <a:latin typeface="Optima"/>
              <a:cs typeface="Optima"/>
            </a:endParaRPr>
          </a:p>
        </p:txBody>
      </p:sp>
      <p:sp>
        <p:nvSpPr>
          <p:cNvPr id="68" name="Title 1"/>
          <p:cNvSpPr txBox="1">
            <a:spLocks/>
          </p:cNvSpPr>
          <p:nvPr/>
        </p:nvSpPr>
        <p:spPr>
          <a:xfrm>
            <a:off x="218096"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An Idea for Distance-Based Phylogeny</a:t>
            </a:r>
          </a:p>
        </p:txBody>
      </p:sp>
      <p:graphicFrame>
        <p:nvGraphicFramePr>
          <p:cNvPr id="26" name="Table 25"/>
          <p:cNvGraphicFramePr>
            <a:graphicFrameLocks noGrp="1"/>
          </p:cNvGraphicFramePr>
          <p:nvPr>
            <p:extLst>
              <p:ext uri="{D42A27DB-BD31-4B8C-83A1-F6EECF244321}">
                <p14:modId xmlns:p14="http://schemas.microsoft.com/office/powerpoint/2010/main" val="3825004339"/>
              </p:ext>
            </p:extLst>
          </p:nvPr>
        </p:nvGraphicFramePr>
        <p:xfrm>
          <a:off x="1752600" y="1524000"/>
          <a:ext cx="5372856" cy="1905000"/>
        </p:xfrm>
        <a:graphic>
          <a:graphicData uri="http://schemas.openxmlformats.org/drawingml/2006/table">
            <a:tbl>
              <a:tblPr firstRow="1" bandRow="1">
                <a:tableStyleId>{5C22544A-7EE6-4342-B048-85BDC9FD1C3A}</a:tableStyleId>
              </a:tblPr>
              <a:tblGrid>
                <a:gridCol w="1211165">
                  <a:extLst>
                    <a:ext uri="{9D8B030D-6E8A-4147-A177-3AD203B41FA5}">
                      <a16:colId xmlns:a16="http://schemas.microsoft.com/office/drawing/2014/main" val="20000"/>
                    </a:ext>
                  </a:extLst>
                </a:gridCol>
                <a:gridCol w="1006231">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957384">
                  <a:extLst>
                    <a:ext uri="{9D8B030D-6E8A-4147-A177-3AD203B41FA5}">
                      <a16:colId xmlns:a16="http://schemas.microsoft.com/office/drawing/2014/main" val="20003"/>
                    </a:ext>
                  </a:extLst>
                </a:gridCol>
                <a:gridCol w="1055076">
                  <a:extLst>
                    <a:ext uri="{9D8B030D-6E8A-4147-A177-3AD203B41FA5}">
                      <a16:colId xmlns:a16="http://schemas.microsoft.com/office/drawing/2014/main" val="20004"/>
                    </a:ext>
                  </a:extLst>
                </a:gridCol>
              </a:tblGrid>
              <a:tr h="375920">
                <a:tc>
                  <a:txBody>
                    <a:bodyPr/>
                    <a:lstStyle/>
                    <a:p>
                      <a:pPr algn="ctr"/>
                      <a:endParaRPr lang="en-US" sz="1900" b="0"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rgbClr val="262626"/>
                          </a:solidFill>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rgbClr val="262626"/>
                          </a:solidFill>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rgbClr val="262626"/>
                          </a:solidFill>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rgbClr val="262626"/>
                          </a:solidFill>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5920">
                <a:tc>
                  <a:txBody>
                    <a:bodyPr/>
                    <a:lstStyle/>
                    <a:p>
                      <a:pPr algn="ctr"/>
                      <a:r>
                        <a:rPr lang="en-US" sz="1600" b="1" dirty="0">
                          <a:solidFill>
                            <a:srgbClr val="262626"/>
                          </a:solidFill>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5920">
                <a:tc>
                  <a:txBody>
                    <a:bodyPr/>
                    <a:lstStyle/>
                    <a:p>
                      <a:pPr algn="ctr"/>
                      <a:r>
                        <a:rPr lang="en-US" sz="1600" b="1" dirty="0">
                          <a:solidFill>
                            <a:srgbClr val="262626"/>
                          </a:solidFill>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5920">
                <a:tc>
                  <a:txBody>
                    <a:bodyPr/>
                    <a:lstStyle/>
                    <a:p>
                      <a:pPr algn="ctr"/>
                      <a:r>
                        <a:rPr lang="en-US" sz="1600" b="1" dirty="0">
                          <a:solidFill>
                            <a:srgbClr val="262626"/>
                          </a:solidFill>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chemeClr val="tx1">
                              <a:lumMod val="85000"/>
                              <a:lumOff val="15000"/>
                            </a:schemeClr>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592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rgbClr val="262626"/>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cxnSp>
        <p:nvCxnSpPr>
          <p:cNvPr id="28" name="Straight Arrow Connector 27"/>
          <p:cNvCxnSpPr/>
          <p:nvPr/>
        </p:nvCxnSpPr>
        <p:spPr>
          <a:xfrm>
            <a:off x="5249430" y="4953028"/>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5257802" y="4269483"/>
            <a:ext cx="1350955" cy="679984"/>
          </a:xfrm>
          <a:prstGeom prst="straightConnector1">
            <a:avLst/>
          </a:prstGeom>
          <a:ln w="38100" cmpd="sng">
            <a:solidFill>
              <a:schemeClr val="accent4"/>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3" name="Oval 32"/>
          <p:cNvSpPr>
            <a:spLocks noChangeAspect="1"/>
          </p:cNvSpPr>
          <p:nvPr/>
        </p:nvSpPr>
        <p:spPr>
          <a:xfrm>
            <a:off x="6407370" y="4074004"/>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4" name="Oval 33"/>
          <p:cNvSpPr>
            <a:spLocks noChangeAspect="1"/>
          </p:cNvSpPr>
          <p:nvPr/>
        </p:nvSpPr>
        <p:spPr>
          <a:xfrm>
            <a:off x="6407370" y="542703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5" name="Oval 34"/>
          <p:cNvSpPr>
            <a:spLocks noChangeAspect="1"/>
          </p:cNvSpPr>
          <p:nvPr/>
        </p:nvSpPr>
        <p:spPr>
          <a:xfrm>
            <a:off x="4993669" y="4764213"/>
            <a:ext cx="365762" cy="365760"/>
          </a:xfrm>
          <a:prstGeom prst="ellipse">
            <a:avLst/>
          </a:prstGeom>
          <a:solidFill>
            <a:srgbClr val="BFBFBF"/>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8" name="Rectangle 37"/>
          <p:cNvSpPr/>
          <p:nvPr/>
        </p:nvSpPr>
        <p:spPr>
          <a:xfrm>
            <a:off x="6795814" y="5411059"/>
            <a:ext cx="838845" cy="369332"/>
          </a:xfrm>
          <a:prstGeom prst="rect">
            <a:avLst/>
          </a:prstGeom>
        </p:spPr>
        <p:txBody>
          <a:bodyPr wrap="none">
            <a:spAutoFit/>
          </a:bodyPr>
          <a:lstStyle/>
          <a:p>
            <a:r>
              <a:rPr lang="en-US" b="1" dirty="0">
                <a:solidFill>
                  <a:schemeClr val="tx1">
                    <a:lumMod val="85000"/>
                    <a:lumOff val="15000"/>
                  </a:schemeClr>
                </a:solidFill>
                <a:latin typeface="Optima"/>
                <a:cs typeface="Optima"/>
              </a:rPr>
              <a:t>Whale</a:t>
            </a:r>
            <a:endParaRPr lang="en-US" b="1" dirty="0">
              <a:solidFill>
                <a:schemeClr val="tx1">
                  <a:lumMod val="85000"/>
                  <a:lumOff val="15000"/>
                </a:schemeClr>
              </a:solidFill>
            </a:endParaRPr>
          </a:p>
        </p:txBody>
      </p:sp>
      <p:sp>
        <p:nvSpPr>
          <p:cNvPr id="39" name="Rectangle 38"/>
          <p:cNvSpPr/>
          <p:nvPr/>
        </p:nvSpPr>
        <p:spPr>
          <a:xfrm>
            <a:off x="6795812" y="4054565"/>
            <a:ext cx="595086" cy="369332"/>
          </a:xfrm>
          <a:prstGeom prst="rect">
            <a:avLst/>
          </a:prstGeom>
        </p:spPr>
        <p:txBody>
          <a:bodyPr wrap="none">
            <a:spAutoFit/>
          </a:bodyPr>
          <a:lstStyle/>
          <a:p>
            <a:r>
              <a:rPr lang="en-US" b="1" dirty="0">
                <a:solidFill>
                  <a:schemeClr val="tx1">
                    <a:lumMod val="85000"/>
                    <a:lumOff val="15000"/>
                  </a:schemeClr>
                </a:solidFill>
                <a:latin typeface="Optima"/>
                <a:cs typeface="Optima"/>
              </a:rPr>
              <a:t>Seal</a:t>
            </a:r>
            <a:endParaRPr lang="en-US" b="1" dirty="0">
              <a:solidFill>
                <a:schemeClr val="tx1">
                  <a:lumMod val="85000"/>
                  <a:lumOff val="15000"/>
                </a:schemeClr>
              </a:solidFill>
            </a:endParaRPr>
          </a:p>
        </p:txBody>
      </p:sp>
      <p:sp>
        <p:nvSpPr>
          <p:cNvPr id="66" name="TextBox 65"/>
          <p:cNvSpPr txBox="1"/>
          <p:nvPr/>
        </p:nvSpPr>
        <p:spPr>
          <a:xfrm>
            <a:off x="5674774" y="5240973"/>
            <a:ext cx="284435"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a:t>
            </a:r>
          </a:p>
        </p:txBody>
      </p:sp>
      <p:sp>
        <p:nvSpPr>
          <p:cNvPr id="15" name="TextBox 14"/>
          <p:cNvSpPr txBox="1"/>
          <p:nvPr/>
        </p:nvSpPr>
        <p:spPr>
          <a:xfrm>
            <a:off x="4965958" y="4711440"/>
            <a:ext cx="463868" cy="400110"/>
          </a:xfrm>
          <a:prstGeom prst="rect">
            <a:avLst/>
          </a:prstGeom>
          <a:noFill/>
        </p:spPr>
        <p:txBody>
          <a:bodyPr wrap="none" rtlCol="0">
            <a:spAutoFit/>
          </a:bodyPr>
          <a:lstStyle/>
          <a:p>
            <a:pPr algn="ctr"/>
            <a:r>
              <a:rPr lang="en-US" sz="2000" i="1" dirty="0">
                <a:solidFill>
                  <a:schemeClr val="tx1">
                    <a:lumMod val="85000"/>
                    <a:lumOff val="15000"/>
                  </a:schemeClr>
                </a:solidFill>
                <a:latin typeface="Optima"/>
                <a:cs typeface="Optima"/>
              </a:rPr>
              <a:t>m</a:t>
            </a:r>
          </a:p>
        </p:txBody>
      </p:sp>
      <p:sp>
        <p:nvSpPr>
          <p:cNvPr id="2" name="Rectangle 1"/>
          <p:cNvSpPr/>
          <p:nvPr/>
        </p:nvSpPr>
        <p:spPr>
          <a:xfrm>
            <a:off x="2814528" y="6091140"/>
            <a:ext cx="384310" cy="523220"/>
          </a:xfrm>
          <a:prstGeom prst="rect">
            <a:avLst/>
          </a:prstGeom>
        </p:spPr>
        <p:txBody>
          <a:bodyPr wrap="none">
            <a:spAutoFit/>
          </a:bodyPr>
          <a:lstStyle/>
          <a:p>
            <a:r>
              <a:rPr lang="en-US" sz="2800" dirty="0">
                <a:latin typeface="Optima"/>
                <a:cs typeface="Optima"/>
              </a:rPr>
              <a:t>6</a:t>
            </a:r>
          </a:p>
        </p:txBody>
      </p:sp>
      <p:sp>
        <p:nvSpPr>
          <p:cNvPr id="20" name="TextBox 19"/>
          <p:cNvSpPr txBox="1"/>
          <p:nvPr/>
        </p:nvSpPr>
        <p:spPr>
          <a:xfrm>
            <a:off x="5265608" y="4106149"/>
            <a:ext cx="883223" cy="400110"/>
          </a:xfrm>
          <a:prstGeom prst="rect">
            <a:avLst/>
          </a:prstGeom>
          <a:noFill/>
        </p:spPr>
        <p:txBody>
          <a:bodyPr wrap="none" rtlCol="0">
            <a:spAutoFit/>
          </a:bodyPr>
          <a:lstStyle/>
          <a:p>
            <a:pPr algn="ctr"/>
            <a:r>
              <a:rPr lang="en-US" sz="2000" i="1" dirty="0" err="1">
                <a:solidFill>
                  <a:schemeClr val="accent4"/>
                </a:solidFill>
                <a:latin typeface="Optima"/>
                <a:cs typeface="Optima"/>
              </a:rPr>
              <a:t>d</a:t>
            </a:r>
            <a:r>
              <a:rPr lang="en-US" sz="2000" baseline="-25000" dirty="0" err="1">
                <a:solidFill>
                  <a:schemeClr val="accent4"/>
                </a:solidFill>
                <a:latin typeface="Optima"/>
                <a:cs typeface="Optima"/>
              </a:rPr>
              <a:t>Seal,</a:t>
            </a:r>
            <a:r>
              <a:rPr lang="en-US" sz="2000" i="1" baseline="-25000" dirty="0" err="1">
                <a:solidFill>
                  <a:schemeClr val="accent4"/>
                </a:solidFill>
                <a:latin typeface="Optima"/>
                <a:cs typeface="Optima"/>
              </a:rPr>
              <a:t>m</a:t>
            </a:r>
            <a:endParaRPr lang="en-US" sz="2000" i="1" dirty="0">
              <a:solidFill>
                <a:schemeClr val="accent4"/>
              </a:solidFill>
              <a:latin typeface="Optima"/>
              <a:cs typeface="Optima"/>
            </a:endParaRPr>
          </a:p>
        </p:txBody>
      </p:sp>
    </p:spTree>
    <p:extLst>
      <p:ext uri="{BB962C8B-B14F-4D97-AF65-F5344CB8AC3E}">
        <p14:creationId xmlns:p14="http://schemas.microsoft.com/office/powerpoint/2010/main" val="21018446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Arrow Connector 20"/>
          <p:cNvCxnSpPr/>
          <p:nvPr/>
        </p:nvCxnSpPr>
        <p:spPr>
          <a:xfrm>
            <a:off x="2667000" y="4267200"/>
            <a:ext cx="2514600" cy="685800"/>
          </a:xfrm>
          <a:prstGeom prst="straightConnector1">
            <a:avLst/>
          </a:prstGeom>
          <a:ln w="38100" cmpd="sng">
            <a:solidFill>
              <a:srgbClr val="404040"/>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1594075" y="4038600"/>
            <a:ext cx="851768" cy="369332"/>
          </a:xfrm>
          <a:prstGeom prst="rect">
            <a:avLst/>
          </a:prstGeom>
        </p:spPr>
        <p:txBody>
          <a:bodyPr wrap="none">
            <a:spAutoFit/>
          </a:bodyPr>
          <a:lstStyle/>
          <a:p>
            <a:pPr algn="r"/>
            <a:r>
              <a:rPr lang="en-US" b="1" dirty="0">
                <a:solidFill>
                  <a:srgbClr val="262626"/>
                </a:solidFill>
                <a:latin typeface="Optima"/>
                <a:cs typeface="Optima"/>
              </a:rPr>
              <a:t>Chimp</a:t>
            </a:r>
            <a:endParaRPr lang="en-US" dirty="0"/>
          </a:p>
        </p:txBody>
      </p:sp>
      <p:sp>
        <p:nvSpPr>
          <p:cNvPr id="23" name="Oval 22"/>
          <p:cNvSpPr>
            <a:spLocks noChangeAspect="1"/>
          </p:cNvSpPr>
          <p:nvPr/>
        </p:nvSpPr>
        <p:spPr>
          <a:xfrm>
            <a:off x="2489698" y="4074271"/>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4" name="Content Placeholder 3"/>
          <p:cNvSpPr txBox="1">
            <a:spLocks/>
          </p:cNvSpPr>
          <p:nvPr/>
        </p:nvSpPr>
        <p:spPr>
          <a:xfrm>
            <a:off x="685800" y="4572000"/>
            <a:ext cx="8382000" cy="21336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k,m</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j,k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i,j</a:t>
            </a:r>
            <a:r>
              <a:rPr lang="en-US" sz="2800" dirty="0">
                <a:solidFill>
                  <a:schemeClr val="tx2">
                    <a:alpha val="0"/>
                  </a:schemeClr>
                </a:solidFill>
                <a:latin typeface="Optima"/>
                <a:cs typeface="Optima"/>
              </a:rPr>
              <a:t>) / 2</a:t>
            </a:r>
            <a:endParaRPr lang="en-US" sz="2800" i="1" dirty="0">
              <a:solidFill>
                <a:schemeClr val="tx2">
                  <a:alpha val="0"/>
                </a:schemeClr>
              </a:solidFill>
              <a:latin typeface="Optima"/>
              <a:cs typeface="Optima"/>
            </a:endParaRPr>
          </a:p>
          <a:p>
            <a:pPr marL="0" indent="0">
              <a:buNone/>
            </a:pP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k,m</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j,k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i,j</a:t>
            </a:r>
            <a:r>
              <a:rPr lang="en-US" sz="2800" dirty="0">
                <a:solidFill>
                  <a:schemeClr val="tx2">
                    <a:alpha val="0"/>
                  </a:schemeClr>
                </a:solidFill>
                <a:latin typeface="Optima"/>
                <a:cs typeface="Optima"/>
              </a:rPr>
              <a:t>) / 2</a:t>
            </a:r>
            <a:endParaRPr lang="en-US" sz="2800" i="1" dirty="0">
              <a:solidFill>
                <a:schemeClr val="tx2">
                  <a:alpha val="0"/>
                </a:schemeClr>
              </a:solidFill>
              <a:latin typeface="Optima"/>
              <a:cs typeface="Optima"/>
            </a:endParaRPr>
          </a:p>
          <a:p>
            <a:pPr marL="0" indent="0">
              <a:buNone/>
            </a:pPr>
            <a:r>
              <a:rPr lang="en-US" sz="2800" i="1" baseline="-25000" dirty="0">
                <a:solidFill>
                  <a:schemeClr val="tx2">
                    <a:alpha val="0"/>
                  </a:schemeClr>
                </a:solidFill>
                <a:latin typeface="Optima"/>
                <a:cs typeface="Optima"/>
              </a:rPr>
              <a:t>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i,m</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j,k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i,j</a:t>
            </a:r>
            <a:r>
              <a:rPr lang="en-US" sz="2800" dirty="0">
                <a:solidFill>
                  <a:schemeClr val="tx2">
                    <a:alpha val="0"/>
                  </a:schemeClr>
                </a:solidFill>
                <a:latin typeface="Optima"/>
                <a:cs typeface="Optima"/>
              </a:rPr>
              <a:t>) / 2</a:t>
            </a:r>
          </a:p>
          <a:p>
            <a:pPr marL="0" indent="0">
              <a:buNone/>
            </a:pPr>
            <a:r>
              <a:rPr lang="en-US" sz="2800" i="1" baseline="-25000" dirty="0">
                <a:solidFill>
                  <a:schemeClr val="accent1"/>
                </a:solidFill>
                <a:latin typeface="Optima"/>
                <a:cs typeface="Optima"/>
              </a:rPr>
              <a:t> </a:t>
            </a:r>
            <a:r>
              <a:rPr lang="en-US" sz="2800" i="1" dirty="0" err="1">
                <a:solidFill>
                  <a:schemeClr val="accent4"/>
                </a:solidFill>
                <a:latin typeface="Optima"/>
                <a:cs typeface="Optima"/>
              </a:rPr>
              <a:t>d</a:t>
            </a:r>
            <a:r>
              <a:rPr lang="en-US" sz="2800" baseline="-25000" dirty="0" err="1">
                <a:solidFill>
                  <a:schemeClr val="accent4"/>
                </a:solidFill>
                <a:latin typeface="Optima"/>
                <a:cs typeface="Optima"/>
              </a:rPr>
              <a:t>Seal</a:t>
            </a:r>
            <a:r>
              <a:rPr lang="en-US" sz="2800" i="1" baseline="-25000" dirty="0" err="1">
                <a:solidFill>
                  <a:schemeClr val="accent4"/>
                </a:solidFill>
                <a:latin typeface="Optima"/>
                <a:cs typeface="Optima"/>
              </a:rPr>
              <a:t>,m</a:t>
            </a:r>
            <a:r>
              <a:rPr lang="en-US" sz="2800" dirty="0">
                <a:solidFill>
                  <a:schemeClr val="accent4"/>
                </a:solidFill>
                <a:latin typeface="Optima"/>
                <a:cs typeface="Optima"/>
              </a:rPr>
              <a:t> </a:t>
            </a:r>
            <a:r>
              <a:rPr lang="en-US" sz="2800" dirty="0">
                <a:latin typeface="Optima"/>
                <a:cs typeface="Optima"/>
              </a:rPr>
              <a:t>= (</a:t>
            </a:r>
            <a:r>
              <a:rPr lang="en-US" sz="2800" i="1" dirty="0" err="1">
                <a:solidFill>
                  <a:schemeClr val="tx1">
                    <a:alpha val="0"/>
                  </a:schemeClr>
                </a:solidFill>
                <a:latin typeface="Optima"/>
                <a:cs typeface="Optima"/>
              </a:rPr>
              <a:t>D</a:t>
            </a:r>
            <a:r>
              <a:rPr lang="en-US" sz="2800" baseline="-25000" dirty="0" err="1">
                <a:solidFill>
                  <a:schemeClr val="tx1">
                    <a:alpha val="0"/>
                  </a:schemeClr>
                </a:solidFill>
                <a:latin typeface="Optima"/>
                <a:cs typeface="Optima"/>
              </a:rPr>
              <a:t>Seal</a:t>
            </a:r>
            <a:r>
              <a:rPr lang="en-US" sz="2800" i="1" baseline="-25000" dirty="0" err="1">
                <a:solidFill>
                  <a:schemeClr val="tx1">
                    <a:alpha val="0"/>
                  </a:schemeClr>
                </a:solidFill>
                <a:latin typeface="Optima"/>
                <a:cs typeface="Optima"/>
              </a:rPr>
              <a:t>,</a:t>
            </a:r>
            <a:r>
              <a:rPr lang="en-US" sz="2800" baseline="-25000" dirty="0" err="1">
                <a:solidFill>
                  <a:schemeClr val="tx1">
                    <a:alpha val="0"/>
                  </a:schemeClr>
                </a:solidFill>
                <a:latin typeface="Optima"/>
                <a:cs typeface="Optima"/>
              </a:rPr>
              <a:t>Chimp</a:t>
            </a:r>
            <a:r>
              <a:rPr lang="en-US" sz="2800" dirty="0">
                <a:solidFill>
                  <a:schemeClr val="tx1">
                    <a:alpha val="0"/>
                  </a:schemeClr>
                </a:solidFill>
                <a:latin typeface="Optima"/>
                <a:cs typeface="Optima"/>
              </a:rPr>
              <a:t> </a:t>
            </a:r>
            <a:r>
              <a:rPr lang="en-US" sz="2800" dirty="0">
                <a:latin typeface="Optima"/>
                <a:cs typeface="Optima"/>
              </a:rPr>
              <a:t>+ </a:t>
            </a:r>
            <a:r>
              <a:rPr lang="en-US" sz="2800" i="1" dirty="0" err="1">
                <a:solidFill>
                  <a:schemeClr val="tx1">
                    <a:alpha val="0"/>
                  </a:schemeClr>
                </a:solidFill>
                <a:latin typeface="Optima"/>
                <a:cs typeface="Optima"/>
              </a:rPr>
              <a:t>D</a:t>
            </a:r>
            <a:r>
              <a:rPr lang="en-US" sz="2800" baseline="-25000" dirty="0" err="1">
                <a:solidFill>
                  <a:schemeClr val="tx1">
                    <a:alpha val="0"/>
                  </a:schemeClr>
                </a:solidFill>
                <a:latin typeface="Optima"/>
                <a:cs typeface="Optima"/>
              </a:rPr>
              <a:t>Seal</a:t>
            </a:r>
            <a:r>
              <a:rPr lang="en-US" sz="2800" i="1" baseline="-25000" dirty="0" err="1">
                <a:solidFill>
                  <a:schemeClr val="tx1">
                    <a:alpha val="0"/>
                  </a:schemeClr>
                </a:solidFill>
                <a:latin typeface="Optima"/>
                <a:cs typeface="Optima"/>
              </a:rPr>
              <a:t>,</a:t>
            </a:r>
            <a:r>
              <a:rPr lang="en-US" sz="2800" baseline="-25000" dirty="0" err="1">
                <a:solidFill>
                  <a:schemeClr val="tx1">
                    <a:alpha val="0"/>
                  </a:schemeClr>
                </a:solidFill>
                <a:latin typeface="Optima"/>
                <a:cs typeface="Optima"/>
              </a:rPr>
              <a:t>Whale</a:t>
            </a:r>
            <a:r>
              <a:rPr lang="en-US" sz="2800" dirty="0">
                <a:solidFill>
                  <a:schemeClr val="tx1">
                    <a:alpha val="0"/>
                  </a:schemeClr>
                </a:solidFill>
                <a:latin typeface="Optima"/>
                <a:cs typeface="Optima"/>
              </a:rPr>
              <a:t> </a:t>
            </a:r>
            <a:r>
              <a:rPr lang="en-US" sz="2800" dirty="0">
                <a:latin typeface="Optima"/>
                <a:cs typeface="Optima"/>
              </a:rPr>
              <a:t>– </a:t>
            </a:r>
            <a:r>
              <a:rPr lang="en-US" sz="2800" i="1" dirty="0" err="1">
                <a:latin typeface="Optima"/>
                <a:cs typeface="Optima"/>
              </a:rPr>
              <a:t>D</a:t>
            </a:r>
            <a:r>
              <a:rPr lang="en-US" sz="2800" baseline="-25000" dirty="0" err="1">
                <a:latin typeface="Optima"/>
                <a:cs typeface="Optima"/>
              </a:rPr>
              <a:t>Whale</a:t>
            </a:r>
            <a:r>
              <a:rPr lang="en-US" sz="2800" i="1" baseline="-25000" dirty="0" err="1">
                <a:latin typeface="Optima"/>
                <a:cs typeface="Optima"/>
              </a:rPr>
              <a:t>,</a:t>
            </a:r>
            <a:r>
              <a:rPr lang="en-US" sz="2800" baseline="-25000" dirty="0" err="1">
                <a:latin typeface="Optima"/>
                <a:cs typeface="Optima"/>
              </a:rPr>
              <a:t>Chimp</a:t>
            </a:r>
            <a:r>
              <a:rPr lang="en-US" sz="2800" dirty="0">
                <a:latin typeface="Optima"/>
                <a:cs typeface="Optima"/>
              </a:rPr>
              <a:t>) / 2</a:t>
            </a:r>
            <a:endParaRPr lang="en-US" sz="2800" i="1" dirty="0">
              <a:latin typeface="Optima"/>
              <a:cs typeface="Optima"/>
            </a:endParaRPr>
          </a:p>
        </p:txBody>
      </p:sp>
      <p:sp>
        <p:nvSpPr>
          <p:cNvPr id="68" name="Title 1"/>
          <p:cNvSpPr txBox="1">
            <a:spLocks/>
          </p:cNvSpPr>
          <p:nvPr/>
        </p:nvSpPr>
        <p:spPr>
          <a:xfrm>
            <a:off x="218096"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An Idea for Distance-Based Phylogeny</a:t>
            </a:r>
          </a:p>
        </p:txBody>
      </p:sp>
      <p:graphicFrame>
        <p:nvGraphicFramePr>
          <p:cNvPr id="26" name="Table 25"/>
          <p:cNvGraphicFramePr>
            <a:graphicFrameLocks noGrp="1"/>
          </p:cNvGraphicFramePr>
          <p:nvPr>
            <p:extLst>
              <p:ext uri="{D42A27DB-BD31-4B8C-83A1-F6EECF244321}">
                <p14:modId xmlns:p14="http://schemas.microsoft.com/office/powerpoint/2010/main" val="1314984969"/>
              </p:ext>
            </p:extLst>
          </p:nvPr>
        </p:nvGraphicFramePr>
        <p:xfrm>
          <a:off x="1752600" y="1524000"/>
          <a:ext cx="5372856" cy="1905000"/>
        </p:xfrm>
        <a:graphic>
          <a:graphicData uri="http://schemas.openxmlformats.org/drawingml/2006/table">
            <a:tbl>
              <a:tblPr firstRow="1" bandRow="1">
                <a:tableStyleId>{5C22544A-7EE6-4342-B048-85BDC9FD1C3A}</a:tableStyleId>
              </a:tblPr>
              <a:tblGrid>
                <a:gridCol w="1211165">
                  <a:extLst>
                    <a:ext uri="{9D8B030D-6E8A-4147-A177-3AD203B41FA5}">
                      <a16:colId xmlns:a16="http://schemas.microsoft.com/office/drawing/2014/main" val="20000"/>
                    </a:ext>
                  </a:extLst>
                </a:gridCol>
                <a:gridCol w="1006231">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957384">
                  <a:extLst>
                    <a:ext uri="{9D8B030D-6E8A-4147-A177-3AD203B41FA5}">
                      <a16:colId xmlns:a16="http://schemas.microsoft.com/office/drawing/2014/main" val="20003"/>
                    </a:ext>
                  </a:extLst>
                </a:gridCol>
                <a:gridCol w="1055076">
                  <a:extLst>
                    <a:ext uri="{9D8B030D-6E8A-4147-A177-3AD203B41FA5}">
                      <a16:colId xmlns:a16="http://schemas.microsoft.com/office/drawing/2014/main" val="20004"/>
                    </a:ext>
                  </a:extLst>
                </a:gridCol>
              </a:tblGrid>
              <a:tr h="375920">
                <a:tc>
                  <a:txBody>
                    <a:bodyPr/>
                    <a:lstStyle/>
                    <a:p>
                      <a:pPr algn="ctr"/>
                      <a:endParaRPr lang="en-US" sz="1900" b="0"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rgbClr val="262626"/>
                          </a:solidFill>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rgbClr val="262626"/>
                          </a:solidFill>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rgbClr val="262626"/>
                          </a:solidFill>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rgbClr val="262626"/>
                          </a:solidFill>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5920">
                <a:tc>
                  <a:txBody>
                    <a:bodyPr/>
                    <a:lstStyle/>
                    <a:p>
                      <a:pPr algn="ctr"/>
                      <a:r>
                        <a:rPr lang="en-US" sz="1600" b="1" dirty="0">
                          <a:solidFill>
                            <a:srgbClr val="262626"/>
                          </a:solidFill>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5920">
                <a:tc>
                  <a:txBody>
                    <a:bodyPr/>
                    <a:lstStyle/>
                    <a:p>
                      <a:pPr algn="ctr"/>
                      <a:r>
                        <a:rPr lang="en-US" sz="1600" b="1" dirty="0">
                          <a:solidFill>
                            <a:srgbClr val="262626"/>
                          </a:solidFill>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5920">
                <a:tc>
                  <a:txBody>
                    <a:bodyPr/>
                    <a:lstStyle/>
                    <a:p>
                      <a:pPr algn="ctr"/>
                      <a:r>
                        <a:rPr lang="en-US" sz="1600" b="1" dirty="0">
                          <a:solidFill>
                            <a:srgbClr val="262626"/>
                          </a:solidFill>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chemeClr val="tx1">
                              <a:lumMod val="85000"/>
                              <a:lumOff val="15000"/>
                            </a:schemeClr>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592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rgbClr val="262626"/>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cxnSp>
        <p:nvCxnSpPr>
          <p:cNvPr id="28" name="Straight Arrow Connector 27"/>
          <p:cNvCxnSpPr/>
          <p:nvPr/>
        </p:nvCxnSpPr>
        <p:spPr>
          <a:xfrm>
            <a:off x="5249430" y="4953028"/>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5257802" y="4269483"/>
            <a:ext cx="1350955" cy="679984"/>
          </a:xfrm>
          <a:prstGeom prst="straightConnector1">
            <a:avLst/>
          </a:prstGeom>
          <a:ln w="38100" cmpd="sng">
            <a:solidFill>
              <a:schemeClr val="accent4"/>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3" name="Oval 32"/>
          <p:cNvSpPr>
            <a:spLocks noChangeAspect="1"/>
          </p:cNvSpPr>
          <p:nvPr/>
        </p:nvSpPr>
        <p:spPr>
          <a:xfrm>
            <a:off x="6407370" y="4074004"/>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4" name="Oval 33"/>
          <p:cNvSpPr>
            <a:spLocks noChangeAspect="1"/>
          </p:cNvSpPr>
          <p:nvPr/>
        </p:nvSpPr>
        <p:spPr>
          <a:xfrm>
            <a:off x="6407370" y="542703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5" name="Oval 34"/>
          <p:cNvSpPr>
            <a:spLocks noChangeAspect="1"/>
          </p:cNvSpPr>
          <p:nvPr/>
        </p:nvSpPr>
        <p:spPr>
          <a:xfrm>
            <a:off x="4993669" y="4764213"/>
            <a:ext cx="365762" cy="365760"/>
          </a:xfrm>
          <a:prstGeom prst="ellipse">
            <a:avLst/>
          </a:prstGeom>
          <a:solidFill>
            <a:srgbClr val="BFBFBF"/>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8" name="Rectangle 37"/>
          <p:cNvSpPr/>
          <p:nvPr/>
        </p:nvSpPr>
        <p:spPr>
          <a:xfrm>
            <a:off x="6795814" y="5411059"/>
            <a:ext cx="838845" cy="369332"/>
          </a:xfrm>
          <a:prstGeom prst="rect">
            <a:avLst/>
          </a:prstGeom>
        </p:spPr>
        <p:txBody>
          <a:bodyPr wrap="none">
            <a:spAutoFit/>
          </a:bodyPr>
          <a:lstStyle/>
          <a:p>
            <a:r>
              <a:rPr lang="en-US" b="1" dirty="0">
                <a:solidFill>
                  <a:schemeClr val="tx1">
                    <a:lumMod val="85000"/>
                    <a:lumOff val="15000"/>
                  </a:schemeClr>
                </a:solidFill>
                <a:latin typeface="Optima"/>
                <a:cs typeface="Optima"/>
              </a:rPr>
              <a:t>Whale</a:t>
            </a:r>
            <a:endParaRPr lang="en-US" b="1" dirty="0">
              <a:solidFill>
                <a:schemeClr val="tx1">
                  <a:lumMod val="85000"/>
                  <a:lumOff val="15000"/>
                </a:schemeClr>
              </a:solidFill>
            </a:endParaRPr>
          </a:p>
        </p:txBody>
      </p:sp>
      <p:sp>
        <p:nvSpPr>
          <p:cNvPr id="39" name="Rectangle 38"/>
          <p:cNvSpPr/>
          <p:nvPr/>
        </p:nvSpPr>
        <p:spPr>
          <a:xfrm>
            <a:off x="6795812" y="4054565"/>
            <a:ext cx="595086" cy="369332"/>
          </a:xfrm>
          <a:prstGeom prst="rect">
            <a:avLst/>
          </a:prstGeom>
        </p:spPr>
        <p:txBody>
          <a:bodyPr wrap="none">
            <a:spAutoFit/>
          </a:bodyPr>
          <a:lstStyle/>
          <a:p>
            <a:r>
              <a:rPr lang="en-US" b="1" dirty="0">
                <a:solidFill>
                  <a:schemeClr val="tx1">
                    <a:lumMod val="85000"/>
                    <a:lumOff val="15000"/>
                  </a:schemeClr>
                </a:solidFill>
                <a:latin typeface="Optima"/>
                <a:cs typeface="Optima"/>
              </a:rPr>
              <a:t>Seal</a:t>
            </a:r>
            <a:endParaRPr lang="en-US" b="1" dirty="0">
              <a:solidFill>
                <a:schemeClr val="tx1">
                  <a:lumMod val="85000"/>
                  <a:lumOff val="15000"/>
                </a:schemeClr>
              </a:solidFill>
            </a:endParaRPr>
          </a:p>
        </p:txBody>
      </p:sp>
      <p:sp>
        <p:nvSpPr>
          <p:cNvPr id="66" name="TextBox 65"/>
          <p:cNvSpPr txBox="1"/>
          <p:nvPr/>
        </p:nvSpPr>
        <p:spPr>
          <a:xfrm>
            <a:off x="5674774" y="5240973"/>
            <a:ext cx="284435"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a:t>
            </a:r>
          </a:p>
        </p:txBody>
      </p:sp>
      <p:sp>
        <p:nvSpPr>
          <p:cNvPr id="15" name="TextBox 14"/>
          <p:cNvSpPr txBox="1"/>
          <p:nvPr/>
        </p:nvSpPr>
        <p:spPr>
          <a:xfrm>
            <a:off x="4965958" y="4711440"/>
            <a:ext cx="463868" cy="400110"/>
          </a:xfrm>
          <a:prstGeom prst="rect">
            <a:avLst/>
          </a:prstGeom>
          <a:noFill/>
        </p:spPr>
        <p:txBody>
          <a:bodyPr wrap="none" rtlCol="0">
            <a:spAutoFit/>
          </a:bodyPr>
          <a:lstStyle/>
          <a:p>
            <a:pPr algn="ctr"/>
            <a:r>
              <a:rPr lang="en-US" sz="2000" i="1" dirty="0">
                <a:solidFill>
                  <a:schemeClr val="tx1">
                    <a:lumMod val="85000"/>
                    <a:lumOff val="15000"/>
                  </a:schemeClr>
                </a:solidFill>
                <a:latin typeface="Optima"/>
                <a:cs typeface="Optima"/>
              </a:rPr>
              <a:t>m</a:t>
            </a:r>
          </a:p>
        </p:txBody>
      </p:sp>
      <p:sp>
        <p:nvSpPr>
          <p:cNvPr id="2" name="Rectangle 1"/>
          <p:cNvSpPr/>
          <p:nvPr/>
        </p:nvSpPr>
        <p:spPr>
          <a:xfrm>
            <a:off x="2814528" y="6091140"/>
            <a:ext cx="384310" cy="523220"/>
          </a:xfrm>
          <a:prstGeom prst="rect">
            <a:avLst/>
          </a:prstGeom>
        </p:spPr>
        <p:txBody>
          <a:bodyPr wrap="none">
            <a:spAutoFit/>
          </a:bodyPr>
          <a:lstStyle/>
          <a:p>
            <a:r>
              <a:rPr lang="en-US" sz="2800" dirty="0">
                <a:latin typeface="Optima"/>
                <a:cs typeface="Optima"/>
              </a:rPr>
              <a:t>6</a:t>
            </a:r>
          </a:p>
        </p:txBody>
      </p:sp>
      <p:sp>
        <p:nvSpPr>
          <p:cNvPr id="19" name="Rectangle 18"/>
          <p:cNvSpPr/>
          <p:nvPr/>
        </p:nvSpPr>
        <p:spPr>
          <a:xfrm>
            <a:off x="4661712" y="6096000"/>
            <a:ext cx="384310" cy="523220"/>
          </a:xfrm>
          <a:prstGeom prst="rect">
            <a:avLst/>
          </a:prstGeom>
        </p:spPr>
        <p:txBody>
          <a:bodyPr wrap="none">
            <a:spAutoFit/>
          </a:bodyPr>
          <a:lstStyle/>
          <a:p>
            <a:r>
              <a:rPr lang="en-US" sz="2800" dirty="0">
                <a:latin typeface="Optima"/>
                <a:cs typeface="Optima"/>
              </a:rPr>
              <a:t>2</a:t>
            </a:r>
          </a:p>
        </p:txBody>
      </p:sp>
      <p:sp>
        <p:nvSpPr>
          <p:cNvPr id="20" name="TextBox 19"/>
          <p:cNvSpPr txBox="1"/>
          <p:nvPr/>
        </p:nvSpPr>
        <p:spPr>
          <a:xfrm>
            <a:off x="5265608" y="4106149"/>
            <a:ext cx="883223" cy="400110"/>
          </a:xfrm>
          <a:prstGeom prst="rect">
            <a:avLst/>
          </a:prstGeom>
          <a:noFill/>
        </p:spPr>
        <p:txBody>
          <a:bodyPr wrap="none" rtlCol="0">
            <a:spAutoFit/>
          </a:bodyPr>
          <a:lstStyle/>
          <a:p>
            <a:pPr algn="ctr"/>
            <a:r>
              <a:rPr lang="en-US" sz="2000" i="1" dirty="0" err="1">
                <a:solidFill>
                  <a:schemeClr val="accent4"/>
                </a:solidFill>
                <a:latin typeface="Optima"/>
                <a:cs typeface="Optima"/>
              </a:rPr>
              <a:t>d</a:t>
            </a:r>
            <a:r>
              <a:rPr lang="en-US" sz="2000" baseline="-25000" dirty="0" err="1">
                <a:solidFill>
                  <a:schemeClr val="accent4"/>
                </a:solidFill>
                <a:latin typeface="Optima"/>
                <a:cs typeface="Optima"/>
              </a:rPr>
              <a:t>Seal,</a:t>
            </a:r>
            <a:r>
              <a:rPr lang="en-US" sz="2000" i="1" baseline="-25000" dirty="0" err="1">
                <a:solidFill>
                  <a:schemeClr val="accent4"/>
                </a:solidFill>
                <a:latin typeface="Optima"/>
                <a:cs typeface="Optima"/>
              </a:rPr>
              <a:t>m</a:t>
            </a:r>
            <a:endParaRPr lang="en-US" sz="2000" i="1" dirty="0">
              <a:solidFill>
                <a:schemeClr val="accent4"/>
              </a:solidFill>
              <a:latin typeface="Optima"/>
              <a:cs typeface="Optima"/>
            </a:endParaRPr>
          </a:p>
        </p:txBody>
      </p:sp>
    </p:spTree>
    <p:extLst>
      <p:ext uri="{BB962C8B-B14F-4D97-AF65-F5344CB8AC3E}">
        <p14:creationId xmlns:p14="http://schemas.microsoft.com/office/powerpoint/2010/main" val="42027759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Arrow Connector 21"/>
          <p:cNvCxnSpPr/>
          <p:nvPr/>
        </p:nvCxnSpPr>
        <p:spPr>
          <a:xfrm>
            <a:off x="2667000" y="4267200"/>
            <a:ext cx="2514600" cy="685800"/>
          </a:xfrm>
          <a:prstGeom prst="straightConnector1">
            <a:avLst/>
          </a:prstGeom>
          <a:ln w="38100" cmpd="sng">
            <a:solidFill>
              <a:srgbClr val="404040"/>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a:off x="1594075" y="4038600"/>
            <a:ext cx="851768" cy="369332"/>
          </a:xfrm>
          <a:prstGeom prst="rect">
            <a:avLst/>
          </a:prstGeom>
        </p:spPr>
        <p:txBody>
          <a:bodyPr wrap="none">
            <a:spAutoFit/>
          </a:bodyPr>
          <a:lstStyle/>
          <a:p>
            <a:pPr algn="r"/>
            <a:r>
              <a:rPr lang="en-US" b="1" dirty="0">
                <a:solidFill>
                  <a:srgbClr val="262626"/>
                </a:solidFill>
                <a:latin typeface="Optima"/>
                <a:cs typeface="Optima"/>
              </a:rPr>
              <a:t>Chimp</a:t>
            </a:r>
            <a:endParaRPr lang="en-US" dirty="0"/>
          </a:p>
        </p:txBody>
      </p:sp>
      <p:sp>
        <p:nvSpPr>
          <p:cNvPr id="24" name="Oval 23"/>
          <p:cNvSpPr>
            <a:spLocks noChangeAspect="1"/>
          </p:cNvSpPr>
          <p:nvPr/>
        </p:nvSpPr>
        <p:spPr>
          <a:xfrm>
            <a:off x="2489698" y="4074271"/>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4" name="Content Placeholder 3"/>
          <p:cNvSpPr txBox="1">
            <a:spLocks/>
          </p:cNvSpPr>
          <p:nvPr/>
        </p:nvSpPr>
        <p:spPr>
          <a:xfrm>
            <a:off x="685800" y="4572000"/>
            <a:ext cx="8382000" cy="21336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k,m</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j,k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i,j</a:t>
            </a:r>
            <a:r>
              <a:rPr lang="en-US" sz="2800" dirty="0">
                <a:solidFill>
                  <a:schemeClr val="tx2">
                    <a:alpha val="0"/>
                  </a:schemeClr>
                </a:solidFill>
                <a:latin typeface="Optima"/>
                <a:cs typeface="Optima"/>
              </a:rPr>
              <a:t>) / 2</a:t>
            </a:r>
            <a:endParaRPr lang="en-US" sz="2800" i="1" dirty="0">
              <a:solidFill>
                <a:schemeClr val="tx2">
                  <a:alpha val="0"/>
                </a:schemeClr>
              </a:solidFill>
              <a:latin typeface="Optima"/>
              <a:cs typeface="Optima"/>
            </a:endParaRPr>
          </a:p>
          <a:p>
            <a:pPr marL="0" indent="0">
              <a:buNone/>
            </a:pP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k,m</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j,k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i,j</a:t>
            </a:r>
            <a:r>
              <a:rPr lang="en-US" sz="2800" dirty="0">
                <a:solidFill>
                  <a:schemeClr val="tx2">
                    <a:alpha val="0"/>
                  </a:schemeClr>
                </a:solidFill>
                <a:latin typeface="Optima"/>
                <a:cs typeface="Optima"/>
              </a:rPr>
              <a:t>) / 2</a:t>
            </a:r>
            <a:endParaRPr lang="en-US" sz="2800" i="1" dirty="0">
              <a:solidFill>
                <a:schemeClr val="tx2">
                  <a:alpha val="0"/>
                </a:schemeClr>
              </a:solidFill>
              <a:latin typeface="Optima"/>
              <a:cs typeface="Optima"/>
            </a:endParaRPr>
          </a:p>
          <a:p>
            <a:pPr marL="0" indent="0">
              <a:buNone/>
            </a:pPr>
            <a:r>
              <a:rPr lang="en-US" sz="2800" i="1" baseline="-25000" dirty="0">
                <a:solidFill>
                  <a:schemeClr val="tx2">
                    <a:alpha val="0"/>
                  </a:schemeClr>
                </a:solidFill>
                <a:latin typeface="Optima"/>
                <a:cs typeface="Optima"/>
              </a:rPr>
              <a:t>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i,m</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j,k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i,j</a:t>
            </a:r>
            <a:r>
              <a:rPr lang="en-US" sz="2800" dirty="0">
                <a:solidFill>
                  <a:schemeClr val="tx2">
                    <a:alpha val="0"/>
                  </a:schemeClr>
                </a:solidFill>
                <a:latin typeface="Optima"/>
                <a:cs typeface="Optima"/>
              </a:rPr>
              <a:t>) / 2</a:t>
            </a:r>
          </a:p>
          <a:p>
            <a:pPr marL="0" indent="0">
              <a:buNone/>
            </a:pPr>
            <a:r>
              <a:rPr lang="en-US" sz="2800" i="1" baseline="-25000" dirty="0">
                <a:solidFill>
                  <a:schemeClr val="accent1"/>
                </a:solidFill>
                <a:latin typeface="Optima"/>
                <a:cs typeface="Optima"/>
              </a:rPr>
              <a:t> </a:t>
            </a:r>
            <a:r>
              <a:rPr lang="en-US" sz="2800" i="1" dirty="0" err="1">
                <a:solidFill>
                  <a:schemeClr val="accent4"/>
                </a:solidFill>
                <a:latin typeface="Optima"/>
                <a:cs typeface="Optima"/>
              </a:rPr>
              <a:t>d</a:t>
            </a:r>
            <a:r>
              <a:rPr lang="en-US" sz="2800" baseline="-25000" dirty="0" err="1">
                <a:solidFill>
                  <a:schemeClr val="accent4"/>
                </a:solidFill>
                <a:latin typeface="Optima"/>
                <a:cs typeface="Optima"/>
              </a:rPr>
              <a:t>Seal</a:t>
            </a:r>
            <a:r>
              <a:rPr lang="en-US" sz="2800" i="1" baseline="-25000" dirty="0" err="1">
                <a:solidFill>
                  <a:schemeClr val="accent4"/>
                </a:solidFill>
                <a:latin typeface="Optima"/>
                <a:cs typeface="Optima"/>
              </a:rPr>
              <a:t>,m</a:t>
            </a:r>
            <a:r>
              <a:rPr lang="en-US" sz="2800" dirty="0">
                <a:solidFill>
                  <a:schemeClr val="accent4"/>
                </a:solidFill>
                <a:latin typeface="Optima"/>
                <a:cs typeface="Optima"/>
              </a:rPr>
              <a:t> </a:t>
            </a:r>
            <a:r>
              <a:rPr lang="en-US" sz="2800" dirty="0">
                <a:latin typeface="Optima"/>
                <a:cs typeface="Optima"/>
              </a:rPr>
              <a:t>= (</a:t>
            </a:r>
            <a:r>
              <a:rPr lang="en-US" sz="2800" i="1" dirty="0" err="1">
                <a:solidFill>
                  <a:schemeClr val="tx1">
                    <a:alpha val="0"/>
                  </a:schemeClr>
                </a:solidFill>
                <a:latin typeface="Optima"/>
                <a:cs typeface="Optima"/>
              </a:rPr>
              <a:t>D</a:t>
            </a:r>
            <a:r>
              <a:rPr lang="en-US" sz="2800" baseline="-25000" dirty="0" err="1">
                <a:solidFill>
                  <a:schemeClr val="tx1">
                    <a:alpha val="0"/>
                  </a:schemeClr>
                </a:solidFill>
                <a:latin typeface="Optima"/>
                <a:cs typeface="Optima"/>
              </a:rPr>
              <a:t>Seal</a:t>
            </a:r>
            <a:r>
              <a:rPr lang="en-US" sz="2800" i="1" baseline="-25000" dirty="0" err="1">
                <a:solidFill>
                  <a:schemeClr val="tx1">
                    <a:alpha val="0"/>
                  </a:schemeClr>
                </a:solidFill>
                <a:latin typeface="Optima"/>
                <a:cs typeface="Optima"/>
              </a:rPr>
              <a:t>,</a:t>
            </a:r>
            <a:r>
              <a:rPr lang="en-US" sz="2800" baseline="-25000" dirty="0" err="1">
                <a:solidFill>
                  <a:schemeClr val="tx1">
                    <a:alpha val="0"/>
                  </a:schemeClr>
                </a:solidFill>
                <a:latin typeface="Optima"/>
                <a:cs typeface="Optima"/>
              </a:rPr>
              <a:t>Chimp</a:t>
            </a:r>
            <a:r>
              <a:rPr lang="en-US" sz="2800" dirty="0">
                <a:solidFill>
                  <a:schemeClr val="tx1">
                    <a:alpha val="0"/>
                  </a:schemeClr>
                </a:solidFill>
                <a:latin typeface="Optima"/>
                <a:cs typeface="Optima"/>
              </a:rPr>
              <a:t> </a:t>
            </a:r>
            <a:r>
              <a:rPr lang="en-US" sz="2800" dirty="0">
                <a:latin typeface="Optima"/>
                <a:cs typeface="Optima"/>
              </a:rPr>
              <a:t>+ </a:t>
            </a:r>
            <a:r>
              <a:rPr lang="en-US" sz="2800" i="1" dirty="0" err="1">
                <a:solidFill>
                  <a:schemeClr val="tx1">
                    <a:alpha val="0"/>
                  </a:schemeClr>
                </a:solidFill>
                <a:latin typeface="Optima"/>
                <a:cs typeface="Optima"/>
              </a:rPr>
              <a:t>D</a:t>
            </a:r>
            <a:r>
              <a:rPr lang="en-US" sz="2800" baseline="-25000" dirty="0" err="1">
                <a:solidFill>
                  <a:schemeClr val="tx1">
                    <a:alpha val="0"/>
                  </a:schemeClr>
                </a:solidFill>
                <a:latin typeface="Optima"/>
                <a:cs typeface="Optima"/>
              </a:rPr>
              <a:t>Seal</a:t>
            </a:r>
            <a:r>
              <a:rPr lang="en-US" sz="2800" i="1" baseline="-25000" dirty="0" err="1">
                <a:solidFill>
                  <a:schemeClr val="tx1">
                    <a:alpha val="0"/>
                  </a:schemeClr>
                </a:solidFill>
                <a:latin typeface="Optima"/>
                <a:cs typeface="Optima"/>
              </a:rPr>
              <a:t>,</a:t>
            </a:r>
            <a:r>
              <a:rPr lang="en-US" sz="2800" baseline="-25000" dirty="0" err="1">
                <a:solidFill>
                  <a:schemeClr val="tx1">
                    <a:alpha val="0"/>
                  </a:schemeClr>
                </a:solidFill>
                <a:latin typeface="Optima"/>
                <a:cs typeface="Optima"/>
              </a:rPr>
              <a:t>Whale</a:t>
            </a:r>
            <a:r>
              <a:rPr lang="en-US" sz="2800" dirty="0">
                <a:solidFill>
                  <a:schemeClr val="tx1">
                    <a:alpha val="0"/>
                  </a:schemeClr>
                </a:solidFill>
                <a:latin typeface="Optima"/>
                <a:cs typeface="Optima"/>
              </a:rPr>
              <a:t> </a:t>
            </a:r>
            <a:r>
              <a:rPr lang="en-US" sz="2800" dirty="0">
                <a:latin typeface="Optima"/>
                <a:cs typeface="Optima"/>
              </a:rPr>
              <a:t>– </a:t>
            </a:r>
            <a:r>
              <a:rPr lang="en-US" sz="2800" i="1" dirty="0" err="1">
                <a:solidFill>
                  <a:schemeClr val="tx1">
                    <a:alpha val="0"/>
                  </a:schemeClr>
                </a:solidFill>
                <a:latin typeface="Optima"/>
                <a:cs typeface="Optima"/>
              </a:rPr>
              <a:t>D</a:t>
            </a:r>
            <a:r>
              <a:rPr lang="en-US" sz="2800" baseline="-25000" dirty="0" err="1">
                <a:solidFill>
                  <a:schemeClr val="tx1">
                    <a:alpha val="0"/>
                  </a:schemeClr>
                </a:solidFill>
                <a:latin typeface="Optima"/>
                <a:cs typeface="Optima"/>
              </a:rPr>
              <a:t>Whale</a:t>
            </a:r>
            <a:r>
              <a:rPr lang="en-US" sz="2800" i="1" baseline="-25000" dirty="0" err="1">
                <a:solidFill>
                  <a:schemeClr val="tx1">
                    <a:alpha val="0"/>
                  </a:schemeClr>
                </a:solidFill>
                <a:latin typeface="Optima"/>
                <a:cs typeface="Optima"/>
              </a:rPr>
              <a:t>,</a:t>
            </a:r>
            <a:r>
              <a:rPr lang="en-US" sz="2800" baseline="-25000" dirty="0" err="1">
                <a:solidFill>
                  <a:schemeClr val="tx1">
                    <a:alpha val="0"/>
                  </a:schemeClr>
                </a:solidFill>
                <a:latin typeface="Optima"/>
                <a:cs typeface="Optima"/>
              </a:rPr>
              <a:t>Chimp</a:t>
            </a:r>
            <a:r>
              <a:rPr lang="en-US" sz="2800" dirty="0">
                <a:latin typeface="Optima"/>
                <a:cs typeface="Optima"/>
              </a:rPr>
              <a:t>) / 2</a:t>
            </a:r>
            <a:endParaRPr lang="en-US" sz="2800" i="1" dirty="0">
              <a:latin typeface="Optima"/>
              <a:cs typeface="Optima"/>
            </a:endParaRPr>
          </a:p>
        </p:txBody>
      </p:sp>
      <p:sp>
        <p:nvSpPr>
          <p:cNvPr id="68" name="Title 1"/>
          <p:cNvSpPr txBox="1">
            <a:spLocks/>
          </p:cNvSpPr>
          <p:nvPr/>
        </p:nvSpPr>
        <p:spPr>
          <a:xfrm>
            <a:off x="218096"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An Idea for Distance-Based Phylogeny</a:t>
            </a:r>
          </a:p>
        </p:txBody>
      </p:sp>
      <p:graphicFrame>
        <p:nvGraphicFramePr>
          <p:cNvPr id="26" name="Table 25"/>
          <p:cNvGraphicFramePr>
            <a:graphicFrameLocks noGrp="1"/>
          </p:cNvGraphicFramePr>
          <p:nvPr>
            <p:extLst>
              <p:ext uri="{D42A27DB-BD31-4B8C-83A1-F6EECF244321}">
                <p14:modId xmlns:p14="http://schemas.microsoft.com/office/powerpoint/2010/main" val="1138793816"/>
              </p:ext>
            </p:extLst>
          </p:nvPr>
        </p:nvGraphicFramePr>
        <p:xfrm>
          <a:off x="1752600" y="1524000"/>
          <a:ext cx="5372856" cy="1905000"/>
        </p:xfrm>
        <a:graphic>
          <a:graphicData uri="http://schemas.openxmlformats.org/drawingml/2006/table">
            <a:tbl>
              <a:tblPr firstRow="1" bandRow="1">
                <a:tableStyleId>{5C22544A-7EE6-4342-B048-85BDC9FD1C3A}</a:tableStyleId>
              </a:tblPr>
              <a:tblGrid>
                <a:gridCol w="1211165">
                  <a:extLst>
                    <a:ext uri="{9D8B030D-6E8A-4147-A177-3AD203B41FA5}">
                      <a16:colId xmlns:a16="http://schemas.microsoft.com/office/drawing/2014/main" val="20000"/>
                    </a:ext>
                  </a:extLst>
                </a:gridCol>
                <a:gridCol w="1006231">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957384">
                  <a:extLst>
                    <a:ext uri="{9D8B030D-6E8A-4147-A177-3AD203B41FA5}">
                      <a16:colId xmlns:a16="http://schemas.microsoft.com/office/drawing/2014/main" val="20003"/>
                    </a:ext>
                  </a:extLst>
                </a:gridCol>
                <a:gridCol w="1055076">
                  <a:extLst>
                    <a:ext uri="{9D8B030D-6E8A-4147-A177-3AD203B41FA5}">
                      <a16:colId xmlns:a16="http://schemas.microsoft.com/office/drawing/2014/main" val="20004"/>
                    </a:ext>
                  </a:extLst>
                </a:gridCol>
              </a:tblGrid>
              <a:tr h="375920">
                <a:tc>
                  <a:txBody>
                    <a:bodyPr/>
                    <a:lstStyle/>
                    <a:p>
                      <a:pPr algn="ctr"/>
                      <a:endParaRPr lang="en-US" sz="1900" b="0"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rgbClr val="262626"/>
                          </a:solidFill>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rgbClr val="262626"/>
                          </a:solidFill>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rgbClr val="262626"/>
                          </a:solidFill>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rgbClr val="262626"/>
                          </a:solidFill>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5920">
                <a:tc>
                  <a:txBody>
                    <a:bodyPr/>
                    <a:lstStyle/>
                    <a:p>
                      <a:pPr algn="ctr"/>
                      <a:r>
                        <a:rPr lang="en-US" sz="1600" b="1" dirty="0">
                          <a:solidFill>
                            <a:srgbClr val="262626"/>
                          </a:solidFill>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5920">
                <a:tc>
                  <a:txBody>
                    <a:bodyPr/>
                    <a:lstStyle/>
                    <a:p>
                      <a:pPr algn="ctr"/>
                      <a:r>
                        <a:rPr lang="en-US" sz="1600" b="1" dirty="0">
                          <a:solidFill>
                            <a:srgbClr val="262626"/>
                          </a:solidFill>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5920">
                <a:tc>
                  <a:txBody>
                    <a:bodyPr/>
                    <a:lstStyle/>
                    <a:p>
                      <a:pPr algn="ctr"/>
                      <a:r>
                        <a:rPr lang="en-US" sz="1600" b="1" dirty="0">
                          <a:solidFill>
                            <a:srgbClr val="262626"/>
                          </a:solidFill>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chemeClr val="tx1">
                              <a:lumMod val="85000"/>
                              <a:lumOff val="15000"/>
                            </a:schemeClr>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592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rgbClr val="262626"/>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cxnSp>
        <p:nvCxnSpPr>
          <p:cNvPr id="28" name="Straight Arrow Connector 27"/>
          <p:cNvCxnSpPr/>
          <p:nvPr/>
        </p:nvCxnSpPr>
        <p:spPr>
          <a:xfrm>
            <a:off x="5249430" y="4953028"/>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5257802" y="4269483"/>
            <a:ext cx="1350955" cy="679984"/>
          </a:xfrm>
          <a:prstGeom prst="straightConnector1">
            <a:avLst/>
          </a:prstGeom>
          <a:ln w="38100" cmpd="sng">
            <a:solidFill>
              <a:schemeClr val="accent4"/>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3" name="Oval 32"/>
          <p:cNvSpPr>
            <a:spLocks noChangeAspect="1"/>
          </p:cNvSpPr>
          <p:nvPr/>
        </p:nvSpPr>
        <p:spPr>
          <a:xfrm>
            <a:off x="6407370" y="4074004"/>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4" name="Oval 33"/>
          <p:cNvSpPr>
            <a:spLocks noChangeAspect="1"/>
          </p:cNvSpPr>
          <p:nvPr/>
        </p:nvSpPr>
        <p:spPr>
          <a:xfrm>
            <a:off x="6407370" y="542703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5" name="Oval 34"/>
          <p:cNvSpPr>
            <a:spLocks noChangeAspect="1"/>
          </p:cNvSpPr>
          <p:nvPr/>
        </p:nvSpPr>
        <p:spPr>
          <a:xfrm>
            <a:off x="4993669" y="4764213"/>
            <a:ext cx="365762" cy="365760"/>
          </a:xfrm>
          <a:prstGeom prst="ellipse">
            <a:avLst/>
          </a:prstGeom>
          <a:solidFill>
            <a:srgbClr val="BFBFBF"/>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8" name="Rectangle 37"/>
          <p:cNvSpPr/>
          <p:nvPr/>
        </p:nvSpPr>
        <p:spPr>
          <a:xfrm>
            <a:off x="6795814" y="5411059"/>
            <a:ext cx="838845" cy="369332"/>
          </a:xfrm>
          <a:prstGeom prst="rect">
            <a:avLst/>
          </a:prstGeom>
        </p:spPr>
        <p:txBody>
          <a:bodyPr wrap="none">
            <a:spAutoFit/>
          </a:bodyPr>
          <a:lstStyle/>
          <a:p>
            <a:r>
              <a:rPr lang="en-US" b="1" dirty="0">
                <a:solidFill>
                  <a:schemeClr val="tx1">
                    <a:lumMod val="85000"/>
                    <a:lumOff val="15000"/>
                  </a:schemeClr>
                </a:solidFill>
                <a:latin typeface="Optima"/>
                <a:cs typeface="Optima"/>
              </a:rPr>
              <a:t>Whale</a:t>
            </a:r>
            <a:endParaRPr lang="en-US" b="1" dirty="0">
              <a:solidFill>
                <a:schemeClr val="tx1">
                  <a:lumMod val="85000"/>
                  <a:lumOff val="15000"/>
                </a:schemeClr>
              </a:solidFill>
            </a:endParaRPr>
          </a:p>
        </p:txBody>
      </p:sp>
      <p:sp>
        <p:nvSpPr>
          <p:cNvPr id="39" name="Rectangle 38"/>
          <p:cNvSpPr/>
          <p:nvPr/>
        </p:nvSpPr>
        <p:spPr>
          <a:xfrm>
            <a:off x="6795812" y="4054565"/>
            <a:ext cx="595086" cy="369332"/>
          </a:xfrm>
          <a:prstGeom prst="rect">
            <a:avLst/>
          </a:prstGeom>
        </p:spPr>
        <p:txBody>
          <a:bodyPr wrap="none">
            <a:spAutoFit/>
          </a:bodyPr>
          <a:lstStyle/>
          <a:p>
            <a:r>
              <a:rPr lang="en-US" b="1" dirty="0">
                <a:solidFill>
                  <a:schemeClr val="tx1">
                    <a:lumMod val="85000"/>
                    <a:lumOff val="15000"/>
                  </a:schemeClr>
                </a:solidFill>
                <a:latin typeface="Optima"/>
                <a:cs typeface="Optima"/>
              </a:rPr>
              <a:t>Seal</a:t>
            </a:r>
            <a:endParaRPr lang="en-US" b="1" dirty="0">
              <a:solidFill>
                <a:schemeClr val="tx1">
                  <a:lumMod val="85000"/>
                  <a:lumOff val="15000"/>
                </a:schemeClr>
              </a:solidFill>
            </a:endParaRPr>
          </a:p>
        </p:txBody>
      </p:sp>
      <p:sp>
        <p:nvSpPr>
          <p:cNvPr id="66" name="TextBox 65"/>
          <p:cNvSpPr txBox="1"/>
          <p:nvPr/>
        </p:nvSpPr>
        <p:spPr>
          <a:xfrm>
            <a:off x="5674774" y="5240973"/>
            <a:ext cx="284435"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a:t>
            </a:r>
          </a:p>
        </p:txBody>
      </p:sp>
      <p:sp>
        <p:nvSpPr>
          <p:cNvPr id="15" name="TextBox 14"/>
          <p:cNvSpPr txBox="1"/>
          <p:nvPr/>
        </p:nvSpPr>
        <p:spPr>
          <a:xfrm>
            <a:off x="4965958" y="4711440"/>
            <a:ext cx="463868" cy="400110"/>
          </a:xfrm>
          <a:prstGeom prst="rect">
            <a:avLst/>
          </a:prstGeom>
          <a:noFill/>
        </p:spPr>
        <p:txBody>
          <a:bodyPr wrap="none" rtlCol="0">
            <a:spAutoFit/>
          </a:bodyPr>
          <a:lstStyle/>
          <a:p>
            <a:pPr algn="ctr"/>
            <a:r>
              <a:rPr lang="en-US" sz="2000" i="1" dirty="0">
                <a:solidFill>
                  <a:schemeClr val="tx1">
                    <a:lumMod val="85000"/>
                    <a:lumOff val="15000"/>
                  </a:schemeClr>
                </a:solidFill>
                <a:latin typeface="Optima"/>
                <a:cs typeface="Optima"/>
              </a:rPr>
              <a:t>m</a:t>
            </a:r>
          </a:p>
        </p:txBody>
      </p:sp>
      <p:sp>
        <p:nvSpPr>
          <p:cNvPr id="2" name="Rectangle 1"/>
          <p:cNvSpPr/>
          <p:nvPr/>
        </p:nvSpPr>
        <p:spPr>
          <a:xfrm>
            <a:off x="2814528" y="6091140"/>
            <a:ext cx="384310" cy="523220"/>
          </a:xfrm>
          <a:prstGeom prst="rect">
            <a:avLst/>
          </a:prstGeom>
        </p:spPr>
        <p:txBody>
          <a:bodyPr wrap="none">
            <a:spAutoFit/>
          </a:bodyPr>
          <a:lstStyle/>
          <a:p>
            <a:r>
              <a:rPr lang="en-US" sz="2800" dirty="0">
                <a:latin typeface="Optima"/>
                <a:cs typeface="Optima"/>
              </a:rPr>
              <a:t>6</a:t>
            </a:r>
          </a:p>
        </p:txBody>
      </p:sp>
      <p:sp>
        <p:nvSpPr>
          <p:cNvPr id="19" name="Rectangle 18"/>
          <p:cNvSpPr/>
          <p:nvPr/>
        </p:nvSpPr>
        <p:spPr>
          <a:xfrm>
            <a:off x="4661712" y="6096000"/>
            <a:ext cx="384310" cy="523220"/>
          </a:xfrm>
          <a:prstGeom prst="rect">
            <a:avLst/>
          </a:prstGeom>
        </p:spPr>
        <p:txBody>
          <a:bodyPr wrap="none">
            <a:spAutoFit/>
          </a:bodyPr>
          <a:lstStyle/>
          <a:p>
            <a:r>
              <a:rPr lang="en-US" sz="2800" dirty="0">
                <a:latin typeface="Optima"/>
                <a:cs typeface="Optima"/>
              </a:rPr>
              <a:t>2</a:t>
            </a:r>
          </a:p>
        </p:txBody>
      </p:sp>
      <p:sp>
        <p:nvSpPr>
          <p:cNvPr id="20" name="Rectangle 19"/>
          <p:cNvSpPr/>
          <p:nvPr/>
        </p:nvSpPr>
        <p:spPr>
          <a:xfrm>
            <a:off x="6593736" y="6082491"/>
            <a:ext cx="384310" cy="523220"/>
          </a:xfrm>
          <a:prstGeom prst="rect">
            <a:avLst/>
          </a:prstGeom>
        </p:spPr>
        <p:txBody>
          <a:bodyPr wrap="none">
            <a:spAutoFit/>
          </a:bodyPr>
          <a:lstStyle/>
          <a:p>
            <a:r>
              <a:rPr lang="en-US" sz="2800" dirty="0">
                <a:latin typeface="Optima"/>
                <a:cs typeface="Optima"/>
              </a:rPr>
              <a:t>4</a:t>
            </a:r>
          </a:p>
        </p:txBody>
      </p:sp>
      <p:sp>
        <p:nvSpPr>
          <p:cNvPr id="21" name="TextBox 20"/>
          <p:cNvSpPr txBox="1"/>
          <p:nvPr/>
        </p:nvSpPr>
        <p:spPr>
          <a:xfrm>
            <a:off x="5265608" y="4106149"/>
            <a:ext cx="883223" cy="400110"/>
          </a:xfrm>
          <a:prstGeom prst="rect">
            <a:avLst/>
          </a:prstGeom>
          <a:noFill/>
        </p:spPr>
        <p:txBody>
          <a:bodyPr wrap="none" rtlCol="0">
            <a:spAutoFit/>
          </a:bodyPr>
          <a:lstStyle/>
          <a:p>
            <a:pPr algn="ctr"/>
            <a:r>
              <a:rPr lang="en-US" sz="2000" i="1" dirty="0" err="1">
                <a:solidFill>
                  <a:schemeClr val="accent4"/>
                </a:solidFill>
                <a:latin typeface="Optima"/>
                <a:cs typeface="Optima"/>
              </a:rPr>
              <a:t>d</a:t>
            </a:r>
            <a:r>
              <a:rPr lang="en-US" sz="2000" baseline="-25000" dirty="0" err="1">
                <a:solidFill>
                  <a:schemeClr val="accent4"/>
                </a:solidFill>
                <a:latin typeface="Optima"/>
                <a:cs typeface="Optima"/>
              </a:rPr>
              <a:t>Seal,</a:t>
            </a:r>
            <a:r>
              <a:rPr lang="en-US" sz="2000" i="1" baseline="-25000" dirty="0" err="1">
                <a:solidFill>
                  <a:schemeClr val="accent4"/>
                </a:solidFill>
                <a:latin typeface="Optima"/>
                <a:cs typeface="Optima"/>
              </a:rPr>
              <a:t>m</a:t>
            </a:r>
            <a:endParaRPr lang="en-US" sz="2000" i="1" dirty="0">
              <a:solidFill>
                <a:schemeClr val="accent4"/>
              </a:solidFill>
              <a:latin typeface="Optima"/>
              <a:cs typeface="Optima"/>
            </a:endParaRPr>
          </a:p>
        </p:txBody>
      </p:sp>
    </p:spTree>
    <p:extLst>
      <p:ext uri="{BB962C8B-B14F-4D97-AF65-F5344CB8AC3E}">
        <p14:creationId xmlns:p14="http://schemas.microsoft.com/office/powerpoint/2010/main" val="15744847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Arrow Connector 20"/>
          <p:cNvCxnSpPr/>
          <p:nvPr/>
        </p:nvCxnSpPr>
        <p:spPr>
          <a:xfrm>
            <a:off x="2667000" y="4267200"/>
            <a:ext cx="2514600" cy="685800"/>
          </a:xfrm>
          <a:prstGeom prst="straightConnector1">
            <a:avLst/>
          </a:prstGeom>
          <a:ln w="38100" cmpd="sng">
            <a:solidFill>
              <a:srgbClr val="404040"/>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1594075" y="4038600"/>
            <a:ext cx="851768" cy="369332"/>
          </a:xfrm>
          <a:prstGeom prst="rect">
            <a:avLst/>
          </a:prstGeom>
        </p:spPr>
        <p:txBody>
          <a:bodyPr wrap="none">
            <a:spAutoFit/>
          </a:bodyPr>
          <a:lstStyle/>
          <a:p>
            <a:pPr algn="r"/>
            <a:r>
              <a:rPr lang="en-US" b="1" dirty="0">
                <a:solidFill>
                  <a:srgbClr val="262626"/>
                </a:solidFill>
                <a:latin typeface="Optima"/>
                <a:cs typeface="Optima"/>
              </a:rPr>
              <a:t>Chimp</a:t>
            </a:r>
            <a:endParaRPr lang="en-US" dirty="0"/>
          </a:p>
        </p:txBody>
      </p:sp>
      <p:sp>
        <p:nvSpPr>
          <p:cNvPr id="23" name="Oval 22"/>
          <p:cNvSpPr>
            <a:spLocks noChangeAspect="1"/>
          </p:cNvSpPr>
          <p:nvPr/>
        </p:nvSpPr>
        <p:spPr>
          <a:xfrm>
            <a:off x="2489698" y="4074271"/>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4" name="Content Placeholder 3"/>
          <p:cNvSpPr txBox="1">
            <a:spLocks/>
          </p:cNvSpPr>
          <p:nvPr/>
        </p:nvSpPr>
        <p:spPr>
          <a:xfrm>
            <a:off x="685800" y="4572000"/>
            <a:ext cx="8382000" cy="21336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k,m</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j,k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i,j</a:t>
            </a:r>
            <a:r>
              <a:rPr lang="en-US" sz="2800" dirty="0">
                <a:solidFill>
                  <a:schemeClr val="tx2">
                    <a:alpha val="0"/>
                  </a:schemeClr>
                </a:solidFill>
                <a:latin typeface="Optima"/>
                <a:cs typeface="Optima"/>
              </a:rPr>
              <a:t>) / 2</a:t>
            </a:r>
            <a:endParaRPr lang="en-US" sz="2800" i="1" dirty="0">
              <a:solidFill>
                <a:schemeClr val="tx2">
                  <a:alpha val="0"/>
                </a:schemeClr>
              </a:solidFill>
              <a:latin typeface="Optima"/>
              <a:cs typeface="Optima"/>
            </a:endParaRPr>
          </a:p>
          <a:p>
            <a:pPr marL="0" indent="0">
              <a:buNone/>
            </a:pP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k,m</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j,k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i,j</a:t>
            </a:r>
            <a:r>
              <a:rPr lang="en-US" sz="2800" dirty="0">
                <a:solidFill>
                  <a:schemeClr val="tx2">
                    <a:alpha val="0"/>
                  </a:schemeClr>
                </a:solidFill>
                <a:latin typeface="Optima"/>
                <a:cs typeface="Optima"/>
              </a:rPr>
              <a:t>) / 2</a:t>
            </a:r>
            <a:endParaRPr lang="en-US" sz="2800" i="1" dirty="0">
              <a:solidFill>
                <a:schemeClr val="tx2">
                  <a:alpha val="0"/>
                </a:schemeClr>
              </a:solidFill>
              <a:latin typeface="Optima"/>
              <a:cs typeface="Optima"/>
            </a:endParaRPr>
          </a:p>
          <a:p>
            <a:pPr marL="0" indent="0">
              <a:buNone/>
            </a:pPr>
            <a:r>
              <a:rPr lang="en-US" sz="2800" i="1" baseline="-25000" dirty="0">
                <a:solidFill>
                  <a:schemeClr val="tx2">
                    <a:alpha val="0"/>
                  </a:schemeClr>
                </a:solidFill>
                <a:latin typeface="Optima"/>
                <a:cs typeface="Optima"/>
              </a:rPr>
              <a:t>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i,m</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j,k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i,j</a:t>
            </a:r>
            <a:r>
              <a:rPr lang="en-US" sz="2800" dirty="0">
                <a:solidFill>
                  <a:schemeClr val="tx2">
                    <a:alpha val="0"/>
                  </a:schemeClr>
                </a:solidFill>
                <a:latin typeface="Optima"/>
                <a:cs typeface="Optima"/>
              </a:rPr>
              <a:t>) / 2</a:t>
            </a:r>
          </a:p>
          <a:p>
            <a:pPr marL="0" indent="0">
              <a:buNone/>
            </a:pPr>
            <a:r>
              <a:rPr lang="en-US" sz="2800" i="1" baseline="-25000" dirty="0">
                <a:solidFill>
                  <a:schemeClr val="accent1"/>
                </a:solidFill>
                <a:latin typeface="Optima"/>
                <a:cs typeface="Optima"/>
              </a:rPr>
              <a:t> </a:t>
            </a:r>
            <a:r>
              <a:rPr lang="en-US" sz="2800" i="1" dirty="0" err="1">
                <a:solidFill>
                  <a:schemeClr val="accent4"/>
                </a:solidFill>
                <a:latin typeface="Optima"/>
                <a:cs typeface="Optima"/>
              </a:rPr>
              <a:t>d</a:t>
            </a:r>
            <a:r>
              <a:rPr lang="en-US" sz="2800" baseline="-25000" dirty="0" err="1">
                <a:solidFill>
                  <a:schemeClr val="accent4"/>
                </a:solidFill>
                <a:latin typeface="Optima"/>
                <a:cs typeface="Optima"/>
              </a:rPr>
              <a:t>Seal</a:t>
            </a:r>
            <a:r>
              <a:rPr lang="en-US" sz="2800" i="1" baseline="-25000" dirty="0" err="1">
                <a:solidFill>
                  <a:schemeClr val="accent4"/>
                </a:solidFill>
                <a:latin typeface="Optima"/>
                <a:cs typeface="Optima"/>
              </a:rPr>
              <a:t>,m</a:t>
            </a:r>
            <a:r>
              <a:rPr lang="en-US" sz="2800" dirty="0">
                <a:solidFill>
                  <a:schemeClr val="accent4"/>
                </a:solidFill>
                <a:latin typeface="Optima"/>
                <a:cs typeface="Optima"/>
              </a:rPr>
              <a:t> </a:t>
            </a:r>
            <a:r>
              <a:rPr lang="en-US" sz="2800" dirty="0">
                <a:latin typeface="Optima"/>
                <a:cs typeface="Optima"/>
              </a:rPr>
              <a:t>= 2</a:t>
            </a:r>
            <a:endParaRPr lang="en-US" sz="2800" i="1" dirty="0">
              <a:latin typeface="Optima"/>
              <a:cs typeface="Optima"/>
            </a:endParaRPr>
          </a:p>
        </p:txBody>
      </p:sp>
      <p:sp>
        <p:nvSpPr>
          <p:cNvPr id="68" name="Title 1"/>
          <p:cNvSpPr txBox="1">
            <a:spLocks/>
          </p:cNvSpPr>
          <p:nvPr/>
        </p:nvSpPr>
        <p:spPr>
          <a:xfrm>
            <a:off x="218096"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An Idea for Distance-Based Phylogeny</a:t>
            </a:r>
          </a:p>
        </p:txBody>
      </p:sp>
      <p:graphicFrame>
        <p:nvGraphicFramePr>
          <p:cNvPr id="26" name="Table 25"/>
          <p:cNvGraphicFramePr>
            <a:graphicFrameLocks noGrp="1"/>
          </p:cNvGraphicFramePr>
          <p:nvPr>
            <p:extLst>
              <p:ext uri="{D42A27DB-BD31-4B8C-83A1-F6EECF244321}">
                <p14:modId xmlns:p14="http://schemas.microsoft.com/office/powerpoint/2010/main" val="1405982484"/>
              </p:ext>
            </p:extLst>
          </p:nvPr>
        </p:nvGraphicFramePr>
        <p:xfrm>
          <a:off x="1752600" y="1524000"/>
          <a:ext cx="5372856" cy="1905000"/>
        </p:xfrm>
        <a:graphic>
          <a:graphicData uri="http://schemas.openxmlformats.org/drawingml/2006/table">
            <a:tbl>
              <a:tblPr firstRow="1" bandRow="1">
                <a:tableStyleId>{5C22544A-7EE6-4342-B048-85BDC9FD1C3A}</a:tableStyleId>
              </a:tblPr>
              <a:tblGrid>
                <a:gridCol w="1211165">
                  <a:extLst>
                    <a:ext uri="{9D8B030D-6E8A-4147-A177-3AD203B41FA5}">
                      <a16:colId xmlns:a16="http://schemas.microsoft.com/office/drawing/2014/main" val="20000"/>
                    </a:ext>
                  </a:extLst>
                </a:gridCol>
                <a:gridCol w="1006231">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957384">
                  <a:extLst>
                    <a:ext uri="{9D8B030D-6E8A-4147-A177-3AD203B41FA5}">
                      <a16:colId xmlns:a16="http://schemas.microsoft.com/office/drawing/2014/main" val="20003"/>
                    </a:ext>
                  </a:extLst>
                </a:gridCol>
                <a:gridCol w="1055076">
                  <a:extLst>
                    <a:ext uri="{9D8B030D-6E8A-4147-A177-3AD203B41FA5}">
                      <a16:colId xmlns:a16="http://schemas.microsoft.com/office/drawing/2014/main" val="20004"/>
                    </a:ext>
                  </a:extLst>
                </a:gridCol>
              </a:tblGrid>
              <a:tr h="375920">
                <a:tc>
                  <a:txBody>
                    <a:bodyPr/>
                    <a:lstStyle/>
                    <a:p>
                      <a:pPr algn="ctr"/>
                      <a:endParaRPr lang="en-US" sz="1900" b="0"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rgbClr val="262626"/>
                          </a:solidFill>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rgbClr val="262626"/>
                          </a:solidFill>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rgbClr val="262626"/>
                          </a:solidFill>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rgbClr val="262626"/>
                          </a:solidFill>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5920">
                <a:tc>
                  <a:txBody>
                    <a:bodyPr/>
                    <a:lstStyle/>
                    <a:p>
                      <a:pPr algn="ctr"/>
                      <a:r>
                        <a:rPr lang="en-US" sz="1600" b="1" dirty="0">
                          <a:solidFill>
                            <a:srgbClr val="262626"/>
                          </a:solidFill>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5920">
                <a:tc>
                  <a:txBody>
                    <a:bodyPr/>
                    <a:lstStyle/>
                    <a:p>
                      <a:pPr algn="ctr"/>
                      <a:r>
                        <a:rPr lang="en-US" sz="1600" b="1" dirty="0">
                          <a:solidFill>
                            <a:srgbClr val="262626"/>
                          </a:solidFill>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5920">
                <a:tc>
                  <a:txBody>
                    <a:bodyPr/>
                    <a:lstStyle/>
                    <a:p>
                      <a:pPr algn="ctr"/>
                      <a:r>
                        <a:rPr lang="en-US" sz="1600" b="1" dirty="0">
                          <a:solidFill>
                            <a:srgbClr val="262626"/>
                          </a:solidFill>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chemeClr val="tx1">
                              <a:lumMod val="85000"/>
                              <a:lumOff val="15000"/>
                            </a:schemeClr>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592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rgbClr val="262626"/>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cxnSp>
        <p:nvCxnSpPr>
          <p:cNvPr id="28" name="Straight Arrow Connector 27"/>
          <p:cNvCxnSpPr/>
          <p:nvPr/>
        </p:nvCxnSpPr>
        <p:spPr>
          <a:xfrm>
            <a:off x="5249430" y="4953028"/>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5257802" y="4269483"/>
            <a:ext cx="1350955" cy="679984"/>
          </a:xfrm>
          <a:prstGeom prst="straightConnector1">
            <a:avLst/>
          </a:prstGeom>
          <a:ln w="38100" cmpd="sng">
            <a:solidFill>
              <a:schemeClr val="accent4"/>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3" name="Oval 32"/>
          <p:cNvSpPr>
            <a:spLocks noChangeAspect="1"/>
          </p:cNvSpPr>
          <p:nvPr/>
        </p:nvSpPr>
        <p:spPr>
          <a:xfrm>
            <a:off x="6407370" y="4074004"/>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4" name="Oval 33"/>
          <p:cNvSpPr>
            <a:spLocks noChangeAspect="1"/>
          </p:cNvSpPr>
          <p:nvPr/>
        </p:nvSpPr>
        <p:spPr>
          <a:xfrm>
            <a:off x="6407370" y="542703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5" name="Oval 34"/>
          <p:cNvSpPr>
            <a:spLocks noChangeAspect="1"/>
          </p:cNvSpPr>
          <p:nvPr/>
        </p:nvSpPr>
        <p:spPr>
          <a:xfrm>
            <a:off x="4993669" y="4764213"/>
            <a:ext cx="365762" cy="365760"/>
          </a:xfrm>
          <a:prstGeom prst="ellipse">
            <a:avLst/>
          </a:prstGeom>
          <a:solidFill>
            <a:srgbClr val="BFBFBF"/>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8" name="Rectangle 37"/>
          <p:cNvSpPr/>
          <p:nvPr/>
        </p:nvSpPr>
        <p:spPr>
          <a:xfrm>
            <a:off x="6795814" y="5411059"/>
            <a:ext cx="838845" cy="369332"/>
          </a:xfrm>
          <a:prstGeom prst="rect">
            <a:avLst/>
          </a:prstGeom>
        </p:spPr>
        <p:txBody>
          <a:bodyPr wrap="none">
            <a:spAutoFit/>
          </a:bodyPr>
          <a:lstStyle/>
          <a:p>
            <a:r>
              <a:rPr lang="en-US" b="1" dirty="0">
                <a:solidFill>
                  <a:schemeClr val="tx1">
                    <a:lumMod val="85000"/>
                    <a:lumOff val="15000"/>
                  </a:schemeClr>
                </a:solidFill>
                <a:latin typeface="Optima"/>
                <a:cs typeface="Optima"/>
              </a:rPr>
              <a:t>Whale</a:t>
            </a:r>
            <a:endParaRPr lang="en-US" b="1" dirty="0">
              <a:solidFill>
                <a:schemeClr val="tx1">
                  <a:lumMod val="85000"/>
                  <a:lumOff val="15000"/>
                </a:schemeClr>
              </a:solidFill>
            </a:endParaRPr>
          </a:p>
        </p:txBody>
      </p:sp>
      <p:sp>
        <p:nvSpPr>
          <p:cNvPr id="39" name="Rectangle 38"/>
          <p:cNvSpPr/>
          <p:nvPr/>
        </p:nvSpPr>
        <p:spPr>
          <a:xfrm>
            <a:off x="6795812" y="4054565"/>
            <a:ext cx="595086" cy="369332"/>
          </a:xfrm>
          <a:prstGeom prst="rect">
            <a:avLst/>
          </a:prstGeom>
        </p:spPr>
        <p:txBody>
          <a:bodyPr wrap="none">
            <a:spAutoFit/>
          </a:bodyPr>
          <a:lstStyle/>
          <a:p>
            <a:r>
              <a:rPr lang="en-US" b="1" dirty="0">
                <a:solidFill>
                  <a:schemeClr val="tx1">
                    <a:lumMod val="85000"/>
                    <a:lumOff val="15000"/>
                  </a:schemeClr>
                </a:solidFill>
                <a:latin typeface="Optima"/>
                <a:cs typeface="Optima"/>
              </a:rPr>
              <a:t>Seal</a:t>
            </a:r>
            <a:endParaRPr lang="en-US" b="1" dirty="0">
              <a:solidFill>
                <a:schemeClr val="tx1">
                  <a:lumMod val="85000"/>
                  <a:lumOff val="15000"/>
                </a:schemeClr>
              </a:solidFill>
            </a:endParaRPr>
          </a:p>
        </p:txBody>
      </p:sp>
      <p:sp>
        <p:nvSpPr>
          <p:cNvPr id="45" name="TextBox 44"/>
          <p:cNvSpPr txBox="1"/>
          <p:nvPr/>
        </p:nvSpPr>
        <p:spPr>
          <a:xfrm>
            <a:off x="5661702" y="4187209"/>
            <a:ext cx="327269" cy="400110"/>
          </a:xfrm>
          <a:prstGeom prst="rect">
            <a:avLst/>
          </a:prstGeom>
          <a:noFill/>
        </p:spPr>
        <p:txBody>
          <a:bodyPr wrap="none" rtlCol="0">
            <a:spAutoFit/>
          </a:bodyPr>
          <a:lstStyle/>
          <a:p>
            <a:pPr algn="ctr"/>
            <a:r>
              <a:rPr lang="en-US" sz="2000" dirty="0">
                <a:solidFill>
                  <a:schemeClr val="accent4"/>
                </a:solidFill>
                <a:latin typeface="Optima"/>
                <a:cs typeface="Optima"/>
              </a:rPr>
              <a:t>2</a:t>
            </a:r>
          </a:p>
        </p:txBody>
      </p:sp>
      <p:sp>
        <p:nvSpPr>
          <p:cNvPr id="66" name="TextBox 65"/>
          <p:cNvSpPr txBox="1"/>
          <p:nvPr/>
        </p:nvSpPr>
        <p:spPr>
          <a:xfrm>
            <a:off x="5674774" y="5240973"/>
            <a:ext cx="284435"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a:t>
            </a:r>
          </a:p>
        </p:txBody>
      </p:sp>
      <p:sp>
        <p:nvSpPr>
          <p:cNvPr id="15" name="TextBox 14"/>
          <p:cNvSpPr txBox="1"/>
          <p:nvPr/>
        </p:nvSpPr>
        <p:spPr>
          <a:xfrm>
            <a:off x="4965958" y="4711440"/>
            <a:ext cx="463868" cy="400110"/>
          </a:xfrm>
          <a:prstGeom prst="rect">
            <a:avLst/>
          </a:prstGeom>
          <a:noFill/>
        </p:spPr>
        <p:txBody>
          <a:bodyPr wrap="none" rtlCol="0">
            <a:spAutoFit/>
          </a:bodyPr>
          <a:lstStyle/>
          <a:p>
            <a:pPr algn="ctr"/>
            <a:r>
              <a:rPr lang="en-US" sz="2000" i="1" dirty="0">
                <a:solidFill>
                  <a:schemeClr val="tx1">
                    <a:lumMod val="85000"/>
                    <a:lumOff val="15000"/>
                  </a:schemeClr>
                </a:solidFill>
                <a:latin typeface="Optima"/>
                <a:cs typeface="Optima"/>
              </a:rPr>
              <a:t>m</a:t>
            </a:r>
          </a:p>
        </p:txBody>
      </p:sp>
    </p:spTree>
    <p:extLst>
      <p:ext uri="{BB962C8B-B14F-4D97-AF65-F5344CB8AC3E}">
        <p14:creationId xmlns:p14="http://schemas.microsoft.com/office/powerpoint/2010/main" val="11638696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Arrow Connector 18"/>
          <p:cNvCxnSpPr/>
          <p:nvPr/>
        </p:nvCxnSpPr>
        <p:spPr>
          <a:xfrm>
            <a:off x="2667000" y="4267200"/>
            <a:ext cx="2514600" cy="685800"/>
          </a:xfrm>
          <a:prstGeom prst="straightConnector1">
            <a:avLst/>
          </a:prstGeom>
          <a:ln w="38100" cmpd="sng">
            <a:solidFill>
              <a:srgbClr val="404040"/>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1594075" y="4038600"/>
            <a:ext cx="851768" cy="369332"/>
          </a:xfrm>
          <a:prstGeom prst="rect">
            <a:avLst/>
          </a:prstGeom>
        </p:spPr>
        <p:txBody>
          <a:bodyPr wrap="none">
            <a:spAutoFit/>
          </a:bodyPr>
          <a:lstStyle/>
          <a:p>
            <a:pPr algn="r"/>
            <a:r>
              <a:rPr lang="en-US" b="1" dirty="0">
                <a:solidFill>
                  <a:srgbClr val="262626"/>
                </a:solidFill>
                <a:latin typeface="Optima"/>
                <a:cs typeface="Optima"/>
              </a:rPr>
              <a:t>Chimp</a:t>
            </a:r>
            <a:endParaRPr lang="en-US" dirty="0"/>
          </a:p>
        </p:txBody>
      </p:sp>
      <p:sp>
        <p:nvSpPr>
          <p:cNvPr id="21" name="Oval 20"/>
          <p:cNvSpPr>
            <a:spLocks noChangeAspect="1"/>
          </p:cNvSpPr>
          <p:nvPr/>
        </p:nvSpPr>
        <p:spPr>
          <a:xfrm>
            <a:off x="2489698" y="4074271"/>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4" name="Content Placeholder 3"/>
          <p:cNvSpPr txBox="1">
            <a:spLocks/>
          </p:cNvSpPr>
          <p:nvPr/>
        </p:nvSpPr>
        <p:spPr>
          <a:xfrm>
            <a:off x="685800" y="4572000"/>
            <a:ext cx="8382000" cy="21336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k,m</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j,k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i,j</a:t>
            </a:r>
            <a:r>
              <a:rPr lang="en-US" sz="2800" dirty="0">
                <a:solidFill>
                  <a:schemeClr val="tx2">
                    <a:alpha val="0"/>
                  </a:schemeClr>
                </a:solidFill>
                <a:latin typeface="Optima"/>
                <a:cs typeface="Optima"/>
              </a:rPr>
              <a:t>) / 2</a:t>
            </a:r>
            <a:endParaRPr lang="en-US" sz="2800" i="1" dirty="0">
              <a:solidFill>
                <a:schemeClr val="tx2">
                  <a:alpha val="0"/>
                </a:schemeClr>
              </a:solidFill>
              <a:latin typeface="Optima"/>
              <a:cs typeface="Optima"/>
            </a:endParaRPr>
          </a:p>
          <a:p>
            <a:pPr marL="0" indent="0">
              <a:buNone/>
            </a:pP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k,m</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j,k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i,j</a:t>
            </a:r>
            <a:r>
              <a:rPr lang="en-US" sz="2800" dirty="0">
                <a:solidFill>
                  <a:schemeClr val="tx2">
                    <a:alpha val="0"/>
                  </a:schemeClr>
                </a:solidFill>
                <a:latin typeface="Optima"/>
                <a:cs typeface="Optima"/>
              </a:rPr>
              <a:t>) / 2</a:t>
            </a:r>
            <a:endParaRPr lang="en-US" sz="2800" i="1" dirty="0">
              <a:solidFill>
                <a:schemeClr val="tx2">
                  <a:alpha val="0"/>
                </a:schemeClr>
              </a:solidFill>
              <a:latin typeface="Optima"/>
              <a:cs typeface="Optima"/>
            </a:endParaRPr>
          </a:p>
          <a:p>
            <a:pPr marL="0" indent="0">
              <a:buNone/>
            </a:pPr>
            <a:r>
              <a:rPr lang="en-US" sz="2800" i="1" baseline="-25000" dirty="0">
                <a:solidFill>
                  <a:schemeClr val="tx2">
                    <a:alpha val="0"/>
                  </a:schemeClr>
                </a:solidFill>
                <a:latin typeface="Optima"/>
                <a:cs typeface="Optima"/>
              </a:rPr>
              <a:t>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i,m</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j,k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i,j</a:t>
            </a:r>
            <a:r>
              <a:rPr lang="en-US" sz="2800" dirty="0">
                <a:solidFill>
                  <a:schemeClr val="tx2">
                    <a:alpha val="0"/>
                  </a:schemeClr>
                </a:solidFill>
                <a:latin typeface="Optima"/>
                <a:cs typeface="Optima"/>
              </a:rPr>
              <a:t>) / 2</a:t>
            </a:r>
          </a:p>
          <a:p>
            <a:pPr marL="0" indent="0">
              <a:buNone/>
            </a:pPr>
            <a:r>
              <a:rPr lang="en-US" sz="2800" i="1" baseline="-25000" dirty="0">
                <a:solidFill>
                  <a:schemeClr val="accent1"/>
                </a:solidFill>
                <a:latin typeface="Optima"/>
                <a:cs typeface="Optima"/>
              </a:rPr>
              <a:t> </a:t>
            </a:r>
            <a:r>
              <a:rPr lang="en-US" sz="2800" i="1" dirty="0" err="1">
                <a:solidFill>
                  <a:schemeClr val="accent4"/>
                </a:solidFill>
                <a:latin typeface="Optima"/>
                <a:cs typeface="Optima"/>
              </a:rPr>
              <a:t>d</a:t>
            </a:r>
            <a:r>
              <a:rPr lang="en-US" sz="2800" baseline="-25000" dirty="0" err="1">
                <a:solidFill>
                  <a:schemeClr val="accent4"/>
                </a:solidFill>
                <a:latin typeface="Optima"/>
                <a:cs typeface="Optima"/>
              </a:rPr>
              <a:t>Seal</a:t>
            </a:r>
            <a:r>
              <a:rPr lang="en-US" sz="2800" i="1" baseline="-25000" dirty="0" err="1">
                <a:solidFill>
                  <a:schemeClr val="accent4"/>
                </a:solidFill>
                <a:latin typeface="Optima"/>
                <a:cs typeface="Optima"/>
              </a:rPr>
              <a:t>,m</a:t>
            </a:r>
            <a:r>
              <a:rPr lang="en-US" sz="2800" dirty="0">
                <a:solidFill>
                  <a:schemeClr val="accent4"/>
                </a:solidFill>
                <a:latin typeface="Optima"/>
                <a:cs typeface="Optima"/>
              </a:rPr>
              <a:t> </a:t>
            </a:r>
            <a:r>
              <a:rPr lang="en-US" sz="2800" dirty="0">
                <a:latin typeface="Optima"/>
                <a:cs typeface="Optima"/>
              </a:rPr>
              <a:t>= 2</a:t>
            </a:r>
            <a:endParaRPr lang="en-US" sz="2800" i="1" dirty="0">
              <a:latin typeface="Optima"/>
              <a:cs typeface="Optima"/>
            </a:endParaRPr>
          </a:p>
        </p:txBody>
      </p:sp>
      <p:sp>
        <p:nvSpPr>
          <p:cNvPr id="68" name="Title 1"/>
          <p:cNvSpPr txBox="1">
            <a:spLocks/>
          </p:cNvSpPr>
          <p:nvPr/>
        </p:nvSpPr>
        <p:spPr>
          <a:xfrm>
            <a:off x="218096"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An Idea for Distance-Based Phylogeny</a:t>
            </a:r>
          </a:p>
        </p:txBody>
      </p:sp>
      <p:graphicFrame>
        <p:nvGraphicFramePr>
          <p:cNvPr id="26" name="Table 25"/>
          <p:cNvGraphicFramePr>
            <a:graphicFrameLocks noGrp="1"/>
          </p:cNvGraphicFramePr>
          <p:nvPr>
            <p:extLst>
              <p:ext uri="{D42A27DB-BD31-4B8C-83A1-F6EECF244321}">
                <p14:modId xmlns:p14="http://schemas.microsoft.com/office/powerpoint/2010/main" val="1001481602"/>
              </p:ext>
            </p:extLst>
          </p:nvPr>
        </p:nvGraphicFramePr>
        <p:xfrm>
          <a:off x="1752600" y="1524000"/>
          <a:ext cx="5372856" cy="1905000"/>
        </p:xfrm>
        <a:graphic>
          <a:graphicData uri="http://schemas.openxmlformats.org/drawingml/2006/table">
            <a:tbl>
              <a:tblPr firstRow="1" bandRow="1">
                <a:tableStyleId>{5C22544A-7EE6-4342-B048-85BDC9FD1C3A}</a:tableStyleId>
              </a:tblPr>
              <a:tblGrid>
                <a:gridCol w="1211165">
                  <a:extLst>
                    <a:ext uri="{9D8B030D-6E8A-4147-A177-3AD203B41FA5}">
                      <a16:colId xmlns:a16="http://schemas.microsoft.com/office/drawing/2014/main" val="20000"/>
                    </a:ext>
                  </a:extLst>
                </a:gridCol>
                <a:gridCol w="1006231">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957384">
                  <a:extLst>
                    <a:ext uri="{9D8B030D-6E8A-4147-A177-3AD203B41FA5}">
                      <a16:colId xmlns:a16="http://schemas.microsoft.com/office/drawing/2014/main" val="20003"/>
                    </a:ext>
                  </a:extLst>
                </a:gridCol>
                <a:gridCol w="1055076">
                  <a:extLst>
                    <a:ext uri="{9D8B030D-6E8A-4147-A177-3AD203B41FA5}">
                      <a16:colId xmlns:a16="http://schemas.microsoft.com/office/drawing/2014/main" val="20004"/>
                    </a:ext>
                  </a:extLst>
                </a:gridCol>
              </a:tblGrid>
              <a:tr h="375920">
                <a:tc>
                  <a:txBody>
                    <a:bodyPr/>
                    <a:lstStyle/>
                    <a:p>
                      <a:pPr algn="ctr"/>
                      <a:endParaRPr lang="en-US" sz="1900" b="0"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rgbClr val="262626"/>
                          </a:solidFill>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rgbClr val="262626"/>
                          </a:solidFill>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rgbClr val="262626"/>
                          </a:solidFill>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rgbClr val="262626"/>
                          </a:solidFill>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5920">
                <a:tc>
                  <a:txBody>
                    <a:bodyPr/>
                    <a:lstStyle/>
                    <a:p>
                      <a:pPr algn="ctr"/>
                      <a:r>
                        <a:rPr lang="en-US" sz="1600" b="1" dirty="0">
                          <a:solidFill>
                            <a:srgbClr val="262626"/>
                          </a:solidFill>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5920">
                <a:tc>
                  <a:txBody>
                    <a:bodyPr/>
                    <a:lstStyle/>
                    <a:p>
                      <a:pPr algn="ctr"/>
                      <a:r>
                        <a:rPr lang="en-US" sz="1600" b="1" dirty="0">
                          <a:solidFill>
                            <a:srgbClr val="262626"/>
                          </a:solidFill>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5920">
                <a:tc>
                  <a:txBody>
                    <a:bodyPr/>
                    <a:lstStyle/>
                    <a:p>
                      <a:pPr algn="ctr"/>
                      <a:r>
                        <a:rPr lang="en-US" sz="1600" b="1" dirty="0">
                          <a:solidFill>
                            <a:srgbClr val="262626"/>
                          </a:solidFill>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chemeClr val="tx1">
                              <a:lumMod val="85000"/>
                              <a:lumOff val="15000"/>
                            </a:schemeClr>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592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rgbClr val="262626"/>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cxnSp>
        <p:nvCxnSpPr>
          <p:cNvPr id="28" name="Straight Arrow Connector 27"/>
          <p:cNvCxnSpPr/>
          <p:nvPr/>
        </p:nvCxnSpPr>
        <p:spPr>
          <a:xfrm>
            <a:off x="5249430" y="4953028"/>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5257802" y="4269483"/>
            <a:ext cx="1350955" cy="679984"/>
          </a:xfrm>
          <a:prstGeom prst="straightConnector1">
            <a:avLst/>
          </a:prstGeom>
          <a:ln w="38100" cmpd="sng">
            <a:solidFill>
              <a:schemeClr val="accent4"/>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3" name="Oval 32"/>
          <p:cNvSpPr>
            <a:spLocks noChangeAspect="1"/>
          </p:cNvSpPr>
          <p:nvPr/>
        </p:nvSpPr>
        <p:spPr>
          <a:xfrm>
            <a:off x="6407370" y="4074004"/>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4" name="Oval 33"/>
          <p:cNvSpPr>
            <a:spLocks noChangeAspect="1"/>
          </p:cNvSpPr>
          <p:nvPr/>
        </p:nvSpPr>
        <p:spPr>
          <a:xfrm>
            <a:off x="6407370" y="542703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5" name="Oval 34"/>
          <p:cNvSpPr>
            <a:spLocks noChangeAspect="1"/>
          </p:cNvSpPr>
          <p:nvPr/>
        </p:nvSpPr>
        <p:spPr>
          <a:xfrm>
            <a:off x="4993669" y="4764213"/>
            <a:ext cx="365762" cy="365760"/>
          </a:xfrm>
          <a:prstGeom prst="ellipse">
            <a:avLst/>
          </a:prstGeom>
          <a:solidFill>
            <a:srgbClr val="BFBFBF"/>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8" name="Rectangle 37"/>
          <p:cNvSpPr/>
          <p:nvPr/>
        </p:nvSpPr>
        <p:spPr>
          <a:xfrm>
            <a:off x="6795814" y="5411059"/>
            <a:ext cx="838845" cy="369332"/>
          </a:xfrm>
          <a:prstGeom prst="rect">
            <a:avLst/>
          </a:prstGeom>
        </p:spPr>
        <p:txBody>
          <a:bodyPr wrap="none">
            <a:spAutoFit/>
          </a:bodyPr>
          <a:lstStyle/>
          <a:p>
            <a:r>
              <a:rPr lang="en-US" b="1" dirty="0">
                <a:solidFill>
                  <a:schemeClr val="tx1">
                    <a:lumMod val="85000"/>
                    <a:lumOff val="15000"/>
                  </a:schemeClr>
                </a:solidFill>
                <a:latin typeface="Optima"/>
                <a:cs typeface="Optima"/>
              </a:rPr>
              <a:t>Whale</a:t>
            </a:r>
            <a:endParaRPr lang="en-US" b="1" dirty="0">
              <a:solidFill>
                <a:schemeClr val="tx1">
                  <a:lumMod val="85000"/>
                  <a:lumOff val="15000"/>
                </a:schemeClr>
              </a:solidFill>
            </a:endParaRPr>
          </a:p>
        </p:txBody>
      </p:sp>
      <p:sp>
        <p:nvSpPr>
          <p:cNvPr id="39" name="Rectangle 38"/>
          <p:cNvSpPr/>
          <p:nvPr/>
        </p:nvSpPr>
        <p:spPr>
          <a:xfrm>
            <a:off x="6795812" y="4054565"/>
            <a:ext cx="595086" cy="369332"/>
          </a:xfrm>
          <a:prstGeom prst="rect">
            <a:avLst/>
          </a:prstGeom>
        </p:spPr>
        <p:txBody>
          <a:bodyPr wrap="none">
            <a:spAutoFit/>
          </a:bodyPr>
          <a:lstStyle/>
          <a:p>
            <a:r>
              <a:rPr lang="en-US" b="1" dirty="0">
                <a:solidFill>
                  <a:schemeClr val="tx1">
                    <a:lumMod val="85000"/>
                    <a:lumOff val="15000"/>
                  </a:schemeClr>
                </a:solidFill>
                <a:latin typeface="Optima"/>
                <a:cs typeface="Optima"/>
              </a:rPr>
              <a:t>Seal</a:t>
            </a:r>
            <a:endParaRPr lang="en-US" b="1" dirty="0">
              <a:solidFill>
                <a:schemeClr val="tx1">
                  <a:lumMod val="85000"/>
                  <a:lumOff val="15000"/>
                </a:schemeClr>
              </a:solidFill>
            </a:endParaRPr>
          </a:p>
        </p:txBody>
      </p:sp>
      <p:sp>
        <p:nvSpPr>
          <p:cNvPr id="45" name="TextBox 44"/>
          <p:cNvSpPr txBox="1"/>
          <p:nvPr/>
        </p:nvSpPr>
        <p:spPr>
          <a:xfrm>
            <a:off x="5661702" y="4187209"/>
            <a:ext cx="327269" cy="400110"/>
          </a:xfrm>
          <a:prstGeom prst="rect">
            <a:avLst/>
          </a:prstGeom>
          <a:noFill/>
        </p:spPr>
        <p:txBody>
          <a:bodyPr wrap="none" rtlCol="0">
            <a:spAutoFit/>
          </a:bodyPr>
          <a:lstStyle/>
          <a:p>
            <a:pPr algn="ctr"/>
            <a:r>
              <a:rPr lang="en-US" sz="2000" dirty="0">
                <a:solidFill>
                  <a:schemeClr val="accent4"/>
                </a:solidFill>
                <a:latin typeface="Optima"/>
                <a:cs typeface="Optima"/>
              </a:rPr>
              <a:t>2</a:t>
            </a:r>
          </a:p>
        </p:txBody>
      </p:sp>
      <p:sp>
        <p:nvSpPr>
          <p:cNvPr id="66" name="TextBox 65"/>
          <p:cNvSpPr txBox="1"/>
          <p:nvPr/>
        </p:nvSpPr>
        <p:spPr>
          <a:xfrm>
            <a:off x="5653357" y="5240973"/>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0</a:t>
            </a:r>
          </a:p>
        </p:txBody>
      </p:sp>
      <p:sp>
        <p:nvSpPr>
          <p:cNvPr id="15" name="TextBox 14"/>
          <p:cNvSpPr txBox="1"/>
          <p:nvPr/>
        </p:nvSpPr>
        <p:spPr>
          <a:xfrm>
            <a:off x="4965958" y="4711440"/>
            <a:ext cx="463868" cy="400110"/>
          </a:xfrm>
          <a:prstGeom prst="rect">
            <a:avLst/>
          </a:prstGeom>
          <a:noFill/>
        </p:spPr>
        <p:txBody>
          <a:bodyPr wrap="none" rtlCol="0">
            <a:spAutoFit/>
          </a:bodyPr>
          <a:lstStyle/>
          <a:p>
            <a:pPr algn="ctr"/>
            <a:r>
              <a:rPr lang="en-US" sz="2000" i="1" dirty="0">
                <a:solidFill>
                  <a:schemeClr val="tx1">
                    <a:lumMod val="85000"/>
                    <a:lumOff val="15000"/>
                  </a:schemeClr>
                </a:solidFill>
                <a:latin typeface="Optima"/>
                <a:cs typeface="Optima"/>
              </a:rPr>
              <a:t>m</a:t>
            </a:r>
          </a:p>
        </p:txBody>
      </p:sp>
    </p:spTree>
    <p:extLst>
      <p:ext uri="{BB962C8B-B14F-4D97-AF65-F5344CB8AC3E}">
        <p14:creationId xmlns:p14="http://schemas.microsoft.com/office/powerpoint/2010/main" val="943170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Arrow Connector 22"/>
          <p:cNvCxnSpPr/>
          <p:nvPr/>
        </p:nvCxnSpPr>
        <p:spPr>
          <a:xfrm>
            <a:off x="2667000" y="4267200"/>
            <a:ext cx="2514600" cy="685800"/>
          </a:xfrm>
          <a:prstGeom prst="straightConnector1">
            <a:avLst/>
          </a:prstGeom>
          <a:ln w="38100" cmpd="sng">
            <a:solidFill>
              <a:srgbClr val="404040"/>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1594075" y="4038600"/>
            <a:ext cx="851768" cy="369332"/>
          </a:xfrm>
          <a:prstGeom prst="rect">
            <a:avLst/>
          </a:prstGeom>
        </p:spPr>
        <p:txBody>
          <a:bodyPr wrap="none">
            <a:spAutoFit/>
          </a:bodyPr>
          <a:lstStyle/>
          <a:p>
            <a:pPr algn="r"/>
            <a:r>
              <a:rPr lang="en-US" b="1" dirty="0">
                <a:solidFill>
                  <a:srgbClr val="262626"/>
                </a:solidFill>
                <a:latin typeface="Optima"/>
                <a:cs typeface="Optima"/>
              </a:rPr>
              <a:t>Chimp</a:t>
            </a:r>
            <a:endParaRPr lang="en-US" dirty="0"/>
          </a:p>
        </p:txBody>
      </p:sp>
      <p:sp>
        <p:nvSpPr>
          <p:cNvPr id="25" name="Oval 24"/>
          <p:cNvSpPr>
            <a:spLocks noChangeAspect="1"/>
          </p:cNvSpPr>
          <p:nvPr/>
        </p:nvSpPr>
        <p:spPr>
          <a:xfrm>
            <a:off x="2489698" y="4074271"/>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68" name="Title 1"/>
          <p:cNvSpPr txBox="1">
            <a:spLocks/>
          </p:cNvSpPr>
          <p:nvPr/>
        </p:nvSpPr>
        <p:spPr>
          <a:xfrm>
            <a:off x="218096"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An Idea for Distance-Based Phylogeny</a:t>
            </a:r>
          </a:p>
        </p:txBody>
      </p:sp>
      <p:graphicFrame>
        <p:nvGraphicFramePr>
          <p:cNvPr id="26" name="Table 25"/>
          <p:cNvGraphicFramePr>
            <a:graphicFrameLocks noGrp="1"/>
          </p:cNvGraphicFramePr>
          <p:nvPr>
            <p:extLst>
              <p:ext uri="{D42A27DB-BD31-4B8C-83A1-F6EECF244321}">
                <p14:modId xmlns:p14="http://schemas.microsoft.com/office/powerpoint/2010/main" val="904726263"/>
              </p:ext>
            </p:extLst>
          </p:nvPr>
        </p:nvGraphicFramePr>
        <p:xfrm>
          <a:off x="1752600" y="1524000"/>
          <a:ext cx="5372856" cy="1905000"/>
        </p:xfrm>
        <a:graphic>
          <a:graphicData uri="http://schemas.openxmlformats.org/drawingml/2006/table">
            <a:tbl>
              <a:tblPr firstRow="1" bandRow="1">
                <a:tableStyleId>{5C22544A-7EE6-4342-B048-85BDC9FD1C3A}</a:tableStyleId>
              </a:tblPr>
              <a:tblGrid>
                <a:gridCol w="1211165">
                  <a:extLst>
                    <a:ext uri="{9D8B030D-6E8A-4147-A177-3AD203B41FA5}">
                      <a16:colId xmlns:a16="http://schemas.microsoft.com/office/drawing/2014/main" val="20000"/>
                    </a:ext>
                  </a:extLst>
                </a:gridCol>
                <a:gridCol w="1006231">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957384">
                  <a:extLst>
                    <a:ext uri="{9D8B030D-6E8A-4147-A177-3AD203B41FA5}">
                      <a16:colId xmlns:a16="http://schemas.microsoft.com/office/drawing/2014/main" val="20003"/>
                    </a:ext>
                  </a:extLst>
                </a:gridCol>
                <a:gridCol w="1055076">
                  <a:extLst>
                    <a:ext uri="{9D8B030D-6E8A-4147-A177-3AD203B41FA5}">
                      <a16:colId xmlns:a16="http://schemas.microsoft.com/office/drawing/2014/main" val="20004"/>
                    </a:ext>
                  </a:extLst>
                </a:gridCol>
              </a:tblGrid>
              <a:tr h="375920">
                <a:tc>
                  <a:txBody>
                    <a:bodyPr/>
                    <a:lstStyle/>
                    <a:p>
                      <a:pPr algn="ctr"/>
                      <a:endParaRPr lang="en-US" sz="1900" b="0"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rgbClr val="262626"/>
                          </a:solidFill>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rgbClr val="262626"/>
                          </a:solidFill>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rgbClr val="262626"/>
                          </a:solidFill>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rgbClr val="262626"/>
                          </a:solidFill>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5920">
                <a:tc>
                  <a:txBody>
                    <a:bodyPr/>
                    <a:lstStyle/>
                    <a:p>
                      <a:pPr algn="ctr"/>
                      <a:r>
                        <a:rPr lang="en-US" sz="1600" b="1" dirty="0">
                          <a:solidFill>
                            <a:srgbClr val="262626"/>
                          </a:solidFill>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5920">
                <a:tc>
                  <a:txBody>
                    <a:bodyPr/>
                    <a:lstStyle/>
                    <a:p>
                      <a:pPr algn="ctr"/>
                      <a:r>
                        <a:rPr lang="en-US" sz="1600" b="1" dirty="0">
                          <a:solidFill>
                            <a:srgbClr val="262626"/>
                          </a:solidFill>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5920">
                <a:tc>
                  <a:txBody>
                    <a:bodyPr/>
                    <a:lstStyle/>
                    <a:p>
                      <a:pPr algn="ctr"/>
                      <a:r>
                        <a:rPr lang="en-US" sz="1600" b="1" dirty="0">
                          <a:solidFill>
                            <a:srgbClr val="262626"/>
                          </a:solidFill>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chemeClr val="tx1">
                              <a:lumMod val="85000"/>
                              <a:lumOff val="15000"/>
                            </a:schemeClr>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592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rgbClr val="262626"/>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cxnSp>
        <p:nvCxnSpPr>
          <p:cNvPr id="28" name="Straight Arrow Connector 27"/>
          <p:cNvCxnSpPr/>
          <p:nvPr/>
        </p:nvCxnSpPr>
        <p:spPr>
          <a:xfrm>
            <a:off x="5249430" y="4953028"/>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5257802" y="4269483"/>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3" name="Oval 32"/>
          <p:cNvSpPr>
            <a:spLocks noChangeAspect="1"/>
          </p:cNvSpPr>
          <p:nvPr/>
        </p:nvSpPr>
        <p:spPr>
          <a:xfrm>
            <a:off x="6407370" y="4074004"/>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4" name="Oval 33"/>
          <p:cNvSpPr>
            <a:spLocks noChangeAspect="1"/>
          </p:cNvSpPr>
          <p:nvPr/>
        </p:nvSpPr>
        <p:spPr>
          <a:xfrm>
            <a:off x="6407370" y="542703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5" name="Oval 34"/>
          <p:cNvSpPr>
            <a:spLocks noChangeAspect="1"/>
          </p:cNvSpPr>
          <p:nvPr/>
        </p:nvSpPr>
        <p:spPr>
          <a:xfrm>
            <a:off x="4993669" y="4764213"/>
            <a:ext cx="365762" cy="365760"/>
          </a:xfrm>
          <a:prstGeom prst="ellipse">
            <a:avLst/>
          </a:prstGeom>
          <a:solidFill>
            <a:srgbClr val="BFBFBF"/>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8" name="Rectangle 37"/>
          <p:cNvSpPr/>
          <p:nvPr/>
        </p:nvSpPr>
        <p:spPr>
          <a:xfrm>
            <a:off x="6795814" y="5411059"/>
            <a:ext cx="838845" cy="369332"/>
          </a:xfrm>
          <a:prstGeom prst="rect">
            <a:avLst/>
          </a:prstGeom>
        </p:spPr>
        <p:txBody>
          <a:bodyPr wrap="none">
            <a:spAutoFit/>
          </a:bodyPr>
          <a:lstStyle/>
          <a:p>
            <a:r>
              <a:rPr lang="en-US" b="1" dirty="0">
                <a:solidFill>
                  <a:schemeClr val="tx1">
                    <a:lumMod val="85000"/>
                    <a:lumOff val="15000"/>
                  </a:schemeClr>
                </a:solidFill>
                <a:latin typeface="Optima"/>
                <a:cs typeface="Optima"/>
              </a:rPr>
              <a:t>Whale</a:t>
            </a:r>
            <a:endParaRPr lang="en-US" b="1" dirty="0">
              <a:solidFill>
                <a:schemeClr val="tx1">
                  <a:lumMod val="85000"/>
                  <a:lumOff val="15000"/>
                </a:schemeClr>
              </a:solidFill>
            </a:endParaRPr>
          </a:p>
        </p:txBody>
      </p:sp>
      <p:sp>
        <p:nvSpPr>
          <p:cNvPr id="39" name="Rectangle 38"/>
          <p:cNvSpPr/>
          <p:nvPr/>
        </p:nvSpPr>
        <p:spPr>
          <a:xfrm>
            <a:off x="6795812" y="4054565"/>
            <a:ext cx="595086" cy="369332"/>
          </a:xfrm>
          <a:prstGeom prst="rect">
            <a:avLst/>
          </a:prstGeom>
        </p:spPr>
        <p:txBody>
          <a:bodyPr wrap="none">
            <a:spAutoFit/>
          </a:bodyPr>
          <a:lstStyle/>
          <a:p>
            <a:r>
              <a:rPr lang="en-US" b="1" dirty="0">
                <a:solidFill>
                  <a:schemeClr val="tx1">
                    <a:lumMod val="85000"/>
                    <a:lumOff val="15000"/>
                  </a:schemeClr>
                </a:solidFill>
                <a:latin typeface="Optima"/>
                <a:cs typeface="Optima"/>
              </a:rPr>
              <a:t>Seal</a:t>
            </a:r>
            <a:endParaRPr lang="en-US" b="1" dirty="0">
              <a:solidFill>
                <a:schemeClr val="tx1">
                  <a:lumMod val="85000"/>
                  <a:lumOff val="15000"/>
                </a:schemeClr>
              </a:solidFill>
            </a:endParaRPr>
          </a:p>
        </p:txBody>
      </p:sp>
      <p:sp>
        <p:nvSpPr>
          <p:cNvPr id="45" name="TextBox 44"/>
          <p:cNvSpPr txBox="1"/>
          <p:nvPr/>
        </p:nvSpPr>
        <p:spPr>
          <a:xfrm>
            <a:off x="5661702" y="4187209"/>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2</a:t>
            </a:r>
          </a:p>
        </p:txBody>
      </p:sp>
      <p:sp>
        <p:nvSpPr>
          <p:cNvPr id="66" name="TextBox 65"/>
          <p:cNvSpPr txBox="1"/>
          <p:nvPr/>
        </p:nvSpPr>
        <p:spPr>
          <a:xfrm>
            <a:off x="5653357" y="5240973"/>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0</a:t>
            </a:r>
          </a:p>
        </p:txBody>
      </p:sp>
      <p:sp>
        <p:nvSpPr>
          <p:cNvPr id="15" name="TextBox 14"/>
          <p:cNvSpPr txBox="1"/>
          <p:nvPr/>
        </p:nvSpPr>
        <p:spPr>
          <a:xfrm>
            <a:off x="4965958" y="4711440"/>
            <a:ext cx="463868" cy="400110"/>
          </a:xfrm>
          <a:prstGeom prst="rect">
            <a:avLst/>
          </a:prstGeom>
          <a:noFill/>
        </p:spPr>
        <p:txBody>
          <a:bodyPr wrap="none" rtlCol="0">
            <a:spAutoFit/>
          </a:bodyPr>
          <a:lstStyle/>
          <a:p>
            <a:pPr algn="ctr"/>
            <a:r>
              <a:rPr lang="en-US" sz="2000" i="1" dirty="0">
                <a:solidFill>
                  <a:schemeClr val="tx1">
                    <a:lumMod val="85000"/>
                    <a:lumOff val="15000"/>
                  </a:schemeClr>
                </a:solidFill>
                <a:latin typeface="Optima"/>
                <a:cs typeface="Optima"/>
              </a:rPr>
              <a:t>m</a:t>
            </a:r>
          </a:p>
        </p:txBody>
      </p:sp>
      <p:sp>
        <p:nvSpPr>
          <p:cNvPr id="19" name="TextBox 18"/>
          <p:cNvSpPr txBox="1"/>
          <p:nvPr/>
        </p:nvSpPr>
        <p:spPr>
          <a:xfrm>
            <a:off x="3733802" y="4191000"/>
            <a:ext cx="340093"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4</a:t>
            </a:r>
          </a:p>
        </p:txBody>
      </p:sp>
    </p:spTree>
    <p:extLst>
      <p:ext uri="{BB962C8B-B14F-4D97-AF65-F5344CB8AC3E}">
        <p14:creationId xmlns:p14="http://schemas.microsoft.com/office/powerpoint/2010/main" val="17067703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Straight Arrow Connector 31"/>
          <p:cNvCxnSpPr/>
          <p:nvPr/>
        </p:nvCxnSpPr>
        <p:spPr>
          <a:xfrm flipV="1">
            <a:off x="2667000" y="4953000"/>
            <a:ext cx="2514600" cy="685800"/>
          </a:xfrm>
          <a:prstGeom prst="straightConnector1">
            <a:avLst/>
          </a:prstGeom>
          <a:ln w="38100" cmpd="sng">
            <a:solidFill>
              <a:srgbClr val="404040"/>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2667000" y="4267200"/>
            <a:ext cx="2514600" cy="685800"/>
          </a:xfrm>
          <a:prstGeom prst="straightConnector1">
            <a:avLst/>
          </a:prstGeom>
          <a:ln w="38100" cmpd="sng">
            <a:solidFill>
              <a:srgbClr val="404040"/>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5257802" y="4269483"/>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5661702" y="4187209"/>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2</a:t>
            </a:r>
          </a:p>
        </p:txBody>
      </p:sp>
      <p:sp>
        <p:nvSpPr>
          <p:cNvPr id="68" name="Title 1"/>
          <p:cNvSpPr txBox="1">
            <a:spLocks/>
          </p:cNvSpPr>
          <p:nvPr/>
        </p:nvSpPr>
        <p:spPr>
          <a:xfrm>
            <a:off x="218096"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An Idea for Distance-Based Phylogeny</a:t>
            </a:r>
          </a:p>
        </p:txBody>
      </p:sp>
      <p:cxnSp>
        <p:nvCxnSpPr>
          <p:cNvPr id="28" name="Straight Arrow Connector 27"/>
          <p:cNvCxnSpPr/>
          <p:nvPr/>
        </p:nvCxnSpPr>
        <p:spPr>
          <a:xfrm>
            <a:off x="5249430" y="4953028"/>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3" name="Oval 32"/>
          <p:cNvSpPr>
            <a:spLocks noChangeAspect="1"/>
          </p:cNvSpPr>
          <p:nvPr/>
        </p:nvSpPr>
        <p:spPr>
          <a:xfrm>
            <a:off x="6407370" y="4074004"/>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4" name="Oval 33"/>
          <p:cNvSpPr>
            <a:spLocks noChangeAspect="1"/>
          </p:cNvSpPr>
          <p:nvPr/>
        </p:nvSpPr>
        <p:spPr>
          <a:xfrm>
            <a:off x="6407370" y="5424971"/>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5" name="Oval 34"/>
          <p:cNvSpPr>
            <a:spLocks noChangeAspect="1"/>
          </p:cNvSpPr>
          <p:nvPr/>
        </p:nvSpPr>
        <p:spPr>
          <a:xfrm>
            <a:off x="4993669" y="4764213"/>
            <a:ext cx="365762" cy="365760"/>
          </a:xfrm>
          <a:prstGeom prst="ellipse">
            <a:avLst/>
          </a:prstGeom>
          <a:solidFill>
            <a:srgbClr val="BFBFBF"/>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8" name="Rectangle 37"/>
          <p:cNvSpPr/>
          <p:nvPr/>
        </p:nvSpPr>
        <p:spPr>
          <a:xfrm>
            <a:off x="6795814" y="5411059"/>
            <a:ext cx="838845" cy="369332"/>
          </a:xfrm>
          <a:prstGeom prst="rect">
            <a:avLst/>
          </a:prstGeom>
        </p:spPr>
        <p:txBody>
          <a:bodyPr wrap="none">
            <a:spAutoFit/>
          </a:bodyPr>
          <a:lstStyle/>
          <a:p>
            <a:r>
              <a:rPr lang="en-US" b="1" dirty="0">
                <a:solidFill>
                  <a:schemeClr val="tx1">
                    <a:lumMod val="85000"/>
                    <a:lumOff val="15000"/>
                  </a:schemeClr>
                </a:solidFill>
                <a:latin typeface="Optima"/>
                <a:cs typeface="Optima"/>
              </a:rPr>
              <a:t>Whale</a:t>
            </a:r>
            <a:endParaRPr lang="en-US" b="1" dirty="0">
              <a:solidFill>
                <a:schemeClr val="tx1">
                  <a:lumMod val="85000"/>
                  <a:lumOff val="15000"/>
                </a:schemeClr>
              </a:solidFill>
            </a:endParaRPr>
          </a:p>
        </p:txBody>
      </p:sp>
      <p:sp>
        <p:nvSpPr>
          <p:cNvPr id="39" name="Rectangle 38"/>
          <p:cNvSpPr/>
          <p:nvPr/>
        </p:nvSpPr>
        <p:spPr>
          <a:xfrm>
            <a:off x="6795812" y="4054565"/>
            <a:ext cx="595086" cy="369332"/>
          </a:xfrm>
          <a:prstGeom prst="rect">
            <a:avLst/>
          </a:prstGeom>
        </p:spPr>
        <p:txBody>
          <a:bodyPr wrap="none">
            <a:spAutoFit/>
          </a:bodyPr>
          <a:lstStyle/>
          <a:p>
            <a:r>
              <a:rPr lang="en-US" b="1" dirty="0">
                <a:solidFill>
                  <a:schemeClr val="tx1">
                    <a:lumMod val="85000"/>
                    <a:lumOff val="15000"/>
                  </a:schemeClr>
                </a:solidFill>
                <a:latin typeface="Optima"/>
                <a:cs typeface="Optima"/>
              </a:rPr>
              <a:t>Seal</a:t>
            </a:r>
            <a:endParaRPr lang="en-US" b="1" dirty="0">
              <a:solidFill>
                <a:schemeClr val="tx1">
                  <a:lumMod val="85000"/>
                  <a:lumOff val="15000"/>
                </a:schemeClr>
              </a:solidFill>
            </a:endParaRPr>
          </a:p>
        </p:txBody>
      </p:sp>
      <p:sp>
        <p:nvSpPr>
          <p:cNvPr id="66" name="TextBox 65"/>
          <p:cNvSpPr txBox="1"/>
          <p:nvPr/>
        </p:nvSpPr>
        <p:spPr>
          <a:xfrm>
            <a:off x="5653357" y="5240973"/>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0</a:t>
            </a:r>
          </a:p>
        </p:txBody>
      </p:sp>
      <p:sp>
        <p:nvSpPr>
          <p:cNvPr id="15" name="TextBox 14"/>
          <p:cNvSpPr txBox="1"/>
          <p:nvPr/>
        </p:nvSpPr>
        <p:spPr>
          <a:xfrm>
            <a:off x="4965958" y="4711440"/>
            <a:ext cx="463868" cy="400110"/>
          </a:xfrm>
          <a:prstGeom prst="rect">
            <a:avLst/>
          </a:prstGeom>
          <a:noFill/>
        </p:spPr>
        <p:txBody>
          <a:bodyPr wrap="none" rtlCol="0">
            <a:spAutoFit/>
          </a:bodyPr>
          <a:lstStyle/>
          <a:p>
            <a:pPr algn="ctr"/>
            <a:r>
              <a:rPr lang="en-US" sz="2000" i="1" dirty="0">
                <a:solidFill>
                  <a:schemeClr val="tx1">
                    <a:lumMod val="85000"/>
                    <a:lumOff val="15000"/>
                  </a:schemeClr>
                </a:solidFill>
                <a:latin typeface="Optima"/>
                <a:cs typeface="Optima"/>
              </a:rPr>
              <a:t>m</a:t>
            </a:r>
          </a:p>
        </p:txBody>
      </p:sp>
      <p:graphicFrame>
        <p:nvGraphicFramePr>
          <p:cNvPr id="20" name="Table 19"/>
          <p:cNvGraphicFramePr>
            <a:graphicFrameLocks noGrp="1"/>
          </p:cNvGraphicFramePr>
          <p:nvPr>
            <p:extLst>
              <p:ext uri="{D42A27DB-BD31-4B8C-83A1-F6EECF244321}">
                <p14:modId xmlns:p14="http://schemas.microsoft.com/office/powerpoint/2010/main" val="2733804708"/>
              </p:ext>
            </p:extLst>
          </p:nvPr>
        </p:nvGraphicFramePr>
        <p:xfrm>
          <a:off x="1739090" y="1524000"/>
          <a:ext cx="6477001" cy="2286000"/>
        </p:xfrm>
        <a:graphic>
          <a:graphicData uri="http://schemas.openxmlformats.org/drawingml/2006/table">
            <a:tbl>
              <a:tblPr firstRow="1" bandRow="1">
                <a:tableStyleId>{5C22544A-7EE6-4342-B048-85BDC9FD1C3A}</a:tableStyleId>
              </a:tblPr>
              <a:tblGrid>
                <a:gridCol w="1220409">
                  <a:extLst>
                    <a:ext uri="{9D8B030D-6E8A-4147-A177-3AD203B41FA5}">
                      <a16:colId xmlns:a16="http://schemas.microsoft.com/office/drawing/2014/main" val="20000"/>
                    </a:ext>
                  </a:extLst>
                </a:gridCol>
                <a:gridCol w="1013913">
                  <a:extLst>
                    <a:ext uri="{9D8B030D-6E8A-4147-A177-3AD203B41FA5}">
                      <a16:colId xmlns:a16="http://schemas.microsoft.com/office/drawing/2014/main" val="20001"/>
                    </a:ext>
                  </a:extLst>
                </a:gridCol>
                <a:gridCol w="1151725">
                  <a:extLst>
                    <a:ext uri="{9D8B030D-6E8A-4147-A177-3AD203B41FA5}">
                      <a16:colId xmlns:a16="http://schemas.microsoft.com/office/drawing/2014/main" val="20002"/>
                    </a:ext>
                  </a:extLst>
                </a:gridCol>
                <a:gridCol w="964692">
                  <a:extLst>
                    <a:ext uri="{9D8B030D-6E8A-4147-A177-3AD203B41FA5}">
                      <a16:colId xmlns:a16="http://schemas.microsoft.com/office/drawing/2014/main" val="20003"/>
                    </a:ext>
                  </a:extLst>
                </a:gridCol>
                <a:gridCol w="1063131">
                  <a:extLst>
                    <a:ext uri="{9D8B030D-6E8A-4147-A177-3AD203B41FA5}">
                      <a16:colId xmlns:a16="http://schemas.microsoft.com/office/drawing/2014/main" val="20004"/>
                    </a:ext>
                  </a:extLst>
                </a:gridCol>
                <a:gridCol w="1063131">
                  <a:extLst>
                    <a:ext uri="{9D8B030D-6E8A-4147-A177-3AD203B41FA5}">
                      <a16:colId xmlns:a16="http://schemas.microsoft.com/office/drawing/2014/main" val="20005"/>
                    </a:ext>
                  </a:extLst>
                </a:gridCol>
              </a:tblGrid>
              <a:tr h="375920">
                <a:tc>
                  <a:txBody>
                    <a:bodyPr/>
                    <a:lstStyle/>
                    <a:p>
                      <a:pPr algn="ctr"/>
                      <a:endParaRPr lang="en-US" sz="1900" b="0"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rgbClr val="262626"/>
                          </a:solidFill>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rgbClr val="262626"/>
                          </a:solidFill>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rgbClr val="262626"/>
                          </a:solidFill>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rgbClr val="262626"/>
                          </a:solidFill>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i="1" dirty="0">
                          <a:solidFill>
                            <a:srgbClr val="262626"/>
                          </a:solidFill>
                          <a:latin typeface="Optima"/>
                          <a:cs typeface="Optima"/>
                        </a:rPr>
                        <a:t>m</a:t>
                      </a:r>
                      <a:endParaRPr lang="en-US" sz="1600" b="0" i="1"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5920">
                <a:tc>
                  <a:txBody>
                    <a:bodyPr/>
                    <a:lstStyle/>
                    <a:p>
                      <a:pPr algn="ctr"/>
                      <a:r>
                        <a:rPr lang="en-US" sz="1600" b="1" dirty="0">
                          <a:solidFill>
                            <a:srgbClr val="262626"/>
                          </a:solidFill>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a:solidFill>
                            <a:srgbClr val="262626"/>
                          </a:solidFill>
                          <a:latin typeface="Optima"/>
                          <a:cs typeface="Optima"/>
                        </a:rPr>
                        <a:t>6</a:t>
                      </a:r>
                      <a:endParaRPr lang="en-US" sz="1900" b="0"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5920">
                <a:tc>
                  <a:txBody>
                    <a:bodyPr/>
                    <a:lstStyle/>
                    <a:p>
                      <a:pPr algn="ctr"/>
                      <a:r>
                        <a:rPr lang="en-US" sz="1600" b="1" dirty="0">
                          <a:solidFill>
                            <a:srgbClr val="262626"/>
                          </a:solidFill>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a:solidFill>
                            <a:srgbClr val="262626"/>
                          </a:solidFill>
                          <a:latin typeface="Optima"/>
                          <a:cs typeface="Optima"/>
                        </a:rPr>
                        <a:t>7</a:t>
                      </a:r>
                      <a:endParaRPr lang="en-US" sz="1900" b="0"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rgbClr val="262626"/>
                          </a:solidFill>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b="0" dirty="0">
                          <a:solidFill>
                            <a:srgbClr val="262626"/>
                          </a:solidFill>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5920">
                <a:tc>
                  <a:txBody>
                    <a:bodyPr/>
                    <a:lstStyle/>
                    <a:p>
                      <a:pPr algn="ctr"/>
                      <a:r>
                        <a:rPr lang="en-US" sz="1600" b="1" dirty="0">
                          <a:solidFill>
                            <a:srgbClr val="262626"/>
                          </a:solidFill>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a:solidFill>
                            <a:srgbClr val="262626"/>
                          </a:solidFill>
                          <a:latin typeface="Optima"/>
                          <a:cs typeface="Optima"/>
                        </a:rPr>
                        <a:t>6</a:t>
                      </a:r>
                      <a:endParaRPr lang="en-US" sz="1900" b="0"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rgbClr val="262626"/>
                          </a:solidFill>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a:solidFill>
                            <a:srgbClr val="262626"/>
                          </a:solidFill>
                          <a:latin typeface="Optima"/>
                          <a:cs typeface="Optima"/>
                        </a:rPr>
                        <a:t>2</a:t>
                      </a:r>
                      <a:endParaRPr lang="en-US" sz="1900" b="0"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rgbClr val="262626"/>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592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a:solidFill>
                            <a:srgbClr val="262626"/>
                          </a:solidFill>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a:solidFill>
                            <a:srgbClr val="262626"/>
                          </a:solidFill>
                          <a:latin typeface="Optima"/>
                          <a:cs typeface="Optima"/>
                        </a:rPr>
                        <a:t>4</a:t>
                      </a:r>
                      <a:endParaRPr lang="en-US" sz="1900" b="0"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rgbClr val="262626"/>
                          </a:solidFill>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a:solidFill>
                            <a:srgbClr val="262626"/>
                          </a:solidFill>
                          <a:latin typeface="Optima"/>
                          <a:cs typeface="Optima"/>
                        </a:rPr>
                        <a:t>2</a:t>
                      </a:r>
                      <a:endParaRPr lang="en-US" sz="1900" b="0"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592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i="1" dirty="0">
                          <a:solidFill>
                            <a:srgbClr val="262626"/>
                          </a:solidFill>
                          <a:latin typeface="Optima"/>
                          <a:cs typeface="Optima"/>
                        </a:rPr>
                        <a:t>m</a:t>
                      </a:r>
                      <a:endParaRPr lang="en-US" sz="1600" b="0" i="1"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b="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b="0" dirty="0">
                          <a:solidFill>
                            <a:srgbClr val="262626"/>
                          </a:solidFill>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rgbClr val="262626"/>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0</a:t>
                      </a:r>
                      <a:endParaRPr lang="en-US" sz="1900" b="0"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24" name="Rectangle 23"/>
          <p:cNvSpPr/>
          <p:nvPr/>
        </p:nvSpPr>
        <p:spPr>
          <a:xfrm>
            <a:off x="1594075" y="4038600"/>
            <a:ext cx="851768" cy="369332"/>
          </a:xfrm>
          <a:prstGeom prst="rect">
            <a:avLst/>
          </a:prstGeom>
        </p:spPr>
        <p:txBody>
          <a:bodyPr wrap="none">
            <a:spAutoFit/>
          </a:bodyPr>
          <a:lstStyle/>
          <a:p>
            <a:pPr algn="r"/>
            <a:r>
              <a:rPr lang="en-US" b="1" dirty="0">
                <a:solidFill>
                  <a:srgbClr val="262626"/>
                </a:solidFill>
                <a:latin typeface="Optima"/>
                <a:cs typeface="Optima"/>
              </a:rPr>
              <a:t>Chimp</a:t>
            </a:r>
            <a:endParaRPr lang="en-US" dirty="0"/>
          </a:p>
        </p:txBody>
      </p:sp>
      <p:sp>
        <p:nvSpPr>
          <p:cNvPr id="25" name="Oval 24"/>
          <p:cNvSpPr>
            <a:spLocks noChangeAspect="1"/>
          </p:cNvSpPr>
          <p:nvPr/>
        </p:nvSpPr>
        <p:spPr>
          <a:xfrm>
            <a:off x="2489698" y="4074271"/>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27" name="TextBox 26"/>
          <p:cNvSpPr txBox="1"/>
          <p:nvPr/>
        </p:nvSpPr>
        <p:spPr>
          <a:xfrm>
            <a:off x="3733802" y="4191000"/>
            <a:ext cx="340093"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4</a:t>
            </a:r>
          </a:p>
        </p:txBody>
      </p:sp>
      <p:sp>
        <p:nvSpPr>
          <p:cNvPr id="30" name="Oval 29"/>
          <p:cNvSpPr>
            <a:spLocks noChangeAspect="1"/>
          </p:cNvSpPr>
          <p:nvPr/>
        </p:nvSpPr>
        <p:spPr>
          <a:xfrm>
            <a:off x="2489698" y="5424971"/>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1" name="Rectangle 30"/>
          <p:cNvSpPr/>
          <p:nvPr/>
        </p:nvSpPr>
        <p:spPr>
          <a:xfrm>
            <a:off x="1517208" y="5410200"/>
            <a:ext cx="928637" cy="369332"/>
          </a:xfrm>
          <a:prstGeom prst="rect">
            <a:avLst/>
          </a:prstGeom>
        </p:spPr>
        <p:txBody>
          <a:bodyPr wrap="none">
            <a:spAutoFit/>
          </a:bodyPr>
          <a:lstStyle/>
          <a:p>
            <a:pPr algn="r"/>
            <a:r>
              <a:rPr lang="en-US" b="1" dirty="0">
                <a:solidFill>
                  <a:srgbClr val="262626"/>
                </a:solidFill>
                <a:latin typeface="Optima"/>
                <a:cs typeface="Optima"/>
              </a:rPr>
              <a:t>Human</a:t>
            </a:r>
            <a:endParaRPr lang="en-US" dirty="0"/>
          </a:p>
        </p:txBody>
      </p:sp>
      <p:sp>
        <p:nvSpPr>
          <p:cNvPr id="36" name="TextBox 35"/>
          <p:cNvSpPr txBox="1"/>
          <p:nvPr/>
        </p:nvSpPr>
        <p:spPr>
          <a:xfrm>
            <a:off x="3740214" y="5279960"/>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5</a:t>
            </a:r>
          </a:p>
        </p:txBody>
      </p:sp>
    </p:spTree>
    <p:extLst>
      <p:ext uri="{BB962C8B-B14F-4D97-AF65-F5344CB8AC3E}">
        <p14:creationId xmlns:p14="http://schemas.microsoft.com/office/powerpoint/2010/main" val="25616055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Straight Arrow Connector 26"/>
          <p:cNvCxnSpPr/>
          <p:nvPr/>
        </p:nvCxnSpPr>
        <p:spPr>
          <a:xfrm flipV="1">
            <a:off x="2667000" y="4953000"/>
            <a:ext cx="2514600" cy="685800"/>
          </a:xfrm>
          <a:prstGeom prst="straightConnector1">
            <a:avLst/>
          </a:prstGeom>
          <a:ln w="38100" cmpd="sng">
            <a:solidFill>
              <a:srgbClr val="404040"/>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0" name="Oval 29"/>
          <p:cNvSpPr>
            <a:spLocks noChangeAspect="1"/>
          </p:cNvSpPr>
          <p:nvPr/>
        </p:nvSpPr>
        <p:spPr>
          <a:xfrm>
            <a:off x="2489698" y="5424971"/>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1" name="Rectangle 30"/>
          <p:cNvSpPr/>
          <p:nvPr/>
        </p:nvSpPr>
        <p:spPr>
          <a:xfrm>
            <a:off x="1517208" y="5410200"/>
            <a:ext cx="928637" cy="369332"/>
          </a:xfrm>
          <a:prstGeom prst="rect">
            <a:avLst/>
          </a:prstGeom>
        </p:spPr>
        <p:txBody>
          <a:bodyPr wrap="none">
            <a:spAutoFit/>
          </a:bodyPr>
          <a:lstStyle/>
          <a:p>
            <a:pPr algn="r"/>
            <a:r>
              <a:rPr lang="en-US" b="1" dirty="0">
                <a:solidFill>
                  <a:srgbClr val="262626"/>
                </a:solidFill>
                <a:latin typeface="Optima"/>
                <a:cs typeface="Optima"/>
              </a:rPr>
              <a:t>Human</a:t>
            </a:r>
            <a:endParaRPr lang="en-US" dirty="0"/>
          </a:p>
        </p:txBody>
      </p:sp>
      <p:sp>
        <p:nvSpPr>
          <p:cNvPr id="32" name="TextBox 31"/>
          <p:cNvSpPr txBox="1"/>
          <p:nvPr/>
        </p:nvSpPr>
        <p:spPr>
          <a:xfrm>
            <a:off x="3740214" y="5279960"/>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5</a:t>
            </a:r>
          </a:p>
        </p:txBody>
      </p:sp>
      <p:cxnSp>
        <p:nvCxnSpPr>
          <p:cNvPr id="23" name="Straight Arrow Connector 22"/>
          <p:cNvCxnSpPr/>
          <p:nvPr/>
        </p:nvCxnSpPr>
        <p:spPr>
          <a:xfrm>
            <a:off x="2667000" y="4267200"/>
            <a:ext cx="2514600" cy="685800"/>
          </a:xfrm>
          <a:prstGeom prst="straightConnector1">
            <a:avLst/>
          </a:prstGeom>
          <a:ln w="38100" cmpd="sng">
            <a:solidFill>
              <a:srgbClr val="404040"/>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1594075" y="4038600"/>
            <a:ext cx="851768" cy="369332"/>
          </a:xfrm>
          <a:prstGeom prst="rect">
            <a:avLst/>
          </a:prstGeom>
        </p:spPr>
        <p:txBody>
          <a:bodyPr wrap="none">
            <a:spAutoFit/>
          </a:bodyPr>
          <a:lstStyle/>
          <a:p>
            <a:pPr algn="r"/>
            <a:r>
              <a:rPr lang="en-US" b="1" dirty="0">
                <a:solidFill>
                  <a:srgbClr val="262626"/>
                </a:solidFill>
                <a:latin typeface="Optima"/>
                <a:cs typeface="Optima"/>
              </a:rPr>
              <a:t>Chimp</a:t>
            </a:r>
            <a:endParaRPr lang="en-US" dirty="0"/>
          </a:p>
        </p:txBody>
      </p:sp>
      <p:sp>
        <p:nvSpPr>
          <p:cNvPr id="25" name="Oval 24"/>
          <p:cNvSpPr>
            <a:spLocks noChangeAspect="1"/>
          </p:cNvSpPr>
          <p:nvPr/>
        </p:nvSpPr>
        <p:spPr>
          <a:xfrm>
            <a:off x="2489698" y="4074271"/>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26" name="TextBox 25"/>
          <p:cNvSpPr txBox="1"/>
          <p:nvPr/>
        </p:nvSpPr>
        <p:spPr>
          <a:xfrm>
            <a:off x="3733802" y="4191000"/>
            <a:ext cx="340093"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4</a:t>
            </a:r>
          </a:p>
        </p:txBody>
      </p:sp>
      <p:cxnSp>
        <p:nvCxnSpPr>
          <p:cNvPr id="21" name="Straight Arrow Connector 20"/>
          <p:cNvCxnSpPr/>
          <p:nvPr/>
        </p:nvCxnSpPr>
        <p:spPr>
          <a:xfrm flipV="1">
            <a:off x="5257802" y="4269483"/>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5661702" y="4187209"/>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2</a:t>
            </a:r>
          </a:p>
        </p:txBody>
      </p:sp>
      <p:sp>
        <p:nvSpPr>
          <p:cNvPr id="68" name="Title 1"/>
          <p:cNvSpPr txBox="1">
            <a:spLocks/>
          </p:cNvSpPr>
          <p:nvPr/>
        </p:nvSpPr>
        <p:spPr>
          <a:xfrm>
            <a:off x="218096"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An Idea for Distance-Based Phylogeny</a:t>
            </a:r>
          </a:p>
        </p:txBody>
      </p:sp>
      <p:cxnSp>
        <p:nvCxnSpPr>
          <p:cNvPr id="28" name="Straight Arrow Connector 27"/>
          <p:cNvCxnSpPr/>
          <p:nvPr/>
        </p:nvCxnSpPr>
        <p:spPr>
          <a:xfrm>
            <a:off x="5249430" y="4953028"/>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3" name="Oval 32"/>
          <p:cNvSpPr>
            <a:spLocks noChangeAspect="1"/>
          </p:cNvSpPr>
          <p:nvPr/>
        </p:nvSpPr>
        <p:spPr>
          <a:xfrm>
            <a:off x="6407370" y="4074004"/>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4" name="Oval 33"/>
          <p:cNvSpPr>
            <a:spLocks noChangeAspect="1"/>
          </p:cNvSpPr>
          <p:nvPr/>
        </p:nvSpPr>
        <p:spPr>
          <a:xfrm>
            <a:off x="6407370" y="542703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5" name="Oval 34"/>
          <p:cNvSpPr>
            <a:spLocks noChangeAspect="1"/>
          </p:cNvSpPr>
          <p:nvPr/>
        </p:nvSpPr>
        <p:spPr>
          <a:xfrm>
            <a:off x="4993669" y="4764213"/>
            <a:ext cx="365762" cy="365760"/>
          </a:xfrm>
          <a:prstGeom prst="ellipse">
            <a:avLst/>
          </a:prstGeom>
          <a:solidFill>
            <a:srgbClr val="BFBFBF"/>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8" name="Rectangle 37"/>
          <p:cNvSpPr/>
          <p:nvPr/>
        </p:nvSpPr>
        <p:spPr>
          <a:xfrm>
            <a:off x="6795814" y="5411059"/>
            <a:ext cx="838845" cy="369332"/>
          </a:xfrm>
          <a:prstGeom prst="rect">
            <a:avLst/>
          </a:prstGeom>
        </p:spPr>
        <p:txBody>
          <a:bodyPr wrap="none">
            <a:spAutoFit/>
          </a:bodyPr>
          <a:lstStyle/>
          <a:p>
            <a:r>
              <a:rPr lang="en-US" b="1" dirty="0">
                <a:solidFill>
                  <a:schemeClr val="tx1">
                    <a:lumMod val="85000"/>
                    <a:lumOff val="15000"/>
                  </a:schemeClr>
                </a:solidFill>
                <a:latin typeface="Optima"/>
                <a:cs typeface="Optima"/>
              </a:rPr>
              <a:t>Whale</a:t>
            </a:r>
            <a:endParaRPr lang="en-US" b="1" dirty="0">
              <a:solidFill>
                <a:schemeClr val="tx1">
                  <a:lumMod val="85000"/>
                  <a:lumOff val="15000"/>
                </a:schemeClr>
              </a:solidFill>
            </a:endParaRPr>
          </a:p>
        </p:txBody>
      </p:sp>
      <p:sp>
        <p:nvSpPr>
          <p:cNvPr id="39" name="Rectangle 38"/>
          <p:cNvSpPr/>
          <p:nvPr/>
        </p:nvSpPr>
        <p:spPr>
          <a:xfrm>
            <a:off x="6795812" y="4054565"/>
            <a:ext cx="595086" cy="369332"/>
          </a:xfrm>
          <a:prstGeom prst="rect">
            <a:avLst/>
          </a:prstGeom>
        </p:spPr>
        <p:txBody>
          <a:bodyPr wrap="none">
            <a:spAutoFit/>
          </a:bodyPr>
          <a:lstStyle/>
          <a:p>
            <a:r>
              <a:rPr lang="en-US" b="1" dirty="0">
                <a:solidFill>
                  <a:schemeClr val="tx1">
                    <a:lumMod val="85000"/>
                    <a:lumOff val="15000"/>
                  </a:schemeClr>
                </a:solidFill>
                <a:latin typeface="Optima"/>
                <a:cs typeface="Optima"/>
              </a:rPr>
              <a:t>Seal</a:t>
            </a:r>
            <a:endParaRPr lang="en-US" b="1" dirty="0">
              <a:solidFill>
                <a:schemeClr val="tx1">
                  <a:lumMod val="85000"/>
                  <a:lumOff val="15000"/>
                </a:schemeClr>
              </a:solidFill>
            </a:endParaRPr>
          </a:p>
        </p:txBody>
      </p:sp>
      <p:sp>
        <p:nvSpPr>
          <p:cNvPr id="66" name="TextBox 65"/>
          <p:cNvSpPr txBox="1"/>
          <p:nvPr/>
        </p:nvSpPr>
        <p:spPr>
          <a:xfrm>
            <a:off x="5653357" y="5240973"/>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0</a:t>
            </a:r>
          </a:p>
        </p:txBody>
      </p:sp>
      <p:sp>
        <p:nvSpPr>
          <p:cNvPr id="15" name="TextBox 14"/>
          <p:cNvSpPr txBox="1"/>
          <p:nvPr/>
        </p:nvSpPr>
        <p:spPr>
          <a:xfrm>
            <a:off x="4965958" y="4711440"/>
            <a:ext cx="463868" cy="400110"/>
          </a:xfrm>
          <a:prstGeom prst="rect">
            <a:avLst/>
          </a:prstGeom>
          <a:noFill/>
        </p:spPr>
        <p:txBody>
          <a:bodyPr wrap="none" rtlCol="0">
            <a:spAutoFit/>
          </a:bodyPr>
          <a:lstStyle/>
          <a:p>
            <a:pPr algn="ctr"/>
            <a:r>
              <a:rPr lang="en-US" sz="2000" i="1" dirty="0">
                <a:solidFill>
                  <a:schemeClr val="tx1">
                    <a:lumMod val="85000"/>
                    <a:lumOff val="15000"/>
                  </a:schemeClr>
                </a:solidFill>
                <a:latin typeface="Optima"/>
                <a:cs typeface="Optima"/>
              </a:rPr>
              <a:t>m</a:t>
            </a:r>
          </a:p>
        </p:txBody>
      </p:sp>
      <p:graphicFrame>
        <p:nvGraphicFramePr>
          <p:cNvPr id="20" name="Table 19"/>
          <p:cNvGraphicFramePr>
            <a:graphicFrameLocks noGrp="1"/>
          </p:cNvGraphicFramePr>
          <p:nvPr>
            <p:extLst>
              <p:ext uri="{D42A27DB-BD31-4B8C-83A1-F6EECF244321}">
                <p14:modId xmlns:p14="http://schemas.microsoft.com/office/powerpoint/2010/main" val="2729538899"/>
              </p:ext>
            </p:extLst>
          </p:nvPr>
        </p:nvGraphicFramePr>
        <p:xfrm>
          <a:off x="1739090" y="1524000"/>
          <a:ext cx="6477001" cy="2286000"/>
        </p:xfrm>
        <a:graphic>
          <a:graphicData uri="http://schemas.openxmlformats.org/drawingml/2006/table">
            <a:tbl>
              <a:tblPr firstRow="1" bandRow="1">
                <a:tableStyleId>{5C22544A-7EE6-4342-B048-85BDC9FD1C3A}</a:tableStyleId>
              </a:tblPr>
              <a:tblGrid>
                <a:gridCol w="1220409">
                  <a:extLst>
                    <a:ext uri="{9D8B030D-6E8A-4147-A177-3AD203B41FA5}">
                      <a16:colId xmlns:a16="http://schemas.microsoft.com/office/drawing/2014/main" val="20000"/>
                    </a:ext>
                  </a:extLst>
                </a:gridCol>
                <a:gridCol w="1013913">
                  <a:extLst>
                    <a:ext uri="{9D8B030D-6E8A-4147-A177-3AD203B41FA5}">
                      <a16:colId xmlns:a16="http://schemas.microsoft.com/office/drawing/2014/main" val="20001"/>
                    </a:ext>
                  </a:extLst>
                </a:gridCol>
                <a:gridCol w="1151725">
                  <a:extLst>
                    <a:ext uri="{9D8B030D-6E8A-4147-A177-3AD203B41FA5}">
                      <a16:colId xmlns:a16="http://schemas.microsoft.com/office/drawing/2014/main" val="20002"/>
                    </a:ext>
                  </a:extLst>
                </a:gridCol>
                <a:gridCol w="964692">
                  <a:extLst>
                    <a:ext uri="{9D8B030D-6E8A-4147-A177-3AD203B41FA5}">
                      <a16:colId xmlns:a16="http://schemas.microsoft.com/office/drawing/2014/main" val="20003"/>
                    </a:ext>
                  </a:extLst>
                </a:gridCol>
                <a:gridCol w="1063131">
                  <a:extLst>
                    <a:ext uri="{9D8B030D-6E8A-4147-A177-3AD203B41FA5}">
                      <a16:colId xmlns:a16="http://schemas.microsoft.com/office/drawing/2014/main" val="20004"/>
                    </a:ext>
                  </a:extLst>
                </a:gridCol>
                <a:gridCol w="1063131">
                  <a:extLst>
                    <a:ext uri="{9D8B030D-6E8A-4147-A177-3AD203B41FA5}">
                      <a16:colId xmlns:a16="http://schemas.microsoft.com/office/drawing/2014/main" val="20005"/>
                    </a:ext>
                  </a:extLst>
                </a:gridCol>
              </a:tblGrid>
              <a:tr h="375920">
                <a:tc>
                  <a:txBody>
                    <a:bodyPr/>
                    <a:lstStyle/>
                    <a:p>
                      <a:pPr algn="ctr"/>
                      <a:endParaRPr lang="en-US" sz="1900" b="0"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rgbClr val="262626"/>
                          </a:solidFill>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rgbClr val="262626"/>
                          </a:solidFill>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bg1">
                              <a:lumMod val="65000"/>
                            </a:schemeClr>
                          </a:solidFill>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bg1">
                              <a:lumMod val="65000"/>
                            </a:schemeClr>
                          </a:solidFill>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i="1" dirty="0">
                          <a:solidFill>
                            <a:srgbClr val="262626"/>
                          </a:solidFill>
                          <a:latin typeface="Optima"/>
                          <a:cs typeface="Optima"/>
                        </a:rPr>
                        <a:t>m</a:t>
                      </a:r>
                      <a:endParaRPr lang="en-US" sz="1600" b="0" i="1"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5920">
                <a:tc>
                  <a:txBody>
                    <a:bodyPr/>
                    <a:lstStyle/>
                    <a:p>
                      <a:pPr algn="ctr"/>
                      <a:r>
                        <a:rPr lang="en-US" sz="1600" b="1" dirty="0">
                          <a:solidFill>
                            <a:srgbClr val="262626"/>
                          </a:solidFill>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a:solidFill>
                            <a:schemeClr val="bg1">
                              <a:lumMod val="65000"/>
                            </a:schemeClr>
                          </a:solidFill>
                          <a:latin typeface="Optima"/>
                          <a:cs typeface="Optima"/>
                        </a:rPr>
                        <a:t>6</a:t>
                      </a:r>
                      <a:endParaRPr lang="en-US" sz="1900" b="0" dirty="0">
                        <a:solidFill>
                          <a:schemeClr val="bg1">
                            <a:lumMod val="6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chemeClr val="bg1">
                              <a:lumMod val="65000"/>
                            </a:schemeClr>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5920">
                <a:tc>
                  <a:txBody>
                    <a:bodyPr/>
                    <a:lstStyle/>
                    <a:p>
                      <a:pPr algn="ctr"/>
                      <a:r>
                        <a:rPr lang="en-US" sz="1600" b="1" dirty="0">
                          <a:solidFill>
                            <a:srgbClr val="262626"/>
                          </a:solidFill>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a:solidFill>
                            <a:schemeClr val="bg1">
                              <a:lumMod val="65000"/>
                            </a:schemeClr>
                          </a:solidFill>
                          <a:latin typeface="Optima"/>
                          <a:cs typeface="Optima"/>
                        </a:rPr>
                        <a:t>7</a:t>
                      </a:r>
                      <a:endParaRPr lang="en-US" sz="1900" b="0" dirty="0">
                        <a:solidFill>
                          <a:schemeClr val="bg1">
                            <a:lumMod val="6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chemeClr val="bg1">
                              <a:lumMod val="65000"/>
                            </a:schemeClr>
                          </a:solidFill>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b="0" dirty="0">
                          <a:solidFill>
                            <a:srgbClr val="262626"/>
                          </a:solidFill>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5920">
                <a:tc>
                  <a:txBody>
                    <a:bodyPr/>
                    <a:lstStyle/>
                    <a:p>
                      <a:pPr algn="ctr"/>
                      <a:r>
                        <a:rPr lang="en-US" sz="1600" b="1" dirty="0">
                          <a:solidFill>
                            <a:srgbClr val="A6A6A6"/>
                          </a:solidFill>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a:solidFill>
                            <a:srgbClr val="A6A6A6"/>
                          </a:solidFill>
                          <a:latin typeface="Optima"/>
                          <a:cs typeface="Optima"/>
                        </a:rPr>
                        <a:t>6</a:t>
                      </a:r>
                      <a:endParaRPr lang="en-US" sz="1900" b="0" dirty="0">
                        <a:solidFill>
                          <a:srgbClr val="A6A6A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rgbClr val="A6A6A6"/>
                          </a:solidFill>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rgbClr val="A6A6A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a:solidFill>
                            <a:srgbClr val="A6A6A6"/>
                          </a:solidFill>
                          <a:latin typeface="Optima"/>
                          <a:cs typeface="Optima"/>
                        </a:rPr>
                        <a:t>2</a:t>
                      </a:r>
                      <a:endParaRPr lang="en-US" sz="1900" b="0" dirty="0">
                        <a:solidFill>
                          <a:srgbClr val="A6A6A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rgbClr val="A6A6A6"/>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592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a:solidFill>
                            <a:srgbClr val="A6A6A6"/>
                          </a:solidFill>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a:solidFill>
                            <a:srgbClr val="A6A6A6"/>
                          </a:solidFill>
                          <a:latin typeface="Optima"/>
                          <a:cs typeface="Optima"/>
                        </a:rPr>
                        <a:t>4</a:t>
                      </a:r>
                      <a:endParaRPr lang="en-US" sz="1900" b="0" dirty="0">
                        <a:solidFill>
                          <a:srgbClr val="A6A6A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rgbClr val="A6A6A6"/>
                          </a:solidFill>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a:solidFill>
                            <a:srgbClr val="A6A6A6"/>
                          </a:solidFill>
                          <a:latin typeface="Optima"/>
                          <a:cs typeface="Optima"/>
                        </a:rPr>
                        <a:t>2</a:t>
                      </a:r>
                      <a:endParaRPr lang="en-US" sz="1900" b="0" dirty="0">
                        <a:solidFill>
                          <a:srgbClr val="A6A6A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rgbClr val="A6A6A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rgbClr val="A6A6A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592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i="1" dirty="0">
                          <a:solidFill>
                            <a:srgbClr val="262626"/>
                          </a:solidFill>
                          <a:latin typeface="Optima"/>
                          <a:cs typeface="Optima"/>
                        </a:rPr>
                        <a:t>m</a:t>
                      </a:r>
                      <a:endParaRPr lang="en-US" sz="1600" b="0" i="1"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b="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b="0" dirty="0">
                          <a:solidFill>
                            <a:srgbClr val="262626"/>
                          </a:solidFill>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chemeClr val="bg1">
                              <a:lumMod val="65000"/>
                            </a:schemeClr>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chemeClr val="bg1">
                              <a:lumMod val="6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0</a:t>
                      </a:r>
                      <a:endParaRPr lang="en-US" sz="1900" b="0"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743082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87680" y="152400"/>
            <a:ext cx="2255520" cy="3200400"/>
          </a:xfrm>
          <a:prstGeom prst="rect">
            <a:avLst/>
          </a:prstGeom>
        </p:spPr>
      </p:pic>
      <p:pic>
        <p:nvPicPr>
          <p:cNvPr id="3" name="Picture 2"/>
          <p:cNvPicPr>
            <a:picLocks noChangeAspect="1"/>
          </p:cNvPicPr>
          <p:nvPr/>
        </p:nvPicPr>
        <p:blipFill>
          <a:blip r:embed="rId4"/>
          <a:stretch>
            <a:fillRect/>
          </a:stretch>
        </p:blipFill>
        <p:spPr>
          <a:xfrm>
            <a:off x="3519945" y="152400"/>
            <a:ext cx="2249424" cy="3200400"/>
          </a:xfrm>
          <a:prstGeom prst="rect">
            <a:avLst/>
          </a:prstGeom>
        </p:spPr>
      </p:pic>
      <p:pic>
        <p:nvPicPr>
          <p:cNvPr id="4" name="Picture 3"/>
          <p:cNvPicPr>
            <a:picLocks noChangeAspect="1"/>
          </p:cNvPicPr>
          <p:nvPr/>
        </p:nvPicPr>
        <p:blipFill>
          <a:blip r:embed="rId5"/>
          <a:stretch>
            <a:fillRect/>
          </a:stretch>
        </p:blipFill>
        <p:spPr>
          <a:xfrm>
            <a:off x="6517745" y="152400"/>
            <a:ext cx="2160522" cy="3200400"/>
          </a:xfrm>
          <a:prstGeom prst="rect">
            <a:avLst/>
          </a:prstGeom>
        </p:spPr>
      </p:pic>
      <p:pic>
        <p:nvPicPr>
          <p:cNvPr id="5" name="Picture 4"/>
          <p:cNvPicPr>
            <a:picLocks noChangeAspect="1"/>
          </p:cNvPicPr>
          <p:nvPr/>
        </p:nvPicPr>
        <p:blipFill>
          <a:blip r:embed="rId6"/>
          <a:stretch>
            <a:fillRect/>
          </a:stretch>
        </p:blipFill>
        <p:spPr>
          <a:xfrm>
            <a:off x="535179" y="3531264"/>
            <a:ext cx="2160522" cy="3200400"/>
          </a:xfrm>
          <a:prstGeom prst="rect">
            <a:avLst/>
          </a:prstGeom>
        </p:spPr>
      </p:pic>
      <p:pic>
        <p:nvPicPr>
          <p:cNvPr id="6" name="Picture 5"/>
          <p:cNvPicPr>
            <a:picLocks noChangeAspect="1"/>
          </p:cNvPicPr>
          <p:nvPr/>
        </p:nvPicPr>
        <p:blipFill>
          <a:blip r:embed="rId7"/>
          <a:stretch>
            <a:fillRect/>
          </a:stretch>
        </p:blipFill>
        <p:spPr>
          <a:xfrm>
            <a:off x="3579381" y="3533551"/>
            <a:ext cx="2130552" cy="3195828"/>
          </a:xfrm>
          <a:prstGeom prst="rect">
            <a:avLst/>
          </a:prstGeom>
        </p:spPr>
      </p:pic>
      <p:pic>
        <p:nvPicPr>
          <p:cNvPr id="7" name="Picture 6"/>
          <p:cNvPicPr>
            <a:picLocks noChangeAspect="1"/>
          </p:cNvPicPr>
          <p:nvPr/>
        </p:nvPicPr>
        <p:blipFill>
          <a:blip r:embed="rId8"/>
          <a:stretch>
            <a:fillRect/>
          </a:stretch>
        </p:blipFill>
        <p:spPr>
          <a:xfrm>
            <a:off x="6482438" y="3531264"/>
            <a:ext cx="2231136" cy="3200400"/>
          </a:xfrm>
          <a:prstGeom prst="rect">
            <a:avLst/>
          </a:prstGeom>
        </p:spPr>
      </p:pic>
    </p:spTree>
    <p:extLst>
      <p:ext uri="{BB962C8B-B14F-4D97-AF65-F5344CB8AC3E}">
        <p14:creationId xmlns:p14="http://schemas.microsoft.com/office/powerpoint/2010/main" val="27005369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Arrow Connector 29"/>
          <p:cNvCxnSpPr/>
          <p:nvPr/>
        </p:nvCxnSpPr>
        <p:spPr>
          <a:xfrm flipV="1">
            <a:off x="2667000" y="4953000"/>
            <a:ext cx="2514600" cy="685800"/>
          </a:xfrm>
          <a:prstGeom prst="straightConnector1">
            <a:avLst/>
          </a:prstGeom>
          <a:ln w="38100" cmpd="sng">
            <a:solidFill>
              <a:srgbClr val="404040"/>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1" name="Oval 30"/>
          <p:cNvSpPr>
            <a:spLocks noChangeAspect="1"/>
          </p:cNvSpPr>
          <p:nvPr/>
        </p:nvSpPr>
        <p:spPr>
          <a:xfrm>
            <a:off x="2489698" y="5424971"/>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2" name="Rectangle 31"/>
          <p:cNvSpPr/>
          <p:nvPr/>
        </p:nvSpPr>
        <p:spPr>
          <a:xfrm>
            <a:off x="1517208" y="5410200"/>
            <a:ext cx="928637" cy="369332"/>
          </a:xfrm>
          <a:prstGeom prst="rect">
            <a:avLst/>
          </a:prstGeom>
        </p:spPr>
        <p:txBody>
          <a:bodyPr wrap="none">
            <a:spAutoFit/>
          </a:bodyPr>
          <a:lstStyle/>
          <a:p>
            <a:pPr algn="r"/>
            <a:r>
              <a:rPr lang="en-US" b="1" dirty="0">
                <a:solidFill>
                  <a:srgbClr val="262626"/>
                </a:solidFill>
                <a:latin typeface="Optima"/>
                <a:cs typeface="Optima"/>
              </a:rPr>
              <a:t>Human</a:t>
            </a:r>
            <a:endParaRPr lang="en-US" dirty="0"/>
          </a:p>
        </p:txBody>
      </p:sp>
      <p:sp>
        <p:nvSpPr>
          <p:cNvPr id="36" name="TextBox 35"/>
          <p:cNvSpPr txBox="1"/>
          <p:nvPr/>
        </p:nvSpPr>
        <p:spPr>
          <a:xfrm>
            <a:off x="3740214" y="5279960"/>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5</a:t>
            </a:r>
          </a:p>
        </p:txBody>
      </p:sp>
      <p:cxnSp>
        <p:nvCxnSpPr>
          <p:cNvPr id="24" name="Straight Arrow Connector 23"/>
          <p:cNvCxnSpPr/>
          <p:nvPr/>
        </p:nvCxnSpPr>
        <p:spPr>
          <a:xfrm>
            <a:off x="2667000" y="4267200"/>
            <a:ext cx="2514600" cy="685800"/>
          </a:xfrm>
          <a:prstGeom prst="straightConnector1">
            <a:avLst/>
          </a:prstGeom>
          <a:ln w="38100" cmpd="sng">
            <a:solidFill>
              <a:srgbClr val="404040"/>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1594075" y="4038600"/>
            <a:ext cx="851768" cy="369332"/>
          </a:xfrm>
          <a:prstGeom prst="rect">
            <a:avLst/>
          </a:prstGeom>
        </p:spPr>
        <p:txBody>
          <a:bodyPr wrap="none">
            <a:spAutoFit/>
          </a:bodyPr>
          <a:lstStyle/>
          <a:p>
            <a:pPr algn="r"/>
            <a:r>
              <a:rPr lang="en-US" b="1" dirty="0">
                <a:solidFill>
                  <a:srgbClr val="262626"/>
                </a:solidFill>
                <a:latin typeface="Optima"/>
                <a:cs typeface="Optima"/>
              </a:rPr>
              <a:t>Chimp</a:t>
            </a:r>
            <a:endParaRPr lang="en-US" dirty="0"/>
          </a:p>
        </p:txBody>
      </p:sp>
      <p:sp>
        <p:nvSpPr>
          <p:cNvPr id="26" name="Oval 25"/>
          <p:cNvSpPr>
            <a:spLocks noChangeAspect="1"/>
          </p:cNvSpPr>
          <p:nvPr/>
        </p:nvSpPr>
        <p:spPr>
          <a:xfrm>
            <a:off x="2489698" y="4074271"/>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27" name="TextBox 26"/>
          <p:cNvSpPr txBox="1"/>
          <p:nvPr/>
        </p:nvSpPr>
        <p:spPr>
          <a:xfrm>
            <a:off x="3733802" y="4191000"/>
            <a:ext cx="340093"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4</a:t>
            </a:r>
          </a:p>
        </p:txBody>
      </p:sp>
      <p:cxnSp>
        <p:nvCxnSpPr>
          <p:cNvPr id="22" name="Straight Arrow Connector 21"/>
          <p:cNvCxnSpPr/>
          <p:nvPr/>
        </p:nvCxnSpPr>
        <p:spPr>
          <a:xfrm flipV="1">
            <a:off x="5257802" y="4269483"/>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5661702" y="4187209"/>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2</a:t>
            </a:r>
          </a:p>
        </p:txBody>
      </p:sp>
      <p:sp>
        <p:nvSpPr>
          <p:cNvPr id="68" name="Title 1"/>
          <p:cNvSpPr txBox="1">
            <a:spLocks/>
          </p:cNvSpPr>
          <p:nvPr/>
        </p:nvSpPr>
        <p:spPr>
          <a:xfrm>
            <a:off x="218096"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An Idea for Distance-Based Phylogeny</a:t>
            </a:r>
          </a:p>
        </p:txBody>
      </p:sp>
      <p:cxnSp>
        <p:nvCxnSpPr>
          <p:cNvPr id="28" name="Straight Arrow Connector 27"/>
          <p:cNvCxnSpPr/>
          <p:nvPr/>
        </p:nvCxnSpPr>
        <p:spPr>
          <a:xfrm>
            <a:off x="5249430" y="4953028"/>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3" name="Oval 32"/>
          <p:cNvSpPr>
            <a:spLocks noChangeAspect="1"/>
          </p:cNvSpPr>
          <p:nvPr/>
        </p:nvSpPr>
        <p:spPr>
          <a:xfrm>
            <a:off x="6407370" y="4074004"/>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4" name="Oval 33"/>
          <p:cNvSpPr>
            <a:spLocks noChangeAspect="1"/>
          </p:cNvSpPr>
          <p:nvPr/>
        </p:nvSpPr>
        <p:spPr>
          <a:xfrm>
            <a:off x="6407370" y="542703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5" name="Oval 34"/>
          <p:cNvSpPr>
            <a:spLocks noChangeAspect="1"/>
          </p:cNvSpPr>
          <p:nvPr/>
        </p:nvSpPr>
        <p:spPr>
          <a:xfrm>
            <a:off x="4993669" y="4764213"/>
            <a:ext cx="365762" cy="365760"/>
          </a:xfrm>
          <a:prstGeom prst="ellipse">
            <a:avLst/>
          </a:prstGeom>
          <a:solidFill>
            <a:srgbClr val="BFBFBF"/>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8" name="Rectangle 37"/>
          <p:cNvSpPr/>
          <p:nvPr/>
        </p:nvSpPr>
        <p:spPr>
          <a:xfrm>
            <a:off x="6795814" y="5411059"/>
            <a:ext cx="838845" cy="369332"/>
          </a:xfrm>
          <a:prstGeom prst="rect">
            <a:avLst/>
          </a:prstGeom>
        </p:spPr>
        <p:txBody>
          <a:bodyPr wrap="none">
            <a:spAutoFit/>
          </a:bodyPr>
          <a:lstStyle/>
          <a:p>
            <a:r>
              <a:rPr lang="en-US" b="1" dirty="0">
                <a:solidFill>
                  <a:schemeClr val="tx1">
                    <a:lumMod val="85000"/>
                    <a:lumOff val="15000"/>
                  </a:schemeClr>
                </a:solidFill>
                <a:latin typeface="Optima"/>
                <a:cs typeface="Optima"/>
              </a:rPr>
              <a:t>Whale</a:t>
            </a:r>
            <a:endParaRPr lang="en-US" b="1" dirty="0">
              <a:solidFill>
                <a:schemeClr val="tx1">
                  <a:lumMod val="85000"/>
                  <a:lumOff val="15000"/>
                </a:schemeClr>
              </a:solidFill>
            </a:endParaRPr>
          </a:p>
        </p:txBody>
      </p:sp>
      <p:sp>
        <p:nvSpPr>
          <p:cNvPr id="39" name="Rectangle 38"/>
          <p:cNvSpPr/>
          <p:nvPr/>
        </p:nvSpPr>
        <p:spPr>
          <a:xfrm>
            <a:off x="6795812" y="4054565"/>
            <a:ext cx="595086" cy="369332"/>
          </a:xfrm>
          <a:prstGeom prst="rect">
            <a:avLst/>
          </a:prstGeom>
        </p:spPr>
        <p:txBody>
          <a:bodyPr wrap="none">
            <a:spAutoFit/>
          </a:bodyPr>
          <a:lstStyle/>
          <a:p>
            <a:r>
              <a:rPr lang="en-US" b="1" dirty="0">
                <a:solidFill>
                  <a:schemeClr val="tx1">
                    <a:lumMod val="85000"/>
                    <a:lumOff val="15000"/>
                  </a:schemeClr>
                </a:solidFill>
                <a:latin typeface="Optima"/>
                <a:cs typeface="Optima"/>
              </a:rPr>
              <a:t>Seal</a:t>
            </a:r>
            <a:endParaRPr lang="en-US" b="1" dirty="0">
              <a:solidFill>
                <a:schemeClr val="tx1">
                  <a:lumMod val="85000"/>
                  <a:lumOff val="15000"/>
                </a:schemeClr>
              </a:solidFill>
            </a:endParaRPr>
          </a:p>
        </p:txBody>
      </p:sp>
      <p:sp>
        <p:nvSpPr>
          <p:cNvPr id="66" name="TextBox 65"/>
          <p:cNvSpPr txBox="1"/>
          <p:nvPr/>
        </p:nvSpPr>
        <p:spPr>
          <a:xfrm>
            <a:off x="5653357" y="5240973"/>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0</a:t>
            </a:r>
          </a:p>
        </p:txBody>
      </p:sp>
      <p:sp>
        <p:nvSpPr>
          <p:cNvPr id="15" name="TextBox 14"/>
          <p:cNvSpPr txBox="1"/>
          <p:nvPr/>
        </p:nvSpPr>
        <p:spPr>
          <a:xfrm>
            <a:off x="4965958" y="4711440"/>
            <a:ext cx="463868" cy="400110"/>
          </a:xfrm>
          <a:prstGeom prst="rect">
            <a:avLst/>
          </a:prstGeom>
          <a:noFill/>
        </p:spPr>
        <p:txBody>
          <a:bodyPr wrap="none" rtlCol="0">
            <a:spAutoFit/>
          </a:bodyPr>
          <a:lstStyle/>
          <a:p>
            <a:pPr algn="ctr"/>
            <a:r>
              <a:rPr lang="en-US" sz="2000" i="1" dirty="0">
                <a:solidFill>
                  <a:schemeClr val="tx1">
                    <a:lumMod val="85000"/>
                    <a:lumOff val="15000"/>
                  </a:schemeClr>
                </a:solidFill>
                <a:latin typeface="Optima"/>
                <a:cs typeface="Optima"/>
              </a:rPr>
              <a:t>m</a:t>
            </a:r>
          </a:p>
        </p:txBody>
      </p:sp>
      <p:graphicFrame>
        <p:nvGraphicFramePr>
          <p:cNvPr id="21" name="Table 20"/>
          <p:cNvGraphicFramePr>
            <a:graphicFrameLocks noGrp="1"/>
          </p:cNvGraphicFramePr>
          <p:nvPr>
            <p:extLst>
              <p:ext uri="{D42A27DB-BD31-4B8C-83A1-F6EECF244321}">
                <p14:modId xmlns:p14="http://schemas.microsoft.com/office/powerpoint/2010/main" val="1996012637"/>
              </p:ext>
            </p:extLst>
          </p:nvPr>
        </p:nvGraphicFramePr>
        <p:xfrm>
          <a:off x="1739088" y="1524000"/>
          <a:ext cx="4449178" cy="1524000"/>
        </p:xfrm>
        <a:graphic>
          <a:graphicData uri="http://schemas.openxmlformats.org/drawingml/2006/table">
            <a:tbl>
              <a:tblPr firstRow="1" bandRow="1">
                <a:tableStyleId>{5C22544A-7EE6-4342-B048-85BDC9FD1C3A}</a:tableStyleId>
              </a:tblPr>
              <a:tblGrid>
                <a:gridCol w="1220409">
                  <a:extLst>
                    <a:ext uri="{9D8B030D-6E8A-4147-A177-3AD203B41FA5}">
                      <a16:colId xmlns:a16="http://schemas.microsoft.com/office/drawing/2014/main" val="20000"/>
                    </a:ext>
                  </a:extLst>
                </a:gridCol>
                <a:gridCol w="1013913">
                  <a:extLst>
                    <a:ext uri="{9D8B030D-6E8A-4147-A177-3AD203B41FA5}">
                      <a16:colId xmlns:a16="http://schemas.microsoft.com/office/drawing/2014/main" val="20001"/>
                    </a:ext>
                  </a:extLst>
                </a:gridCol>
                <a:gridCol w="1151725">
                  <a:extLst>
                    <a:ext uri="{9D8B030D-6E8A-4147-A177-3AD203B41FA5}">
                      <a16:colId xmlns:a16="http://schemas.microsoft.com/office/drawing/2014/main" val="20002"/>
                    </a:ext>
                  </a:extLst>
                </a:gridCol>
                <a:gridCol w="1063131">
                  <a:extLst>
                    <a:ext uri="{9D8B030D-6E8A-4147-A177-3AD203B41FA5}">
                      <a16:colId xmlns:a16="http://schemas.microsoft.com/office/drawing/2014/main" val="20003"/>
                    </a:ext>
                  </a:extLst>
                </a:gridCol>
              </a:tblGrid>
              <a:tr h="375920">
                <a:tc>
                  <a:txBody>
                    <a:bodyPr/>
                    <a:lstStyle/>
                    <a:p>
                      <a:pPr algn="ctr"/>
                      <a:endParaRPr lang="en-US" sz="19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i="1" dirty="0">
                          <a:solidFill>
                            <a:schemeClr val="tx1">
                              <a:lumMod val="85000"/>
                              <a:lumOff val="15000"/>
                            </a:schemeClr>
                          </a:solidFill>
                          <a:latin typeface="Optima"/>
                          <a:cs typeface="Optima"/>
                        </a:rPr>
                        <a:t>m</a:t>
                      </a:r>
                      <a:endParaRPr lang="en-US" sz="1600" b="0" i="1"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5920">
                <a:tc>
                  <a:txBody>
                    <a:bodyPr/>
                    <a:lstStyle/>
                    <a:p>
                      <a:pPr algn="ctr"/>
                      <a:r>
                        <a:rPr lang="en-US" sz="1600" b="1" dirty="0">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chemeClr val="tx1">
                              <a:lumMod val="85000"/>
                              <a:lumOff val="15000"/>
                            </a:schemeClr>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5920">
                <a:tc>
                  <a:txBody>
                    <a:bodyPr/>
                    <a:lstStyle/>
                    <a:p>
                      <a:pPr algn="ctr"/>
                      <a:r>
                        <a:rPr lang="en-US" sz="1600" b="1" dirty="0">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b="0" dirty="0">
                          <a:solidFill>
                            <a:schemeClr val="dk1"/>
                          </a:solidFill>
                          <a:latin typeface="Optima"/>
                          <a:cs typeface="Optima"/>
                        </a:rPr>
                        <a:t>5</a:t>
                      </a:r>
                      <a:endParaRPr lang="en-US" sz="1900" b="0" dirty="0">
                        <a:solidFill>
                          <a:schemeClr val="bg1">
                            <a:lumMod val="6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592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i="1" dirty="0">
                          <a:latin typeface="Optima"/>
                          <a:cs typeface="Optima"/>
                        </a:rPr>
                        <a:t>m</a:t>
                      </a:r>
                      <a:endParaRPr lang="en-US" sz="1600" b="0" i="1" dirty="0">
                        <a:solidFill>
                          <a:srgbClr val="A6A6A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b="0" dirty="0">
                          <a:solidFill>
                            <a:schemeClr val="dk1"/>
                          </a:solidFill>
                          <a:latin typeface="Optima"/>
                          <a:cs typeface="Optima"/>
                        </a:rPr>
                        <a:t>4</a:t>
                      </a:r>
                      <a:endParaRPr lang="en-US" sz="1900" b="0" dirty="0">
                        <a:solidFill>
                          <a:schemeClr val="bg1">
                            <a:lumMod val="6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b="0" dirty="0">
                          <a:solidFill>
                            <a:schemeClr val="dk1"/>
                          </a:solidFill>
                          <a:latin typeface="Optima"/>
                          <a:cs typeface="Optima"/>
                        </a:rPr>
                        <a:t>5</a:t>
                      </a:r>
                      <a:endParaRPr lang="en-US" sz="1900" b="0" dirty="0">
                        <a:solidFill>
                          <a:schemeClr val="bg1">
                            <a:lumMod val="6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endParaRPr lang="en-US" sz="1900" b="0" dirty="0">
                        <a:solidFill>
                          <a:schemeClr val="bg1">
                            <a:lumMod val="6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6057664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Arrow Connector 28"/>
          <p:cNvCxnSpPr/>
          <p:nvPr/>
        </p:nvCxnSpPr>
        <p:spPr>
          <a:xfrm flipH="1">
            <a:off x="2667530" y="4949176"/>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H="1" flipV="1">
            <a:off x="2675902" y="4265631"/>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1" name="Oval 30"/>
          <p:cNvSpPr>
            <a:spLocks noChangeAspect="1"/>
          </p:cNvSpPr>
          <p:nvPr/>
        </p:nvSpPr>
        <p:spPr>
          <a:xfrm>
            <a:off x="2489698" y="5424971"/>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2" name="Rectangle 31"/>
          <p:cNvSpPr/>
          <p:nvPr/>
        </p:nvSpPr>
        <p:spPr>
          <a:xfrm>
            <a:off x="1517208" y="5410200"/>
            <a:ext cx="928637" cy="369332"/>
          </a:xfrm>
          <a:prstGeom prst="rect">
            <a:avLst/>
          </a:prstGeom>
        </p:spPr>
        <p:txBody>
          <a:bodyPr wrap="none">
            <a:spAutoFit/>
          </a:bodyPr>
          <a:lstStyle/>
          <a:p>
            <a:pPr algn="r"/>
            <a:r>
              <a:rPr lang="en-US" b="1" dirty="0">
                <a:solidFill>
                  <a:srgbClr val="262626"/>
                </a:solidFill>
                <a:latin typeface="Optima"/>
                <a:cs typeface="Optima"/>
              </a:rPr>
              <a:t>Human</a:t>
            </a:r>
            <a:endParaRPr lang="en-US" dirty="0"/>
          </a:p>
        </p:txBody>
      </p:sp>
      <p:sp>
        <p:nvSpPr>
          <p:cNvPr id="25" name="Rectangle 24"/>
          <p:cNvSpPr/>
          <p:nvPr/>
        </p:nvSpPr>
        <p:spPr>
          <a:xfrm>
            <a:off x="1594075" y="4038600"/>
            <a:ext cx="851768" cy="369332"/>
          </a:xfrm>
          <a:prstGeom prst="rect">
            <a:avLst/>
          </a:prstGeom>
        </p:spPr>
        <p:txBody>
          <a:bodyPr wrap="none">
            <a:spAutoFit/>
          </a:bodyPr>
          <a:lstStyle/>
          <a:p>
            <a:pPr algn="r"/>
            <a:r>
              <a:rPr lang="en-US" b="1" dirty="0">
                <a:solidFill>
                  <a:srgbClr val="262626"/>
                </a:solidFill>
                <a:latin typeface="Optima"/>
                <a:cs typeface="Optima"/>
              </a:rPr>
              <a:t>Chimp</a:t>
            </a:r>
            <a:endParaRPr lang="en-US" dirty="0"/>
          </a:p>
        </p:txBody>
      </p:sp>
      <p:sp>
        <p:nvSpPr>
          <p:cNvPr id="26" name="Oval 25"/>
          <p:cNvSpPr>
            <a:spLocks noChangeAspect="1"/>
          </p:cNvSpPr>
          <p:nvPr/>
        </p:nvSpPr>
        <p:spPr>
          <a:xfrm>
            <a:off x="2489698" y="4074271"/>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cxnSp>
        <p:nvCxnSpPr>
          <p:cNvPr id="22" name="Straight Arrow Connector 21"/>
          <p:cNvCxnSpPr/>
          <p:nvPr/>
        </p:nvCxnSpPr>
        <p:spPr>
          <a:xfrm flipV="1">
            <a:off x="5257802" y="4269483"/>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5661702" y="4187209"/>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2</a:t>
            </a:r>
          </a:p>
        </p:txBody>
      </p:sp>
      <p:sp>
        <p:nvSpPr>
          <p:cNvPr id="68" name="Title 1"/>
          <p:cNvSpPr txBox="1">
            <a:spLocks/>
          </p:cNvSpPr>
          <p:nvPr/>
        </p:nvSpPr>
        <p:spPr>
          <a:xfrm>
            <a:off x="218096"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An Idea for Distance-Based Phylogeny</a:t>
            </a:r>
          </a:p>
        </p:txBody>
      </p:sp>
      <p:cxnSp>
        <p:nvCxnSpPr>
          <p:cNvPr id="28" name="Straight Arrow Connector 27"/>
          <p:cNvCxnSpPr/>
          <p:nvPr/>
        </p:nvCxnSpPr>
        <p:spPr>
          <a:xfrm>
            <a:off x="5249430" y="4953028"/>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3" name="Oval 32"/>
          <p:cNvSpPr>
            <a:spLocks noChangeAspect="1"/>
          </p:cNvSpPr>
          <p:nvPr/>
        </p:nvSpPr>
        <p:spPr>
          <a:xfrm>
            <a:off x="6407370" y="4074004"/>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4" name="Oval 33"/>
          <p:cNvSpPr>
            <a:spLocks noChangeAspect="1"/>
          </p:cNvSpPr>
          <p:nvPr/>
        </p:nvSpPr>
        <p:spPr>
          <a:xfrm>
            <a:off x="6407370" y="542703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5" name="Oval 34"/>
          <p:cNvSpPr>
            <a:spLocks noChangeAspect="1"/>
          </p:cNvSpPr>
          <p:nvPr/>
        </p:nvSpPr>
        <p:spPr>
          <a:xfrm>
            <a:off x="4993669" y="4764213"/>
            <a:ext cx="365762" cy="365760"/>
          </a:xfrm>
          <a:prstGeom prst="ellipse">
            <a:avLst/>
          </a:prstGeom>
          <a:solidFill>
            <a:srgbClr val="BFBFBF"/>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8" name="Rectangle 37"/>
          <p:cNvSpPr/>
          <p:nvPr/>
        </p:nvSpPr>
        <p:spPr>
          <a:xfrm>
            <a:off x="6795814" y="5411059"/>
            <a:ext cx="838845" cy="369332"/>
          </a:xfrm>
          <a:prstGeom prst="rect">
            <a:avLst/>
          </a:prstGeom>
        </p:spPr>
        <p:txBody>
          <a:bodyPr wrap="none">
            <a:spAutoFit/>
          </a:bodyPr>
          <a:lstStyle/>
          <a:p>
            <a:r>
              <a:rPr lang="en-US" b="1" dirty="0">
                <a:solidFill>
                  <a:schemeClr val="tx1">
                    <a:lumMod val="85000"/>
                    <a:lumOff val="15000"/>
                  </a:schemeClr>
                </a:solidFill>
                <a:latin typeface="Optima"/>
                <a:cs typeface="Optima"/>
              </a:rPr>
              <a:t>Whale</a:t>
            </a:r>
            <a:endParaRPr lang="en-US" b="1" dirty="0">
              <a:solidFill>
                <a:schemeClr val="tx1">
                  <a:lumMod val="85000"/>
                  <a:lumOff val="15000"/>
                </a:schemeClr>
              </a:solidFill>
            </a:endParaRPr>
          </a:p>
        </p:txBody>
      </p:sp>
      <p:sp>
        <p:nvSpPr>
          <p:cNvPr id="39" name="Rectangle 38"/>
          <p:cNvSpPr/>
          <p:nvPr/>
        </p:nvSpPr>
        <p:spPr>
          <a:xfrm>
            <a:off x="6795812" y="4054565"/>
            <a:ext cx="595086" cy="369332"/>
          </a:xfrm>
          <a:prstGeom prst="rect">
            <a:avLst/>
          </a:prstGeom>
        </p:spPr>
        <p:txBody>
          <a:bodyPr wrap="none">
            <a:spAutoFit/>
          </a:bodyPr>
          <a:lstStyle/>
          <a:p>
            <a:r>
              <a:rPr lang="en-US" b="1" dirty="0">
                <a:solidFill>
                  <a:schemeClr val="tx1">
                    <a:lumMod val="85000"/>
                    <a:lumOff val="15000"/>
                  </a:schemeClr>
                </a:solidFill>
                <a:latin typeface="Optima"/>
                <a:cs typeface="Optima"/>
              </a:rPr>
              <a:t>Seal</a:t>
            </a:r>
            <a:endParaRPr lang="en-US" b="1" dirty="0">
              <a:solidFill>
                <a:schemeClr val="tx1">
                  <a:lumMod val="85000"/>
                  <a:lumOff val="15000"/>
                </a:schemeClr>
              </a:solidFill>
            </a:endParaRPr>
          </a:p>
        </p:txBody>
      </p:sp>
      <p:sp>
        <p:nvSpPr>
          <p:cNvPr id="66" name="TextBox 65"/>
          <p:cNvSpPr txBox="1"/>
          <p:nvPr/>
        </p:nvSpPr>
        <p:spPr>
          <a:xfrm>
            <a:off x="5653357" y="5240973"/>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0</a:t>
            </a:r>
          </a:p>
        </p:txBody>
      </p:sp>
      <p:sp>
        <p:nvSpPr>
          <p:cNvPr id="15" name="TextBox 14"/>
          <p:cNvSpPr txBox="1"/>
          <p:nvPr/>
        </p:nvSpPr>
        <p:spPr>
          <a:xfrm>
            <a:off x="4965958" y="4711440"/>
            <a:ext cx="463868" cy="400110"/>
          </a:xfrm>
          <a:prstGeom prst="rect">
            <a:avLst/>
          </a:prstGeom>
          <a:noFill/>
        </p:spPr>
        <p:txBody>
          <a:bodyPr wrap="none" rtlCol="0">
            <a:spAutoFit/>
          </a:bodyPr>
          <a:lstStyle/>
          <a:p>
            <a:pPr algn="ctr"/>
            <a:r>
              <a:rPr lang="en-US" sz="2000" i="1" dirty="0">
                <a:solidFill>
                  <a:schemeClr val="tx1">
                    <a:lumMod val="85000"/>
                    <a:lumOff val="15000"/>
                  </a:schemeClr>
                </a:solidFill>
                <a:latin typeface="Optima"/>
                <a:cs typeface="Optima"/>
              </a:rPr>
              <a:t>m</a:t>
            </a:r>
          </a:p>
        </p:txBody>
      </p:sp>
      <p:graphicFrame>
        <p:nvGraphicFramePr>
          <p:cNvPr id="21" name="Table 20"/>
          <p:cNvGraphicFramePr>
            <a:graphicFrameLocks noGrp="1"/>
          </p:cNvGraphicFramePr>
          <p:nvPr>
            <p:extLst>
              <p:ext uri="{D42A27DB-BD31-4B8C-83A1-F6EECF244321}">
                <p14:modId xmlns:p14="http://schemas.microsoft.com/office/powerpoint/2010/main" val="3733733895"/>
              </p:ext>
            </p:extLst>
          </p:nvPr>
        </p:nvGraphicFramePr>
        <p:xfrm>
          <a:off x="1739088" y="1524001"/>
          <a:ext cx="4449178" cy="1524000"/>
        </p:xfrm>
        <a:graphic>
          <a:graphicData uri="http://schemas.openxmlformats.org/drawingml/2006/table">
            <a:tbl>
              <a:tblPr firstRow="1" bandRow="1">
                <a:tableStyleId>{5C22544A-7EE6-4342-B048-85BDC9FD1C3A}</a:tableStyleId>
              </a:tblPr>
              <a:tblGrid>
                <a:gridCol w="1220409">
                  <a:extLst>
                    <a:ext uri="{9D8B030D-6E8A-4147-A177-3AD203B41FA5}">
                      <a16:colId xmlns:a16="http://schemas.microsoft.com/office/drawing/2014/main" val="20000"/>
                    </a:ext>
                  </a:extLst>
                </a:gridCol>
                <a:gridCol w="1013913">
                  <a:extLst>
                    <a:ext uri="{9D8B030D-6E8A-4147-A177-3AD203B41FA5}">
                      <a16:colId xmlns:a16="http://schemas.microsoft.com/office/drawing/2014/main" val="20001"/>
                    </a:ext>
                  </a:extLst>
                </a:gridCol>
                <a:gridCol w="1151725">
                  <a:extLst>
                    <a:ext uri="{9D8B030D-6E8A-4147-A177-3AD203B41FA5}">
                      <a16:colId xmlns:a16="http://schemas.microsoft.com/office/drawing/2014/main" val="20002"/>
                    </a:ext>
                  </a:extLst>
                </a:gridCol>
                <a:gridCol w="1063131">
                  <a:extLst>
                    <a:ext uri="{9D8B030D-6E8A-4147-A177-3AD203B41FA5}">
                      <a16:colId xmlns:a16="http://schemas.microsoft.com/office/drawing/2014/main" val="20003"/>
                    </a:ext>
                  </a:extLst>
                </a:gridCol>
              </a:tblGrid>
              <a:tr h="375920">
                <a:tc>
                  <a:txBody>
                    <a:bodyPr/>
                    <a:lstStyle/>
                    <a:p>
                      <a:pPr algn="ctr"/>
                      <a:endParaRPr lang="en-US" sz="19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i="1" dirty="0">
                          <a:solidFill>
                            <a:schemeClr val="tx1">
                              <a:lumMod val="85000"/>
                              <a:lumOff val="15000"/>
                            </a:schemeClr>
                          </a:solidFill>
                          <a:latin typeface="Optima"/>
                          <a:cs typeface="Optima"/>
                        </a:rPr>
                        <a:t>m</a:t>
                      </a:r>
                      <a:endParaRPr lang="en-US" sz="1600" b="0" i="1"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5920">
                <a:tc>
                  <a:txBody>
                    <a:bodyPr/>
                    <a:lstStyle/>
                    <a:p>
                      <a:pPr algn="ctr"/>
                      <a:r>
                        <a:rPr lang="en-US" sz="1600" b="1" dirty="0">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1" dirty="0">
                          <a:solidFill>
                            <a:schemeClr val="tx2"/>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chemeClr val="tx1">
                              <a:lumMod val="85000"/>
                              <a:lumOff val="15000"/>
                            </a:schemeClr>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5920">
                <a:tc>
                  <a:txBody>
                    <a:bodyPr/>
                    <a:lstStyle/>
                    <a:p>
                      <a:pPr algn="ctr"/>
                      <a:r>
                        <a:rPr lang="en-US" sz="1600" b="1" dirty="0">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1" dirty="0">
                          <a:solidFill>
                            <a:srgbClr val="ED1C24"/>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b="0" dirty="0">
                          <a:solidFill>
                            <a:schemeClr val="dk1"/>
                          </a:solidFill>
                          <a:latin typeface="Optima"/>
                          <a:cs typeface="Optima"/>
                        </a:rPr>
                        <a:t>5</a:t>
                      </a:r>
                      <a:endParaRPr lang="en-US" sz="1900" b="0" dirty="0">
                        <a:solidFill>
                          <a:schemeClr val="bg1">
                            <a:lumMod val="6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592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i="1" dirty="0">
                          <a:latin typeface="Optima"/>
                          <a:cs typeface="Optima"/>
                        </a:rPr>
                        <a:t>m</a:t>
                      </a:r>
                      <a:endParaRPr lang="en-US" sz="1600" b="0" i="1" dirty="0">
                        <a:solidFill>
                          <a:srgbClr val="A6A6A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b="0" dirty="0">
                          <a:solidFill>
                            <a:schemeClr val="dk1"/>
                          </a:solidFill>
                          <a:latin typeface="Optima"/>
                          <a:cs typeface="Optima"/>
                        </a:rPr>
                        <a:t>4</a:t>
                      </a:r>
                      <a:endParaRPr lang="en-US" sz="1900" b="0" dirty="0">
                        <a:solidFill>
                          <a:schemeClr val="bg1">
                            <a:lumMod val="6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b="0" dirty="0">
                          <a:solidFill>
                            <a:schemeClr val="dk1"/>
                          </a:solidFill>
                          <a:latin typeface="Optima"/>
                          <a:cs typeface="Optima"/>
                        </a:rPr>
                        <a:t>5</a:t>
                      </a:r>
                      <a:endParaRPr lang="en-US" sz="1900" b="0" dirty="0">
                        <a:solidFill>
                          <a:schemeClr val="bg1">
                            <a:lumMod val="6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endParaRPr lang="en-US" sz="1900" b="0" dirty="0">
                        <a:solidFill>
                          <a:schemeClr val="bg1">
                            <a:lumMod val="6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40" name="TextBox 39"/>
          <p:cNvSpPr txBox="1"/>
          <p:nvPr/>
        </p:nvSpPr>
        <p:spPr>
          <a:xfrm>
            <a:off x="3283578" y="5229049"/>
            <a:ext cx="284435"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a:t>
            </a:r>
          </a:p>
        </p:txBody>
      </p:sp>
      <p:sp>
        <p:nvSpPr>
          <p:cNvPr id="41" name="TextBox 40"/>
          <p:cNvSpPr txBox="1"/>
          <p:nvPr/>
        </p:nvSpPr>
        <p:spPr>
          <a:xfrm>
            <a:off x="3294821" y="4199649"/>
            <a:ext cx="284435"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a:t>
            </a:r>
          </a:p>
        </p:txBody>
      </p:sp>
      <p:sp>
        <p:nvSpPr>
          <p:cNvPr id="42" name="Oval 41"/>
          <p:cNvSpPr>
            <a:spLocks noChangeAspect="1"/>
          </p:cNvSpPr>
          <p:nvPr/>
        </p:nvSpPr>
        <p:spPr>
          <a:xfrm>
            <a:off x="3898008" y="4752289"/>
            <a:ext cx="365762" cy="365760"/>
          </a:xfrm>
          <a:prstGeom prst="ellipse">
            <a:avLst/>
          </a:prstGeom>
          <a:solidFill>
            <a:schemeClr val="bg1">
              <a:lumMod val="7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43" name="TextBox 42"/>
          <p:cNvSpPr txBox="1"/>
          <p:nvPr/>
        </p:nvSpPr>
        <p:spPr>
          <a:xfrm>
            <a:off x="3915391" y="4692520"/>
            <a:ext cx="378462" cy="400110"/>
          </a:xfrm>
          <a:prstGeom prst="rect">
            <a:avLst/>
          </a:prstGeom>
          <a:noFill/>
        </p:spPr>
        <p:txBody>
          <a:bodyPr wrap="none" rtlCol="0">
            <a:spAutoFit/>
          </a:bodyPr>
          <a:lstStyle/>
          <a:p>
            <a:pPr algn="ctr"/>
            <a:r>
              <a:rPr lang="en-US" sz="2000" i="1" dirty="0">
                <a:solidFill>
                  <a:schemeClr val="tx1">
                    <a:lumMod val="85000"/>
                    <a:lumOff val="15000"/>
                  </a:schemeClr>
                </a:solidFill>
                <a:latin typeface="Optima"/>
                <a:cs typeface="Optima"/>
              </a:rPr>
              <a:t>a</a:t>
            </a:r>
          </a:p>
        </p:txBody>
      </p:sp>
    </p:spTree>
    <p:extLst>
      <p:ext uri="{BB962C8B-B14F-4D97-AF65-F5344CB8AC3E}">
        <p14:creationId xmlns:p14="http://schemas.microsoft.com/office/powerpoint/2010/main" val="31559740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Arrow Connector 28"/>
          <p:cNvCxnSpPr/>
          <p:nvPr/>
        </p:nvCxnSpPr>
        <p:spPr>
          <a:xfrm flipH="1">
            <a:off x="2667530" y="4949176"/>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H="1" flipV="1">
            <a:off x="2675902" y="4265631"/>
            <a:ext cx="1350955" cy="679984"/>
          </a:xfrm>
          <a:prstGeom prst="straightConnector1">
            <a:avLst/>
          </a:prstGeom>
          <a:ln w="38100" cmpd="sng">
            <a:solidFill>
              <a:schemeClr val="accent4"/>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1" name="Oval 30"/>
          <p:cNvSpPr>
            <a:spLocks noChangeAspect="1"/>
          </p:cNvSpPr>
          <p:nvPr/>
        </p:nvSpPr>
        <p:spPr>
          <a:xfrm>
            <a:off x="2489698" y="5424971"/>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2" name="Rectangle 31"/>
          <p:cNvSpPr/>
          <p:nvPr/>
        </p:nvSpPr>
        <p:spPr>
          <a:xfrm>
            <a:off x="1517208" y="5410200"/>
            <a:ext cx="928637" cy="369332"/>
          </a:xfrm>
          <a:prstGeom prst="rect">
            <a:avLst/>
          </a:prstGeom>
        </p:spPr>
        <p:txBody>
          <a:bodyPr wrap="none">
            <a:spAutoFit/>
          </a:bodyPr>
          <a:lstStyle/>
          <a:p>
            <a:pPr algn="r"/>
            <a:r>
              <a:rPr lang="en-US" b="1" dirty="0">
                <a:solidFill>
                  <a:srgbClr val="262626"/>
                </a:solidFill>
                <a:latin typeface="Optima"/>
                <a:cs typeface="Optima"/>
              </a:rPr>
              <a:t>Human</a:t>
            </a:r>
            <a:endParaRPr lang="en-US" dirty="0"/>
          </a:p>
        </p:txBody>
      </p:sp>
      <p:sp>
        <p:nvSpPr>
          <p:cNvPr id="25" name="Rectangle 24"/>
          <p:cNvSpPr/>
          <p:nvPr/>
        </p:nvSpPr>
        <p:spPr>
          <a:xfrm>
            <a:off x="1594075" y="4038600"/>
            <a:ext cx="851768" cy="369332"/>
          </a:xfrm>
          <a:prstGeom prst="rect">
            <a:avLst/>
          </a:prstGeom>
        </p:spPr>
        <p:txBody>
          <a:bodyPr wrap="none">
            <a:spAutoFit/>
          </a:bodyPr>
          <a:lstStyle/>
          <a:p>
            <a:pPr algn="r"/>
            <a:r>
              <a:rPr lang="en-US" b="1" dirty="0">
                <a:solidFill>
                  <a:srgbClr val="262626"/>
                </a:solidFill>
                <a:latin typeface="Optima"/>
                <a:cs typeface="Optima"/>
              </a:rPr>
              <a:t>Chimp</a:t>
            </a:r>
            <a:endParaRPr lang="en-US" dirty="0"/>
          </a:p>
        </p:txBody>
      </p:sp>
      <p:sp>
        <p:nvSpPr>
          <p:cNvPr id="26" name="Oval 25"/>
          <p:cNvSpPr>
            <a:spLocks noChangeAspect="1"/>
          </p:cNvSpPr>
          <p:nvPr/>
        </p:nvSpPr>
        <p:spPr>
          <a:xfrm>
            <a:off x="2489698" y="4074271"/>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cxnSp>
        <p:nvCxnSpPr>
          <p:cNvPr id="22" name="Straight Arrow Connector 21"/>
          <p:cNvCxnSpPr/>
          <p:nvPr/>
        </p:nvCxnSpPr>
        <p:spPr>
          <a:xfrm flipV="1">
            <a:off x="5257802" y="4269483"/>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5661702" y="4187209"/>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2</a:t>
            </a:r>
          </a:p>
        </p:txBody>
      </p:sp>
      <p:sp>
        <p:nvSpPr>
          <p:cNvPr id="68" name="Title 1"/>
          <p:cNvSpPr txBox="1">
            <a:spLocks/>
          </p:cNvSpPr>
          <p:nvPr/>
        </p:nvSpPr>
        <p:spPr>
          <a:xfrm>
            <a:off x="218096"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An Idea for Distance-Based Phylogeny</a:t>
            </a:r>
          </a:p>
        </p:txBody>
      </p:sp>
      <p:cxnSp>
        <p:nvCxnSpPr>
          <p:cNvPr id="28" name="Straight Arrow Connector 27"/>
          <p:cNvCxnSpPr/>
          <p:nvPr/>
        </p:nvCxnSpPr>
        <p:spPr>
          <a:xfrm>
            <a:off x="5249430" y="4953028"/>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3" name="Oval 32"/>
          <p:cNvSpPr>
            <a:spLocks noChangeAspect="1"/>
          </p:cNvSpPr>
          <p:nvPr/>
        </p:nvSpPr>
        <p:spPr>
          <a:xfrm>
            <a:off x="6407370" y="4074004"/>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4" name="Oval 33"/>
          <p:cNvSpPr>
            <a:spLocks noChangeAspect="1"/>
          </p:cNvSpPr>
          <p:nvPr/>
        </p:nvSpPr>
        <p:spPr>
          <a:xfrm>
            <a:off x="6407370" y="542703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5" name="Oval 34"/>
          <p:cNvSpPr>
            <a:spLocks noChangeAspect="1"/>
          </p:cNvSpPr>
          <p:nvPr/>
        </p:nvSpPr>
        <p:spPr>
          <a:xfrm>
            <a:off x="4993669" y="4764213"/>
            <a:ext cx="365762" cy="365760"/>
          </a:xfrm>
          <a:prstGeom prst="ellipse">
            <a:avLst/>
          </a:prstGeom>
          <a:solidFill>
            <a:srgbClr val="BFBFBF"/>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8" name="Rectangle 37"/>
          <p:cNvSpPr/>
          <p:nvPr/>
        </p:nvSpPr>
        <p:spPr>
          <a:xfrm>
            <a:off x="6795814" y="5411059"/>
            <a:ext cx="838845" cy="369332"/>
          </a:xfrm>
          <a:prstGeom prst="rect">
            <a:avLst/>
          </a:prstGeom>
        </p:spPr>
        <p:txBody>
          <a:bodyPr wrap="none">
            <a:spAutoFit/>
          </a:bodyPr>
          <a:lstStyle/>
          <a:p>
            <a:r>
              <a:rPr lang="en-US" b="1" dirty="0">
                <a:solidFill>
                  <a:schemeClr val="tx1">
                    <a:lumMod val="85000"/>
                    <a:lumOff val="15000"/>
                  </a:schemeClr>
                </a:solidFill>
                <a:latin typeface="Optima"/>
                <a:cs typeface="Optima"/>
              </a:rPr>
              <a:t>Whale</a:t>
            </a:r>
            <a:endParaRPr lang="en-US" b="1" dirty="0">
              <a:solidFill>
                <a:schemeClr val="tx1">
                  <a:lumMod val="85000"/>
                  <a:lumOff val="15000"/>
                </a:schemeClr>
              </a:solidFill>
            </a:endParaRPr>
          </a:p>
        </p:txBody>
      </p:sp>
      <p:sp>
        <p:nvSpPr>
          <p:cNvPr id="39" name="Rectangle 38"/>
          <p:cNvSpPr/>
          <p:nvPr/>
        </p:nvSpPr>
        <p:spPr>
          <a:xfrm>
            <a:off x="6795812" y="4054565"/>
            <a:ext cx="595086" cy="369332"/>
          </a:xfrm>
          <a:prstGeom prst="rect">
            <a:avLst/>
          </a:prstGeom>
        </p:spPr>
        <p:txBody>
          <a:bodyPr wrap="none">
            <a:spAutoFit/>
          </a:bodyPr>
          <a:lstStyle/>
          <a:p>
            <a:r>
              <a:rPr lang="en-US" b="1" dirty="0">
                <a:solidFill>
                  <a:schemeClr val="tx1">
                    <a:lumMod val="85000"/>
                    <a:lumOff val="15000"/>
                  </a:schemeClr>
                </a:solidFill>
                <a:latin typeface="Optima"/>
                <a:cs typeface="Optima"/>
              </a:rPr>
              <a:t>Seal</a:t>
            </a:r>
            <a:endParaRPr lang="en-US" b="1" dirty="0">
              <a:solidFill>
                <a:schemeClr val="tx1">
                  <a:lumMod val="85000"/>
                  <a:lumOff val="15000"/>
                </a:schemeClr>
              </a:solidFill>
            </a:endParaRPr>
          </a:p>
        </p:txBody>
      </p:sp>
      <p:sp>
        <p:nvSpPr>
          <p:cNvPr id="66" name="TextBox 65"/>
          <p:cNvSpPr txBox="1"/>
          <p:nvPr/>
        </p:nvSpPr>
        <p:spPr>
          <a:xfrm>
            <a:off x="5653357" y="5240973"/>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0</a:t>
            </a:r>
          </a:p>
        </p:txBody>
      </p:sp>
      <p:sp>
        <p:nvSpPr>
          <p:cNvPr id="15" name="TextBox 14"/>
          <p:cNvSpPr txBox="1"/>
          <p:nvPr/>
        </p:nvSpPr>
        <p:spPr>
          <a:xfrm>
            <a:off x="4965958" y="4711440"/>
            <a:ext cx="463868" cy="400110"/>
          </a:xfrm>
          <a:prstGeom prst="rect">
            <a:avLst/>
          </a:prstGeom>
          <a:noFill/>
        </p:spPr>
        <p:txBody>
          <a:bodyPr wrap="none" rtlCol="0">
            <a:spAutoFit/>
          </a:bodyPr>
          <a:lstStyle/>
          <a:p>
            <a:pPr algn="ctr"/>
            <a:r>
              <a:rPr lang="en-US" sz="2000" i="1" dirty="0">
                <a:solidFill>
                  <a:schemeClr val="tx1">
                    <a:lumMod val="85000"/>
                    <a:lumOff val="15000"/>
                  </a:schemeClr>
                </a:solidFill>
                <a:latin typeface="Optima"/>
                <a:cs typeface="Optima"/>
              </a:rPr>
              <a:t>m</a:t>
            </a:r>
          </a:p>
        </p:txBody>
      </p:sp>
      <p:graphicFrame>
        <p:nvGraphicFramePr>
          <p:cNvPr id="21" name="Table 20"/>
          <p:cNvGraphicFramePr>
            <a:graphicFrameLocks noGrp="1"/>
          </p:cNvGraphicFramePr>
          <p:nvPr>
            <p:extLst>
              <p:ext uri="{D42A27DB-BD31-4B8C-83A1-F6EECF244321}">
                <p14:modId xmlns:p14="http://schemas.microsoft.com/office/powerpoint/2010/main" val="726059608"/>
              </p:ext>
            </p:extLst>
          </p:nvPr>
        </p:nvGraphicFramePr>
        <p:xfrm>
          <a:off x="1739088" y="1524001"/>
          <a:ext cx="4449178" cy="1524000"/>
        </p:xfrm>
        <a:graphic>
          <a:graphicData uri="http://schemas.openxmlformats.org/drawingml/2006/table">
            <a:tbl>
              <a:tblPr firstRow="1" bandRow="1">
                <a:tableStyleId>{5C22544A-7EE6-4342-B048-85BDC9FD1C3A}</a:tableStyleId>
              </a:tblPr>
              <a:tblGrid>
                <a:gridCol w="1220409">
                  <a:extLst>
                    <a:ext uri="{9D8B030D-6E8A-4147-A177-3AD203B41FA5}">
                      <a16:colId xmlns:a16="http://schemas.microsoft.com/office/drawing/2014/main" val="20000"/>
                    </a:ext>
                  </a:extLst>
                </a:gridCol>
                <a:gridCol w="1013913">
                  <a:extLst>
                    <a:ext uri="{9D8B030D-6E8A-4147-A177-3AD203B41FA5}">
                      <a16:colId xmlns:a16="http://schemas.microsoft.com/office/drawing/2014/main" val="20001"/>
                    </a:ext>
                  </a:extLst>
                </a:gridCol>
                <a:gridCol w="1151725">
                  <a:extLst>
                    <a:ext uri="{9D8B030D-6E8A-4147-A177-3AD203B41FA5}">
                      <a16:colId xmlns:a16="http://schemas.microsoft.com/office/drawing/2014/main" val="20002"/>
                    </a:ext>
                  </a:extLst>
                </a:gridCol>
                <a:gridCol w="1063131">
                  <a:extLst>
                    <a:ext uri="{9D8B030D-6E8A-4147-A177-3AD203B41FA5}">
                      <a16:colId xmlns:a16="http://schemas.microsoft.com/office/drawing/2014/main" val="20003"/>
                    </a:ext>
                  </a:extLst>
                </a:gridCol>
              </a:tblGrid>
              <a:tr h="375920">
                <a:tc>
                  <a:txBody>
                    <a:bodyPr/>
                    <a:lstStyle/>
                    <a:p>
                      <a:pPr algn="ctr"/>
                      <a:endParaRPr lang="en-US" sz="19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i="1" dirty="0">
                          <a:solidFill>
                            <a:schemeClr val="tx1">
                              <a:lumMod val="85000"/>
                              <a:lumOff val="15000"/>
                            </a:schemeClr>
                          </a:solidFill>
                          <a:latin typeface="Optima"/>
                          <a:cs typeface="Optima"/>
                        </a:rPr>
                        <a:t>m</a:t>
                      </a:r>
                      <a:endParaRPr lang="en-US" sz="1600" b="0" i="1"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5920">
                <a:tc>
                  <a:txBody>
                    <a:bodyPr/>
                    <a:lstStyle/>
                    <a:p>
                      <a:pPr algn="ctr"/>
                      <a:r>
                        <a:rPr lang="en-US" sz="1600" b="1" dirty="0">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chemeClr val="tx1">
                              <a:lumMod val="85000"/>
                              <a:lumOff val="15000"/>
                            </a:schemeClr>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chemeClr val="tx1">
                              <a:lumMod val="85000"/>
                              <a:lumOff val="15000"/>
                            </a:schemeClr>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5920">
                <a:tc>
                  <a:txBody>
                    <a:bodyPr/>
                    <a:lstStyle/>
                    <a:p>
                      <a:pPr algn="ctr"/>
                      <a:r>
                        <a:rPr lang="en-US" sz="1600" b="1" dirty="0">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chemeClr val="tx1">
                              <a:lumMod val="85000"/>
                              <a:lumOff val="15000"/>
                            </a:schemeClr>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b="0" dirty="0">
                          <a:solidFill>
                            <a:schemeClr val="dk1"/>
                          </a:solidFill>
                          <a:latin typeface="Optima"/>
                          <a:cs typeface="Optima"/>
                        </a:rPr>
                        <a:t>5</a:t>
                      </a:r>
                      <a:endParaRPr lang="en-US" sz="1900" b="0" dirty="0">
                        <a:solidFill>
                          <a:schemeClr val="bg1">
                            <a:lumMod val="6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592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i="1" dirty="0">
                          <a:latin typeface="Optima"/>
                          <a:cs typeface="Optima"/>
                        </a:rPr>
                        <a:t>m</a:t>
                      </a:r>
                      <a:endParaRPr lang="en-US" sz="1600" b="0" i="1" dirty="0">
                        <a:solidFill>
                          <a:srgbClr val="A6A6A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b="0" dirty="0">
                          <a:solidFill>
                            <a:schemeClr val="dk1"/>
                          </a:solidFill>
                          <a:latin typeface="Optima"/>
                          <a:cs typeface="Optima"/>
                        </a:rPr>
                        <a:t>4</a:t>
                      </a:r>
                      <a:endParaRPr lang="en-US" sz="1900" b="0" dirty="0">
                        <a:solidFill>
                          <a:schemeClr val="bg1">
                            <a:lumMod val="6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b="0" dirty="0">
                          <a:solidFill>
                            <a:schemeClr val="dk1"/>
                          </a:solidFill>
                          <a:latin typeface="Optima"/>
                          <a:cs typeface="Optima"/>
                        </a:rPr>
                        <a:t>5</a:t>
                      </a:r>
                      <a:endParaRPr lang="en-US" sz="1900" b="0" dirty="0">
                        <a:solidFill>
                          <a:schemeClr val="bg1">
                            <a:lumMod val="6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endParaRPr lang="en-US" sz="1900" b="0" dirty="0">
                        <a:solidFill>
                          <a:schemeClr val="bg1">
                            <a:lumMod val="6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40" name="TextBox 39"/>
          <p:cNvSpPr txBox="1"/>
          <p:nvPr/>
        </p:nvSpPr>
        <p:spPr>
          <a:xfrm>
            <a:off x="3283578" y="5229049"/>
            <a:ext cx="284435"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a:t>
            </a:r>
          </a:p>
        </p:txBody>
      </p:sp>
      <p:sp>
        <p:nvSpPr>
          <p:cNvPr id="41" name="TextBox 40"/>
          <p:cNvSpPr txBox="1"/>
          <p:nvPr/>
        </p:nvSpPr>
        <p:spPr>
          <a:xfrm>
            <a:off x="3294821" y="4199649"/>
            <a:ext cx="284435"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a:t>
            </a:r>
          </a:p>
        </p:txBody>
      </p:sp>
      <p:sp>
        <p:nvSpPr>
          <p:cNvPr id="42" name="Oval 41"/>
          <p:cNvSpPr>
            <a:spLocks noChangeAspect="1"/>
          </p:cNvSpPr>
          <p:nvPr/>
        </p:nvSpPr>
        <p:spPr>
          <a:xfrm>
            <a:off x="3898008" y="4752289"/>
            <a:ext cx="365762" cy="365760"/>
          </a:xfrm>
          <a:prstGeom prst="ellipse">
            <a:avLst/>
          </a:prstGeom>
          <a:solidFill>
            <a:schemeClr val="bg1">
              <a:lumMod val="7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24" name="Content Placeholder 3"/>
          <p:cNvSpPr txBox="1">
            <a:spLocks/>
          </p:cNvSpPr>
          <p:nvPr/>
        </p:nvSpPr>
        <p:spPr>
          <a:xfrm>
            <a:off x="685800" y="4572000"/>
            <a:ext cx="8382000" cy="21336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k,m</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j,k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i,j</a:t>
            </a:r>
            <a:r>
              <a:rPr lang="en-US" sz="2800" dirty="0">
                <a:solidFill>
                  <a:schemeClr val="tx2">
                    <a:alpha val="0"/>
                  </a:schemeClr>
                </a:solidFill>
                <a:latin typeface="Optima"/>
                <a:cs typeface="Optima"/>
              </a:rPr>
              <a:t>) / 2</a:t>
            </a:r>
            <a:endParaRPr lang="en-US" sz="2800" i="1" dirty="0">
              <a:solidFill>
                <a:schemeClr val="tx2">
                  <a:alpha val="0"/>
                </a:schemeClr>
              </a:solidFill>
              <a:latin typeface="Optima"/>
              <a:cs typeface="Optima"/>
            </a:endParaRPr>
          </a:p>
          <a:p>
            <a:pPr marL="0" indent="0">
              <a:buNone/>
            </a:pP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k,m</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j,k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i,j</a:t>
            </a:r>
            <a:r>
              <a:rPr lang="en-US" sz="2800" dirty="0">
                <a:solidFill>
                  <a:schemeClr val="tx2">
                    <a:alpha val="0"/>
                  </a:schemeClr>
                </a:solidFill>
                <a:latin typeface="Optima"/>
                <a:cs typeface="Optima"/>
              </a:rPr>
              <a:t>) / 2</a:t>
            </a:r>
            <a:endParaRPr lang="en-US" sz="2800" i="1" dirty="0">
              <a:solidFill>
                <a:schemeClr val="tx2">
                  <a:alpha val="0"/>
                </a:schemeClr>
              </a:solidFill>
              <a:latin typeface="Optima"/>
              <a:cs typeface="Optima"/>
            </a:endParaRPr>
          </a:p>
          <a:p>
            <a:pPr marL="0" indent="0">
              <a:buNone/>
            </a:pPr>
            <a:r>
              <a:rPr lang="en-US" sz="2800" i="1" baseline="-25000" dirty="0">
                <a:solidFill>
                  <a:schemeClr val="tx2">
                    <a:alpha val="0"/>
                  </a:schemeClr>
                </a:solidFill>
                <a:latin typeface="Optima"/>
                <a:cs typeface="Optima"/>
              </a:rPr>
              <a:t>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i,m</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j,k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i,j</a:t>
            </a:r>
            <a:r>
              <a:rPr lang="en-US" sz="2800" dirty="0">
                <a:solidFill>
                  <a:schemeClr val="tx2">
                    <a:alpha val="0"/>
                  </a:schemeClr>
                </a:solidFill>
                <a:latin typeface="Optima"/>
                <a:cs typeface="Optima"/>
              </a:rPr>
              <a:t>) / 2</a:t>
            </a:r>
          </a:p>
          <a:p>
            <a:pPr marL="0" indent="0">
              <a:buNone/>
            </a:pPr>
            <a:r>
              <a:rPr lang="en-US" sz="2800" i="1" baseline="-25000" dirty="0">
                <a:solidFill>
                  <a:schemeClr val="accent1"/>
                </a:solidFill>
                <a:latin typeface="Optima"/>
                <a:cs typeface="Optima"/>
              </a:rPr>
              <a:t> </a:t>
            </a:r>
            <a:r>
              <a:rPr lang="en-US" sz="2800" i="1" dirty="0" err="1">
                <a:solidFill>
                  <a:schemeClr val="accent4"/>
                </a:solidFill>
                <a:latin typeface="Optima"/>
                <a:cs typeface="Optima"/>
              </a:rPr>
              <a:t>d</a:t>
            </a:r>
            <a:r>
              <a:rPr lang="en-US" sz="2800" baseline="-25000" dirty="0" err="1">
                <a:solidFill>
                  <a:schemeClr val="accent4"/>
                </a:solidFill>
                <a:latin typeface="Optima"/>
                <a:cs typeface="Optima"/>
              </a:rPr>
              <a:t>Chimp,</a:t>
            </a:r>
            <a:r>
              <a:rPr lang="en-US" sz="2800" i="1" baseline="-25000" dirty="0" err="1">
                <a:solidFill>
                  <a:schemeClr val="accent4"/>
                </a:solidFill>
                <a:latin typeface="Optima"/>
                <a:cs typeface="Optima"/>
              </a:rPr>
              <a:t>a</a:t>
            </a:r>
            <a:r>
              <a:rPr lang="en-US" sz="2800" dirty="0">
                <a:latin typeface="Optima"/>
                <a:cs typeface="Optima"/>
              </a:rPr>
              <a:t> = (</a:t>
            </a:r>
            <a:r>
              <a:rPr lang="en-US" sz="2800" i="1" dirty="0" err="1">
                <a:latin typeface="Optima"/>
                <a:cs typeface="Optima"/>
              </a:rPr>
              <a:t>D</a:t>
            </a:r>
            <a:r>
              <a:rPr lang="en-US" sz="2800" baseline="-25000" dirty="0" err="1">
                <a:latin typeface="Optima"/>
                <a:cs typeface="Optima"/>
              </a:rPr>
              <a:t>Chimp,</a:t>
            </a:r>
            <a:r>
              <a:rPr lang="en-US" sz="2800" i="1" baseline="-25000" dirty="0" err="1">
                <a:latin typeface="Optima"/>
                <a:cs typeface="Optima"/>
              </a:rPr>
              <a:t>m</a:t>
            </a:r>
            <a:r>
              <a:rPr lang="en-US" sz="2800" dirty="0">
                <a:latin typeface="Optima"/>
                <a:cs typeface="Optima"/>
              </a:rPr>
              <a:t> +  </a:t>
            </a:r>
            <a:r>
              <a:rPr lang="en-US" sz="2800" i="1" dirty="0" err="1">
                <a:latin typeface="Optima"/>
                <a:cs typeface="Optima"/>
              </a:rPr>
              <a:t>D</a:t>
            </a:r>
            <a:r>
              <a:rPr lang="en-US" sz="2800" baseline="-25000" dirty="0" err="1">
                <a:latin typeface="Optima"/>
                <a:cs typeface="Optima"/>
              </a:rPr>
              <a:t>Chimp,Human</a:t>
            </a:r>
            <a:r>
              <a:rPr lang="en-US" sz="2800" dirty="0">
                <a:latin typeface="Optima"/>
                <a:cs typeface="Optima"/>
              </a:rPr>
              <a:t> – </a:t>
            </a:r>
            <a:r>
              <a:rPr lang="en-US" sz="2800" i="1" dirty="0" err="1">
                <a:latin typeface="Optima"/>
                <a:cs typeface="Optima"/>
              </a:rPr>
              <a:t>D</a:t>
            </a:r>
            <a:r>
              <a:rPr lang="en-US" sz="2800" baseline="-25000" dirty="0" err="1">
                <a:latin typeface="Optima"/>
                <a:cs typeface="Optima"/>
              </a:rPr>
              <a:t>Human,</a:t>
            </a:r>
            <a:r>
              <a:rPr lang="en-US" sz="2800" i="1" baseline="-25000" dirty="0" err="1">
                <a:latin typeface="Optima"/>
                <a:cs typeface="Optima"/>
              </a:rPr>
              <a:t>m</a:t>
            </a:r>
            <a:r>
              <a:rPr lang="en-US" sz="2800" dirty="0">
                <a:latin typeface="Optima"/>
                <a:cs typeface="Optima"/>
              </a:rPr>
              <a:t>) / 2</a:t>
            </a:r>
            <a:endParaRPr lang="en-US" sz="2800" i="1" dirty="0">
              <a:latin typeface="Optima"/>
              <a:cs typeface="Optima"/>
            </a:endParaRPr>
          </a:p>
        </p:txBody>
      </p:sp>
      <p:sp>
        <p:nvSpPr>
          <p:cNvPr id="27" name="TextBox 26"/>
          <p:cNvSpPr txBox="1"/>
          <p:nvPr/>
        </p:nvSpPr>
        <p:spPr>
          <a:xfrm>
            <a:off x="3915391" y="4692520"/>
            <a:ext cx="378462" cy="400110"/>
          </a:xfrm>
          <a:prstGeom prst="rect">
            <a:avLst/>
          </a:prstGeom>
          <a:noFill/>
        </p:spPr>
        <p:txBody>
          <a:bodyPr wrap="none" rtlCol="0">
            <a:spAutoFit/>
          </a:bodyPr>
          <a:lstStyle/>
          <a:p>
            <a:pPr algn="ctr"/>
            <a:r>
              <a:rPr lang="en-US" sz="2000" i="1" dirty="0">
                <a:solidFill>
                  <a:schemeClr val="tx1">
                    <a:lumMod val="85000"/>
                    <a:lumOff val="15000"/>
                  </a:schemeClr>
                </a:solidFill>
                <a:latin typeface="Optima"/>
                <a:cs typeface="Optima"/>
              </a:rPr>
              <a:t>a</a:t>
            </a:r>
          </a:p>
        </p:txBody>
      </p:sp>
    </p:spTree>
    <p:extLst>
      <p:ext uri="{BB962C8B-B14F-4D97-AF65-F5344CB8AC3E}">
        <p14:creationId xmlns:p14="http://schemas.microsoft.com/office/powerpoint/2010/main" val="164602074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Arrow Connector 28"/>
          <p:cNvCxnSpPr/>
          <p:nvPr/>
        </p:nvCxnSpPr>
        <p:spPr>
          <a:xfrm flipH="1">
            <a:off x="2667530" y="4949176"/>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H="1" flipV="1">
            <a:off x="2675902" y="4265631"/>
            <a:ext cx="1350955" cy="679984"/>
          </a:xfrm>
          <a:prstGeom prst="straightConnector1">
            <a:avLst/>
          </a:prstGeom>
          <a:ln w="38100" cmpd="sng">
            <a:solidFill>
              <a:schemeClr val="accent4"/>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1" name="Oval 30"/>
          <p:cNvSpPr>
            <a:spLocks noChangeAspect="1"/>
          </p:cNvSpPr>
          <p:nvPr/>
        </p:nvSpPr>
        <p:spPr>
          <a:xfrm>
            <a:off x="2489698" y="5424971"/>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2" name="Rectangle 31"/>
          <p:cNvSpPr/>
          <p:nvPr/>
        </p:nvSpPr>
        <p:spPr>
          <a:xfrm>
            <a:off x="1517208" y="5410200"/>
            <a:ext cx="928637" cy="369332"/>
          </a:xfrm>
          <a:prstGeom prst="rect">
            <a:avLst/>
          </a:prstGeom>
        </p:spPr>
        <p:txBody>
          <a:bodyPr wrap="none">
            <a:spAutoFit/>
          </a:bodyPr>
          <a:lstStyle/>
          <a:p>
            <a:pPr algn="r"/>
            <a:r>
              <a:rPr lang="en-US" b="1" dirty="0">
                <a:solidFill>
                  <a:srgbClr val="262626"/>
                </a:solidFill>
                <a:latin typeface="Optima"/>
                <a:cs typeface="Optima"/>
              </a:rPr>
              <a:t>Human</a:t>
            </a:r>
            <a:endParaRPr lang="en-US" dirty="0"/>
          </a:p>
        </p:txBody>
      </p:sp>
      <p:sp>
        <p:nvSpPr>
          <p:cNvPr id="25" name="Rectangle 24"/>
          <p:cNvSpPr/>
          <p:nvPr/>
        </p:nvSpPr>
        <p:spPr>
          <a:xfrm>
            <a:off x="1594075" y="4038600"/>
            <a:ext cx="851768" cy="369332"/>
          </a:xfrm>
          <a:prstGeom prst="rect">
            <a:avLst/>
          </a:prstGeom>
        </p:spPr>
        <p:txBody>
          <a:bodyPr wrap="none">
            <a:spAutoFit/>
          </a:bodyPr>
          <a:lstStyle/>
          <a:p>
            <a:pPr algn="r"/>
            <a:r>
              <a:rPr lang="en-US" b="1" dirty="0">
                <a:solidFill>
                  <a:srgbClr val="262626"/>
                </a:solidFill>
                <a:latin typeface="Optima"/>
                <a:cs typeface="Optima"/>
              </a:rPr>
              <a:t>Chimp</a:t>
            </a:r>
            <a:endParaRPr lang="en-US" dirty="0"/>
          </a:p>
        </p:txBody>
      </p:sp>
      <p:sp>
        <p:nvSpPr>
          <p:cNvPr id="26" name="Oval 25"/>
          <p:cNvSpPr>
            <a:spLocks noChangeAspect="1"/>
          </p:cNvSpPr>
          <p:nvPr/>
        </p:nvSpPr>
        <p:spPr>
          <a:xfrm>
            <a:off x="2489698" y="4074271"/>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cxnSp>
        <p:nvCxnSpPr>
          <p:cNvPr id="22" name="Straight Arrow Connector 21"/>
          <p:cNvCxnSpPr/>
          <p:nvPr/>
        </p:nvCxnSpPr>
        <p:spPr>
          <a:xfrm flipV="1">
            <a:off x="5257802" y="4269483"/>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5661702" y="4187209"/>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2</a:t>
            </a:r>
          </a:p>
        </p:txBody>
      </p:sp>
      <p:sp>
        <p:nvSpPr>
          <p:cNvPr id="68" name="Title 1"/>
          <p:cNvSpPr txBox="1">
            <a:spLocks/>
          </p:cNvSpPr>
          <p:nvPr/>
        </p:nvSpPr>
        <p:spPr>
          <a:xfrm>
            <a:off x="218096"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An Idea for Distance-Based Phylogeny</a:t>
            </a:r>
          </a:p>
        </p:txBody>
      </p:sp>
      <p:cxnSp>
        <p:nvCxnSpPr>
          <p:cNvPr id="28" name="Straight Arrow Connector 27"/>
          <p:cNvCxnSpPr/>
          <p:nvPr/>
        </p:nvCxnSpPr>
        <p:spPr>
          <a:xfrm>
            <a:off x="5249430" y="4953028"/>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3" name="Oval 32"/>
          <p:cNvSpPr>
            <a:spLocks noChangeAspect="1"/>
          </p:cNvSpPr>
          <p:nvPr/>
        </p:nvSpPr>
        <p:spPr>
          <a:xfrm>
            <a:off x="6407370" y="4074004"/>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4" name="Oval 33"/>
          <p:cNvSpPr>
            <a:spLocks noChangeAspect="1"/>
          </p:cNvSpPr>
          <p:nvPr/>
        </p:nvSpPr>
        <p:spPr>
          <a:xfrm>
            <a:off x="6407370" y="542703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5" name="Oval 34"/>
          <p:cNvSpPr>
            <a:spLocks noChangeAspect="1"/>
          </p:cNvSpPr>
          <p:nvPr/>
        </p:nvSpPr>
        <p:spPr>
          <a:xfrm>
            <a:off x="4993669" y="4764213"/>
            <a:ext cx="365762" cy="365760"/>
          </a:xfrm>
          <a:prstGeom prst="ellipse">
            <a:avLst/>
          </a:prstGeom>
          <a:solidFill>
            <a:srgbClr val="BFBFBF"/>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8" name="Rectangle 37"/>
          <p:cNvSpPr/>
          <p:nvPr/>
        </p:nvSpPr>
        <p:spPr>
          <a:xfrm>
            <a:off x="6795814" y="5411059"/>
            <a:ext cx="838845" cy="369332"/>
          </a:xfrm>
          <a:prstGeom prst="rect">
            <a:avLst/>
          </a:prstGeom>
        </p:spPr>
        <p:txBody>
          <a:bodyPr wrap="none">
            <a:spAutoFit/>
          </a:bodyPr>
          <a:lstStyle/>
          <a:p>
            <a:r>
              <a:rPr lang="en-US" b="1" dirty="0">
                <a:solidFill>
                  <a:schemeClr val="tx1">
                    <a:lumMod val="85000"/>
                    <a:lumOff val="15000"/>
                  </a:schemeClr>
                </a:solidFill>
                <a:latin typeface="Optima"/>
                <a:cs typeface="Optima"/>
              </a:rPr>
              <a:t>Whale</a:t>
            </a:r>
            <a:endParaRPr lang="en-US" b="1" dirty="0">
              <a:solidFill>
                <a:schemeClr val="tx1">
                  <a:lumMod val="85000"/>
                  <a:lumOff val="15000"/>
                </a:schemeClr>
              </a:solidFill>
            </a:endParaRPr>
          </a:p>
        </p:txBody>
      </p:sp>
      <p:sp>
        <p:nvSpPr>
          <p:cNvPr id="39" name="Rectangle 38"/>
          <p:cNvSpPr/>
          <p:nvPr/>
        </p:nvSpPr>
        <p:spPr>
          <a:xfrm>
            <a:off x="6795812" y="4054565"/>
            <a:ext cx="595086" cy="369332"/>
          </a:xfrm>
          <a:prstGeom prst="rect">
            <a:avLst/>
          </a:prstGeom>
        </p:spPr>
        <p:txBody>
          <a:bodyPr wrap="none">
            <a:spAutoFit/>
          </a:bodyPr>
          <a:lstStyle/>
          <a:p>
            <a:r>
              <a:rPr lang="en-US" b="1" dirty="0">
                <a:solidFill>
                  <a:schemeClr val="tx1">
                    <a:lumMod val="85000"/>
                    <a:lumOff val="15000"/>
                  </a:schemeClr>
                </a:solidFill>
                <a:latin typeface="Optima"/>
                <a:cs typeface="Optima"/>
              </a:rPr>
              <a:t>Seal</a:t>
            </a:r>
            <a:endParaRPr lang="en-US" b="1" dirty="0">
              <a:solidFill>
                <a:schemeClr val="tx1">
                  <a:lumMod val="85000"/>
                  <a:lumOff val="15000"/>
                </a:schemeClr>
              </a:solidFill>
            </a:endParaRPr>
          </a:p>
        </p:txBody>
      </p:sp>
      <p:sp>
        <p:nvSpPr>
          <p:cNvPr id="66" name="TextBox 65"/>
          <p:cNvSpPr txBox="1"/>
          <p:nvPr/>
        </p:nvSpPr>
        <p:spPr>
          <a:xfrm>
            <a:off x="5653357" y="5240973"/>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0</a:t>
            </a:r>
          </a:p>
        </p:txBody>
      </p:sp>
      <p:sp>
        <p:nvSpPr>
          <p:cNvPr id="15" name="TextBox 14"/>
          <p:cNvSpPr txBox="1"/>
          <p:nvPr/>
        </p:nvSpPr>
        <p:spPr>
          <a:xfrm>
            <a:off x="4965958" y="4711440"/>
            <a:ext cx="463868" cy="400110"/>
          </a:xfrm>
          <a:prstGeom prst="rect">
            <a:avLst/>
          </a:prstGeom>
          <a:noFill/>
        </p:spPr>
        <p:txBody>
          <a:bodyPr wrap="none" rtlCol="0">
            <a:spAutoFit/>
          </a:bodyPr>
          <a:lstStyle/>
          <a:p>
            <a:pPr algn="ctr"/>
            <a:r>
              <a:rPr lang="en-US" sz="2000" i="1" dirty="0">
                <a:solidFill>
                  <a:schemeClr val="tx1">
                    <a:lumMod val="85000"/>
                    <a:lumOff val="15000"/>
                  </a:schemeClr>
                </a:solidFill>
                <a:latin typeface="Optima"/>
                <a:cs typeface="Optima"/>
              </a:rPr>
              <a:t>m</a:t>
            </a:r>
          </a:p>
        </p:txBody>
      </p:sp>
      <p:graphicFrame>
        <p:nvGraphicFramePr>
          <p:cNvPr id="21" name="Table 20"/>
          <p:cNvGraphicFramePr>
            <a:graphicFrameLocks noGrp="1"/>
          </p:cNvGraphicFramePr>
          <p:nvPr>
            <p:extLst>
              <p:ext uri="{D42A27DB-BD31-4B8C-83A1-F6EECF244321}">
                <p14:modId xmlns:p14="http://schemas.microsoft.com/office/powerpoint/2010/main" val="3281611495"/>
              </p:ext>
            </p:extLst>
          </p:nvPr>
        </p:nvGraphicFramePr>
        <p:xfrm>
          <a:off x="1739088" y="1524001"/>
          <a:ext cx="4449178" cy="1524000"/>
        </p:xfrm>
        <a:graphic>
          <a:graphicData uri="http://schemas.openxmlformats.org/drawingml/2006/table">
            <a:tbl>
              <a:tblPr firstRow="1" bandRow="1">
                <a:tableStyleId>{5C22544A-7EE6-4342-B048-85BDC9FD1C3A}</a:tableStyleId>
              </a:tblPr>
              <a:tblGrid>
                <a:gridCol w="1220409">
                  <a:extLst>
                    <a:ext uri="{9D8B030D-6E8A-4147-A177-3AD203B41FA5}">
                      <a16:colId xmlns:a16="http://schemas.microsoft.com/office/drawing/2014/main" val="20000"/>
                    </a:ext>
                  </a:extLst>
                </a:gridCol>
                <a:gridCol w="1013913">
                  <a:extLst>
                    <a:ext uri="{9D8B030D-6E8A-4147-A177-3AD203B41FA5}">
                      <a16:colId xmlns:a16="http://schemas.microsoft.com/office/drawing/2014/main" val="20001"/>
                    </a:ext>
                  </a:extLst>
                </a:gridCol>
                <a:gridCol w="1151725">
                  <a:extLst>
                    <a:ext uri="{9D8B030D-6E8A-4147-A177-3AD203B41FA5}">
                      <a16:colId xmlns:a16="http://schemas.microsoft.com/office/drawing/2014/main" val="20002"/>
                    </a:ext>
                  </a:extLst>
                </a:gridCol>
                <a:gridCol w="1063131">
                  <a:extLst>
                    <a:ext uri="{9D8B030D-6E8A-4147-A177-3AD203B41FA5}">
                      <a16:colId xmlns:a16="http://schemas.microsoft.com/office/drawing/2014/main" val="20003"/>
                    </a:ext>
                  </a:extLst>
                </a:gridCol>
              </a:tblGrid>
              <a:tr h="375920">
                <a:tc>
                  <a:txBody>
                    <a:bodyPr/>
                    <a:lstStyle/>
                    <a:p>
                      <a:pPr algn="ctr"/>
                      <a:endParaRPr lang="en-US" sz="19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i="1" dirty="0">
                          <a:solidFill>
                            <a:schemeClr val="tx1">
                              <a:lumMod val="85000"/>
                              <a:lumOff val="15000"/>
                            </a:schemeClr>
                          </a:solidFill>
                          <a:latin typeface="Optima"/>
                          <a:cs typeface="Optima"/>
                        </a:rPr>
                        <a:t>m</a:t>
                      </a:r>
                      <a:endParaRPr lang="en-US" sz="1600" b="0" i="1"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5920">
                <a:tc>
                  <a:txBody>
                    <a:bodyPr/>
                    <a:lstStyle/>
                    <a:p>
                      <a:pPr algn="ctr"/>
                      <a:r>
                        <a:rPr lang="en-US" sz="1600" b="1" dirty="0">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chemeClr val="tx1">
                              <a:lumMod val="85000"/>
                              <a:lumOff val="15000"/>
                            </a:schemeClr>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chemeClr val="tx1">
                              <a:lumMod val="85000"/>
                              <a:lumOff val="15000"/>
                            </a:schemeClr>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5920">
                <a:tc>
                  <a:txBody>
                    <a:bodyPr/>
                    <a:lstStyle/>
                    <a:p>
                      <a:pPr algn="ctr"/>
                      <a:r>
                        <a:rPr lang="en-US" sz="1600" b="1" dirty="0">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chemeClr val="tx1">
                              <a:lumMod val="85000"/>
                              <a:lumOff val="15000"/>
                            </a:schemeClr>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b="0" dirty="0">
                          <a:solidFill>
                            <a:schemeClr val="dk1"/>
                          </a:solidFill>
                          <a:latin typeface="Optima"/>
                          <a:cs typeface="Optima"/>
                        </a:rPr>
                        <a:t>5</a:t>
                      </a:r>
                      <a:endParaRPr lang="en-US" sz="1900" b="0" dirty="0">
                        <a:solidFill>
                          <a:schemeClr val="bg1">
                            <a:lumMod val="6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592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i="1" dirty="0">
                          <a:latin typeface="Optima"/>
                          <a:cs typeface="Optima"/>
                        </a:rPr>
                        <a:t>m</a:t>
                      </a:r>
                      <a:endParaRPr lang="en-US" sz="1600" b="0" i="1" dirty="0">
                        <a:solidFill>
                          <a:srgbClr val="A6A6A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b="0" dirty="0">
                          <a:solidFill>
                            <a:schemeClr val="dk1"/>
                          </a:solidFill>
                          <a:latin typeface="Optima"/>
                          <a:cs typeface="Optima"/>
                        </a:rPr>
                        <a:t>4</a:t>
                      </a:r>
                      <a:endParaRPr lang="en-US" sz="1900" b="0" dirty="0">
                        <a:solidFill>
                          <a:schemeClr val="bg1">
                            <a:lumMod val="6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b="0" dirty="0">
                          <a:solidFill>
                            <a:schemeClr val="dk1"/>
                          </a:solidFill>
                          <a:latin typeface="Optima"/>
                          <a:cs typeface="Optima"/>
                        </a:rPr>
                        <a:t>5</a:t>
                      </a:r>
                      <a:endParaRPr lang="en-US" sz="1900" b="0" dirty="0">
                        <a:solidFill>
                          <a:schemeClr val="bg1">
                            <a:lumMod val="6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endParaRPr lang="en-US" sz="1900" b="0" dirty="0">
                        <a:solidFill>
                          <a:schemeClr val="bg1">
                            <a:lumMod val="6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40" name="TextBox 39"/>
          <p:cNvSpPr txBox="1"/>
          <p:nvPr/>
        </p:nvSpPr>
        <p:spPr>
          <a:xfrm>
            <a:off x="3283578" y="5229049"/>
            <a:ext cx="284435"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a:t>
            </a:r>
          </a:p>
        </p:txBody>
      </p:sp>
      <p:sp>
        <p:nvSpPr>
          <p:cNvPr id="41" name="TextBox 40"/>
          <p:cNvSpPr txBox="1"/>
          <p:nvPr/>
        </p:nvSpPr>
        <p:spPr>
          <a:xfrm>
            <a:off x="3273404" y="4199649"/>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1</a:t>
            </a:r>
          </a:p>
        </p:txBody>
      </p:sp>
      <p:sp>
        <p:nvSpPr>
          <p:cNvPr id="42" name="Oval 41"/>
          <p:cNvSpPr>
            <a:spLocks noChangeAspect="1"/>
          </p:cNvSpPr>
          <p:nvPr/>
        </p:nvSpPr>
        <p:spPr>
          <a:xfrm>
            <a:off x="3898008" y="4752289"/>
            <a:ext cx="365762" cy="365760"/>
          </a:xfrm>
          <a:prstGeom prst="ellipse">
            <a:avLst/>
          </a:prstGeom>
          <a:solidFill>
            <a:schemeClr val="bg1">
              <a:lumMod val="7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24" name="Content Placeholder 3"/>
          <p:cNvSpPr txBox="1">
            <a:spLocks/>
          </p:cNvSpPr>
          <p:nvPr/>
        </p:nvSpPr>
        <p:spPr>
          <a:xfrm>
            <a:off x="685800" y="4572000"/>
            <a:ext cx="8382000" cy="21336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k,m</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j,k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i,j</a:t>
            </a:r>
            <a:r>
              <a:rPr lang="en-US" sz="2800" dirty="0">
                <a:solidFill>
                  <a:schemeClr val="tx2">
                    <a:alpha val="0"/>
                  </a:schemeClr>
                </a:solidFill>
                <a:latin typeface="Optima"/>
                <a:cs typeface="Optima"/>
              </a:rPr>
              <a:t>) / 2</a:t>
            </a:r>
            <a:endParaRPr lang="en-US" sz="2800" i="1" dirty="0">
              <a:solidFill>
                <a:schemeClr val="tx2">
                  <a:alpha val="0"/>
                </a:schemeClr>
              </a:solidFill>
              <a:latin typeface="Optima"/>
              <a:cs typeface="Optima"/>
            </a:endParaRPr>
          </a:p>
          <a:p>
            <a:pPr marL="0" indent="0">
              <a:buNone/>
            </a:pP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k,m</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j,k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i,j</a:t>
            </a:r>
            <a:r>
              <a:rPr lang="en-US" sz="2800" dirty="0">
                <a:solidFill>
                  <a:schemeClr val="tx2">
                    <a:alpha val="0"/>
                  </a:schemeClr>
                </a:solidFill>
                <a:latin typeface="Optima"/>
                <a:cs typeface="Optima"/>
              </a:rPr>
              <a:t>) / 2</a:t>
            </a:r>
            <a:endParaRPr lang="en-US" sz="2800" i="1" dirty="0">
              <a:solidFill>
                <a:schemeClr val="tx2">
                  <a:alpha val="0"/>
                </a:schemeClr>
              </a:solidFill>
              <a:latin typeface="Optima"/>
              <a:cs typeface="Optima"/>
            </a:endParaRPr>
          </a:p>
          <a:p>
            <a:pPr marL="0" indent="0">
              <a:buNone/>
            </a:pPr>
            <a:r>
              <a:rPr lang="en-US" sz="2800" i="1" baseline="-25000" dirty="0">
                <a:solidFill>
                  <a:schemeClr val="tx2">
                    <a:alpha val="0"/>
                  </a:schemeClr>
                </a:solidFill>
                <a:latin typeface="Optima"/>
                <a:cs typeface="Optima"/>
              </a:rPr>
              <a:t>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i,m</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j,k</a:t>
            </a:r>
            <a:r>
              <a:rPr lang="en-US" sz="2800" dirty="0">
                <a:solidFill>
                  <a:schemeClr val="tx2">
                    <a:alpha val="0"/>
                  </a:schemeClr>
                </a:solidFill>
                <a:latin typeface="Optima"/>
                <a:cs typeface="Optima"/>
              </a:rPr>
              <a:t> – </a:t>
            </a:r>
            <a:r>
              <a:rPr lang="en-US" sz="2800" i="1" dirty="0" err="1">
                <a:solidFill>
                  <a:schemeClr val="tx2">
                    <a:alpha val="0"/>
                  </a:schemeClr>
                </a:solidFill>
                <a:latin typeface="Optima"/>
                <a:cs typeface="Optima"/>
              </a:rPr>
              <a:t>D</a:t>
            </a:r>
            <a:r>
              <a:rPr lang="en-US" sz="2800" i="1" baseline="-25000" dirty="0" err="1">
                <a:solidFill>
                  <a:schemeClr val="tx2">
                    <a:alpha val="0"/>
                  </a:schemeClr>
                </a:solidFill>
                <a:latin typeface="Optima"/>
                <a:cs typeface="Optima"/>
              </a:rPr>
              <a:t>i,j</a:t>
            </a:r>
            <a:r>
              <a:rPr lang="en-US" sz="2800" dirty="0">
                <a:solidFill>
                  <a:schemeClr val="tx2">
                    <a:alpha val="0"/>
                  </a:schemeClr>
                </a:solidFill>
                <a:latin typeface="Optima"/>
                <a:cs typeface="Optima"/>
              </a:rPr>
              <a:t>) / 2</a:t>
            </a:r>
          </a:p>
          <a:p>
            <a:pPr marL="0" indent="0">
              <a:buNone/>
            </a:pPr>
            <a:r>
              <a:rPr lang="en-US" sz="2800" i="1" baseline="-25000" dirty="0">
                <a:solidFill>
                  <a:schemeClr val="accent1"/>
                </a:solidFill>
                <a:latin typeface="Optima"/>
                <a:cs typeface="Optima"/>
              </a:rPr>
              <a:t> </a:t>
            </a:r>
            <a:r>
              <a:rPr lang="en-US" sz="2800" i="1" dirty="0" err="1">
                <a:solidFill>
                  <a:schemeClr val="accent4"/>
                </a:solidFill>
                <a:latin typeface="Optima"/>
                <a:cs typeface="Optima"/>
              </a:rPr>
              <a:t>d</a:t>
            </a:r>
            <a:r>
              <a:rPr lang="en-US" sz="2800" baseline="-25000" dirty="0" err="1">
                <a:solidFill>
                  <a:schemeClr val="accent4"/>
                </a:solidFill>
                <a:latin typeface="Optima"/>
                <a:cs typeface="Optima"/>
              </a:rPr>
              <a:t>Chimp,</a:t>
            </a:r>
            <a:r>
              <a:rPr lang="en-US" sz="2800" i="1" baseline="-25000" dirty="0" err="1">
                <a:solidFill>
                  <a:schemeClr val="accent4"/>
                </a:solidFill>
                <a:latin typeface="Optima"/>
                <a:cs typeface="Optima"/>
              </a:rPr>
              <a:t>a</a:t>
            </a:r>
            <a:r>
              <a:rPr lang="en-US" sz="2800" dirty="0">
                <a:latin typeface="Optima"/>
                <a:cs typeface="Optima"/>
              </a:rPr>
              <a:t> = 1</a:t>
            </a:r>
            <a:endParaRPr lang="en-US" sz="2800" i="1" dirty="0">
              <a:latin typeface="Optima"/>
              <a:cs typeface="Optima"/>
            </a:endParaRPr>
          </a:p>
        </p:txBody>
      </p:sp>
      <p:sp>
        <p:nvSpPr>
          <p:cNvPr id="27" name="TextBox 26"/>
          <p:cNvSpPr txBox="1"/>
          <p:nvPr/>
        </p:nvSpPr>
        <p:spPr>
          <a:xfrm>
            <a:off x="3915391" y="4692520"/>
            <a:ext cx="378462" cy="400110"/>
          </a:xfrm>
          <a:prstGeom prst="rect">
            <a:avLst/>
          </a:prstGeom>
          <a:noFill/>
        </p:spPr>
        <p:txBody>
          <a:bodyPr wrap="none" rtlCol="0">
            <a:spAutoFit/>
          </a:bodyPr>
          <a:lstStyle/>
          <a:p>
            <a:pPr algn="ctr"/>
            <a:r>
              <a:rPr lang="en-US" sz="2000" i="1" dirty="0">
                <a:solidFill>
                  <a:schemeClr val="tx1">
                    <a:lumMod val="85000"/>
                    <a:lumOff val="15000"/>
                  </a:schemeClr>
                </a:solidFill>
                <a:latin typeface="Optima"/>
                <a:cs typeface="Optima"/>
              </a:rPr>
              <a:t>a</a:t>
            </a:r>
          </a:p>
        </p:txBody>
      </p:sp>
    </p:spTree>
    <p:extLst>
      <p:ext uri="{BB962C8B-B14F-4D97-AF65-F5344CB8AC3E}">
        <p14:creationId xmlns:p14="http://schemas.microsoft.com/office/powerpoint/2010/main" val="13032993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Arrow Connector 28"/>
          <p:cNvCxnSpPr/>
          <p:nvPr/>
        </p:nvCxnSpPr>
        <p:spPr>
          <a:xfrm flipH="1">
            <a:off x="2667530" y="4949176"/>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H="1" flipV="1">
            <a:off x="2675902" y="4265631"/>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1" name="Oval 30"/>
          <p:cNvSpPr>
            <a:spLocks noChangeAspect="1"/>
          </p:cNvSpPr>
          <p:nvPr/>
        </p:nvSpPr>
        <p:spPr>
          <a:xfrm>
            <a:off x="2489698" y="5424971"/>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2" name="Rectangle 31"/>
          <p:cNvSpPr/>
          <p:nvPr/>
        </p:nvSpPr>
        <p:spPr>
          <a:xfrm>
            <a:off x="1517208" y="5410200"/>
            <a:ext cx="928637" cy="369332"/>
          </a:xfrm>
          <a:prstGeom prst="rect">
            <a:avLst/>
          </a:prstGeom>
        </p:spPr>
        <p:txBody>
          <a:bodyPr wrap="none">
            <a:spAutoFit/>
          </a:bodyPr>
          <a:lstStyle/>
          <a:p>
            <a:pPr algn="r"/>
            <a:r>
              <a:rPr lang="en-US" b="1" dirty="0">
                <a:solidFill>
                  <a:srgbClr val="262626"/>
                </a:solidFill>
                <a:latin typeface="Optima"/>
                <a:cs typeface="Optima"/>
              </a:rPr>
              <a:t>Human</a:t>
            </a:r>
            <a:endParaRPr lang="en-US" dirty="0"/>
          </a:p>
        </p:txBody>
      </p:sp>
      <p:sp>
        <p:nvSpPr>
          <p:cNvPr id="25" name="Rectangle 24"/>
          <p:cNvSpPr/>
          <p:nvPr/>
        </p:nvSpPr>
        <p:spPr>
          <a:xfrm>
            <a:off x="1594075" y="4038600"/>
            <a:ext cx="851768" cy="369332"/>
          </a:xfrm>
          <a:prstGeom prst="rect">
            <a:avLst/>
          </a:prstGeom>
        </p:spPr>
        <p:txBody>
          <a:bodyPr wrap="none">
            <a:spAutoFit/>
          </a:bodyPr>
          <a:lstStyle/>
          <a:p>
            <a:pPr algn="r"/>
            <a:r>
              <a:rPr lang="en-US" b="1" dirty="0">
                <a:solidFill>
                  <a:srgbClr val="262626"/>
                </a:solidFill>
                <a:latin typeface="Optima"/>
                <a:cs typeface="Optima"/>
              </a:rPr>
              <a:t>Chimp</a:t>
            </a:r>
            <a:endParaRPr lang="en-US" dirty="0"/>
          </a:p>
        </p:txBody>
      </p:sp>
      <p:sp>
        <p:nvSpPr>
          <p:cNvPr id="26" name="Oval 25"/>
          <p:cNvSpPr>
            <a:spLocks noChangeAspect="1"/>
          </p:cNvSpPr>
          <p:nvPr/>
        </p:nvSpPr>
        <p:spPr>
          <a:xfrm>
            <a:off x="2489698" y="4074271"/>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cxnSp>
        <p:nvCxnSpPr>
          <p:cNvPr id="22" name="Straight Arrow Connector 21"/>
          <p:cNvCxnSpPr/>
          <p:nvPr/>
        </p:nvCxnSpPr>
        <p:spPr>
          <a:xfrm flipV="1">
            <a:off x="5257802" y="4269483"/>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5661702" y="4187209"/>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2</a:t>
            </a:r>
          </a:p>
        </p:txBody>
      </p:sp>
      <p:sp>
        <p:nvSpPr>
          <p:cNvPr id="68" name="Title 1"/>
          <p:cNvSpPr txBox="1">
            <a:spLocks/>
          </p:cNvSpPr>
          <p:nvPr/>
        </p:nvSpPr>
        <p:spPr>
          <a:xfrm>
            <a:off x="218096"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An Idea for Distance-Based Phylogeny</a:t>
            </a:r>
          </a:p>
        </p:txBody>
      </p:sp>
      <p:cxnSp>
        <p:nvCxnSpPr>
          <p:cNvPr id="28" name="Straight Arrow Connector 27"/>
          <p:cNvCxnSpPr/>
          <p:nvPr/>
        </p:nvCxnSpPr>
        <p:spPr>
          <a:xfrm>
            <a:off x="5249430" y="4953028"/>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3" name="Oval 32"/>
          <p:cNvSpPr>
            <a:spLocks noChangeAspect="1"/>
          </p:cNvSpPr>
          <p:nvPr/>
        </p:nvSpPr>
        <p:spPr>
          <a:xfrm>
            <a:off x="6407370" y="4074004"/>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4" name="Oval 33"/>
          <p:cNvSpPr>
            <a:spLocks noChangeAspect="1"/>
          </p:cNvSpPr>
          <p:nvPr/>
        </p:nvSpPr>
        <p:spPr>
          <a:xfrm>
            <a:off x="6407370" y="542703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5" name="Oval 34"/>
          <p:cNvSpPr>
            <a:spLocks noChangeAspect="1"/>
          </p:cNvSpPr>
          <p:nvPr/>
        </p:nvSpPr>
        <p:spPr>
          <a:xfrm>
            <a:off x="4993669" y="4764213"/>
            <a:ext cx="365762" cy="365760"/>
          </a:xfrm>
          <a:prstGeom prst="ellipse">
            <a:avLst/>
          </a:prstGeom>
          <a:solidFill>
            <a:srgbClr val="BFBFBF"/>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8" name="Rectangle 37"/>
          <p:cNvSpPr/>
          <p:nvPr/>
        </p:nvSpPr>
        <p:spPr>
          <a:xfrm>
            <a:off x="6795814" y="5411059"/>
            <a:ext cx="838845" cy="369332"/>
          </a:xfrm>
          <a:prstGeom prst="rect">
            <a:avLst/>
          </a:prstGeom>
        </p:spPr>
        <p:txBody>
          <a:bodyPr wrap="none">
            <a:spAutoFit/>
          </a:bodyPr>
          <a:lstStyle/>
          <a:p>
            <a:r>
              <a:rPr lang="en-US" b="1" dirty="0">
                <a:solidFill>
                  <a:schemeClr val="tx1">
                    <a:lumMod val="85000"/>
                    <a:lumOff val="15000"/>
                  </a:schemeClr>
                </a:solidFill>
                <a:latin typeface="Optima"/>
                <a:cs typeface="Optima"/>
              </a:rPr>
              <a:t>Whale</a:t>
            </a:r>
            <a:endParaRPr lang="en-US" b="1" dirty="0">
              <a:solidFill>
                <a:schemeClr val="tx1">
                  <a:lumMod val="85000"/>
                  <a:lumOff val="15000"/>
                </a:schemeClr>
              </a:solidFill>
            </a:endParaRPr>
          </a:p>
        </p:txBody>
      </p:sp>
      <p:sp>
        <p:nvSpPr>
          <p:cNvPr id="39" name="Rectangle 38"/>
          <p:cNvSpPr/>
          <p:nvPr/>
        </p:nvSpPr>
        <p:spPr>
          <a:xfrm>
            <a:off x="6795812" y="4054565"/>
            <a:ext cx="595086" cy="369332"/>
          </a:xfrm>
          <a:prstGeom prst="rect">
            <a:avLst/>
          </a:prstGeom>
        </p:spPr>
        <p:txBody>
          <a:bodyPr wrap="none">
            <a:spAutoFit/>
          </a:bodyPr>
          <a:lstStyle/>
          <a:p>
            <a:r>
              <a:rPr lang="en-US" b="1" dirty="0">
                <a:solidFill>
                  <a:schemeClr val="tx1">
                    <a:lumMod val="85000"/>
                    <a:lumOff val="15000"/>
                  </a:schemeClr>
                </a:solidFill>
                <a:latin typeface="Optima"/>
                <a:cs typeface="Optima"/>
              </a:rPr>
              <a:t>Seal</a:t>
            </a:r>
            <a:endParaRPr lang="en-US" b="1" dirty="0">
              <a:solidFill>
                <a:schemeClr val="tx1">
                  <a:lumMod val="85000"/>
                  <a:lumOff val="15000"/>
                </a:schemeClr>
              </a:solidFill>
            </a:endParaRPr>
          </a:p>
        </p:txBody>
      </p:sp>
      <p:sp>
        <p:nvSpPr>
          <p:cNvPr id="66" name="TextBox 65"/>
          <p:cNvSpPr txBox="1"/>
          <p:nvPr/>
        </p:nvSpPr>
        <p:spPr>
          <a:xfrm>
            <a:off x="5653357" y="5240973"/>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0</a:t>
            </a:r>
          </a:p>
        </p:txBody>
      </p:sp>
      <p:sp>
        <p:nvSpPr>
          <p:cNvPr id="15" name="TextBox 14"/>
          <p:cNvSpPr txBox="1"/>
          <p:nvPr/>
        </p:nvSpPr>
        <p:spPr>
          <a:xfrm>
            <a:off x="4965958" y="4711440"/>
            <a:ext cx="463868" cy="400110"/>
          </a:xfrm>
          <a:prstGeom prst="rect">
            <a:avLst/>
          </a:prstGeom>
          <a:noFill/>
        </p:spPr>
        <p:txBody>
          <a:bodyPr wrap="none" rtlCol="0">
            <a:spAutoFit/>
          </a:bodyPr>
          <a:lstStyle/>
          <a:p>
            <a:pPr algn="ctr"/>
            <a:r>
              <a:rPr lang="en-US" sz="2000" i="1" dirty="0">
                <a:solidFill>
                  <a:schemeClr val="tx1">
                    <a:lumMod val="85000"/>
                    <a:lumOff val="15000"/>
                  </a:schemeClr>
                </a:solidFill>
                <a:latin typeface="Optima"/>
                <a:cs typeface="Optima"/>
              </a:rPr>
              <a:t>m</a:t>
            </a:r>
          </a:p>
        </p:txBody>
      </p:sp>
      <p:graphicFrame>
        <p:nvGraphicFramePr>
          <p:cNvPr id="21" name="Table 20"/>
          <p:cNvGraphicFramePr>
            <a:graphicFrameLocks noGrp="1"/>
          </p:cNvGraphicFramePr>
          <p:nvPr>
            <p:extLst>
              <p:ext uri="{D42A27DB-BD31-4B8C-83A1-F6EECF244321}">
                <p14:modId xmlns:p14="http://schemas.microsoft.com/office/powerpoint/2010/main" val="467738796"/>
              </p:ext>
            </p:extLst>
          </p:nvPr>
        </p:nvGraphicFramePr>
        <p:xfrm>
          <a:off x="1739088" y="1524001"/>
          <a:ext cx="4449178" cy="1524000"/>
        </p:xfrm>
        <a:graphic>
          <a:graphicData uri="http://schemas.openxmlformats.org/drawingml/2006/table">
            <a:tbl>
              <a:tblPr firstRow="1" bandRow="1">
                <a:tableStyleId>{5C22544A-7EE6-4342-B048-85BDC9FD1C3A}</a:tableStyleId>
              </a:tblPr>
              <a:tblGrid>
                <a:gridCol w="1220409">
                  <a:extLst>
                    <a:ext uri="{9D8B030D-6E8A-4147-A177-3AD203B41FA5}">
                      <a16:colId xmlns:a16="http://schemas.microsoft.com/office/drawing/2014/main" val="20000"/>
                    </a:ext>
                  </a:extLst>
                </a:gridCol>
                <a:gridCol w="1013913">
                  <a:extLst>
                    <a:ext uri="{9D8B030D-6E8A-4147-A177-3AD203B41FA5}">
                      <a16:colId xmlns:a16="http://schemas.microsoft.com/office/drawing/2014/main" val="20001"/>
                    </a:ext>
                  </a:extLst>
                </a:gridCol>
                <a:gridCol w="1151725">
                  <a:extLst>
                    <a:ext uri="{9D8B030D-6E8A-4147-A177-3AD203B41FA5}">
                      <a16:colId xmlns:a16="http://schemas.microsoft.com/office/drawing/2014/main" val="20002"/>
                    </a:ext>
                  </a:extLst>
                </a:gridCol>
                <a:gridCol w="1063131">
                  <a:extLst>
                    <a:ext uri="{9D8B030D-6E8A-4147-A177-3AD203B41FA5}">
                      <a16:colId xmlns:a16="http://schemas.microsoft.com/office/drawing/2014/main" val="20003"/>
                    </a:ext>
                  </a:extLst>
                </a:gridCol>
              </a:tblGrid>
              <a:tr h="375920">
                <a:tc>
                  <a:txBody>
                    <a:bodyPr/>
                    <a:lstStyle/>
                    <a:p>
                      <a:pPr algn="ctr"/>
                      <a:endParaRPr lang="en-US" sz="19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i="1" dirty="0">
                          <a:solidFill>
                            <a:schemeClr val="tx1">
                              <a:lumMod val="85000"/>
                              <a:lumOff val="15000"/>
                            </a:schemeClr>
                          </a:solidFill>
                          <a:latin typeface="Optima"/>
                          <a:cs typeface="Optima"/>
                        </a:rPr>
                        <a:t>m</a:t>
                      </a:r>
                      <a:endParaRPr lang="en-US" sz="1600" b="0" i="1"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5920">
                <a:tc>
                  <a:txBody>
                    <a:bodyPr/>
                    <a:lstStyle/>
                    <a:p>
                      <a:pPr algn="ctr"/>
                      <a:r>
                        <a:rPr lang="en-US" sz="1600" b="1" dirty="0">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chemeClr val="tx1">
                              <a:lumMod val="85000"/>
                              <a:lumOff val="15000"/>
                            </a:schemeClr>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chemeClr val="tx1">
                              <a:lumMod val="85000"/>
                              <a:lumOff val="15000"/>
                            </a:schemeClr>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5920">
                <a:tc>
                  <a:txBody>
                    <a:bodyPr/>
                    <a:lstStyle/>
                    <a:p>
                      <a:pPr algn="ctr"/>
                      <a:r>
                        <a:rPr lang="en-US" sz="1600" b="1" dirty="0">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chemeClr val="tx1">
                              <a:lumMod val="85000"/>
                              <a:lumOff val="15000"/>
                            </a:schemeClr>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b="0" dirty="0">
                          <a:solidFill>
                            <a:schemeClr val="dk1"/>
                          </a:solidFill>
                          <a:latin typeface="Optima"/>
                          <a:cs typeface="Optima"/>
                        </a:rPr>
                        <a:t>5</a:t>
                      </a:r>
                      <a:endParaRPr lang="en-US" sz="1900" b="0" dirty="0">
                        <a:solidFill>
                          <a:schemeClr val="bg1">
                            <a:lumMod val="6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592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i="1" dirty="0">
                          <a:latin typeface="Optima"/>
                          <a:cs typeface="Optima"/>
                        </a:rPr>
                        <a:t>m</a:t>
                      </a:r>
                      <a:endParaRPr lang="en-US" sz="1600" b="0" i="1" dirty="0">
                        <a:solidFill>
                          <a:srgbClr val="A6A6A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b="0" dirty="0">
                          <a:solidFill>
                            <a:schemeClr val="dk1"/>
                          </a:solidFill>
                          <a:latin typeface="Optima"/>
                          <a:cs typeface="Optima"/>
                        </a:rPr>
                        <a:t>4</a:t>
                      </a:r>
                      <a:endParaRPr lang="en-US" sz="1900" b="0" dirty="0">
                        <a:solidFill>
                          <a:schemeClr val="bg1">
                            <a:lumMod val="6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b="0" dirty="0">
                          <a:solidFill>
                            <a:schemeClr val="dk1"/>
                          </a:solidFill>
                          <a:latin typeface="Optima"/>
                          <a:cs typeface="Optima"/>
                        </a:rPr>
                        <a:t>5</a:t>
                      </a:r>
                      <a:endParaRPr lang="en-US" sz="1900" b="0" dirty="0">
                        <a:solidFill>
                          <a:schemeClr val="bg1">
                            <a:lumMod val="6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endParaRPr lang="en-US" sz="1900" b="0" dirty="0">
                        <a:solidFill>
                          <a:schemeClr val="bg1">
                            <a:lumMod val="6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40" name="TextBox 39"/>
          <p:cNvSpPr txBox="1"/>
          <p:nvPr/>
        </p:nvSpPr>
        <p:spPr>
          <a:xfrm>
            <a:off x="3262161" y="5229049"/>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2</a:t>
            </a:r>
          </a:p>
        </p:txBody>
      </p:sp>
      <p:sp>
        <p:nvSpPr>
          <p:cNvPr id="41" name="TextBox 40"/>
          <p:cNvSpPr txBox="1"/>
          <p:nvPr/>
        </p:nvSpPr>
        <p:spPr>
          <a:xfrm>
            <a:off x="3273404" y="4199649"/>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1</a:t>
            </a:r>
          </a:p>
        </p:txBody>
      </p:sp>
      <p:sp>
        <p:nvSpPr>
          <p:cNvPr id="42" name="Oval 41"/>
          <p:cNvSpPr>
            <a:spLocks noChangeAspect="1"/>
          </p:cNvSpPr>
          <p:nvPr/>
        </p:nvSpPr>
        <p:spPr>
          <a:xfrm>
            <a:off x="3898008" y="4752289"/>
            <a:ext cx="365762" cy="365760"/>
          </a:xfrm>
          <a:prstGeom prst="ellipse">
            <a:avLst/>
          </a:prstGeom>
          <a:solidFill>
            <a:schemeClr val="bg1">
              <a:lumMod val="7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27" name="TextBox 26"/>
          <p:cNvSpPr txBox="1"/>
          <p:nvPr/>
        </p:nvSpPr>
        <p:spPr>
          <a:xfrm>
            <a:off x="3915391" y="4692520"/>
            <a:ext cx="378462" cy="400110"/>
          </a:xfrm>
          <a:prstGeom prst="rect">
            <a:avLst/>
          </a:prstGeom>
          <a:noFill/>
        </p:spPr>
        <p:txBody>
          <a:bodyPr wrap="none" rtlCol="0">
            <a:spAutoFit/>
          </a:bodyPr>
          <a:lstStyle/>
          <a:p>
            <a:pPr algn="ctr"/>
            <a:r>
              <a:rPr lang="en-US" sz="2000" i="1" dirty="0">
                <a:solidFill>
                  <a:schemeClr val="tx1">
                    <a:lumMod val="85000"/>
                    <a:lumOff val="15000"/>
                  </a:schemeClr>
                </a:solidFill>
                <a:latin typeface="Optima"/>
                <a:cs typeface="Optima"/>
              </a:rPr>
              <a:t>a</a:t>
            </a:r>
          </a:p>
        </p:txBody>
      </p:sp>
    </p:spTree>
    <p:extLst>
      <p:ext uri="{BB962C8B-B14F-4D97-AF65-F5344CB8AC3E}">
        <p14:creationId xmlns:p14="http://schemas.microsoft.com/office/powerpoint/2010/main" val="14046585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Arrow Connector 23"/>
          <p:cNvCxnSpPr/>
          <p:nvPr/>
        </p:nvCxnSpPr>
        <p:spPr>
          <a:xfrm>
            <a:off x="3998064" y="4953000"/>
            <a:ext cx="1219200" cy="5816"/>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a:off x="2667530" y="4949176"/>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H="1" flipV="1">
            <a:off x="2675902" y="4265631"/>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1" name="Oval 30"/>
          <p:cNvSpPr>
            <a:spLocks noChangeAspect="1"/>
          </p:cNvSpPr>
          <p:nvPr/>
        </p:nvSpPr>
        <p:spPr>
          <a:xfrm>
            <a:off x="2489698" y="5424971"/>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2" name="Rectangle 31"/>
          <p:cNvSpPr/>
          <p:nvPr/>
        </p:nvSpPr>
        <p:spPr>
          <a:xfrm>
            <a:off x="1517208" y="5410200"/>
            <a:ext cx="928637" cy="369332"/>
          </a:xfrm>
          <a:prstGeom prst="rect">
            <a:avLst/>
          </a:prstGeom>
        </p:spPr>
        <p:txBody>
          <a:bodyPr wrap="none">
            <a:spAutoFit/>
          </a:bodyPr>
          <a:lstStyle/>
          <a:p>
            <a:pPr algn="r"/>
            <a:r>
              <a:rPr lang="en-US" b="1" dirty="0">
                <a:solidFill>
                  <a:srgbClr val="262626"/>
                </a:solidFill>
                <a:latin typeface="Optima"/>
                <a:cs typeface="Optima"/>
              </a:rPr>
              <a:t>Human</a:t>
            </a:r>
            <a:endParaRPr lang="en-US" dirty="0"/>
          </a:p>
        </p:txBody>
      </p:sp>
      <p:sp>
        <p:nvSpPr>
          <p:cNvPr id="25" name="Rectangle 24"/>
          <p:cNvSpPr/>
          <p:nvPr/>
        </p:nvSpPr>
        <p:spPr>
          <a:xfrm>
            <a:off x="1594075" y="4038600"/>
            <a:ext cx="851768" cy="369332"/>
          </a:xfrm>
          <a:prstGeom prst="rect">
            <a:avLst/>
          </a:prstGeom>
        </p:spPr>
        <p:txBody>
          <a:bodyPr wrap="none">
            <a:spAutoFit/>
          </a:bodyPr>
          <a:lstStyle/>
          <a:p>
            <a:pPr algn="r"/>
            <a:r>
              <a:rPr lang="en-US" b="1" dirty="0">
                <a:solidFill>
                  <a:srgbClr val="262626"/>
                </a:solidFill>
                <a:latin typeface="Optima"/>
                <a:cs typeface="Optima"/>
              </a:rPr>
              <a:t>Chimp</a:t>
            </a:r>
            <a:endParaRPr lang="en-US" dirty="0"/>
          </a:p>
        </p:txBody>
      </p:sp>
      <p:sp>
        <p:nvSpPr>
          <p:cNvPr id="26" name="Oval 25"/>
          <p:cNvSpPr>
            <a:spLocks noChangeAspect="1"/>
          </p:cNvSpPr>
          <p:nvPr/>
        </p:nvSpPr>
        <p:spPr>
          <a:xfrm>
            <a:off x="2489698" y="4074271"/>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cxnSp>
        <p:nvCxnSpPr>
          <p:cNvPr id="22" name="Straight Arrow Connector 21"/>
          <p:cNvCxnSpPr/>
          <p:nvPr/>
        </p:nvCxnSpPr>
        <p:spPr>
          <a:xfrm flipV="1">
            <a:off x="5257802" y="4269483"/>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5661702" y="4187209"/>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2</a:t>
            </a:r>
          </a:p>
        </p:txBody>
      </p:sp>
      <p:sp>
        <p:nvSpPr>
          <p:cNvPr id="68" name="Title 1"/>
          <p:cNvSpPr txBox="1">
            <a:spLocks/>
          </p:cNvSpPr>
          <p:nvPr/>
        </p:nvSpPr>
        <p:spPr>
          <a:xfrm>
            <a:off x="218096"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An Idea for Distance-Based Phylogeny</a:t>
            </a:r>
          </a:p>
        </p:txBody>
      </p:sp>
      <p:cxnSp>
        <p:nvCxnSpPr>
          <p:cNvPr id="28" name="Straight Arrow Connector 27"/>
          <p:cNvCxnSpPr/>
          <p:nvPr/>
        </p:nvCxnSpPr>
        <p:spPr>
          <a:xfrm>
            <a:off x="5249430" y="4953028"/>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3" name="Oval 32"/>
          <p:cNvSpPr>
            <a:spLocks noChangeAspect="1"/>
          </p:cNvSpPr>
          <p:nvPr/>
        </p:nvSpPr>
        <p:spPr>
          <a:xfrm>
            <a:off x="6407370" y="4074004"/>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4" name="Oval 33"/>
          <p:cNvSpPr>
            <a:spLocks noChangeAspect="1"/>
          </p:cNvSpPr>
          <p:nvPr/>
        </p:nvSpPr>
        <p:spPr>
          <a:xfrm>
            <a:off x="6407370" y="542703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5" name="Oval 34"/>
          <p:cNvSpPr>
            <a:spLocks noChangeAspect="1"/>
          </p:cNvSpPr>
          <p:nvPr/>
        </p:nvSpPr>
        <p:spPr>
          <a:xfrm>
            <a:off x="4993669" y="4764213"/>
            <a:ext cx="365762" cy="365760"/>
          </a:xfrm>
          <a:prstGeom prst="ellipse">
            <a:avLst/>
          </a:prstGeom>
          <a:solidFill>
            <a:srgbClr val="BFBFBF"/>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8" name="Rectangle 37"/>
          <p:cNvSpPr/>
          <p:nvPr/>
        </p:nvSpPr>
        <p:spPr>
          <a:xfrm>
            <a:off x="6795814" y="5411059"/>
            <a:ext cx="838845" cy="369332"/>
          </a:xfrm>
          <a:prstGeom prst="rect">
            <a:avLst/>
          </a:prstGeom>
        </p:spPr>
        <p:txBody>
          <a:bodyPr wrap="none">
            <a:spAutoFit/>
          </a:bodyPr>
          <a:lstStyle/>
          <a:p>
            <a:r>
              <a:rPr lang="en-US" b="1" dirty="0">
                <a:solidFill>
                  <a:schemeClr val="tx1">
                    <a:lumMod val="85000"/>
                    <a:lumOff val="15000"/>
                  </a:schemeClr>
                </a:solidFill>
                <a:latin typeface="Optima"/>
                <a:cs typeface="Optima"/>
              </a:rPr>
              <a:t>Whale</a:t>
            </a:r>
            <a:endParaRPr lang="en-US" b="1" dirty="0">
              <a:solidFill>
                <a:schemeClr val="tx1">
                  <a:lumMod val="85000"/>
                  <a:lumOff val="15000"/>
                </a:schemeClr>
              </a:solidFill>
            </a:endParaRPr>
          </a:p>
        </p:txBody>
      </p:sp>
      <p:sp>
        <p:nvSpPr>
          <p:cNvPr id="39" name="Rectangle 38"/>
          <p:cNvSpPr/>
          <p:nvPr/>
        </p:nvSpPr>
        <p:spPr>
          <a:xfrm>
            <a:off x="6795812" y="4054565"/>
            <a:ext cx="595086" cy="369332"/>
          </a:xfrm>
          <a:prstGeom prst="rect">
            <a:avLst/>
          </a:prstGeom>
        </p:spPr>
        <p:txBody>
          <a:bodyPr wrap="none">
            <a:spAutoFit/>
          </a:bodyPr>
          <a:lstStyle/>
          <a:p>
            <a:r>
              <a:rPr lang="en-US" b="1" dirty="0">
                <a:solidFill>
                  <a:schemeClr val="tx1">
                    <a:lumMod val="85000"/>
                    <a:lumOff val="15000"/>
                  </a:schemeClr>
                </a:solidFill>
                <a:latin typeface="Optima"/>
                <a:cs typeface="Optima"/>
              </a:rPr>
              <a:t>Seal</a:t>
            </a:r>
            <a:endParaRPr lang="en-US" b="1" dirty="0">
              <a:solidFill>
                <a:schemeClr val="tx1">
                  <a:lumMod val="85000"/>
                  <a:lumOff val="15000"/>
                </a:schemeClr>
              </a:solidFill>
            </a:endParaRPr>
          </a:p>
        </p:txBody>
      </p:sp>
      <p:sp>
        <p:nvSpPr>
          <p:cNvPr id="66" name="TextBox 65"/>
          <p:cNvSpPr txBox="1"/>
          <p:nvPr/>
        </p:nvSpPr>
        <p:spPr>
          <a:xfrm>
            <a:off x="5653357" y="5240973"/>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0</a:t>
            </a:r>
          </a:p>
        </p:txBody>
      </p:sp>
      <p:sp>
        <p:nvSpPr>
          <p:cNvPr id="15" name="TextBox 14"/>
          <p:cNvSpPr txBox="1"/>
          <p:nvPr/>
        </p:nvSpPr>
        <p:spPr>
          <a:xfrm>
            <a:off x="4965958" y="4711440"/>
            <a:ext cx="463868" cy="400110"/>
          </a:xfrm>
          <a:prstGeom prst="rect">
            <a:avLst/>
          </a:prstGeom>
          <a:noFill/>
        </p:spPr>
        <p:txBody>
          <a:bodyPr wrap="none" rtlCol="0">
            <a:spAutoFit/>
          </a:bodyPr>
          <a:lstStyle/>
          <a:p>
            <a:pPr algn="ctr"/>
            <a:r>
              <a:rPr lang="en-US" sz="2000" i="1" dirty="0">
                <a:solidFill>
                  <a:schemeClr val="tx1">
                    <a:lumMod val="85000"/>
                    <a:lumOff val="15000"/>
                  </a:schemeClr>
                </a:solidFill>
                <a:latin typeface="Optima"/>
                <a:cs typeface="Optima"/>
              </a:rPr>
              <a:t>m</a:t>
            </a:r>
          </a:p>
        </p:txBody>
      </p:sp>
      <p:graphicFrame>
        <p:nvGraphicFramePr>
          <p:cNvPr id="21" name="Table 20"/>
          <p:cNvGraphicFramePr>
            <a:graphicFrameLocks noGrp="1"/>
          </p:cNvGraphicFramePr>
          <p:nvPr>
            <p:extLst>
              <p:ext uri="{D42A27DB-BD31-4B8C-83A1-F6EECF244321}">
                <p14:modId xmlns:p14="http://schemas.microsoft.com/office/powerpoint/2010/main" val="4051894983"/>
              </p:ext>
            </p:extLst>
          </p:nvPr>
        </p:nvGraphicFramePr>
        <p:xfrm>
          <a:off x="1739088" y="1524001"/>
          <a:ext cx="4449178" cy="1524000"/>
        </p:xfrm>
        <a:graphic>
          <a:graphicData uri="http://schemas.openxmlformats.org/drawingml/2006/table">
            <a:tbl>
              <a:tblPr firstRow="1" bandRow="1">
                <a:tableStyleId>{5C22544A-7EE6-4342-B048-85BDC9FD1C3A}</a:tableStyleId>
              </a:tblPr>
              <a:tblGrid>
                <a:gridCol w="1220409">
                  <a:extLst>
                    <a:ext uri="{9D8B030D-6E8A-4147-A177-3AD203B41FA5}">
                      <a16:colId xmlns:a16="http://schemas.microsoft.com/office/drawing/2014/main" val="20000"/>
                    </a:ext>
                  </a:extLst>
                </a:gridCol>
                <a:gridCol w="1013913">
                  <a:extLst>
                    <a:ext uri="{9D8B030D-6E8A-4147-A177-3AD203B41FA5}">
                      <a16:colId xmlns:a16="http://schemas.microsoft.com/office/drawing/2014/main" val="20001"/>
                    </a:ext>
                  </a:extLst>
                </a:gridCol>
                <a:gridCol w="1151725">
                  <a:extLst>
                    <a:ext uri="{9D8B030D-6E8A-4147-A177-3AD203B41FA5}">
                      <a16:colId xmlns:a16="http://schemas.microsoft.com/office/drawing/2014/main" val="20002"/>
                    </a:ext>
                  </a:extLst>
                </a:gridCol>
                <a:gridCol w="1063131">
                  <a:extLst>
                    <a:ext uri="{9D8B030D-6E8A-4147-A177-3AD203B41FA5}">
                      <a16:colId xmlns:a16="http://schemas.microsoft.com/office/drawing/2014/main" val="20003"/>
                    </a:ext>
                  </a:extLst>
                </a:gridCol>
              </a:tblGrid>
              <a:tr h="375920">
                <a:tc>
                  <a:txBody>
                    <a:bodyPr/>
                    <a:lstStyle/>
                    <a:p>
                      <a:pPr algn="ctr"/>
                      <a:endParaRPr lang="en-US" sz="19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i="1" dirty="0">
                          <a:solidFill>
                            <a:schemeClr val="tx1">
                              <a:lumMod val="85000"/>
                              <a:lumOff val="15000"/>
                            </a:schemeClr>
                          </a:solidFill>
                          <a:latin typeface="Optima"/>
                          <a:cs typeface="Optima"/>
                        </a:rPr>
                        <a:t>m</a:t>
                      </a:r>
                      <a:endParaRPr lang="en-US" sz="1600" b="0" i="1"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5920">
                <a:tc>
                  <a:txBody>
                    <a:bodyPr/>
                    <a:lstStyle/>
                    <a:p>
                      <a:pPr algn="ctr"/>
                      <a:r>
                        <a:rPr lang="en-US" sz="1600" b="1" dirty="0">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chemeClr val="tx1">
                              <a:lumMod val="85000"/>
                              <a:lumOff val="15000"/>
                            </a:schemeClr>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chemeClr val="tx1">
                              <a:lumMod val="85000"/>
                              <a:lumOff val="15000"/>
                            </a:schemeClr>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5920">
                <a:tc>
                  <a:txBody>
                    <a:bodyPr/>
                    <a:lstStyle/>
                    <a:p>
                      <a:pPr algn="ctr"/>
                      <a:r>
                        <a:rPr lang="en-US" sz="1600" b="1" dirty="0">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chemeClr val="tx1">
                              <a:lumMod val="85000"/>
                              <a:lumOff val="15000"/>
                            </a:schemeClr>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b="0" dirty="0">
                          <a:solidFill>
                            <a:schemeClr val="dk1"/>
                          </a:solidFill>
                          <a:latin typeface="Optima"/>
                          <a:cs typeface="Optima"/>
                        </a:rPr>
                        <a:t>5</a:t>
                      </a:r>
                      <a:endParaRPr lang="en-US" sz="1900" b="0" dirty="0">
                        <a:solidFill>
                          <a:schemeClr val="bg1">
                            <a:lumMod val="6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592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i="1" dirty="0">
                          <a:latin typeface="Optima"/>
                          <a:cs typeface="Optima"/>
                        </a:rPr>
                        <a:t>m</a:t>
                      </a:r>
                      <a:endParaRPr lang="en-US" sz="1600" b="0" i="1" dirty="0">
                        <a:solidFill>
                          <a:srgbClr val="A6A6A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b="0" dirty="0">
                          <a:solidFill>
                            <a:schemeClr val="dk1"/>
                          </a:solidFill>
                          <a:latin typeface="Optima"/>
                          <a:cs typeface="Optima"/>
                        </a:rPr>
                        <a:t>4</a:t>
                      </a:r>
                      <a:endParaRPr lang="en-US" sz="1900" b="0" dirty="0">
                        <a:solidFill>
                          <a:schemeClr val="bg1">
                            <a:lumMod val="6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b="0" dirty="0">
                          <a:solidFill>
                            <a:schemeClr val="dk1"/>
                          </a:solidFill>
                          <a:latin typeface="Optima"/>
                          <a:cs typeface="Optima"/>
                        </a:rPr>
                        <a:t>5</a:t>
                      </a:r>
                      <a:endParaRPr lang="en-US" sz="1900" b="0" dirty="0">
                        <a:solidFill>
                          <a:schemeClr val="bg1">
                            <a:lumMod val="6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endParaRPr lang="en-US" sz="1900" b="0" dirty="0">
                        <a:solidFill>
                          <a:schemeClr val="bg1">
                            <a:lumMod val="6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40" name="TextBox 39"/>
          <p:cNvSpPr txBox="1"/>
          <p:nvPr/>
        </p:nvSpPr>
        <p:spPr>
          <a:xfrm>
            <a:off x="3262161" y="5229049"/>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2</a:t>
            </a:r>
          </a:p>
        </p:txBody>
      </p:sp>
      <p:sp>
        <p:nvSpPr>
          <p:cNvPr id="41" name="TextBox 40"/>
          <p:cNvSpPr txBox="1"/>
          <p:nvPr/>
        </p:nvSpPr>
        <p:spPr>
          <a:xfrm>
            <a:off x="3273404" y="4199649"/>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1</a:t>
            </a:r>
          </a:p>
        </p:txBody>
      </p:sp>
      <p:sp>
        <p:nvSpPr>
          <p:cNvPr id="42" name="Oval 41"/>
          <p:cNvSpPr>
            <a:spLocks noChangeAspect="1"/>
          </p:cNvSpPr>
          <p:nvPr/>
        </p:nvSpPr>
        <p:spPr>
          <a:xfrm>
            <a:off x="3898008" y="4752289"/>
            <a:ext cx="365762" cy="365760"/>
          </a:xfrm>
          <a:prstGeom prst="ellipse">
            <a:avLst/>
          </a:prstGeom>
          <a:solidFill>
            <a:schemeClr val="bg1">
              <a:lumMod val="7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27" name="TextBox 26"/>
          <p:cNvSpPr txBox="1"/>
          <p:nvPr/>
        </p:nvSpPr>
        <p:spPr>
          <a:xfrm>
            <a:off x="3915391" y="4692520"/>
            <a:ext cx="378462" cy="400110"/>
          </a:xfrm>
          <a:prstGeom prst="rect">
            <a:avLst/>
          </a:prstGeom>
          <a:noFill/>
        </p:spPr>
        <p:txBody>
          <a:bodyPr wrap="none" rtlCol="0">
            <a:spAutoFit/>
          </a:bodyPr>
          <a:lstStyle/>
          <a:p>
            <a:pPr algn="ctr"/>
            <a:r>
              <a:rPr lang="en-US" sz="2000" i="1" dirty="0">
                <a:solidFill>
                  <a:schemeClr val="tx1">
                    <a:lumMod val="85000"/>
                    <a:lumOff val="15000"/>
                  </a:schemeClr>
                </a:solidFill>
                <a:latin typeface="Optima"/>
                <a:cs typeface="Optima"/>
              </a:rPr>
              <a:t>a</a:t>
            </a:r>
          </a:p>
        </p:txBody>
      </p:sp>
      <p:sp>
        <p:nvSpPr>
          <p:cNvPr id="30" name="TextBox 29"/>
          <p:cNvSpPr txBox="1"/>
          <p:nvPr/>
        </p:nvSpPr>
        <p:spPr>
          <a:xfrm>
            <a:off x="4460138" y="4536329"/>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3</a:t>
            </a:r>
          </a:p>
        </p:txBody>
      </p:sp>
    </p:spTree>
    <p:extLst>
      <p:ext uri="{BB962C8B-B14F-4D97-AF65-F5344CB8AC3E}">
        <p14:creationId xmlns:p14="http://schemas.microsoft.com/office/powerpoint/2010/main" val="13307236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Arrow Connector 23"/>
          <p:cNvCxnSpPr/>
          <p:nvPr/>
        </p:nvCxnSpPr>
        <p:spPr>
          <a:xfrm>
            <a:off x="3998064" y="4953000"/>
            <a:ext cx="1219200" cy="5816"/>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a:off x="2667530" y="4949176"/>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H="1" flipV="1">
            <a:off x="2675902" y="4265631"/>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1" name="Oval 30"/>
          <p:cNvSpPr>
            <a:spLocks noChangeAspect="1"/>
          </p:cNvSpPr>
          <p:nvPr/>
        </p:nvSpPr>
        <p:spPr>
          <a:xfrm>
            <a:off x="2489698" y="5424971"/>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2" name="Rectangle 31"/>
          <p:cNvSpPr/>
          <p:nvPr/>
        </p:nvSpPr>
        <p:spPr>
          <a:xfrm>
            <a:off x="1517208" y="5410200"/>
            <a:ext cx="928637" cy="369332"/>
          </a:xfrm>
          <a:prstGeom prst="rect">
            <a:avLst/>
          </a:prstGeom>
        </p:spPr>
        <p:txBody>
          <a:bodyPr wrap="none">
            <a:spAutoFit/>
          </a:bodyPr>
          <a:lstStyle/>
          <a:p>
            <a:pPr algn="r"/>
            <a:r>
              <a:rPr lang="en-US" b="1" dirty="0">
                <a:solidFill>
                  <a:srgbClr val="262626"/>
                </a:solidFill>
                <a:latin typeface="Optima"/>
                <a:cs typeface="Optima"/>
              </a:rPr>
              <a:t>Human</a:t>
            </a:r>
            <a:endParaRPr lang="en-US" dirty="0"/>
          </a:p>
        </p:txBody>
      </p:sp>
      <p:sp>
        <p:nvSpPr>
          <p:cNvPr id="25" name="Rectangle 24"/>
          <p:cNvSpPr/>
          <p:nvPr/>
        </p:nvSpPr>
        <p:spPr>
          <a:xfrm>
            <a:off x="1594075" y="4038600"/>
            <a:ext cx="851768" cy="369332"/>
          </a:xfrm>
          <a:prstGeom prst="rect">
            <a:avLst/>
          </a:prstGeom>
        </p:spPr>
        <p:txBody>
          <a:bodyPr wrap="none">
            <a:spAutoFit/>
          </a:bodyPr>
          <a:lstStyle/>
          <a:p>
            <a:pPr algn="r"/>
            <a:r>
              <a:rPr lang="en-US" b="1" dirty="0">
                <a:solidFill>
                  <a:srgbClr val="262626"/>
                </a:solidFill>
                <a:latin typeface="Optima"/>
                <a:cs typeface="Optima"/>
              </a:rPr>
              <a:t>Chimp</a:t>
            </a:r>
            <a:endParaRPr lang="en-US" dirty="0"/>
          </a:p>
        </p:txBody>
      </p:sp>
      <p:sp>
        <p:nvSpPr>
          <p:cNvPr id="26" name="Oval 25"/>
          <p:cNvSpPr>
            <a:spLocks noChangeAspect="1"/>
          </p:cNvSpPr>
          <p:nvPr/>
        </p:nvSpPr>
        <p:spPr>
          <a:xfrm>
            <a:off x="2489698" y="4074271"/>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cxnSp>
        <p:nvCxnSpPr>
          <p:cNvPr id="22" name="Straight Arrow Connector 21"/>
          <p:cNvCxnSpPr/>
          <p:nvPr/>
        </p:nvCxnSpPr>
        <p:spPr>
          <a:xfrm flipV="1">
            <a:off x="5257802" y="4269483"/>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5661702" y="4187209"/>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2</a:t>
            </a:r>
          </a:p>
        </p:txBody>
      </p:sp>
      <p:sp>
        <p:nvSpPr>
          <p:cNvPr id="68" name="Title 1"/>
          <p:cNvSpPr txBox="1">
            <a:spLocks/>
          </p:cNvSpPr>
          <p:nvPr/>
        </p:nvSpPr>
        <p:spPr>
          <a:xfrm>
            <a:off x="218096"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An Idea for Distance-Based Phylogeny</a:t>
            </a:r>
          </a:p>
        </p:txBody>
      </p:sp>
      <p:cxnSp>
        <p:nvCxnSpPr>
          <p:cNvPr id="28" name="Straight Arrow Connector 27"/>
          <p:cNvCxnSpPr/>
          <p:nvPr/>
        </p:nvCxnSpPr>
        <p:spPr>
          <a:xfrm>
            <a:off x="5249430" y="4953028"/>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3" name="Oval 32"/>
          <p:cNvSpPr>
            <a:spLocks noChangeAspect="1"/>
          </p:cNvSpPr>
          <p:nvPr/>
        </p:nvSpPr>
        <p:spPr>
          <a:xfrm>
            <a:off x="6407370" y="4074004"/>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4" name="Oval 33"/>
          <p:cNvSpPr>
            <a:spLocks noChangeAspect="1"/>
          </p:cNvSpPr>
          <p:nvPr/>
        </p:nvSpPr>
        <p:spPr>
          <a:xfrm>
            <a:off x="6407370" y="5427035"/>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5" name="Oval 34"/>
          <p:cNvSpPr>
            <a:spLocks noChangeAspect="1"/>
          </p:cNvSpPr>
          <p:nvPr/>
        </p:nvSpPr>
        <p:spPr>
          <a:xfrm>
            <a:off x="4993669" y="4764213"/>
            <a:ext cx="365762" cy="365760"/>
          </a:xfrm>
          <a:prstGeom prst="ellipse">
            <a:avLst/>
          </a:prstGeom>
          <a:solidFill>
            <a:srgbClr val="BFBFBF"/>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8" name="Rectangle 37"/>
          <p:cNvSpPr/>
          <p:nvPr/>
        </p:nvSpPr>
        <p:spPr>
          <a:xfrm>
            <a:off x="6795814" y="5411059"/>
            <a:ext cx="838845" cy="369332"/>
          </a:xfrm>
          <a:prstGeom prst="rect">
            <a:avLst/>
          </a:prstGeom>
        </p:spPr>
        <p:txBody>
          <a:bodyPr wrap="none">
            <a:spAutoFit/>
          </a:bodyPr>
          <a:lstStyle/>
          <a:p>
            <a:r>
              <a:rPr lang="en-US" b="1" dirty="0">
                <a:solidFill>
                  <a:schemeClr val="tx1">
                    <a:lumMod val="85000"/>
                    <a:lumOff val="15000"/>
                  </a:schemeClr>
                </a:solidFill>
                <a:latin typeface="Optima"/>
                <a:cs typeface="Optima"/>
              </a:rPr>
              <a:t>Whale</a:t>
            </a:r>
            <a:endParaRPr lang="en-US" b="1" dirty="0">
              <a:solidFill>
                <a:schemeClr val="tx1">
                  <a:lumMod val="85000"/>
                  <a:lumOff val="15000"/>
                </a:schemeClr>
              </a:solidFill>
            </a:endParaRPr>
          </a:p>
        </p:txBody>
      </p:sp>
      <p:sp>
        <p:nvSpPr>
          <p:cNvPr id="39" name="Rectangle 38"/>
          <p:cNvSpPr/>
          <p:nvPr/>
        </p:nvSpPr>
        <p:spPr>
          <a:xfrm>
            <a:off x="6795812" y="4054565"/>
            <a:ext cx="595086" cy="369332"/>
          </a:xfrm>
          <a:prstGeom prst="rect">
            <a:avLst/>
          </a:prstGeom>
        </p:spPr>
        <p:txBody>
          <a:bodyPr wrap="none">
            <a:spAutoFit/>
          </a:bodyPr>
          <a:lstStyle/>
          <a:p>
            <a:r>
              <a:rPr lang="en-US" b="1" dirty="0">
                <a:solidFill>
                  <a:schemeClr val="tx1">
                    <a:lumMod val="85000"/>
                    <a:lumOff val="15000"/>
                  </a:schemeClr>
                </a:solidFill>
                <a:latin typeface="Optima"/>
                <a:cs typeface="Optima"/>
              </a:rPr>
              <a:t>Seal</a:t>
            </a:r>
            <a:endParaRPr lang="en-US" b="1" dirty="0">
              <a:solidFill>
                <a:schemeClr val="tx1">
                  <a:lumMod val="85000"/>
                  <a:lumOff val="15000"/>
                </a:schemeClr>
              </a:solidFill>
            </a:endParaRPr>
          </a:p>
        </p:txBody>
      </p:sp>
      <p:sp>
        <p:nvSpPr>
          <p:cNvPr id="66" name="TextBox 65"/>
          <p:cNvSpPr txBox="1"/>
          <p:nvPr/>
        </p:nvSpPr>
        <p:spPr>
          <a:xfrm>
            <a:off x="5653357" y="5240973"/>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0</a:t>
            </a:r>
          </a:p>
        </p:txBody>
      </p:sp>
      <p:sp>
        <p:nvSpPr>
          <p:cNvPr id="15" name="TextBox 14"/>
          <p:cNvSpPr txBox="1"/>
          <p:nvPr/>
        </p:nvSpPr>
        <p:spPr>
          <a:xfrm>
            <a:off x="4965958" y="4711440"/>
            <a:ext cx="463868" cy="400110"/>
          </a:xfrm>
          <a:prstGeom prst="rect">
            <a:avLst/>
          </a:prstGeom>
          <a:noFill/>
        </p:spPr>
        <p:txBody>
          <a:bodyPr wrap="none" rtlCol="0">
            <a:spAutoFit/>
          </a:bodyPr>
          <a:lstStyle/>
          <a:p>
            <a:pPr algn="ctr"/>
            <a:r>
              <a:rPr lang="en-US" sz="2000" i="1" dirty="0">
                <a:solidFill>
                  <a:schemeClr val="tx1">
                    <a:lumMod val="85000"/>
                    <a:lumOff val="15000"/>
                  </a:schemeClr>
                </a:solidFill>
                <a:latin typeface="Optima"/>
                <a:cs typeface="Optima"/>
              </a:rPr>
              <a:t>m</a:t>
            </a:r>
          </a:p>
        </p:txBody>
      </p:sp>
      <p:sp>
        <p:nvSpPr>
          <p:cNvPr id="40" name="TextBox 39"/>
          <p:cNvSpPr txBox="1"/>
          <p:nvPr/>
        </p:nvSpPr>
        <p:spPr>
          <a:xfrm>
            <a:off x="3262161" y="5229049"/>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2</a:t>
            </a:r>
          </a:p>
        </p:txBody>
      </p:sp>
      <p:sp>
        <p:nvSpPr>
          <p:cNvPr id="41" name="TextBox 40"/>
          <p:cNvSpPr txBox="1"/>
          <p:nvPr/>
        </p:nvSpPr>
        <p:spPr>
          <a:xfrm>
            <a:off x="3273404" y="4199649"/>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1</a:t>
            </a:r>
          </a:p>
        </p:txBody>
      </p:sp>
      <p:sp>
        <p:nvSpPr>
          <p:cNvPr id="42" name="Oval 41"/>
          <p:cNvSpPr>
            <a:spLocks noChangeAspect="1"/>
          </p:cNvSpPr>
          <p:nvPr/>
        </p:nvSpPr>
        <p:spPr>
          <a:xfrm>
            <a:off x="3898008" y="4752289"/>
            <a:ext cx="365762" cy="365760"/>
          </a:xfrm>
          <a:prstGeom prst="ellipse">
            <a:avLst/>
          </a:prstGeom>
          <a:solidFill>
            <a:schemeClr val="bg1">
              <a:lumMod val="7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27" name="TextBox 26"/>
          <p:cNvSpPr txBox="1"/>
          <p:nvPr/>
        </p:nvSpPr>
        <p:spPr>
          <a:xfrm>
            <a:off x="3915391" y="4692520"/>
            <a:ext cx="378462" cy="400110"/>
          </a:xfrm>
          <a:prstGeom prst="rect">
            <a:avLst/>
          </a:prstGeom>
          <a:noFill/>
        </p:spPr>
        <p:txBody>
          <a:bodyPr wrap="none" rtlCol="0">
            <a:spAutoFit/>
          </a:bodyPr>
          <a:lstStyle/>
          <a:p>
            <a:pPr algn="ctr"/>
            <a:r>
              <a:rPr lang="en-US" sz="2000" i="1" dirty="0">
                <a:solidFill>
                  <a:schemeClr val="tx1">
                    <a:lumMod val="85000"/>
                    <a:lumOff val="15000"/>
                  </a:schemeClr>
                </a:solidFill>
                <a:latin typeface="Optima"/>
                <a:cs typeface="Optima"/>
              </a:rPr>
              <a:t>a</a:t>
            </a:r>
          </a:p>
        </p:txBody>
      </p:sp>
      <p:sp>
        <p:nvSpPr>
          <p:cNvPr id="30" name="TextBox 29"/>
          <p:cNvSpPr txBox="1"/>
          <p:nvPr/>
        </p:nvSpPr>
        <p:spPr>
          <a:xfrm>
            <a:off x="4460138" y="4536329"/>
            <a:ext cx="327269" cy="400110"/>
          </a:xfrm>
          <a:prstGeom prst="rect">
            <a:avLst/>
          </a:prstGeom>
          <a:noFill/>
        </p:spPr>
        <p:txBody>
          <a:bodyPr wrap="none" rtlCol="0">
            <a:spAutoFit/>
          </a:bodyPr>
          <a:lstStyle/>
          <a:p>
            <a:pPr algn="ctr"/>
            <a:r>
              <a:rPr lang="en-US" sz="2000" dirty="0">
                <a:solidFill>
                  <a:schemeClr val="tx1">
                    <a:lumMod val="85000"/>
                    <a:lumOff val="15000"/>
                  </a:schemeClr>
                </a:solidFill>
                <a:latin typeface="Optima"/>
                <a:cs typeface="Optima"/>
              </a:rPr>
              <a:t>3</a:t>
            </a:r>
          </a:p>
        </p:txBody>
      </p:sp>
      <p:graphicFrame>
        <p:nvGraphicFramePr>
          <p:cNvPr id="36" name="Table 35"/>
          <p:cNvGraphicFramePr>
            <a:graphicFrameLocks noGrp="1"/>
          </p:cNvGraphicFramePr>
          <p:nvPr>
            <p:extLst>
              <p:ext uri="{D42A27DB-BD31-4B8C-83A1-F6EECF244321}">
                <p14:modId xmlns:p14="http://schemas.microsoft.com/office/powerpoint/2010/main" val="2227252947"/>
              </p:ext>
            </p:extLst>
          </p:nvPr>
        </p:nvGraphicFramePr>
        <p:xfrm>
          <a:off x="1752600" y="1524001"/>
          <a:ext cx="5372856" cy="1905000"/>
        </p:xfrm>
        <a:graphic>
          <a:graphicData uri="http://schemas.openxmlformats.org/drawingml/2006/table">
            <a:tbl>
              <a:tblPr firstRow="1" bandRow="1">
                <a:tableStyleId>{5C22544A-7EE6-4342-B048-85BDC9FD1C3A}</a:tableStyleId>
              </a:tblPr>
              <a:tblGrid>
                <a:gridCol w="1211165">
                  <a:extLst>
                    <a:ext uri="{9D8B030D-6E8A-4147-A177-3AD203B41FA5}">
                      <a16:colId xmlns:a16="http://schemas.microsoft.com/office/drawing/2014/main" val="20000"/>
                    </a:ext>
                  </a:extLst>
                </a:gridCol>
                <a:gridCol w="1006231">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957384">
                  <a:extLst>
                    <a:ext uri="{9D8B030D-6E8A-4147-A177-3AD203B41FA5}">
                      <a16:colId xmlns:a16="http://schemas.microsoft.com/office/drawing/2014/main" val="20003"/>
                    </a:ext>
                  </a:extLst>
                </a:gridCol>
                <a:gridCol w="1055076">
                  <a:extLst>
                    <a:ext uri="{9D8B030D-6E8A-4147-A177-3AD203B41FA5}">
                      <a16:colId xmlns:a16="http://schemas.microsoft.com/office/drawing/2014/main" val="20004"/>
                    </a:ext>
                  </a:extLst>
                </a:gridCol>
              </a:tblGrid>
              <a:tr h="375920">
                <a:tc>
                  <a:txBody>
                    <a:bodyPr/>
                    <a:lstStyle/>
                    <a:p>
                      <a:pPr algn="ctr"/>
                      <a:endParaRPr lang="en-US" sz="1900" b="0"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rgbClr val="262626"/>
                          </a:solidFill>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rgbClr val="262626"/>
                          </a:solidFill>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rgbClr val="262626"/>
                          </a:solidFill>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rgbClr val="262626"/>
                          </a:solidFill>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5920">
                <a:tc>
                  <a:txBody>
                    <a:bodyPr/>
                    <a:lstStyle/>
                    <a:p>
                      <a:pPr algn="ctr"/>
                      <a:r>
                        <a:rPr lang="en-US" sz="1600" b="1" dirty="0">
                          <a:solidFill>
                            <a:srgbClr val="262626"/>
                          </a:solidFill>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5920">
                <a:tc>
                  <a:txBody>
                    <a:bodyPr/>
                    <a:lstStyle/>
                    <a:p>
                      <a:pPr algn="ctr"/>
                      <a:r>
                        <a:rPr lang="en-US" sz="1600" b="1" dirty="0">
                          <a:solidFill>
                            <a:srgbClr val="262626"/>
                          </a:solidFill>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5920">
                <a:tc>
                  <a:txBody>
                    <a:bodyPr/>
                    <a:lstStyle/>
                    <a:p>
                      <a:pPr algn="ctr"/>
                      <a:r>
                        <a:rPr lang="en-US" sz="1600" b="1" dirty="0">
                          <a:solidFill>
                            <a:srgbClr val="262626"/>
                          </a:solidFill>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chemeClr val="tx1">
                              <a:lumMod val="85000"/>
                              <a:lumOff val="15000"/>
                            </a:schemeClr>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592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dirty="0">
                          <a:solidFill>
                            <a:srgbClr val="262626"/>
                          </a:solidFill>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4752688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1310" y="1524002"/>
            <a:ext cx="8229600" cy="954107"/>
          </a:xfrm>
          <a:prstGeom prst="rect">
            <a:avLst/>
          </a:prstGeom>
          <a:solidFill>
            <a:schemeClr val="accent4">
              <a:lumMod val="20000"/>
              <a:lumOff val="80000"/>
            </a:schemeClr>
          </a:solidFill>
          <a:ln>
            <a:solidFill>
              <a:schemeClr val="accent4"/>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b="1" dirty="0">
                <a:solidFill>
                  <a:schemeClr val="accent4"/>
                </a:solidFill>
                <a:latin typeface="Optima"/>
                <a:cs typeface="Optima"/>
              </a:rPr>
              <a:t>Exercise Break: </a:t>
            </a:r>
            <a:r>
              <a:rPr lang="en-US" sz="2800" dirty="0">
                <a:latin typeface="Optima"/>
                <a:cs typeface="Optima"/>
              </a:rPr>
              <a:t>Apply this recursive approach to the distance matrix below.</a:t>
            </a:r>
          </a:p>
        </p:txBody>
      </p:sp>
      <p:graphicFrame>
        <p:nvGraphicFramePr>
          <p:cNvPr id="3" name="Table 2"/>
          <p:cNvGraphicFramePr>
            <a:graphicFrameLocks noGrp="1"/>
          </p:cNvGraphicFramePr>
          <p:nvPr>
            <p:extLst>
              <p:ext uri="{D42A27DB-BD31-4B8C-83A1-F6EECF244321}">
                <p14:modId xmlns:p14="http://schemas.microsoft.com/office/powerpoint/2010/main" val="525455862"/>
              </p:ext>
            </p:extLst>
          </p:nvPr>
        </p:nvGraphicFramePr>
        <p:xfrm>
          <a:off x="3352802" y="3276600"/>
          <a:ext cx="2541535" cy="1981200"/>
        </p:xfrm>
        <a:graphic>
          <a:graphicData uri="http://schemas.openxmlformats.org/drawingml/2006/table">
            <a:tbl>
              <a:tblPr firstRow="1" bandRow="1">
                <a:tableStyleId>{5C22544A-7EE6-4342-B048-85BDC9FD1C3A}</a:tableStyleId>
              </a:tblPr>
              <a:tblGrid>
                <a:gridCol w="517873">
                  <a:extLst>
                    <a:ext uri="{9D8B030D-6E8A-4147-A177-3AD203B41FA5}">
                      <a16:colId xmlns:a16="http://schemas.microsoft.com/office/drawing/2014/main" val="20000"/>
                    </a:ext>
                  </a:extLst>
                </a:gridCol>
                <a:gridCol w="517873">
                  <a:extLst>
                    <a:ext uri="{9D8B030D-6E8A-4147-A177-3AD203B41FA5}">
                      <a16:colId xmlns:a16="http://schemas.microsoft.com/office/drawing/2014/main" val="20001"/>
                    </a:ext>
                  </a:extLst>
                </a:gridCol>
                <a:gridCol w="517873">
                  <a:extLst>
                    <a:ext uri="{9D8B030D-6E8A-4147-A177-3AD203B41FA5}">
                      <a16:colId xmlns:a16="http://schemas.microsoft.com/office/drawing/2014/main" val="20002"/>
                    </a:ext>
                  </a:extLst>
                </a:gridCol>
                <a:gridCol w="517873">
                  <a:extLst>
                    <a:ext uri="{9D8B030D-6E8A-4147-A177-3AD203B41FA5}">
                      <a16:colId xmlns:a16="http://schemas.microsoft.com/office/drawing/2014/main" val="20003"/>
                    </a:ext>
                  </a:extLst>
                </a:gridCol>
                <a:gridCol w="470043">
                  <a:extLst>
                    <a:ext uri="{9D8B030D-6E8A-4147-A177-3AD203B41FA5}">
                      <a16:colId xmlns:a16="http://schemas.microsoft.com/office/drawing/2014/main" val="20004"/>
                    </a:ext>
                  </a:extLst>
                </a:gridCol>
              </a:tblGrid>
              <a:tr h="396240">
                <a:tc>
                  <a:txBody>
                    <a:bodyPr/>
                    <a:lstStyle/>
                    <a:p>
                      <a:pPr algn="ctr"/>
                      <a:endParaRPr lang="en-US" sz="20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err="1">
                          <a:solidFill>
                            <a:schemeClr val="tx1">
                              <a:lumMod val="85000"/>
                              <a:lumOff val="15000"/>
                            </a:schemeClr>
                          </a:solidFill>
                          <a:latin typeface="Optima"/>
                          <a:cs typeface="Optima"/>
                        </a:rPr>
                        <a:t>i</a:t>
                      </a:r>
                      <a:endParaRPr lang="en-US" sz="2000" b="1" i="1"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chemeClr val="tx1">
                              <a:lumMod val="85000"/>
                              <a:lumOff val="15000"/>
                            </a:schemeClr>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chemeClr val="tx1">
                              <a:lumMod val="85000"/>
                              <a:lumOff val="15000"/>
                            </a:schemeClr>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chemeClr val="tx1">
                              <a:lumMod val="85000"/>
                              <a:lumOff val="15000"/>
                            </a:schemeClr>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96240">
                <a:tc>
                  <a:txBody>
                    <a:bodyPr/>
                    <a:lstStyle/>
                    <a:p>
                      <a:pPr algn="r"/>
                      <a:r>
                        <a:rPr lang="en-US" sz="2000" b="1" i="1" dirty="0" err="1">
                          <a:solidFill>
                            <a:srgbClr val="262626"/>
                          </a:solidFill>
                          <a:latin typeface="Optima"/>
                          <a:cs typeface="Optima"/>
                        </a:rPr>
                        <a:t>i</a:t>
                      </a:r>
                      <a:endParaRPr lang="en-US" sz="2000" b="1" i="1"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96240">
                <a:tc>
                  <a:txBody>
                    <a:bodyPr/>
                    <a:lstStyle/>
                    <a:p>
                      <a:pPr algn="r"/>
                      <a:r>
                        <a:rPr lang="en-US" sz="2000" b="1" i="1" dirty="0">
                          <a:solidFill>
                            <a:srgbClr val="262626"/>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96240">
                <a:tc>
                  <a:txBody>
                    <a:bodyPr/>
                    <a:lstStyle/>
                    <a:p>
                      <a:pPr algn="r"/>
                      <a:r>
                        <a:rPr lang="en-US" sz="2000" b="1" i="1" dirty="0">
                          <a:solidFill>
                            <a:srgbClr val="262626"/>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96240">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2000" b="1" i="1" dirty="0">
                          <a:solidFill>
                            <a:srgbClr val="262626"/>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4" name="Title 1"/>
          <p:cNvSpPr txBox="1">
            <a:spLocks/>
          </p:cNvSpPr>
          <p:nvPr/>
        </p:nvSpPr>
        <p:spPr>
          <a:xfrm>
            <a:off x="218096"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An Idea for Distance-Based Phylogeny</a:t>
            </a:r>
          </a:p>
        </p:txBody>
      </p:sp>
    </p:spTree>
    <p:extLst>
      <p:ext uri="{BB962C8B-B14F-4D97-AF65-F5344CB8AC3E}">
        <p14:creationId xmlns:p14="http://schemas.microsoft.com/office/powerpoint/2010/main" val="5333556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000"/>
                </a:solidFill>
                <a:latin typeface="Optima"/>
                <a:cs typeface="Optima"/>
              </a:rPr>
              <a:t>Outline</a:t>
            </a:r>
          </a:p>
        </p:txBody>
      </p:sp>
      <p:sp>
        <p:nvSpPr>
          <p:cNvPr id="3" name="Content Placeholder 2"/>
          <p:cNvSpPr>
            <a:spLocks noGrp="1"/>
          </p:cNvSpPr>
          <p:nvPr>
            <p:ph idx="1"/>
          </p:nvPr>
        </p:nvSpPr>
        <p:spPr>
          <a:xfrm>
            <a:off x="457200" y="1371601"/>
            <a:ext cx="8458200" cy="5334001"/>
          </a:xfrm>
        </p:spPr>
        <p:txBody>
          <a:bodyPr>
            <a:noAutofit/>
          </a:bodyPr>
          <a:lstStyle/>
          <a:p>
            <a:pPr>
              <a:lnSpc>
                <a:spcPct val="120000"/>
              </a:lnSpc>
            </a:pPr>
            <a:r>
              <a:rPr lang="en-US" sz="2200" dirty="0">
                <a:solidFill>
                  <a:schemeClr val="bg1">
                    <a:lumMod val="50000"/>
                  </a:schemeClr>
                </a:solidFill>
                <a:latin typeface="Optima"/>
                <a:cs typeface="Optima"/>
              </a:rPr>
              <a:t>The Fastest Outbreak</a:t>
            </a:r>
          </a:p>
          <a:p>
            <a:pPr>
              <a:lnSpc>
                <a:spcPct val="120000"/>
              </a:lnSpc>
            </a:pPr>
            <a:r>
              <a:rPr lang="en-US" sz="2200" dirty="0">
                <a:solidFill>
                  <a:schemeClr val="bg1">
                    <a:lumMod val="50000"/>
                  </a:schemeClr>
                </a:solidFill>
                <a:latin typeface="Optima"/>
                <a:cs typeface="Optima"/>
              </a:rPr>
              <a:t>Transforming Distance Matrices into Evolutionary Trees</a:t>
            </a:r>
          </a:p>
          <a:p>
            <a:pPr>
              <a:lnSpc>
                <a:spcPct val="120000"/>
              </a:lnSpc>
            </a:pPr>
            <a:r>
              <a:rPr lang="en-US" sz="2200" dirty="0">
                <a:solidFill>
                  <a:schemeClr val="bg1">
                    <a:lumMod val="50000"/>
                  </a:schemeClr>
                </a:solidFill>
                <a:latin typeface="Optima"/>
                <a:cs typeface="Optima"/>
              </a:rPr>
              <a:t>Toward an Algorithm for Distance-Based Phylogeny Construction</a:t>
            </a:r>
          </a:p>
          <a:p>
            <a:pPr>
              <a:lnSpc>
                <a:spcPct val="120000"/>
              </a:lnSpc>
            </a:pPr>
            <a:r>
              <a:rPr lang="en-US" sz="2200" b="1" dirty="0">
                <a:solidFill>
                  <a:srgbClr val="000000"/>
                </a:solidFill>
                <a:latin typeface="Optima"/>
                <a:cs typeface="Optima"/>
              </a:rPr>
              <a:t>Additive Phylogeny</a:t>
            </a:r>
          </a:p>
          <a:p>
            <a:pPr>
              <a:lnSpc>
                <a:spcPct val="120000"/>
              </a:lnSpc>
            </a:pPr>
            <a:r>
              <a:rPr lang="en-US" sz="2200" dirty="0">
                <a:solidFill>
                  <a:schemeClr val="bg1">
                    <a:lumMod val="50000"/>
                  </a:schemeClr>
                </a:solidFill>
                <a:latin typeface="Optima"/>
                <a:cs typeface="Optima"/>
              </a:rPr>
              <a:t>Using Least-Squares to Construct Distance-Based Phylogenies</a:t>
            </a:r>
          </a:p>
          <a:p>
            <a:pPr>
              <a:lnSpc>
                <a:spcPct val="120000"/>
              </a:lnSpc>
            </a:pPr>
            <a:r>
              <a:rPr lang="en-US" sz="2200" dirty="0" err="1">
                <a:solidFill>
                  <a:schemeClr val="bg1">
                    <a:lumMod val="50000"/>
                  </a:schemeClr>
                </a:solidFill>
                <a:latin typeface="Optima"/>
                <a:cs typeface="Optima"/>
              </a:rPr>
              <a:t>Ultrametric</a:t>
            </a:r>
            <a:r>
              <a:rPr lang="en-US" sz="2200" dirty="0">
                <a:solidFill>
                  <a:schemeClr val="bg1">
                    <a:lumMod val="50000"/>
                  </a:schemeClr>
                </a:solidFill>
                <a:latin typeface="Optima"/>
                <a:cs typeface="Optima"/>
              </a:rPr>
              <a:t> Evolutionary Trees</a:t>
            </a:r>
          </a:p>
          <a:p>
            <a:pPr>
              <a:lnSpc>
                <a:spcPct val="120000"/>
              </a:lnSpc>
            </a:pPr>
            <a:r>
              <a:rPr lang="en-US" sz="2200" dirty="0">
                <a:solidFill>
                  <a:schemeClr val="bg1">
                    <a:lumMod val="50000"/>
                  </a:schemeClr>
                </a:solidFill>
                <a:latin typeface="Optima"/>
                <a:cs typeface="Optima"/>
              </a:rPr>
              <a:t>The Neighbor-Joining Algorithm</a:t>
            </a:r>
          </a:p>
          <a:p>
            <a:pPr>
              <a:lnSpc>
                <a:spcPct val="120000"/>
              </a:lnSpc>
            </a:pPr>
            <a:r>
              <a:rPr lang="en-US" sz="2200" dirty="0">
                <a:solidFill>
                  <a:schemeClr val="bg1">
                    <a:lumMod val="50000"/>
                  </a:schemeClr>
                </a:solidFill>
                <a:latin typeface="Optima"/>
                <a:cs typeface="Optima"/>
              </a:rPr>
              <a:t>Character-Based Tree Reconstruction</a:t>
            </a:r>
          </a:p>
          <a:p>
            <a:pPr>
              <a:lnSpc>
                <a:spcPct val="120000"/>
              </a:lnSpc>
            </a:pPr>
            <a:r>
              <a:rPr lang="en-US" sz="2200" dirty="0">
                <a:solidFill>
                  <a:schemeClr val="bg1">
                    <a:lumMod val="50000"/>
                  </a:schemeClr>
                </a:solidFill>
                <a:latin typeface="Optima"/>
                <a:cs typeface="Optima"/>
              </a:rPr>
              <a:t>The Small Parsimony Problem</a:t>
            </a:r>
          </a:p>
          <a:p>
            <a:pPr>
              <a:lnSpc>
                <a:spcPct val="120000"/>
              </a:lnSpc>
            </a:pPr>
            <a:r>
              <a:rPr lang="en-US" sz="2200" dirty="0">
                <a:solidFill>
                  <a:schemeClr val="bg1">
                    <a:lumMod val="50000"/>
                  </a:schemeClr>
                </a:solidFill>
                <a:latin typeface="Optima"/>
                <a:cs typeface="Optima"/>
              </a:rPr>
              <a:t>The Large Parsimony Problem</a:t>
            </a:r>
          </a:p>
          <a:p>
            <a:pPr>
              <a:lnSpc>
                <a:spcPct val="120000"/>
              </a:lnSpc>
            </a:pPr>
            <a:r>
              <a:rPr lang="en-US" sz="2200" dirty="0">
                <a:solidFill>
                  <a:schemeClr val="bg1">
                    <a:lumMod val="50000"/>
                  </a:schemeClr>
                </a:solidFill>
                <a:latin typeface="Optima"/>
                <a:cs typeface="Optima"/>
              </a:rPr>
              <a:t>Evolutionary Tree Reconstruction in the Modern Era</a:t>
            </a:r>
          </a:p>
        </p:txBody>
      </p:sp>
      <p:sp>
        <p:nvSpPr>
          <p:cNvPr id="5" name="Footer Placeholder 4">
            <a:extLst>
              <a:ext uri="{FF2B5EF4-FFF2-40B4-BE49-F238E27FC236}">
                <a16:creationId xmlns:a16="http://schemas.microsoft.com/office/drawing/2014/main" id="{AA760326-BAA6-714B-BFB4-F1275086A97B}"/>
              </a:ext>
            </a:extLst>
          </p:cNvPr>
          <p:cNvSpPr>
            <a:spLocks noGrp="1"/>
          </p:cNvSpPr>
          <p:nvPr>
            <p:ph type="ftr" sz="quarter" idx="11"/>
          </p:nvPr>
        </p:nvSpPr>
        <p:spPr/>
        <p:txBody>
          <a:bodyPr/>
          <a:lstStyle/>
          <a:p>
            <a:r>
              <a:rPr lang="en-US"/>
              <a:t>Bioinformatics Algorithms: An Active Learning Approach. Copyright 2018 Compeau and Pevzner.</a:t>
            </a:r>
          </a:p>
        </p:txBody>
      </p:sp>
    </p:spTree>
    <p:extLst>
      <p:ext uri="{BB962C8B-B14F-4D97-AF65-F5344CB8AC3E}">
        <p14:creationId xmlns:p14="http://schemas.microsoft.com/office/powerpoint/2010/main" val="370807057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921728121"/>
              </p:ext>
            </p:extLst>
          </p:nvPr>
        </p:nvGraphicFramePr>
        <p:xfrm>
          <a:off x="2563726" y="1752600"/>
          <a:ext cx="2541535" cy="1981200"/>
        </p:xfrm>
        <a:graphic>
          <a:graphicData uri="http://schemas.openxmlformats.org/drawingml/2006/table">
            <a:tbl>
              <a:tblPr firstRow="1" bandRow="1">
                <a:tableStyleId>{5C22544A-7EE6-4342-B048-85BDC9FD1C3A}</a:tableStyleId>
              </a:tblPr>
              <a:tblGrid>
                <a:gridCol w="517873">
                  <a:extLst>
                    <a:ext uri="{9D8B030D-6E8A-4147-A177-3AD203B41FA5}">
                      <a16:colId xmlns:a16="http://schemas.microsoft.com/office/drawing/2014/main" val="20000"/>
                    </a:ext>
                  </a:extLst>
                </a:gridCol>
                <a:gridCol w="517873">
                  <a:extLst>
                    <a:ext uri="{9D8B030D-6E8A-4147-A177-3AD203B41FA5}">
                      <a16:colId xmlns:a16="http://schemas.microsoft.com/office/drawing/2014/main" val="20001"/>
                    </a:ext>
                  </a:extLst>
                </a:gridCol>
                <a:gridCol w="517873">
                  <a:extLst>
                    <a:ext uri="{9D8B030D-6E8A-4147-A177-3AD203B41FA5}">
                      <a16:colId xmlns:a16="http://schemas.microsoft.com/office/drawing/2014/main" val="20002"/>
                    </a:ext>
                  </a:extLst>
                </a:gridCol>
                <a:gridCol w="517873">
                  <a:extLst>
                    <a:ext uri="{9D8B030D-6E8A-4147-A177-3AD203B41FA5}">
                      <a16:colId xmlns:a16="http://schemas.microsoft.com/office/drawing/2014/main" val="20003"/>
                    </a:ext>
                  </a:extLst>
                </a:gridCol>
                <a:gridCol w="470043">
                  <a:extLst>
                    <a:ext uri="{9D8B030D-6E8A-4147-A177-3AD203B41FA5}">
                      <a16:colId xmlns:a16="http://schemas.microsoft.com/office/drawing/2014/main" val="20004"/>
                    </a:ext>
                  </a:extLst>
                </a:gridCol>
              </a:tblGrid>
              <a:tr h="396240">
                <a:tc>
                  <a:txBody>
                    <a:bodyPr/>
                    <a:lstStyle/>
                    <a:p>
                      <a:pPr algn="ctr"/>
                      <a:endParaRPr lang="en-US" sz="20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err="1">
                          <a:solidFill>
                            <a:schemeClr val="tx1">
                              <a:lumMod val="85000"/>
                              <a:lumOff val="15000"/>
                            </a:schemeClr>
                          </a:solidFill>
                          <a:latin typeface="Optima"/>
                          <a:cs typeface="Optima"/>
                        </a:rPr>
                        <a:t>i</a:t>
                      </a:r>
                      <a:endParaRPr lang="en-US" sz="2000" b="1" i="1"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chemeClr val="tx1">
                              <a:lumMod val="85000"/>
                              <a:lumOff val="15000"/>
                            </a:schemeClr>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chemeClr val="tx1">
                              <a:lumMod val="85000"/>
                              <a:lumOff val="15000"/>
                            </a:schemeClr>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chemeClr val="tx1">
                              <a:lumMod val="85000"/>
                              <a:lumOff val="15000"/>
                            </a:schemeClr>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96240">
                <a:tc>
                  <a:txBody>
                    <a:bodyPr/>
                    <a:lstStyle/>
                    <a:p>
                      <a:pPr algn="r"/>
                      <a:r>
                        <a:rPr lang="en-US" sz="2000" b="1" i="1" dirty="0" err="1">
                          <a:solidFill>
                            <a:schemeClr val="tx1">
                              <a:lumMod val="85000"/>
                              <a:lumOff val="15000"/>
                            </a:schemeClr>
                          </a:solidFill>
                          <a:latin typeface="Optima"/>
                          <a:cs typeface="Optima"/>
                        </a:rPr>
                        <a:t>i</a:t>
                      </a:r>
                      <a:endParaRPr lang="en-US" sz="2000" b="1" i="1"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96240">
                <a:tc>
                  <a:txBody>
                    <a:bodyPr/>
                    <a:lstStyle/>
                    <a:p>
                      <a:pPr algn="r"/>
                      <a:r>
                        <a:rPr lang="en-US" sz="2000" b="1" i="1" dirty="0">
                          <a:solidFill>
                            <a:schemeClr val="tx1">
                              <a:lumMod val="85000"/>
                              <a:lumOff val="15000"/>
                            </a:schemeClr>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96240">
                <a:tc>
                  <a:txBody>
                    <a:bodyPr/>
                    <a:lstStyle/>
                    <a:p>
                      <a:pPr algn="r"/>
                      <a:r>
                        <a:rPr lang="en-US" sz="2000" b="1" i="1" dirty="0">
                          <a:solidFill>
                            <a:srgbClr val="262626"/>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96240">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2000" b="1" i="1" dirty="0">
                          <a:solidFill>
                            <a:srgbClr val="262626"/>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23" name="Title 1"/>
          <p:cNvSpPr txBox="1">
            <a:spLocks/>
          </p:cNvSpPr>
          <p:nvPr/>
        </p:nvSpPr>
        <p:spPr>
          <a:xfrm>
            <a:off x="218096" y="312160"/>
            <a:ext cx="8763000" cy="830840"/>
          </a:xfrm>
          <a:prstGeom prst="rect">
            <a:avLst/>
          </a:prstGeom>
        </p:spPr>
        <p:txBody>
          <a:bodyPr>
            <a:normAutofit fontScale="92500"/>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What Was Wrong With Our Algorithm?</a:t>
            </a:r>
          </a:p>
        </p:txBody>
      </p:sp>
    </p:spTree>
    <p:extLst>
      <p:ext uri="{BB962C8B-B14F-4D97-AF65-F5344CB8AC3E}">
        <p14:creationId xmlns:p14="http://schemas.microsoft.com/office/powerpoint/2010/main" val="39879356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1000" y="-47566"/>
            <a:ext cx="9753600" cy="6938991"/>
          </a:xfrm>
          <a:prstGeom prst="rect">
            <a:avLst/>
          </a:prstGeom>
        </p:spPr>
      </p:pic>
    </p:spTree>
    <p:extLst>
      <p:ext uri="{BB962C8B-B14F-4D97-AF65-F5344CB8AC3E}">
        <p14:creationId xmlns:p14="http://schemas.microsoft.com/office/powerpoint/2010/main" val="164727662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931134085"/>
              </p:ext>
            </p:extLst>
          </p:nvPr>
        </p:nvGraphicFramePr>
        <p:xfrm>
          <a:off x="2563726" y="1752600"/>
          <a:ext cx="2541535" cy="1981200"/>
        </p:xfrm>
        <a:graphic>
          <a:graphicData uri="http://schemas.openxmlformats.org/drawingml/2006/table">
            <a:tbl>
              <a:tblPr firstRow="1" bandRow="1">
                <a:tableStyleId>{5C22544A-7EE6-4342-B048-85BDC9FD1C3A}</a:tableStyleId>
              </a:tblPr>
              <a:tblGrid>
                <a:gridCol w="517873">
                  <a:extLst>
                    <a:ext uri="{9D8B030D-6E8A-4147-A177-3AD203B41FA5}">
                      <a16:colId xmlns:a16="http://schemas.microsoft.com/office/drawing/2014/main" val="20000"/>
                    </a:ext>
                  </a:extLst>
                </a:gridCol>
                <a:gridCol w="517873">
                  <a:extLst>
                    <a:ext uri="{9D8B030D-6E8A-4147-A177-3AD203B41FA5}">
                      <a16:colId xmlns:a16="http://schemas.microsoft.com/office/drawing/2014/main" val="20001"/>
                    </a:ext>
                  </a:extLst>
                </a:gridCol>
                <a:gridCol w="517873">
                  <a:extLst>
                    <a:ext uri="{9D8B030D-6E8A-4147-A177-3AD203B41FA5}">
                      <a16:colId xmlns:a16="http://schemas.microsoft.com/office/drawing/2014/main" val="20002"/>
                    </a:ext>
                  </a:extLst>
                </a:gridCol>
                <a:gridCol w="517873">
                  <a:extLst>
                    <a:ext uri="{9D8B030D-6E8A-4147-A177-3AD203B41FA5}">
                      <a16:colId xmlns:a16="http://schemas.microsoft.com/office/drawing/2014/main" val="20003"/>
                    </a:ext>
                  </a:extLst>
                </a:gridCol>
                <a:gridCol w="470043">
                  <a:extLst>
                    <a:ext uri="{9D8B030D-6E8A-4147-A177-3AD203B41FA5}">
                      <a16:colId xmlns:a16="http://schemas.microsoft.com/office/drawing/2014/main" val="20004"/>
                    </a:ext>
                  </a:extLst>
                </a:gridCol>
              </a:tblGrid>
              <a:tr h="396240">
                <a:tc>
                  <a:txBody>
                    <a:bodyPr/>
                    <a:lstStyle/>
                    <a:p>
                      <a:pPr algn="ctr"/>
                      <a:endParaRPr lang="en-US" sz="20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err="1">
                          <a:solidFill>
                            <a:schemeClr val="tx1">
                              <a:lumMod val="85000"/>
                              <a:lumOff val="15000"/>
                            </a:schemeClr>
                          </a:solidFill>
                          <a:latin typeface="Optima"/>
                          <a:cs typeface="Optima"/>
                        </a:rPr>
                        <a:t>i</a:t>
                      </a:r>
                      <a:endParaRPr lang="en-US" sz="2000" b="1" i="1"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chemeClr val="tx1">
                              <a:lumMod val="85000"/>
                              <a:lumOff val="15000"/>
                            </a:schemeClr>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chemeClr val="tx1">
                              <a:lumMod val="85000"/>
                              <a:lumOff val="15000"/>
                            </a:schemeClr>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chemeClr val="tx1">
                              <a:lumMod val="85000"/>
                              <a:lumOff val="15000"/>
                            </a:schemeClr>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96240">
                <a:tc>
                  <a:txBody>
                    <a:bodyPr/>
                    <a:lstStyle/>
                    <a:p>
                      <a:pPr algn="r"/>
                      <a:r>
                        <a:rPr lang="en-US" sz="2000" b="1" i="1" dirty="0" err="1">
                          <a:solidFill>
                            <a:schemeClr val="tx1">
                              <a:lumMod val="85000"/>
                              <a:lumOff val="15000"/>
                            </a:schemeClr>
                          </a:solidFill>
                          <a:latin typeface="Optima"/>
                          <a:cs typeface="Optima"/>
                        </a:rPr>
                        <a:t>i</a:t>
                      </a:r>
                      <a:endParaRPr lang="en-US" sz="2000" b="1" i="1"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96240">
                <a:tc>
                  <a:txBody>
                    <a:bodyPr/>
                    <a:lstStyle/>
                    <a:p>
                      <a:pPr algn="r"/>
                      <a:r>
                        <a:rPr lang="en-US" sz="2000" b="1" i="1" dirty="0">
                          <a:solidFill>
                            <a:schemeClr val="tx1">
                              <a:lumMod val="85000"/>
                              <a:lumOff val="15000"/>
                            </a:schemeClr>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85000"/>
                              <a:lumOff val="15000"/>
                            </a:schemeClr>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lumMod val="85000"/>
                              <a:lumOff val="15000"/>
                            </a:schemeClr>
                          </a:solidFill>
                          <a:latin typeface="Optima"/>
                          <a:cs typeface="Optima"/>
                        </a:rPr>
                        <a:t>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96240">
                <a:tc>
                  <a:txBody>
                    <a:bodyPr/>
                    <a:lstStyle/>
                    <a:p>
                      <a:pPr algn="r"/>
                      <a:r>
                        <a:rPr lang="en-US" sz="2000" b="1" i="1" dirty="0">
                          <a:solidFill>
                            <a:srgbClr val="262626"/>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96240">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2000" b="1" i="1" dirty="0">
                          <a:solidFill>
                            <a:srgbClr val="262626"/>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23" name="Title 1"/>
          <p:cNvSpPr txBox="1">
            <a:spLocks/>
          </p:cNvSpPr>
          <p:nvPr/>
        </p:nvSpPr>
        <p:spPr>
          <a:xfrm>
            <a:off x="218096" y="312160"/>
            <a:ext cx="8763000" cy="830840"/>
          </a:xfrm>
          <a:prstGeom prst="rect">
            <a:avLst/>
          </a:prstGeom>
        </p:spPr>
        <p:txBody>
          <a:bodyPr>
            <a:normAutofit fontScale="92500"/>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What Was Wrong With Our Algorithm?</a:t>
            </a:r>
          </a:p>
        </p:txBody>
      </p:sp>
      <p:cxnSp>
        <p:nvCxnSpPr>
          <p:cNvPr id="24" name="Straight Arrow Connector 23"/>
          <p:cNvCxnSpPr/>
          <p:nvPr/>
        </p:nvCxnSpPr>
        <p:spPr>
          <a:xfrm>
            <a:off x="3205720" y="5404839"/>
            <a:ext cx="1240321" cy="0"/>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4437669" y="5396767"/>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4446041" y="4713221"/>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H="1">
            <a:off x="1855769" y="5404839"/>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flipV="1">
            <a:off x="1864141" y="4721293"/>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9" name="Oval 28"/>
          <p:cNvSpPr>
            <a:spLocks noChangeAspect="1"/>
          </p:cNvSpPr>
          <p:nvPr/>
        </p:nvSpPr>
        <p:spPr>
          <a:xfrm>
            <a:off x="3086247" y="5207951"/>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0" name="Oval 29"/>
          <p:cNvSpPr>
            <a:spLocks noChangeAspect="1"/>
          </p:cNvSpPr>
          <p:nvPr/>
        </p:nvSpPr>
        <p:spPr>
          <a:xfrm>
            <a:off x="5595609" y="4517741"/>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31" name="Oval 30"/>
          <p:cNvSpPr>
            <a:spLocks noChangeAspect="1"/>
          </p:cNvSpPr>
          <p:nvPr/>
        </p:nvSpPr>
        <p:spPr>
          <a:xfrm>
            <a:off x="5595609" y="5870772"/>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32" name="Oval 31"/>
          <p:cNvSpPr>
            <a:spLocks noChangeAspect="1"/>
          </p:cNvSpPr>
          <p:nvPr/>
        </p:nvSpPr>
        <p:spPr>
          <a:xfrm>
            <a:off x="4181908" y="5207951"/>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3" name="Oval 32"/>
          <p:cNvSpPr>
            <a:spLocks noChangeAspect="1"/>
          </p:cNvSpPr>
          <p:nvPr/>
        </p:nvSpPr>
        <p:spPr>
          <a:xfrm>
            <a:off x="1677937" y="5870772"/>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ED1C24"/>
              </a:solidFill>
              <a:latin typeface="Optima"/>
              <a:cs typeface="Optima"/>
            </a:endParaRPr>
          </a:p>
        </p:txBody>
      </p:sp>
      <p:sp>
        <p:nvSpPr>
          <p:cNvPr id="34" name="Oval 33"/>
          <p:cNvSpPr>
            <a:spLocks noChangeAspect="1"/>
          </p:cNvSpPr>
          <p:nvPr/>
        </p:nvSpPr>
        <p:spPr>
          <a:xfrm>
            <a:off x="1677937" y="4517741"/>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35" name="TextBox 34"/>
          <p:cNvSpPr txBox="1"/>
          <p:nvPr/>
        </p:nvSpPr>
        <p:spPr>
          <a:xfrm>
            <a:off x="1708951" y="5801024"/>
            <a:ext cx="334116" cy="400110"/>
          </a:xfrm>
          <a:prstGeom prst="rect">
            <a:avLst/>
          </a:prstGeom>
          <a:noFill/>
        </p:spPr>
        <p:txBody>
          <a:bodyPr wrap="none" rtlCol="0">
            <a:spAutoFit/>
          </a:bodyPr>
          <a:lstStyle/>
          <a:p>
            <a:pPr algn="ctr"/>
            <a:r>
              <a:rPr lang="en-US" sz="2000" i="1" dirty="0">
                <a:solidFill>
                  <a:srgbClr val="FFFFFF"/>
                </a:solidFill>
                <a:latin typeface="Optima"/>
                <a:cs typeface="Optima"/>
              </a:rPr>
              <a:t>j</a:t>
            </a:r>
          </a:p>
        </p:txBody>
      </p:sp>
      <p:sp>
        <p:nvSpPr>
          <p:cNvPr id="36" name="TextBox 35"/>
          <p:cNvSpPr txBox="1"/>
          <p:nvPr/>
        </p:nvSpPr>
        <p:spPr>
          <a:xfrm>
            <a:off x="1729077" y="4478213"/>
            <a:ext cx="312033" cy="400110"/>
          </a:xfrm>
          <a:prstGeom prst="rect">
            <a:avLst/>
          </a:prstGeom>
          <a:noFill/>
        </p:spPr>
        <p:txBody>
          <a:bodyPr wrap="none" rtlCol="0">
            <a:spAutoFit/>
          </a:bodyPr>
          <a:lstStyle/>
          <a:p>
            <a:pPr algn="ctr"/>
            <a:r>
              <a:rPr lang="en-US" sz="2000" i="1" dirty="0">
                <a:solidFill>
                  <a:srgbClr val="FFFFFF"/>
                </a:solidFill>
                <a:latin typeface="Optima"/>
                <a:cs typeface="Optima"/>
              </a:rPr>
              <a:t>i</a:t>
            </a:r>
          </a:p>
        </p:txBody>
      </p:sp>
      <p:sp>
        <p:nvSpPr>
          <p:cNvPr id="37" name="TextBox 36"/>
          <p:cNvSpPr txBox="1"/>
          <p:nvPr/>
        </p:nvSpPr>
        <p:spPr>
          <a:xfrm>
            <a:off x="5612584" y="4483912"/>
            <a:ext cx="378462" cy="400110"/>
          </a:xfrm>
          <a:prstGeom prst="rect">
            <a:avLst/>
          </a:prstGeom>
          <a:noFill/>
        </p:spPr>
        <p:txBody>
          <a:bodyPr wrap="none" rtlCol="0">
            <a:spAutoFit/>
          </a:bodyPr>
          <a:lstStyle/>
          <a:p>
            <a:pPr algn="ctr"/>
            <a:r>
              <a:rPr lang="en-US" sz="2000" i="1" dirty="0">
                <a:solidFill>
                  <a:srgbClr val="FFFFFF"/>
                </a:solidFill>
                <a:latin typeface="Optima"/>
                <a:cs typeface="Optima"/>
              </a:rPr>
              <a:t>k</a:t>
            </a:r>
          </a:p>
        </p:txBody>
      </p:sp>
      <p:sp>
        <p:nvSpPr>
          <p:cNvPr id="38" name="TextBox 37"/>
          <p:cNvSpPr txBox="1"/>
          <p:nvPr/>
        </p:nvSpPr>
        <p:spPr>
          <a:xfrm>
            <a:off x="5644478" y="5848289"/>
            <a:ext cx="312033" cy="400110"/>
          </a:xfrm>
          <a:prstGeom prst="rect">
            <a:avLst/>
          </a:prstGeom>
          <a:noFill/>
        </p:spPr>
        <p:txBody>
          <a:bodyPr wrap="none" rtlCol="0">
            <a:spAutoFit/>
          </a:bodyPr>
          <a:lstStyle/>
          <a:p>
            <a:pPr algn="ctr"/>
            <a:r>
              <a:rPr lang="en-US" sz="2000" i="1" dirty="0">
                <a:solidFill>
                  <a:srgbClr val="FFFFFF"/>
                </a:solidFill>
                <a:latin typeface="Optima"/>
                <a:cs typeface="Optima"/>
              </a:rPr>
              <a:t>l</a:t>
            </a:r>
          </a:p>
        </p:txBody>
      </p:sp>
      <p:sp>
        <p:nvSpPr>
          <p:cNvPr id="39" name="TextBox 38"/>
          <p:cNvSpPr txBox="1"/>
          <p:nvPr/>
        </p:nvSpPr>
        <p:spPr>
          <a:xfrm>
            <a:off x="2425709" y="4660283"/>
            <a:ext cx="469872" cy="400110"/>
          </a:xfrm>
          <a:prstGeom prst="rect">
            <a:avLst/>
          </a:prstGeom>
          <a:noFill/>
        </p:spPr>
        <p:txBody>
          <a:bodyPr wrap="none" rtlCol="0">
            <a:spAutoFit/>
          </a:bodyPr>
          <a:lstStyle/>
          <a:p>
            <a:pPr algn="ctr"/>
            <a:r>
              <a:rPr lang="en-US" sz="2000" dirty="0">
                <a:latin typeface="Optima"/>
                <a:cs typeface="Optima"/>
              </a:rPr>
              <a:t>11</a:t>
            </a:r>
          </a:p>
        </p:txBody>
      </p:sp>
      <p:sp>
        <p:nvSpPr>
          <p:cNvPr id="40" name="TextBox 39"/>
          <p:cNvSpPr txBox="1"/>
          <p:nvPr/>
        </p:nvSpPr>
        <p:spPr>
          <a:xfrm>
            <a:off x="2508882" y="5660103"/>
            <a:ext cx="327269" cy="400110"/>
          </a:xfrm>
          <a:prstGeom prst="rect">
            <a:avLst/>
          </a:prstGeom>
          <a:noFill/>
        </p:spPr>
        <p:txBody>
          <a:bodyPr wrap="none" rtlCol="0">
            <a:spAutoFit/>
          </a:bodyPr>
          <a:lstStyle/>
          <a:p>
            <a:pPr algn="ctr"/>
            <a:r>
              <a:rPr lang="en-US" sz="2000" dirty="0">
                <a:latin typeface="Optima"/>
                <a:cs typeface="Optima"/>
              </a:rPr>
              <a:t>2</a:t>
            </a:r>
          </a:p>
        </p:txBody>
      </p:sp>
      <p:sp>
        <p:nvSpPr>
          <p:cNvPr id="41" name="TextBox 40"/>
          <p:cNvSpPr txBox="1"/>
          <p:nvPr/>
        </p:nvSpPr>
        <p:spPr>
          <a:xfrm>
            <a:off x="3640041" y="5029004"/>
            <a:ext cx="340093" cy="400110"/>
          </a:xfrm>
          <a:prstGeom prst="rect">
            <a:avLst/>
          </a:prstGeom>
          <a:noFill/>
        </p:spPr>
        <p:txBody>
          <a:bodyPr wrap="none" rtlCol="0">
            <a:spAutoFit/>
          </a:bodyPr>
          <a:lstStyle/>
          <a:p>
            <a:pPr algn="ctr"/>
            <a:r>
              <a:rPr lang="en-US" sz="2000" dirty="0">
                <a:latin typeface="Optima"/>
                <a:cs typeface="Optima"/>
              </a:rPr>
              <a:t>4</a:t>
            </a:r>
          </a:p>
        </p:txBody>
      </p:sp>
      <p:sp>
        <p:nvSpPr>
          <p:cNvPr id="42" name="TextBox 41"/>
          <p:cNvSpPr txBox="1"/>
          <p:nvPr/>
        </p:nvSpPr>
        <p:spPr>
          <a:xfrm>
            <a:off x="4866158" y="4678268"/>
            <a:ext cx="327269" cy="400110"/>
          </a:xfrm>
          <a:prstGeom prst="rect">
            <a:avLst/>
          </a:prstGeom>
          <a:noFill/>
        </p:spPr>
        <p:txBody>
          <a:bodyPr wrap="none" rtlCol="0">
            <a:spAutoFit/>
          </a:bodyPr>
          <a:lstStyle/>
          <a:p>
            <a:pPr algn="ctr"/>
            <a:r>
              <a:rPr lang="en-US" sz="2000" dirty="0">
                <a:latin typeface="Optima"/>
                <a:cs typeface="Optima"/>
              </a:rPr>
              <a:t>6</a:t>
            </a:r>
          </a:p>
        </p:txBody>
      </p:sp>
      <p:sp>
        <p:nvSpPr>
          <p:cNvPr id="43" name="TextBox 42"/>
          <p:cNvSpPr txBox="1"/>
          <p:nvPr/>
        </p:nvSpPr>
        <p:spPr>
          <a:xfrm>
            <a:off x="4866158" y="5660103"/>
            <a:ext cx="327269" cy="400110"/>
          </a:xfrm>
          <a:prstGeom prst="rect">
            <a:avLst/>
          </a:prstGeom>
          <a:noFill/>
        </p:spPr>
        <p:txBody>
          <a:bodyPr wrap="none" rtlCol="0">
            <a:spAutoFit/>
          </a:bodyPr>
          <a:lstStyle/>
          <a:p>
            <a:pPr algn="ctr"/>
            <a:r>
              <a:rPr lang="en-US" sz="2000" dirty="0">
                <a:latin typeface="Optima"/>
                <a:cs typeface="Optima"/>
              </a:rPr>
              <a:t>7</a:t>
            </a:r>
          </a:p>
        </p:txBody>
      </p:sp>
    </p:spTree>
    <p:extLst>
      <p:ext uri="{BB962C8B-B14F-4D97-AF65-F5344CB8AC3E}">
        <p14:creationId xmlns:p14="http://schemas.microsoft.com/office/powerpoint/2010/main" val="346766083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80371397"/>
              </p:ext>
            </p:extLst>
          </p:nvPr>
        </p:nvGraphicFramePr>
        <p:xfrm>
          <a:off x="2563726" y="1752600"/>
          <a:ext cx="2541535" cy="1981200"/>
        </p:xfrm>
        <a:graphic>
          <a:graphicData uri="http://schemas.openxmlformats.org/drawingml/2006/table">
            <a:tbl>
              <a:tblPr firstRow="1" bandRow="1">
                <a:tableStyleId>{5C22544A-7EE6-4342-B048-85BDC9FD1C3A}</a:tableStyleId>
              </a:tblPr>
              <a:tblGrid>
                <a:gridCol w="517873">
                  <a:extLst>
                    <a:ext uri="{9D8B030D-6E8A-4147-A177-3AD203B41FA5}">
                      <a16:colId xmlns:a16="http://schemas.microsoft.com/office/drawing/2014/main" val="20000"/>
                    </a:ext>
                  </a:extLst>
                </a:gridCol>
                <a:gridCol w="517873">
                  <a:extLst>
                    <a:ext uri="{9D8B030D-6E8A-4147-A177-3AD203B41FA5}">
                      <a16:colId xmlns:a16="http://schemas.microsoft.com/office/drawing/2014/main" val="20001"/>
                    </a:ext>
                  </a:extLst>
                </a:gridCol>
                <a:gridCol w="517873">
                  <a:extLst>
                    <a:ext uri="{9D8B030D-6E8A-4147-A177-3AD203B41FA5}">
                      <a16:colId xmlns:a16="http://schemas.microsoft.com/office/drawing/2014/main" val="20002"/>
                    </a:ext>
                  </a:extLst>
                </a:gridCol>
                <a:gridCol w="517873">
                  <a:extLst>
                    <a:ext uri="{9D8B030D-6E8A-4147-A177-3AD203B41FA5}">
                      <a16:colId xmlns:a16="http://schemas.microsoft.com/office/drawing/2014/main" val="20003"/>
                    </a:ext>
                  </a:extLst>
                </a:gridCol>
                <a:gridCol w="470043">
                  <a:extLst>
                    <a:ext uri="{9D8B030D-6E8A-4147-A177-3AD203B41FA5}">
                      <a16:colId xmlns:a16="http://schemas.microsoft.com/office/drawing/2014/main" val="20004"/>
                    </a:ext>
                  </a:extLst>
                </a:gridCol>
              </a:tblGrid>
              <a:tr h="396240">
                <a:tc>
                  <a:txBody>
                    <a:bodyPr/>
                    <a:lstStyle/>
                    <a:p>
                      <a:pPr algn="ctr"/>
                      <a:endParaRPr lang="en-US" sz="20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err="1">
                          <a:solidFill>
                            <a:schemeClr val="tx1">
                              <a:lumMod val="85000"/>
                              <a:lumOff val="15000"/>
                            </a:schemeClr>
                          </a:solidFill>
                          <a:latin typeface="Optima"/>
                          <a:cs typeface="Optima"/>
                        </a:rPr>
                        <a:t>i</a:t>
                      </a:r>
                      <a:endParaRPr lang="en-US" sz="2000" b="1" i="1"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chemeClr val="tx1">
                              <a:lumMod val="85000"/>
                              <a:lumOff val="15000"/>
                            </a:schemeClr>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ED1C24"/>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chemeClr val="tx1">
                              <a:lumMod val="85000"/>
                              <a:lumOff val="15000"/>
                            </a:schemeClr>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96240">
                <a:tc>
                  <a:txBody>
                    <a:bodyPr/>
                    <a:lstStyle/>
                    <a:p>
                      <a:pPr algn="r"/>
                      <a:r>
                        <a:rPr lang="en-US" sz="2000" b="1" i="1" dirty="0" err="1">
                          <a:solidFill>
                            <a:srgbClr val="262626"/>
                          </a:solidFill>
                          <a:latin typeface="Optima"/>
                          <a:cs typeface="Optima"/>
                        </a:rPr>
                        <a:t>i</a:t>
                      </a:r>
                      <a:endParaRPr lang="en-US" sz="2000" b="1" i="1"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96240">
                <a:tc>
                  <a:txBody>
                    <a:bodyPr/>
                    <a:lstStyle/>
                    <a:p>
                      <a:pPr algn="r"/>
                      <a:r>
                        <a:rPr lang="en-US" sz="2000" b="1" i="1" dirty="0">
                          <a:solidFill>
                            <a:srgbClr val="ED1C24"/>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rgbClr val="ED1C24"/>
                          </a:solidFill>
                          <a:latin typeface="Optima"/>
                          <a:cs typeface="Optima"/>
                        </a:rPr>
                        <a:t>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96240">
                <a:tc>
                  <a:txBody>
                    <a:bodyPr/>
                    <a:lstStyle/>
                    <a:p>
                      <a:pPr algn="r"/>
                      <a:r>
                        <a:rPr lang="en-US" sz="2000" b="1" i="1" dirty="0">
                          <a:solidFill>
                            <a:srgbClr val="262626"/>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96240">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2000" b="1" i="1" dirty="0">
                          <a:solidFill>
                            <a:srgbClr val="262626"/>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cxnSp>
        <p:nvCxnSpPr>
          <p:cNvPr id="3" name="Straight Arrow Connector 2"/>
          <p:cNvCxnSpPr/>
          <p:nvPr/>
        </p:nvCxnSpPr>
        <p:spPr>
          <a:xfrm>
            <a:off x="3205720" y="5404839"/>
            <a:ext cx="1240321" cy="0"/>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 name="Straight Arrow Connector 3"/>
          <p:cNvCxnSpPr/>
          <p:nvPr/>
        </p:nvCxnSpPr>
        <p:spPr>
          <a:xfrm>
            <a:off x="4437669" y="5396767"/>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flipV="1">
            <a:off x="4446041" y="4713221"/>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H="1">
            <a:off x="1855769" y="5404839"/>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flipV="1">
            <a:off x="1864141" y="4721293"/>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8" name="Oval 7"/>
          <p:cNvSpPr>
            <a:spLocks noChangeAspect="1"/>
          </p:cNvSpPr>
          <p:nvPr/>
        </p:nvSpPr>
        <p:spPr>
          <a:xfrm>
            <a:off x="3086247" y="5207951"/>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9" name="Oval 8"/>
          <p:cNvSpPr>
            <a:spLocks noChangeAspect="1"/>
          </p:cNvSpPr>
          <p:nvPr/>
        </p:nvSpPr>
        <p:spPr>
          <a:xfrm>
            <a:off x="5595609" y="4517741"/>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0" name="Oval 9"/>
          <p:cNvSpPr>
            <a:spLocks noChangeAspect="1"/>
          </p:cNvSpPr>
          <p:nvPr/>
        </p:nvSpPr>
        <p:spPr>
          <a:xfrm>
            <a:off x="5595609" y="5870772"/>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1" name="Oval 10"/>
          <p:cNvSpPr>
            <a:spLocks noChangeAspect="1"/>
          </p:cNvSpPr>
          <p:nvPr/>
        </p:nvSpPr>
        <p:spPr>
          <a:xfrm>
            <a:off x="4181908" y="5207951"/>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2" name="Oval 11"/>
          <p:cNvSpPr>
            <a:spLocks noChangeAspect="1"/>
          </p:cNvSpPr>
          <p:nvPr/>
        </p:nvSpPr>
        <p:spPr>
          <a:xfrm>
            <a:off x="1677937" y="5870772"/>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ED1C24"/>
              </a:solidFill>
              <a:latin typeface="Optima"/>
              <a:cs typeface="Optima"/>
            </a:endParaRPr>
          </a:p>
        </p:txBody>
      </p:sp>
      <p:sp>
        <p:nvSpPr>
          <p:cNvPr id="13" name="Oval 12"/>
          <p:cNvSpPr>
            <a:spLocks noChangeAspect="1"/>
          </p:cNvSpPr>
          <p:nvPr/>
        </p:nvSpPr>
        <p:spPr>
          <a:xfrm>
            <a:off x="1677937" y="4517741"/>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4" name="TextBox 13"/>
          <p:cNvSpPr txBox="1"/>
          <p:nvPr/>
        </p:nvSpPr>
        <p:spPr>
          <a:xfrm>
            <a:off x="1708951" y="5801024"/>
            <a:ext cx="334116" cy="400110"/>
          </a:xfrm>
          <a:prstGeom prst="rect">
            <a:avLst/>
          </a:prstGeom>
          <a:noFill/>
        </p:spPr>
        <p:txBody>
          <a:bodyPr wrap="none" rtlCol="0">
            <a:spAutoFit/>
          </a:bodyPr>
          <a:lstStyle/>
          <a:p>
            <a:pPr algn="ctr"/>
            <a:r>
              <a:rPr lang="en-US" sz="2000" i="1" dirty="0">
                <a:solidFill>
                  <a:srgbClr val="FFFFFF"/>
                </a:solidFill>
                <a:latin typeface="Optima"/>
                <a:cs typeface="Optima"/>
              </a:rPr>
              <a:t>j</a:t>
            </a:r>
          </a:p>
        </p:txBody>
      </p:sp>
      <p:sp>
        <p:nvSpPr>
          <p:cNvPr id="15" name="TextBox 14"/>
          <p:cNvSpPr txBox="1"/>
          <p:nvPr/>
        </p:nvSpPr>
        <p:spPr>
          <a:xfrm>
            <a:off x="1729077" y="4478213"/>
            <a:ext cx="312033" cy="400110"/>
          </a:xfrm>
          <a:prstGeom prst="rect">
            <a:avLst/>
          </a:prstGeom>
          <a:noFill/>
        </p:spPr>
        <p:txBody>
          <a:bodyPr wrap="none" rtlCol="0">
            <a:spAutoFit/>
          </a:bodyPr>
          <a:lstStyle/>
          <a:p>
            <a:pPr algn="ctr"/>
            <a:r>
              <a:rPr lang="en-US" sz="2000" i="1" dirty="0">
                <a:solidFill>
                  <a:srgbClr val="FFFFFF"/>
                </a:solidFill>
                <a:latin typeface="Optima"/>
                <a:cs typeface="Optima"/>
              </a:rPr>
              <a:t>i</a:t>
            </a:r>
          </a:p>
        </p:txBody>
      </p:sp>
      <p:sp>
        <p:nvSpPr>
          <p:cNvPr id="16" name="TextBox 15"/>
          <p:cNvSpPr txBox="1"/>
          <p:nvPr/>
        </p:nvSpPr>
        <p:spPr>
          <a:xfrm>
            <a:off x="5612584" y="4483912"/>
            <a:ext cx="378462" cy="400110"/>
          </a:xfrm>
          <a:prstGeom prst="rect">
            <a:avLst/>
          </a:prstGeom>
          <a:noFill/>
        </p:spPr>
        <p:txBody>
          <a:bodyPr wrap="none" rtlCol="0">
            <a:spAutoFit/>
          </a:bodyPr>
          <a:lstStyle/>
          <a:p>
            <a:pPr algn="ctr"/>
            <a:r>
              <a:rPr lang="en-US" sz="2000" i="1" dirty="0">
                <a:solidFill>
                  <a:srgbClr val="FFFFFF"/>
                </a:solidFill>
                <a:latin typeface="Optima"/>
                <a:cs typeface="Optima"/>
              </a:rPr>
              <a:t>k</a:t>
            </a:r>
          </a:p>
        </p:txBody>
      </p:sp>
      <p:sp>
        <p:nvSpPr>
          <p:cNvPr id="17" name="TextBox 16"/>
          <p:cNvSpPr txBox="1"/>
          <p:nvPr/>
        </p:nvSpPr>
        <p:spPr>
          <a:xfrm>
            <a:off x="5644478" y="5848289"/>
            <a:ext cx="312033" cy="400110"/>
          </a:xfrm>
          <a:prstGeom prst="rect">
            <a:avLst/>
          </a:prstGeom>
          <a:noFill/>
        </p:spPr>
        <p:txBody>
          <a:bodyPr wrap="none" rtlCol="0">
            <a:spAutoFit/>
          </a:bodyPr>
          <a:lstStyle/>
          <a:p>
            <a:pPr algn="ctr"/>
            <a:r>
              <a:rPr lang="en-US" sz="2000" i="1" dirty="0">
                <a:solidFill>
                  <a:srgbClr val="FFFFFF"/>
                </a:solidFill>
                <a:latin typeface="Optima"/>
                <a:cs typeface="Optima"/>
              </a:rPr>
              <a:t>l</a:t>
            </a:r>
          </a:p>
        </p:txBody>
      </p:sp>
      <p:sp>
        <p:nvSpPr>
          <p:cNvPr id="18" name="TextBox 17"/>
          <p:cNvSpPr txBox="1"/>
          <p:nvPr/>
        </p:nvSpPr>
        <p:spPr>
          <a:xfrm>
            <a:off x="2425709" y="4660283"/>
            <a:ext cx="469872" cy="400110"/>
          </a:xfrm>
          <a:prstGeom prst="rect">
            <a:avLst/>
          </a:prstGeom>
          <a:noFill/>
        </p:spPr>
        <p:txBody>
          <a:bodyPr wrap="none" rtlCol="0">
            <a:spAutoFit/>
          </a:bodyPr>
          <a:lstStyle/>
          <a:p>
            <a:pPr algn="ctr"/>
            <a:r>
              <a:rPr lang="en-US" sz="2000" dirty="0">
                <a:latin typeface="Optima"/>
                <a:cs typeface="Optima"/>
              </a:rPr>
              <a:t>11</a:t>
            </a:r>
          </a:p>
        </p:txBody>
      </p:sp>
      <p:sp>
        <p:nvSpPr>
          <p:cNvPr id="19" name="TextBox 18"/>
          <p:cNvSpPr txBox="1"/>
          <p:nvPr/>
        </p:nvSpPr>
        <p:spPr>
          <a:xfrm>
            <a:off x="2508882" y="5660103"/>
            <a:ext cx="327269" cy="400110"/>
          </a:xfrm>
          <a:prstGeom prst="rect">
            <a:avLst/>
          </a:prstGeom>
          <a:noFill/>
        </p:spPr>
        <p:txBody>
          <a:bodyPr wrap="none" rtlCol="0">
            <a:spAutoFit/>
          </a:bodyPr>
          <a:lstStyle/>
          <a:p>
            <a:pPr algn="ctr"/>
            <a:r>
              <a:rPr lang="en-US" sz="2000" dirty="0">
                <a:latin typeface="Optima"/>
                <a:cs typeface="Optima"/>
              </a:rPr>
              <a:t>2</a:t>
            </a:r>
          </a:p>
        </p:txBody>
      </p:sp>
      <p:sp>
        <p:nvSpPr>
          <p:cNvPr id="20" name="TextBox 19"/>
          <p:cNvSpPr txBox="1"/>
          <p:nvPr/>
        </p:nvSpPr>
        <p:spPr>
          <a:xfrm>
            <a:off x="3640041" y="5029004"/>
            <a:ext cx="340093" cy="400110"/>
          </a:xfrm>
          <a:prstGeom prst="rect">
            <a:avLst/>
          </a:prstGeom>
          <a:noFill/>
        </p:spPr>
        <p:txBody>
          <a:bodyPr wrap="none" rtlCol="0">
            <a:spAutoFit/>
          </a:bodyPr>
          <a:lstStyle/>
          <a:p>
            <a:pPr algn="ctr"/>
            <a:r>
              <a:rPr lang="en-US" sz="2000" dirty="0">
                <a:latin typeface="Optima"/>
                <a:cs typeface="Optima"/>
              </a:rPr>
              <a:t>4</a:t>
            </a:r>
          </a:p>
        </p:txBody>
      </p:sp>
      <p:sp>
        <p:nvSpPr>
          <p:cNvPr id="21" name="TextBox 20"/>
          <p:cNvSpPr txBox="1"/>
          <p:nvPr/>
        </p:nvSpPr>
        <p:spPr>
          <a:xfrm>
            <a:off x="4866158" y="4678268"/>
            <a:ext cx="327269" cy="400110"/>
          </a:xfrm>
          <a:prstGeom prst="rect">
            <a:avLst/>
          </a:prstGeom>
          <a:noFill/>
        </p:spPr>
        <p:txBody>
          <a:bodyPr wrap="none" rtlCol="0">
            <a:spAutoFit/>
          </a:bodyPr>
          <a:lstStyle/>
          <a:p>
            <a:pPr algn="ctr"/>
            <a:r>
              <a:rPr lang="en-US" sz="2000" dirty="0">
                <a:latin typeface="Optima"/>
                <a:cs typeface="Optima"/>
              </a:rPr>
              <a:t>6</a:t>
            </a:r>
          </a:p>
        </p:txBody>
      </p:sp>
      <p:sp>
        <p:nvSpPr>
          <p:cNvPr id="22" name="TextBox 21"/>
          <p:cNvSpPr txBox="1"/>
          <p:nvPr/>
        </p:nvSpPr>
        <p:spPr>
          <a:xfrm>
            <a:off x="4866158" y="5660103"/>
            <a:ext cx="327269" cy="400110"/>
          </a:xfrm>
          <a:prstGeom prst="rect">
            <a:avLst/>
          </a:prstGeom>
          <a:noFill/>
        </p:spPr>
        <p:txBody>
          <a:bodyPr wrap="none" rtlCol="0">
            <a:spAutoFit/>
          </a:bodyPr>
          <a:lstStyle/>
          <a:p>
            <a:pPr algn="ctr"/>
            <a:r>
              <a:rPr lang="en-US" sz="2000" dirty="0">
                <a:latin typeface="Optima"/>
                <a:cs typeface="Optima"/>
              </a:rPr>
              <a:t>7</a:t>
            </a:r>
          </a:p>
        </p:txBody>
      </p:sp>
      <p:sp>
        <p:nvSpPr>
          <p:cNvPr id="25" name="Title 1"/>
          <p:cNvSpPr txBox="1">
            <a:spLocks/>
          </p:cNvSpPr>
          <p:nvPr/>
        </p:nvSpPr>
        <p:spPr>
          <a:xfrm>
            <a:off x="218096" y="312160"/>
            <a:ext cx="8763000" cy="830840"/>
          </a:xfrm>
          <a:prstGeom prst="rect">
            <a:avLst/>
          </a:prstGeom>
        </p:spPr>
        <p:txBody>
          <a:bodyPr>
            <a:normAutofit fontScale="92500"/>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What Was Wrong With Our Algorithm?</a:t>
            </a:r>
          </a:p>
        </p:txBody>
      </p:sp>
      <p:sp>
        <p:nvSpPr>
          <p:cNvPr id="26" name="Rectangle 25"/>
          <p:cNvSpPr/>
          <p:nvPr/>
        </p:nvSpPr>
        <p:spPr>
          <a:xfrm>
            <a:off x="6729712" y="2438401"/>
            <a:ext cx="2109488" cy="830997"/>
          </a:xfrm>
          <a:prstGeom prst="rect">
            <a:avLst/>
          </a:prstGeom>
          <a:solidFill>
            <a:schemeClr val="bg1">
              <a:lumMod val="85000"/>
            </a:schemeClr>
          </a:solidFill>
          <a:ln>
            <a:solidFill>
              <a:schemeClr val="tx1">
                <a:lumMod val="85000"/>
                <a:lumOff val="15000"/>
              </a:schemeClr>
            </a:solidFill>
          </a:ln>
          <a:effectLst>
            <a:outerShdw blurRad="50800" dist="38100" dir="5400000" algn="t" rotWithShape="0">
              <a:prstClr val="black">
                <a:alpha val="40000"/>
              </a:prstClr>
            </a:outerShdw>
          </a:effectLst>
        </p:spPr>
        <p:txBody>
          <a:bodyPr wrap="square">
            <a:spAutoFit/>
          </a:bodyPr>
          <a:lstStyle/>
          <a:p>
            <a:r>
              <a:rPr lang="en-US" sz="2400" dirty="0">
                <a:solidFill>
                  <a:schemeClr val="tx1">
                    <a:lumMod val="85000"/>
                    <a:lumOff val="15000"/>
                  </a:schemeClr>
                </a:solidFill>
                <a:latin typeface="Optima"/>
                <a:cs typeface="Optima"/>
              </a:rPr>
              <a:t>minimum</a:t>
            </a:r>
            <a:br>
              <a:rPr lang="en-US" sz="2400" dirty="0">
                <a:solidFill>
                  <a:schemeClr val="tx1">
                    <a:lumMod val="85000"/>
                    <a:lumOff val="15000"/>
                  </a:schemeClr>
                </a:solidFill>
                <a:latin typeface="Optima"/>
                <a:cs typeface="Optima"/>
              </a:rPr>
            </a:br>
            <a:r>
              <a:rPr lang="en-US" sz="2400" dirty="0">
                <a:solidFill>
                  <a:schemeClr val="tx1">
                    <a:lumMod val="85000"/>
                    <a:lumOff val="15000"/>
                  </a:schemeClr>
                </a:solidFill>
                <a:latin typeface="Optima"/>
                <a:cs typeface="Optima"/>
              </a:rPr>
              <a:t>element is </a:t>
            </a:r>
            <a:r>
              <a:rPr lang="en-US" sz="2400" b="1" i="1" dirty="0" err="1">
                <a:solidFill>
                  <a:schemeClr val="tx2"/>
                </a:solidFill>
                <a:latin typeface="Optima"/>
                <a:cs typeface="Optima"/>
              </a:rPr>
              <a:t>D</a:t>
            </a:r>
            <a:r>
              <a:rPr lang="en-US" sz="2400" b="1" i="1" baseline="-25000" dirty="0" err="1">
                <a:solidFill>
                  <a:schemeClr val="tx2"/>
                </a:solidFill>
                <a:latin typeface="Optima"/>
                <a:cs typeface="Optima"/>
              </a:rPr>
              <a:t>j,k</a:t>
            </a:r>
            <a:endParaRPr lang="en-US" sz="2400" b="1" dirty="0">
              <a:solidFill>
                <a:schemeClr val="tx2"/>
              </a:solidFill>
            </a:endParaRPr>
          </a:p>
        </p:txBody>
      </p:sp>
    </p:spTree>
    <p:extLst>
      <p:ext uri="{BB962C8B-B14F-4D97-AF65-F5344CB8AC3E}">
        <p14:creationId xmlns:p14="http://schemas.microsoft.com/office/powerpoint/2010/main" val="409272823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919626090"/>
              </p:ext>
            </p:extLst>
          </p:nvPr>
        </p:nvGraphicFramePr>
        <p:xfrm>
          <a:off x="2563726" y="1752600"/>
          <a:ext cx="2541535" cy="1981200"/>
        </p:xfrm>
        <a:graphic>
          <a:graphicData uri="http://schemas.openxmlformats.org/drawingml/2006/table">
            <a:tbl>
              <a:tblPr firstRow="1" bandRow="1">
                <a:tableStyleId>{5C22544A-7EE6-4342-B048-85BDC9FD1C3A}</a:tableStyleId>
              </a:tblPr>
              <a:tblGrid>
                <a:gridCol w="517873">
                  <a:extLst>
                    <a:ext uri="{9D8B030D-6E8A-4147-A177-3AD203B41FA5}">
                      <a16:colId xmlns:a16="http://schemas.microsoft.com/office/drawing/2014/main" val="20000"/>
                    </a:ext>
                  </a:extLst>
                </a:gridCol>
                <a:gridCol w="517873">
                  <a:extLst>
                    <a:ext uri="{9D8B030D-6E8A-4147-A177-3AD203B41FA5}">
                      <a16:colId xmlns:a16="http://schemas.microsoft.com/office/drawing/2014/main" val="20001"/>
                    </a:ext>
                  </a:extLst>
                </a:gridCol>
                <a:gridCol w="517873">
                  <a:extLst>
                    <a:ext uri="{9D8B030D-6E8A-4147-A177-3AD203B41FA5}">
                      <a16:colId xmlns:a16="http://schemas.microsoft.com/office/drawing/2014/main" val="20002"/>
                    </a:ext>
                  </a:extLst>
                </a:gridCol>
                <a:gridCol w="517873">
                  <a:extLst>
                    <a:ext uri="{9D8B030D-6E8A-4147-A177-3AD203B41FA5}">
                      <a16:colId xmlns:a16="http://schemas.microsoft.com/office/drawing/2014/main" val="20003"/>
                    </a:ext>
                  </a:extLst>
                </a:gridCol>
                <a:gridCol w="470043">
                  <a:extLst>
                    <a:ext uri="{9D8B030D-6E8A-4147-A177-3AD203B41FA5}">
                      <a16:colId xmlns:a16="http://schemas.microsoft.com/office/drawing/2014/main" val="20004"/>
                    </a:ext>
                  </a:extLst>
                </a:gridCol>
              </a:tblGrid>
              <a:tr h="396240">
                <a:tc>
                  <a:txBody>
                    <a:bodyPr/>
                    <a:lstStyle/>
                    <a:p>
                      <a:pPr algn="ctr"/>
                      <a:endParaRPr lang="en-US" sz="20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err="1">
                          <a:solidFill>
                            <a:schemeClr val="tx1">
                              <a:lumMod val="85000"/>
                              <a:lumOff val="15000"/>
                            </a:schemeClr>
                          </a:solidFill>
                          <a:latin typeface="Optima"/>
                          <a:cs typeface="Optima"/>
                        </a:rPr>
                        <a:t>i</a:t>
                      </a:r>
                      <a:endParaRPr lang="en-US" sz="2000" b="1" i="1"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chemeClr val="tx1">
                              <a:lumMod val="85000"/>
                              <a:lumOff val="15000"/>
                            </a:schemeClr>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rgbClr val="ED1C24"/>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chemeClr val="tx1">
                              <a:lumMod val="85000"/>
                              <a:lumOff val="15000"/>
                            </a:schemeClr>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96240">
                <a:tc>
                  <a:txBody>
                    <a:bodyPr/>
                    <a:lstStyle/>
                    <a:p>
                      <a:pPr algn="r"/>
                      <a:r>
                        <a:rPr lang="en-US" sz="2000" b="1" i="1" dirty="0" err="1">
                          <a:solidFill>
                            <a:srgbClr val="262626"/>
                          </a:solidFill>
                          <a:latin typeface="Optima"/>
                          <a:cs typeface="Optima"/>
                        </a:rPr>
                        <a:t>i</a:t>
                      </a:r>
                      <a:endParaRPr lang="en-US" sz="2000" b="1" i="1" dirty="0">
                        <a:solidFill>
                          <a:srgbClr val="262626"/>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96240">
                <a:tc>
                  <a:txBody>
                    <a:bodyPr/>
                    <a:lstStyle/>
                    <a:p>
                      <a:pPr algn="r"/>
                      <a:r>
                        <a:rPr lang="en-US" sz="2000" b="1" i="1" dirty="0">
                          <a:solidFill>
                            <a:srgbClr val="ED1C24"/>
                          </a:solidFill>
                          <a:latin typeface="Optima"/>
                          <a:cs typeface="Optima"/>
                        </a:rPr>
                        <a:t>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rgbClr val="ED1C24"/>
                          </a:solidFill>
                          <a:latin typeface="Optima"/>
                          <a:cs typeface="Optima"/>
                        </a:rPr>
                        <a:t>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96240">
                <a:tc>
                  <a:txBody>
                    <a:bodyPr/>
                    <a:lstStyle/>
                    <a:p>
                      <a:pPr algn="r"/>
                      <a:r>
                        <a:rPr lang="en-US" sz="2000" b="1" i="1" dirty="0">
                          <a:solidFill>
                            <a:srgbClr val="262626"/>
                          </a:solidFill>
                          <a:latin typeface="Optima"/>
                          <a:cs typeface="Optima"/>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96240">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2000" b="1" i="1" dirty="0">
                          <a:solidFill>
                            <a:srgbClr val="262626"/>
                          </a:solidFill>
                          <a:latin typeface="Optima"/>
                          <a:cs typeface="Optima"/>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262626"/>
                          </a:solidFill>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24" name="Rectangle 23"/>
          <p:cNvSpPr/>
          <p:nvPr/>
        </p:nvSpPr>
        <p:spPr>
          <a:xfrm>
            <a:off x="6729712" y="2438401"/>
            <a:ext cx="2109488" cy="830997"/>
          </a:xfrm>
          <a:prstGeom prst="rect">
            <a:avLst/>
          </a:prstGeom>
          <a:solidFill>
            <a:schemeClr val="bg1">
              <a:lumMod val="85000"/>
            </a:schemeClr>
          </a:solidFill>
          <a:ln>
            <a:solidFill>
              <a:schemeClr val="tx1">
                <a:lumMod val="85000"/>
                <a:lumOff val="15000"/>
              </a:schemeClr>
            </a:solidFill>
          </a:ln>
          <a:effectLst>
            <a:outerShdw blurRad="50800" dist="38100" dir="5400000" algn="t" rotWithShape="0">
              <a:prstClr val="black">
                <a:alpha val="40000"/>
              </a:prstClr>
            </a:outerShdw>
          </a:effectLst>
        </p:spPr>
        <p:txBody>
          <a:bodyPr wrap="square">
            <a:spAutoFit/>
          </a:bodyPr>
          <a:lstStyle/>
          <a:p>
            <a:r>
              <a:rPr lang="en-US" sz="2400" dirty="0">
                <a:solidFill>
                  <a:schemeClr val="tx1">
                    <a:lumMod val="85000"/>
                    <a:lumOff val="15000"/>
                  </a:schemeClr>
                </a:solidFill>
                <a:latin typeface="Optima"/>
                <a:cs typeface="Optima"/>
              </a:rPr>
              <a:t>minimum</a:t>
            </a:r>
            <a:br>
              <a:rPr lang="en-US" sz="2400" dirty="0">
                <a:solidFill>
                  <a:schemeClr val="tx1">
                    <a:lumMod val="85000"/>
                    <a:lumOff val="15000"/>
                  </a:schemeClr>
                </a:solidFill>
                <a:latin typeface="Optima"/>
                <a:cs typeface="Optima"/>
              </a:rPr>
            </a:br>
            <a:r>
              <a:rPr lang="en-US" sz="2400" dirty="0">
                <a:solidFill>
                  <a:schemeClr val="tx1">
                    <a:lumMod val="85000"/>
                    <a:lumOff val="15000"/>
                  </a:schemeClr>
                </a:solidFill>
                <a:latin typeface="Optima"/>
                <a:cs typeface="Optima"/>
              </a:rPr>
              <a:t>element is </a:t>
            </a:r>
            <a:r>
              <a:rPr lang="en-US" sz="2400" b="1" i="1" dirty="0" err="1">
                <a:solidFill>
                  <a:schemeClr val="tx2"/>
                </a:solidFill>
                <a:latin typeface="Optima"/>
                <a:cs typeface="Optima"/>
              </a:rPr>
              <a:t>D</a:t>
            </a:r>
            <a:r>
              <a:rPr lang="en-US" sz="2400" b="1" i="1" baseline="-25000" dirty="0" err="1">
                <a:solidFill>
                  <a:schemeClr val="tx2"/>
                </a:solidFill>
                <a:latin typeface="Optima"/>
                <a:cs typeface="Optima"/>
              </a:rPr>
              <a:t>j,k</a:t>
            </a:r>
            <a:endParaRPr lang="en-US" sz="2400" b="1" dirty="0">
              <a:solidFill>
                <a:schemeClr val="tx2"/>
              </a:solidFill>
            </a:endParaRPr>
          </a:p>
        </p:txBody>
      </p:sp>
      <p:sp>
        <p:nvSpPr>
          <p:cNvPr id="25" name="Rectangle 24"/>
          <p:cNvSpPr/>
          <p:nvPr/>
        </p:nvSpPr>
        <p:spPr>
          <a:xfrm>
            <a:off x="6728173" y="4959409"/>
            <a:ext cx="2212446" cy="830997"/>
          </a:xfrm>
          <a:prstGeom prst="rect">
            <a:avLst/>
          </a:prstGeom>
          <a:solidFill>
            <a:srgbClr val="D9D9D9"/>
          </a:solidFill>
          <a:ln>
            <a:solidFill>
              <a:srgbClr val="262626"/>
            </a:solidFill>
          </a:ln>
          <a:effectLst>
            <a:outerShdw blurRad="50800" dist="38100" dir="5400000" algn="t" rotWithShape="0">
              <a:prstClr val="black">
                <a:alpha val="40000"/>
              </a:prstClr>
            </a:outerShdw>
          </a:effectLst>
        </p:spPr>
        <p:txBody>
          <a:bodyPr wrap="none">
            <a:spAutoFit/>
          </a:bodyPr>
          <a:lstStyle/>
          <a:p>
            <a:r>
              <a:rPr lang="en-US" sz="2400" b="1" i="1" dirty="0">
                <a:solidFill>
                  <a:srgbClr val="ED1C24"/>
                </a:solidFill>
                <a:latin typeface="Optima"/>
                <a:cs typeface="Optima"/>
              </a:rPr>
              <a:t>j</a:t>
            </a:r>
            <a:r>
              <a:rPr lang="en-US" sz="2400" b="1" dirty="0">
                <a:solidFill>
                  <a:schemeClr val="tx1">
                    <a:lumMod val="85000"/>
                    <a:lumOff val="15000"/>
                  </a:schemeClr>
                </a:solidFill>
                <a:latin typeface="Optima"/>
                <a:cs typeface="Optima"/>
              </a:rPr>
              <a:t> </a:t>
            </a:r>
            <a:r>
              <a:rPr lang="en-US" sz="2400" dirty="0">
                <a:solidFill>
                  <a:schemeClr val="tx1">
                    <a:lumMod val="85000"/>
                    <a:lumOff val="15000"/>
                  </a:schemeClr>
                </a:solidFill>
                <a:latin typeface="Optima"/>
                <a:cs typeface="Optima"/>
              </a:rPr>
              <a:t>and </a:t>
            </a:r>
            <a:r>
              <a:rPr lang="en-US" sz="2400" b="1" i="1" dirty="0">
                <a:solidFill>
                  <a:srgbClr val="ED1C24"/>
                </a:solidFill>
                <a:latin typeface="Optima"/>
                <a:cs typeface="Optima"/>
              </a:rPr>
              <a:t>k</a:t>
            </a:r>
            <a:r>
              <a:rPr lang="en-US" sz="2400" dirty="0">
                <a:solidFill>
                  <a:schemeClr val="tx1">
                    <a:lumMod val="85000"/>
                    <a:lumOff val="15000"/>
                  </a:schemeClr>
                </a:solidFill>
                <a:latin typeface="Optima"/>
                <a:cs typeface="Optima"/>
              </a:rPr>
              <a:t> are</a:t>
            </a:r>
            <a:br>
              <a:rPr lang="en-US" sz="2400" dirty="0">
                <a:solidFill>
                  <a:schemeClr val="tx1">
                    <a:lumMod val="85000"/>
                    <a:lumOff val="15000"/>
                  </a:schemeClr>
                </a:solidFill>
                <a:latin typeface="Optima"/>
                <a:cs typeface="Optima"/>
              </a:rPr>
            </a:br>
            <a:r>
              <a:rPr lang="en-US" sz="2400" b="1" dirty="0">
                <a:solidFill>
                  <a:schemeClr val="tx1">
                    <a:lumMod val="85000"/>
                    <a:lumOff val="15000"/>
                  </a:schemeClr>
                </a:solidFill>
                <a:latin typeface="Optima"/>
                <a:cs typeface="Optima"/>
              </a:rPr>
              <a:t>not</a:t>
            </a:r>
            <a:r>
              <a:rPr lang="en-US" sz="2400" dirty="0">
                <a:solidFill>
                  <a:schemeClr val="tx1">
                    <a:lumMod val="85000"/>
                    <a:lumOff val="15000"/>
                  </a:schemeClr>
                </a:solidFill>
                <a:latin typeface="Optima"/>
                <a:cs typeface="Optima"/>
              </a:rPr>
              <a:t> neighbors!</a:t>
            </a:r>
            <a:endParaRPr lang="en-US" sz="2400" i="1" dirty="0">
              <a:solidFill>
                <a:schemeClr val="tx1">
                  <a:lumMod val="85000"/>
                  <a:lumOff val="15000"/>
                </a:schemeClr>
              </a:solidFill>
            </a:endParaRPr>
          </a:p>
        </p:txBody>
      </p:sp>
      <p:cxnSp>
        <p:nvCxnSpPr>
          <p:cNvPr id="26" name="Straight Arrow Connector 25"/>
          <p:cNvCxnSpPr/>
          <p:nvPr/>
        </p:nvCxnSpPr>
        <p:spPr>
          <a:xfrm>
            <a:off x="3205720" y="5404839"/>
            <a:ext cx="1240321" cy="0"/>
          </a:xfrm>
          <a:prstGeom prst="straightConnector1">
            <a:avLst/>
          </a:prstGeom>
          <a:ln w="38100" cmpd="sng">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4437669" y="5396767"/>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V="1">
            <a:off x="4446041" y="4713221"/>
            <a:ext cx="1350955" cy="679984"/>
          </a:xfrm>
          <a:prstGeom prst="straightConnector1">
            <a:avLst/>
          </a:prstGeom>
          <a:ln w="38100" cmpd="sng">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a:off x="1855769" y="5404839"/>
            <a:ext cx="1350955" cy="679984"/>
          </a:xfrm>
          <a:prstGeom prst="straightConnector1">
            <a:avLst/>
          </a:prstGeom>
          <a:ln w="38100" cmpd="sng">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flipV="1">
            <a:off x="1864141" y="4721293"/>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1" name="Oval 30"/>
          <p:cNvSpPr>
            <a:spLocks noChangeAspect="1"/>
          </p:cNvSpPr>
          <p:nvPr/>
        </p:nvSpPr>
        <p:spPr>
          <a:xfrm>
            <a:off x="3086247" y="5207951"/>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2" name="Oval 31"/>
          <p:cNvSpPr>
            <a:spLocks noChangeAspect="1"/>
          </p:cNvSpPr>
          <p:nvPr/>
        </p:nvSpPr>
        <p:spPr>
          <a:xfrm>
            <a:off x="5595609" y="4517741"/>
            <a:ext cx="365762" cy="365760"/>
          </a:xfrm>
          <a:prstGeom prst="ellipse">
            <a:avLst/>
          </a:prstGeom>
          <a:solidFill>
            <a:schemeClr val="tx2"/>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33" name="Oval 32"/>
          <p:cNvSpPr>
            <a:spLocks noChangeAspect="1"/>
          </p:cNvSpPr>
          <p:nvPr/>
        </p:nvSpPr>
        <p:spPr>
          <a:xfrm>
            <a:off x="5595609" y="5870772"/>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34" name="Oval 33"/>
          <p:cNvSpPr>
            <a:spLocks noChangeAspect="1"/>
          </p:cNvSpPr>
          <p:nvPr/>
        </p:nvSpPr>
        <p:spPr>
          <a:xfrm>
            <a:off x="4181908" y="5207951"/>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35" name="Oval 34"/>
          <p:cNvSpPr>
            <a:spLocks noChangeAspect="1"/>
          </p:cNvSpPr>
          <p:nvPr/>
        </p:nvSpPr>
        <p:spPr>
          <a:xfrm>
            <a:off x="1677937" y="5870772"/>
            <a:ext cx="365762" cy="365760"/>
          </a:xfrm>
          <a:prstGeom prst="ellipse">
            <a:avLst/>
          </a:prstGeom>
          <a:solidFill>
            <a:srgbClr val="ED1C24"/>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ED1C24"/>
              </a:solidFill>
              <a:latin typeface="Optima"/>
              <a:cs typeface="Optima"/>
            </a:endParaRPr>
          </a:p>
        </p:txBody>
      </p:sp>
      <p:sp>
        <p:nvSpPr>
          <p:cNvPr id="36" name="Oval 35"/>
          <p:cNvSpPr>
            <a:spLocks noChangeAspect="1"/>
          </p:cNvSpPr>
          <p:nvPr/>
        </p:nvSpPr>
        <p:spPr>
          <a:xfrm>
            <a:off x="1677937" y="4517741"/>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37" name="TextBox 36"/>
          <p:cNvSpPr txBox="1"/>
          <p:nvPr/>
        </p:nvSpPr>
        <p:spPr>
          <a:xfrm>
            <a:off x="1708951" y="5801024"/>
            <a:ext cx="334116" cy="400110"/>
          </a:xfrm>
          <a:prstGeom prst="rect">
            <a:avLst/>
          </a:prstGeom>
          <a:noFill/>
        </p:spPr>
        <p:txBody>
          <a:bodyPr wrap="none" rtlCol="0">
            <a:spAutoFit/>
          </a:bodyPr>
          <a:lstStyle/>
          <a:p>
            <a:pPr algn="ctr"/>
            <a:r>
              <a:rPr lang="en-US" sz="2000" i="1" dirty="0">
                <a:solidFill>
                  <a:srgbClr val="FFFFFF"/>
                </a:solidFill>
                <a:latin typeface="Optima"/>
                <a:cs typeface="Optima"/>
              </a:rPr>
              <a:t>j</a:t>
            </a:r>
          </a:p>
        </p:txBody>
      </p:sp>
      <p:sp>
        <p:nvSpPr>
          <p:cNvPr id="38" name="TextBox 37"/>
          <p:cNvSpPr txBox="1"/>
          <p:nvPr/>
        </p:nvSpPr>
        <p:spPr>
          <a:xfrm>
            <a:off x="1729077" y="4478213"/>
            <a:ext cx="312033" cy="400110"/>
          </a:xfrm>
          <a:prstGeom prst="rect">
            <a:avLst/>
          </a:prstGeom>
          <a:noFill/>
        </p:spPr>
        <p:txBody>
          <a:bodyPr wrap="none" rtlCol="0">
            <a:spAutoFit/>
          </a:bodyPr>
          <a:lstStyle/>
          <a:p>
            <a:pPr algn="ctr"/>
            <a:r>
              <a:rPr lang="en-US" sz="2000" i="1" dirty="0">
                <a:solidFill>
                  <a:srgbClr val="FFFFFF"/>
                </a:solidFill>
                <a:latin typeface="Optima"/>
                <a:cs typeface="Optima"/>
              </a:rPr>
              <a:t>i</a:t>
            </a:r>
          </a:p>
        </p:txBody>
      </p:sp>
      <p:sp>
        <p:nvSpPr>
          <p:cNvPr id="39" name="TextBox 38"/>
          <p:cNvSpPr txBox="1"/>
          <p:nvPr/>
        </p:nvSpPr>
        <p:spPr>
          <a:xfrm>
            <a:off x="5612584" y="4483912"/>
            <a:ext cx="378462" cy="400110"/>
          </a:xfrm>
          <a:prstGeom prst="rect">
            <a:avLst/>
          </a:prstGeom>
          <a:noFill/>
        </p:spPr>
        <p:txBody>
          <a:bodyPr wrap="none" rtlCol="0">
            <a:spAutoFit/>
          </a:bodyPr>
          <a:lstStyle/>
          <a:p>
            <a:pPr algn="ctr"/>
            <a:r>
              <a:rPr lang="en-US" sz="2000" i="1" dirty="0">
                <a:solidFill>
                  <a:srgbClr val="FFFFFF"/>
                </a:solidFill>
                <a:latin typeface="Optima"/>
                <a:cs typeface="Optima"/>
              </a:rPr>
              <a:t>k</a:t>
            </a:r>
          </a:p>
        </p:txBody>
      </p:sp>
      <p:sp>
        <p:nvSpPr>
          <p:cNvPr id="40" name="TextBox 39"/>
          <p:cNvSpPr txBox="1"/>
          <p:nvPr/>
        </p:nvSpPr>
        <p:spPr>
          <a:xfrm>
            <a:off x="5644478" y="5848289"/>
            <a:ext cx="312033" cy="400110"/>
          </a:xfrm>
          <a:prstGeom prst="rect">
            <a:avLst/>
          </a:prstGeom>
          <a:noFill/>
        </p:spPr>
        <p:txBody>
          <a:bodyPr wrap="none" rtlCol="0">
            <a:spAutoFit/>
          </a:bodyPr>
          <a:lstStyle/>
          <a:p>
            <a:pPr algn="ctr"/>
            <a:r>
              <a:rPr lang="en-US" sz="2000" i="1" dirty="0">
                <a:solidFill>
                  <a:srgbClr val="FFFFFF"/>
                </a:solidFill>
                <a:latin typeface="Optima"/>
                <a:cs typeface="Optima"/>
              </a:rPr>
              <a:t>l</a:t>
            </a:r>
          </a:p>
        </p:txBody>
      </p:sp>
      <p:sp>
        <p:nvSpPr>
          <p:cNvPr id="41" name="TextBox 40"/>
          <p:cNvSpPr txBox="1"/>
          <p:nvPr/>
        </p:nvSpPr>
        <p:spPr>
          <a:xfrm>
            <a:off x="2425709" y="4660283"/>
            <a:ext cx="469872" cy="400110"/>
          </a:xfrm>
          <a:prstGeom prst="rect">
            <a:avLst/>
          </a:prstGeom>
          <a:noFill/>
        </p:spPr>
        <p:txBody>
          <a:bodyPr wrap="none" rtlCol="0">
            <a:spAutoFit/>
          </a:bodyPr>
          <a:lstStyle/>
          <a:p>
            <a:pPr algn="ctr"/>
            <a:r>
              <a:rPr lang="en-US" sz="2000" dirty="0">
                <a:latin typeface="Optima"/>
                <a:cs typeface="Optima"/>
              </a:rPr>
              <a:t>11</a:t>
            </a:r>
          </a:p>
        </p:txBody>
      </p:sp>
      <p:sp>
        <p:nvSpPr>
          <p:cNvPr id="42" name="TextBox 41"/>
          <p:cNvSpPr txBox="1"/>
          <p:nvPr/>
        </p:nvSpPr>
        <p:spPr>
          <a:xfrm>
            <a:off x="2508882" y="5660103"/>
            <a:ext cx="327269" cy="400110"/>
          </a:xfrm>
          <a:prstGeom prst="rect">
            <a:avLst/>
          </a:prstGeom>
          <a:noFill/>
        </p:spPr>
        <p:txBody>
          <a:bodyPr wrap="none" rtlCol="0">
            <a:spAutoFit/>
          </a:bodyPr>
          <a:lstStyle/>
          <a:p>
            <a:pPr algn="ctr"/>
            <a:r>
              <a:rPr lang="en-US" sz="2000" dirty="0">
                <a:latin typeface="Optima"/>
                <a:cs typeface="Optima"/>
              </a:rPr>
              <a:t>2</a:t>
            </a:r>
          </a:p>
        </p:txBody>
      </p:sp>
      <p:sp>
        <p:nvSpPr>
          <p:cNvPr id="43" name="TextBox 42"/>
          <p:cNvSpPr txBox="1"/>
          <p:nvPr/>
        </p:nvSpPr>
        <p:spPr>
          <a:xfrm>
            <a:off x="3640041" y="5029004"/>
            <a:ext cx="340093" cy="400110"/>
          </a:xfrm>
          <a:prstGeom prst="rect">
            <a:avLst/>
          </a:prstGeom>
          <a:noFill/>
        </p:spPr>
        <p:txBody>
          <a:bodyPr wrap="none" rtlCol="0">
            <a:spAutoFit/>
          </a:bodyPr>
          <a:lstStyle/>
          <a:p>
            <a:pPr algn="ctr"/>
            <a:r>
              <a:rPr lang="en-US" sz="2000" dirty="0">
                <a:latin typeface="Optima"/>
                <a:cs typeface="Optima"/>
              </a:rPr>
              <a:t>4</a:t>
            </a:r>
          </a:p>
        </p:txBody>
      </p:sp>
      <p:sp>
        <p:nvSpPr>
          <p:cNvPr id="44" name="TextBox 43"/>
          <p:cNvSpPr txBox="1"/>
          <p:nvPr/>
        </p:nvSpPr>
        <p:spPr>
          <a:xfrm>
            <a:off x="4866158" y="4678268"/>
            <a:ext cx="327269" cy="400110"/>
          </a:xfrm>
          <a:prstGeom prst="rect">
            <a:avLst/>
          </a:prstGeom>
          <a:noFill/>
        </p:spPr>
        <p:txBody>
          <a:bodyPr wrap="none" rtlCol="0">
            <a:spAutoFit/>
          </a:bodyPr>
          <a:lstStyle/>
          <a:p>
            <a:pPr algn="ctr"/>
            <a:r>
              <a:rPr lang="en-US" sz="2000" dirty="0">
                <a:latin typeface="Optima"/>
                <a:cs typeface="Optima"/>
              </a:rPr>
              <a:t>6</a:t>
            </a:r>
          </a:p>
        </p:txBody>
      </p:sp>
      <p:sp>
        <p:nvSpPr>
          <p:cNvPr id="45" name="TextBox 44"/>
          <p:cNvSpPr txBox="1"/>
          <p:nvPr/>
        </p:nvSpPr>
        <p:spPr>
          <a:xfrm>
            <a:off x="4866158" y="5660103"/>
            <a:ext cx="327269" cy="400110"/>
          </a:xfrm>
          <a:prstGeom prst="rect">
            <a:avLst/>
          </a:prstGeom>
          <a:noFill/>
        </p:spPr>
        <p:txBody>
          <a:bodyPr wrap="none" rtlCol="0">
            <a:spAutoFit/>
          </a:bodyPr>
          <a:lstStyle/>
          <a:p>
            <a:pPr algn="ctr"/>
            <a:r>
              <a:rPr lang="en-US" sz="2000" dirty="0">
                <a:latin typeface="Optima"/>
                <a:cs typeface="Optima"/>
              </a:rPr>
              <a:t>7</a:t>
            </a:r>
          </a:p>
        </p:txBody>
      </p:sp>
      <p:sp>
        <p:nvSpPr>
          <p:cNvPr id="46" name="Title 1"/>
          <p:cNvSpPr txBox="1">
            <a:spLocks/>
          </p:cNvSpPr>
          <p:nvPr/>
        </p:nvSpPr>
        <p:spPr>
          <a:xfrm>
            <a:off x="218096" y="312160"/>
            <a:ext cx="8763000" cy="830840"/>
          </a:xfrm>
          <a:prstGeom prst="rect">
            <a:avLst/>
          </a:prstGeom>
        </p:spPr>
        <p:txBody>
          <a:bodyPr>
            <a:normAutofit fontScale="92500"/>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What Was Wrong With Our Algorithm?</a:t>
            </a:r>
          </a:p>
        </p:txBody>
      </p:sp>
    </p:spTree>
    <p:extLst>
      <p:ext uri="{BB962C8B-B14F-4D97-AF65-F5344CB8AC3E}">
        <p14:creationId xmlns:p14="http://schemas.microsoft.com/office/powerpoint/2010/main" val="338575335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3"/>
          <p:cNvSpPr txBox="1">
            <a:spLocks/>
          </p:cNvSpPr>
          <p:nvPr/>
        </p:nvSpPr>
        <p:spPr>
          <a:xfrm>
            <a:off x="533400" y="1905002"/>
            <a:ext cx="8153400" cy="1447799"/>
          </a:xfrm>
          <a:prstGeom prst="rect">
            <a:avLst/>
          </a:prstGeom>
          <a:solidFill>
            <a:schemeClr val="accent1">
              <a:lumMod val="20000"/>
              <a:lumOff val="80000"/>
            </a:schemeClr>
          </a:solidFill>
          <a:ln>
            <a:solidFill>
              <a:srgbClr val="176FC1"/>
            </a:solidFill>
          </a:ln>
          <a:effectLst>
            <a:outerShdw blurRad="50800" dist="38100" dir="5400000" algn="t" rotWithShape="0">
              <a:prstClr val="black">
                <a:alpha val="40000"/>
              </a:prstClr>
            </a:outerShdw>
          </a:effectLst>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a:latin typeface="Optima"/>
                <a:cs typeface="Optima"/>
              </a:rPr>
              <a:t>Rather than trying to find </a:t>
            </a:r>
            <a:r>
              <a:rPr lang="en-US" sz="2800" b="1" dirty="0">
                <a:solidFill>
                  <a:srgbClr val="ED1C24"/>
                </a:solidFill>
                <a:latin typeface="Optima"/>
                <a:cs typeface="Optima"/>
              </a:rPr>
              <a:t>neighbors</a:t>
            </a:r>
            <a:r>
              <a:rPr lang="en-US" sz="2800" dirty="0">
                <a:latin typeface="Optima"/>
                <a:cs typeface="Optima"/>
              </a:rPr>
              <a:t>, let’s instead try to compute the length of </a:t>
            </a:r>
            <a:r>
              <a:rPr lang="en-US" sz="2800" b="1" dirty="0">
                <a:solidFill>
                  <a:schemeClr val="accent1"/>
                </a:solidFill>
                <a:latin typeface="Optima"/>
                <a:cs typeface="Optima"/>
              </a:rPr>
              <a:t>limbs</a:t>
            </a:r>
            <a:r>
              <a:rPr lang="en-US" sz="2800" dirty="0">
                <a:latin typeface="Optima"/>
                <a:cs typeface="Optima"/>
              </a:rPr>
              <a:t>, the edges attached to leaves. </a:t>
            </a:r>
          </a:p>
        </p:txBody>
      </p:sp>
      <p:sp>
        <p:nvSpPr>
          <p:cNvPr id="3" name="Title 1"/>
          <p:cNvSpPr txBox="1">
            <a:spLocks/>
          </p:cNvSpPr>
          <p:nvPr/>
        </p:nvSpPr>
        <p:spPr>
          <a:xfrm>
            <a:off x="218096"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From Neighbors to Limbs</a:t>
            </a:r>
          </a:p>
        </p:txBody>
      </p:sp>
      <p:sp>
        <p:nvSpPr>
          <p:cNvPr id="4" name="TextBox 3"/>
          <p:cNvSpPr txBox="1"/>
          <p:nvPr/>
        </p:nvSpPr>
        <p:spPr>
          <a:xfrm>
            <a:off x="8655436" y="2120587"/>
            <a:ext cx="184666" cy="369332"/>
          </a:xfrm>
          <a:prstGeom prst="rect">
            <a:avLst/>
          </a:prstGeom>
          <a:noFill/>
        </p:spPr>
        <p:txBody>
          <a:bodyPr wrap="none" rtlCol="0">
            <a:spAutoFit/>
          </a:bodyPr>
          <a:lstStyle/>
          <a:p>
            <a:endParaRPr lang="en-US" dirty="0"/>
          </a:p>
        </p:txBody>
      </p:sp>
      <p:cxnSp>
        <p:nvCxnSpPr>
          <p:cNvPr id="5" name="Straight Arrow Connector 4"/>
          <p:cNvCxnSpPr/>
          <p:nvPr/>
        </p:nvCxnSpPr>
        <p:spPr>
          <a:xfrm>
            <a:off x="3205720" y="5404839"/>
            <a:ext cx="1240321" cy="0"/>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4437669" y="5396767"/>
            <a:ext cx="1350955" cy="679984"/>
          </a:xfrm>
          <a:prstGeom prst="straightConnector1">
            <a:avLst/>
          </a:prstGeom>
          <a:ln w="38100"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4446041" y="4713221"/>
            <a:ext cx="1350955" cy="679984"/>
          </a:xfrm>
          <a:prstGeom prst="straightConnector1">
            <a:avLst/>
          </a:prstGeom>
          <a:ln w="38100"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1855769" y="5404839"/>
            <a:ext cx="1350955" cy="679984"/>
          </a:xfrm>
          <a:prstGeom prst="straightConnector1">
            <a:avLst/>
          </a:prstGeom>
          <a:ln w="38100"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flipV="1">
            <a:off x="1864141" y="4721293"/>
            <a:ext cx="1350955" cy="679984"/>
          </a:xfrm>
          <a:prstGeom prst="straightConnector1">
            <a:avLst/>
          </a:prstGeom>
          <a:ln w="38100" cmpd="sng">
            <a:solidFill>
              <a:srgbClr val="176FC1"/>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0" name="Oval 9"/>
          <p:cNvSpPr>
            <a:spLocks noChangeAspect="1"/>
          </p:cNvSpPr>
          <p:nvPr/>
        </p:nvSpPr>
        <p:spPr>
          <a:xfrm>
            <a:off x="3086247" y="5207951"/>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1" name="Oval 10"/>
          <p:cNvSpPr>
            <a:spLocks noChangeAspect="1"/>
          </p:cNvSpPr>
          <p:nvPr/>
        </p:nvSpPr>
        <p:spPr>
          <a:xfrm>
            <a:off x="5595609" y="4517741"/>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2" name="Oval 11"/>
          <p:cNvSpPr>
            <a:spLocks noChangeAspect="1"/>
          </p:cNvSpPr>
          <p:nvPr/>
        </p:nvSpPr>
        <p:spPr>
          <a:xfrm>
            <a:off x="5595609" y="5870772"/>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3" name="Oval 12"/>
          <p:cNvSpPr>
            <a:spLocks noChangeAspect="1"/>
          </p:cNvSpPr>
          <p:nvPr/>
        </p:nvSpPr>
        <p:spPr>
          <a:xfrm>
            <a:off x="4181908" y="5207951"/>
            <a:ext cx="365762" cy="365760"/>
          </a:xfrm>
          <a:prstGeom prst="ellipse">
            <a:avLst/>
          </a:prstGeom>
          <a:solidFill>
            <a:schemeClr val="bg1">
              <a:lumMod val="6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4" name="Oval 13"/>
          <p:cNvSpPr>
            <a:spLocks noChangeAspect="1"/>
          </p:cNvSpPr>
          <p:nvPr/>
        </p:nvSpPr>
        <p:spPr>
          <a:xfrm>
            <a:off x="1677937" y="5870772"/>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ED1C24"/>
              </a:solidFill>
              <a:latin typeface="Optima"/>
              <a:cs typeface="Optima"/>
            </a:endParaRPr>
          </a:p>
        </p:txBody>
      </p:sp>
      <p:sp>
        <p:nvSpPr>
          <p:cNvPr id="15" name="Oval 14"/>
          <p:cNvSpPr>
            <a:spLocks noChangeAspect="1"/>
          </p:cNvSpPr>
          <p:nvPr/>
        </p:nvSpPr>
        <p:spPr>
          <a:xfrm>
            <a:off x="1677937" y="4517741"/>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latin typeface="Optima"/>
              <a:cs typeface="Optima"/>
            </a:endParaRPr>
          </a:p>
        </p:txBody>
      </p:sp>
      <p:sp>
        <p:nvSpPr>
          <p:cNvPr id="16" name="TextBox 15"/>
          <p:cNvSpPr txBox="1"/>
          <p:nvPr/>
        </p:nvSpPr>
        <p:spPr>
          <a:xfrm>
            <a:off x="1708951" y="5801024"/>
            <a:ext cx="334116" cy="400110"/>
          </a:xfrm>
          <a:prstGeom prst="rect">
            <a:avLst/>
          </a:prstGeom>
          <a:noFill/>
        </p:spPr>
        <p:txBody>
          <a:bodyPr wrap="none" rtlCol="0">
            <a:spAutoFit/>
          </a:bodyPr>
          <a:lstStyle/>
          <a:p>
            <a:pPr algn="ctr"/>
            <a:r>
              <a:rPr lang="en-US" sz="2000" i="1" dirty="0">
                <a:solidFill>
                  <a:srgbClr val="FFFFFF"/>
                </a:solidFill>
                <a:latin typeface="Optima"/>
                <a:cs typeface="Optima"/>
              </a:rPr>
              <a:t>j</a:t>
            </a:r>
          </a:p>
        </p:txBody>
      </p:sp>
      <p:sp>
        <p:nvSpPr>
          <p:cNvPr id="17" name="TextBox 16"/>
          <p:cNvSpPr txBox="1"/>
          <p:nvPr/>
        </p:nvSpPr>
        <p:spPr>
          <a:xfrm>
            <a:off x="1729077" y="4478213"/>
            <a:ext cx="312033" cy="400110"/>
          </a:xfrm>
          <a:prstGeom prst="rect">
            <a:avLst/>
          </a:prstGeom>
          <a:noFill/>
        </p:spPr>
        <p:txBody>
          <a:bodyPr wrap="none" rtlCol="0">
            <a:spAutoFit/>
          </a:bodyPr>
          <a:lstStyle/>
          <a:p>
            <a:pPr algn="ctr"/>
            <a:r>
              <a:rPr lang="en-US" sz="2000" i="1" dirty="0">
                <a:solidFill>
                  <a:srgbClr val="FFFFFF"/>
                </a:solidFill>
                <a:latin typeface="Optima"/>
                <a:cs typeface="Optima"/>
              </a:rPr>
              <a:t>i</a:t>
            </a:r>
          </a:p>
        </p:txBody>
      </p:sp>
      <p:sp>
        <p:nvSpPr>
          <p:cNvPr id="18" name="TextBox 17"/>
          <p:cNvSpPr txBox="1"/>
          <p:nvPr/>
        </p:nvSpPr>
        <p:spPr>
          <a:xfrm>
            <a:off x="5612584" y="4483912"/>
            <a:ext cx="378462" cy="400110"/>
          </a:xfrm>
          <a:prstGeom prst="rect">
            <a:avLst/>
          </a:prstGeom>
          <a:noFill/>
        </p:spPr>
        <p:txBody>
          <a:bodyPr wrap="none" rtlCol="0">
            <a:spAutoFit/>
          </a:bodyPr>
          <a:lstStyle/>
          <a:p>
            <a:pPr algn="ctr"/>
            <a:r>
              <a:rPr lang="en-US" sz="2000" i="1" dirty="0">
                <a:solidFill>
                  <a:srgbClr val="FFFFFF"/>
                </a:solidFill>
                <a:latin typeface="Optima"/>
                <a:cs typeface="Optima"/>
              </a:rPr>
              <a:t>k</a:t>
            </a:r>
          </a:p>
        </p:txBody>
      </p:sp>
      <p:sp>
        <p:nvSpPr>
          <p:cNvPr id="19" name="TextBox 18"/>
          <p:cNvSpPr txBox="1"/>
          <p:nvPr/>
        </p:nvSpPr>
        <p:spPr>
          <a:xfrm>
            <a:off x="5644478" y="5848289"/>
            <a:ext cx="312033" cy="400110"/>
          </a:xfrm>
          <a:prstGeom prst="rect">
            <a:avLst/>
          </a:prstGeom>
          <a:noFill/>
        </p:spPr>
        <p:txBody>
          <a:bodyPr wrap="none" rtlCol="0">
            <a:spAutoFit/>
          </a:bodyPr>
          <a:lstStyle/>
          <a:p>
            <a:pPr algn="ctr"/>
            <a:r>
              <a:rPr lang="en-US" sz="2000" i="1" dirty="0">
                <a:solidFill>
                  <a:srgbClr val="FFFFFF"/>
                </a:solidFill>
                <a:latin typeface="Optima"/>
                <a:cs typeface="Optima"/>
              </a:rPr>
              <a:t>l</a:t>
            </a:r>
          </a:p>
        </p:txBody>
      </p:sp>
      <p:sp>
        <p:nvSpPr>
          <p:cNvPr id="20" name="TextBox 19"/>
          <p:cNvSpPr txBox="1"/>
          <p:nvPr/>
        </p:nvSpPr>
        <p:spPr>
          <a:xfrm>
            <a:off x="2518429" y="4660283"/>
            <a:ext cx="284435" cy="400110"/>
          </a:xfrm>
          <a:prstGeom prst="rect">
            <a:avLst/>
          </a:prstGeom>
          <a:noFill/>
        </p:spPr>
        <p:txBody>
          <a:bodyPr wrap="none" rtlCol="0">
            <a:spAutoFit/>
          </a:bodyPr>
          <a:lstStyle/>
          <a:p>
            <a:pPr algn="ctr"/>
            <a:r>
              <a:rPr lang="en-US" sz="2000" dirty="0">
                <a:latin typeface="Optima"/>
                <a:cs typeface="Optima"/>
              </a:rPr>
              <a:t>?</a:t>
            </a:r>
          </a:p>
        </p:txBody>
      </p:sp>
      <p:sp>
        <p:nvSpPr>
          <p:cNvPr id="21" name="TextBox 20"/>
          <p:cNvSpPr txBox="1"/>
          <p:nvPr/>
        </p:nvSpPr>
        <p:spPr>
          <a:xfrm>
            <a:off x="2530299" y="5660103"/>
            <a:ext cx="284435" cy="400110"/>
          </a:xfrm>
          <a:prstGeom prst="rect">
            <a:avLst/>
          </a:prstGeom>
          <a:noFill/>
        </p:spPr>
        <p:txBody>
          <a:bodyPr wrap="none" rtlCol="0">
            <a:spAutoFit/>
          </a:bodyPr>
          <a:lstStyle/>
          <a:p>
            <a:pPr algn="ctr"/>
            <a:r>
              <a:rPr lang="en-US" sz="2000" dirty="0">
                <a:latin typeface="Optima"/>
                <a:cs typeface="Optima"/>
              </a:rPr>
              <a:t>?</a:t>
            </a:r>
          </a:p>
        </p:txBody>
      </p:sp>
      <p:sp>
        <p:nvSpPr>
          <p:cNvPr id="22" name="TextBox 21"/>
          <p:cNvSpPr txBox="1"/>
          <p:nvPr/>
        </p:nvSpPr>
        <p:spPr>
          <a:xfrm>
            <a:off x="3640041" y="5029004"/>
            <a:ext cx="340093" cy="400110"/>
          </a:xfrm>
          <a:prstGeom prst="rect">
            <a:avLst/>
          </a:prstGeom>
          <a:noFill/>
        </p:spPr>
        <p:txBody>
          <a:bodyPr wrap="none" rtlCol="0">
            <a:spAutoFit/>
          </a:bodyPr>
          <a:lstStyle/>
          <a:p>
            <a:pPr algn="ctr"/>
            <a:r>
              <a:rPr lang="en-US" sz="2000" dirty="0">
                <a:latin typeface="Optima"/>
                <a:cs typeface="Optima"/>
              </a:rPr>
              <a:t>4</a:t>
            </a:r>
          </a:p>
        </p:txBody>
      </p:sp>
      <p:sp>
        <p:nvSpPr>
          <p:cNvPr id="23" name="TextBox 22"/>
          <p:cNvSpPr txBox="1"/>
          <p:nvPr/>
        </p:nvSpPr>
        <p:spPr>
          <a:xfrm>
            <a:off x="4887575" y="4678268"/>
            <a:ext cx="284435" cy="400110"/>
          </a:xfrm>
          <a:prstGeom prst="rect">
            <a:avLst/>
          </a:prstGeom>
          <a:noFill/>
        </p:spPr>
        <p:txBody>
          <a:bodyPr wrap="none" rtlCol="0">
            <a:spAutoFit/>
          </a:bodyPr>
          <a:lstStyle/>
          <a:p>
            <a:pPr algn="ctr"/>
            <a:r>
              <a:rPr lang="en-US" sz="2000" dirty="0">
                <a:latin typeface="Optima"/>
                <a:cs typeface="Optima"/>
              </a:rPr>
              <a:t>?</a:t>
            </a:r>
          </a:p>
        </p:txBody>
      </p:sp>
      <p:sp>
        <p:nvSpPr>
          <p:cNvPr id="24" name="TextBox 23"/>
          <p:cNvSpPr txBox="1"/>
          <p:nvPr/>
        </p:nvSpPr>
        <p:spPr>
          <a:xfrm>
            <a:off x="4887575" y="5660103"/>
            <a:ext cx="284435" cy="400110"/>
          </a:xfrm>
          <a:prstGeom prst="rect">
            <a:avLst/>
          </a:prstGeom>
          <a:noFill/>
        </p:spPr>
        <p:txBody>
          <a:bodyPr wrap="none" rtlCol="0">
            <a:spAutoFit/>
          </a:bodyPr>
          <a:lstStyle/>
          <a:p>
            <a:pPr algn="ctr"/>
            <a:r>
              <a:rPr lang="en-US" sz="2000" dirty="0">
                <a:latin typeface="Optima"/>
                <a:cs typeface="Optima"/>
              </a:rPr>
              <a:t>?</a:t>
            </a:r>
          </a:p>
        </p:txBody>
      </p:sp>
    </p:spTree>
    <p:extLst>
      <p:ext uri="{BB962C8B-B14F-4D97-AF65-F5344CB8AC3E}">
        <p14:creationId xmlns:p14="http://schemas.microsoft.com/office/powerpoint/2010/main" val="245972141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Arrow Connector 1"/>
          <p:cNvCxnSpPr/>
          <p:nvPr/>
        </p:nvCxnSpPr>
        <p:spPr>
          <a:xfrm>
            <a:off x="4058275" y="2831625"/>
            <a:ext cx="1240321" cy="0"/>
          </a:xfrm>
          <a:prstGeom prst="straightConnector1">
            <a:avLst/>
          </a:prstGeom>
          <a:ln w="38100" cmpd="sng">
            <a:solidFill>
              <a:schemeClr val="tx1">
                <a:lumMod val="85000"/>
                <a:lumOff val="1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a:off x="5290224" y="2823553"/>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V="1">
            <a:off x="5298594" y="2140008"/>
            <a:ext cx="1350955" cy="679984"/>
          </a:xfrm>
          <a:prstGeom prst="straightConnector1">
            <a:avLst/>
          </a:prstGeom>
          <a:ln w="38100" cmpd="sng">
            <a:solidFill>
              <a:srgbClr val="40404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2708324" y="2831625"/>
            <a:ext cx="1350955" cy="679984"/>
          </a:xfrm>
          <a:prstGeom prst="straightConnector1">
            <a:avLst/>
          </a:prstGeom>
          <a:ln w="38100" cmpd="sng">
            <a:solidFill>
              <a:srgbClr val="40404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flipV="1">
            <a:off x="2716696" y="2148080"/>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9" name="Oval 8"/>
          <p:cNvSpPr>
            <a:spLocks noChangeAspect="1"/>
          </p:cNvSpPr>
          <p:nvPr/>
        </p:nvSpPr>
        <p:spPr>
          <a:xfrm>
            <a:off x="3938802" y="2634739"/>
            <a:ext cx="365762" cy="365760"/>
          </a:xfrm>
          <a:prstGeom prst="ellipse">
            <a:avLst/>
          </a:prstGeom>
          <a:solidFill>
            <a:schemeClr val="bg1">
              <a:lumMod val="7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0" name="Oval 9"/>
          <p:cNvSpPr>
            <a:spLocks noChangeAspect="1"/>
          </p:cNvSpPr>
          <p:nvPr/>
        </p:nvSpPr>
        <p:spPr>
          <a:xfrm>
            <a:off x="6448164" y="1944529"/>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1" name="Oval 10"/>
          <p:cNvSpPr>
            <a:spLocks noChangeAspect="1"/>
          </p:cNvSpPr>
          <p:nvPr/>
        </p:nvSpPr>
        <p:spPr>
          <a:xfrm>
            <a:off x="6448164" y="3297559"/>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2" name="Oval 11"/>
          <p:cNvSpPr>
            <a:spLocks noChangeAspect="1"/>
          </p:cNvSpPr>
          <p:nvPr/>
        </p:nvSpPr>
        <p:spPr>
          <a:xfrm>
            <a:off x="5034463" y="2634739"/>
            <a:ext cx="365762" cy="365760"/>
          </a:xfrm>
          <a:prstGeom prst="ellipse">
            <a:avLst/>
          </a:prstGeom>
          <a:solidFill>
            <a:srgbClr val="BFBFBF"/>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3" name="Oval 12"/>
          <p:cNvSpPr>
            <a:spLocks noChangeAspect="1"/>
          </p:cNvSpPr>
          <p:nvPr/>
        </p:nvSpPr>
        <p:spPr>
          <a:xfrm>
            <a:off x="2530492" y="3297559"/>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4" name="Oval 13"/>
          <p:cNvSpPr>
            <a:spLocks noChangeAspect="1"/>
          </p:cNvSpPr>
          <p:nvPr/>
        </p:nvSpPr>
        <p:spPr>
          <a:xfrm>
            <a:off x="2530492" y="1944529"/>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5" name="TextBox 14"/>
          <p:cNvSpPr txBox="1"/>
          <p:nvPr/>
        </p:nvSpPr>
        <p:spPr>
          <a:xfrm>
            <a:off x="2561506" y="3227811"/>
            <a:ext cx="334116" cy="400110"/>
          </a:xfrm>
          <a:prstGeom prst="rect">
            <a:avLst/>
          </a:prstGeom>
          <a:noFill/>
        </p:spPr>
        <p:txBody>
          <a:bodyPr wrap="none" rtlCol="0">
            <a:spAutoFit/>
          </a:bodyPr>
          <a:lstStyle/>
          <a:p>
            <a:pPr algn="ctr"/>
            <a:r>
              <a:rPr lang="en-US" sz="2000" i="1" dirty="0">
                <a:solidFill>
                  <a:srgbClr val="FFFFFF"/>
                </a:solidFill>
                <a:latin typeface="Optima"/>
                <a:cs typeface="Optima"/>
              </a:rPr>
              <a:t>j</a:t>
            </a:r>
          </a:p>
        </p:txBody>
      </p:sp>
      <p:sp>
        <p:nvSpPr>
          <p:cNvPr id="16" name="TextBox 15"/>
          <p:cNvSpPr txBox="1"/>
          <p:nvPr/>
        </p:nvSpPr>
        <p:spPr>
          <a:xfrm>
            <a:off x="2581632" y="1905000"/>
            <a:ext cx="312033" cy="400110"/>
          </a:xfrm>
          <a:prstGeom prst="rect">
            <a:avLst/>
          </a:prstGeom>
          <a:noFill/>
        </p:spPr>
        <p:txBody>
          <a:bodyPr wrap="none" rtlCol="0">
            <a:spAutoFit/>
          </a:bodyPr>
          <a:lstStyle/>
          <a:p>
            <a:pPr algn="ctr"/>
            <a:r>
              <a:rPr lang="en-US" sz="2000" i="1" dirty="0">
                <a:solidFill>
                  <a:srgbClr val="FFFFFF"/>
                </a:solidFill>
                <a:latin typeface="Optima"/>
                <a:cs typeface="Optima"/>
              </a:rPr>
              <a:t>i</a:t>
            </a:r>
          </a:p>
        </p:txBody>
      </p:sp>
      <p:sp>
        <p:nvSpPr>
          <p:cNvPr id="17" name="TextBox 16"/>
          <p:cNvSpPr txBox="1"/>
          <p:nvPr/>
        </p:nvSpPr>
        <p:spPr>
          <a:xfrm>
            <a:off x="3918819" y="2576591"/>
            <a:ext cx="463868" cy="400110"/>
          </a:xfrm>
          <a:prstGeom prst="rect">
            <a:avLst/>
          </a:prstGeom>
          <a:noFill/>
        </p:spPr>
        <p:txBody>
          <a:bodyPr wrap="none" rtlCol="0">
            <a:spAutoFit/>
          </a:bodyPr>
          <a:lstStyle/>
          <a:p>
            <a:pPr algn="ctr"/>
            <a:r>
              <a:rPr lang="en-US" sz="2000" i="1" dirty="0">
                <a:latin typeface="Optima"/>
                <a:cs typeface="Optima"/>
              </a:rPr>
              <a:t>m</a:t>
            </a:r>
          </a:p>
        </p:txBody>
      </p:sp>
      <p:sp>
        <p:nvSpPr>
          <p:cNvPr id="18" name="TextBox 17"/>
          <p:cNvSpPr txBox="1"/>
          <p:nvPr/>
        </p:nvSpPr>
        <p:spPr>
          <a:xfrm>
            <a:off x="6465139" y="1917320"/>
            <a:ext cx="378462" cy="400110"/>
          </a:xfrm>
          <a:prstGeom prst="rect">
            <a:avLst/>
          </a:prstGeom>
          <a:noFill/>
        </p:spPr>
        <p:txBody>
          <a:bodyPr wrap="none" rtlCol="0">
            <a:spAutoFit/>
          </a:bodyPr>
          <a:lstStyle/>
          <a:p>
            <a:pPr algn="ctr"/>
            <a:r>
              <a:rPr lang="en-US" sz="2000" i="1" dirty="0">
                <a:solidFill>
                  <a:srgbClr val="FFFFFF"/>
                </a:solidFill>
                <a:latin typeface="Optima"/>
                <a:cs typeface="Optima"/>
              </a:rPr>
              <a:t>k</a:t>
            </a:r>
          </a:p>
        </p:txBody>
      </p:sp>
      <p:sp>
        <p:nvSpPr>
          <p:cNvPr id="31" name="TextBox 30"/>
          <p:cNvSpPr txBox="1"/>
          <p:nvPr/>
        </p:nvSpPr>
        <p:spPr>
          <a:xfrm>
            <a:off x="3660842" y="2005127"/>
            <a:ext cx="2047413" cy="400110"/>
          </a:xfrm>
          <a:prstGeom prst="rect">
            <a:avLst/>
          </a:prstGeom>
          <a:noFill/>
        </p:spPr>
        <p:txBody>
          <a:bodyPr wrap="square" rtlCol="0">
            <a:spAutoFit/>
          </a:bodyPr>
          <a:lstStyle/>
          <a:p>
            <a:pPr algn="ctr"/>
            <a:r>
              <a:rPr lang="en-US" sz="2000" i="1" dirty="0">
                <a:solidFill>
                  <a:schemeClr val="tx1">
                    <a:lumMod val="85000"/>
                    <a:lumOff val="15000"/>
                  </a:schemeClr>
                </a:solidFill>
                <a:latin typeface="Optima"/>
                <a:cs typeface="Optima"/>
              </a:rPr>
              <a:t>d</a:t>
            </a:r>
            <a:r>
              <a:rPr lang="en-US" sz="2000" i="1" baseline="-25000" dirty="0">
                <a:solidFill>
                  <a:schemeClr val="tx1">
                    <a:lumMod val="85000"/>
                    <a:lumOff val="15000"/>
                  </a:schemeClr>
                </a:solidFill>
                <a:latin typeface="Optima"/>
                <a:cs typeface="Optima"/>
              </a:rPr>
              <a:t>i</a:t>
            </a:r>
            <a:r>
              <a:rPr lang="en-US" sz="2000" baseline="-25000" dirty="0">
                <a:solidFill>
                  <a:schemeClr val="tx1">
                    <a:lumMod val="85000"/>
                    <a:lumOff val="15000"/>
                  </a:schemeClr>
                </a:solidFill>
                <a:latin typeface="Optima"/>
                <a:cs typeface="Optima"/>
              </a:rPr>
              <a:t>,</a:t>
            </a:r>
            <a:r>
              <a:rPr lang="en-US" sz="1000" i="1" baseline="-25000" dirty="0">
                <a:solidFill>
                  <a:schemeClr val="tx1">
                    <a:lumMod val="85000"/>
                    <a:lumOff val="15000"/>
                  </a:schemeClr>
                </a:solidFill>
                <a:latin typeface="Optima"/>
                <a:cs typeface="Optima"/>
              </a:rPr>
              <a:t> </a:t>
            </a:r>
            <a:r>
              <a:rPr lang="en-US" sz="2000" i="1" baseline="-25000" dirty="0">
                <a:solidFill>
                  <a:schemeClr val="tx1">
                    <a:lumMod val="85000"/>
                    <a:lumOff val="15000"/>
                  </a:schemeClr>
                </a:solidFill>
                <a:latin typeface="Optima"/>
                <a:cs typeface="Optima"/>
              </a:rPr>
              <a:t>k</a:t>
            </a:r>
            <a:r>
              <a:rPr lang="en-US" sz="2000" baseline="-25000" dirty="0">
                <a:solidFill>
                  <a:schemeClr val="tx1">
                    <a:lumMod val="85000"/>
                    <a:lumOff val="15000"/>
                  </a:schemeClr>
                </a:solidFill>
                <a:latin typeface="Optima"/>
                <a:cs typeface="Optima"/>
              </a:rPr>
              <a:t> </a:t>
            </a:r>
            <a:r>
              <a:rPr lang="en-US" sz="2000" dirty="0">
                <a:solidFill>
                  <a:schemeClr val="tx1">
                    <a:lumMod val="85000"/>
                    <a:lumOff val="15000"/>
                  </a:schemeClr>
                </a:solidFill>
                <a:latin typeface="Optima"/>
                <a:cs typeface="Optima"/>
              </a:rPr>
              <a:t>= </a:t>
            </a:r>
            <a:r>
              <a:rPr lang="en-US" sz="2000" i="1" dirty="0">
                <a:solidFill>
                  <a:schemeClr val="accent4"/>
                </a:solidFill>
                <a:latin typeface="Optima"/>
                <a:cs typeface="Optima"/>
              </a:rPr>
              <a:t>d</a:t>
            </a:r>
            <a:r>
              <a:rPr lang="en-US" sz="2000" i="1" baseline="-25000" dirty="0">
                <a:solidFill>
                  <a:schemeClr val="accent4"/>
                </a:solidFill>
                <a:latin typeface="Optima"/>
                <a:cs typeface="Optima"/>
              </a:rPr>
              <a:t>i</a:t>
            </a:r>
            <a:r>
              <a:rPr lang="en-US" sz="2000" baseline="-25000" dirty="0">
                <a:solidFill>
                  <a:schemeClr val="accent4"/>
                </a:solidFill>
                <a:latin typeface="Optima"/>
                <a:cs typeface="Optima"/>
              </a:rPr>
              <a:t>,</a:t>
            </a:r>
            <a:r>
              <a:rPr lang="en-US" sz="1000" i="1" baseline="-25000" dirty="0">
                <a:solidFill>
                  <a:schemeClr val="accent4"/>
                </a:solidFill>
                <a:latin typeface="Optima"/>
                <a:cs typeface="Optima"/>
              </a:rPr>
              <a:t> </a:t>
            </a:r>
            <a:r>
              <a:rPr lang="en-US" sz="2000" i="1" baseline="-25000" dirty="0">
                <a:solidFill>
                  <a:schemeClr val="accent4"/>
                </a:solidFill>
                <a:latin typeface="Optima"/>
                <a:cs typeface="Optima"/>
              </a:rPr>
              <a:t>m</a:t>
            </a:r>
            <a:r>
              <a:rPr lang="en-US" sz="2000" dirty="0">
                <a:solidFill>
                  <a:schemeClr val="accent4"/>
                </a:solidFill>
                <a:latin typeface="Optima"/>
                <a:cs typeface="Optima"/>
              </a:rPr>
              <a:t> </a:t>
            </a:r>
            <a:r>
              <a:rPr lang="en-US" sz="2000" dirty="0">
                <a:solidFill>
                  <a:schemeClr val="tx1">
                    <a:lumMod val="85000"/>
                    <a:lumOff val="15000"/>
                  </a:schemeClr>
                </a:solidFill>
                <a:latin typeface="Optima"/>
                <a:cs typeface="Optima"/>
              </a:rPr>
              <a:t>+ </a:t>
            </a:r>
            <a:r>
              <a:rPr lang="en-US" sz="2000" i="1" dirty="0" err="1">
                <a:solidFill>
                  <a:schemeClr val="tx2"/>
                </a:solidFill>
                <a:latin typeface="Optima"/>
                <a:cs typeface="Optima"/>
              </a:rPr>
              <a:t>d</a:t>
            </a:r>
            <a:r>
              <a:rPr lang="en-US" sz="2000" i="1" baseline="-25000" dirty="0" err="1">
                <a:solidFill>
                  <a:schemeClr val="tx2"/>
                </a:solidFill>
                <a:latin typeface="Optima"/>
                <a:cs typeface="Optima"/>
              </a:rPr>
              <a:t>k</a:t>
            </a:r>
            <a:r>
              <a:rPr lang="en-US" sz="2000" baseline="-25000" dirty="0">
                <a:solidFill>
                  <a:schemeClr val="tx2"/>
                </a:solidFill>
                <a:latin typeface="Optima"/>
                <a:cs typeface="Optima"/>
              </a:rPr>
              <a:t>,</a:t>
            </a:r>
            <a:r>
              <a:rPr lang="en-US" sz="1000" i="1" baseline="-25000" dirty="0">
                <a:solidFill>
                  <a:schemeClr val="tx2"/>
                </a:solidFill>
                <a:latin typeface="Optima"/>
                <a:cs typeface="Optima"/>
              </a:rPr>
              <a:t> </a:t>
            </a:r>
            <a:r>
              <a:rPr lang="en-US" sz="2000" i="1" baseline="-25000" dirty="0">
                <a:solidFill>
                  <a:schemeClr val="tx2"/>
                </a:solidFill>
                <a:latin typeface="Optima"/>
                <a:cs typeface="Optima"/>
              </a:rPr>
              <a:t>m</a:t>
            </a:r>
            <a:endParaRPr lang="en-US" sz="2000" i="1" dirty="0">
              <a:solidFill>
                <a:schemeClr val="tx2"/>
              </a:solidFill>
              <a:latin typeface="Optima"/>
              <a:cs typeface="Optima"/>
            </a:endParaRPr>
          </a:p>
        </p:txBody>
      </p:sp>
      <p:pic>
        <p:nvPicPr>
          <p:cNvPr id="19" name="Picture 18"/>
          <p:cNvPicPr>
            <a:picLocks noChangeAspect="1"/>
          </p:cNvPicPr>
          <p:nvPr/>
        </p:nvPicPr>
        <p:blipFill rotWithShape="1">
          <a:blip r:embed="rId3"/>
          <a:srcRect r="66464"/>
          <a:stretch/>
        </p:blipFill>
        <p:spPr>
          <a:xfrm>
            <a:off x="2913727" y="2352881"/>
            <a:ext cx="1201074" cy="1244600"/>
          </a:xfrm>
          <a:prstGeom prst="rect">
            <a:avLst/>
          </a:prstGeom>
        </p:spPr>
      </p:pic>
      <p:sp>
        <p:nvSpPr>
          <p:cNvPr id="34" name="TextBox 33"/>
          <p:cNvSpPr txBox="1"/>
          <p:nvPr/>
        </p:nvSpPr>
        <p:spPr>
          <a:xfrm>
            <a:off x="3660842" y="3132563"/>
            <a:ext cx="2047413" cy="400110"/>
          </a:xfrm>
          <a:prstGeom prst="rect">
            <a:avLst/>
          </a:prstGeom>
          <a:noFill/>
        </p:spPr>
        <p:txBody>
          <a:bodyPr wrap="square" rtlCol="0">
            <a:spAutoFit/>
          </a:bodyPr>
          <a:lstStyle/>
          <a:p>
            <a:pPr algn="ctr"/>
            <a:r>
              <a:rPr lang="en-US" sz="2000" i="1" dirty="0" err="1">
                <a:solidFill>
                  <a:schemeClr val="tx1">
                    <a:lumMod val="85000"/>
                    <a:lumOff val="15000"/>
                  </a:schemeClr>
                </a:solidFill>
                <a:latin typeface="Optima"/>
                <a:cs typeface="Optima"/>
              </a:rPr>
              <a:t>d</a:t>
            </a:r>
            <a:r>
              <a:rPr lang="en-US" sz="2000" i="1" baseline="-25000" dirty="0" err="1">
                <a:solidFill>
                  <a:schemeClr val="tx1">
                    <a:lumMod val="85000"/>
                    <a:lumOff val="15000"/>
                  </a:schemeClr>
                </a:solidFill>
                <a:latin typeface="Optima"/>
                <a:cs typeface="Optima"/>
              </a:rPr>
              <a:t>j</a:t>
            </a:r>
            <a:r>
              <a:rPr lang="en-US" sz="2000" baseline="-25000" dirty="0">
                <a:solidFill>
                  <a:schemeClr val="tx1">
                    <a:lumMod val="85000"/>
                    <a:lumOff val="15000"/>
                  </a:schemeClr>
                </a:solidFill>
                <a:latin typeface="Optima"/>
                <a:cs typeface="Optima"/>
              </a:rPr>
              <a:t>,</a:t>
            </a:r>
            <a:r>
              <a:rPr lang="en-US" sz="1000" i="1" baseline="-25000" dirty="0">
                <a:solidFill>
                  <a:schemeClr val="tx1">
                    <a:lumMod val="85000"/>
                    <a:lumOff val="15000"/>
                  </a:schemeClr>
                </a:solidFill>
                <a:latin typeface="Optima"/>
                <a:cs typeface="Optima"/>
              </a:rPr>
              <a:t> </a:t>
            </a:r>
            <a:r>
              <a:rPr lang="en-US" sz="2000" i="1" baseline="-25000" dirty="0">
                <a:solidFill>
                  <a:schemeClr val="tx1">
                    <a:lumMod val="85000"/>
                    <a:lumOff val="15000"/>
                  </a:schemeClr>
                </a:solidFill>
                <a:latin typeface="Optima"/>
                <a:cs typeface="Optima"/>
              </a:rPr>
              <a:t>k</a:t>
            </a:r>
            <a:r>
              <a:rPr lang="en-US" sz="2000" baseline="-25000" dirty="0">
                <a:solidFill>
                  <a:schemeClr val="tx1">
                    <a:lumMod val="85000"/>
                    <a:lumOff val="15000"/>
                  </a:schemeClr>
                </a:solidFill>
                <a:latin typeface="Optima"/>
                <a:cs typeface="Optima"/>
              </a:rPr>
              <a:t> </a:t>
            </a:r>
            <a:r>
              <a:rPr lang="en-US" sz="2000" dirty="0">
                <a:solidFill>
                  <a:schemeClr val="tx1">
                    <a:lumMod val="85000"/>
                    <a:lumOff val="15000"/>
                  </a:schemeClr>
                </a:solidFill>
                <a:latin typeface="Optima"/>
                <a:cs typeface="Optima"/>
              </a:rPr>
              <a:t>= </a:t>
            </a:r>
            <a:r>
              <a:rPr lang="en-US" sz="2000" i="1" dirty="0" err="1">
                <a:solidFill>
                  <a:schemeClr val="accent1"/>
                </a:solidFill>
                <a:latin typeface="Optima"/>
                <a:cs typeface="Optima"/>
              </a:rPr>
              <a:t>d</a:t>
            </a:r>
            <a:r>
              <a:rPr lang="en-US" sz="2000" i="1" baseline="-25000" dirty="0" err="1">
                <a:solidFill>
                  <a:schemeClr val="accent1"/>
                </a:solidFill>
                <a:latin typeface="Optima"/>
                <a:cs typeface="Optima"/>
              </a:rPr>
              <a:t>j</a:t>
            </a:r>
            <a:r>
              <a:rPr lang="en-US" sz="2000" baseline="-25000" dirty="0">
                <a:solidFill>
                  <a:schemeClr val="accent1"/>
                </a:solidFill>
                <a:latin typeface="Optima"/>
                <a:cs typeface="Optima"/>
              </a:rPr>
              <a:t>,</a:t>
            </a:r>
            <a:r>
              <a:rPr lang="en-US" sz="1000" i="1" baseline="-25000" dirty="0">
                <a:solidFill>
                  <a:schemeClr val="accent1"/>
                </a:solidFill>
                <a:latin typeface="Optima"/>
                <a:cs typeface="Optima"/>
              </a:rPr>
              <a:t> </a:t>
            </a:r>
            <a:r>
              <a:rPr lang="en-US" sz="2000" i="1" baseline="-25000" dirty="0">
                <a:solidFill>
                  <a:schemeClr val="accent1"/>
                </a:solidFill>
                <a:latin typeface="Optima"/>
                <a:cs typeface="Optima"/>
              </a:rPr>
              <a:t>m</a:t>
            </a:r>
            <a:r>
              <a:rPr lang="en-US" sz="2000" dirty="0">
                <a:solidFill>
                  <a:schemeClr val="accent1"/>
                </a:solidFill>
                <a:latin typeface="Optima"/>
                <a:cs typeface="Optima"/>
              </a:rPr>
              <a:t> </a:t>
            </a:r>
            <a:r>
              <a:rPr lang="en-US" sz="2000" dirty="0">
                <a:solidFill>
                  <a:schemeClr val="tx1">
                    <a:lumMod val="85000"/>
                    <a:lumOff val="15000"/>
                  </a:schemeClr>
                </a:solidFill>
                <a:latin typeface="Optima"/>
                <a:cs typeface="Optima"/>
              </a:rPr>
              <a:t>+ </a:t>
            </a:r>
            <a:r>
              <a:rPr lang="en-US" sz="2000" i="1" dirty="0" err="1">
                <a:solidFill>
                  <a:schemeClr val="tx2"/>
                </a:solidFill>
                <a:latin typeface="Optima"/>
                <a:cs typeface="Optima"/>
              </a:rPr>
              <a:t>d</a:t>
            </a:r>
            <a:r>
              <a:rPr lang="en-US" sz="2000" i="1" baseline="-25000" dirty="0" err="1">
                <a:solidFill>
                  <a:schemeClr val="tx2"/>
                </a:solidFill>
                <a:latin typeface="Optima"/>
                <a:cs typeface="Optima"/>
              </a:rPr>
              <a:t>k</a:t>
            </a:r>
            <a:r>
              <a:rPr lang="en-US" sz="2000" baseline="-25000" dirty="0">
                <a:solidFill>
                  <a:schemeClr val="tx2"/>
                </a:solidFill>
                <a:latin typeface="Optima"/>
                <a:cs typeface="Optima"/>
              </a:rPr>
              <a:t>,</a:t>
            </a:r>
            <a:r>
              <a:rPr lang="en-US" sz="1000" i="1" baseline="-25000" dirty="0">
                <a:solidFill>
                  <a:schemeClr val="tx2"/>
                </a:solidFill>
                <a:latin typeface="Optima"/>
                <a:cs typeface="Optima"/>
              </a:rPr>
              <a:t> </a:t>
            </a:r>
            <a:r>
              <a:rPr lang="en-US" sz="2000" i="1" baseline="-25000" dirty="0">
                <a:solidFill>
                  <a:schemeClr val="tx2"/>
                </a:solidFill>
                <a:latin typeface="Optima"/>
                <a:cs typeface="Optima"/>
              </a:rPr>
              <a:t>m</a:t>
            </a:r>
            <a:endParaRPr lang="en-US" sz="2000" i="1" dirty="0">
              <a:solidFill>
                <a:schemeClr val="tx2"/>
              </a:solidFill>
              <a:latin typeface="Optima"/>
              <a:cs typeface="Optima"/>
            </a:endParaRPr>
          </a:p>
        </p:txBody>
      </p:sp>
      <p:sp>
        <p:nvSpPr>
          <p:cNvPr id="35" name="TextBox 34"/>
          <p:cNvSpPr txBox="1"/>
          <p:nvPr/>
        </p:nvSpPr>
        <p:spPr>
          <a:xfrm>
            <a:off x="1550537" y="2584233"/>
            <a:ext cx="1916015" cy="400110"/>
          </a:xfrm>
          <a:prstGeom prst="rect">
            <a:avLst/>
          </a:prstGeom>
          <a:noFill/>
        </p:spPr>
        <p:txBody>
          <a:bodyPr wrap="square" rtlCol="0">
            <a:spAutoFit/>
          </a:bodyPr>
          <a:lstStyle/>
          <a:p>
            <a:pPr algn="ctr"/>
            <a:r>
              <a:rPr lang="en-US" sz="2000" i="1" dirty="0">
                <a:solidFill>
                  <a:schemeClr val="tx1">
                    <a:lumMod val="85000"/>
                    <a:lumOff val="15000"/>
                  </a:schemeClr>
                </a:solidFill>
                <a:latin typeface="Optima"/>
                <a:cs typeface="Optima"/>
              </a:rPr>
              <a:t>d</a:t>
            </a:r>
            <a:r>
              <a:rPr lang="en-US" sz="2000" i="1" baseline="-25000" dirty="0">
                <a:solidFill>
                  <a:schemeClr val="tx1">
                    <a:lumMod val="85000"/>
                    <a:lumOff val="15000"/>
                  </a:schemeClr>
                </a:solidFill>
                <a:latin typeface="Optima"/>
                <a:cs typeface="Optima"/>
              </a:rPr>
              <a:t>i</a:t>
            </a:r>
            <a:r>
              <a:rPr lang="en-US" sz="2000" baseline="-25000" dirty="0">
                <a:solidFill>
                  <a:schemeClr val="tx1">
                    <a:lumMod val="85000"/>
                    <a:lumOff val="15000"/>
                  </a:schemeClr>
                </a:solidFill>
                <a:latin typeface="Optima"/>
                <a:cs typeface="Optima"/>
              </a:rPr>
              <a:t>,</a:t>
            </a:r>
            <a:r>
              <a:rPr lang="en-US" sz="1000" i="1" baseline="-25000" dirty="0">
                <a:solidFill>
                  <a:schemeClr val="tx1">
                    <a:lumMod val="85000"/>
                    <a:lumOff val="15000"/>
                  </a:schemeClr>
                </a:solidFill>
                <a:latin typeface="Optima"/>
                <a:cs typeface="Optima"/>
              </a:rPr>
              <a:t> </a:t>
            </a:r>
            <a:r>
              <a:rPr lang="en-US" sz="2000" i="1" baseline="-25000" dirty="0">
                <a:solidFill>
                  <a:schemeClr val="tx1">
                    <a:lumMod val="85000"/>
                    <a:lumOff val="15000"/>
                  </a:schemeClr>
                </a:solidFill>
                <a:latin typeface="Optima"/>
                <a:cs typeface="Optima"/>
              </a:rPr>
              <a:t>j</a:t>
            </a:r>
            <a:r>
              <a:rPr lang="en-US" sz="2000" baseline="-25000" dirty="0">
                <a:solidFill>
                  <a:schemeClr val="tx1">
                    <a:lumMod val="85000"/>
                    <a:lumOff val="15000"/>
                  </a:schemeClr>
                </a:solidFill>
                <a:latin typeface="Optima"/>
                <a:cs typeface="Optima"/>
              </a:rPr>
              <a:t> </a:t>
            </a:r>
            <a:r>
              <a:rPr lang="en-US" sz="2000" dirty="0">
                <a:solidFill>
                  <a:schemeClr val="tx1">
                    <a:lumMod val="85000"/>
                    <a:lumOff val="15000"/>
                  </a:schemeClr>
                </a:solidFill>
                <a:latin typeface="Optima"/>
                <a:cs typeface="Optima"/>
              </a:rPr>
              <a:t>= </a:t>
            </a:r>
            <a:r>
              <a:rPr lang="en-US" sz="2000" i="1" dirty="0">
                <a:solidFill>
                  <a:srgbClr val="95319E"/>
                </a:solidFill>
                <a:latin typeface="Optima"/>
                <a:cs typeface="Optima"/>
              </a:rPr>
              <a:t>d</a:t>
            </a:r>
            <a:r>
              <a:rPr lang="en-US" sz="2000" i="1" baseline="-25000" dirty="0">
                <a:solidFill>
                  <a:srgbClr val="95319E"/>
                </a:solidFill>
                <a:latin typeface="Optima"/>
                <a:cs typeface="Optima"/>
              </a:rPr>
              <a:t>i</a:t>
            </a:r>
            <a:r>
              <a:rPr lang="en-US" sz="2000" baseline="-25000" dirty="0">
                <a:solidFill>
                  <a:srgbClr val="95319E"/>
                </a:solidFill>
                <a:latin typeface="Optima"/>
                <a:cs typeface="Optima"/>
              </a:rPr>
              <a:t>,</a:t>
            </a:r>
            <a:r>
              <a:rPr lang="en-US" sz="1000" i="1" baseline="-25000" dirty="0">
                <a:solidFill>
                  <a:srgbClr val="95319E"/>
                </a:solidFill>
                <a:latin typeface="Optima"/>
                <a:cs typeface="Optima"/>
              </a:rPr>
              <a:t> </a:t>
            </a:r>
            <a:r>
              <a:rPr lang="en-US" sz="2000" i="1" baseline="-25000" dirty="0">
                <a:solidFill>
                  <a:srgbClr val="95319E"/>
                </a:solidFill>
                <a:latin typeface="Optima"/>
                <a:cs typeface="Optima"/>
              </a:rPr>
              <a:t>m</a:t>
            </a:r>
            <a:r>
              <a:rPr lang="en-US" sz="2000" dirty="0">
                <a:solidFill>
                  <a:srgbClr val="95319E"/>
                </a:solidFill>
                <a:latin typeface="Optima"/>
                <a:cs typeface="Optima"/>
              </a:rPr>
              <a:t> </a:t>
            </a:r>
            <a:r>
              <a:rPr lang="en-US" sz="2000" dirty="0">
                <a:solidFill>
                  <a:schemeClr val="tx1">
                    <a:lumMod val="85000"/>
                    <a:lumOff val="15000"/>
                  </a:schemeClr>
                </a:solidFill>
                <a:latin typeface="Optima"/>
                <a:cs typeface="Optima"/>
              </a:rPr>
              <a:t>+ </a:t>
            </a:r>
            <a:r>
              <a:rPr lang="en-US" sz="2000" i="1" dirty="0" err="1">
                <a:solidFill>
                  <a:srgbClr val="176FC1"/>
                </a:solidFill>
                <a:latin typeface="Optima"/>
                <a:cs typeface="Optima"/>
              </a:rPr>
              <a:t>d</a:t>
            </a:r>
            <a:r>
              <a:rPr lang="en-US" sz="2000" i="1" baseline="-25000" dirty="0" err="1">
                <a:solidFill>
                  <a:srgbClr val="176FC1"/>
                </a:solidFill>
                <a:latin typeface="Optima"/>
                <a:cs typeface="Optima"/>
              </a:rPr>
              <a:t>j</a:t>
            </a:r>
            <a:r>
              <a:rPr lang="en-US" sz="2000" baseline="-25000" dirty="0">
                <a:solidFill>
                  <a:srgbClr val="176FC1"/>
                </a:solidFill>
                <a:latin typeface="Optima"/>
                <a:cs typeface="Optima"/>
              </a:rPr>
              <a:t>,</a:t>
            </a:r>
            <a:r>
              <a:rPr lang="en-US" sz="1000" baseline="-25000" dirty="0">
                <a:solidFill>
                  <a:srgbClr val="176FC1"/>
                </a:solidFill>
                <a:latin typeface="Optima"/>
                <a:cs typeface="Optima"/>
              </a:rPr>
              <a:t> </a:t>
            </a:r>
            <a:r>
              <a:rPr lang="en-US" sz="2000" i="1" baseline="-25000" dirty="0">
                <a:solidFill>
                  <a:srgbClr val="176FC1"/>
                </a:solidFill>
                <a:latin typeface="Optima"/>
                <a:cs typeface="Optima"/>
              </a:rPr>
              <a:t>m</a:t>
            </a:r>
            <a:endParaRPr lang="en-US" sz="2000" i="1" dirty="0">
              <a:solidFill>
                <a:srgbClr val="176FC1"/>
              </a:solidFill>
              <a:latin typeface="Optima"/>
              <a:cs typeface="Optima"/>
            </a:endParaRPr>
          </a:p>
        </p:txBody>
      </p:sp>
      <p:pic>
        <p:nvPicPr>
          <p:cNvPr id="21" name="Picture 20"/>
          <p:cNvPicPr>
            <a:picLocks noChangeAspect="1"/>
          </p:cNvPicPr>
          <p:nvPr/>
        </p:nvPicPr>
        <p:blipFill rotWithShape="1">
          <a:blip r:embed="rId4"/>
          <a:srcRect l="34019"/>
          <a:stretch/>
        </p:blipFill>
        <p:spPr>
          <a:xfrm>
            <a:off x="4114801" y="2139627"/>
            <a:ext cx="2279272" cy="508000"/>
          </a:xfrm>
          <a:prstGeom prst="rect">
            <a:avLst/>
          </a:prstGeom>
        </p:spPr>
      </p:pic>
      <p:pic>
        <p:nvPicPr>
          <p:cNvPr id="40" name="Picture 39"/>
          <p:cNvPicPr>
            <a:picLocks noChangeAspect="1"/>
          </p:cNvPicPr>
          <p:nvPr/>
        </p:nvPicPr>
        <p:blipFill rotWithShape="1">
          <a:blip r:embed="rId5"/>
          <a:srcRect r="65922"/>
          <a:stretch/>
        </p:blipFill>
        <p:spPr>
          <a:xfrm>
            <a:off x="2937622" y="2140965"/>
            <a:ext cx="1177181" cy="508000"/>
          </a:xfrm>
          <a:prstGeom prst="rect">
            <a:avLst/>
          </a:prstGeom>
        </p:spPr>
      </p:pic>
      <p:pic>
        <p:nvPicPr>
          <p:cNvPr id="4" name="Picture 3"/>
          <p:cNvPicPr>
            <a:picLocks noChangeAspect="1"/>
          </p:cNvPicPr>
          <p:nvPr/>
        </p:nvPicPr>
        <p:blipFill rotWithShape="1">
          <a:blip r:embed="rId6"/>
          <a:srcRect l="33602"/>
          <a:stretch/>
        </p:blipFill>
        <p:spPr>
          <a:xfrm>
            <a:off x="4114802" y="2357773"/>
            <a:ext cx="2361117" cy="1231900"/>
          </a:xfrm>
          <a:prstGeom prst="rect">
            <a:avLst/>
          </a:prstGeom>
        </p:spPr>
      </p:pic>
      <p:pic>
        <p:nvPicPr>
          <p:cNvPr id="20" name="Picture 19"/>
          <p:cNvPicPr>
            <a:picLocks noChangeAspect="1"/>
          </p:cNvPicPr>
          <p:nvPr/>
        </p:nvPicPr>
        <p:blipFill rotWithShape="1">
          <a:blip r:embed="rId7"/>
          <a:srcRect t="55940"/>
          <a:stretch/>
        </p:blipFill>
        <p:spPr>
          <a:xfrm>
            <a:off x="2892225" y="2887659"/>
            <a:ext cx="711200" cy="442055"/>
          </a:xfrm>
          <a:prstGeom prst="rect">
            <a:avLst/>
          </a:prstGeom>
        </p:spPr>
      </p:pic>
      <p:pic>
        <p:nvPicPr>
          <p:cNvPr id="22" name="Picture 21"/>
          <p:cNvPicPr>
            <a:picLocks noChangeAspect="1"/>
          </p:cNvPicPr>
          <p:nvPr/>
        </p:nvPicPr>
        <p:blipFill rotWithShape="1">
          <a:blip r:embed="rId8"/>
          <a:srcRect b="43610"/>
          <a:stretch/>
        </p:blipFill>
        <p:spPr>
          <a:xfrm>
            <a:off x="2893663" y="2321903"/>
            <a:ext cx="711200" cy="565756"/>
          </a:xfrm>
          <a:prstGeom prst="rect">
            <a:avLst/>
          </a:prstGeom>
        </p:spPr>
      </p:pic>
      <p:sp>
        <p:nvSpPr>
          <p:cNvPr id="27" name="Content Placeholder 3"/>
          <p:cNvSpPr txBox="1">
            <a:spLocks/>
          </p:cNvSpPr>
          <p:nvPr/>
        </p:nvSpPr>
        <p:spPr>
          <a:xfrm>
            <a:off x="685800" y="4572000"/>
            <a:ext cx="8382000" cy="21336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i="1" dirty="0" err="1">
                <a:solidFill>
                  <a:schemeClr val="tx2"/>
                </a:solidFill>
                <a:latin typeface="Optima"/>
                <a:cs typeface="Optima"/>
              </a:rPr>
              <a:t>d</a:t>
            </a:r>
            <a:r>
              <a:rPr lang="en-US" sz="2800" i="1" baseline="-25000" dirty="0" err="1">
                <a:solidFill>
                  <a:schemeClr val="tx2"/>
                </a:solidFill>
                <a:latin typeface="Optima"/>
                <a:cs typeface="Optima"/>
              </a:rPr>
              <a:t>k,m</a:t>
            </a:r>
            <a:r>
              <a:rPr lang="en-US" sz="2800" dirty="0">
                <a:solidFill>
                  <a:schemeClr val="tx2"/>
                </a:solidFill>
                <a:latin typeface="Optima"/>
                <a:cs typeface="Optima"/>
              </a:rPr>
              <a:t> </a:t>
            </a:r>
            <a:r>
              <a:rPr lang="en-US" sz="2800" dirty="0">
                <a:latin typeface="Optima"/>
                <a:cs typeface="Optima"/>
              </a:rPr>
              <a:t>= (</a:t>
            </a:r>
            <a:r>
              <a:rPr lang="en-US" sz="2800" i="1" dirty="0" err="1">
                <a:latin typeface="Optima"/>
                <a:cs typeface="Optima"/>
              </a:rPr>
              <a:t>d</a:t>
            </a:r>
            <a:r>
              <a:rPr lang="en-US" sz="2800" i="1" baseline="-25000" dirty="0" err="1">
                <a:latin typeface="Optima"/>
                <a:cs typeface="Optima"/>
              </a:rPr>
              <a:t>i,k</a:t>
            </a:r>
            <a:r>
              <a:rPr lang="en-US" sz="2800" dirty="0">
                <a:latin typeface="Optima"/>
                <a:cs typeface="Optima"/>
              </a:rPr>
              <a:t> + </a:t>
            </a:r>
            <a:r>
              <a:rPr lang="en-US" sz="2800" i="1" dirty="0" err="1">
                <a:latin typeface="Optima"/>
                <a:cs typeface="Optima"/>
              </a:rPr>
              <a:t>d</a:t>
            </a:r>
            <a:r>
              <a:rPr lang="en-US" sz="2800" i="1" baseline="-25000" dirty="0" err="1">
                <a:latin typeface="Optima"/>
                <a:cs typeface="Optima"/>
              </a:rPr>
              <a:t>j,k</a:t>
            </a:r>
            <a:r>
              <a:rPr lang="en-US" sz="2800" dirty="0">
                <a:latin typeface="Optima"/>
                <a:cs typeface="Optima"/>
              </a:rPr>
              <a:t> – </a:t>
            </a:r>
            <a:r>
              <a:rPr lang="en-US" sz="2800" i="1" dirty="0" err="1">
                <a:latin typeface="Optima"/>
                <a:cs typeface="Optima"/>
              </a:rPr>
              <a:t>d</a:t>
            </a:r>
            <a:r>
              <a:rPr lang="en-US" sz="2800" i="1" baseline="-25000" dirty="0" err="1">
                <a:latin typeface="Optima"/>
                <a:cs typeface="Optima"/>
              </a:rPr>
              <a:t>i,j</a:t>
            </a:r>
            <a:r>
              <a:rPr lang="en-US" sz="2800" dirty="0">
                <a:latin typeface="Optima"/>
                <a:cs typeface="Optima"/>
              </a:rPr>
              <a:t>) / 2</a:t>
            </a:r>
            <a:endParaRPr lang="en-US" sz="2800" i="1" dirty="0">
              <a:latin typeface="Optima"/>
              <a:cs typeface="Optima"/>
            </a:endParaRPr>
          </a:p>
          <a:p>
            <a:pPr marL="0" indent="0">
              <a:buNone/>
            </a:pPr>
            <a:r>
              <a:rPr lang="en-US" sz="2800" i="1" dirty="0" err="1">
                <a:solidFill>
                  <a:schemeClr val="tx2"/>
                </a:solidFill>
                <a:latin typeface="Optima"/>
                <a:cs typeface="Optima"/>
              </a:rPr>
              <a:t>d</a:t>
            </a:r>
            <a:r>
              <a:rPr lang="en-US" sz="2800" i="1" baseline="-25000" dirty="0" err="1">
                <a:solidFill>
                  <a:schemeClr val="tx2"/>
                </a:solidFill>
                <a:latin typeface="Optima"/>
                <a:cs typeface="Optima"/>
              </a:rPr>
              <a:t>k,m</a:t>
            </a:r>
            <a:r>
              <a:rPr lang="en-US" sz="2800" dirty="0">
                <a:solidFill>
                  <a:schemeClr val="tx2"/>
                </a:solidFill>
                <a:latin typeface="Optima"/>
                <a:cs typeface="Optima"/>
              </a:rPr>
              <a:t> </a:t>
            </a:r>
            <a:r>
              <a:rPr lang="en-US" sz="2800" dirty="0">
                <a:latin typeface="Optima"/>
                <a:cs typeface="Optima"/>
              </a:rPr>
              <a:t>= (</a:t>
            </a:r>
            <a:r>
              <a:rPr lang="en-US" sz="2800" i="1" dirty="0" err="1">
                <a:latin typeface="Optima"/>
                <a:cs typeface="Optima"/>
              </a:rPr>
              <a:t>D</a:t>
            </a:r>
            <a:r>
              <a:rPr lang="en-US" sz="2800" i="1" baseline="-25000" dirty="0" err="1">
                <a:latin typeface="Optima"/>
                <a:cs typeface="Optima"/>
              </a:rPr>
              <a:t>i,k</a:t>
            </a:r>
            <a:r>
              <a:rPr lang="en-US" sz="2800" dirty="0">
                <a:latin typeface="Optima"/>
                <a:cs typeface="Optima"/>
              </a:rPr>
              <a:t> + </a:t>
            </a:r>
            <a:r>
              <a:rPr lang="en-US" sz="2800" i="1" dirty="0" err="1">
                <a:latin typeface="Optima"/>
                <a:cs typeface="Optima"/>
              </a:rPr>
              <a:t>D</a:t>
            </a:r>
            <a:r>
              <a:rPr lang="en-US" sz="2800" i="1" baseline="-25000" dirty="0" err="1">
                <a:latin typeface="Optima"/>
                <a:cs typeface="Optima"/>
              </a:rPr>
              <a:t>j,k</a:t>
            </a:r>
            <a:r>
              <a:rPr lang="en-US" sz="2800" dirty="0">
                <a:latin typeface="Optima"/>
                <a:cs typeface="Optima"/>
              </a:rPr>
              <a:t> – </a:t>
            </a:r>
            <a:r>
              <a:rPr lang="en-US" sz="2800" i="1" dirty="0" err="1">
                <a:latin typeface="Optima"/>
                <a:cs typeface="Optima"/>
              </a:rPr>
              <a:t>D</a:t>
            </a:r>
            <a:r>
              <a:rPr lang="en-US" sz="2800" i="1" baseline="-25000" dirty="0" err="1">
                <a:latin typeface="Optima"/>
                <a:cs typeface="Optima"/>
              </a:rPr>
              <a:t>i,j</a:t>
            </a:r>
            <a:r>
              <a:rPr lang="en-US" sz="2800" dirty="0">
                <a:latin typeface="Optima"/>
                <a:cs typeface="Optima"/>
              </a:rPr>
              <a:t>) / 2</a:t>
            </a:r>
            <a:endParaRPr lang="en-US" sz="2800" i="1" dirty="0">
              <a:latin typeface="Optima"/>
              <a:cs typeface="Optima"/>
            </a:endParaRPr>
          </a:p>
          <a:p>
            <a:pPr marL="0" indent="0">
              <a:buNone/>
            </a:pPr>
            <a:r>
              <a:rPr lang="en-US" sz="2800" i="1" baseline="-25000" dirty="0">
                <a:solidFill>
                  <a:schemeClr val="accent1"/>
                </a:solidFill>
                <a:latin typeface="Optima"/>
                <a:cs typeface="Optima"/>
              </a:rPr>
              <a:t> </a:t>
            </a:r>
            <a:r>
              <a:rPr lang="en-US" sz="2800" i="1" dirty="0" err="1">
                <a:solidFill>
                  <a:schemeClr val="accent4"/>
                </a:solidFill>
                <a:latin typeface="Optima"/>
                <a:cs typeface="Optima"/>
              </a:rPr>
              <a:t>d</a:t>
            </a:r>
            <a:r>
              <a:rPr lang="en-US" sz="2800" i="1" baseline="-25000" dirty="0" err="1">
                <a:solidFill>
                  <a:schemeClr val="accent4"/>
                </a:solidFill>
                <a:latin typeface="Optima"/>
                <a:cs typeface="Optima"/>
              </a:rPr>
              <a:t>i,m</a:t>
            </a:r>
            <a:r>
              <a:rPr lang="en-US" sz="2800" dirty="0">
                <a:solidFill>
                  <a:schemeClr val="accent4"/>
                </a:solidFill>
                <a:latin typeface="Optima"/>
                <a:cs typeface="Optima"/>
              </a:rPr>
              <a:t> </a:t>
            </a:r>
            <a:r>
              <a:rPr lang="en-US" sz="2800" dirty="0">
                <a:latin typeface="Optima"/>
                <a:cs typeface="Optima"/>
              </a:rPr>
              <a:t>= </a:t>
            </a:r>
            <a:r>
              <a:rPr lang="en-US" sz="2800" i="1" dirty="0" err="1">
                <a:latin typeface="Optima"/>
                <a:cs typeface="Optima"/>
              </a:rPr>
              <a:t>D</a:t>
            </a:r>
            <a:r>
              <a:rPr lang="en-US" sz="2800" i="1" baseline="-25000" dirty="0" err="1">
                <a:latin typeface="Optima"/>
                <a:cs typeface="Optima"/>
              </a:rPr>
              <a:t>i,k</a:t>
            </a:r>
            <a:r>
              <a:rPr lang="en-US" sz="2800" dirty="0">
                <a:latin typeface="Optima"/>
                <a:cs typeface="Optima"/>
              </a:rPr>
              <a:t> – (</a:t>
            </a:r>
            <a:r>
              <a:rPr lang="en-US" sz="2800" i="1" dirty="0" err="1">
                <a:latin typeface="Optima"/>
                <a:cs typeface="Optima"/>
              </a:rPr>
              <a:t>D</a:t>
            </a:r>
            <a:r>
              <a:rPr lang="en-US" sz="2800" i="1" baseline="-25000" dirty="0" err="1">
                <a:latin typeface="Optima"/>
                <a:cs typeface="Optima"/>
              </a:rPr>
              <a:t>i,k</a:t>
            </a:r>
            <a:r>
              <a:rPr lang="en-US" sz="2800" dirty="0">
                <a:latin typeface="Optima"/>
                <a:cs typeface="Optima"/>
              </a:rPr>
              <a:t> + </a:t>
            </a:r>
            <a:r>
              <a:rPr lang="en-US" sz="2800" i="1" dirty="0" err="1">
                <a:latin typeface="Optima"/>
                <a:cs typeface="Optima"/>
              </a:rPr>
              <a:t>D</a:t>
            </a:r>
            <a:r>
              <a:rPr lang="en-US" sz="2800" i="1" baseline="-25000" dirty="0" err="1">
                <a:latin typeface="Optima"/>
                <a:cs typeface="Optima"/>
              </a:rPr>
              <a:t>j,k</a:t>
            </a:r>
            <a:r>
              <a:rPr lang="en-US" sz="2800" dirty="0">
                <a:latin typeface="Optima"/>
                <a:cs typeface="Optima"/>
              </a:rPr>
              <a:t> – </a:t>
            </a:r>
            <a:r>
              <a:rPr lang="en-US" sz="2800" i="1" dirty="0" err="1">
                <a:latin typeface="Optima"/>
                <a:cs typeface="Optima"/>
              </a:rPr>
              <a:t>D</a:t>
            </a:r>
            <a:r>
              <a:rPr lang="en-US" sz="2800" i="1" baseline="-25000" dirty="0" err="1">
                <a:latin typeface="Optima"/>
                <a:cs typeface="Optima"/>
              </a:rPr>
              <a:t>i,j</a:t>
            </a:r>
            <a:r>
              <a:rPr lang="en-US" sz="2800" dirty="0">
                <a:latin typeface="Optima"/>
                <a:cs typeface="Optima"/>
              </a:rPr>
              <a:t>) / 2</a:t>
            </a:r>
          </a:p>
          <a:p>
            <a:pPr marL="0" indent="0">
              <a:buNone/>
            </a:pPr>
            <a:r>
              <a:rPr lang="en-US" sz="2800" i="1" baseline="-25000" dirty="0">
                <a:solidFill>
                  <a:schemeClr val="accent1"/>
                </a:solidFill>
                <a:latin typeface="Optima"/>
                <a:cs typeface="Optima"/>
              </a:rPr>
              <a:t> </a:t>
            </a:r>
            <a:r>
              <a:rPr lang="en-US" sz="2800" i="1" dirty="0" err="1">
                <a:solidFill>
                  <a:schemeClr val="accent4"/>
                </a:solidFill>
                <a:latin typeface="Optima"/>
                <a:cs typeface="Optima"/>
              </a:rPr>
              <a:t>d</a:t>
            </a:r>
            <a:r>
              <a:rPr lang="en-US" sz="2800" i="1" baseline="-25000" dirty="0" err="1">
                <a:solidFill>
                  <a:schemeClr val="accent4"/>
                </a:solidFill>
                <a:latin typeface="Optima"/>
                <a:cs typeface="Optima"/>
              </a:rPr>
              <a:t>i,m</a:t>
            </a:r>
            <a:r>
              <a:rPr lang="en-US" sz="2800" dirty="0">
                <a:solidFill>
                  <a:schemeClr val="accent4"/>
                </a:solidFill>
                <a:latin typeface="Optima"/>
                <a:cs typeface="Optima"/>
              </a:rPr>
              <a:t> </a:t>
            </a:r>
            <a:r>
              <a:rPr lang="en-US" sz="2800" dirty="0">
                <a:latin typeface="Optima"/>
                <a:cs typeface="Optima"/>
              </a:rPr>
              <a:t>= (</a:t>
            </a:r>
            <a:r>
              <a:rPr lang="en-US" sz="2800" i="1" dirty="0" err="1">
                <a:latin typeface="Optima"/>
                <a:cs typeface="Optima"/>
              </a:rPr>
              <a:t>D</a:t>
            </a:r>
            <a:r>
              <a:rPr lang="en-US" sz="2800" i="1" baseline="-25000" dirty="0" err="1">
                <a:latin typeface="Optima"/>
                <a:cs typeface="Optima"/>
              </a:rPr>
              <a:t>i,k</a:t>
            </a:r>
            <a:r>
              <a:rPr lang="en-US" sz="2800" dirty="0">
                <a:latin typeface="Optima"/>
                <a:cs typeface="Optima"/>
              </a:rPr>
              <a:t> + </a:t>
            </a:r>
            <a:r>
              <a:rPr lang="en-US" sz="2800" i="1" dirty="0" err="1">
                <a:latin typeface="Optima"/>
                <a:cs typeface="Optima"/>
              </a:rPr>
              <a:t>D</a:t>
            </a:r>
            <a:r>
              <a:rPr lang="en-US" sz="2800" i="1" baseline="-25000" dirty="0" err="1">
                <a:latin typeface="Optima"/>
                <a:cs typeface="Optima"/>
              </a:rPr>
              <a:t>i,j</a:t>
            </a:r>
            <a:r>
              <a:rPr lang="en-US" sz="2800" dirty="0">
                <a:latin typeface="Optima"/>
                <a:cs typeface="Optima"/>
              </a:rPr>
              <a:t> – </a:t>
            </a:r>
            <a:r>
              <a:rPr lang="en-US" sz="2800" i="1" dirty="0" err="1">
                <a:latin typeface="Optima"/>
                <a:cs typeface="Optima"/>
              </a:rPr>
              <a:t>D</a:t>
            </a:r>
            <a:r>
              <a:rPr lang="en-US" sz="2800" i="1" baseline="-25000" dirty="0" err="1">
                <a:latin typeface="Optima"/>
                <a:cs typeface="Optima"/>
              </a:rPr>
              <a:t>j,k</a:t>
            </a:r>
            <a:r>
              <a:rPr lang="en-US" sz="2800" dirty="0">
                <a:latin typeface="Optima"/>
                <a:cs typeface="Optima"/>
              </a:rPr>
              <a:t>) / 2</a:t>
            </a:r>
            <a:endParaRPr lang="en-US" sz="2800" i="1" dirty="0">
              <a:latin typeface="Optima"/>
              <a:cs typeface="Optima"/>
            </a:endParaRPr>
          </a:p>
        </p:txBody>
      </p:sp>
      <p:sp>
        <p:nvSpPr>
          <p:cNvPr id="29" name="Rectangle 28"/>
          <p:cNvSpPr/>
          <p:nvPr/>
        </p:nvSpPr>
        <p:spPr>
          <a:xfrm>
            <a:off x="685800" y="4038600"/>
            <a:ext cx="8229600" cy="523220"/>
          </a:xfrm>
          <a:prstGeom prst="rect">
            <a:avLst/>
          </a:prstGeom>
        </p:spPr>
        <p:txBody>
          <a:bodyPr wrap="square">
            <a:spAutoFit/>
          </a:bodyPr>
          <a:lstStyle/>
          <a:p>
            <a:r>
              <a:rPr lang="en-US" sz="2800" i="1" dirty="0" err="1">
                <a:solidFill>
                  <a:schemeClr val="tx2"/>
                </a:solidFill>
                <a:latin typeface="Optima"/>
                <a:cs typeface="Optima"/>
              </a:rPr>
              <a:t>d</a:t>
            </a:r>
            <a:r>
              <a:rPr lang="en-US" sz="2800" i="1" baseline="-25000" dirty="0" err="1">
                <a:solidFill>
                  <a:schemeClr val="tx2"/>
                </a:solidFill>
                <a:latin typeface="Optima"/>
                <a:cs typeface="Optima"/>
              </a:rPr>
              <a:t>k,m</a:t>
            </a:r>
            <a:r>
              <a:rPr lang="en-US" sz="2800" dirty="0">
                <a:solidFill>
                  <a:schemeClr val="tx2"/>
                </a:solidFill>
                <a:latin typeface="Optima"/>
                <a:cs typeface="Optima"/>
              </a:rPr>
              <a:t> </a:t>
            </a:r>
            <a:r>
              <a:rPr lang="en-US" sz="2800" dirty="0">
                <a:latin typeface="Optima"/>
                <a:cs typeface="Optima"/>
              </a:rPr>
              <a:t>= [(</a:t>
            </a:r>
            <a:r>
              <a:rPr lang="en-US" sz="2800" i="1" dirty="0" err="1">
                <a:solidFill>
                  <a:schemeClr val="accent4"/>
                </a:solidFill>
                <a:latin typeface="Optima"/>
                <a:cs typeface="Optima"/>
              </a:rPr>
              <a:t>d</a:t>
            </a:r>
            <a:r>
              <a:rPr lang="en-US" sz="2800" i="1" baseline="-25000" dirty="0" err="1">
                <a:solidFill>
                  <a:schemeClr val="accent4"/>
                </a:solidFill>
                <a:latin typeface="Optima"/>
                <a:cs typeface="Optima"/>
              </a:rPr>
              <a:t>i,m</a:t>
            </a:r>
            <a:r>
              <a:rPr lang="en-US" sz="2800" dirty="0">
                <a:solidFill>
                  <a:schemeClr val="accent4"/>
                </a:solidFill>
                <a:latin typeface="Optima"/>
                <a:cs typeface="Optima"/>
              </a:rPr>
              <a:t> </a:t>
            </a:r>
            <a:r>
              <a:rPr lang="en-US" sz="2800" dirty="0">
                <a:latin typeface="Optima"/>
                <a:cs typeface="Optima"/>
              </a:rPr>
              <a:t>+ </a:t>
            </a:r>
            <a:r>
              <a:rPr lang="en-US" sz="2800" i="1" dirty="0" err="1">
                <a:solidFill>
                  <a:schemeClr val="tx2"/>
                </a:solidFill>
                <a:latin typeface="Optima"/>
                <a:cs typeface="Optima"/>
              </a:rPr>
              <a:t>d</a:t>
            </a:r>
            <a:r>
              <a:rPr lang="en-US" sz="2800" i="1" baseline="-25000" dirty="0" err="1">
                <a:solidFill>
                  <a:schemeClr val="tx2"/>
                </a:solidFill>
                <a:latin typeface="Optima"/>
                <a:cs typeface="Optima"/>
              </a:rPr>
              <a:t>k,m</a:t>
            </a:r>
            <a:r>
              <a:rPr lang="en-US" sz="2800" dirty="0">
                <a:latin typeface="Optima"/>
                <a:cs typeface="Optima"/>
              </a:rPr>
              <a:t>) + (</a:t>
            </a:r>
            <a:r>
              <a:rPr lang="en-US" sz="2800" i="1" dirty="0" err="1">
                <a:solidFill>
                  <a:schemeClr val="accent1"/>
                </a:solidFill>
                <a:latin typeface="Optima"/>
                <a:cs typeface="Optima"/>
              </a:rPr>
              <a:t>d</a:t>
            </a:r>
            <a:r>
              <a:rPr lang="en-US" sz="2800" i="1" baseline="-25000" dirty="0" err="1">
                <a:solidFill>
                  <a:schemeClr val="accent1"/>
                </a:solidFill>
                <a:latin typeface="Optima"/>
                <a:cs typeface="Optima"/>
              </a:rPr>
              <a:t>j,m</a:t>
            </a:r>
            <a:r>
              <a:rPr lang="en-US" sz="2800" dirty="0">
                <a:solidFill>
                  <a:schemeClr val="accent1"/>
                </a:solidFill>
                <a:latin typeface="Optima"/>
                <a:cs typeface="Optima"/>
              </a:rPr>
              <a:t> </a:t>
            </a:r>
            <a:r>
              <a:rPr lang="en-US" sz="2800" dirty="0">
                <a:latin typeface="Optima"/>
                <a:cs typeface="Optima"/>
              </a:rPr>
              <a:t>+ </a:t>
            </a:r>
            <a:r>
              <a:rPr lang="en-US" sz="2800" i="1" dirty="0" err="1">
                <a:solidFill>
                  <a:srgbClr val="ED1C24"/>
                </a:solidFill>
                <a:latin typeface="Optima"/>
                <a:cs typeface="Optima"/>
              </a:rPr>
              <a:t>d</a:t>
            </a:r>
            <a:r>
              <a:rPr lang="en-US" sz="2800" i="1" baseline="-25000" dirty="0" err="1">
                <a:solidFill>
                  <a:srgbClr val="ED1C24"/>
                </a:solidFill>
                <a:latin typeface="Optima"/>
                <a:cs typeface="Optima"/>
              </a:rPr>
              <a:t>k,m</a:t>
            </a:r>
            <a:r>
              <a:rPr lang="en-US" sz="2800" dirty="0">
                <a:latin typeface="Optima"/>
                <a:cs typeface="Optima"/>
              </a:rPr>
              <a:t>) – (</a:t>
            </a:r>
            <a:r>
              <a:rPr lang="en-US" sz="2800" i="1" dirty="0" err="1">
                <a:solidFill>
                  <a:schemeClr val="accent4"/>
                </a:solidFill>
                <a:latin typeface="Optima"/>
                <a:cs typeface="Optima"/>
              </a:rPr>
              <a:t>d</a:t>
            </a:r>
            <a:r>
              <a:rPr lang="en-US" sz="2800" i="1" baseline="-25000" dirty="0" err="1">
                <a:solidFill>
                  <a:schemeClr val="accent4"/>
                </a:solidFill>
                <a:latin typeface="Optima"/>
                <a:cs typeface="Optima"/>
              </a:rPr>
              <a:t>i,m</a:t>
            </a:r>
            <a:r>
              <a:rPr lang="en-US" sz="2800" dirty="0">
                <a:solidFill>
                  <a:schemeClr val="accent4"/>
                </a:solidFill>
                <a:latin typeface="Optima"/>
                <a:cs typeface="Optima"/>
              </a:rPr>
              <a:t> </a:t>
            </a:r>
            <a:r>
              <a:rPr lang="en-US" sz="2800" dirty="0">
                <a:latin typeface="Optima"/>
                <a:cs typeface="Optima"/>
              </a:rPr>
              <a:t>+ </a:t>
            </a:r>
            <a:r>
              <a:rPr lang="en-US" sz="2800" i="1" dirty="0" err="1">
                <a:solidFill>
                  <a:srgbClr val="176FC1"/>
                </a:solidFill>
                <a:latin typeface="Optima"/>
                <a:cs typeface="Optima"/>
              </a:rPr>
              <a:t>d</a:t>
            </a:r>
            <a:r>
              <a:rPr lang="en-US" sz="2800" i="1" baseline="-25000" dirty="0" err="1">
                <a:solidFill>
                  <a:srgbClr val="176FC1"/>
                </a:solidFill>
                <a:latin typeface="Optima"/>
                <a:cs typeface="Optima"/>
              </a:rPr>
              <a:t>j,m</a:t>
            </a:r>
            <a:r>
              <a:rPr lang="en-US" sz="2800" dirty="0">
                <a:latin typeface="Optima"/>
                <a:cs typeface="Optima"/>
              </a:rPr>
              <a:t>)] / 2</a:t>
            </a:r>
          </a:p>
        </p:txBody>
      </p:sp>
      <p:sp>
        <p:nvSpPr>
          <p:cNvPr id="3" name="Rectangle 2"/>
          <p:cNvSpPr/>
          <p:nvPr/>
        </p:nvSpPr>
        <p:spPr>
          <a:xfrm>
            <a:off x="304802" y="5638800"/>
            <a:ext cx="543739" cy="523220"/>
          </a:xfrm>
          <a:prstGeom prst="rect">
            <a:avLst/>
          </a:prstGeom>
        </p:spPr>
        <p:txBody>
          <a:bodyPr wrap="none">
            <a:spAutoFit/>
          </a:bodyPr>
          <a:lstStyle/>
          <a:p>
            <a:r>
              <a:rPr lang="en-US" sz="2800" dirty="0">
                <a:latin typeface="Optima"/>
                <a:cs typeface="Optima"/>
              </a:rPr>
              <a:t>∴</a:t>
            </a:r>
          </a:p>
        </p:txBody>
      </p:sp>
      <p:sp>
        <p:nvSpPr>
          <p:cNvPr id="30" name="Title 1"/>
          <p:cNvSpPr txBox="1">
            <a:spLocks/>
          </p:cNvSpPr>
          <p:nvPr/>
        </p:nvSpPr>
        <p:spPr>
          <a:xfrm>
            <a:off x="218096"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From Neighbors to Limbs</a:t>
            </a:r>
          </a:p>
        </p:txBody>
      </p:sp>
    </p:spTree>
    <p:extLst>
      <p:ext uri="{BB962C8B-B14F-4D97-AF65-F5344CB8AC3E}">
        <p14:creationId xmlns:p14="http://schemas.microsoft.com/office/powerpoint/2010/main" val="275078134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Arrow Connector 1"/>
          <p:cNvCxnSpPr/>
          <p:nvPr/>
        </p:nvCxnSpPr>
        <p:spPr>
          <a:xfrm>
            <a:off x="4058275" y="2831625"/>
            <a:ext cx="1240321" cy="0"/>
          </a:xfrm>
          <a:prstGeom prst="straightConnector1">
            <a:avLst/>
          </a:prstGeom>
          <a:ln w="38100" cmpd="sng">
            <a:solidFill>
              <a:schemeClr val="tx1">
                <a:lumMod val="85000"/>
                <a:lumOff val="1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a:off x="5290224" y="2823553"/>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V="1">
            <a:off x="5298594" y="2140008"/>
            <a:ext cx="1350955" cy="679984"/>
          </a:xfrm>
          <a:prstGeom prst="straightConnector1">
            <a:avLst/>
          </a:prstGeom>
          <a:ln w="38100" cmpd="sng">
            <a:solidFill>
              <a:srgbClr val="40404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2708324" y="2831625"/>
            <a:ext cx="1350955" cy="679984"/>
          </a:xfrm>
          <a:prstGeom prst="straightConnector1">
            <a:avLst/>
          </a:prstGeom>
          <a:ln w="38100" cmpd="sng">
            <a:solidFill>
              <a:srgbClr val="40404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flipV="1">
            <a:off x="2716696" y="2148080"/>
            <a:ext cx="1350955" cy="679984"/>
          </a:xfrm>
          <a:prstGeom prst="straightConnector1">
            <a:avLst/>
          </a:pr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9" name="Oval 8"/>
          <p:cNvSpPr>
            <a:spLocks noChangeAspect="1"/>
          </p:cNvSpPr>
          <p:nvPr/>
        </p:nvSpPr>
        <p:spPr>
          <a:xfrm>
            <a:off x="3938802" y="2634739"/>
            <a:ext cx="365762" cy="365760"/>
          </a:xfrm>
          <a:prstGeom prst="ellipse">
            <a:avLst/>
          </a:prstGeom>
          <a:solidFill>
            <a:schemeClr val="bg1">
              <a:lumMod val="7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0" name="Oval 9"/>
          <p:cNvSpPr>
            <a:spLocks noChangeAspect="1"/>
          </p:cNvSpPr>
          <p:nvPr/>
        </p:nvSpPr>
        <p:spPr>
          <a:xfrm>
            <a:off x="6448164" y="1944529"/>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1" name="Oval 10"/>
          <p:cNvSpPr>
            <a:spLocks noChangeAspect="1"/>
          </p:cNvSpPr>
          <p:nvPr/>
        </p:nvSpPr>
        <p:spPr>
          <a:xfrm>
            <a:off x="6448164" y="3297559"/>
            <a:ext cx="365762" cy="365760"/>
          </a:xfrm>
          <a:prstGeom prst="ellipse">
            <a:avLst/>
          </a:prstGeom>
          <a:solidFill>
            <a:schemeClr val="tx1">
              <a:lumMod val="75000"/>
              <a:lumOff val="2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2" name="Oval 11"/>
          <p:cNvSpPr>
            <a:spLocks noChangeAspect="1"/>
          </p:cNvSpPr>
          <p:nvPr/>
        </p:nvSpPr>
        <p:spPr>
          <a:xfrm>
            <a:off x="5034463" y="2634739"/>
            <a:ext cx="365762" cy="365760"/>
          </a:xfrm>
          <a:prstGeom prst="ellipse">
            <a:avLst/>
          </a:prstGeom>
          <a:solidFill>
            <a:srgbClr val="BFBFBF"/>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3" name="Oval 12"/>
          <p:cNvSpPr>
            <a:spLocks noChangeAspect="1"/>
          </p:cNvSpPr>
          <p:nvPr/>
        </p:nvSpPr>
        <p:spPr>
          <a:xfrm>
            <a:off x="2530492" y="3297559"/>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4" name="Oval 13"/>
          <p:cNvSpPr>
            <a:spLocks noChangeAspect="1"/>
          </p:cNvSpPr>
          <p:nvPr/>
        </p:nvSpPr>
        <p:spPr>
          <a:xfrm>
            <a:off x="2530492" y="1944529"/>
            <a:ext cx="365762" cy="365760"/>
          </a:xfrm>
          <a:prstGeom prst="ellipse">
            <a:avLst/>
          </a:prstGeom>
          <a:solidFill>
            <a:srgbClr val="40404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lumMod val="75000"/>
                  <a:lumOff val="25000"/>
                </a:schemeClr>
              </a:solidFill>
              <a:latin typeface="Optima"/>
              <a:cs typeface="Optima"/>
            </a:endParaRPr>
          </a:p>
        </p:txBody>
      </p:sp>
      <p:sp>
        <p:nvSpPr>
          <p:cNvPr id="15" name="TextBox 14"/>
          <p:cNvSpPr txBox="1"/>
          <p:nvPr/>
        </p:nvSpPr>
        <p:spPr>
          <a:xfrm>
            <a:off x="2561506" y="3227811"/>
            <a:ext cx="334116" cy="400110"/>
          </a:xfrm>
          <a:prstGeom prst="rect">
            <a:avLst/>
          </a:prstGeom>
          <a:noFill/>
        </p:spPr>
        <p:txBody>
          <a:bodyPr wrap="none" rtlCol="0">
            <a:spAutoFit/>
          </a:bodyPr>
          <a:lstStyle/>
          <a:p>
            <a:pPr algn="ctr"/>
            <a:r>
              <a:rPr lang="en-US" sz="2000" i="1" dirty="0">
                <a:solidFill>
                  <a:srgbClr val="FFFFFF"/>
                </a:solidFill>
                <a:latin typeface="Optima"/>
                <a:cs typeface="Optima"/>
              </a:rPr>
              <a:t>j</a:t>
            </a:r>
          </a:p>
        </p:txBody>
      </p:sp>
      <p:sp>
        <p:nvSpPr>
          <p:cNvPr id="16" name="TextBox 15"/>
          <p:cNvSpPr txBox="1"/>
          <p:nvPr/>
        </p:nvSpPr>
        <p:spPr>
          <a:xfrm>
            <a:off x="2581632" y="1905000"/>
            <a:ext cx="312033" cy="400110"/>
          </a:xfrm>
          <a:prstGeom prst="rect">
            <a:avLst/>
          </a:prstGeom>
          <a:noFill/>
        </p:spPr>
        <p:txBody>
          <a:bodyPr wrap="none" rtlCol="0">
            <a:spAutoFit/>
          </a:bodyPr>
          <a:lstStyle/>
          <a:p>
            <a:pPr algn="ctr"/>
            <a:r>
              <a:rPr lang="en-US" sz="2000" i="1" dirty="0">
                <a:solidFill>
                  <a:srgbClr val="FFFFFF"/>
                </a:solidFill>
                <a:latin typeface="Optima"/>
                <a:cs typeface="Optima"/>
              </a:rPr>
              <a:t>i</a:t>
            </a:r>
          </a:p>
        </p:txBody>
      </p:sp>
      <p:sp>
        <p:nvSpPr>
          <p:cNvPr id="17" name="TextBox 16"/>
          <p:cNvSpPr txBox="1"/>
          <p:nvPr/>
        </p:nvSpPr>
        <p:spPr>
          <a:xfrm>
            <a:off x="3918819" y="2576591"/>
            <a:ext cx="463868" cy="400110"/>
          </a:xfrm>
          <a:prstGeom prst="rect">
            <a:avLst/>
          </a:prstGeom>
          <a:noFill/>
        </p:spPr>
        <p:txBody>
          <a:bodyPr wrap="none" rtlCol="0">
            <a:spAutoFit/>
          </a:bodyPr>
          <a:lstStyle/>
          <a:p>
            <a:pPr algn="ctr"/>
            <a:r>
              <a:rPr lang="en-US" sz="2000" i="1" dirty="0">
                <a:latin typeface="Optima"/>
                <a:cs typeface="Optima"/>
              </a:rPr>
              <a:t>m</a:t>
            </a:r>
          </a:p>
        </p:txBody>
      </p:sp>
      <p:sp>
        <p:nvSpPr>
          <p:cNvPr id="18" name="TextBox 17"/>
          <p:cNvSpPr txBox="1"/>
          <p:nvPr/>
        </p:nvSpPr>
        <p:spPr>
          <a:xfrm>
            <a:off x="6465139" y="1917320"/>
            <a:ext cx="378462" cy="400110"/>
          </a:xfrm>
          <a:prstGeom prst="rect">
            <a:avLst/>
          </a:prstGeom>
          <a:noFill/>
        </p:spPr>
        <p:txBody>
          <a:bodyPr wrap="none" rtlCol="0">
            <a:spAutoFit/>
          </a:bodyPr>
          <a:lstStyle/>
          <a:p>
            <a:pPr algn="ctr"/>
            <a:r>
              <a:rPr lang="en-US" sz="2000" i="1" dirty="0">
                <a:solidFill>
                  <a:srgbClr val="FFFFFF"/>
                </a:solidFill>
                <a:latin typeface="Optima"/>
                <a:cs typeface="Optima"/>
              </a:rPr>
              <a:t>k</a:t>
            </a:r>
          </a:p>
        </p:txBody>
      </p:sp>
      <p:sp>
        <p:nvSpPr>
          <p:cNvPr id="31" name="TextBox 30"/>
          <p:cNvSpPr txBox="1"/>
          <p:nvPr/>
        </p:nvSpPr>
        <p:spPr>
          <a:xfrm>
            <a:off x="3660842" y="2005127"/>
            <a:ext cx="2047413" cy="400110"/>
          </a:xfrm>
          <a:prstGeom prst="rect">
            <a:avLst/>
          </a:prstGeom>
          <a:noFill/>
        </p:spPr>
        <p:txBody>
          <a:bodyPr wrap="square" rtlCol="0">
            <a:spAutoFit/>
          </a:bodyPr>
          <a:lstStyle/>
          <a:p>
            <a:pPr algn="ctr"/>
            <a:r>
              <a:rPr lang="en-US" sz="2000" i="1" dirty="0">
                <a:solidFill>
                  <a:schemeClr val="tx1">
                    <a:lumMod val="85000"/>
                    <a:lumOff val="15000"/>
                  </a:schemeClr>
                </a:solidFill>
                <a:latin typeface="Optima"/>
                <a:cs typeface="Optima"/>
              </a:rPr>
              <a:t>d</a:t>
            </a:r>
            <a:r>
              <a:rPr lang="en-US" sz="2000" i="1" baseline="-25000" dirty="0">
                <a:solidFill>
                  <a:schemeClr val="tx1">
                    <a:lumMod val="85000"/>
                    <a:lumOff val="15000"/>
                  </a:schemeClr>
                </a:solidFill>
                <a:latin typeface="Optima"/>
                <a:cs typeface="Optima"/>
              </a:rPr>
              <a:t>i</a:t>
            </a:r>
            <a:r>
              <a:rPr lang="en-US" sz="2000" baseline="-25000" dirty="0">
                <a:solidFill>
                  <a:schemeClr val="tx1">
                    <a:lumMod val="85000"/>
                    <a:lumOff val="15000"/>
                  </a:schemeClr>
                </a:solidFill>
                <a:latin typeface="Optima"/>
                <a:cs typeface="Optima"/>
              </a:rPr>
              <a:t>,</a:t>
            </a:r>
            <a:r>
              <a:rPr lang="en-US" sz="1000" i="1" baseline="-25000" dirty="0">
                <a:solidFill>
                  <a:schemeClr val="tx1">
                    <a:lumMod val="85000"/>
                    <a:lumOff val="15000"/>
                  </a:schemeClr>
                </a:solidFill>
                <a:latin typeface="Optima"/>
                <a:cs typeface="Optima"/>
              </a:rPr>
              <a:t> </a:t>
            </a:r>
            <a:r>
              <a:rPr lang="en-US" sz="2000" i="1" baseline="-25000" dirty="0">
                <a:solidFill>
                  <a:schemeClr val="tx1">
                    <a:lumMod val="85000"/>
                    <a:lumOff val="15000"/>
                  </a:schemeClr>
                </a:solidFill>
                <a:latin typeface="Optima"/>
                <a:cs typeface="Optima"/>
              </a:rPr>
              <a:t>k</a:t>
            </a:r>
            <a:r>
              <a:rPr lang="en-US" sz="2000" baseline="-25000" dirty="0">
                <a:solidFill>
                  <a:schemeClr val="tx1">
                    <a:lumMod val="85000"/>
                    <a:lumOff val="15000"/>
                  </a:schemeClr>
                </a:solidFill>
                <a:latin typeface="Optima"/>
                <a:cs typeface="Optima"/>
              </a:rPr>
              <a:t> </a:t>
            </a:r>
            <a:r>
              <a:rPr lang="en-US" sz="2000" dirty="0">
                <a:solidFill>
                  <a:schemeClr val="tx1">
                    <a:lumMod val="85000"/>
                    <a:lumOff val="15000"/>
                  </a:schemeClr>
                </a:solidFill>
                <a:latin typeface="Optima"/>
                <a:cs typeface="Optima"/>
              </a:rPr>
              <a:t>= </a:t>
            </a:r>
            <a:r>
              <a:rPr lang="en-US" sz="2000" i="1" dirty="0">
                <a:solidFill>
                  <a:schemeClr val="accent4"/>
                </a:solidFill>
                <a:latin typeface="Optima"/>
                <a:cs typeface="Optima"/>
              </a:rPr>
              <a:t>d</a:t>
            </a:r>
            <a:r>
              <a:rPr lang="en-US" sz="2000" i="1" baseline="-25000" dirty="0">
                <a:solidFill>
                  <a:schemeClr val="accent4"/>
                </a:solidFill>
                <a:latin typeface="Optima"/>
                <a:cs typeface="Optima"/>
              </a:rPr>
              <a:t>i</a:t>
            </a:r>
            <a:r>
              <a:rPr lang="en-US" sz="2000" baseline="-25000" dirty="0">
                <a:solidFill>
                  <a:schemeClr val="accent4"/>
                </a:solidFill>
                <a:latin typeface="Optima"/>
                <a:cs typeface="Optima"/>
              </a:rPr>
              <a:t>,</a:t>
            </a:r>
            <a:r>
              <a:rPr lang="en-US" sz="1000" i="1" baseline="-25000" dirty="0">
                <a:solidFill>
                  <a:schemeClr val="accent4"/>
                </a:solidFill>
                <a:latin typeface="Optima"/>
                <a:cs typeface="Optima"/>
              </a:rPr>
              <a:t> </a:t>
            </a:r>
            <a:r>
              <a:rPr lang="en-US" sz="2000" i="1" baseline="-25000" dirty="0">
                <a:solidFill>
                  <a:schemeClr val="accent4"/>
                </a:solidFill>
                <a:latin typeface="Optima"/>
                <a:cs typeface="Optima"/>
              </a:rPr>
              <a:t>m</a:t>
            </a:r>
            <a:r>
              <a:rPr lang="en-US" sz="2000" dirty="0">
                <a:solidFill>
                  <a:schemeClr val="accent4"/>
                </a:solidFill>
                <a:latin typeface="Optima"/>
                <a:cs typeface="Optima"/>
              </a:rPr>
              <a:t> </a:t>
            </a:r>
            <a:r>
              <a:rPr lang="en-US" sz="2000" dirty="0">
                <a:solidFill>
                  <a:schemeClr val="tx1">
                    <a:lumMod val="85000"/>
                    <a:lumOff val="15000"/>
                  </a:schemeClr>
                </a:solidFill>
                <a:latin typeface="Optima"/>
                <a:cs typeface="Optima"/>
              </a:rPr>
              <a:t>+ </a:t>
            </a:r>
            <a:r>
              <a:rPr lang="en-US" sz="2000" i="1" dirty="0" err="1">
                <a:solidFill>
                  <a:schemeClr val="tx2"/>
                </a:solidFill>
                <a:latin typeface="Optima"/>
                <a:cs typeface="Optima"/>
              </a:rPr>
              <a:t>d</a:t>
            </a:r>
            <a:r>
              <a:rPr lang="en-US" sz="2000" i="1" baseline="-25000" dirty="0" err="1">
                <a:solidFill>
                  <a:schemeClr val="tx2"/>
                </a:solidFill>
                <a:latin typeface="Optima"/>
                <a:cs typeface="Optima"/>
              </a:rPr>
              <a:t>k</a:t>
            </a:r>
            <a:r>
              <a:rPr lang="en-US" sz="2000" baseline="-25000" dirty="0">
                <a:solidFill>
                  <a:schemeClr val="tx2"/>
                </a:solidFill>
                <a:latin typeface="Optima"/>
                <a:cs typeface="Optima"/>
              </a:rPr>
              <a:t>,</a:t>
            </a:r>
            <a:r>
              <a:rPr lang="en-US" sz="1000" i="1" baseline="-25000" dirty="0">
                <a:solidFill>
                  <a:schemeClr val="tx2"/>
                </a:solidFill>
                <a:latin typeface="Optima"/>
                <a:cs typeface="Optima"/>
              </a:rPr>
              <a:t> </a:t>
            </a:r>
            <a:r>
              <a:rPr lang="en-US" sz="2000" i="1" baseline="-25000" dirty="0">
                <a:solidFill>
                  <a:schemeClr val="tx2"/>
                </a:solidFill>
                <a:latin typeface="Optima"/>
                <a:cs typeface="Optima"/>
              </a:rPr>
              <a:t>m</a:t>
            </a:r>
            <a:endParaRPr lang="en-US" sz="2000" i="1" dirty="0">
              <a:solidFill>
                <a:schemeClr val="tx2"/>
              </a:solidFill>
              <a:latin typeface="Optima"/>
              <a:cs typeface="Optima"/>
            </a:endParaRPr>
          </a:p>
        </p:txBody>
      </p:sp>
      <p:pic>
        <p:nvPicPr>
          <p:cNvPr id="19" name="Picture 18"/>
          <p:cNvPicPr>
            <a:picLocks noChangeAspect="1"/>
          </p:cNvPicPr>
          <p:nvPr/>
        </p:nvPicPr>
        <p:blipFill rotWithShape="1">
          <a:blip r:embed="rId3"/>
          <a:srcRect r="66464"/>
          <a:stretch/>
        </p:blipFill>
        <p:spPr>
          <a:xfrm>
            <a:off x="2913727" y="2352881"/>
            <a:ext cx="1201074" cy="1244600"/>
          </a:xfrm>
          <a:prstGeom prst="rect">
            <a:avLst/>
          </a:prstGeom>
        </p:spPr>
      </p:pic>
      <p:sp>
        <p:nvSpPr>
          <p:cNvPr id="34" name="TextBox 33"/>
          <p:cNvSpPr txBox="1"/>
          <p:nvPr/>
        </p:nvSpPr>
        <p:spPr>
          <a:xfrm>
            <a:off x="3660842" y="3132563"/>
            <a:ext cx="2047413" cy="400110"/>
          </a:xfrm>
          <a:prstGeom prst="rect">
            <a:avLst/>
          </a:prstGeom>
          <a:noFill/>
        </p:spPr>
        <p:txBody>
          <a:bodyPr wrap="square" rtlCol="0">
            <a:spAutoFit/>
          </a:bodyPr>
          <a:lstStyle/>
          <a:p>
            <a:pPr algn="ctr"/>
            <a:r>
              <a:rPr lang="en-US" sz="2000" i="1" dirty="0" err="1">
                <a:solidFill>
                  <a:schemeClr val="tx1">
                    <a:lumMod val="85000"/>
                    <a:lumOff val="15000"/>
                  </a:schemeClr>
                </a:solidFill>
                <a:latin typeface="Optima"/>
                <a:cs typeface="Optima"/>
              </a:rPr>
              <a:t>d</a:t>
            </a:r>
            <a:r>
              <a:rPr lang="en-US" sz="2000" i="1" baseline="-25000" dirty="0" err="1">
                <a:solidFill>
                  <a:schemeClr val="tx1">
                    <a:lumMod val="85000"/>
                    <a:lumOff val="15000"/>
                  </a:schemeClr>
                </a:solidFill>
                <a:latin typeface="Optima"/>
                <a:cs typeface="Optima"/>
              </a:rPr>
              <a:t>j</a:t>
            </a:r>
            <a:r>
              <a:rPr lang="en-US" sz="2000" baseline="-25000" dirty="0">
                <a:solidFill>
                  <a:schemeClr val="tx1">
                    <a:lumMod val="85000"/>
                    <a:lumOff val="15000"/>
                  </a:schemeClr>
                </a:solidFill>
                <a:latin typeface="Optima"/>
                <a:cs typeface="Optima"/>
              </a:rPr>
              <a:t>,</a:t>
            </a:r>
            <a:r>
              <a:rPr lang="en-US" sz="1000" i="1" baseline="-25000" dirty="0">
                <a:solidFill>
                  <a:schemeClr val="tx1">
                    <a:lumMod val="85000"/>
                    <a:lumOff val="15000"/>
                  </a:schemeClr>
                </a:solidFill>
                <a:latin typeface="Optima"/>
                <a:cs typeface="Optima"/>
              </a:rPr>
              <a:t> </a:t>
            </a:r>
            <a:r>
              <a:rPr lang="en-US" sz="2000" i="1" baseline="-25000" dirty="0">
                <a:solidFill>
                  <a:schemeClr val="tx1">
                    <a:lumMod val="85000"/>
                    <a:lumOff val="15000"/>
                  </a:schemeClr>
                </a:solidFill>
                <a:latin typeface="Optima"/>
                <a:cs typeface="Optima"/>
              </a:rPr>
              <a:t>k</a:t>
            </a:r>
            <a:r>
              <a:rPr lang="en-US" sz="2000" baseline="-25000" dirty="0">
                <a:solidFill>
                  <a:schemeClr val="tx1">
                    <a:lumMod val="85000"/>
                    <a:lumOff val="15000"/>
                  </a:schemeClr>
                </a:solidFill>
                <a:latin typeface="Optima"/>
                <a:cs typeface="Optima"/>
              </a:rPr>
              <a:t> </a:t>
            </a:r>
            <a:r>
              <a:rPr lang="en-US" sz="2000" dirty="0">
                <a:solidFill>
                  <a:schemeClr val="tx1">
                    <a:lumMod val="85000"/>
                    <a:lumOff val="15000"/>
                  </a:schemeClr>
                </a:solidFill>
                <a:latin typeface="Optima"/>
                <a:cs typeface="Optima"/>
              </a:rPr>
              <a:t>= </a:t>
            </a:r>
            <a:r>
              <a:rPr lang="en-US" sz="2000" i="1" dirty="0" err="1">
                <a:solidFill>
                  <a:schemeClr val="accent1"/>
                </a:solidFill>
                <a:latin typeface="Optima"/>
                <a:cs typeface="Optima"/>
              </a:rPr>
              <a:t>d</a:t>
            </a:r>
            <a:r>
              <a:rPr lang="en-US" sz="2000" i="1" baseline="-25000" dirty="0" err="1">
                <a:solidFill>
                  <a:schemeClr val="accent1"/>
                </a:solidFill>
                <a:latin typeface="Optima"/>
                <a:cs typeface="Optima"/>
              </a:rPr>
              <a:t>j</a:t>
            </a:r>
            <a:r>
              <a:rPr lang="en-US" sz="2000" baseline="-25000" dirty="0">
                <a:solidFill>
                  <a:schemeClr val="accent1"/>
                </a:solidFill>
                <a:latin typeface="Optima"/>
                <a:cs typeface="Optima"/>
              </a:rPr>
              <a:t>,</a:t>
            </a:r>
            <a:r>
              <a:rPr lang="en-US" sz="1000" i="1" baseline="-25000" dirty="0">
                <a:solidFill>
                  <a:schemeClr val="accent1"/>
                </a:solidFill>
                <a:latin typeface="Optima"/>
                <a:cs typeface="Optima"/>
              </a:rPr>
              <a:t> </a:t>
            </a:r>
            <a:r>
              <a:rPr lang="en-US" sz="2000" i="1" baseline="-25000" dirty="0">
                <a:solidFill>
                  <a:schemeClr val="accent1"/>
                </a:solidFill>
                <a:latin typeface="Optima"/>
                <a:cs typeface="Optima"/>
              </a:rPr>
              <a:t>m</a:t>
            </a:r>
            <a:r>
              <a:rPr lang="en-US" sz="2000" dirty="0">
                <a:solidFill>
                  <a:schemeClr val="accent1"/>
                </a:solidFill>
                <a:latin typeface="Optima"/>
                <a:cs typeface="Optima"/>
              </a:rPr>
              <a:t> </a:t>
            </a:r>
            <a:r>
              <a:rPr lang="en-US" sz="2000" dirty="0">
                <a:solidFill>
                  <a:schemeClr val="tx1">
                    <a:lumMod val="85000"/>
                    <a:lumOff val="15000"/>
                  </a:schemeClr>
                </a:solidFill>
                <a:latin typeface="Optima"/>
                <a:cs typeface="Optima"/>
              </a:rPr>
              <a:t>+ </a:t>
            </a:r>
            <a:r>
              <a:rPr lang="en-US" sz="2000" i="1" dirty="0" err="1">
                <a:solidFill>
                  <a:schemeClr val="tx2"/>
                </a:solidFill>
                <a:latin typeface="Optima"/>
                <a:cs typeface="Optima"/>
              </a:rPr>
              <a:t>d</a:t>
            </a:r>
            <a:r>
              <a:rPr lang="en-US" sz="2000" i="1" baseline="-25000" dirty="0" err="1">
                <a:solidFill>
                  <a:schemeClr val="tx2"/>
                </a:solidFill>
                <a:latin typeface="Optima"/>
                <a:cs typeface="Optima"/>
              </a:rPr>
              <a:t>k</a:t>
            </a:r>
            <a:r>
              <a:rPr lang="en-US" sz="2000" baseline="-25000" dirty="0">
                <a:solidFill>
                  <a:schemeClr val="tx2"/>
                </a:solidFill>
                <a:latin typeface="Optima"/>
                <a:cs typeface="Optima"/>
              </a:rPr>
              <a:t>,</a:t>
            </a:r>
            <a:r>
              <a:rPr lang="en-US" sz="1000" i="1" baseline="-25000" dirty="0">
                <a:solidFill>
                  <a:schemeClr val="tx2"/>
                </a:solidFill>
                <a:latin typeface="Optima"/>
                <a:cs typeface="Optima"/>
              </a:rPr>
              <a:t> </a:t>
            </a:r>
            <a:r>
              <a:rPr lang="en-US" sz="2000" i="1" baseline="-25000" dirty="0">
                <a:solidFill>
                  <a:schemeClr val="tx2"/>
                </a:solidFill>
                <a:latin typeface="Optima"/>
                <a:cs typeface="Optima"/>
              </a:rPr>
              <a:t>m</a:t>
            </a:r>
            <a:endParaRPr lang="en-US" sz="2000" i="1" dirty="0">
              <a:solidFill>
                <a:schemeClr val="tx2"/>
              </a:solidFill>
              <a:latin typeface="Optima"/>
              <a:cs typeface="Optima"/>
            </a:endParaRPr>
          </a:p>
        </p:txBody>
      </p:sp>
      <p:sp>
        <p:nvSpPr>
          <p:cNvPr id="35" name="TextBox 34"/>
          <p:cNvSpPr txBox="1"/>
          <p:nvPr/>
        </p:nvSpPr>
        <p:spPr>
          <a:xfrm>
            <a:off x="1550537" y="2584233"/>
            <a:ext cx="1916015" cy="400110"/>
          </a:xfrm>
          <a:prstGeom prst="rect">
            <a:avLst/>
          </a:prstGeom>
          <a:noFill/>
        </p:spPr>
        <p:txBody>
          <a:bodyPr wrap="square" rtlCol="0">
            <a:spAutoFit/>
          </a:bodyPr>
          <a:lstStyle/>
          <a:p>
            <a:pPr algn="ctr"/>
            <a:r>
              <a:rPr lang="en-US" sz="2000" i="1" dirty="0">
                <a:solidFill>
                  <a:schemeClr val="tx1">
                    <a:lumMod val="85000"/>
                    <a:lumOff val="15000"/>
                  </a:schemeClr>
                </a:solidFill>
                <a:latin typeface="Optima"/>
                <a:cs typeface="Optima"/>
              </a:rPr>
              <a:t>d</a:t>
            </a:r>
            <a:r>
              <a:rPr lang="en-US" sz="2000" i="1" baseline="-25000" dirty="0">
                <a:solidFill>
                  <a:schemeClr val="tx1">
                    <a:lumMod val="85000"/>
                    <a:lumOff val="15000"/>
                  </a:schemeClr>
                </a:solidFill>
                <a:latin typeface="Optima"/>
                <a:cs typeface="Optima"/>
              </a:rPr>
              <a:t>i</a:t>
            </a:r>
            <a:r>
              <a:rPr lang="en-US" sz="2000" baseline="-25000" dirty="0">
                <a:solidFill>
                  <a:schemeClr val="tx1">
                    <a:lumMod val="85000"/>
                    <a:lumOff val="15000"/>
                  </a:schemeClr>
                </a:solidFill>
                <a:latin typeface="Optima"/>
                <a:cs typeface="Optima"/>
              </a:rPr>
              <a:t>,</a:t>
            </a:r>
            <a:r>
              <a:rPr lang="en-US" sz="1000" i="1" baseline="-25000" dirty="0">
                <a:solidFill>
                  <a:schemeClr val="tx1">
                    <a:lumMod val="85000"/>
                    <a:lumOff val="15000"/>
                  </a:schemeClr>
                </a:solidFill>
                <a:latin typeface="Optima"/>
                <a:cs typeface="Optima"/>
              </a:rPr>
              <a:t> </a:t>
            </a:r>
            <a:r>
              <a:rPr lang="en-US" sz="2000" i="1" baseline="-25000" dirty="0">
                <a:solidFill>
                  <a:schemeClr val="tx1">
                    <a:lumMod val="85000"/>
                    <a:lumOff val="15000"/>
                  </a:schemeClr>
                </a:solidFill>
                <a:latin typeface="Optima"/>
                <a:cs typeface="Optima"/>
              </a:rPr>
              <a:t>j</a:t>
            </a:r>
            <a:r>
              <a:rPr lang="en-US" sz="2000" baseline="-25000" dirty="0">
                <a:solidFill>
                  <a:schemeClr val="tx1">
                    <a:lumMod val="85000"/>
                    <a:lumOff val="15000"/>
                  </a:schemeClr>
                </a:solidFill>
                <a:latin typeface="Optima"/>
                <a:cs typeface="Optima"/>
              </a:rPr>
              <a:t> </a:t>
            </a:r>
            <a:r>
              <a:rPr lang="en-US" sz="2000" dirty="0">
                <a:solidFill>
                  <a:schemeClr val="tx1">
                    <a:lumMod val="85000"/>
                    <a:lumOff val="15000"/>
                  </a:schemeClr>
                </a:solidFill>
                <a:latin typeface="Optima"/>
                <a:cs typeface="Optima"/>
              </a:rPr>
              <a:t>= </a:t>
            </a:r>
            <a:r>
              <a:rPr lang="en-US" sz="2000" i="1" dirty="0">
                <a:solidFill>
                  <a:srgbClr val="95319E"/>
                </a:solidFill>
                <a:latin typeface="Optima"/>
                <a:cs typeface="Optima"/>
              </a:rPr>
              <a:t>d</a:t>
            </a:r>
            <a:r>
              <a:rPr lang="en-US" sz="2000" i="1" baseline="-25000" dirty="0">
                <a:solidFill>
                  <a:srgbClr val="95319E"/>
                </a:solidFill>
                <a:latin typeface="Optima"/>
                <a:cs typeface="Optima"/>
              </a:rPr>
              <a:t>i</a:t>
            </a:r>
            <a:r>
              <a:rPr lang="en-US" sz="2000" baseline="-25000" dirty="0">
                <a:solidFill>
                  <a:srgbClr val="95319E"/>
                </a:solidFill>
                <a:latin typeface="Optima"/>
                <a:cs typeface="Optima"/>
              </a:rPr>
              <a:t>,</a:t>
            </a:r>
            <a:r>
              <a:rPr lang="en-US" sz="1000" i="1" baseline="-25000" dirty="0">
                <a:solidFill>
                  <a:srgbClr val="95319E"/>
                </a:solidFill>
                <a:latin typeface="Optima"/>
                <a:cs typeface="Optima"/>
              </a:rPr>
              <a:t> </a:t>
            </a:r>
            <a:r>
              <a:rPr lang="en-US" sz="2000" i="1" baseline="-25000" dirty="0">
                <a:solidFill>
                  <a:srgbClr val="95319E"/>
                </a:solidFill>
                <a:latin typeface="Optima"/>
                <a:cs typeface="Optima"/>
              </a:rPr>
              <a:t>m</a:t>
            </a:r>
            <a:r>
              <a:rPr lang="en-US" sz="2000" dirty="0">
                <a:solidFill>
                  <a:srgbClr val="95319E"/>
                </a:solidFill>
                <a:latin typeface="Optima"/>
                <a:cs typeface="Optima"/>
              </a:rPr>
              <a:t> </a:t>
            </a:r>
            <a:r>
              <a:rPr lang="en-US" sz="2000" dirty="0">
                <a:solidFill>
                  <a:schemeClr val="tx1">
                    <a:lumMod val="85000"/>
                    <a:lumOff val="15000"/>
                  </a:schemeClr>
                </a:solidFill>
                <a:latin typeface="Optima"/>
                <a:cs typeface="Optima"/>
              </a:rPr>
              <a:t>+ </a:t>
            </a:r>
            <a:r>
              <a:rPr lang="en-US" sz="2000" i="1" dirty="0" err="1">
                <a:solidFill>
                  <a:srgbClr val="176FC1"/>
                </a:solidFill>
                <a:latin typeface="Optima"/>
                <a:cs typeface="Optima"/>
              </a:rPr>
              <a:t>d</a:t>
            </a:r>
            <a:r>
              <a:rPr lang="en-US" sz="2000" i="1" baseline="-25000" dirty="0" err="1">
                <a:solidFill>
                  <a:srgbClr val="176FC1"/>
                </a:solidFill>
                <a:latin typeface="Optima"/>
                <a:cs typeface="Optima"/>
              </a:rPr>
              <a:t>j</a:t>
            </a:r>
            <a:r>
              <a:rPr lang="en-US" sz="2000" baseline="-25000" dirty="0">
                <a:solidFill>
                  <a:srgbClr val="176FC1"/>
                </a:solidFill>
                <a:latin typeface="Optima"/>
                <a:cs typeface="Optima"/>
              </a:rPr>
              <a:t>,</a:t>
            </a:r>
            <a:r>
              <a:rPr lang="en-US" sz="1000" baseline="-25000" dirty="0">
                <a:solidFill>
                  <a:srgbClr val="176FC1"/>
                </a:solidFill>
                <a:latin typeface="Optima"/>
                <a:cs typeface="Optima"/>
              </a:rPr>
              <a:t> </a:t>
            </a:r>
            <a:r>
              <a:rPr lang="en-US" sz="2000" i="1" baseline="-25000" dirty="0">
                <a:solidFill>
                  <a:srgbClr val="176FC1"/>
                </a:solidFill>
                <a:latin typeface="Optima"/>
                <a:cs typeface="Optima"/>
              </a:rPr>
              <a:t>m</a:t>
            </a:r>
            <a:endParaRPr lang="en-US" sz="2000" i="1" dirty="0">
              <a:solidFill>
                <a:srgbClr val="176FC1"/>
              </a:solidFill>
              <a:latin typeface="Optima"/>
              <a:cs typeface="Optima"/>
            </a:endParaRPr>
          </a:p>
        </p:txBody>
      </p:sp>
      <p:pic>
        <p:nvPicPr>
          <p:cNvPr id="21" name="Picture 20"/>
          <p:cNvPicPr>
            <a:picLocks noChangeAspect="1"/>
          </p:cNvPicPr>
          <p:nvPr/>
        </p:nvPicPr>
        <p:blipFill rotWithShape="1">
          <a:blip r:embed="rId4"/>
          <a:srcRect l="34019"/>
          <a:stretch/>
        </p:blipFill>
        <p:spPr>
          <a:xfrm>
            <a:off x="4114801" y="2139627"/>
            <a:ext cx="2279272" cy="508000"/>
          </a:xfrm>
          <a:prstGeom prst="rect">
            <a:avLst/>
          </a:prstGeom>
        </p:spPr>
      </p:pic>
      <p:pic>
        <p:nvPicPr>
          <p:cNvPr id="40" name="Picture 39"/>
          <p:cNvPicPr>
            <a:picLocks noChangeAspect="1"/>
          </p:cNvPicPr>
          <p:nvPr/>
        </p:nvPicPr>
        <p:blipFill rotWithShape="1">
          <a:blip r:embed="rId5"/>
          <a:srcRect r="65922"/>
          <a:stretch/>
        </p:blipFill>
        <p:spPr>
          <a:xfrm>
            <a:off x="2937622" y="2140965"/>
            <a:ext cx="1177181" cy="508000"/>
          </a:xfrm>
          <a:prstGeom prst="rect">
            <a:avLst/>
          </a:prstGeom>
        </p:spPr>
      </p:pic>
      <p:pic>
        <p:nvPicPr>
          <p:cNvPr id="4" name="Picture 3"/>
          <p:cNvPicPr>
            <a:picLocks noChangeAspect="1"/>
          </p:cNvPicPr>
          <p:nvPr/>
        </p:nvPicPr>
        <p:blipFill rotWithShape="1">
          <a:blip r:embed="rId6"/>
          <a:srcRect l="33602"/>
          <a:stretch/>
        </p:blipFill>
        <p:spPr>
          <a:xfrm>
            <a:off x="4114802" y="2357773"/>
            <a:ext cx="2361117" cy="1231900"/>
          </a:xfrm>
          <a:prstGeom prst="rect">
            <a:avLst/>
          </a:prstGeom>
        </p:spPr>
      </p:pic>
      <p:pic>
        <p:nvPicPr>
          <p:cNvPr id="20" name="Picture 19"/>
          <p:cNvPicPr>
            <a:picLocks noChangeAspect="1"/>
          </p:cNvPicPr>
          <p:nvPr/>
        </p:nvPicPr>
        <p:blipFill rotWithShape="1">
          <a:blip r:embed="rId7"/>
          <a:srcRect t="55940"/>
          <a:stretch/>
        </p:blipFill>
        <p:spPr>
          <a:xfrm>
            <a:off x="2892225" y="2887659"/>
            <a:ext cx="711200" cy="442055"/>
          </a:xfrm>
          <a:prstGeom prst="rect">
            <a:avLst/>
          </a:prstGeom>
        </p:spPr>
      </p:pic>
      <p:pic>
        <p:nvPicPr>
          <p:cNvPr id="22" name="Picture 21"/>
          <p:cNvPicPr>
            <a:picLocks noChangeAspect="1"/>
          </p:cNvPicPr>
          <p:nvPr/>
        </p:nvPicPr>
        <p:blipFill rotWithShape="1">
          <a:blip r:embed="rId8"/>
          <a:srcRect b="43610"/>
          <a:stretch/>
        </p:blipFill>
        <p:spPr>
          <a:xfrm>
            <a:off x="2893663" y="2321903"/>
            <a:ext cx="711200" cy="565756"/>
          </a:xfrm>
          <a:prstGeom prst="rect">
            <a:avLst/>
          </a:prstGeom>
        </p:spPr>
      </p:pic>
      <p:sp>
        <p:nvSpPr>
          <p:cNvPr id="27" name="Content Placeholder 3"/>
          <p:cNvSpPr txBox="1">
            <a:spLocks/>
          </p:cNvSpPr>
          <p:nvPr/>
        </p:nvSpPr>
        <p:spPr>
          <a:xfrm>
            <a:off x="685800" y="4572000"/>
            <a:ext cx="8382000" cy="21336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i="1" dirty="0" err="1">
                <a:solidFill>
                  <a:schemeClr val="tx2"/>
                </a:solidFill>
                <a:latin typeface="Optima"/>
                <a:cs typeface="Optima"/>
              </a:rPr>
              <a:t>d</a:t>
            </a:r>
            <a:r>
              <a:rPr lang="en-US" sz="2800" i="1" baseline="-25000" dirty="0" err="1">
                <a:solidFill>
                  <a:schemeClr val="tx2"/>
                </a:solidFill>
                <a:latin typeface="Optima"/>
                <a:cs typeface="Optima"/>
              </a:rPr>
              <a:t>k,m</a:t>
            </a:r>
            <a:r>
              <a:rPr lang="en-US" sz="2800" dirty="0">
                <a:solidFill>
                  <a:schemeClr val="tx2"/>
                </a:solidFill>
                <a:latin typeface="Optima"/>
                <a:cs typeface="Optima"/>
              </a:rPr>
              <a:t> </a:t>
            </a:r>
            <a:r>
              <a:rPr lang="en-US" sz="2800" dirty="0">
                <a:latin typeface="Optima"/>
                <a:cs typeface="Optima"/>
              </a:rPr>
              <a:t>= (</a:t>
            </a:r>
            <a:r>
              <a:rPr lang="en-US" sz="2800" i="1" dirty="0" err="1">
                <a:latin typeface="Optima"/>
                <a:cs typeface="Optima"/>
              </a:rPr>
              <a:t>d</a:t>
            </a:r>
            <a:r>
              <a:rPr lang="en-US" sz="2800" i="1" baseline="-25000" dirty="0" err="1">
                <a:latin typeface="Optima"/>
                <a:cs typeface="Optima"/>
              </a:rPr>
              <a:t>i,k</a:t>
            </a:r>
            <a:r>
              <a:rPr lang="en-US" sz="2800" dirty="0">
                <a:latin typeface="Optima"/>
                <a:cs typeface="Optima"/>
              </a:rPr>
              <a:t> + </a:t>
            </a:r>
            <a:r>
              <a:rPr lang="en-US" sz="2800" i="1" dirty="0" err="1">
                <a:latin typeface="Optima"/>
                <a:cs typeface="Optima"/>
              </a:rPr>
              <a:t>d</a:t>
            </a:r>
            <a:r>
              <a:rPr lang="en-US" sz="2800" i="1" baseline="-25000" dirty="0" err="1">
                <a:latin typeface="Optima"/>
                <a:cs typeface="Optima"/>
              </a:rPr>
              <a:t>j,k</a:t>
            </a:r>
            <a:r>
              <a:rPr lang="en-US" sz="2800" dirty="0">
                <a:latin typeface="Optima"/>
                <a:cs typeface="Optima"/>
              </a:rPr>
              <a:t> – </a:t>
            </a:r>
            <a:r>
              <a:rPr lang="en-US" sz="2800" i="1" dirty="0" err="1">
                <a:latin typeface="Optima"/>
                <a:cs typeface="Optima"/>
              </a:rPr>
              <a:t>d</a:t>
            </a:r>
            <a:r>
              <a:rPr lang="en-US" sz="2800" i="1" baseline="-25000" dirty="0" err="1">
                <a:latin typeface="Optima"/>
                <a:cs typeface="Optima"/>
              </a:rPr>
              <a:t>i,j</a:t>
            </a:r>
            <a:r>
              <a:rPr lang="en-US" sz="2800" dirty="0">
                <a:latin typeface="Optima"/>
                <a:cs typeface="Optima"/>
              </a:rPr>
              <a:t>) / 2</a:t>
            </a:r>
            <a:endParaRPr lang="en-US" sz="2800" i="1" dirty="0">
              <a:latin typeface="Optima"/>
              <a:cs typeface="Optima"/>
            </a:endParaRPr>
          </a:p>
          <a:p>
            <a:pPr marL="0" indent="0">
              <a:buNone/>
            </a:pPr>
            <a:r>
              <a:rPr lang="en-US" sz="2800" i="1" dirty="0" err="1">
                <a:solidFill>
                  <a:schemeClr val="tx2"/>
                </a:solidFill>
                <a:latin typeface="Optima"/>
                <a:cs typeface="Optima"/>
              </a:rPr>
              <a:t>d</a:t>
            </a:r>
            <a:r>
              <a:rPr lang="en-US" sz="2800" i="1" baseline="-25000" dirty="0" err="1">
                <a:solidFill>
                  <a:schemeClr val="tx2"/>
                </a:solidFill>
                <a:latin typeface="Optima"/>
                <a:cs typeface="Optima"/>
              </a:rPr>
              <a:t>k,m</a:t>
            </a:r>
            <a:r>
              <a:rPr lang="en-US" sz="2800" dirty="0">
                <a:solidFill>
                  <a:schemeClr val="tx2"/>
                </a:solidFill>
                <a:latin typeface="Optima"/>
                <a:cs typeface="Optima"/>
              </a:rPr>
              <a:t> </a:t>
            </a:r>
            <a:r>
              <a:rPr lang="en-US" sz="2800" dirty="0">
                <a:latin typeface="Optima"/>
                <a:cs typeface="Optima"/>
              </a:rPr>
              <a:t>= (</a:t>
            </a:r>
            <a:r>
              <a:rPr lang="en-US" sz="2800" i="1" dirty="0" err="1">
                <a:latin typeface="Optima"/>
                <a:cs typeface="Optima"/>
              </a:rPr>
              <a:t>D</a:t>
            </a:r>
            <a:r>
              <a:rPr lang="en-US" sz="2800" i="1" baseline="-25000" dirty="0" err="1">
                <a:latin typeface="Optima"/>
                <a:cs typeface="Optima"/>
              </a:rPr>
              <a:t>i,k</a:t>
            </a:r>
            <a:r>
              <a:rPr lang="en-US" sz="2800" dirty="0">
                <a:latin typeface="Optima"/>
                <a:cs typeface="Optima"/>
              </a:rPr>
              <a:t> + </a:t>
            </a:r>
            <a:r>
              <a:rPr lang="en-US" sz="2800" i="1" dirty="0" err="1">
                <a:latin typeface="Optima"/>
                <a:cs typeface="Optima"/>
              </a:rPr>
              <a:t>D</a:t>
            </a:r>
            <a:r>
              <a:rPr lang="en-US" sz="2800" i="1" baseline="-25000" dirty="0" err="1">
                <a:latin typeface="Optima"/>
                <a:cs typeface="Optima"/>
              </a:rPr>
              <a:t>j,k</a:t>
            </a:r>
            <a:r>
              <a:rPr lang="en-US" sz="2800" dirty="0">
                <a:latin typeface="Optima"/>
                <a:cs typeface="Optima"/>
              </a:rPr>
              <a:t> – </a:t>
            </a:r>
            <a:r>
              <a:rPr lang="en-US" sz="2800" i="1" dirty="0" err="1">
                <a:latin typeface="Optima"/>
                <a:cs typeface="Optima"/>
              </a:rPr>
              <a:t>D</a:t>
            </a:r>
            <a:r>
              <a:rPr lang="en-US" sz="2800" i="1" baseline="-25000" dirty="0" err="1">
                <a:latin typeface="Optima"/>
                <a:cs typeface="Optima"/>
              </a:rPr>
              <a:t>i,j</a:t>
            </a:r>
            <a:r>
              <a:rPr lang="en-US" sz="2800" dirty="0">
                <a:latin typeface="Optima"/>
                <a:cs typeface="Optima"/>
              </a:rPr>
              <a:t>) / 2</a:t>
            </a:r>
            <a:endParaRPr lang="en-US" sz="2800" i="1" dirty="0">
              <a:latin typeface="Optima"/>
              <a:cs typeface="Optima"/>
            </a:endParaRPr>
          </a:p>
          <a:p>
            <a:pPr marL="0" indent="0">
              <a:buNone/>
            </a:pPr>
            <a:r>
              <a:rPr lang="en-US" sz="2800" i="1" baseline="-25000" dirty="0">
                <a:solidFill>
                  <a:schemeClr val="accent1"/>
                </a:solidFill>
                <a:latin typeface="Optima"/>
                <a:cs typeface="Optima"/>
              </a:rPr>
              <a:t> </a:t>
            </a:r>
            <a:r>
              <a:rPr lang="en-US" sz="2800" i="1" dirty="0" err="1">
                <a:solidFill>
                  <a:schemeClr val="accent4"/>
                </a:solidFill>
                <a:latin typeface="Optima"/>
                <a:cs typeface="Optima"/>
              </a:rPr>
              <a:t>d</a:t>
            </a:r>
            <a:r>
              <a:rPr lang="en-US" sz="2800" i="1" baseline="-25000" dirty="0" err="1">
                <a:solidFill>
                  <a:schemeClr val="accent4"/>
                </a:solidFill>
                <a:latin typeface="Optima"/>
                <a:cs typeface="Optima"/>
              </a:rPr>
              <a:t>i,m</a:t>
            </a:r>
            <a:r>
              <a:rPr lang="en-US" sz="2800" dirty="0">
                <a:solidFill>
                  <a:schemeClr val="accent4"/>
                </a:solidFill>
                <a:latin typeface="Optima"/>
                <a:cs typeface="Optima"/>
              </a:rPr>
              <a:t> </a:t>
            </a:r>
            <a:r>
              <a:rPr lang="en-US" sz="2800" dirty="0">
                <a:latin typeface="Optima"/>
                <a:cs typeface="Optima"/>
              </a:rPr>
              <a:t>= </a:t>
            </a:r>
            <a:r>
              <a:rPr lang="en-US" sz="2800" i="1" dirty="0" err="1">
                <a:latin typeface="Optima"/>
                <a:cs typeface="Optima"/>
              </a:rPr>
              <a:t>D</a:t>
            </a:r>
            <a:r>
              <a:rPr lang="en-US" sz="2800" i="1" baseline="-25000" dirty="0" err="1">
                <a:latin typeface="Optima"/>
                <a:cs typeface="Optima"/>
              </a:rPr>
              <a:t>i,k</a:t>
            </a:r>
            <a:r>
              <a:rPr lang="en-US" sz="2800" dirty="0">
                <a:latin typeface="Optima"/>
                <a:cs typeface="Optima"/>
              </a:rPr>
              <a:t> – (</a:t>
            </a:r>
            <a:r>
              <a:rPr lang="en-US" sz="2800" i="1" dirty="0" err="1">
                <a:latin typeface="Optima"/>
                <a:cs typeface="Optima"/>
              </a:rPr>
              <a:t>D</a:t>
            </a:r>
            <a:r>
              <a:rPr lang="en-US" sz="2800" i="1" baseline="-25000" dirty="0" err="1">
                <a:latin typeface="Optima"/>
                <a:cs typeface="Optima"/>
              </a:rPr>
              <a:t>i,k</a:t>
            </a:r>
            <a:r>
              <a:rPr lang="en-US" sz="2800" dirty="0">
                <a:latin typeface="Optima"/>
                <a:cs typeface="Optima"/>
              </a:rPr>
              <a:t> + </a:t>
            </a:r>
            <a:r>
              <a:rPr lang="en-US" sz="2800" i="1" dirty="0" err="1">
                <a:latin typeface="Optima"/>
                <a:cs typeface="Optima"/>
              </a:rPr>
              <a:t>D</a:t>
            </a:r>
            <a:r>
              <a:rPr lang="en-US" sz="2800" i="1" baseline="-25000" dirty="0" err="1">
                <a:latin typeface="Optima"/>
                <a:cs typeface="Optima"/>
              </a:rPr>
              <a:t>j,k</a:t>
            </a:r>
            <a:r>
              <a:rPr lang="en-US" sz="2800" dirty="0">
                <a:latin typeface="Optima"/>
                <a:cs typeface="Optima"/>
              </a:rPr>
              <a:t> – </a:t>
            </a:r>
            <a:r>
              <a:rPr lang="en-US" sz="2800" i="1" dirty="0" err="1">
                <a:latin typeface="Optima"/>
                <a:cs typeface="Optima"/>
              </a:rPr>
              <a:t>D</a:t>
            </a:r>
            <a:r>
              <a:rPr lang="en-US" sz="2800" i="1" baseline="-25000" dirty="0" err="1">
                <a:latin typeface="Optima"/>
                <a:cs typeface="Optima"/>
              </a:rPr>
              <a:t>i,j</a:t>
            </a:r>
            <a:r>
              <a:rPr lang="en-US" sz="2800" dirty="0">
                <a:latin typeface="Optima"/>
                <a:cs typeface="Optima"/>
              </a:rPr>
              <a:t>) / 2</a:t>
            </a:r>
          </a:p>
          <a:p>
            <a:pPr marL="0" indent="0">
              <a:buNone/>
            </a:pPr>
            <a:r>
              <a:rPr lang="en-US" sz="2800" i="1" baseline="-25000" dirty="0">
                <a:solidFill>
                  <a:schemeClr val="accent1"/>
                </a:solidFill>
                <a:latin typeface="Optima"/>
                <a:cs typeface="Optima"/>
              </a:rPr>
              <a:t> </a:t>
            </a:r>
            <a:r>
              <a:rPr lang="en-US" sz="2800" i="1" dirty="0" err="1">
                <a:solidFill>
                  <a:schemeClr val="accent4"/>
                </a:solidFill>
                <a:latin typeface="Optima"/>
                <a:cs typeface="Optima"/>
              </a:rPr>
              <a:t>d</a:t>
            </a:r>
            <a:r>
              <a:rPr lang="en-US" sz="2800" i="1" baseline="-25000" dirty="0" err="1">
                <a:solidFill>
                  <a:schemeClr val="accent4"/>
                </a:solidFill>
                <a:latin typeface="Optima"/>
                <a:cs typeface="Optima"/>
              </a:rPr>
              <a:t>i,m</a:t>
            </a:r>
            <a:r>
              <a:rPr lang="en-US" sz="2800" dirty="0">
                <a:solidFill>
                  <a:schemeClr val="accent4"/>
                </a:solidFill>
                <a:latin typeface="Optima"/>
                <a:cs typeface="Optima"/>
              </a:rPr>
              <a:t> </a:t>
            </a:r>
            <a:r>
              <a:rPr lang="en-US" sz="2800" dirty="0">
                <a:latin typeface="Optima"/>
                <a:cs typeface="Optima"/>
              </a:rPr>
              <a:t>= (</a:t>
            </a:r>
            <a:r>
              <a:rPr lang="en-US" sz="2800" i="1" dirty="0" err="1">
                <a:latin typeface="Optima"/>
                <a:cs typeface="Optima"/>
              </a:rPr>
              <a:t>D</a:t>
            </a:r>
            <a:r>
              <a:rPr lang="en-US" sz="2800" i="1" baseline="-25000" dirty="0" err="1">
                <a:latin typeface="Optima"/>
                <a:cs typeface="Optima"/>
              </a:rPr>
              <a:t>i,k</a:t>
            </a:r>
            <a:r>
              <a:rPr lang="en-US" sz="2800" dirty="0">
                <a:latin typeface="Optima"/>
                <a:cs typeface="Optima"/>
              </a:rPr>
              <a:t> + </a:t>
            </a:r>
            <a:r>
              <a:rPr lang="en-US" sz="2800" i="1" dirty="0" err="1">
                <a:latin typeface="Optima"/>
                <a:cs typeface="Optima"/>
              </a:rPr>
              <a:t>D</a:t>
            </a:r>
            <a:r>
              <a:rPr lang="en-US" sz="2800" i="1" baseline="-25000" dirty="0" err="1">
                <a:latin typeface="Optima"/>
                <a:cs typeface="Optima"/>
              </a:rPr>
              <a:t>i,j</a:t>
            </a:r>
            <a:r>
              <a:rPr lang="en-US" sz="2800" dirty="0">
                <a:latin typeface="Optima"/>
                <a:cs typeface="Optima"/>
              </a:rPr>
              <a:t> – </a:t>
            </a:r>
            <a:r>
              <a:rPr lang="en-US" sz="2800" i="1" dirty="0" err="1">
                <a:latin typeface="Optima"/>
                <a:cs typeface="Optima"/>
              </a:rPr>
              <a:t>D</a:t>
            </a:r>
            <a:r>
              <a:rPr lang="en-US" sz="2800" i="1" baseline="-25000" dirty="0" err="1">
                <a:latin typeface="Optima"/>
                <a:cs typeface="Optima"/>
              </a:rPr>
              <a:t>j,k</a:t>
            </a:r>
            <a:r>
              <a:rPr lang="en-US" sz="2800" dirty="0">
                <a:latin typeface="Optima"/>
                <a:cs typeface="Optima"/>
              </a:rPr>
              <a:t>) / 2</a:t>
            </a:r>
            <a:endParaRPr lang="en-US" sz="2800" i="1" dirty="0">
              <a:latin typeface="Optima"/>
              <a:cs typeface="Optima"/>
            </a:endParaRPr>
          </a:p>
        </p:txBody>
      </p:sp>
      <p:sp>
        <p:nvSpPr>
          <p:cNvPr id="29" name="Rectangle 28"/>
          <p:cNvSpPr/>
          <p:nvPr/>
        </p:nvSpPr>
        <p:spPr>
          <a:xfrm>
            <a:off x="685800" y="4038600"/>
            <a:ext cx="8229600" cy="523220"/>
          </a:xfrm>
          <a:prstGeom prst="rect">
            <a:avLst/>
          </a:prstGeom>
        </p:spPr>
        <p:txBody>
          <a:bodyPr wrap="square">
            <a:spAutoFit/>
          </a:bodyPr>
          <a:lstStyle/>
          <a:p>
            <a:r>
              <a:rPr lang="en-US" sz="2800" i="1" dirty="0" err="1">
                <a:solidFill>
                  <a:schemeClr val="tx2"/>
                </a:solidFill>
                <a:latin typeface="Optima"/>
                <a:cs typeface="Optima"/>
              </a:rPr>
              <a:t>d</a:t>
            </a:r>
            <a:r>
              <a:rPr lang="en-US" sz="2800" i="1" baseline="-25000" dirty="0" err="1">
                <a:solidFill>
                  <a:schemeClr val="tx2"/>
                </a:solidFill>
                <a:latin typeface="Optima"/>
                <a:cs typeface="Optima"/>
              </a:rPr>
              <a:t>k,m</a:t>
            </a:r>
            <a:r>
              <a:rPr lang="en-US" sz="2800" dirty="0">
                <a:solidFill>
                  <a:schemeClr val="tx2"/>
                </a:solidFill>
                <a:latin typeface="Optima"/>
                <a:cs typeface="Optima"/>
              </a:rPr>
              <a:t> </a:t>
            </a:r>
            <a:r>
              <a:rPr lang="en-US" sz="2800" dirty="0">
                <a:latin typeface="Optima"/>
                <a:cs typeface="Optima"/>
              </a:rPr>
              <a:t>= [(</a:t>
            </a:r>
            <a:r>
              <a:rPr lang="en-US" sz="2800" i="1" dirty="0" err="1">
                <a:solidFill>
                  <a:schemeClr val="accent4"/>
                </a:solidFill>
                <a:latin typeface="Optima"/>
                <a:cs typeface="Optima"/>
              </a:rPr>
              <a:t>d</a:t>
            </a:r>
            <a:r>
              <a:rPr lang="en-US" sz="2800" i="1" baseline="-25000" dirty="0" err="1">
                <a:solidFill>
                  <a:schemeClr val="accent4"/>
                </a:solidFill>
                <a:latin typeface="Optima"/>
                <a:cs typeface="Optima"/>
              </a:rPr>
              <a:t>i,m</a:t>
            </a:r>
            <a:r>
              <a:rPr lang="en-US" sz="2800" dirty="0">
                <a:solidFill>
                  <a:schemeClr val="accent4"/>
                </a:solidFill>
                <a:latin typeface="Optima"/>
                <a:cs typeface="Optima"/>
              </a:rPr>
              <a:t> </a:t>
            </a:r>
            <a:r>
              <a:rPr lang="en-US" sz="2800" dirty="0">
                <a:latin typeface="Optima"/>
                <a:cs typeface="Optima"/>
              </a:rPr>
              <a:t>+ </a:t>
            </a:r>
            <a:r>
              <a:rPr lang="en-US" sz="2800" i="1" dirty="0" err="1">
                <a:solidFill>
                  <a:schemeClr val="tx2"/>
                </a:solidFill>
                <a:latin typeface="Optima"/>
                <a:cs typeface="Optima"/>
              </a:rPr>
              <a:t>d</a:t>
            </a:r>
            <a:r>
              <a:rPr lang="en-US" sz="2800" i="1" baseline="-25000" dirty="0" err="1">
                <a:solidFill>
                  <a:schemeClr val="tx2"/>
                </a:solidFill>
                <a:latin typeface="Optima"/>
                <a:cs typeface="Optima"/>
              </a:rPr>
              <a:t>k,m</a:t>
            </a:r>
            <a:r>
              <a:rPr lang="en-US" sz="2800" dirty="0">
                <a:latin typeface="Optima"/>
                <a:cs typeface="Optima"/>
              </a:rPr>
              <a:t>) + (</a:t>
            </a:r>
            <a:r>
              <a:rPr lang="en-US" sz="2800" i="1" dirty="0" err="1">
                <a:solidFill>
                  <a:schemeClr val="accent1"/>
                </a:solidFill>
                <a:latin typeface="Optima"/>
                <a:cs typeface="Optima"/>
              </a:rPr>
              <a:t>d</a:t>
            </a:r>
            <a:r>
              <a:rPr lang="en-US" sz="2800" i="1" baseline="-25000" dirty="0" err="1">
                <a:solidFill>
                  <a:schemeClr val="accent1"/>
                </a:solidFill>
                <a:latin typeface="Optima"/>
                <a:cs typeface="Optima"/>
              </a:rPr>
              <a:t>j,m</a:t>
            </a:r>
            <a:r>
              <a:rPr lang="en-US" sz="2800" dirty="0">
                <a:solidFill>
                  <a:schemeClr val="accent1"/>
                </a:solidFill>
                <a:latin typeface="Optima"/>
                <a:cs typeface="Optima"/>
              </a:rPr>
              <a:t> </a:t>
            </a:r>
            <a:r>
              <a:rPr lang="en-US" sz="2800" dirty="0">
                <a:latin typeface="Optima"/>
                <a:cs typeface="Optima"/>
              </a:rPr>
              <a:t>+ </a:t>
            </a:r>
            <a:r>
              <a:rPr lang="en-US" sz="2800" i="1" dirty="0" err="1">
                <a:solidFill>
                  <a:srgbClr val="ED1C24"/>
                </a:solidFill>
                <a:latin typeface="Optima"/>
                <a:cs typeface="Optima"/>
              </a:rPr>
              <a:t>d</a:t>
            </a:r>
            <a:r>
              <a:rPr lang="en-US" sz="2800" i="1" baseline="-25000" dirty="0" err="1">
                <a:solidFill>
                  <a:srgbClr val="ED1C24"/>
                </a:solidFill>
                <a:latin typeface="Optima"/>
                <a:cs typeface="Optima"/>
              </a:rPr>
              <a:t>k,m</a:t>
            </a:r>
            <a:r>
              <a:rPr lang="en-US" sz="2800" dirty="0">
                <a:latin typeface="Optima"/>
                <a:cs typeface="Optima"/>
              </a:rPr>
              <a:t>) – (</a:t>
            </a:r>
            <a:r>
              <a:rPr lang="en-US" sz="2800" i="1" dirty="0" err="1">
                <a:solidFill>
                  <a:schemeClr val="accent4"/>
                </a:solidFill>
                <a:latin typeface="Optima"/>
                <a:cs typeface="Optima"/>
              </a:rPr>
              <a:t>d</a:t>
            </a:r>
            <a:r>
              <a:rPr lang="en-US" sz="2800" i="1" baseline="-25000" dirty="0" err="1">
                <a:solidFill>
                  <a:schemeClr val="accent4"/>
                </a:solidFill>
                <a:latin typeface="Optima"/>
                <a:cs typeface="Optima"/>
              </a:rPr>
              <a:t>i,m</a:t>
            </a:r>
            <a:r>
              <a:rPr lang="en-US" sz="2800" dirty="0">
                <a:solidFill>
                  <a:schemeClr val="accent4"/>
                </a:solidFill>
                <a:latin typeface="Optima"/>
                <a:cs typeface="Optima"/>
              </a:rPr>
              <a:t> </a:t>
            </a:r>
            <a:r>
              <a:rPr lang="en-US" sz="2800" dirty="0">
                <a:latin typeface="Optima"/>
                <a:cs typeface="Optima"/>
              </a:rPr>
              <a:t>+ </a:t>
            </a:r>
            <a:r>
              <a:rPr lang="en-US" sz="2800" i="1" dirty="0" err="1">
                <a:solidFill>
                  <a:srgbClr val="176FC1"/>
                </a:solidFill>
                <a:latin typeface="Optima"/>
                <a:cs typeface="Optima"/>
              </a:rPr>
              <a:t>d</a:t>
            </a:r>
            <a:r>
              <a:rPr lang="en-US" sz="2800" i="1" baseline="-25000" dirty="0" err="1">
                <a:solidFill>
                  <a:srgbClr val="176FC1"/>
                </a:solidFill>
                <a:latin typeface="Optima"/>
                <a:cs typeface="Optima"/>
              </a:rPr>
              <a:t>j,m</a:t>
            </a:r>
            <a:r>
              <a:rPr lang="en-US" sz="2800" dirty="0">
                <a:latin typeface="Optima"/>
                <a:cs typeface="Optima"/>
              </a:rPr>
              <a:t>)] / 2</a:t>
            </a:r>
          </a:p>
        </p:txBody>
      </p:sp>
      <p:sp>
        <p:nvSpPr>
          <p:cNvPr id="3" name="Rectangle 2"/>
          <p:cNvSpPr/>
          <p:nvPr/>
        </p:nvSpPr>
        <p:spPr>
          <a:xfrm>
            <a:off x="304802" y="5638800"/>
            <a:ext cx="543739" cy="523220"/>
          </a:xfrm>
          <a:prstGeom prst="rect">
            <a:avLst/>
          </a:prstGeom>
        </p:spPr>
        <p:txBody>
          <a:bodyPr wrap="none">
            <a:spAutoFit/>
          </a:bodyPr>
          <a:lstStyle/>
          <a:p>
            <a:r>
              <a:rPr lang="en-US" sz="2800" dirty="0">
                <a:latin typeface="Optima"/>
                <a:cs typeface="Optima"/>
              </a:rPr>
              <a:t>∴</a:t>
            </a:r>
          </a:p>
        </p:txBody>
      </p:sp>
      <p:sp>
        <p:nvSpPr>
          <p:cNvPr id="30" name="Title 1"/>
          <p:cNvSpPr txBox="1">
            <a:spLocks/>
          </p:cNvSpPr>
          <p:nvPr/>
        </p:nvSpPr>
        <p:spPr>
          <a:xfrm>
            <a:off x="218096"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From Neighbors to Limbs</a:t>
            </a:r>
          </a:p>
        </p:txBody>
      </p:sp>
      <p:sp>
        <p:nvSpPr>
          <p:cNvPr id="32" name="Rectangle 31"/>
          <p:cNvSpPr/>
          <p:nvPr/>
        </p:nvSpPr>
        <p:spPr>
          <a:xfrm>
            <a:off x="5880912" y="5701490"/>
            <a:ext cx="3048000" cy="954107"/>
          </a:xfrm>
          <a:prstGeom prst="rect">
            <a:avLst/>
          </a:prstGeom>
          <a:solidFill>
            <a:schemeClr val="tx2">
              <a:lumMod val="20000"/>
              <a:lumOff val="80000"/>
            </a:schemeClr>
          </a:solidFill>
          <a:ln>
            <a:solidFill>
              <a:schemeClr val="tx2"/>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dirty="0">
                <a:solidFill>
                  <a:schemeClr val="tx1">
                    <a:lumMod val="95000"/>
                    <a:lumOff val="5000"/>
                  </a:schemeClr>
                </a:solidFill>
                <a:latin typeface="Optima"/>
                <a:cs typeface="Optima"/>
              </a:rPr>
              <a:t>Assumes that </a:t>
            </a:r>
            <a:r>
              <a:rPr lang="en-US" sz="2800" i="1" dirty="0" err="1">
                <a:solidFill>
                  <a:schemeClr val="tx1">
                    <a:lumMod val="95000"/>
                    <a:lumOff val="5000"/>
                  </a:schemeClr>
                </a:solidFill>
                <a:latin typeface="Optima"/>
                <a:cs typeface="Optima"/>
              </a:rPr>
              <a:t>i</a:t>
            </a:r>
            <a:r>
              <a:rPr lang="en-US" sz="2800" dirty="0">
                <a:solidFill>
                  <a:schemeClr val="tx1">
                    <a:lumMod val="95000"/>
                    <a:lumOff val="5000"/>
                  </a:schemeClr>
                </a:solidFill>
                <a:latin typeface="Optima"/>
                <a:cs typeface="Optima"/>
              </a:rPr>
              <a:t> and </a:t>
            </a:r>
            <a:r>
              <a:rPr lang="en-US" sz="2800" i="1" dirty="0">
                <a:solidFill>
                  <a:schemeClr val="tx1">
                    <a:lumMod val="95000"/>
                    <a:lumOff val="5000"/>
                  </a:schemeClr>
                </a:solidFill>
                <a:latin typeface="Optima"/>
                <a:cs typeface="Optima"/>
              </a:rPr>
              <a:t>j</a:t>
            </a:r>
            <a:r>
              <a:rPr lang="en-US" sz="2800" dirty="0">
                <a:solidFill>
                  <a:schemeClr val="tx1">
                    <a:lumMod val="95000"/>
                    <a:lumOff val="5000"/>
                  </a:schemeClr>
                </a:solidFill>
                <a:latin typeface="Optima"/>
                <a:cs typeface="Optima"/>
              </a:rPr>
              <a:t> are </a:t>
            </a:r>
            <a:r>
              <a:rPr lang="en-US" sz="2800" i="1" dirty="0">
                <a:solidFill>
                  <a:schemeClr val="tx1">
                    <a:lumMod val="95000"/>
                    <a:lumOff val="5000"/>
                  </a:schemeClr>
                </a:solidFill>
                <a:latin typeface="Optima"/>
                <a:cs typeface="Optima"/>
              </a:rPr>
              <a:t>neighbors</a:t>
            </a:r>
            <a:r>
              <a:rPr lang="en-US" sz="2800" dirty="0">
                <a:solidFill>
                  <a:schemeClr val="tx1">
                    <a:lumMod val="95000"/>
                    <a:lumOff val="5000"/>
                  </a:schemeClr>
                </a:solidFill>
                <a:latin typeface="Optima"/>
                <a:cs typeface="Optima"/>
              </a:rPr>
              <a:t>... </a:t>
            </a:r>
            <a:endParaRPr lang="en-US" i="1" dirty="0">
              <a:solidFill>
                <a:schemeClr val="tx1">
                  <a:lumMod val="95000"/>
                  <a:lumOff val="5000"/>
                </a:schemeClr>
              </a:solidFill>
              <a:latin typeface="Optima"/>
              <a:cs typeface="Optima"/>
            </a:endParaRPr>
          </a:p>
        </p:txBody>
      </p:sp>
    </p:spTree>
    <p:extLst>
      <p:ext uri="{BB962C8B-B14F-4D97-AF65-F5344CB8AC3E}">
        <p14:creationId xmlns:p14="http://schemas.microsoft.com/office/powerpoint/2010/main" val="131880809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18096"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Computing Limb Lengths</a:t>
            </a:r>
          </a:p>
        </p:txBody>
      </p:sp>
      <p:sp>
        <p:nvSpPr>
          <p:cNvPr id="11" name="Content Placeholder 3"/>
          <p:cNvSpPr txBox="1">
            <a:spLocks/>
          </p:cNvSpPr>
          <p:nvPr/>
        </p:nvSpPr>
        <p:spPr>
          <a:xfrm>
            <a:off x="457200" y="1250010"/>
            <a:ext cx="8229600" cy="1460129"/>
          </a:xfrm>
          <a:prstGeom prst="rect">
            <a:avLst/>
          </a:prstGeom>
          <a:solidFill>
            <a:srgbClr val="CAE2F9"/>
          </a:solidFill>
          <a:ln>
            <a:solidFill>
              <a:srgbClr val="176FC1"/>
            </a:solidFill>
          </a:ln>
          <a:effectLst>
            <a:outerShdw blurRad="50800" dist="38100" dir="5400000" algn="t" rotWithShape="0">
              <a:prstClr val="black">
                <a:alpha val="40000"/>
              </a:prstClr>
            </a:outerShdw>
          </a:effectLst>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b="1" dirty="0">
                <a:latin typeface="Optima"/>
                <a:cs typeface="Optima"/>
              </a:rPr>
              <a:t>Limb Length Theorem: </a:t>
            </a:r>
            <a:r>
              <a:rPr lang="en-US" sz="2800" i="1" dirty="0" err="1">
                <a:latin typeface="Optima"/>
                <a:cs typeface="Optima"/>
              </a:rPr>
              <a:t>LimbLength</a:t>
            </a:r>
            <a:r>
              <a:rPr lang="en-US" sz="2800" dirty="0">
                <a:latin typeface="Optima"/>
                <a:cs typeface="Optima"/>
              </a:rPr>
              <a:t>(</a:t>
            </a:r>
            <a:r>
              <a:rPr lang="en-US" sz="2800" i="1" dirty="0">
                <a:latin typeface="Optima"/>
                <a:cs typeface="Optima"/>
              </a:rPr>
              <a:t>i</a:t>
            </a:r>
            <a:r>
              <a:rPr lang="en-US" sz="2800" dirty="0">
                <a:latin typeface="Optima"/>
                <a:cs typeface="Optima"/>
              </a:rPr>
              <a:t>)</a:t>
            </a:r>
            <a:r>
              <a:rPr lang="en-US" sz="2800" i="1" dirty="0">
                <a:latin typeface="Optima"/>
                <a:cs typeface="Optima"/>
              </a:rPr>
              <a:t> </a:t>
            </a:r>
            <a:r>
              <a:rPr lang="en-US" sz="2800" dirty="0">
                <a:latin typeface="Optima"/>
                <a:cs typeface="Optima"/>
              </a:rPr>
              <a:t>is equal to the minimum value of (</a:t>
            </a:r>
            <a:r>
              <a:rPr lang="en-US" sz="2800" i="1" dirty="0" err="1">
                <a:latin typeface="Optima"/>
                <a:cs typeface="Optima"/>
              </a:rPr>
              <a:t>D</a:t>
            </a:r>
            <a:r>
              <a:rPr lang="en-US" sz="2800" i="1" baseline="-25000" dirty="0" err="1">
                <a:latin typeface="Optima"/>
                <a:cs typeface="Optima"/>
              </a:rPr>
              <a:t>i,k</a:t>
            </a:r>
            <a:r>
              <a:rPr lang="en-US" sz="2800" dirty="0">
                <a:latin typeface="Optima"/>
                <a:cs typeface="Optima"/>
              </a:rPr>
              <a:t> + </a:t>
            </a:r>
            <a:r>
              <a:rPr lang="en-US" sz="2800" i="1" dirty="0" err="1">
                <a:latin typeface="Optima"/>
                <a:cs typeface="Optima"/>
              </a:rPr>
              <a:t>D</a:t>
            </a:r>
            <a:r>
              <a:rPr lang="en-US" sz="2800" i="1" baseline="-25000" dirty="0" err="1">
                <a:latin typeface="Optima"/>
                <a:cs typeface="Optima"/>
              </a:rPr>
              <a:t>i,j</a:t>
            </a:r>
            <a:r>
              <a:rPr lang="en-US" sz="2800" dirty="0">
                <a:latin typeface="Optima"/>
                <a:cs typeface="Optima"/>
              </a:rPr>
              <a:t> – </a:t>
            </a:r>
            <a:r>
              <a:rPr lang="en-US" sz="2800" i="1" dirty="0" err="1">
                <a:latin typeface="Optima"/>
                <a:cs typeface="Optima"/>
              </a:rPr>
              <a:t>D</a:t>
            </a:r>
            <a:r>
              <a:rPr lang="en-US" sz="2800" i="1" baseline="-25000" dirty="0" err="1">
                <a:latin typeface="Optima"/>
                <a:cs typeface="Optima"/>
              </a:rPr>
              <a:t>j,k</a:t>
            </a:r>
            <a:r>
              <a:rPr lang="en-US" sz="2800" dirty="0">
                <a:latin typeface="Optima"/>
                <a:cs typeface="Optima"/>
              </a:rPr>
              <a:t>)/2 over all leaves </a:t>
            </a:r>
            <a:r>
              <a:rPr lang="en-US" sz="2800" i="1" dirty="0">
                <a:latin typeface="Optima"/>
                <a:cs typeface="Optima"/>
              </a:rPr>
              <a:t>j</a:t>
            </a:r>
            <a:r>
              <a:rPr lang="en-US" sz="2800" dirty="0">
                <a:latin typeface="Optima"/>
                <a:cs typeface="Optima"/>
              </a:rPr>
              <a:t> and </a:t>
            </a:r>
            <a:r>
              <a:rPr lang="en-US" sz="2800" i="1" dirty="0">
                <a:latin typeface="Optima"/>
                <a:cs typeface="Optima"/>
              </a:rPr>
              <a:t>k</a:t>
            </a:r>
            <a:r>
              <a:rPr lang="en-US" sz="2800" dirty="0">
                <a:latin typeface="Optima"/>
                <a:cs typeface="Optima"/>
              </a:rPr>
              <a:t>.</a:t>
            </a:r>
            <a:endParaRPr lang="en-US" sz="2800" b="1" dirty="0">
              <a:latin typeface="Optima"/>
              <a:cs typeface="Optima"/>
            </a:endParaRPr>
          </a:p>
        </p:txBody>
      </p:sp>
      <p:pic>
        <p:nvPicPr>
          <p:cNvPr id="2" name="Picture 1">
            <a:extLst>
              <a:ext uri="{FF2B5EF4-FFF2-40B4-BE49-F238E27FC236}">
                <a16:creationId xmlns:a16="http://schemas.microsoft.com/office/drawing/2014/main" id="{25556E92-206B-FDF1-DFA1-24F69C6BEFB0}"/>
              </a:ext>
            </a:extLst>
          </p:cNvPr>
          <p:cNvPicPr>
            <a:picLocks noChangeAspect="1"/>
          </p:cNvPicPr>
          <p:nvPr/>
        </p:nvPicPr>
        <p:blipFill>
          <a:blip r:embed="rId2"/>
          <a:stretch>
            <a:fillRect/>
          </a:stretch>
        </p:blipFill>
        <p:spPr>
          <a:xfrm>
            <a:off x="1524000" y="3053340"/>
            <a:ext cx="6921500" cy="3492500"/>
          </a:xfrm>
          <a:prstGeom prst="rect">
            <a:avLst/>
          </a:prstGeom>
        </p:spPr>
      </p:pic>
      <p:sp>
        <p:nvSpPr>
          <p:cNvPr id="3" name="TextBox 2">
            <a:extLst>
              <a:ext uri="{FF2B5EF4-FFF2-40B4-BE49-F238E27FC236}">
                <a16:creationId xmlns:a16="http://schemas.microsoft.com/office/drawing/2014/main" id="{5153206A-2094-A7DB-0157-7ED799B5318F}"/>
              </a:ext>
            </a:extLst>
          </p:cNvPr>
          <p:cNvSpPr txBox="1"/>
          <p:nvPr/>
        </p:nvSpPr>
        <p:spPr>
          <a:xfrm>
            <a:off x="4648200" y="6019800"/>
            <a:ext cx="152400" cy="369332"/>
          </a:xfrm>
          <a:prstGeom prst="rect">
            <a:avLst/>
          </a:prstGeom>
          <a:solidFill>
            <a:schemeClr val="tx1">
              <a:lumMod val="75000"/>
              <a:lumOff val="25000"/>
            </a:schemeClr>
          </a:solidFill>
        </p:spPr>
        <p:txBody>
          <a:bodyPr wrap="square" rtlCol="0">
            <a:spAutoFit/>
          </a:bodyPr>
          <a:lstStyle/>
          <a:p>
            <a:r>
              <a:rPr lang="en-US" i="1" dirty="0" err="1">
                <a:solidFill>
                  <a:schemeClr val="bg1"/>
                </a:solidFill>
              </a:rPr>
              <a:t>i</a:t>
            </a:r>
            <a:endParaRPr lang="en-US" i="1" dirty="0">
              <a:solidFill>
                <a:schemeClr val="bg1"/>
              </a:solidFill>
            </a:endParaRPr>
          </a:p>
        </p:txBody>
      </p:sp>
      <p:sp>
        <p:nvSpPr>
          <p:cNvPr id="4" name="TextBox 3">
            <a:extLst>
              <a:ext uri="{FF2B5EF4-FFF2-40B4-BE49-F238E27FC236}">
                <a16:creationId xmlns:a16="http://schemas.microsoft.com/office/drawing/2014/main" id="{4B3B13BB-78F1-D1E0-CD5B-B6C952523D24}"/>
              </a:ext>
            </a:extLst>
          </p:cNvPr>
          <p:cNvSpPr txBox="1"/>
          <p:nvPr/>
        </p:nvSpPr>
        <p:spPr>
          <a:xfrm>
            <a:off x="6858000" y="3657600"/>
            <a:ext cx="152400" cy="369332"/>
          </a:xfrm>
          <a:prstGeom prst="rect">
            <a:avLst/>
          </a:prstGeom>
          <a:solidFill>
            <a:schemeClr val="tx1">
              <a:lumMod val="75000"/>
              <a:lumOff val="25000"/>
            </a:schemeClr>
          </a:solidFill>
        </p:spPr>
        <p:txBody>
          <a:bodyPr wrap="square" rtlCol="0">
            <a:spAutoFit/>
          </a:bodyPr>
          <a:lstStyle/>
          <a:p>
            <a:r>
              <a:rPr lang="en-US" i="1" dirty="0">
                <a:solidFill>
                  <a:schemeClr val="bg1"/>
                </a:solidFill>
              </a:rPr>
              <a:t>k</a:t>
            </a:r>
          </a:p>
        </p:txBody>
      </p:sp>
      <p:sp>
        <p:nvSpPr>
          <p:cNvPr id="5" name="TextBox 4">
            <a:extLst>
              <a:ext uri="{FF2B5EF4-FFF2-40B4-BE49-F238E27FC236}">
                <a16:creationId xmlns:a16="http://schemas.microsoft.com/office/drawing/2014/main" id="{92460798-BE33-44F0-32D6-C53696AC538E}"/>
              </a:ext>
            </a:extLst>
          </p:cNvPr>
          <p:cNvSpPr txBox="1"/>
          <p:nvPr/>
        </p:nvSpPr>
        <p:spPr>
          <a:xfrm>
            <a:off x="2291444" y="3396343"/>
            <a:ext cx="152400" cy="369332"/>
          </a:xfrm>
          <a:prstGeom prst="rect">
            <a:avLst/>
          </a:prstGeom>
          <a:solidFill>
            <a:schemeClr val="tx1">
              <a:lumMod val="75000"/>
              <a:lumOff val="25000"/>
            </a:schemeClr>
          </a:solidFill>
        </p:spPr>
        <p:txBody>
          <a:bodyPr wrap="square" rtlCol="0">
            <a:spAutoFit/>
          </a:bodyPr>
          <a:lstStyle/>
          <a:p>
            <a:r>
              <a:rPr lang="en-US" i="1" dirty="0">
                <a:solidFill>
                  <a:schemeClr val="bg1"/>
                </a:solidFill>
              </a:rPr>
              <a:t>j</a:t>
            </a:r>
          </a:p>
        </p:txBody>
      </p:sp>
    </p:spTree>
    <p:extLst>
      <p:ext uri="{BB962C8B-B14F-4D97-AF65-F5344CB8AC3E}">
        <p14:creationId xmlns:p14="http://schemas.microsoft.com/office/powerpoint/2010/main" val="217000066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6066967"/>
            <a:ext cx="8229600" cy="523220"/>
          </a:xfrm>
          <a:prstGeom prst="rect">
            <a:avLst/>
          </a:prstGeom>
          <a:solidFill>
            <a:schemeClr val="bg2">
              <a:lumMod val="20000"/>
              <a:lumOff val="80000"/>
            </a:schemeClr>
          </a:solidFill>
          <a:ln>
            <a:solidFill>
              <a:schemeClr val="bg2"/>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b="1" dirty="0">
                <a:solidFill>
                  <a:schemeClr val="bg2"/>
                </a:solidFill>
                <a:latin typeface="Optima"/>
                <a:cs typeface="Optima"/>
              </a:rPr>
              <a:t>Code Challenge: </a:t>
            </a:r>
            <a:r>
              <a:rPr lang="en-US" sz="2800" dirty="0">
                <a:latin typeface="Optima"/>
                <a:cs typeface="Optima"/>
              </a:rPr>
              <a:t>Solve the Limb Length Problem.</a:t>
            </a:r>
            <a:endParaRPr lang="en-US" i="1" dirty="0">
              <a:latin typeface="Optima"/>
              <a:cs typeface="Optima"/>
            </a:endParaRPr>
          </a:p>
        </p:txBody>
      </p:sp>
      <p:sp>
        <p:nvSpPr>
          <p:cNvPr id="6" name="Title 1"/>
          <p:cNvSpPr txBox="1">
            <a:spLocks/>
          </p:cNvSpPr>
          <p:nvPr/>
        </p:nvSpPr>
        <p:spPr>
          <a:xfrm>
            <a:off x="218096"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Computing Limb Lengths</a:t>
            </a:r>
          </a:p>
        </p:txBody>
      </p:sp>
      <p:sp>
        <p:nvSpPr>
          <p:cNvPr id="8" name="Rectangle 7"/>
          <p:cNvSpPr/>
          <p:nvPr/>
        </p:nvSpPr>
        <p:spPr>
          <a:xfrm>
            <a:off x="457200" y="3056650"/>
            <a:ext cx="8229600" cy="2677656"/>
          </a:xfrm>
          <a:prstGeom prst="rect">
            <a:avLst/>
          </a:prstGeom>
          <a:solidFill>
            <a:schemeClr val="bg1">
              <a:lumMod val="85000"/>
            </a:schemeClr>
          </a:solidFill>
          <a:ln>
            <a:solidFill>
              <a:schemeClr val="tx1">
                <a:lumMod val="75000"/>
                <a:lumOff val="25000"/>
              </a:schemeClr>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b="1" dirty="0">
                <a:latin typeface="Optima"/>
                <a:cs typeface="Optima"/>
              </a:rPr>
              <a:t>Limb Length Problem</a:t>
            </a:r>
            <a:r>
              <a:rPr lang="en-US" sz="2800" dirty="0">
                <a:latin typeface="Optima"/>
                <a:cs typeface="Optima"/>
              </a:rPr>
              <a:t>:</a:t>
            </a:r>
            <a:r>
              <a:rPr lang="en-US" sz="2800" b="1" dirty="0">
                <a:latin typeface="Optima"/>
                <a:cs typeface="Optima"/>
              </a:rPr>
              <a:t> </a:t>
            </a:r>
            <a:r>
              <a:rPr lang="en-US" sz="2800" i="1" dirty="0">
                <a:latin typeface="Optima"/>
                <a:cs typeface="Optima"/>
              </a:rPr>
              <a:t>Compute the length of a limb in the simple tree fitting an additive distance matrix.</a:t>
            </a:r>
          </a:p>
          <a:p>
            <a:pPr marL="457200" indent="-457200">
              <a:buFont typeface="Arial"/>
              <a:buChar char="•"/>
            </a:pPr>
            <a:r>
              <a:rPr lang="en-US" sz="2800" b="1" dirty="0">
                <a:latin typeface="Optima"/>
                <a:cs typeface="Optima"/>
              </a:rPr>
              <a:t>Input: </a:t>
            </a:r>
            <a:r>
              <a:rPr lang="en-US" sz="2800" dirty="0">
                <a:latin typeface="Optima"/>
                <a:cs typeface="Optima"/>
              </a:rPr>
              <a:t>An additive distance matrix </a:t>
            </a:r>
            <a:r>
              <a:rPr lang="en-US" sz="2800" i="1" dirty="0">
                <a:latin typeface="Optima"/>
                <a:cs typeface="Optima"/>
              </a:rPr>
              <a:t>D</a:t>
            </a:r>
            <a:r>
              <a:rPr lang="en-US" sz="2800" dirty="0">
                <a:latin typeface="Optima"/>
                <a:cs typeface="Optima"/>
              </a:rPr>
              <a:t> and an integer </a:t>
            </a:r>
            <a:r>
              <a:rPr lang="en-US" sz="2800" i="1" dirty="0">
                <a:latin typeface="Optima"/>
                <a:cs typeface="Optima"/>
              </a:rPr>
              <a:t>j.</a:t>
            </a:r>
            <a:endParaRPr lang="en-US" sz="2800" dirty="0">
              <a:latin typeface="Optima"/>
              <a:cs typeface="Optima"/>
            </a:endParaRPr>
          </a:p>
          <a:p>
            <a:pPr marL="457200" indent="-457200">
              <a:buFont typeface="Arial"/>
              <a:buChar char="•"/>
            </a:pPr>
            <a:r>
              <a:rPr lang="en-US" sz="2800" b="1" dirty="0">
                <a:latin typeface="Optima"/>
                <a:cs typeface="Optima"/>
              </a:rPr>
              <a:t>Output: </a:t>
            </a:r>
            <a:r>
              <a:rPr lang="en-US" sz="2800" dirty="0">
                <a:latin typeface="Optima"/>
                <a:cs typeface="Optima"/>
              </a:rPr>
              <a:t>The length of the limb connecting leaf </a:t>
            </a:r>
            <a:r>
              <a:rPr lang="en-US" sz="2800" i="1" dirty="0">
                <a:latin typeface="Optima"/>
                <a:cs typeface="Optima"/>
              </a:rPr>
              <a:t>j</a:t>
            </a:r>
            <a:r>
              <a:rPr lang="en-US" sz="2800" dirty="0">
                <a:latin typeface="Optima"/>
                <a:cs typeface="Optima"/>
              </a:rPr>
              <a:t> to its parent</a:t>
            </a:r>
            <a:r>
              <a:rPr lang="en-US" sz="2800" i="1" dirty="0">
                <a:latin typeface="Optima"/>
                <a:cs typeface="Optima"/>
              </a:rPr>
              <a:t>, </a:t>
            </a:r>
            <a:r>
              <a:rPr lang="en-US" sz="2800" i="1" dirty="0" err="1">
                <a:latin typeface="Optima"/>
                <a:cs typeface="Optima"/>
              </a:rPr>
              <a:t>LimbLength</a:t>
            </a:r>
            <a:r>
              <a:rPr lang="en-US" sz="2800" dirty="0">
                <a:latin typeface="Optima"/>
                <a:cs typeface="Optima"/>
              </a:rPr>
              <a:t>(</a:t>
            </a:r>
            <a:r>
              <a:rPr lang="en-US" sz="2800" i="1" dirty="0">
                <a:latin typeface="Optima"/>
                <a:cs typeface="Optima"/>
              </a:rPr>
              <a:t>j</a:t>
            </a:r>
            <a:r>
              <a:rPr lang="en-US" sz="2800" dirty="0">
                <a:latin typeface="Optima"/>
                <a:cs typeface="Optima"/>
              </a:rPr>
              <a:t>).</a:t>
            </a:r>
            <a:endParaRPr lang="en-US" i="1" dirty="0">
              <a:latin typeface="Optima"/>
              <a:cs typeface="Optima"/>
            </a:endParaRPr>
          </a:p>
        </p:txBody>
      </p:sp>
      <p:sp>
        <p:nvSpPr>
          <p:cNvPr id="11" name="Content Placeholder 3"/>
          <p:cNvSpPr txBox="1">
            <a:spLocks/>
          </p:cNvSpPr>
          <p:nvPr/>
        </p:nvSpPr>
        <p:spPr>
          <a:xfrm>
            <a:off x="457200" y="1250010"/>
            <a:ext cx="8229600" cy="1460129"/>
          </a:xfrm>
          <a:prstGeom prst="rect">
            <a:avLst/>
          </a:prstGeom>
          <a:solidFill>
            <a:srgbClr val="CAE2F9"/>
          </a:solidFill>
          <a:ln>
            <a:solidFill>
              <a:srgbClr val="176FC1"/>
            </a:solidFill>
          </a:ln>
          <a:effectLst>
            <a:outerShdw blurRad="50800" dist="38100" dir="5400000" algn="t" rotWithShape="0">
              <a:prstClr val="black">
                <a:alpha val="40000"/>
              </a:prstClr>
            </a:outerShdw>
          </a:effectLst>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b="1" dirty="0">
                <a:latin typeface="Optima"/>
                <a:cs typeface="Optima"/>
              </a:rPr>
              <a:t>Limb Length Theorem: </a:t>
            </a:r>
            <a:r>
              <a:rPr lang="en-US" sz="2800" i="1" dirty="0" err="1">
                <a:latin typeface="Optima"/>
                <a:cs typeface="Optima"/>
              </a:rPr>
              <a:t>LimbLength</a:t>
            </a:r>
            <a:r>
              <a:rPr lang="en-US" sz="2800" dirty="0">
                <a:latin typeface="Optima"/>
                <a:cs typeface="Optima"/>
              </a:rPr>
              <a:t>(</a:t>
            </a:r>
            <a:r>
              <a:rPr lang="en-US" sz="2800" i="1" dirty="0">
                <a:latin typeface="Optima"/>
                <a:cs typeface="Optima"/>
              </a:rPr>
              <a:t>i</a:t>
            </a:r>
            <a:r>
              <a:rPr lang="en-US" sz="2800" dirty="0">
                <a:latin typeface="Optima"/>
                <a:cs typeface="Optima"/>
              </a:rPr>
              <a:t>)</a:t>
            </a:r>
            <a:r>
              <a:rPr lang="en-US" sz="2800" i="1" dirty="0">
                <a:latin typeface="Optima"/>
                <a:cs typeface="Optima"/>
              </a:rPr>
              <a:t> </a:t>
            </a:r>
            <a:r>
              <a:rPr lang="en-US" sz="2800" dirty="0">
                <a:latin typeface="Optima"/>
                <a:cs typeface="Optima"/>
              </a:rPr>
              <a:t>is equal to the minimum value of (</a:t>
            </a:r>
            <a:r>
              <a:rPr lang="en-US" sz="2800" i="1" dirty="0" err="1">
                <a:latin typeface="Optima"/>
                <a:cs typeface="Optima"/>
              </a:rPr>
              <a:t>D</a:t>
            </a:r>
            <a:r>
              <a:rPr lang="en-US" sz="2800" i="1" baseline="-25000" dirty="0" err="1">
                <a:latin typeface="Optima"/>
                <a:cs typeface="Optima"/>
              </a:rPr>
              <a:t>i,k</a:t>
            </a:r>
            <a:r>
              <a:rPr lang="en-US" sz="2800" dirty="0">
                <a:latin typeface="Optima"/>
                <a:cs typeface="Optima"/>
              </a:rPr>
              <a:t> + </a:t>
            </a:r>
            <a:r>
              <a:rPr lang="en-US" sz="2800" i="1" dirty="0" err="1">
                <a:latin typeface="Optima"/>
                <a:cs typeface="Optima"/>
              </a:rPr>
              <a:t>D</a:t>
            </a:r>
            <a:r>
              <a:rPr lang="en-US" sz="2800" i="1" baseline="-25000" dirty="0" err="1">
                <a:latin typeface="Optima"/>
                <a:cs typeface="Optima"/>
              </a:rPr>
              <a:t>i,j</a:t>
            </a:r>
            <a:r>
              <a:rPr lang="en-US" sz="2800" dirty="0">
                <a:latin typeface="Optima"/>
                <a:cs typeface="Optima"/>
              </a:rPr>
              <a:t> – </a:t>
            </a:r>
            <a:r>
              <a:rPr lang="en-US" sz="2800" i="1" dirty="0" err="1">
                <a:latin typeface="Optima"/>
                <a:cs typeface="Optima"/>
              </a:rPr>
              <a:t>D</a:t>
            </a:r>
            <a:r>
              <a:rPr lang="en-US" sz="2800" i="1" baseline="-25000" dirty="0" err="1">
                <a:latin typeface="Optima"/>
                <a:cs typeface="Optima"/>
              </a:rPr>
              <a:t>j,k</a:t>
            </a:r>
            <a:r>
              <a:rPr lang="en-US" sz="2800" dirty="0">
                <a:latin typeface="Optima"/>
                <a:cs typeface="Optima"/>
              </a:rPr>
              <a:t>)/2 over all leaves </a:t>
            </a:r>
            <a:r>
              <a:rPr lang="en-US" sz="2800" i="1" dirty="0">
                <a:latin typeface="Optima"/>
                <a:cs typeface="Optima"/>
              </a:rPr>
              <a:t>j</a:t>
            </a:r>
            <a:r>
              <a:rPr lang="en-US" sz="2800" dirty="0">
                <a:latin typeface="Optima"/>
                <a:cs typeface="Optima"/>
              </a:rPr>
              <a:t> and </a:t>
            </a:r>
            <a:r>
              <a:rPr lang="en-US" sz="2800" i="1" dirty="0">
                <a:latin typeface="Optima"/>
                <a:cs typeface="Optima"/>
              </a:rPr>
              <a:t>k</a:t>
            </a:r>
            <a:r>
              <a:rPr lang="en-US" sz="2800" dirty="0">
                <a:latin typeface="Optima"/>
                <a:cs typeface="Optima"/>
              </a:rPr>
              <a:t>.</a:t>
            </a:r>
            <a:endParaRPr lang="en-US" sz="2800" b="1" dirty="0">
              <a:latin typeface="Optima"/>
              <a:cs typeface="Optima"/>
            </a:endParaRPr>
          </a:p>
        </p:txBody>
      </p:sp>
    </p:spTree>
    <p:extLst>
      <p:ext uri="{BB962C8B-B14F-4D97-AF65-F5344CB8AC3E}">
        <p14:creationId xmlns:p14="http://schemas.microsoft.com/office/powerpoint/2010/main" val="19806783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29132947"/>
              </p:ext>
            </p:extLst>
          </p:nvPr>
        </p:nvGraphicFramePr>
        <p:xfrm>
          <a:off x="1752600" y="2816068"/>
          <a:ext cx="5372856" cy="1905000"/>
        </p:xfrm>
        <a:graphic>
          <a:graphicData uri="http://schemas.openxmlformats.org/drawingml/2006/table">
            <a:tbl>
              <a:tblPr firstRow="1" bandRow="1">
                <a:tableStyleId>{5C22544A-7EE6-4342-B048-85BDC9FD1C3A}</a:tableStyleId>
              </a:tblPr>
              <a:tblGrid>
                <a:gridCol w="1211165">
                  <a:extLst>
                    <a:ext uri="{9D8B030D-6E8A-4147-A177-3AD203B41FA5}">
                      <a16:colId xmlns:a16="http://schemas.microsoft.com/office/drawing/2014/main" val="20000"/>
                    </a:ext>
                  </a:extLst>
                </a:gridCol>
                <a:gridCol w="1006231">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957384">
                  <a:extLst>
                    <a:ext uri="{9D8B030D-6E8A-4147-A177-3AD203B41FA5}">
                      <a16:colId xmlns:a16="http://schemas.microsoft.com/office/drawing/2014/main" val="20003"/>
                    </a:ext>
                  </a:extLst>
                </a:gridCol>
                <a:gridCol w="1055076">
                  <a:extLst>
                    <a:ext uri="{9D8B030D-6E8A-4147-A177-3AD203B41FA5}">
                      <a16:colId xmlns:a16="http://schemas.microsoft.com/office/drawing/2014/main" val="20004"/>
                    </a:ext>
                  </a:extLst>
                </a:gridCol>
              </a:tblGrid>
              <a:tr h="375920">
                <a:tc>
                  <a:txBody>
                    <a:bodyPr/>
                    <a:lstStyle/>
                    <a:p>
                      <a:pPr algn="ctr"/>
                      <a:endParaRPr lang="en-US" sz="19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5920">
                <a:tc>
                  <a:txBody>
                    <a:bodyPr/>
                    <a:lstStyle/>
                    <a:p>
                      <a:pPr algn="ctr"/>
                      <a:r>
                        <a:rPr lang="en-US" sz="1600" b="1" dirty="0">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5920">
                <a:tc>
                  <a:txBody>
                    <a:bodyPr/>
                    <a:lstStyle/>
                    <a:p>
                      <a:pPr algn="ctr"/>
                      <a:r>
                        <a:rPr lang="en-US" sz="1600" b="1" dirty="0">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5920">
                <a:tc>
                  <a:txBody>
                    <a:bodyPr/>
                    <a:lstStyle/>
                    <a:p>
                      <a:pPr algn="ctr"/>
                      <a:r>
                        <a:rPr lang="en-US" sz="1600" b="1" dirty="0">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592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29" name="Title 1"/>
          <p:cNvSpPr txBox="1">
            <a:spLocks/>
          </p:cNvSpPr>
          <p:nvPr/>
        </p:nvSpPr>
        <p:spPr>
          <a:xfrm>
            <a:off x="218096"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Computing Limb Lengths</a:t>
            </a:r>
          </a:p>
        </p:txBody>
      </p:sp>
      <p:sp>
        <p:nvSpPr>
          <p:cNvPr id="9" name="Content Placeholder 3"/>
          <p:cNvSpPr txBox="1">
            <a:spLocks/>
          </p:cNvSpPr>
          <p:nvPr/>
        </p:nvSpPr>
        <p:spPr>
          <a:xfrm>
            <a:off x="457200" y="1250010"/>
            <a:ext cx="8229600" cy="1460129"/>
          </a:xfrm>
          <a:prstGeom prst="rect">
            <a:avLst/>
          </a:prstGeom>
          <a:solidFill>
            <a:srgbClr val="CAE2F9"/>
          </a:solidFill>
          <a:ln>
            <a:solidFill>
              <a:srgbClr val="176FC1"/>
            </a:solidFill>
          </a:ln>
          <a:effectLst>
            <a:outerShdw blurRad="50800" dist="38100" dir="5400000" algn="t" rotWithShape="0">
              <a:prstClr val="black">
                <a:alpha val="40000"/>
              </a:prstClr>
            </a:outerShdw>
          </a:effectLst>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b="1" dirty="0">
                <a:latin typeface="Optima"/>
                <a:cs typeface="Optima"/>
              </a:rPr>
              <a:t>Limb Length Theorem: </a:t>
            </a:r>
            <a:r>
              <a:rPr lang="en-US" sz="2800" i="1" dirty="0" err="1">
                <a:latin typeface="Optima"/>
                <a:cs typeface="Optima"/>
              </a:rPr>
              <a:t>LimbLength</a:t>
            </a:r>
            <a:r>
              <a:rPr lang="en-US" sz="2800" dirty="0">
                <a:latin typeface="Optima"/>
                <a:cs typeface="Optima"/>
              </a:rPr>
              <a:t>(chimp)</a:t>
            </a:r>
            <a:r>
              <a:rPr lang="en-US" sz="2800" i="1" dirty="0">
                <a:latin typeface="Optima"/>
                <a:cs typeface="Optima"/>
              </a:rPr>
              <a:t> </a:t>
            </a:r>
            <a:r>
              <a:rPr lang="en-US" sz="2800" dirty="0">
                <a:latin typeface="Optima"/>
                <a:cs typeface="Optima"/>
              </a:rPr>
              <a:t>is equal to the minimum value of (</a:t>
            </a:r>
            <a:r>
              <a:rPr lang="en-US" sz="2800" i="1" dirty="0" err="1">
                <a:latin typeface="Optima"/>
                <a:cs typeface="Optima"/>
              </a:rPr>
              <a:t>D</a:t>
            </a:r>
            <a:r>
              <a:rPr lang="en-US" sz="2800" baseline="-25000" dirty="0" err="1">
                <a:latin typeface="Optima"/>
                <a:cs typeface="Optima"/>
              </a:rPr>
              <a:t>chimp</a:t>
            </a:r>
            <a:r>
              <a:rPr lang="en-US" sz="2800" i="1" baseline="-25000" dirty="0" err="1">
                <a:latin typeface="Optima"/>
                <a:cs typeface="Optima"/>
              </a:rPr>
              <a:t>,k</a:t>
            </a:r>
            <a:r>
              <a:rPr lang="en-US" sz="2800" dirty="0">
                <a:latin typeface="Optima"/>
                <a:cs typeface="Optima"/>
              </a:rPr>
              <a:t> + </a:t>
            </a:r>
            <a:r>
              <a:rPr lang="en-US" sz="2800" i="1" dirty="0" err="1">
                <a:latin typeface="Optima"/>
                <a:cs typeface="Optima"/>
              </a:rPr>
              <a:t>D</a:t>
            </a:r>
            <a:r>
              <a:rPr lang="en-US" sz="2800" baseline="-25000" dirty="0" err="1">
                <a:latin typeface="Optima"/>
                <a:cs typeface="Optima"/>
              </a:rPr>
              <a:t>chimp</a:t>
            </a:r>
            <a:r>
              <a:rPr lang="en-US" sz="2800" i="1" baseline="-25000" dirty="0" err="1">
                <a:latin typeface="Optima"/>
                <a:cs typeface="Optima"/>
              </a:rPr>
              <a:t>,j</a:t>
            </a:r>
            <a:r>
              <a:rPr lang="en-US" sz="2800" dirty="0">
                <a:latin typeface="Optima"/>
                <a:cs typeface="Optima"/>
              </a:rPr>
              <a:t> – </a:t>
            </a:r>
            <a:r>
              <a:rPr lang="en-US" sz="2800" i="1" dirty="0" err="1">
                <a:latin typeface="Optima"/>
                <a:cs typeface="Optima"/>
              </a:rPr>
              <a:t>D</a:t>
            </a:r>
            <a:r>
              <a:rPr lang="en-US" sz="2800" i="1" baseline="-25000" dirty="0" err="1">
                <a:latin typeface="Optima"/>
                <a:cs typeface="Optima"/>
              </a:rPr>
              <a:t>j,k</a:t>
            </a:r>
            <a:r>
              <a:rPr lang="en-US" sz="2800" dirty="0">
                <a:latin typeface="Optima"/>
                <a:cs typeface="Optima"/>
              </a:rPr>
              <a:t>)/2 over all leaves </a:t>
            </a:r>
            <a:r>
              <a:rPr lang="en-US" sz="2800" i="1" dirty="0">
                <a:latin typeface="Optima"/>
                <a:cs typeface="Optima"/>
              </a:rPr>
              <a:t>j</a:t>
            </a:r>
            <a:r>
              <a:rPr lang="en-US" sz="2800" dirty="0">
                <a:latin typeface="Optima"/>
                <a:cs typeface="Optima"/>
              </a:rPr>
              <a:t> and </a:t>
            </a:r>
            <a:r>
              <a:rPr lang="en-US" sz="2800" i="1" dirty="0">
                <a:latin typeface="Optima"/>
                <a:cs typeface="Optima"/>
              </a:rPr>
              <a:t>k</a:t>
            </a:r>
            <a:r>
              <a:rPr lang="en-US" sz="2800" dirty="0">
                <a:latin typeface="Optima"/>
                <a:cs typeface="Optima"/>
              </a:rPr>
              <a:t>.</a:t>
            </a:r>
            <a:endParaRPr lang="en-US" sz="2800" b="1" dirty="0">
              <a:latin typeface="Optima"/>
              <a:cs typeface="Optima"/>
            </a:endParaRPr>
          </a:p>
        </p:txBody>
      </p:sp>
    </p:spTree>
    <p:extLst>
      <p:ext uri="{BB962C8B-B14F-4D97-AF65-F5344CB8AC3E}">
        <p14:creationId xmlns:p14="http://schemas.microsoft.com/office/powerpoint/2010/main" val="35719884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696817023"/>
              </p:ext>
            </p:extLst>
          </p:nvPr>
        </p:nvGraphicFramePr>
        <p:xfrm>
          <a:off x="1752600" y="2816068"/>
          <a:ext cx="5372856" cy="1905000"/>
        </p:xfrm>
        <a:graphic>
          <a:graphicData uri="http://schemas.openxmlformats.org/drawingml/2006/table">
            <a:tbl>
              <a:tblPr firstRow="1" bandRow="1">
                <a:tableStyleId>{5C22544A-7EE6-4342-B048-85BDC9FD1C3A}</a:tableStyleId>
              </a:tblPr>
              <a:tblGrid>
                <a:gridCol w="1211165">
                  <a:extLst>
                    <a:ext uri="{9D8B030D-6E8A-4147-A177-3AD203B41FA5}">
                      <a16:colId xmlns:a16="http://schemas.microsoft.com/office/drawing/2014/main" val="20000"/>
                    </a:ext>
                  </a:extLst>
                </a:gridCol>
                <a:gridCol w="1006231">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957384">
                  <a:extLst>
                    <a:ext uri="{9D8B030D-6E8A-4147-A177-3AD203B41FA5}">
                      <a16:colId xmlns:a16="http://schemas.microsoft.com/office/drawing/2014/main" val="20003"/>
                    </a:ext>
                  </a:extLst>
                </a:gridCol>
                <a:gridCol w="1055076">
                  <a:extLst>
                    <a:ext uri="{9D8B030D-6E8A-4147-A177-3AD203B41FA5}">
                      <a16:colId xmlns:a16="http://schemas.microsoft.com/office/drawing/2014/main" val="20004"/>
                    </a:ext>
                  </a:extLst>
                </a:gridCol>
              </a:tblGrid>
              <a:tr h="375920">
                <a:tc>
                  <a:txBody>
                    <a:bodyPr/>
                    <a:lstStyle/>
                    <a:p>
                      <a:pPr algn="ctr"/>
                      <a:endParaRPr lang="en-US" sz="1900" b="0" dirty="0">
                        <a:solidFill>
                          <a:schemeClr val="tx1">
                            <a:lumMod val="85000"/>
                            <a:lumOff val="15000"/>
                          </a:schemeClr>
                        </a:solidFill>
                        <a:latin typeface="Optima"/>
                        <a:cs typeface="Opti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solidFill>
                            <a:schemeClr val="tx1">
                              <a:lumMod val="85000"/>
                              <a:lumOff val="15000"/>
                            </a:schemeClr>
                          </a:solidFill>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5920">
                <a:tc>
                  <a:txBody>
                    <a:bodyPr/>
                    <a:lstStyle/>
                    <a:p>
                      <a:pPr algn="ctr"/>
                      <a:r>
                        <a:rPr lang="en-US" sz="1600" b="1" dirty="0">
                          <a:latin typeface="Optima"/>
                          <a:cs typeface="Optima"/>
                        </a:rPr>
                        <a:t>Chimp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5920">
                <a:tc>
                  <a:txBody>
                    <a:bodyPr/>
                    <a:lstStyle/>
                    <a:p>
                      <a:pPr algn="ctr"/>
                      <a:r>
                        <a:rPr lang="en-US" sz="1600" b="1" dirty="0">
                          <a:latin typeface="Optima"/>
                          <a:cs typeface="Optima"/>
                        </a:rPr>
                        <a:t>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5920">
                <a:tc>
                  <a:txBody>
                    <a:bodyPr/>
                    <a:lstStyle/>
                    <a:p>
                      <a:pPr algn="ctr"/>
                      <a:r>
                        <a:rPr lang="en-US" sz="1600" b="1" dirty="0">
                          <a:latin typeface="Optima"/>
                          <a:cs typeface="Optima"/>
                        </a:rPr>
                        <a:t>Seal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592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a:latin typeface="Optima"/>
                          <a:cs typeface="Optima"/>
                        </a:rPr>
                        <a:t>Whale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a:latin typeface="Optima"/>
                          <a:cs typeface="Optima"/>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29" name="Title 1"/>
          <p:cNvSpPr txBox="1">
            <a:spLocks/>
          </p:cNvSpPr>
          <p:nvPr/>
        </p:nvSpPr>
        <p:spPr>
          <a:xfrm>
            <a:off x="218096" y="312160"/>
            <a:ext cx="8763000" cy="830840"/>
          </a:xfrm>
          <a:prstGeom prst="rect">
            <a:avLst/>
          </a:prstGeom>
        </p:spPr>
        <p:txBody>
          <a:bodyP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a:latin typeface="Optima"/>
                <a:cs typeface="Optima"/>
              </a:rPr>
              <a:t>Computing Limb Lengths</a:t>
            </a:r>
          </a:p>
        </p:txBody>
      </p:sp>
      <p:sp>
        <p:nvSpPr>
          <p:cNvPr id="8" name="Rectangle 7"/>
          <p:cNvSpPr/>
          <p:nvPr/>
        </p:nvSpPr>
        <p:spPr>
          <a:xfrm>
            <a:off x="117630" y="5038939"/>
            <a:ext cx="8915400" cy="553998"/>
          </a:xfrm>
          <a:prstGeom prst="rect">
            <a:avLst/>
          </a:prstGeom>
        </p:spPr>
        <p:txBody>
          <a:bodyPr wrap="square">
            <a:spAutoFit/>
          </a:bodyPr>
          <a:lstStyle/>
          <a:p>
            <a:pPr>
              <a:lnSpc>
                <a:spcPct val="130000"/>
              </a:lnSpc>
            </a:pPr>
            <a:r>
              <a:rPr lang="en-US" sz="2400" dirty="0">
                <a:latin typeface="Optima"/>
                <a:cs typeface="Optima"/>
              </a:rPr>
              <a:t>(</a:t>
            </a:r>
            <a:r>
              <a:rPr lang="en-US" sz="2400" i="1" dirty="0" err="1">
                <a:latin typeface="Optima"/>
                <a:cs typeface="Optima"/>
              </a:rPr>
              <a:t>D</a:t>
            </a:r>
            <a:r>
              <a:rPr lang="en-US" sz="2400" baseline="-25000" dirty="0" err="1">
                <a:latin typeface="Optima"/>
                <a:cs typeface="Optima"/>
              </a:rPr>
              <a:t>chimp</a:t>
            </a:r>
            <a:r>
              <a:rPr lang="en-US" sz="2400" baseline="-25000" dirty="0">
                <a:latin typeface="Optima"/>
                <a:cs typeface="Optima"/>
              </a:rPr>
              <a:t>, human</a:t>
            </a:r>
            <a:r>
              <a:rPr lang="en-US" sz="2400" dirty="0">
                <a:latin typeface="Optima"/>
                <a:cs typeface="Optima"/>
              </a:rPr>
              <a:t> + </a:t>
            </a:r>
            <a:r>
              <a:rPr lang="en-US" sz="2400" i="1" dirty="0" err="1">
                <a:latin typeface="Optima"/>
                <a:cs typeface="Optima"/>
              </a:rPr>
              <a:t>D</a:t>
            </a:r>
            <a:r>
              <a:rPr lang="en-US" sz="2400" baseline="-25000" dirty="0" err="1">
                <a:latin typeface="Optima"/>
                <a:cs typeface="Optima"/>
              </a:rPr>
              <a:t>chimp</a:t>
            </a:r>
            <a:r>
              <a:rPr lang="en-US" sz="2400" baseline="-25000" dirty="0">
                <a:latin typeface="Optima"/>
                <a:cs typeface="Optima"/>
              </a:rPr>
              <a:t>, seal</a:t>
            </a:r>
            <a:r>
              <a:rPr lang="en-US" sz="2400" i="1" dirty="0">
                <a:latin typeface="Optima"/>
                <a:cs typeface="Optima"/>
              </a:rPr>
              <a:t> – </a:t>
            </a:r>
            <a:r>
              <a:rPr lang="en-US" sz="2400" i="1" dirty="0" err="1">
                <a:latin typeface="Optima"/>
                <a:cs typeface="Optima"/>
              </a:rPr>
              <a:t>D</a:t>
            </a:r>
            <a:r>
              <a:rPr lang="en-US" sz="2400" baseline="-25000" dirty="0" err="1">
                <a:latin typeface="Optima"/>
                <a:cs typeface="Optima"/>
              </a:rPr>
              <a:t>human</a:t>
            </a:r>
            <a:r>
              <a:rPr lang="en-US" sz="2400" baseline="-25000" dirty="0">
                <a:latin typeface="Optima"/>
                <a:cs typeface="Optima"/>
              </a:rPr>
              <a:t>, seal</a:t>
            </a:r>
            <a:r>
              <a:rPr lang="en-US" sz="2400" dirty="0">
                <a:latin typeface="Optima"/>
                <a:cs typeface="Optima"/>
              </a:rPr>
              <a:t>) / 2          =</a:t>
            </a:r>
            <a:r>
              <a:rPr lang="en-US" sz="2400" i="1" dirty="0">
                <a:latin typeface="Optima"/>
                <a:cs typeface="Optima"/>
              </a:rPr>
              <a:t> </a:t>
            </a:r>
            <a:r>
              <a:rPr lang="en-US" sz="2400" dirty="0">
                <a:latin typeface="Optima"/>
                <a:cs typeface="Optima"/>
              </a:rPr>
              <a:t>(3 + 6 – 7) / 2 = 1</a:t>
            </a:r>
          </a:p>
        </p:txBody>
      </p:sp>
      <p:sp>
        <p:nvSpPr>
          <p:cNvPr id="9" name="Content Placeholder 3"/>
          <p:cNvSpPr txBox="1">
            <a:spLocks/>
          </p:cNvSpPr>
          <p:nvPr/>
        </p:nvSpPr>
        <p:spPr>
          <a:xfrm>
            <a:off x="457200" y="1250010"/>
            <a:ext cx="8229600" cy="1460129"/>
          </a:xfrm>
          <a:prstGeom prst="rect">
            <a:avLst/>
          </a:prstGeom>
          <a:solidFill>
            <a:srgbClr val="CAE2F9"/>
          </a:solidFill>
          <a:ln>
            <a:solidFill>
              <a:srgbClr val="176FC1"/>
            </a:solidFill>
          </a:ln>
          <a:effectLst>
            <a:outerShdw blurRad="50800" dist="38100" dir="5400000" algn="t" rotWithShape="0">
              <a:prstClr val="black">
                <a:alpha val="40000"/>
              </a:prstClr>
            </a:outerShdw>
          </a:effectLst>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b="1" dirty="0">
                <a:latin typeface="Optima"/>
                <a:cs typeface="Optima"/>
              </a:rPr>
              <a:t>Limb Length Theorem: </a:t>
            </a:r>
            <a:r>
              <a:rPr lang="en-US" sz="2800" i="1" dirty="0" err="1">
                <a:latin typeface="Optima"/>
                <a:cs typeface="Optima"/>
              </a:rPr>
              <a:t>LimbLength</a:t>
            </a:r>
            <a:r>
              <a:rPr lang="en-US" sz="2800" dirty="0">
                <a:latin typeface="Optima"/>
                <a:cs typeface="Optima"/>
              </a:rPr>
              <a:t>(chimp)</a:t>
            </a:r>
            <a:r>
              <a:rPr lang="en-US" sz="2800" i="1" dirty="0">
                <a:latin typeface="Optima"/>
                <a:cs typeface="Optima"/>
              </a:rPr>
              <a:t> </a:t>
            </a:r>
            <a:r>
              <a:rPr lang="en-US" sz="2800" dirty="0">
                <a:latin typeface="Optima"/>
                <a:cs typeface="Optima"/>
              </a:rPr>
              <a:t>is equal to the minimum value of (</a:t>
            </a:r>
            <a:r>
              <a:rPr lang="en-US" sz="2800" i="1" dirty="0" err="1">
                <a:latin typeface="Optima"/>
                <a:cs typeface="Optima"/>
              </a:rPr>
              <a:t>D</a:t>
            </a:r>
            <a:r>
              <a:rPr lang="en-US" sz="2800" baseline="-25000" dirty="0" err="1">
                <a:latin typeface="Optima"/>
                <a:cs typeface="Optima"/>
              </a:rPr>
              <a:t>chimp</a:t>
            </a:r>
            <a:r>
              <a:rPr lang="en-US" sz="2800" i="1" baseline="-25000" dirty="0" err="1">
                <a:latin typeface="Optima"/>
                <a:cs typeface="Optima"/>
              </a:rPr>
              <a:t>,k</a:t>
            </a:r>
            <a:r>
              <a:rPr lang="en-US" sz="2800" dirty="0">
                <a:latin typeface="Optima"/>
                <a:cs typeface="Optima"/>
              </a:rPr>
              <a:t> + </a:t>
            </a:r>
            <a:r>
              <a:rPr lang="en-US" sz="2800" i="1" dirty="0" err="1">
                <a:latin typeface="Optima"/>
                <a:cs typeface="Optima"/>
              </a:rPr>
              <a:t>D</a:t>
            </a:r>
            <a:r>
              <a:rPr lang="en-US" sz="2800" baseline="-25000" dirty="0" err="1">
                <a:latin typeface="Optima"/>
                <a:cs typeface="Optima"/>
              </a:rPr>
              <a:t>chimp</a:t>
            </a:r>
            <a:r>
              <a:rPr lang="en-US" sz="2800" i="1" baseline="-25000" dirty="0" err="1">
                <a:latin typeface="Optima"/>
                <a:cs typeface="Optima"/>
              </a:rPr>
              <a:t>,j</a:t>
            </a:r>
            <a:r>
              <a:rPr lang="en-US" sz="2800" dirty="0">
                <a:latin typeface="Optima"/>
                <a:cs typeface="Optima"/>
              </a:rPr>
              <a:t> – </a:t>
            </a:r>
            <a:r>
              <a:rPr lang="en-US" sz="2800" i="1" dirty="0" err="1">
                <a:latin typeface="Optima"/>
                <a:cs typeface="Optima"/>
              </a:rPr>
              <a:t>D</a:t>
            </a:r>
            <a:r>
              <a:rPr lang="en-US" sz="2800" i="1" baseline="-25000" dirty="0" err="1">
                <a:latin typeface="Optima"/>
                <a:cs typeface="Optima"/>
              </a:rPr>
              <a:t>j,k</a:t>
            </a:r>
            <a:r>
              <a:rPr lang="en-US" sz="2800" dirty="0">
                <a:latin typeface="Optima"/>
                <a:cs typeface="Optima"/>
              </a:rPr>
              <a:t>)/2 over all leaves </a:t>
            </a:r>
            <a:r>
              <a:rPr lang="en-US" sz="2800" i="1" dirty="0">
                <a:latin typeface="Optima"/>
                <a:cs typeface="Optima"/>
              </a:rPr>
              <a:t>j</a:t>
            </a:r>
            <a:r>
              <a:rPr lang="en-US" sz="2800" dirty="0">
                <a:latin typeface="Optima"/>
                <a:cs typeface="Optima"/>
              </a:rPr>
              <a:t> and </a:t>
            </a:r>
            <a:r>
              <a:rPr lang="en-US" sz="2800" i="1" dirty="0">
                <a:latin typeface="Optima"/>
                <a:cs typeface="Optima"/>
              </a:rPr>
              <a:t>k</a:t>
            </a:r>
            <a:r>
              <a:rPr lang="en-US" sz="2800" dirty="0">
                <a:latin typeface="Optima"/>
                <a:cs typeface="Optima"/>
              </a:rPr>
              <a:t>.</a:t>
            </a:r>
            <a:endParaRPr lang="en-US" sz="2800" b="1" dirty="0">
              <a:latin typeface="Optima"/>
              <a:cs typeface="Optima"/>
            </a:endParaRPr>
          </a:p>
        </p:txBody>
      </p:sp>
    </p:spTree>
    <p:extLst>
      <p:ext uri="{BB962C8B-B14F-4D97-AF65-F5344CB8AC3E}">
        <p14:creationId xmlns:p14="http://schemas.microsoft.com/office/powerpoint/2010/main" val="3952603949"/>
      </p:ext>
    </p:extLst>
  </p:cSld>
  <p:clrMapOvr>
    <a:masterClrMapping/>
  </p:clrMapOvr>
</p:sld>
</file>

<file path=ppt/theme/theme1.xml><?xml version="1.0" encoding="utf-8"?>
<a:theme xmlns:a="http://schemas.openxmlformats.org/drawingml/2006/main" name="Office Theme">
  <a:themeElements>
    <a:clrScheme name="LaTeX XColor Dvips 1">
      <a:dk1>
        <a:sysClr val="windowText" lastClr="000000"/>
      </a:dk1>
      <a:lt1>
        <a:sysClr val="window" lastClr="FFFFFF"/>
      </a:lt1>
      <a:dk2>
        <a:srgbClr val="ED1C24"/>
      </a:dk2>
      <a:lt2>
        <a:srgbClr val="149B52"/>
      </a:lt2>
      <a:accent1>
        <a:srgbClr val="176FC1"/>
      </a:accent1>
      <a:accent2>
        <a:srgbClr val="F46E2B"/>
      </a:accent2>
      <a:accent3>
        <a:srgbClr val="741E0B"/>
      </a:accent3>
      <a:accent4>
        <a:srgbClr val="95319E"/>
      </a:accent4>
      <a:accent5>
        <a:srgbClr val="F02EA1"/>
      </a:accent5>
      <a:accent6>
        <a:srgbClr val="14A4E6"/>
      </a:accent6>
      <a:hlink>
        <a:srgbClr val="FF2E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47786</TotalTime>
  <Words>16180</Words>
  <Application>Microsoft Macintosh PowerPoint</Application>
  <PresentationFormat>On-screen Show (4:3)</PresentationFormat>
  <Paragraphs>4905</Paragraphs>
  <Slides>245</Slides>
  <Notes>93</Notes>
  <HiddenSlides>7</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245</vt:i4>
      </vt:variant>
    </vt:vector>
  </HeadingPairs>
  <TitlesOfParts>
    <vt:vector size="253" baseType="lpstr">
      <vt:lpstr>Arial</vt:lpstr>
      <vt:lpstr>Calibri</vt:lpstr>
      <vt:lpstr>Courier</vt:lpstr>
      <vt:lpstr>Lucida Grande</vt:lpstr>
      <vt:lpstr>Optima</vt:lpstr>
      <vt:lpstr>Roboto</vt:lpstr>
      <vt:lpstr>Wingdings</vt:lpstr>
      <vt:lpstr>Office Theme</vt:lpstr>
      <vt:lpstr>Which Animal Gave Us SARS? Evolutionary Tree Reconstruction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Where in a Genome Does DNA Replication Begin</dc:title>
  <dc:creator>snow</dc:creator>
  <cp:lastModifiedBy>Chen Hao</cp:lastModifiedBy>
  <cp:revision>1405</cp:revision>
  <cp:lastPrinted>2015-03-11T23:48:55Z</cp:lastPrinted>
  <dcterms:created xsi:type="dcterms:W3CDTF">2013-05-28T03:36:16Z</dcterms:created>
  <dcterms:modified xsi:type="dcterms:W3CDTF">2025-02-19T05:32:12Z</dcterms:modified>
</cp:coreProperties>
</file>