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36"/>
  </p:notesMasterIdLst>
  <p:handoutMasterIdLst>
    <p:handoutMasterId r:id="rId237"/>
  </p:handoutMasterIdLst>
  <p:sldIdLst>
    <p:sldId id="1765" r:id="rId2"/>
    <p:sldId id="1766" r:id="rId3"/>
    <p:sldId id="1767" r:id="rId4"/>
    <p:sldId id="1768" r:id="rId5"/>
    <p:sldId id="1769" r:id="rId6"/>
    <p:sldId id="1779" r:id="rId7"/>
    <p:sldId id="1780" r:id="rId8"/>
    <p:sldId id="1781" r:id="rId9"/>
    <p:sldId id="1772" r:id="rId10"/>
    <p:sldId id="1773" r:id="rId11"/>
    <p:sldId id="1774" r:id="rId12"/>
    <p:sldId id="1775" r:id="rId13"/>
    <p:sldId id="1776" r:id="rId14"/>
    <p:sldId id="1777" r:id="rId15"/>
    <p:sldId id="1690" r:id="rId16"/>
    <p:sldId id="1691" r:id="rId17"/>
    <p:sldId id="1692" r:id="rId18"/>
    <p:sldId id="1693" r:id="rId19"/>
    <p:sldId id="1694" r:id="rId20"/>
    <p:sldId id="1695" r:id="rId21"/>
    <p:sldId id="1696" r:id="rId22"/>
    <p:sldId id="1711" r:id="rId23"/>
    <p:sldId id="1712" r:id="rId24"/>
    <p:sldId id="1698" r:id="rId25"/>
    <p:sldId id="1699" r:id="rId26"/>
    <p:sldId id="1700" r:id="rId27"/>
    <p:sldId id="1701" r:id="rId28"/>
    <p:sldId id="1702" r:id="rId29"/>
    <p:sldId id="1703" r:id="rId30"/>
    <p:sldId id="1713" r:id="rId31"/>
    <p:sldId id="1715" r:id="rId32"/>
    <p:sldId id="1704" r:id="rId33"/>
    <p:sldId id="1705" r:id="rId34"/>
    <p:sldId id="1659" r:id="rId35"/>
    <p:sldId id="1732" r:id="rId36"/>
    <p:sldId id="1543" r:id="rId37"/>
    <p:sldId id="1670" r:id="rId38"/>
    <p:sldId id="1413" r:id="rId39"/>
    <p:sldId id="1414" r:id="rId40"/>
    <p:sldId id="1483" r:id="rId41"/>
    <p:sldId id="1484" r:id="rId42"/>
    <p:sldId id="1485" r:id="rId43"/>
    <p:sldId id="1486" r:id="rId44"/>
    <p:sldId id="1488" r:id="rId45"/>
    <p:sldId id="1489" r:id="rId46"/>
    <p:sldId id="1490" r:id="rId47"/>
    <p:sldId id="1491" r:id="rId48"/>
    <p:sldId id="1492" r:id="rId49"/>
    <p:sldId id="1493" r:id="rId50"/>
    <p:sldId id="1660" r:id="rId51"/>
    <p:sldId id="1547" r:id="rId52"/>
    <p:sldId id="1716" r:id="rId53"/>
    <p:sldId id="1548" r:id="rId54"/>
    <p:sldId id="1735" r:id="rId55"/>
    <p:sldId id="1546" r:id="rId56"/>
    <p:sldId id="1736" r:id="rId57"/>
    <p:sldId id="1549" r:id="rId58"/>
    <p:sldId id="1624" r:id="rId59"/>
    <p:sldId id="1554" r:id="rId60"/>
    <p:sldId id="1720" r:id="rId61"/>
    <p:sldId id="1755" r:id="rId62"/>
    <p:sldId id="1661" r:id="rId63"/>
    <p:sldId id="1722" r:id="rId64"/>
    <p:sldId id="1707" r:id="rId65"/>
    <p:sldId id="1439" r:id="rId66"/>
    <p:sldId id="1759" r:id="rId67"/>
    <p:sldId id="1440" r:id="rId68"/>
    <p:sldId id="1441" r:id="rId69"/>
    <p:sldId id="1442" r:id="rId70"/>
    <p:sldId id="1443" r:id="rId71"/>
    <p:sldId id="1444" r:id="rId72"/>
    <p:sldId id="1723" r:id="rId73"/>
    <p:sldId id="1445" r:id="rId74"/>
    <p:sldId id="1446" r:id="rId75"/>
    <p:sldId id="1724" r:id="rId76"/>
    <p:sldId id="1447" r:id="rId77"/>
    <p:sldId id="1676" r:id="rId78"/>
    <p:sldId id="1575" r:id="rId79"/>
    <p:sldId id="1717" r:id="rId80"/>
    <p:sldId id="1662" r:id="rId81"/>
    <p:sldId id="1671" r:id="rId82"/>
    <p:sldId id="1617" r:id="rId83"/>
    <p:sldId id="1619" r:id="rId84"/>
    <p:sldId id="1620" r:id="rId85"/>
    <p:sldId id="1621" r:id="rId86"/>
    <p:sldId id="1663" r:id="rId87"/>
    <p:sldId id="1622" r:id="rId88"/>
    <p:sldId id="1652" r:id="rId89"/>
    <p:sldId id="1653" r:id="rId90"/>
    <p:sldId id="1654" r:id="rId91"/>
    <p:sldId id="1448" r:id="rId92"/>
    <p:sldId id="1760" r:id="rId93"/>
    <p:sldId id="1761" r:id="rId94"/>
    <p:sldId id="1718" r:id="rId95"/>
    <p:sldId id="1449" r:id="rId96"/>
    <p:sldId id="1762" r:id="rId97"/>
    <p:sldId id="1450" r:id="rId98"/>
    <p:sldId id="1451" r:id="rId99"/>
    <p:sldId id="1452" r:id="rId100"/>
    <p:sldId id="1453" r:id="rId101"/>
    <p:sldId id="1454" r:id="rId102"/>
    <p:sldId id="1455" r:id="rId103"/>
    <p:sldId id="1456" r:id="rId104"/>
    <p:sldId id="1457" r:id="rId105"/>
    <p:sldId id="1458" r:id="rId106"/>
    <p:sldId id="1459" r:id="rId107"/>
    <p:sldId id="1460" r:id="rId108"/>
    <p:sldId id="1461" r:id="rId109"/>
    <p:sldId id="1462" r:id="rId110"/>
    <p:sldId id="1463" r:id="rId111"/>
    <p:sldId id="1464" r:id="rId112"/>
    <p:sldId id="1465" r:id="rId113"/>
    <p:sldId id="1466" r:id="rId114"/>
    <p:sldId id="1467" r:id="rId115"/>
    <p:sldId id="1468" r:id="rId116"/>
    <p:sldId id="1469" r:id="rId117"/>
    <p:sldId id="1470" r:id="rId118"/>
    <p:sldId id="1471" r:id="rId119"/>
    <p:sldId id="1472" r:id="rId120"/>
    <p:sldId id="1473" r:id="rId121"/>
    <p:sldId id="1474" r:id="rId122"/>
    <p:sldId id="1475" r:id="rId123"/>
    <p:sldId id="1476" r:id="rId124"/>
    <p:sldId id="1608" r:id="rId125"/>
    <p:sldId id="1609" r:id="rId126"/>
    <p:sldId id="1610" r:id="rId127"/>
    <p:sldId id="1611" r:id="rId128"/>
    <p:sldId id="1612" r:id="rId129"/>
    <p:sldId id="1725" r:id="rId130"/>
    <p:sldId id="1613" r:id="rId131"/>
    <p:sldId id="1614" r:id="rId132"/>
    <p:sldId id="1726" r:id="rId133"/>
    <p:sldId id="1615" r:id="rId134"/>
    <p:sldId id="1480" r:id="rId135"/>
    <p:sldId id="1623" r:id="rId136"/>
    <p:sldId id="1733" r:id="rId137"/>
    <p:sldId id="1731" r:id="rId138"/>
    <p:sldId id="1730" r:id="rId139"/>
    <p:sldId id="1729" r:id="rId140"/>
    <p:sldId id="1583" r:id="rId141"/>
    <p:sldId id="1664" r:id="rId142"/>
    <p:sldId id="1578" r:id="rId143"/>
    <p:sldId id="1579" r:id="rId144"/>
    <p:sldId id="1734" r:id="rId145"/>
    <p:sldId id="1581" r:id="rId146"/>
    <p:sldId id="1737" r:id="rId147"/>
    <p:sldId id="1585" r:id="rId148"/>
    <p:sldId id="1505" r:id="rId149"/>
    <p:sldId id="1506" r:id="rId150"/>
    <p:sldId id="1507" r:id="rId151"/>
    <p:sldId id="1509" r:id="rId152"/>
    <p:sldId id="1510" r:id="rId153"/>
    <p:sldId id="1511" r:id="rId154"/>
    <p:sldId id="1512" r:id="rId155"/>
    <p:sldId id="1513" r:id="rId156"/>
    <p:sldId id="1514" r:id="rId157"/>
    <p:sldId id="1516" r:id="rId158"/>
    <p:sldId id="1517" r:id="rId159"/>
    <p:sldId id="1518" r:id="rId160"/>
    <p:sldId id="1519" r:id="rId161"/>
    <p:sldId id="1520" r:id="rId162"/>
    <p:sldId id="1521" r:id="rId163"/>
    <p:sldId id="1522" r:id="rId164"/>
    <p:sldId id="1523" r:id="rId165"/>
    <p:sldId id="1524" r:id="rId166"/>
    <p:sldId id="1525" r:id="rId167"/>
    <p:sldId id="1526" r:id="rId168"/>
    <p:sldId id="1527" r:id="rId169"/>
    <p:sldId id="1528" r:id="rId170"/>
    <p:sldId id="1529" r:id="rId171"/>
    <p:sldId id="1530" r:id="rId172"/>
    <p:sldId id="1531" r:id="rId173"/>
    <p:sldId id="1532" r:id="rId174"/>
    <p:sldId id="1533" r:id="rId175"/>
    <p:sldId id="1534" r:id="rId176"/>
    <p:sldId id="1535" r:id="rId177"/>
    <p:sldId id="1536" r:id="rId178"/>
    <p:sldId id="1537" r:id="rId179"/>
    <p:sldId id="1665" r:id="rId180"/>
    <p:sldId id="1792" r:id="rId181"/>
    <p:sldId id="1677" r:id="rId182"/>
    <p:sldId id="1786" r:id="rId183"/>
    <p:sldId id="1672" r:id="rId184"/>
    <p:sldId id="1784" r:id="rId185"/>
    <p:sldId id="1594" r:id="rId186"/>
    <p:sldId id="1566" r:id="rId187"/>
    <p:sldId id="1738" r:id="rId188"/>
    <p:sldId id="1741" r:id="rId189"/>
    <p:sldId id="1742" r:id="rId190"/>
    <p:sldId id="1743" r:id="rId191"/>
    <p:sldId id="1744" r:id="rId192"/>
    <p:sldId id="1740" r:id="rId193"/>
    <p:sldId id="1597" r:id="rId194"/>
    <p:sldId id="1788" r:id="rId195"/>
    <p:sldId id="1789" r:id="rId196"/>
    <p:sldId id="1791" r:id="rId197"/>
    <p:sldId id="1763" r:id="rId198"/>
    <p:sldId id="1793" r:id="rId199"/>
    <p:sldId id="1567" r:id="rId200"/>
    <p:sldId id="1794" r:id="rId201"/>
    <p:sldId id="1633" r:id="rId202"/>
    <p:sldId id="1634" r:id="rId203"/>
    <p:sldId id="1635" r:id="rId204"/>
    <p:sldId id="1636" r:id="rId205"/>
    <p:sldId id="1637" r:id="rId206"/>
    <p:sldId id="1638" r:id="rId207"/>
    <p:sldId id="1639" r:id="rId208"/>
    <p:sldId id="1640" r:id="rId209"/>
    <p:sldId id="1641" r:id="rId210"/>
    <p:sldId id="1642" r:id="rId211"/>
    <p:sldId id="1643" r:id="rId212"/>
    <p:sldId id="1644" r:id="rId213"/>
    <p:sldId id="1645" r:id="rId214"/>
    <p:sldId id="1649" r:id="rId215"/>
    <p:sldId id="1647" r:id="rId216"/>
    <p:sldId id="1764" r:id="rId217"/>
    <p:sldId id="1632" r:id="rId218"/>
    <p:sldId id="1630" r:id="rId219"/>
    <p:sldId id="1790" r:id="rId220"/>
    <p:sldId id="1787" r:id="rId221"/>
    <p:sldId id="1655" r:id="rId222"/>
    <p:sldId id="1666" r:id="rId223"/>
    <p:sldId id="1568" r:id="rId224"/>
    <p:sldId id="1673" r:id="rId225"/>
    <p:sldId id="1570" r:id="rId226"/>
    <p:sldId id="1586" r:id="rId227"/>
    <p:sldId id="1571" r:id="rId228"/>
    <p:sldId id="1674" r:id="rId229"/>
    <p:sldId id="1675" r:id="rId230"/>
    <p:sldId id="1574" r:id="rId231"/>
    <p:sldId id="1598" r:id="rId232"/>
    <p:sldId id="1592" r:id="rId233"/>
    <p:sldId id="1746" r:id="rId234"/>
    <p:sldId id="1747" r:id="rId23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00"/>
    <a:srgbClr val="006600"/>
    <a:srgbClr val="336600"/>
    <a:srgbClr val="1C20CE"/>
    <a:srgbClr val="996633"/>
    <a:srgbClr val="CC9900"/>
    <a:srgbClr val="00CC00"/>
    <a:srgbClr val="141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3" autoAdjust="0"/>
    <p:restoredTop sz="94639" autoAdjust="0"/>
  </p:normalViewPr>
  <p:slideViewPr>
    <p:cSldViewPr>
      <p:cViewPr varScale="1">
        <p:scale>
          <a:sx n="152" d="100"/>
          <a:sy n="152" d="100"/>
        </p:scale>
        <p:origin x="1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4C8FE-DB4F-42A0-8795-563DA7311A7B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5D0D9-B8BD-4D88-89B4-E3B12E5C4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4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320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122" y="0"/>
            <a:ext cx="2972320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5E01C64-E131-4C9B-AA8B-528F64EFEE25}" type="datetime1">
              <a:rPr lang="en-US" altLang="en-US"/>
              <a:pPr>
                <a:defRPr/>
              </a:pPr>
              <a:t>2/10/25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108"/>
            <a:ext cx="5486400" cy="418242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27"/>
            <a:ext cx="2972320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122" y="8830627"/>
            <a:ext cx="2972320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A5B7DC2-4127-4BA2-BE6C-BCAD18D23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E4EDB6-51AB-41B7-859A-1817A6B565AF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11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26FF29-F721-4576-87EC-A14DD41E7A80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12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6776B9-438D-418E-BF2F-0B090F5AF41B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13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C865BCD-BDB0-4F43-ABD7-140A0492BAB4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15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3D52E4-3898-4782-BD73-05F110CA3560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16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B58C24-DB99-4A3F-8595-28481B506CE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17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28BEFA-692E-430E-883A-EDDC206F13A6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18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DEFDC8-E743-4894-A6D4-0C1617A48010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19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3276E8-E8A8-479D-B76B-80847EB8462C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20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3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AA873-51AD-48D8-A951-25180E39BD0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21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AA873-51AD-48D8-A951-25180E39BD0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AA873-51AD-48D8-A951-25180E39BD0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23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25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26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27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28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29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30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D764E7-ACCD-4D31-AE53-7D633F772AEC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4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31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08C215-0839-4759-8C11-8F09190D42DE}" type="slidenum">
              <a:rPr lang="en-US" altLang="en-US" smtClean="0">
                <a:latin typeface="Arial" charset="0"/>
                <a:cs typeface="Arial" charset="0"/>
              </a:rPr>
              <a:pPr/>
              <a:t>32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50E02B-3E77-47A1-859D-37921EFAEA46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33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34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3A59C7-2D10-4494-9CA0-0FC33A5B9000}" type="slidenum">
              <a:rPr lang="en-US" altLang="en-US" smtClean="0">
                <a:latin typeface="Arial" charset="0"/>
                <a:cs typeface="Arial" charset="0"/>
              </a:rPr>
              <a:pPr/>
              <a:t>36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3A59C7-2D10-4494-9CA0-0FC33A5B9000}" type="slidenum">
              <a:rPr lang="en-US" altLang="en-US" smtClean="0">
                <a:latin typeface="Arial" charset="0"/>
                <a:cs typeface="Arial" charset="0"/>
              </a:rPr>
              <a:pPr/>
              <a:t>37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3A59C7-2D10-4494-9CA0-0FC33A5B9000}" type="slidenum">
              <a:rPr lang="en-US" altLang="en-US" smtClean="0">
                <a:latin typeface="Arial" charset="0"/>
                <a:cs typeface="Arial" charset="0"/>
              </a:rPr>
              <a:pPr/>
              <a:t>38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50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59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60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898C01-7BEF-41E8-8229-B574693F8327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5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61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62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78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79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80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81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7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7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035AD1D-7426-47DF-9926-2A78936FC0BA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9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9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91B72EC-ED14-4075-8052-FB8AD1E6127D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0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6FC65CC-8C2F-4D84-9125-D39CA5B2FFE9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86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463248-D57D-4C8D-8F5E-B236EAC6F7F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6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87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318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99"/>
                </a:solidFill>
              </a:rPr>
              <a:t>CSE Bioinformatics Lab, UCSD</a:t>
            </a:r>
          </a:p>
        </p:txBody>
      </p:sp>
      <p:sp>
        <p:nvSpPr>
          <p:cNvPr id="318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D8604784-D410-4AE7-84B4-6367256BEF47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88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318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99"/>
                </a:solidFill>
              </a:rPr>
              <a:t>CSE Bioinformatics Lab, UCSD</a:t>
            </a:r>
          </a:p>
        </p:txBody>
      </p:sp>
      <p:sp>
        <p:nvSpPr>
          <p:cNvPr id="318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D8604784-D410-4AE7-84B4-6367256BEF47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89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318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99"/>
                </a:solidFill>
              </a:rPr>
              <a:t>CSE Bioinformatics Lab, UCSD</a:t>
            </a:r>
          </a:p>
        </p:txBody>
      </p:sp>
      <p:sp>
        <p:nvSpPr>
          <p:cNvPr id="318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D8604784-D410-4AE7-84B4-6367256BEF47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90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2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3FF55A5-220F-4E73-9F26-AE6BD79E3B9B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140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141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1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1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482DDC3-A16D-4CB5-89FC-380D8A7B791E}" type="slidenum">
              <a:rPr lang="en-US" altLang="en-US" sz="1200"/>
              <a:pPr eaLnBrk="1" hangingPunct="1"/>
              <a:t>142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8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BA42170-FDA2-4F5A-9713-B36B815BA7E7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143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8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BA42170-FDA2-4F5A-9713-B36B815BA7E7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0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2EC4DE6-4F96-435A-ABF1-B9FF23484471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145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463248-D57D-4C8D-8F5E-B236EAC6F7F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7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0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2EC4DE6-4F96-435A-ABF1-B9FF23484471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146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0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2EC4DE6-4F96-435A-ABF1-B9FF23484471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147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179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318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99"/>
                </a:solidFill>
              </a:rPr>
              <a:t>CSE Bioinformatics Lab, UCSD</a:t>
            </a:r>
          </a:p>
        </p:txBody>
      </p:sp>
      <p:sp>
        <p:nvSpPr>
          <p:cNvPr id="318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D8604784-D410-4AE7-84B4-6367256BEF47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180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itchFamily="34" charset="0"/>
            </a:endParaRPr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C6226A90-1568-497F-A210-7D9135C7E4FA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183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B5FD4-7C2E-4290-8089-4EB9A701CB8B}" type="slidenum">
              <a:rPr lang="en-US" altLang="en-US" smtClean="0">
                <a:latin typeface="Arial" charset="0"/>
                <a:cs typeface="Arial" charset="0"/>
              </a:rPr>
              <a:pPr/>
              <a:t>184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9AEBA4-443A-403D-85F7-8A7D5095011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189</a:t>
            </a:fld>
            <a:endParaRPr lang="en-US">
              <a:cs typeface="Arial" charset="0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1" y="700458"/>
            <a:ext cx="4572000" cy="3499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958" tIns="46479" rIns="92958" bIns="4647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433545"/>
            <a:ext cx="5029200" cy="4199520"/>
          </a:xfrm>
          <a:noFill/>
        </p:spPr>
        <p:txBody>
          <a:bodyPr wrap="square" lIns="91494" tIns="47577" rIns="91494" bIns="4757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7"/>
              </a:spcBef>
              <a:tabLst>
                <a:tab pos="0" algn="l"/>
                <a:tab pos="929579" algn="l"/>
                <a:tab pos="1859158" algn="l"/>
                <a:tab pos="2788737" algn="l"/>
                <a:tab pos="3718316" algn="l"/>
                <a:tab pos="4647895" algn="l"/>
                <a:tab pos="5577474" algn="l"/>
                <a:tab pos="6507053" algn="l"/>
                <a:tab pos="7436632" algn="l"/>
                <a:tab pos="8366211" algn="l"/>
                <a:tab pos="9295790" algn="l"/>
                <a:tab pos="10225369" algn="l"/>
              </a:tabLst>
            </a:pPr>
            <a:r>
              <a:rPr lang="en-US">
                <a:ea typeface="SimSun" pitchFamily="2" charset="-122"/>
              </a:rPr>
              <a:t>Euler usage of DB data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9AEBA4-443A-403D-85F7-8A7D5095011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190</a:t>
            </a:fld>
            <a:endParaRPr lang="en-US">
              <a:cs typeface="Arial" charset="0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1" y="700458"/>
            <a:ext cx="4572000" cy="3499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958" tIns="46479" rIns="92958" bIns="4647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433545"/>
            <a:ext cx="5029200" cy="4199520"/>
          </a:xfrm>
          <a:noFill/>
        </p:spPr>
        <p:txBody>
          <a:bodyPr wrap="square" lIns="91494" tIns="47577" rIns="91494" bIns="4757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7"/>
              </a:spcBef>
              <a:tabLst>
                <a:tab pos="0" algn="l"/>
                <a:tab pos="929579" algn="l"/>
                <a:tab pos="1859158" algn="l"/>
                <a:tab pos="2788737" algn="l"/>
                <a:tab pos="3718316" algn="l"/>
                <a:tab pos="4647895" algn="l"/>
                <a:tab pos="5577474" algn="l"/>
                <a:tab pos="6507053" algn="l"/>
                <a:tab pos="7436632" algn="l"/>
                <a:tab pos="8366211" algn="l"/>
                <a:tab pos="9295790" algn="l"/>
                <a:tab pos="10225369" algn="l"/>
              </a:tabLst>
            </a:pPr>
            <a:r>
              <a:rPr lang="en-US">
                <a:ea typeface="SimSun" pitchFamily="2" charset="-122"/>
              </a:rPr>
              <a:t>Euler usage of DB data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5B7DC2-4127-4BA2-BE6C-BCAD18D239C1}" type="slidenum">
              <a:rPr lang="en-US" altLang="en-US" smtClean="0"/>
              <a:pPr>
                <a:defRPr/>
              </a:pPr>
              <a:t>209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2A76D6-FA9E-405B-91CF-7C93C2A3DD7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222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463248-D57D-4C8D-8F5E-B236EAC6F7F3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8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D49453-C462-463D-95F3-499578E32E7D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223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D49453-C462-463D-95F3-499578E32E7D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224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71FB8B-49A3-463A-BBB0-1DBB2B04FBA8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225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71FB8B-49A3-463A-BBB0-1DBB2B04FBA8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226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022AD2-BC5D-45F9-B2D6-1951629BCAFE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227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82A07D-6CC7-4ECF-87A4-FFF81C58953F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228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82A07D-6CC7-4ECF-87A4-FFF81C58953F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229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31539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99"/>
                </a:solidFill>
              </a:rPr>
              <a:t>CSE Bioinformatics Lab, UCSD</a:t>
            </a:r>
          </a:p>
        </p:txBody>
      </p:sp>
      <p:sp>
        <p:nvSpPr>
          <p:cNvPr id="3153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56992" indent="-29115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64603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30444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96285" indent="-232921" eaLnBrk="0" hangingPunct="0"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62126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027967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93808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959649" indent="-232921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fld id="{FF952A2A-88EA-4E2C-A3A3-97B327F6BF80}" type="slidenum">
              <a:rPr lang="en-US" altLang="en-US" sz="1200">
                <a:solidFill>
                  <a:srgbClr val="003399"/>
                </a:solidFill>
              </a:rPr>
              <a:pPr eaLnBrk="1" hangingPunct="1"/>
              <a:t>231</a:t>
            </a:fld>
            <a:endParaRPr lang="en-US" altLang="en-US" sz="1200">
              <a:solidFill>
                <a:srgbClr val="003399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7157FD5-AD3E-4B50-8D47-4A6BEAABE04F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232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7157FD5-AD3E-4B50-8D47-4A6BEAABE04F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233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21D04-DEA3-4C91-AE44-A9A497591CBC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9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7157FD5-AD3E-4B50-8D47-4A6BEAABE04F}" type="slidenum">
              <a:rPr lang="en-US" altLang="en-US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234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0D9C57-4708-419A-8EF4-C80B71D9B538}" type="slidenum">
              <a:rPr lang="en-US" altLang="en-US" smtClean="0">
                <a:ea typeface="MS PGothic" pitchFamily="34" charset="-128"/>
                <a:cs typeface="Arial" pitchFamily="34" charset="0"/>
              </a:rPr>
              <a:pPr/>
              <a:t>10</a:t>
            </a:fld>
            <a:endParaRPr lang="en-US" altLang="en-US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EBE7B-D70D-45FE-9074-635D12B561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533400" y="0"/>
            <a:ext cx="670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 i="0" dirty="0">
                <a:solidFill>
                  <a:schemeClr val="tx1">
                    <a:alpha val="30000"/>
                  </a:schemeClr>
                </a:solidFill>
                <a:latin typeface="Arial" charset="0"/>
                <a:ea typeface="Arial" charset="0"/>
              </a:rPr>
              <a:t>Genome Reconstruction: A Puzzle With a Billion Pieces</a:t>
            </a:r>
          </a:p>
        </p:txBody>
      </p:sp>
    </p:spTree>
    <p:extLst>
      <p:ext uri="{BB962C8B-B14F-4D97-AF65-F5344CB8AC3E}">
        <p14:creationId xmlns:p14="http://schemas.microsoft.com/office/powerpoint/2010/main" val="360971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22DDD-E5C2-4F87-9806-E78B27155E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9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F5918-1C5B-46DE-8432-7970E278DA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51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050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5029200" cy="365125"/>
          </a:xfrm>
        </p:spPr>
        <p:txBody>
          <a:bodyPr/>
          <a:lstStyle/>
          <a:p>
            <a:r>
              <a:rPr lang="en-US" dirty="0"/>
              <a:t>Bioinformatics Algorithms: An Active Learning Approach.</a:t>
            </a:r>
          </a:p>
          <a:p>
            <a:r>
              <a:rPr lang="en-US" dirty="0"/>
              <a:t>Copyright 2018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AB1CF-6C21-4D05-B8E6-CFBC6955434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800FA-F655-4189-8A5A-C4B2DEF72A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46830-A4A2-4663-A9DD-A109E1D479D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04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75FCD-7B52-4F46-91BA-F992209D38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9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65260-0EE6-4393-82AF-8C8FC9B030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57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2BFAD-B21F-4DB7-9527-ACBA26DAAC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6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E48EA-55BE-42D5-9221-8F57807EC5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39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40972-89FB-4573-A7EE-3C34F16C80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63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Bioinformatics Algorithms: An Active Learning Approach.</a:t>
            </a:r>
          </a:p>
          <a:p>
            <a:r>
              <a:rPr lang="en-US" dirty="0"/>
              <a:t>Copyright 2018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7E1AA4-A514-44F4-A5BD-074AEA66AD0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08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metabolomictechnologies.ca/about_cominfo.html" TargetMode="External"/><Relationship Id="rId7" Type="http://schemas.openxmlformats.org/officeDocument/2006/relationships/hyperlink" Target="http://www.systemsbiology.org/suppor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lindinglab.org/external-files/images/HighRes_LOGO_CMYK_new.png/image_view_fullscreen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hyperlink" Target="http://en.wikipedia.org/wiki/DNA_sequencing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www.stampboards.com/viewtopic.php?f=17&amp;t=40366&amp;start=50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en.wikipedia.org/wiki/Meat_a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blogs.com/geneticfuture/2008/12/22/look-into-the-eyes-of-the-pgp1/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blogs.com/geneticfuture/2008/12/22/look-into-the-eyes-of-the-pgp1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http://yarr.me/e/574" TargetMode="External"/><Relationship Id="rId4" Type="http://schemas.openxmlformats.org/officeDocument/2006/relationships/image" Target="../media/image1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blogs.com/geneticfuture/2008/12/22/look-into-the-eyes-of-the-pgp1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http://yarr.me/e/574" TargetMode="Externa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scienceblogs.com/geneticfuture/2008/12/22/look-into-the-eyes-of-the-pgp1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://www.clker.com/clipart-15943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biw=1634&amp;bih=884&amp;tbm=isch&amp;tbnid=H9v08AERQsKp-M:&amp;imgrefurl=http://www.fotosearch.com/clip-art/oops.html&amp;docid=bIu39YuYLFF9tM&amp;imgurl=http://sr.photos1.fotosearch.com/bthumb/CSP/CSP990/k11504160.jpg&amp;w=167&amp;h=170&amp;ei=1cRMUri1BujUiwKgv4HgBQ&amp;zoom=1&amp;ved=1t:3588,r:7,s:0,i:109" TargetMode="External"/><Relationship Id="rId2" Type="http://schemas.openxmlformats.org/officeDocument/2006/relationships/hyperlink" Target="http://www.google.com/imgres?biw=1634&amp;bih=884&amp;tbm=isch&amp;tbnid=hd9ryrEm5Le6hM:&amp;imgrefurl=http://www.dreamstime.com/illustration/oops.html&amp;docid=DvDn-9OiFT8ulM&amp;imgurl=http://thumbs.dreamstime.com/x/oops-sign-14908358.jpg&amp;w=400&amp;h=363&amp;ei=1cRMUri1BujUiwKgv4HgBQ&amp;zoom=1&amp;ved=1t:3588,r:8,s:0,i:1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www.google.com/url?sa=i&amp;rct=j&amp;q=&amp;esrc=s&amp;source=images&amp;cd=&amp;docid=DvDn-9OiFT8ulM&amp;tbnid=hd9ryrEm5Le6hM:&amp;ved=0CAUQjRw&amp;url=http://sustainablebusinessforum.com/davidcoethica/49716/small-business-csr-mistakes&amp;ei=_8RMUtOTHuSqiALV9ICACQ&amp;bvm=bv.53537100,d.cGE&amp;psig=AFQjCNFcgLToByW-DXn_2K5wHzbSwwhUMQ&amp;ust=13808492372833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dinho.net/vbull/other-cool-games/39801-find-differences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5257800"/>
            <a:ext cx="9144000" cy="1752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0" i="0" dirty="0"/>
              <a:t>Phillip </a:t>
            </a:r>
            <a:r>
              <a:rPr lang="en-US" sz="2800" b="0" i="0" dirty="0" err="1"/>
              <a:t>Compeau</a:t>
            </a:r>
            <a:r>
              <a:rPr lang="en-US" sz="2800" b="0" i="0" dirty="0"/>
              <a:t> and Pavel Pevzner</a:t>
            </a:r>
          </a:p>
          <a:p>
            <a:pPr marL="0" indent="0" algn="ctr">
              <a:buNone/>
            </a:pPr>
            <a:r>
              <a:rPr lang="en-US" sz="2800" b="0" i="0" dirty="0"/>
              <a:t>Bioinformatics Algorithms: an Active Learning Approach</a:t>
            </a:r>
          </a:p>
          <a:p>
            <a:pPr marL="0" indent="0" algn="ctr">
              <a:buNone/>
            </a:pPr>
            <a:r>
              <a:rPr lang="en-US" sz="2000" b="0" i="0"/>
              <a:t>©2018 </a:t>
            </a:r>
            <a:r>
              <a:rPr lang="en-US" sz="2000" b="0" i="0" dirty="0"/>
              <a:t>by </a:t>
            </a:r>
            <a:r>
              <a:rPr lang="en-US" sz="2000" b="0" i="0" dirty="0" err="1"/>
              <a:t>Compeau</a:t>
            </a:r>
            <a:r>
              <a:rPr lang="en-US" sz="2000" b="0" i="0" dirty="0"/>
              <a:t> and Pevzner. All rights reserved </a:t>
            </a:r>
            <a:r>
              <a:rPr lang="en-US" sz="2800" b="0" i="0" dirty="0"/>
              <a:t> </a:t>
            </a:r>
          </a:p>
          <a:p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2130425"/>
            <a:ext cx="8610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i="0" dirty="0">
                <a:latin typeface="+mn-lt"/>
                <a:cs typeface="Arial" pitchFamily="34" charset="0"/>
              </a:rPr>
              <a:t>How Do Biologists Assemble Genomic Puzzles from  Millions of Pieces? </a:t>
            </a:r>
            <a:br>
              <a:rPr lang="en-US" altLang="en-US" sz="3200" i="0" dirty="0">
                <a:latin typeface="+mn-lt"/>
                <a:cs typeface="Arial" pitchFamily="34" charset="0"/>
              </a:rPr>
            </a:br>
            <a:r>
              <a:rPr lang="en-US" altLang="en-US" sz="3200" b="0" dirty="0">
                <a:solidFill>
                  <a:srgbClr val="0000FF"/>
                </a:solidFill>
              </a:rPr>
              <a:t>G</a:t>
            </a:r>
            <a:r>
              <a:rPr lang="en-US" sz="3200" b="0" dirty="0">
                <a:solidFill>
                  <a:srgbClr val="0000FF"/>
                </a:solidFill>
              </a:rPr>
              <a:t>raph Algorithms</a:t>
            </a:r>
          </a:p>
        </p:txBody>
      </p:sp>
    </p:spTree>
    <p:extLst>
      <p:ext uri="{BB962C8B-B14F-4D97-AF65-F5344CB8AC3E}">
        <p14:creationId xmlns:p14="http://schemas.microsoft.com/office/powerpoint/2010/main" val="396371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64410" y="1328371"/>
            <a:ext cx="6988973" cy="4876800"/>
          </a:xfrm>
        </p:spPr>
        <p:txBody>
          <a:bodyPr>
            <a:normAutofit lnSpcReduction="10000"/>
          </a:bodyPr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Late 2000s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The market for new sequencing machines takes off.</a:t>
            </a:r>
          </a:p>
          <a:p>
            <a:pPr lvl="1"/>
            <a:r>
              <a:rPr lang="en-US" altLang="en-US" dirty="0" err="1">
                <a:latin typeface="Calibri" pitchFamily="34" charset="0"/>
                <a:ea typeface="Arial" pitchFamily="34" charset="0"/>
                <a:cs typeface="Times New Roman" pitchFamily="18" charset="0"/>
              </a:rPr>
              <a:t>Illumina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reduces the cost of sequencing     a human genome from $3 billion to $10,000.</a:t>
            </a:r>
          </a:p>
          <a:p>
            <a:pPr lvl="1"/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Complete Genomics builds a genomic factory in Silicon Valley that sequences hundreds of genomes per month.</a:t>
            </a:r>
          </a:p>
          <a:p>
            <a:pPr lvl="1"/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Beijing Genome Institute orders hundreds of sequencing machines, becoming the world’s largest sequencing center.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Next Generation Sequencing Technologies </a:t>
            </a:r>
          </a:p>
        </p:txBody>
      </p:sp>
      <p:pic>
        <p:nvPicPr>
          <p:cNvPr id="22530" name="Picture 2" descr="http://www.metabolomictechnologies.ca/images/BGI.bm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53000"/>
            <a:ext cx="1828800" cy="9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lindinglab.org/external-files/images/HighRes_LOGO_CMYK_new.png/image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91"/>
          <a:stretch/>
        </p:blipFill>
        <p:spPr bwMode="auto">
          <a:xfrm>
            <a:off x="6835248" y="2133600"/>
            <a:ext cx="2165985" cy="7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systemsbiology.org/sites/default/files/Complete%20Genomics%20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0"/>
            <a:ext cx="1949287" cy="5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upload.wikimedia.org/wikipedia/commons/7/7b/Illumina_MiSeq_sequencer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1706" r="5484" b="4238"/>
          <a:stretch/>
        </p:blipFill>
        <p:spPr bwMode="auto">
          <a:xfrm>
            <a:off x="6802963" y="609600"/>
            <a:ext cx="2169695" cy="15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0D292C-7D2C-E140-940D-8E8A2C0A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293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2" name="TextBox 131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4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5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0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41" name="Straight Arrow Connector 140"/>
            <p:cNvCxnSpPr>
              <a:stCxn id="137" idx="6"/>
              <a:endCxn id="151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43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44" name="Straight Arrow Connector 143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6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</p:grpSp>
      <p:grpSp>
        <p:nvGrpSpPr>
          <p:cNvPr id="152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53" name="Straight Arrow Connector 152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55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6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1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62" name="Straight Arrow Connector 161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64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5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0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71" name="TextBox 170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2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4" name="Straight Arrow Connector 173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80" name="TextBox 179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1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2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3" name="Straight Arrow Connector 182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8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89" name="Straight Arrow Connector 188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0" name="TextBox 189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1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2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7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98" name="Straight Arrow Connector 197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9" name="TextBox 198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00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1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6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07" name="TextBox 206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08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13" name="TextBox 21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9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0" name="Straight Arrow Connector 209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15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7" name="TextBox 216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18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9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4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25" name="TextBox 224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26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7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8" name="Straight Arrow Connector 227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3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34" name="Straight Arrow Connector 23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5" name="TextBox 23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3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2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43" name="Straight Arrow Connector 242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4" name="TextBox 243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45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49" name="TextBox 24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47" name="TextBox 246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1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52" name="TextBox 25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5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58" name="TextBox 25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55" name="Straight Arrow Connector 25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E9E90A-379C-7944-9252-ADFEB962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9" name="TextBox 128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1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2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7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8" name="Straight Arrow Connector 137"/>
            <p:cNvCxnSpPr>
              <a:stCxn id="134" idx="6"/>
              <a:endCxn id="148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40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41" name="Straight Arrow Connector 140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3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9" name="Group 210"/>
          <p:cNvGrpSpPr/>
          <p:nvPr/>
        </p:nvGrpSpPr>
        <p:grpSpPr>
          <a:xfrm>
            <a:off x="1762125" y="2215012"/>
            <a:ext cx="972933" cy="813938"/>
            <a:chOff x="1740329" y="1799698"/>
            <a:chExt cx="972933" cy="813938"/>
          </a:xfrm>
        </p:grpSpPr>
        <p:cxnSp>
          <p:nvCxnSpPr>
            <p:cNvPr id="150" name="Straight Arrow Connector 149"/>
            <p:cNvCxnSpPr>
              <a:stCxn id="146" idx="6"/>
            </p:cNvCxnSpPr>
            <p:nvPr/>
          </p:nvCxnSpPr>
          <p:spPr>
            <a:xfrm>
              <a:off x="2047915" y="1799698"/>
              <a:ext cx="263086" cy="6402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1740329" y="201356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52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5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9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4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65" name="TextBox 164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6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7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8" name="Straight Arrow Connector 167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3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74" name="TextBox 173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5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6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7" name="Straight Arrow Connector 176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2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83" name="Straight Arrow Connector 182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4" name="TextBox 183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85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6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1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92" name="Straight Arrow Connector 191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3" name="TextBox 192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94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5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0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01" name="TextBox 200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02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3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4" name="Straight Arrow Connector 203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9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12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19" name="TextBox 218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20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2" name="Straight Arrow Connector 221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7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9" name="TextBox 228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30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1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6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37" name="Straight Arrow Connector 236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8" name="TextBox 237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39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0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41" name="TextBox 240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5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46" name="TextBox 24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4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50" name="TextBox 24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9" name="Straight Arrow Connector 24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FFDF90-5958-7F49-B33D-EF7EB25C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9" name="TextBox 128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1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2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7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8" name="Straight Arrow Connector 137"/>
            <p:cNvCxnSpPr>
              <a:stCxn id="134" idx="6"/>
              <a:endCxn id="148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40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41" name="Straight Arrow Connector 140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3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9" name="Group 210"/>
          <p:cNvGrpSpPr/>
          <p:nvPr/>
        </p:nvGrpSpPr>
        <p:grpSpPr>
          <a:xfrm>
            <a:off x="1762125" y="2215012"/>
            <a:ext cx="972933" cy="813938"/>
            <a:chOff x="1740329" y="1799698"/>
            <a:chExt cx="972933" cy="813938"/>
          </a:xfrm>
        </p:grpSpPr>
        <p:cxnSp>
          <p:nvCxnSpPr>
            <p:cNvPr id="150" name="Straight Arrow Connector 149"/>
            <p:cNvCxnSpPr>
              <a:stCxn id="146" idx="6"/>
            </p:cNvCxnSpPr>
            <p:nvPr/>
          </p:nvCxnSpPr>
          <p:spPr>
            <a:xfrm>
              <a:off x="2047915" y="1799698"/>
              <a:ext cx="263086" cy="6402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1740329" y="201356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52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</p:grpSp>
      </p:grpSp>
      <p:grpSp>
        <p:nvGrpSpPr>
          <p:cNvPr id="155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</p:grpSp>
        <p:grpSp>
          <p:nvGrpSpPr>
            <p:cNvPr id="159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4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65" name="TextBox 164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6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7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8" name="Straight Arrow Connector 167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3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74" name="TextBox 173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5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6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7" name="Straight Arrow Connector 176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2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83" name="Straight Arrow Connector 182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4" name="TextBox 183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85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6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1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92" name="Straight Arrow Connector 191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3" name="TextBox 192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94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5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0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01" name="TextBox 200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02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3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4" name="Straight Arrow Connector 203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9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12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19" name="TextBox 218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20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2" name="Straight Arrow Connector 221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7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9" name="TextBox 228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30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1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6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37" name="Straight Arrow Connector 236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8" name="TextBox 237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39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0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41" name="TextBox 240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5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46" name="TextBox 24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4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50" name="TextBox 24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9" name="Straight Arrow Connector 24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D5A6FD-5C4D-D74B-ACDA-2B4FD19B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6" name="TextBox 125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8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9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4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5" name="Straight Arrow Connector 134"/>
            <p:cNvCxnSpPr>
              <a:stCxn id="131" idx="6"/>
              <a:endCxn id="145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7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8" name="Straight Arrow Connector 137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0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1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6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7" name="Straight Arrow Connector 146"/>
            <p:cNvCxnSpPr>
              <a:stCxn id="143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9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50" name="Straight Arrow Connector 149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52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3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8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59" name="TextBox 158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0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1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2" name="Straight Arrow Connector 161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7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68" name="TextBox 167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69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0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1" name="Straight Arrow Connector 170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6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77" name="Straight Arrow Connector 176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8" name="TextBox 177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9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0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5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86" name="Straight Arrow Connector 185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7" name="TextBox 186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88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9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4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95" name="TextBox 194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96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7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8" name="Straight Arrow Connector 197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3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06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13" name="TextBox 212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14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5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6" name="Straight Arrow Connector 215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1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22" name="Straight Arrow Connector 221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3" name="TextBox 222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24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5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0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31" name="Straight Arrow Connector 230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2" name="TextBox 231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33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4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9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40" name="TextBox 239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41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2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3" name="Straight Arrow Connector 242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AD4FA2-F49C-D84F-A10D-61275477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6" name="TextBox 125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8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9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4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5" name="Straight Arrow Connector 134"/>
            <p:cNvCxnSpPr>
              <a:stCxn id="131" idx="6"/>
              <a:endCxn id="145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7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8" name="Straight Arrow Connector 137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0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1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6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7" name="Straight Arrow Connector 146"/>
            <p:cNvCxnSpPr>
              <a:stCxn id="143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9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50" name="Straight Arrow Connector 149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52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3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</p:grpSp>
      </p:grpSp>
      <p:grpSp>
        <p:nvGrpSpPr>
          <p:cNvPr id="158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59" name="TextBox 158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0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1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</p:grpSp>
        <p:cxnSp>
          <p:nvCxnSpPr>
            <p:cNvPr id="162" name="Straight Arrow Connector 161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7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68" name="TextBox 167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69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0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1" name="Straight Arrow Connector 170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6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77" name="Straight Arrow Connector 176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8" name="TextBox 177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9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0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5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86" name="Straight Arrow Connector 185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7" name="TextBox 186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88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9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4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95" name="TextBox 194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96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7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8" name="Straight Arrow Connector 197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3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06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13" name="TextBox 212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14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5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6" name="Straight Arrow Connector 215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1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22" name="Straight Arrow Connector 221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3" name="TextBox 222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24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5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0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31" name="Straight Arrow Connector 230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2" name="TextBox 231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33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4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9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40" name="TextBox 239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41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2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3" name="Straight Arrow Connector 242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FEA97-E16A-654E-9475-AEA24306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3" name="TextBox 122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5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6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1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2" name="Straight Arrow Connector 131"/>
            <p:cNvCxnSpPr>
              <a:stCxn id="128" idx="6"/>
              <a:endCxn id="142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4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5" name="Straight Arrow Connector 134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7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8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3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4" name="Straight Arrow Connector 143"/>
            <p:cNvCxnSpPr>
              <a:stCxn id="140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6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7" name="Straight Arrow Connector 146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9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0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5" name="Group 212"/>
          <p:cNvGrpSpPr/>
          <p:nvPr/>
        </p:nvGrpSpPr>
        <p:grpSpPr>
          <a:xfrm>
            <a:off x="2895600" y="2187494"/>
            <a:ext cx="992082" cy="860506"/>
            <a:chOff x="2899238" y="3025694"/>
            <a:chExt cx="992082" cy="860506"/>
          </a:xfrm>
        </p:grpSpPr>
        <p:sp>
          <p:nvSpPr>
            <p:cNvPr id="156" name="TextBox 155"/>
            <p:cNvSpPr txBox="1"/>
            <p:nvPr/>
          </p:nvSpPr>
          <p:spPr>
            <a:xfrm>
              <a:off x="2899238" y="3200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57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58" name="Straight Arrow Connector 157"/>
            <p:cNvCxnSpPr>
              <a:stCxn id="152" idx="6"/>
            </p:cNvCxnSpPr>
            <p:nvPr/>
          </p:nvCxnSpPr>
          <p:spPr>
            <a:xfrm>
              <a:off x="3257114" y="3025694"/>
              <a:ext cx="232414" cy="66780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1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62" name="TextBox 161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63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4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5" name="Straight Arrow Connector 164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0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71" name="Straight Arrow Connector 170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2" name="TextBox 171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3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9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80" name="Straight Arrow Connector 179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1" name="TextBox 180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82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3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8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89" name="TextBox 188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90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1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2" name="Straight Arrow Connector 191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98" name="Straight Arrow Connector 19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9" name="TextBox 19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0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6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07" name="TextBox 206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08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13" name="TextBox 212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9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0" name="Straight Arrow Connector 209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15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7" name="TextBox 21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1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25" name="Straight Arrow Connector 22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6" name="TextBox 22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2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3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34" name="TextBox 23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3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7" name="Straight Arrow Connector 23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B955E5-BD24-4144-9B0F-374D72F3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3" name="TextBox 122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5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6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1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32" name="Straight Arrow Connector 131"/>
            <p:cNvCxnSpPr>
              <a:stCxn id="128" idx="6"/>
              <a:endCxn id="142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4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5" name="Straight Arrow Connector 134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7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8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3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4" name="Straight Arrow Connector 143"/>
            <p:cNvCxnSpPr>
              <a:stCxn id="140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6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7" name="Straight Arrow Connector 146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9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0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5" name="Group 212"/>
          <p:cNvGrpSpPr/>
          <p:nvPr/>
        </p:nvGrpSpPr>
        <p:grpSpPr>
          <a:xfrm>
            <a:off x="2895600" y="2187494"/>
            <a:ext cx="992082" cy="860506"/>
            <a:chOff x="2899238" y="3025694"/>
            <a:chExt cx="992082" cy="860506"/>
          </a:xfrm>
        </p:grpSpPr>
        <p:sp>
          <p:nvSpPr>
            <p:cNvPr id="156" name="TextBox 155"/>
            <p:cNvSpPr txBox="1"/>
            <p:nvPr/>
          </p:nvSpPr>
          <p:spPr>
            <a:xfrm>
              <a:off x="2899238" y="3200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57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cxnSp>
          <p:nvCxnSpPr>
            <p:cNvPr id="158" name="Straight Arrow Connector 157"/>
            <p:cNvCxnSpPr>
              <a:stCxn id="152" idx="6"/>
            </p:cNvCxnSpPr>
            <p:nvPr/>
          </p:nvCxnSpPr>
          <p:spPr>
            <a:xfrm>
              <a:off x="3257114" y="3025694"/>
              <a:ext cx="232414" cy="66780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1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62" name="TextBox 161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63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64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5" name="Straight Arrow Connector 164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0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71" name="Straight Arrow Connector 170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2" name="TextBox 171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3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9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80" name="Straight Arrow Connector 179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1" name="TextBox 180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82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3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8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89" name="TextBox 188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90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1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2" name="Straight Arrow Connector 191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98" name="Straight Arrow Connector 19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9" name="TextBox 19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0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6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07" name="TextBox 206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08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13" name="TextBox 212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9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0" name="Straight Arrow Connector 209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15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7" name="TextBox 21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1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25" name="Straight Arrow Connector 22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6" name="TextBox 22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2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3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34" name="TextBox 23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3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7" name="Straight Arrow Connector 23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0D422F-ED3C-294F-86B2-8127E51B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0" name="TextBox 119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2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3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8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9" name="Straight Arrow Connector 128"/>
            <p:cNvCxnSpPr>
              <a:stCxn id="125" idx="6"/>
              <a:endCxn id="139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0" name="TextBox 129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1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2" name="Straight Arrow Connector 131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4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5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0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1" name="Straight Arrow Connector 140"/>
            <p:cNvCxnSpPr>
              <a:stCxn id="137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4" name="Straight Arrow Connector 14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2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53" name="TextBox 152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54" name="Straight Arrow Connector 153"/>
            <p:cNvCxnSpPr>
              <a:stCxn id="149" idx="6"/>
              <a:endCxn id="162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56" name="TextBox 15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59" name="Straight Arrow Connector 15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4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65" name="Straight Arrow Connector 164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7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8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3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74" name="Straight Arrow Connector 173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5" name="TextBox 174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76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7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2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83" name="TextBox 182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84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92" name="Straight Arrow Connector 191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3" name="TextBox 192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94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5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0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01" name="TextBox 200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02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3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4" name="Straight Arrow Connector 203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9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1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19" name="Straight Arrow Connector 21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0" name="TextBox 21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2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7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28" name="TextBox 22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2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1" name="Straight Arrow Connector 23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C2ADE1-F9D7-ED47-9D62-15C8CF4F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20" name="TextBox 119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2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3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8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9" name="Straight Arrow Connector 128"/>
            <p:cNvCxnSpPr>
              <a:stCxn id="125" idx="6"/>
              <a:endCxn id="139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0" name="TextBox 129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31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32" name="Straight Arrow Connector 131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4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5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0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41" name="Straight Arrow Connector 140"/>
            <p:cNvCxnSpPr>
              <a:stCxn id="137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4" name="Straight Arrow Connector 14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2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53" name="TextBox 152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54" name="Straight Arrow Connector 153"/>
            <p:cNvCxnSpPr>
              <a:stCxn id="149" idx="6"/>
              <a:endCxn id="162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56" name="TextBox 15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59" name="Straight Arrow Connector 15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4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65" name="Straight Arrow Connector 164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7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71" name="Oval 17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68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3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74" name="Straight Arrow Connector 173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5" name="TextBox 174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76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7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2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83" name="TextBox 182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84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92" name="Straight Arrow Connector 191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3" name="TextBox 192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94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5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0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01" name="TextBox 200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02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3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4" name="Straight Arrow Connector 203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9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1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19" name="Straight Arrow Connector 21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0" name="TextBox 21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2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7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28" name="TextBox 22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2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1" name="Straight Arrow Connector 23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28821E-C375-2A49-BAC7-0376544D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7" name="TextBox 116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9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0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5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6" name="Straight Arrow Connector 125"/>
            <p:cNvCxnSpPr>
              <a:stCxn id="122" idx="6"/>
              <a:endCxn id="136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7" name="TextBox 126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8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9" name="Straight Arrow Connector 128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0" name="TextBox 129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1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2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7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8" name="Straight Arrow Connector 137"/>
            <p:cNvCxnSpPr>
              <a:stCxn id="134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0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1" name="Straight Arrow Connector 140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3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9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50" name="TextBox 149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51" name="Straight Arrow Connector 150"/>
            <p:cNvCxnSpPr>
              <a:stCxn id="146" idx="6"/>
              <a:endCxn id="159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2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53" name="TextBox 152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4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1" name="Group 214"/>
          <p:cNvGrpSpPr/>
          <p:nvPr/>
        </p:nvGrpSpPr>
        <p:grpSpPr>
          <a:xfrm>
            <a:off x="4038600" y="2300512"/>
            <a:ext cx="1005945" cy="737963"/>
            <a:chOff x="4051664" y="3509627"/>
            <a:chExt cx="1005945" cy="737963"/>
          </a:xfrm>
        </p:grpSpPr>
        <p:cxnSp>
          <p:nvCxnSpPr>
            <p:cNvPr id="162" name="Straight Arrow Connector 161"/>
            <p:cNvCxnSpPr>
              <a:stCxn id="157" idx="5"/>
            </p:cNvCxnSpPr>
            <p:nvPr/>
          </p:nvCxnSpPr>
          <p:spPr>
            <a:xfrm rot="16200000" flipH="1">
              <a:off x="4229108" y="3647796"/>
              <a:ext cx="554789" cy="27845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4051664" y="36475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7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70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1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6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77" name="TextBox 176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78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0" name="Straight Arrow Connector 179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86" name="Straight Arrow Connector 185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7" name="TextBox 186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88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9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4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95" name="TextBox 194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96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7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8" name="Straight Arrow Connector 197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3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0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13" name="Straight Arrow Connector 212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4" name="TextBox 213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15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6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1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22" name="TextBox 22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2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5" name="Straight Arrow Connector 22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297B53-B848-0C49-9648-AA6832C8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905000"/>
            <a:ext cx="18272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519613"/>
            <a:ext cx="12954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2244" y="4571999"/>
            <a:ext cx="1179756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4519613"/>
            <a:ext cx="12192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8" name="Straight Arrow Connector 7"/>
          <p:cNvCxnSpPr>
            <a:cxnSpLocks noChangeShapeType="1"/>
          </p:cNvCxnSpPr>
          <p:nvPr/>
        </p:nvCxnSpPr>
        <p:spPr bwMode="auto">
          <a:xfrm rot="10800000" flipV="1">
            <a:off x="1981200" y="3429000"/>
            <a:ext cx="1676400" cy="990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0249" name="Straight Arrow Connector 11"/>
          <p:cNvCxnSpPr>
            <a:cxnSpLocks noChangeShapeType="1"/>
          </p:cNvCxnSpPr>
          <p:nvPr/>
        </p:nvCxnSpPr>
        <p:spPr bwMode="auto">
          <a:xfrm rot="10800000" flipH="1" flipV="1">
            <a:off x="5638800" y="3429000"/>
            <a:ext cx="1676400" cy="990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0250" name="Straight Arrow Connector 12"/>
          <p:cNvCxnSpPr>
            <a:cxnSpLocks noChangeShapeType="1"/>
          </p:cNvCxnSpPr>
          <p:nvPr/>
        </p:nvCxnSpPr>
        <p:spPr bwMode="auto">
          <a:xfrm rot="5400000">
            <a:off x="4511675" y="4327525"/>
            <a:ext cx="274638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3" name="Title 1"/>
          <p:cNvSpPr txBox="1">
            <a:spLocks/>
          </p:cNvSpPr>
          <p:nvPr/>
        </p:nvSpPr>
        <p:spPr>
          <a:xfrm>
            <a:off x="-76200" y="228600"/>
            <a:ext cx="9296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16000" b="0" i="0" dirty="0">
                <a:cs typeface="Arial" pitchFamily="34" charset="0"/>
              </a:rPr>
              <a:t> Personal Genome Sequencing</a:t>
            </a:r>
          </a:p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F59A2B-8841-1E43-B441-CA311592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225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7" name="TextBox 116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9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20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5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6" name="Straight Arrow Connector 125"/>
            <p:cNvCxnSpPr>
              <a:stCxn id="122" idx="6"/>
              <a:endCxn id="136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7" name="TextBox 126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8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9" name="Straight Arrow Connector 128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0" name="TextBox 129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31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2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7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8" name="Straight Arrow Connector 137"/>
            <p:cNvCxnSpPr>
              <a:stCxn id="134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0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41" name="Straight Arrow Connector 140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3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9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50" name="TextBox 149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51" name="Straight Arrow Connector 150"/>
            <p:cNvCxnSpPr>
              <a:stCxn id="146" idx="6"/>
              <a:endCxn id="159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2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53" name="TextBox 152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4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1" name="Group 214"/>
          <p:cNvGrpSpPr/>
          <p:nvPr/>
        </p:nvGrpSpPr>
        <p:grpSpPr>
          <a:xfrm>
            <a:off x="4038600" y="2300512"/>
            <a:ext cx="1005945" cy="737963"/>
            <a:chOff x="4051664" y="3509627"/>
            <a:chExt cx="1005945" cy="737963"/>
          </a:xfrm>
        </p:grpSpPr>
        <p:cxnSp>
          <p:nvCxnSpPr>
            <p:cNvPr id="162" name="Straight Arrow Connector 161"/>
            <p:cNvCxnSpPr>
              <a:stCxn id="157" idx="5"/>
            </p:cNvCxnSpPr>
            <p:nvPr/>
          </p:nvCxnSpPr>
          <p:spPr>
            <a:xfrm rot="16200000" flipH="1">
              <a:off x="4229108" y="3647796"/>
              <a:ext cx="554789" cy="27845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4051664" y="36475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65" name="Oval 16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</p:grpSp>
      <p:grpSp>
        <p:nvGrpSpPr>
          <p:cNvPr id="167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70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71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6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77" name="TextBox 176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78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0" name="Straight Arrow Connector 179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86" name="Straight Arrow Connector 185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7" name="TextBox 186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88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9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4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95" name="TextBox 194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96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7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8" name="Straight Arrow Connector 197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3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0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13" name="Straight Arrow Connector 212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4" name="TextBox 213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15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6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1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22" name="TextBox 22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2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5" name="Straight Arrow Connector 22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5C2017-FB3E-A549-BC96-DBF3D6B7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4" name="TextBox 113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6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7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2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3" name="Straight Arrow Connector 122"/>
            <p:cNvCxnSpPr>
              <a:stCxn id="119" idx="6"/>
              <a:endCxn id="133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4" name="TextBox 123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5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6" name="Straight Arrow Connector 125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7" name="TextBox 126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8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9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4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5" name="Straight Arrow Connector 134"/>
            <p:cNvCxnSpPr>
              <a:stCxn id="131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7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8" name="Straight Arrow Connector 137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40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1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6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7" name="TextBox 146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8" name="Straight Arrow Connector 147"/>
            <p:cNvCxnSpPr>
              <a:stCxn id="143" idx="6"/>
              <a:endCxn id="156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9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50" name="TextBox 149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1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2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53" name="Straight Arrow Connector 152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8" name="Group 214"/>
          <p:cNvGrpSpPr/>
          <p:nvPr/>
        </p:nvGrpSpPr>
        <p:grpSpPr>
          <a:xfrm>
            <a:off x="4267200" y="1828800"/>
            <a:ext cx="542136" cy="354801"/>
            <a:chOff x="4280264" y="3037915"/>
            <a:chExt cx="542136" cy="354801"/>
          </a:xfrm>
        </p:grpSpPr>
        <p:cxnSp>
          <p:nvCxnSpPr>
            <p:cNvPr id="159" name="Straight Arrow Connector 158"/>
            <p:cNvCxnSpPr>
              <a:stCxn id="154" idx="6"/>
              <a:endCxn id="168" idx="2"/>
            </p:cNvCxnSpPr>
            <p:nvPr/>
          </p:nvCxnSpPr>
          <p:spPr>
            <a:xfrm flipV="1">
              <a:off x="4415484" y="3380532"/>
              <a:ext cx="228376" cy="1218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0" name="TextBox 159"/>
            <p:cNvSpPr txBox="1"/>
            <p:nvPr/>
          </p:nvSpPr>
          <p:spPr>
            <a:xfrm>
              <a:off x="4280264" y="30379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grpSp>
        <p:nvGrpSpPr>
          <p:cNvPr id="161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62" name="Straight Arrow Connector 161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64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65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0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71" name="TextBox 170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72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4" name="Straight Arrow Connector 173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80" name="Straight Arrow Connector 179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1" name="TextBox 180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82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3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8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89" name="TextBox 188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90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2" name="Straight Arrow Connector 191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198" name="Straight Arrow Connector 197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9" name="TextBox 198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00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1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6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07" name="Straight Arrow Connector 206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8" name="TextBox 207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09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13" name="TextBox 212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0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5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16" name="TextBox 21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1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9" name="Straight Arrow Connector 21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87B77F-5F3F-FA4D-97DC-337058D9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3" name="TextBox 112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5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6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1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22" name="Straight Arrow Connector 121"/>
            <p:cNvCxnSpPr>
              <a:stCxn id="118" idx="6"/>
              <a:endCxn id="132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4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5" name="Straight Arrow Connector 124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7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8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3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4" name="Straight Arrow Connector 133"/>
            <p:cNvCxnSpPr>
              <a:stCxn id="130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6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7" name="Straight Arrow Connector 136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8" name="TextBox 137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9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0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5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6" name="TextBox 145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7" name="Straight Arrow Connector 146"/>
            <p:cNvCxnSpPr>
              <a:stCxn id="142" idx="6"/>
              <a:endCxn id="155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8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9" name="TextBox 148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50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1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52" name="Straight Arrow Connector 151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58" name="Straight Arrow Connector 157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60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61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66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167" name="TextBox 166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68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  <p:grpSp>
          <p:nvGrpSpPr>
            <p:cNvPr id="169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0" name="Straight Arrow Connector 169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5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76" name="Straight Arrow Connector 175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7" name="TextBox 176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8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82" name="TextBox 18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4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85" name="TextBox 184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6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7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8" name="Straight Arrow Connector 187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3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194" name="Straight Arrow Connector 19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5" name="TextBox 19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2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03" name="Straight Arrow Connector 202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4" name="TextBox 203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05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09" name="TextBox 20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6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1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12" name="TextBox 21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1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18" name="TextBox 21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5" name="Straight Arrow Connector 21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20" name="TextBox 219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21" name="Straight Arrow Connector 220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84957-61C5-694C-A05A-1255DD1B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0" name="TextBox 109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2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3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8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9" name="Straight Arrow Connector 118"/>
            <p:cNvCxnSpPr>
              <a:stCxn id="115" idx="6"/>
              <a:endCxn id="129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1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4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5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0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1" name="Straight Arrow Connector 130"/>
            <p:cNvCxnSpPr>
              <a:stCxn id="127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2" name="TextBox 131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2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3" name="TextBox 142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4" name="Straight Arrow Connector 143"/>
            <p:cNvCxnSpPr>
              <a:stCxn id="139" idx="6"/>
              <a:endCxn id="152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6" name="TextBox 14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9" name="Straight Arrow Connector 14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7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8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63" name="Group 330"/>
          <p:cNvGrpSpPr/>
          <p:nvPr/>
        </p:nvGrpSpPr>
        <p:grpSpPr>
          <a:xfrm>
            <a:off x="5181600" y="2292490"/>
            <a:ext cx="1087353" cy="745985"/>
            <a:chOff x="5219251" y="3796880"/>
            <a:chExt cx="1087353" cy="745985"/>
          </a:xfrm>
        </p:grpSpPr>
        <p:sp>
          <p:nvSpPr>
            <p:cNvPr id="164" name="TextBox 163"/>
            <p:cNvSpPr txBox="1"/>
            <p:nvPr/>
          </p:nvSpPr>
          <p:spPr>
            <a:xfrm>
              <a:off x="5219251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6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6" name="Straight Arrow Connector 165"/>
            <p:cNvCxnSpPr>
              <a:stCxn id="159" idx="5"/>
            </p:cNvCxnSpPr>
            <p:nvPr/>
          </p:nvCxnSpPr>
          <p:spPr>
            <a:xfrm rot="16200000" flipH="1">
              <a:off x="5448301" y="3907083"/>
              <a:ext cx="562811" cy="3424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70" name="Straight Arrow Connector 169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2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8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79" name="TextBox 178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0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2" name="Straight Arrow Connector 181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7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188" name="Straight Arrow Connector 187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9" name="TextBox 188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0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1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6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97" name="Straight Arrow Connector 196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8" name="TextBox 197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99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03" name="TextBox 202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0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5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06" name="TextBox 20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0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12" name="TextBox 211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9" name="Straight Arrow Connector 20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14" name="TextBox 213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15" name="Straight Arrow Connector 214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5EEB89-7E0C-5E46-90AD-9ECA8E92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10" name="TextBox 109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2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3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8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9" name="Straight Arrow Connector 118"/>
            <p:cNvCxnSpPr>
              <a:stCxn id="115" idx="6"/>
              <a:endCxn id="129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21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4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5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0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31" name="Straight Arrow Connector 130"/>
            <p:cNvCxnSpPr>
              <a:stCxn id="127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2" name="TextBox 131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2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3" name="TextBox 142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4" name="Straight Arrow Connector 143"/>
            <p:cNvCxnSpPr>
              <a:stCxn id="139" idx="6"/>
              <a:endCxn id="152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6" name="TextBox 14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9" name="Straight Arrow Connector 14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7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8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63" name="Group 330"/>
          <p:cNvGrpSpPr/>
          <p:nvPr/>
        </p:nvGrpSpPr>
        <p:grpSpPr>
          <a:xfrm>
            <a:off x="5181600" y="2292490"/>
            <a:ext cx="1087353" cy="745985"/>
            <a:chOff x="5219251" y="3796880"/>
            <a:chExt cx="1087353" cy="745985"/>
          </a:xfrm>
        </p:grpSpPr>
        <p:sp>
          <p:nvSpPr>
            <p:cNvPr id="164" name="TextBox 163"/>
            <p:cNvSpPr txBox="1"/>
            <p:nvPr/>
          </p:nvSpPr>
          <p:spPr>
            <a:xfrm>
              <a:off x="5219251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6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167" name="Oval 16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</p:grpSp>
        <p:cxnSp>
          <p:nvCxnSpPr>
            <p:cNvPr id="166" name="Straight Arrow Connector 165"/>
            <p:cNvCxnSpPr>
              <a:stCxn id="159" idx="5"/>
            </p:cNvCxnSpPr>
            <p:nvPr/>
          </p:nvCxnSpPr>
          <p:spPr>
            <a:xfrm rot="16200000" flipH="1">
              <a:off x="5448301" y="3907083"/>
              <a:ext cx="562811" cy="3424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170" name="Straight Arrow Connector 169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2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</p:grpSp>
        <p:grpSp>
          <p:nvGrpSpPr>
            <p:cNvPr id="173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8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79" name="TextBox 178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0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2" name="Straight Arrow Connector 181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7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188" name="Straight Arrow Connector 187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9" name="TextBox 188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0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1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6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97" name="Straight Arrow Connector 196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8" name="TextBox 197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99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03" name="TextBox 202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0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5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06" name="TextBox 20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0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12" name="TextBox 211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9" name="Straight Arrow Connector 20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14" name="TextBox 213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15" name="Straight Arrow Connector 214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5A872A-9BDB-834C-BDDA-B14E36B0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7" name="TextBox 106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9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0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5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6" name="Straight Arrow Connector 115"/>
            <p:cNvCxnSpPr>
              <a:stCxn id="112" idx="6"/>
              <a:endCxn id="126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8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1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2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7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8" name="Straight Arrow Connector 127"/>
            <p:cNvCxnSpPr>
              <a:stCxn id="124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0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2" name="TextBox 131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3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4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9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0" name="TextBox 139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1" name="Straight Arrow Connector 140"/>
            <p:cNvCxnSpPr>
              <a:stCxn id="136" idx="6"/>
              <a:endCxn id="149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2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3" name="TextBox 142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4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5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6" name="Straight Arrow Connector 145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52" name="Straight Arrow Connector 151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3" name="TextBox 152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5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60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61" name="TextBox 160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62" name="Straight Arrow Connector 161"/>
            <p:cNvCxnSpPr>
              <a:stCxn id="156" idx="6"/>
              <a:endCxn id="171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64" name="Straight Arrow Connector 163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5" name="TextBox 164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6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7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2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73" name="TextBox 172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4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5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6" name="Straight Arrow Connector 175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1" name="Group 248"/>
          <p:cNvGrpSpPr/>
          <p:nvPr/>
        </p:nvGrpSpPr>
        <p:grpSpPr>
          <a:xfrm>
            <a:off x="7009461" y="1809750"/>
            <a:ext cx="1009484" cy="575286"/>
            <a:chOff x="7106204" y="6086475"/>
            <a:chExt cx="1009484" cy="575286"/>
          </a:xfrm>
        </p:grpSpPr>
        <p:cxnSp>
          <p:nvCxnSpPr>
            <p:cNvPr id="182" name="Straight Arrow Connector 181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3" name="TextBox 182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84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0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91" name="Straight Arrow Connector 190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2" name="TextBox 191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93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4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9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200" name="TextBox 199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01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06" name="TextBox 205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2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3" name="Straight Arrow Connector 202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8" name="TextBox 207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4E7957-D519-6740-A33B-C587652A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7" name="TextBox 106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9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10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5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6" name="Straight Arrow Connector 115"/>
            <p:cNvCxnSpPr>
              <a:stCxn id="112" idx="6"/>
              <a:endCxn id="126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8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1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2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7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8" name="Straight Arrow Connector 127"/>
            <p:cNvCxnSpPr>
              <a:stCxn id="124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30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2" name="TextBox 131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3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4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9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40" name="TextBox 139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41" name="Straight Arrow Connector 140"/>
            <p:cNvCxnSpPr>
              <a:stCxn id="136" idx="6"/>
              <a:endCxn id="149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2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3" name="TextBox 142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4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5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6" name="Straight Arrow Connector 145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52" name="Straight Arrow Connector 151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3" name="TextBox 152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5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60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61" name="TextBox 160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62" name="Straight Arrow Connector 161"/>
            <p:cNvCxnSpPr>
              <a:stCxn id="156" idx="6"/>
              <a:endCxn id="171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64" name="Straight Arrow Connector 163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5" name="TextBox 164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6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7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</p:grpSp>
      <p:grpSp>
        <p:nvGrpSpPr>
          <p:cNvPr id="172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173" name="TextBox 172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4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75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6" name="Straight Arrow Connector 175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1" name="Group 248"/>
          <p:cNvGrpSpPr/>
          <p:nvPr/>
        </p:nvGrpSpPr>
        <p:grpSpPr>
          <a:xfrm>
            <a:off x="7009461" y="1809750"/>
            <a:ext cx="1009484" cy="575286"/>
            <a:chOff x="7106204" y="6086475"/>
            <a:chExt cx="1009484" cy="575286"/>
          </a:xfrm>
        </p:grpSpPr>
        <p:cxnSp>
          <p:nvCxnSpPr>
            <p:cNvPr id="182" name="Straight Arrow Connector 181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3" name="TextBox 182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84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0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91" name="Straight Arrow Connector 190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2" name="TextBox 191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93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4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9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200" name="TextBox 199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01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06" name="TextBox 205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2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03" name="Straight Arrow Connector 202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8" name="TextBox 207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AF0915-A22A-4B43-A91B-AEFFDE96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4" name="TextBox 103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6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7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2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3" name="Straight Arrow Connector 112"/>
            <p:cNvCxnSpPr>
              <a:stCxn id="109" idx="6"/>
              <a:endCxn id="123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5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6" name="Straight Arrow Connector 115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8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9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4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5" name="Straight Arrow Connector 124"/>
            <p:cNvCxnSpPr>
              <a:stCxn id="121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7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8" name="Straight Arrow Connector 127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0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1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6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7" name="TextBox 136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8" name="Straight Arrow Connector 137"/>
            <p:cNvCxnSpPr>
              <a:stCxn id="133" idx="6"/>
              <a:endCxn id="146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9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0" name="TextBox 139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1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2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3" name="Straight Arrow Connector 142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8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0" name="TextBox 149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1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7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8" name="TextBox 157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9" name="Straight Arrow Connector 158"/>
            <p:cNvCxnSpPr>
              <a:stCxn id="153" idx="6"/>
              <a:endCxn id="168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0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2" name="TextBox 161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3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4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9" name="Group 327"/>
          <p:cNvGrpSpPr/>
          <p:nvPr/>
        </p:nvGrpSpPr>
        <p:grpSpPr>
          <a:xfrm>
            <a:off x="6484294" y="2301300"/>
            <a:ext cx="975662" cy="737175"/>
            <a:chOff x="6554487" y="4739140"/>
            <a:chExt cx="975662" cy="737175"/>
          </a:xfrm>
        </p:grpSpPr>
        <p:sp>
          <p:nvSpPr>
            <p:cNvPr id="170" name="TextBox 169"/>
            <p:cNvSpPr txBox="1"/>
            <p:nvPr/>
          </p:nvSpPr>
          <p:spPr>
            <a:xfrm>
              <a:off x="6554487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73" name="TextBox 17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2" name="Straight Arrow Connector 171"/>
            <p:cNvCxnSpPr>
              <a:stCxn id="166" idx="5"/>
            </p:cNvCxnSpPr>
            <p:nvPr/>
          </p:nvCxnSpPr>
          <p:spPr>
            <a:xfrm rot="16200000" flipH="1">
              <a:off x="6688547" y="4870983"/>
              <a:ext cx="554001" cy="29031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5" name="Group 248"/>
          <p:cNvGrpSpPr/>
          <p:nvPr/>
        </p:nvGrpSpPr>
        <p:grpSpPr>
          <a:xfrm>
            <a:off x="7009461" y="1809750"/>
            <a:ext cx="1009484" cy="575286"/>
            <a:chOff x="7106204" y="6086475"/>
            <a:chExt cx="1009484" cy="575286"/>
          </a:xfrm>
        </p:grpSpPr>
        <p:cxnSp>
          <p:nvCxnSpPr>
            <p:cNvPr id="176" name="Straight Arrow Connector 17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7" name="TextBox 17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82" name="TextBox 18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85" name="Straight Arrow Connector 18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6" name="TextBox 18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8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3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94" name="TextBox 19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9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7" name="Straight Arrow Connector 19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2" name="TextBox 201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3C5BA4-3316-3147-8BE0-F37BA0DA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4" name="TextBox 103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6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7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2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3" name="Straight Arrow Connector 112"/>
            <p:cNvCxnSpPr>
              <a:stCxn id="109" idx="6"/>
              <a:endCxn id="123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5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6" name="Straight Arrow Connector 115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8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9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4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5" name="Straight Arrow Connector 124"/>
            <p:cNvCxnSpPr>
              <a:stCxn id="121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7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8" name="Straight Arrow Connector 127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30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1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6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7" name="TextBox 136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8" name="Straight Arrow Connector 137"/>
            <p:cNvCxnSpPr>
              <a:stCxn id="133" idx="6"/>
              <a:endCxn id="146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9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40" name="TextBox 139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1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42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3" name="Straight Arrow Connector 142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8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0" name="TextBox 149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51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7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8" name="TextBox 157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9" name="Straight Arrow Connector 158"/>
            <p:cNvCxnSpPr>
              <a:stCxn id="153" idx="6"/>
              <a:endCxn id="168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0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2" name="TextBox 161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3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4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9" name="Group 327"/>
          <p:cNvGrpSpPr/>
          <p:nvPr/>
        </p:nvGrpSpPr>
        <p:grpSpPr>
          <a:xfrm>
            <a:off x="6484294" y="2301300"/>
            <a:ext cx="975662" cy="737175"/>
            <a:chOff x="6554487" y="4739140"/>
            <a:chExt cx="975662" cy="737175"/>
          </a:xfrm>
        </p:grpSpPr>
        <p:sp>
          <p:nvSpPr>
            <p:cNvPr id="170" name="TextBox 169"/>
            <p:cNvSpPr txBox="1"/>
            <p:nvPr/>
          </p:nvSpPr>
          <p:spPr>
            <a:xfrm>
              <a:off x="6554487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71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72" name="Straight Arrow Connector 171"/>
            <p:cNvCxnSpPr>
              <a:stCxn id="166" idx="5"/>
            </p:cNvCxnSpPr>
            <p:nvPr/>
          </p:nvCxnSpPr>
          <p:spPr>
            <a:xfrm rot="16200000" flipH="1">
              <a:off x="6688547" y="4870983"/>
              <a:ext cx="554001" cy="29031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5" name="Group 248"/>
          <p:cNvGrpSpPr/>
          <p:nvPr/>
        </p:nvGrpSpPr>
        <p:grpSpPr>
          <a:xfrm>
            <a:off x="7009461" y="1809750"/>
            <a:ext cx="1009484" cy="575286"/>
            <a:chOff x="7106204" y="6086475"/>
            <a:chExt cx="1009484" cy="575286"/>
          </a:xfrm>
        </p:grpSpPr>
        <p:cxnSp>
          <p:nvCxnSpPr>
            <p:cNvPr id="176" name="Straight Arrow Connector 17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7" name="TextBox 17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7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85" name="Straight Arrow Connector 18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6" name="TextBox 18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8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3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94" name="TextBox 19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9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7" name="Straight Arrow Connector 19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2" name="TextBox 201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9319D4-D704-0440-B117-56B12776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1" name="TextBox 100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3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4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09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0" name="Straight Arrow Connector 109"/>
            <p:cNvCxnSpPr>
              <a:stCxn id="106" idx="6"/>
              <a:endCxn id="120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2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5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6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1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2" name="Straight Arrow Connector 121"/>
            <p:cNvCxnSpPr>
              <a:stCxn id="118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4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5" name="Straight Arrow Connector 124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27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8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3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4" name="TextBox 133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5" name="Straight Arrow Connector 134"/>
            <p:cNvCxnSpPr>
              <a:stCxn id="130" idx="6"/>
              <a:endCxn id="143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6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37" name="TextBox 136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38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39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0" name="Straight Arrow Connector 139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5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6" name="Straight Arrow Connector 145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7" name="TextBox 146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8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49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4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5" name="TextBox 154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6" name="Straight Arrow Connector 155"/>
            <p:cNvCxnSpPr>
              <a:stCxn id="150" idx="6"/>
              <a:endCxn id="165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58" name="Straight Arrow Connector 15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6" name="Group 327"/>
          <p:cNvGrpSpPr/>
          <p:nvPr/>
        </p:nvGrpSpPr>
        <p:grpSpPr>
          <a:xfrm>
            <a:off x="6667500" y="1819275"/>
            <a:ext cx="542136" cy="369571"/>
            <a:chOff x="6737693" y="4257115"/>
            <a:chExt cx="542136" cy="369571"/>
          </a:xfrm>
        </p:grpSpPr>
        <p:sp>
          <p:nvSpPr>
            <p:cNvPr id="167" name="TextBox 166"/>
            <p:cNvSpPr txBox="1"/>
            <p:nvPr/>
          </p:nvSpPr>
          <p:spPr>
            <a:xfrm>
              <a:off x="6737693" y="42571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cxnSp>
          <p:nvCxnSpPr>
            <p:cNvPr id="168" name="Straight Arrow Connector 167"/>
            <p:cNvCxnSpPr>
              <a:stCxn id="163" idx="6"/>
              <a:endCxn id="177" idx="2"/>
            </p:cNvCxnSpPr>
            <p:nvPr/>
          </p:nvCxnSpPr>
          <p:spPr>
            <a:xfrm>
              <a:off x="6868597" y="4622229"/>
              <a:ext cx="242381" cy="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248"/>
          <p:cNvGrpSpPr/>
          <p:nvPr/>
        </p:nvGrpSpPr>
        <p:grpSpPr>
          <a:xfrm>
            <a:off x="7009461" y="1800225"/>
            <a:ext cx="1009484" cy="575286"/>
            <a:chOff x="7106204" y="6086475"/>
            <a:chExt cx="1009484" cy="575286"/>
          </a:xfrm>
        </p:grpSpPr>
        <p:cxnSp>
          <p:nvCxnSpPr>
            <p:cNvPr id="170" name="Straight Arrow Connector 16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79" name="Straight Arrow Connector 17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0" name="TextBox 17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8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7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88" name="TextBox 18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8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1" name="Straight Arrow Connector 19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96" name="TextBox 195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5E3800-A9A8-3D4E-B391-F3E7A281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15400" cy="24384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Different people have slightly different genomes: on average, roughly 1 mutation in 1000 nucleotides.  </a:t>
            </a:r>
          </a:p>
          <a:p>
            <a:pPr marL="0" indent="0">
              <a:buNone/>
            </a:pPr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The 1 in 1000 nucleotides difference  accounts for height, high cholesterol susceptibility, and 1000s of genetic diseases. </a:t>
            </a:r>
          </a:p>
          <a:p>
            <a:endParaRPr lang="en-US" altLang="en-US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endParaRPr lang="en-US" altLang="en-US" b="1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8601" y="3068423"/>
            <a:ext cx="1955800" cy="31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90999"/>
            <a:ext cx="10683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043113" y="3657599"/>
            <a:ext cx="388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b="0" i="0" dirty="0">
                <a:latin typeface="Lucida Console" pitchFamily="49" charset="0"/>
              </a:rPr>
              <a:t>CTGATGATGGACTACGCTACTACTGCTAGCTGTATTACGATCAGCTAC</a:t>
            </a:r>
            <a:r>
              <a:rPr lang="en-US" altLang="en-US" sz="1200" i="0" dirty="0">
                <a:solidFill>
                  <a:srgbClr val="FF0000"/>
                </a:solidFill>
                <a:latin typeface="Lucida Console" pitchFamily="49" charset="0"/>
              </a:rPr>
              <a:t>C</a:t>
            </a:r>
            <a:r>
              <a:rPr lang="en-US" altLang="en-US" sz="1200" b="0" i="0" dirty="0">
                <a:latin typeface="Lucida Console" pitchFamily="49" charset="0"/>
              </a:rPr>
              <a:t>ACATCGTAGCTACGATGCATTAGCAAGCTATCGATCGATCGATCGATTATCTACGATCGATCGATCGATCACTATACGAGCTACTACGTACGTACGATCGCG</a:t>
            </a:r>
            <a:r>
              <a:rPr lang="en-US" altLang="en-US" sz="1200" i="0" dirty="0">
                <a:solidFill>
                  <a:srgbClr val="FF0000"/>
                </a:solidFill>
                <a:latin typeface="Lucida Console" pitchFamily="49" charset="0"/>
              </a:rPr>
              <a:t>G</a:t>
            </a:r>
            <a:r>
              <a:rPr lang="en-US" altLang="en-US" sz="1200" b="0" i="0" dirty="0">
                <a:latin typeface="Lucida Console" pitchFamily="49" charset="0"/>
              </a:rPr>
              <a:t>GACTATTATCGACTACAGAT</a:t>
            </a:r>
            <a:r>
              <a:rPr lang="en-US" altLang="en-US" sz="1200" i="0" dirty="0">
                <a:solidFill>
                  <a:srgbClr val="FF0000"/>
                </a:solidFill>
                <a:latin typeface="Lucida Console" pitchFamily="49" charset="0"/>
              </a:rPr>
              <a:t>A</a:t>
            </a:r>
            <a:r>
              <a:rPr lang="en-US" altLang="en-US" sz="1200" b="0" i="0" dirty="0">
                <a:latin typeface="Lucida Console" pitchFamily="49" charset="0"/>
              </a:rPr>
              <a:t>AAACATGCTAGTACAACAGTATACATAGCTGCGGGATACGATTAGCTAATAGCTGACGATATCCGAT</a:t>
            </a:r>
            <a:endParaRPr lang="en-US" altLang="en-US" sz="1200" dirty="0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043113" y="4952999"/>
            <a:ext cx="388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b="0" i="0" dirty="0">
                <a:latin typeface="Lucida Console" pitchFamily="49" charset="0"/>
              </a:rPr>
              <a:t>CTGATGATGGACTACGCTACTACTGCTAGCTGTATTACGATCAGCTAC</a:t>
            </a:r>
            <a:r>
              <a:rPr lang="en-US" altLang="en-US" sz="1200" i="0" dirty="0">
                <a:solidFill>
                  <a:srgbClr val="00CC00"/>
                </a:solidFill>
                <a:latin typeface="Lucida Console" pitchFamily="49" charset="0"/>
              </a:rPr>
              <a:t>A</a:t>
            </a:r>
            <a:r>
              <a:rPr lang="en-US" altLang="en-US" sz="1200" b="0" i="0" dirty="0">
                <a:latin typeface="Lucida Console" pitchFamily="49" charset="0"/>
              </a:rPr>
              <a:t>ACATCGTAGCTACGATGCATTAGCAAGCTATCGATCGATCGATCGATTATCTACGATCGATCGATCGATCACTATACGAGCTACTACGTACGTACGATCGCG</a:t>
            </a:r>
            <a:r>
              <a:rPr lang="en-US" altLang="en-US" sz="1200" i="0" dirty="0">
                <a:solidFill>
                  <a:srgbClr val="00CC00"/>
                </a:solidFill>
                <a:latin typeface="Lucida Console" pitchFamily="49" charset="0"/>
              </a:rPr>
              <a:t>T</a:t>
            </a:r>
            <a:r>
              <a:rPr lang="en-US" altLang="en-US" sz="1200" b="0" i="0" dirty="0">
                <a:latin typeface="Lucida Console" pitchFamily="49" charset="0"/>
              </a:rPr>
              <a:t>GACTATTATCGACTACAGAT</a:t>
            </a:r>
            <a:r>
              <a:rPr lang="en-US" altLang="en-US" sz="1200" i="0" dirty="0">
                <a:solidFill>
                  <a:srgbClr val="00CC00"/>
                </a:solidFill>
                <a:latin typeface="Lucida Console" pitchFamily="49" charset="0"/>
              </a:rPr>
              <a:t>G</a:t>
            </a:r>
            <a:r>
              <a:rPr lang="en-US" altLang="en-US" sz="1200" b="0" i="0" dirty="0">
                <a:latin typeface="Lucida Console" pitchFamily="49" charset="0"/>
              </a:rPr>
              <a:t>AAACATGCTAGTACAACAGTATACATAGCTGCGGGATACGATTAGCTAATAGCTGACGATATCCGAT</a:t>
            </a:r>
            <a:endParaRPr lang="en-US" altLang="en-US" sz="1200" dirty="0"/>
          </a:p>
        </p:txBody>
      </p:sp>
      <p:cxnSp>
        <p:nvCxnSpPr>
          <p:cNvPr id="8200" name="Straight Arrow Connector 8"/>
          <p:cNvCxnSpPr>
            <a:cxnSpLocks noChangeShapeType="1"/>
          </p:cNvCxnSpPr>
          <p:nvPr/>
        </p:nvCxnSpPr>
        <p:spPr bwMode="auto">
          <a:xfrm>
            <a:off x="5943600" y="4267199"/>
            <a:ext cx="533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8201" name="Straight Arrow Connector 8"/>
          <p:cNvCxnSpPr>
            <a:cxnSpLocks noChangeShapeType="1"/>
          </p:cNvCxnSpPr>
          <p:nvPr/>
        </p:nvCxnSpPr>
        <p:spPr bwMode="auto">
          <a:xfrm rot="10800000">
            <a:off x="1524000" y="5562599"/>
            <a:ext cx="533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Few Mutations Can Make a Big Difference…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CAC222-3DD1-BB43-8A7A-B9EAA44E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084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01" name="TextBox 100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3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4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09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10" name="Straight Arrow Connector 109"/>
            <p:cNvCxnSpPr>
              <a:stCxn id="106" idx="6"/>
              <a:endCxn id="120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2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5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6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1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22" name="Straight Arrow Connector 121"/>
            <p:cNvCxnSpPr>
              <a:stCxn id="118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4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5" name="Straight Arrow Connector 124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27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8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3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4" name="TextBox 133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5" name="Straight Arrow Connector 134"/>
            <p:cNvCxnSpPr>
              <a:stCxn id="130" idx="6"/>
              <a:endCxn id="143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6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37" name="TextBox 136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38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39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40" name="Straight Arrow Connector 139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5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6" name="Straight Arrow Connector 145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7" name="TextBox 146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8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49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4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5" name="TextBox 154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6" name="Straight Arrow Connector 155"/>
            <p:cNvCxnSpPr>
              <a:stCxn id="150" idx="6"/>
              <a:endCxn id="165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58" name="Straight Arrow Connector 15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6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6" name="Group 327"/>
          <p:cNvGrpSpPr/>
          <p:nvPr/>
        </p:nvGrpSpPr>
        <p:grpSpPr>
          <a:xfrm>
            <a:off x="6667500" y="1819275"/>
            <a:ext cx="542136" cy="369571"/>
            <a:chOff x="6737693" y="4257115"/>
            <a:chExt cx="542136" cy="369571"/>
          </a:xfrm>
        </p:grpSpPr>
        <p:sp>
          <p:nvSpPr>
            <p:cNvPr id="167" name="TextBox 166"/>
            <p:cNvSpPr txBox="1"/>
            <p:nvPr/>
          </p:nvSpPr>
          <p:spPr>
            <a:xfrm>
              <a:off x="6737693" y="42571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cxnSp>
          <p:nvCxnSpPr>
            <p:cNvPr id="168" name="Straight Arrow Connector 167"/>
            <p:cNvCxnSpPr>
              <a:stCxn id="163" idx="6"/>
              <a:endCxn id="177" idx="2"/>
            </p:cNvCxnSpPr>
            <p:nvPr/>
          </p:nvCxnSpPr>
          <p:spPr>
            <a:xfrm>
              <a:off x="6868597" y="4622229"/>
              <a:ext cx="242381" cy="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248"/>
          <p:cNvGrpSpPr/>
          <p:nvPr/>
        </p:nvGrpSpPr>
        <p:grpSpPr>
          <a:xfrm>
            <a:off x="7009461" y="1800225"/>
            <a:ext cx="1009484" cy="575286"/>
            <a:chOff x="7106204" y="6086475"/>
            <a:chExt cx="1009484" cy="575286"/>
          </a:xfrm>
        </p:grpSpPr>
        <p:cxnSp>
          <p:nvCxnSpPr>
            <p:cNvPr id="170" name="Straight Arrow Connector 16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1" name="TextBox 17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7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</p:grpSp>
      <p:grpSp>
        <p:nvGrpSpPr>
          <p:cNvPr id="17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179" name="Straight Arrow Connector 17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80" name="TextBox 17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8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8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7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88" name="TextBox 18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8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1" name="Straight Arrow Connector 19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96" name="TextBox 195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9B8787-ACA1-F044-A4DA-27AB89D7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98" name="TextBox 97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0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1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06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07" name="Straight Arrow Connector 106"/>
            <p:cNvCxnSpPr>
              <a:stCxn id="103" idx="6"/>
              <a:endCxn id="117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09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0" name="Straight Arrow Connector 109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2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3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8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19" name="Straight Arrow Connector 118"/>
            <p:cNvCxnSpPr>
              <a:stCxn id="115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1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24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5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0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1" name="TextBox 130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2" name="Straight Arrow Connector 131"/>
            <p:cNvCxnSpPr>
              <a:stCxn id="127" idx="6"/>
              <a:endCxn id="140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3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34" name="TextBox 133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35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36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37" name="Straight Arrow Connector 136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2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3" name="Straight Arrow Connector 142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5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46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1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2" name="TextBox 151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3" name="Straight Arrow Connector 152"/>
            <p:cNvCxnSpPr>
              <a:stCxn id="147" idx="6"/>
              <a:endCxn id="162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57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8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3" name="Group 327"/>
          <p:cNvGrpSpPr/>
          <p:nvPr/>
        </p:nvGrpSpPr>
        <p:grpSpPr>
          <a:xfrm>
            <a:off x="6667500" y="1819275"/>
            <a:ext cx="542136" cy="369571"/>
            <a:chOff x="6737693" y="4257115"/>
            <a:chExt cx="542136" cy="369571"/>
          </a:xfrm>
        </p:grpSpPr>
        <p:sp>
          <p:nvSpPr>
            <p:cNvPr id="164" name="TextBox 163"/>
            <p:cNvSpPr txBox="1"/>
            <p:nvPr/>
          </p:nvSpPr>
          <p:spPr>
            <a:xfrm>
              <a:off x="6737693" y="425711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cxnSp>
          <p:nvCxnSpPr>
            <p:cNvPr id="165" name="Straight Arrow Connector 164"/>
            <p:cNvCxnSpPr>
              <a:stCxn id="160" idx="6"/>
              <a:endCxn id="174" idx="2"/>
            </p:cNvCxnSpPr>
            <p:nvPr/>
          </p:nvCxnSpPr>
          <p:spPr>
            <a:xfrm>
              <a:off x="6868597" y="4622229"/>
              <a:ext cx="242381" cy="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6" name="Group 248"/>
          <p:cNvGrpSpPr/>
          <p:nvPr/>
        </p:nvGrpSpPr>
        <p:grpSpPr>
          <a:xfrm>
            <a:off x="7009461" y="1800225"/>
            <a:ext cx="1009484" cy="575286"/>
            <a:chOff x="7106204" y="6086475"/>
            <a:chExt cx="1009484" cy="575286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8" name="TextBox 167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9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73" name="TextBox 17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0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5" name="Group 417"/>
          <p:cNvGrpSpPr/>
          <p:nvPr/>
        </p:nvGrpSpPr>
        <p:grpSpPr>
          <a:xfrm>
            <a:off x="7620000" y="2298642"/>
            <a:ext cx="985435" cy="749358"/>
            <a:chOff x="7717357" y="5445678"/>
            <a:chExt cx="985435" cy="749358"/>
          </a:xfrm>
        </p:grpSpPr>
        <p:cxnSp>
          <p:nvCxnSpPr>
            <p:cNvPr id="176" name="Straight Arrow Connector 175"/>
            <p:cNvCxnSpPr>
              <a:stCxn id="172" idx="5"/>
            </p:cNvCxnSpPr>
            <p:nvPr/>
          </p:nvCxnSpPr>
          <p:spPr>
            <a:xfrm rot="16200000" flipH="1">
              <a:off x="7873981" y="5572626"/>
              <a:ext cx="556660" cy="30276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7" name="TextBox 176"/>
            <p:cNvSpPr txBox="1"/>
            <p:nvPr/>
          </p:nvSpPr>
          <p:spPr>
            <a:xfrm>
              <a:off x="7717357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7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1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82" name="TextBox 18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8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5" name="Straight Arrow Connector 18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90" name="TextBox 189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191" name="Straight Arrow Connector 190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C84C03-839C-AE41-9C78-764403EA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98" name="TextBox 97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00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1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06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07" name="Straight Arrow Connector 106"/>
            <p:cNvCxnSpPr>
              <a:stCxn id="103" idx="6"/>
              <a:endCxn id="117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09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10" name="Straight Arrow Connector 109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12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3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8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19" name="Straight Arrow Connector 118"/>
            <p:cNvCxnSpPr>
              <a:stCxn id="115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21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3" name="TextBox 122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24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5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30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31" name="TextBox 130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2" name="Straight Arrow Connector 131"/>
            <p:cNvCxnSpPr>
              <a:stCxn id="127" idx="6"/>
              <a:endCxn id="140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3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34" name="TextBox 133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35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36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37" name="Straight Arrow Connector 136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42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3" name="Straight Arrow Connector 142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5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46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51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52" name="TextBox 151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3" name="Straight Arrow Connector 152"/>
            <p:cNvCxnSpPr>
              <a:stCxn id="147" idx="6"/>
              <a:endCxn id="162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57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8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3" name="Group 327"/>
          <p:cNvGrpSpPr/>
          <p:nvPr/>
        </p:nvGrpSpPr>
        <p:grpSpPr>
          <a:xfrm>
            <a:off x="6667500" y="1809750"/>
            <a:ext cx="542136" cy="379096"/>
            <a:chOff x="6737693" y="4247590"/>
            <a:chExt cx="542136" cy="379096"/>
          </a:xfrm>
        </p:grpSpPr>
        <p:sp>
          <p:nvSpPr>
            <p:cNvPr id="164" name="TextBox 163"/>
            <p:cNvSpPr txBox="1"/>
            <p:nvPr/>
          </p:nvSpPr>
          <p:spPr>
            <a:xfrm>
              <a:off x="6737693" y="424759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cxnSp>
          <p:nvCxnSpPr>
            <p:cNvPr id="165" name="Straight Arrow Connector 164"/>
            <p:cNvCxnSpPr>
              <a:stCxn id="160" idx="6"/>
              <a:endCxn id="174" idx="2"/>
            </p:cNvCxnSpPr>
            <p:nvPr/>
          </p:nvCxnSpPr>
          <p:spPr>
            <a:xfrm>
              <a:off x="6868597" y="4622229"/>
              <a:ext cx="242381" cy="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6" name="Group 248"/>
          <p:cNvGrpSpPr/>
          <p:nvPr/>
        </p:nvGrpSpPr>
        <p:grpSpPr>
          <a:xfrm>
            <a:off x="7009461" y="1800225"/>
            <a:ext cx="1009484" cy="575286"/>
            <a:chOff x="7106204" y="6086475"/>
            <a:chExt cx="1009484" cy="575286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8" name="TextBox 167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9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73" name="TextBox 17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0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5" name="Group 417"/>
          <p:cNvGrpSpPr/>
          <p:nvPr/>
        </p:nvGrpSpPr>
        <p:grpSpPr>
          <a:xfrm>
            <a:off x="7620000" y="2298642"/>
            <a:ext cx="985435" cy="749358"/>
            <a:chOff x="7717357" y="5445678"/>
            <a:chExt cx="985435" cy="749358"/>
          </a:xfrm>
        </p:grpSpPr>
        <p:cxnSp>
          <p:nvCxnSpPr>
            <p:cNvPr id="176" name="Straight Arrow Connector 175"/>
            <p:cNvCxnSpPr>
              <a:stCxn id="172" idx="5"/>
            </p:cNvCxnSpPr>
            <p:nvPr/>
          </p:nvCxnSpPr>
          <p:spPr>
            <a:xfrm rot="16200000" flipH="1">
              <a:off x="7873981" y="5572626"/>
              <a:ext cx="556660" cy="30276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7" name="TextBox 176"/>
            <p:cNvSpPr txBox="1"/>
            <p:nvPr/>
          </p:nvSpPr>
          <p:spPr>
            <a:xfrm>
              <a:off x="7717357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17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</p:grpSp>
      </p:grpSp>
      <p:grpSp>
        <p:nvGrpSpPr>
          <p:cNvPr id="181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82" name="TextBox 18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8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</p:grpSp>
        <p:grpSp>
          <p:nvGrpSpPr>
            <p:cNvPr id="18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5" name="Straight Arrow Connector 18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90" name="TextBox 189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191" name="Straight Arrow Connector 190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00A5BC-4D04-D54E-9470-22095D77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95" name="TextBox 94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97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98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03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04" name="Straight Arrow Connector 103"/>
            <p:cNvCxnSpPr>
              <a:stCxn id="100" idx="6"/>
              <a:endCxn id="114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05" name="TextBox 104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06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07" name="Straight Arrow Connector 106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08" name="TextBox 107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09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0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15" name="Group 210"/>
          <p:cNvGrpSpPr/>
          <p:nvPr/>
        </p:nvGrpSpPr>
        <p:grpSpPr>
          <a:xfrm>
            <a:off x="1933575" y="1828800"/>
            <a:ext cx="526106" cy="386212"/>
            <a:chOff x="1911779" y="1413486"/>
            <a:chExt cx="526106" cy="386212"/>
          </a:xfrm>
        </p:grpSpPr>
        <p:cxnSp>
          <p:nvCxnSpPr>
            <p:cNvPr id="116" name="Straight Arrow Connector 115"/>
            <p:cNvCxnSpPr>
              <a:stCxn id="112" idx="6"/>
            </p:cNvCxnSpPr>
            <p:nvPr/>
          </p:nvCxnSpPr>
          <p:spPr>
            <a:xfrm flipV="1">
              <a:off x="2047915" y="1794486"/>
              <a:ext cx="292489" cy="52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1911779" y="1413486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18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21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2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27" name="Group 212"/>
          <p:cNvGrpSpPr/>
          <p:nvPr/>
        </p:nvGrpSpPr>
        <p:grpSpPr>
          <a:xfrm>
            <a:off x="3124200" y="1828800"/>
            <a:ext cx="527709" cy="358694"/>
            <a:chOff x="3127838" y="2667000"/>
            <a:chExt cx="527709" cy="358694"/>
          </a:xfrm>
        </p:grpSpPr>
        <p:sp>
          <p:nvSpPr>
            <p:cNvPr id="128" name="TextBox 127"/>
            <p:cNvSpPr txBox="1"/>
            <p:nvPr/>
          </p:nvSpPr>
          <p:spPr>
            <a:xfrm>
              <a:off x="3127838" y="2667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9" name="Straight Arrow Connector 128"/>
            <p:cNvCxnSpPr>
              <a:stCxn id="124" idx="6"/>
              <a:endCxn id="137" idx="2"/>
            </p:cNvCxnSpPr>
            <p:nvPr/>
          </p:nvCxnSpPr>
          <p:spPr>
            <a:xfrm flipV="1">
              <a:off x="3257114" y="3021801"/>
              <a:ext cx="253057" cy="38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0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31" name="TextBox 130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32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33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cxnSp>
          <p:nvCxnSpPr>
            <p:cNvPr id="134" name="Straight Arrow Connector 133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9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1" name="TextBox 140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2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</p:grpSp>
        <p:grpSp>
          <p:nvGrpSpPr>
            <p:cNvPr id="143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</p:grpSp>
      <p:grpSp>
        <p:nvGrpSpPr>
          <p:cNvPr id="148" name="Group 330"/>
          <p:cNvGrpSpPr/>
          <p:nvPr/>
        </p:nvGrpSpPr>
        <p:grpSpPr>
          <a:xfrm>
            <a:off x="5431270" y="1823621"/>
            <a:ext cx="579005" cy="351958"/>
            <a:chOff x="5468921" y="3328011"/>
            <a:chExt cx="579005" cy="351958"/>
          </a:xfrm>
        </p:grpSpPr>
        <p:sp>
          <p:nvSpPr>
            <p:cNvPr id="149" name="TextBox 148"/>
            <p:cNvSpPr txBox="1"/>
            <p:nvPr/>
          </p:nvSpPr>
          <p:spPr>
            <a:xfrm>
              <a:off x="5468921" y="3328011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cxnSp>
          <p:nvCxnSpPr>
            <p:cNvPr id="150" name="Straight Arrow Connector 149"/>
            <p:cNvCxnSpPr>
              <a:stCxn id="144" idx="6"/>
              <a:endCxn id="159" idx="2"/>
            </p:cNvCxnSpPr>
            <p:nvPr/>
          </p:nvCxnSpPr>
          <p:spPr>
            <a:xfrm flipV="1">
              <a:off x="5606712" y="3679678"/>
              <a:ext cx="285704" cy="29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329"/>
          <p:cNvGrpSpPr/>
          <p:nvPr/>
        </p:nvGrpSpPr>
        <p:grpSpPr>
          <a:xfrm>
            <a:off x="5780336" y="1809750"/>
            <a:ext cx="1091621" cy="565761"/>
            <a:chOff x="5829300" y="4481929"/>
            <a:chExt cx="1091621" cy="565761"/>
          </a:xfrm>
        </p:grpSpPr>
        <p:cxnSp>
          <p:nvCxnSpPr>
            <p:cNvPr id="152" name="Straight Arrow Connector 151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3" name="TextBox 152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54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5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0" name="Group 327"/>
          <p:cNvGrpSpPr/>
          <p:nvPr/>
        </p:nvGrpSpPr>
        <p:grpSpPr>
          <a:xfrm>
            <a:off x="6667500" y="1809750"/>
            <a:ext cx="542136" cy="379096"/>
            <a:chOff x="6737693" y="4247590"/>
            <a:chExt cx="542136" cy="379096"/>
          </a:xfrm>
        </p:grpSpPr>
        <p:sp>
          <p:nvSpPr>
            <p:cNvPr id="161" name="TextBox 160"/>
            <p:cNvSpPr txBox="1"/>
            <p:nvPr/>
          </p:nvSpPr>
          <p:spPr>
            <a:xfrm>
              <a:off x="6737693" y="424759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cxnSp>
          <p:nvCxnSpPr>
            <p:cNvPr id="162" name="Straight Arrow Connector 161"/>
            <p:cNvCxnSpPr>
              <a:stCxn id="157" idx="6"/>
              <a:endCxn id="171" idx="2"/>
            </p:cNvCxnSpPr>
            <p:nvPr/>
          </p:nvCxnSpPr>
          <p:spPr>
            <a:xfrm>
              <a:off x="6868597" y="4622229"/>
              <a:ext cx="242381" cy="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248"/>
          <p:cNvGrpSpPr/>
          <p:nvPr/>
        </p:nvGrpSpPr>
        <p:grpSpPr>
          <a:xfrm>
            <a:off x="7009461" y="1800225"/>
            <a:ext cx="1009484" cy="575286"/>
            <a:chOff x="7106204" y="6086475"/>
            <a:chExt cx="1009484" cy="575286"/>
          </a:xfrm>
        </p:grpSpPr>
        <p:cxnSp>
          <p:nvCxnSpPr>
            <p:cNvPr id="164" name="Straight Arrow Connector 16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5" name="TextBox 16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2" name="Group 417"/>
          <p:cNvGrpSpPr/>
          <p:nvPr/>
        </p:nvGrpSpPr>
        <p:grpSpPr>
          <a:xfrm>
            <a:off x="7829550" y="1804571"/>
            <a:ext cx="518091" cy="377159"/>
            <a:chOff x="7926907" y="4951607"/>
            <a:chExt cx="518091" cy="377159"/>
          </a:xfrm>
        </p:grpSpPr>
        <p:cxnSp>
          <p:nvCxnSpPr>
            <p:cNvPr id="173" name="Straight Arrow Connector 172"/>
            <p:cNvCxnSpPr>
              <a:stCxn id="169" idx="6"/>
              <a:endCxn id="182" idx="2"/>
            </p:cNvCxnSpPr>
            <p:nvPr/>
          </p:nvCxnSpPr>
          <p:spPr>
            <a:xfrm flipV="1">
              <a:off x="8049138" y="5320390"/>
              <a:ext cx="247541" cy="83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4" name="TextBox 173"/>
            <p:cNvSpPr txBox="1"/>
            <p:nvPr/>
          </p:nvSpPr>
          <p:spPr>
            <a:xfrm>
              <a:off x="7926907" y="4951607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</p:grpSp>
      <p:grpSp>
        <p:nvGrpSpPr>
          <p:cNvPr id="175" name="Group 426"/>
          <p:cNvGrpSpPr/>
          <p:nvPr/>
        </p:nvGrpSpPr>
        <p:grpSpPr>
          <a:xfrm>
            <a:off x="8146574" y="1809750"/>
            <a:ext cx="997426" cy="565761"/>
            <a:chOff x="8229600" y="6029325"/>
            <a:chExt cx="997426" cy="565761"/>
          </a:xfrm>
        </p:grpSpPr>
        <p:sp>
          <p:nvSpPr>
            <p:cNvPr id="176" name="TextBox 175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77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</p:grpSp>
        <p:grpSp>
          <p:nvGrpSpPr>
            <p:cNvPr id="178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9" name="Straight Arrow Connector 178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84" name="TextBox 183"/>
          <p:cNvSpPr txBox="1"/>
          <p:nvPr/>
        </p:nvSpPr>
        <p:spPr>
          <a:xfrm>
            <a:off x="4267200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cxnSp>
        <p:nvCxnSpPr>
          <p:cNvPr id="185" name="Straight Arrow Connector 184"/>
          <p:cNvCxnSpPr/>
          <p:nvPr/>
        </p:nvCxnSpPr>
        <p:spPr>
          <a:xfrm flipV="1">
            <a:off x="4402420" y="2171417"/>
            <a:ext cx="228376" cy="121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86" name="Title 1"/>
          <p:cNvSpPr txBox="1">
            <a:spLocks/>
          </p:cNvSpPr>
          <p:nvPr/>
        </p:nvSpPr>
        <p:spPr>
          <a:xfrm>
            <a:off x="182233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We Are Not Done with Gluing Yet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4D2F78-6351-6F4E-9AC0-8C29D9C0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/>
          <p:nvPr/>
        </p:nvGrpSpPr>
        <p:grpSpPr>
          <a:xfrm>
            <a:off x="0" y="2057400"/>
            <a:ext cx="6777479" cy="2286000"/>
            <a:chOff x="-6464" y="1219200"/>
            <a:chExt cx="6777479" cy="2286000"/>
          </a:xfrm>
        </p:grpSpPr>
        <p:sp>
          <p:nvSpPr>
            <p:cNvPr id="82" name="TextBox 81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942975" y="3275012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>
              <a:stCxn id="128" idx="5"/>
              <a:endCxn id="153" idx="2"/>
            </p:cNvCxnSpPr>
            <p:nvPr/>
          </p:nvCxnSpPr>
          <p:spPr>
            <a:xfrm rot="16200000" flipH="1">
              <a:off x="1646792" y="2703211"/>
              <a:ext cx="404304" cy="781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>
              <a:off x="2591471" y="331091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>
            <a:xfrm>
              <a:off x="3820196" y="3301389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>
            <a:xfrm>
              <a:off x="50298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5591846" y="3310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0200" y="30904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07076" y="28537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07795" y="2853714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44613" y="2853714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019" y="2853714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858938" y="2853714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437214" y="2853714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06449" y="2853714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3" name="Group 161"/>
            <p:cNvGrpSpPr/>
            <p:nvPr/>
          </p:nvGrpSpPr>
          <p:grpSpPr>
            <a:xfrm>
              <a:off x="-6464" y="3082504"/>
              <a:ext cx="437940" cy="369332"/>
              <a:chOff x="-6464" y="3108920"/>
              <a:chExt cx="437940" cy="369332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4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5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6" name="Group 153"/>
            <p:cNvGrpSpPr/>
            <p:nvPr/>
          </p:nvGrpSpPr>
          <p:grpSpPr>
            <a:xfrm>
              <a:off x="2195446" y="3126343"/>
              <a:ext cx="445956" cy="369332"/>
              <a:chOff x="4663086" y="3111329"/>
              <a:chExt cx="445956" cy="369332"/>
            </a:xfrm>
          </p:grpSpPr>
          <p:sp>
            <p:nvSpPr>
              <p:cNvPr id="152" name="TextBox 15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7" name="Group 152"/>
            <p:cNvGrpSpPr/>
            <p:nvPr/>
          </p:nvGrpSpPr>
          <p:grpSpPr>
            <a:xfrm>
              <a:off x="2775132" y="3126343"/>
              <a:ext cx="476412" cy="369332"/>
              <a:chOff x="5226023" y="3108677"/>
              <a:chExt cx="476412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8" name="Group 151"/>
            <p:cNvGrpSpPr/>
            <p:nvPr/>
          </p:nvGrpSpPr>
          <p:grpSpPr>
            <a:xfrm>
              <a:off x="3395149" y="3116818"/>
              <a:ext cx="476412" cy="369332"/>
              <a:chOff x="5810223" y="3103789"/>
              <a:chExt cx="476412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" name="Group 150"/>
            <p:cNvGrpSpPr/>
            <p:nvPr/>
          </p:nvGrpSpPr>
          <p:grpSpPr>
            <a:xfrm>
              <a:off x="4015166" y="3126343"/>
              <a:ext cx="471604" cy="369332"/>
              <a:chOff x="6394423" y="3100655"/>
              <a:chExt cx="471604" cy="369332"/>
            </a:xfrm>
          </p:grpSpPr>
          <p:sp>
            <p:nvSpPr>
              <p:cNvPr id="146" name="TextBox 14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" name="Group 121"/>
            <p:cNvGrpSpPr/>
            <p:nvPr/>
          </p:nvGrpSpPr>
          <p:grpSpPr>
            <a:xfrm>
              <a:off x="4630375" y="3116818"/>
              <a:ext cx="437940" cy="369332"/>
              <a:chOff x="7008512" y="3091130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1" name="Group 119"/>
            <p:cNvGrpSpPr/>
            <p:nvPr/>
          </p:nvGrpSpPr>
          <p:grpSpPr>
            <a:xfrm>
              <a:off x="5193903" y="3116818"/>
              <a:ext cx="445956" cy="369332"/>
              <a:chOff x="7587644" y="3105362"/>
              <a:chExt cx="445956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" name="Group 116"/>
            <p:cNvGrpSpPr/>
            <p:nvPr/>
          </p:nvGrpSpPr>
          <p:grpSpPr>
            <a:xfrm>
              <a:off x="5773589" y="3135868"/>
              <a:ext cx="445956" cy="369332"/>
              <a:chOff x="8159660" y="3113738"/>
              <a:chExt cx="445956" cy="369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" name="Group 113"/>
            <p:cNvGrpSpPr/>
            <p:nvPr/>
          </p:nvGrpSpPr>
          <p:grpSpPr>
            <a:xfrm>
              <a:off x="6358786" y="3116818"/>
              <a:ext cx="412229" cy="369332"/>
              <a:chOff x="8786990" y="3082504"/>
              <a:chExt cx="412229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0" name="Straight Arrow Connector 109"/>
            <p:cNvCxnSpPr/>
            <p:nvPr/>
          </p:nvCxnSpPr>
          <p:spPr>
            <a:xfrm>
              <a:off x="61728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>
            <a:xfrm>
              <a:off x="3191546" y="3301389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>
            <a:xfrm>
              <a:off x="44202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3" name="Straight Arrow Connector 112"/>
            <p:cNvCxnSpPr>
              <a:stCxn id="154" idx="7"/>
              <a:endCxn id="135" idx="3"/>
            </p:cNvCxnSpPr>
            <p:nvPr/>
          </p:nvCxnSpPr>
          <p:spPr>
            <a:xfrm rot="5400000" flipH="1" flipV="1">
              <a:off x="1739056" y="2594675"/>
              <a:ext cx="278706" cy="83148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1926301" y="22764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760964" y="16002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4689" y="1524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95350" y="22860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" name="Group 155"/>
            <p:cNvGrpSpPr/>
            <p:nvPr/>
          </p:nvGrpSpPr>
          <p:grpSpPr>
            <a:xfrm>
              <a:off x="1124508" y="1992868"/>
              <a:ext cx="445956" cy="369332"/>
              <a:chOff x="3482502" y="3117296"/>
              <a:chExt cx="445956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" name="Group 158"/>
            <p:cNvGrpSpPr/>
            <p:nvPr/>
          </p:nvGrpSpPr>
          <p:grpSpPr>
            <a:xfrm>
              <a:off x="2201764" y="2583418"/>
              <a:ext cx="445956" cy="369332"/>
              <a:chOff x="1734359" y="3110180"/>
              <a:chExt cx="445956" cy="369332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" name="Group 157"/>
            <p:cNvGrpSpPr/>
            <p:nvPr/>
          </p:nvGrpSpPr>
          <p:grpSpPr>
            <a:xfrm>
              <a:off x="2192819" y="1935718"/>
              <a:ext cx="453970" cy="369332"/>
              <a:chOff x="2318088" y="3101804"/>
              <a:chExt cx="453970" cy="369332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2263764" y="2432773"/>
              <a:ext cx="302811" cy="926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7" name="Group 156"/>
            <p:cNvGrpSpPr/>
            <p:nvPr/>
          </p:nvGrpSpPr>
          <p:grpSpPr>
            <a:xfrm>
              <a:off x="1683476" y="1219200"/>
              <a:ext cx="431528" cy="369332"/>
              <a:chOff x="2911989" y="3108224"/>
              <a:chExt cx="431528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23" name="Straight Arrow Connector 122"/>
            <p:cNvCxnSpPr/>
            <p:nvPr/>
          </p:nvCxnSpPr>
          <p:spPr>
            <a:xfrm rot="16200000" flipV="1">
              <a:off x="2005010" y="15209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4" name="Straight Arrow Connector 123"/>
            <p:cNvCxnSpPr/>
            <p:nvPr/>
          </p:nvCxnSpPr>
          <p:spPr>
            <a:xfrm rot="5400000">
              <a:off x="1323892" y="15410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209202" y="2467610"/>
              <a:ext cx="27432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1579989" y="27094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8" name="Group 154"/>
            <p:cNvGrpSpPr/>
            <p:nvPr/>
          </p:nvGrpSpPr>
          <p:grpSpPr>
            <a:xfrm>
              <a:off x="1133475" y="2602468"/>
              <a:ext cx="437940" cy="369332"/>
              <a:chOff x="4070871" y="3117296"/>
              <a:chExt cx="437940" cy="369332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</p:grpSp>
      <p:sp>
        <p:nvSpPr>
          <p:cNvPr id="16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grpSp>
        <p:nvGrpSpPr>
          <p:cNvPr id="19" name="Group 219"/>
          <p:cNvGrpSpPr/>
          <p:nvPr/>
        </p:nvGrpSpPr>
        <p:grpSpPr>
          <a:xfrm>
            <a:off x="-36576" y="990600"/>
            <a:ext cx="9212664" cy="651486"/>
            <a:chOff x="-13445" y="2819400"/>
            <a:chExt cx="9212664" cy="651486"/>
          </a:xfrm>
        </p:grpSpPr>
        <p:sp>
          <p:nvSpPr>
            <p:cNvPr id="221" name="TextBox 220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222" name="Straight Arrow Connector 221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3" name="Straight Arrow Connector 222"/>
            <p:cNvCxnSpPr/>
            <p:nvPr/>
          </p:nvCxnSpPr>
          <p:spPr>
            <a:xfrm>
              <a:off x="94297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4" name="Straight Arrow Connector 223"/>
            <p:cNvCxnSpPr/>
            <p:nvPr/>
          </p:nvCxnSpPr>
          <p:spPr>
            <a:xfrm>
              <a:off x="21145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5" name="Straight Arrow Connector 224"/>
            <p:cNvCxnSpPr/>
            <p:nvPr/>
          </p:nvCxnSpPr>
          <p:spPr>
            <a:xfrm>
              <a:off x="27051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>
            <a:xfrm>
              <a:off x="4429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7" name="Straight Arrow Connector 226"/>
            <p:cNvCxnSpPr/>
            <p:nvPr/>
          </p:nvCxnSpPr>
          <p:spPr>
            <a:xfrm>
              <a:off x="5019675" y="32766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8" name="Straight Arrow Connector 227"/>
            <p:cNvCxnSpPr/>
            <p:nvPr/>
          </p:nvCxnSpPr>
          <p:spPr>
            <a:xfrm>
              <a:off x="624840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9" name="Straight Arrow Connector 228"/>
            <p:cNvCxnSpPr/>
            <p:nvPr/>
          </p:nvCxnSpPr>
          <p:spPr>
            <a:xfrm>
              <a:off x="7458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30" name="Straight Arrow Connector 229"/>
            <p:cNvCxnSpPr/>
            <p:nvPr/>
          </p:nvCxnSpPr>
          <p:spPr>
            <a:xfrm>
              <a:off x="80200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361519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939795" y="2819400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518071" y="2819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3110005" y="2819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695527" y="28194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4257004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835280" y="28194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5435999" y="2819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072817" y="28194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6703223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7287142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7865418" y="2819400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434653" y="2819400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0" name="Group 161"/>
            <p:cNvGrpSpPr/>
            <p:nvPr/>
          </p:nvGrpSpPr>
          <p:grpSpPr>
            <a:xfrm>
              <a:off x="-13445" y="3082504"/>
              <a:ext cx="437940" cy="369332"/>
              <a:chOff x="-13445" y="3108920"/>
              <a:chExt cx="437940" cy="369332"/>
            </a:xfrm>
          </p:grpSpPr>
          <p:sp>
            <p:nvSpPr>
              <p:cNvPr id="297" name="Oval 296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98" name="TextBox 297"/>
              <p:cNvSpPr txBox="1"/>
              <p:nvPr/>
            </p:nvSpPr>
            <p:spPr>
              <a:xfrm>
                <a:off x="-13445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21" name="Group 155"/>
            <p:cNvGrpSpPr/>
            <p:nvPr/>
          </p:nvGrpSpPr>
          <p:grpSpPr>
            <a:xfrm>
              <a:off x="3470561" y="3101554"/>
              <a:ext cx="445956" cy="369332"/>
              <a:chOff x="3482502" y="3117296"/>
              <a:chExt cx="445956" cy="369332"/>
            </a:xfrm>
          </p:grpSpPr>
          <p:sp>
            <p:nvSpPr>
              <p:cNvPr id="295" name="TextBox 294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293" name="TextBox 29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4" name="Group 158"/>
            <p:cNvGrpSpPr/>
            <p:nvPr/>
          </p:nvGrpSpPr>
          <p:grpSpPr>
            <a:xfrm>
              <a:off x="1718074" y="3101554"/>
              <a:ext cx="445956" cy="369332"/>
              <a:chOff x="1734359" y="3110180"/>
              <a:chExt cx="445956" cy="369332"/>
            </a:xfrm>
          </p:grpSpPr>
          <p:sp>
            <p:nvSpPr>
              <p:cNvPr id="289" name="TextBox 28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" name="Group 157"/>
            <p:cNvGrpSpPr/>
            <p:nvPr/>
          </p:nvGrpSpPr>
          <p:grpSpPr>
            <a:xfrm>
              <a:off x="2291441" y="3082504"/>
              <a:ext cx="453970" cy="369332"/>
              <a:chOff x="2318088" y="3101804"/>
              <a:chExt cx="453970" cy="369332"/>
            </a:xfrm>
          </p:grpSpPr>
          <p:sp>
            <p:nvSpPr>
              <p:cNvPr id="287" name="TextBox 28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" name="Group 156"/>
            <p:cNvGrpSpPr/>
            <p:nvPr/>
          </p:nvGrpSpPr>
          <p:grpSpPr>
            <a:xfrm>
              <a:off x="2901747" y="3092029"/>
              <a:ext cx="431528" cy="369332"/>
              <a:chOff x="2911989" y="3108224"/>
              <a:chExt cx="431528" cy="369332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7" name="Group 154"/>
            <p:cNvGrpSpPr/>
            <p:nvPr/>
          </p:nvGrpSpPr>
          <p:grpSpPr>
            <a:xfrm>
              <a:off x="4050597" y="3101554"/>
              <a:ext cx="437940" cy="369332"/>
              <a:chOff x="4070871" y="3117296"/>
              <a:chExt cx="437940" cy="369332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8" name="Group 153"/>
            <p:cNvGrpSpPr/>
            <p:nvPr/>
          </p:nvGrpSpPr>
          <p:grpSpPr>
            <a:xfrm>
              <a:off x="4623650" y="3092029"/>
              <a:ext cx="445956" cy="369332"/>
              <a:chOff x="4663086" y="3111329"/>
              <a:chExt cx="445956" cy="369332"/>
            </a:xfrm>
          </p:grpSpPr>
          <p:sp>
            <p:nvSpPr>
              <p:cNvPr id="281" name="TextBox 280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9" name="Group 152"/>
            <p:cNvGrpSpPr/>
            <p:nvPr/>
          </p:nvGrpSpPr>
          <p:grpSpPr>
            <a:xfrm>
              <a:off x="5203336" y="3092029"/>
              <a:ext cx="476412" cy="369332"/>
              <a:chOff x="5226023" y="3108677"/>
              <a:chExt cx="476412" cy="369332"/>
            </a:xfrm>
          </p:grpSpPr>
          <p:sp>
            <p:nvSpPr>
              <p:cNvPr id="279" name="TextBox 27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0" name="Group 151"/>
            <p:cNvGrpSpPr/>
            <p:nvPr/>
          </p:nvGrpSpPr>
          <p:grpSpPr>
            <a:xfrm>
              <a:off x="5823353" y="3082504"/>
              <a:ext cx="476412" cy="369332"/>
              <a:chOff x="5810223" y="3103789"/>
              <a:chExt cx="476412" cy="369332"/>
            </a:xfrm>
          </p:grpSpPr>
          <p:sp>
            <p:nvSpPr>
              <p:cNvPr id="277" name="TextBox 27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1" name="Group 150"/>
            <p:cNvGrpSpPr/>
            <p:nvPr/>
          </p:nvGrpSpPr>
          <p:grpSpPr>
            <a:xfrm>
              <a:off x="6443370" y="3092029"/>
              <a:ext cx="471604" cy="369332"/>
              <a:chOff x="6394423" y="3100655"/>
              <a:chExt cx="471604" cy="369332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5" name="Group 121"/>
            <p:cNvGrpSpPr/>
            <p:nvPr/>
          </p:nvGrpSpPr>
          <p:grpSpPr>
            <a:xfrm>
              <a:off x="7058579" y="3082504"/>
              <a:ext cx="437940" cy="369332"/>
              <a:chOff x="7008512" y="3091130"/>
              <a:chExt cx="437940" cy="369332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46" name="Group 119"/>
            <p:cNvGrpSpPr/>
            <p:nvPr/>
          </p:nvGrpSpPr>
          <p:grpSpPr>
            <a:xfrm>
              <a:off x="7622107" y="3082504"/>
              <a:ext cx="445956" cy="369332"/>
              <a:chOff x="7587644" y="3105362"/>
              <a:chExt cx="445956" cy="369332"/>
            </a:xfrm>
          </p:grpSpPr>
          <p:sp>
            <p:nvSpPr>
              <p:cNvPr id="271" name="TextBox 27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7" name="Group 116"/>
            <p:cNvGrpSpPr/>
            <p:nvPr/>
          </p:nvGrpSpPr>
          <p:grpSpPr>
            <a:xfrm>
              <a:off x="8201793" y="3101554"/>
              <a:ext cx="445956" cy="369332"/>
              <a:chOff x="8159660" y="3113738"/>
              <a:chExt cx="445956" cy="369332"/>
            </a:xfrm>
          </p:grpSpPr>
          <p:sp>
            <p:nvSpPr>
              <p:cNvPr id="269" name="TextBox 26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8" name="Group 113"/>
            <p:cNvGrpSpPr/>
            <p:nvPr/>
          </p:nvGrpSpPr>
          <p:grpSpPr>
            <a:xfrm>
              <a:off x="8786990" y="3082504"/>
              <a:ext cx="412229" cy="369332"/>
              <a:chOff x="8786990" y="3082504"/>
              <a:chExt cx="412229" cy="369332"/>
            </a:xfrm>
          </p:grpSpPr>
          <p:sp>
            <p:nvSpPr>
              <p:cNvPr id="267" name="TextBox 266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>
              <a:off x="3286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2" name="Straight Arrow Connector 261"/>
            <p:cNvCxnSpPr/>
            <p:nvPr/>
          </p:nvCxnSpPr>
          <p:spPr>
            <a:xfrm>
              <a:off x="38671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3" name="Straight Arrow Connector 262"/>
            <p:cNvCxnSpPr/>
            <p:nvPr/>
          </p:nvCxnSpPr>
          <p:spPr>
            <a:xfrm>
              <a:off x="8601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4" name="Straight Arrow Connector 263"/>
            <p:cNvCxnSpPr/>
            <p:nvPr/>
          </p:nvCxnSpPr>
          <p:spPr>
            <a:xfrm>
              <a:off x="561975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5" name="Straight Arrow Connector 264"/>
            <p:cNvCxnSpPr/>
            <p:nvPr/>
          </p:nvCxnSpPr>
          <p:spPr>
            <a:xfrm>
              <a:off x="68484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6" name="Straight Arrow Connector 265"/>
            <p:cNvCxnSpPr/>
            <p:nvPr/>
          </p:nvCxnSpPr>
          <p:spPr>
            <a:xfrm>
              <a:off x="1510876" y="3266681"/>
              <a:ext cx="251377" cy="56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459D4BDC-2F27-624C-9F85-450B377A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057400"/>
            <a:ext cx="4849677" cy="4179332"/>
            <a:chOff x="0" y="2057400"/>
            <a:chExt cx="4849677" cy="4179332"/>
          </a:xfrm>
        </p:grpSpPr>
        <p:sp>
          <p:nvSpPr>
            <p:cNvPr id="81" name="TextBox 80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752081" y="3431551"/>
              <a:ext cx="289418" cy="84484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920410" y="31242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56086" y="4281071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845194" y="542925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19274" y="56388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07493" y="4843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814599" y="3861971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3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4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5" name="Group 158"/>
            <p:cNvGrpSpPr/>
            <p:nvPr/>
          </p:nvGrpSpPr>
          <p:grpSpPr>
            <a:xfrm>
              <a:off x="2226824" y="3421618"/>
              <a:ext cx="445956" cy="369332"/>
              <a:chOff x="1734359" y="3110180"/>
              <a:chExt cx="445956" cy="369332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6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7" name="Group 153"/>
            <p:cNvGrpSpPr/>
            <p:nvPr/>
          </p:nvGrpSpPr>
          <p:grpSpPr>
            <a:xfrm>
              <a:off x="2214649" y="4572000"/>
              <a:ext cx="445956" cy="369332"/>
              <a:chOff x="4663086" y="3111329"/>
              <a:chExt cx="445956" cy="369332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8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" name="Group 151"/>
            <p:cNvGrpSpPr/>
            <p:nvPr/>
          </p:nvGrpSpPr>
          <p:grpSpPr>
            <a:xfrm>
              <a:off x="1757449" y="5867400"/>
              <a:ext cx="476412" cy="369332"/>
              <a:chOff x="5810223" y="3103789"/>
              <a:chExt cx="476412" cy="369332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sp>
          <p:nvSpPr>
            <p:cNvPr id="133" name="Rectangle 132"/>
            <p:cNvSpPr/>
            <p:nvPr/>
          </p:nvSpPr>
          <p:spPr>
            <a:xfrm>
              <a:off x="2443249" y="2133600"/>
              <a:ext cx="2406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TA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ATG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CC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ATG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GG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ATG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Times New Roman"/>
                </a:rPr>
                <a:t>TT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grpSp>
          <p:nvGrpSpPr>
            <p:cNvPr id="14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37" name="Straight Arrow Connector 136"/>
            <p:cNvCxnSpPr/>
            <p:nvPr/>
          </p:nvCxnSpPr>
          <p:spPr>
            <a:xfrm rot="5400000" flipH="1" flipV="1">
              <a:off x="2288824" y="3270973"/>
              <a:ext cx="302811" cy="926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5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41" name="Straight Arrow Connector 140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2" name="Straight Arrow Connector 141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3" name="Straight Arrow Connector 142"/>
            <p:cNvCxnSpPr/>
            <p:nvPr/>
          </p:nvCxnSpPr>
          <p:spPr>
            <a:xfrm rot="5400000">
              <a:off x="1234262" y="3305810"/>
              <a:ext cx="27432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4" name="Straight Arrow Connector 129"/>
            <p:cNvCxnSpPr/>
            <p:nvPr/>
          </p:nvCxnSpPr>
          <p:spPr>
            <a:xfrm rot="5400000" flipH="1" flipV="1">
              <a:off x="1627347" y="3870558"/>
              <a:ext cx="367374" cy="906446"/>
            </a:xfrm>
            <a:prstGeom prst="curvedConnector2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5" name="Straight Arrow Connector 144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7" name="Straight Arrow Connector 146"/>
            <p:cNvCxnSpPr/>
            <p:nvPr/>
          </p:nvCxnSpPr>
          <p:spPr>
            <a:xfrm rot="16200000" flipH="1">
              <a:off x="1432887" y="3750639"/>
              <a:ext cx="913899" cy="83416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8" name="Straight Arrow Connector 147"/>
            <p:cNvCxnSpPr/>
            <p:nvPr/>
          </p:nvCxnSpPr>
          <p:spPr>
            <a:xfrm rot="16200000" flipH="1">
              <a:off x="2286453" y="5043772"/>
              <a:ext cx="274677" cy="97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9" name="Straight Arrow Connector 148"/>
            <p:cNvCxnSpPr/>
            <p:nvPr/>
          </p:nvCxnSpPr>
          <p:spPr>
            <a:xfrm rot="5400000">
              <a:off x="2064271" y="5569269"/>
              <a:ext cx="408437" cy="31126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0" name="Straight Arrow Connector 149"/>
            <p:cNvCxnSpPr/>
            <p:nvPr/>
          </p:nvCxnSpPr>
          <p:spPr>
            <a:xfrm rot="16200000" flipV="1">
              <a:off x="1428711" y="5477747"/>
              <a:ext cx="403973" cy="49877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1" name="Straight Arrow Connector 150"/>
            <p:cNvCxnSpPr/>
            <p:nvPr/>
          </p:nvCxnSpPr>
          <p:spPr>
            <a:xfrm rot="16200000" flipV="1">
              <a:off x="1175106" y="5011590"/>
              <a:ext cx="36576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2" name="TextBox 151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6" name="Group 154"/>
            <p:cNvGrpSpPr/>
            <p:nvPr/>
          </p:nvGrpSpPr>
          <p:grpSpPr>
            <a:xfrm>
              <a:off x="1147849" y="4507468"/>
              <a:ext cx="437940" cy="369332"/>
              <a:chOff x="4070871" y="3117296"/>
              <a:chExt cx="437940" cy="36933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7" name="Group 154"/>
            <p:cNvGrpSpPr/>
            <p:nvPr/>
          </p:nvGrpSpPr>
          <p:grpSpPr>
            <a:xfrm>
              <a:off x="1147849" y="3421618"/>
              <a:ext cx="437940" cy="369332"/>
              <a:chOff x="4070871" y="3117296"/>
              <a:chExt cx="437940" cy="369332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656730" y="41953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sp>
        <p:nvSpPr>
          <p:cNvPr id="16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034522B-0CD0-C044-AF11-1017BFFA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1752081" y="3431551"/>
            <a:ext cx="289418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20410" y="31242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656086" y="42810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07493" y="4843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814599" y="38619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9" name="Oval 98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8"/>
          <p:cNvGrpSpPr/>
          <p:nvPr/>
        </p:nvGrpSpPr>
        <p:grpSpPr>
          <a:xfrm>
            <a:off x="2226824" y="3421618"/>
            <a:ext cx="445956" cy="369332"/>
            <a:chOff x="1734359" y="3110180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11" name="Oval 110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7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20" name="TextBox 119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9" name="TextBox 128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30" name="Oval 129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32" name="TextBox 131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34" name="Rectangle 133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6" name="TextBox 135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8" name="Straight Arrow Connector 137"/>
          <p:cNvCxnSpPr/>
          <p:nvPr/>
        </p:nvCxnSpPr>
        <p:spPr>
          <a:xfrm rot="5400000" flipH="1" flipV="1">
            <a:off x="2288824" y="3270973"/>
            <a:ext cx="302811" cy="926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40" name="TextBox 139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41" name="Oval 140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42" name="Straight Arrow Connector 141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>
            <a:stCxn id="103" idx="4"/>
            <a:endCxn id="159" idx="0"/>
          </p:cNvCxnSpPr>
          <p:nvPr/>
        </p:nvCxnSpPr>
        <p:spPr>
          <a:xfrm rot="5400000">
            <a:off x="1118812" y="3416658"/>
            <a:ext cx="500618" cy="460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29"/>
          <p:cNvCxnSpPr/>
          <p:nvPr/>
        </p:nvCxnSpPr>
        <p:spPr>
          <a:xfrm rot="5400000" flipH="1" flipV="1">
            <a:off x="1627347" y="3870558"/>
            <a:ext cx="367374" cy="906446"/>
          </a:xfrm>
          <a:prstGeom prst="curvedConnector2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8" name="Straight Arrow Connector 147"/>
          <p:cNvCxnSpPr>
            <a:stCxn id="158" idx="6"/>
            <a:endCxn id="115" idx="1"/>
          </p:cNvCxnSpPr>
          <p:nvPr/>
        </p:nvCxnSpPr>
        <p:spPr>
          <a:xfrm>
            <a:off x="1520962" y="3841511"/>
            <a:ext cx="785957" cy="78316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9" name="Straight Arrow Connector 148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0" name="Straight Arrow Connector 149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1" name="Straight Arrow Connector 150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2" name="Straight Arrow Connector 151"/>
          <p:cNvCxnSpPr>
            <a:endCxn id="155" idx="4"/>
          </p:cNvCxnSpPr>
          <p:nvPr/>
        </p:nvCxnSpPr>
        <p:spPr>
          <a:xfrm rot="16200000" flipV="1">
            <a:off x="1038522" y="4875005"/>
            <a:ext cx="637314" cy="161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53" name="TextBox 152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grpSp>
        <p:nvGrpSpPr>
          <p:cNvPr id="16" name="Group 154"/>
          <p:cNvGrpSpPr/>
          <p:nvPr/>
        </p:nvGrpSpPr>
        <p:grpSpPr>
          <a:xfrm>
            <a:off x="1147849" y="4219575"/>
            <a:ext cx="437940" cy="369332"/>
            <a:chOff x="4070871" y="3117296"/>
            <a:chExt cx="437940" cy="369332"/>
          </a:xfrm>
        </p:grpSpPr>
        <p:sp>
          <p:nvSpPr>
            <p:cNvPr id="155" name="Oval 154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7" name="Group 154"/>
          <p:cNvGrpSpPr/>
          <p:nvPr/>
        </p:nvGrpSpPr>
        <p:grpSpPr>
          <a:xfrm>
            <a:off x="1147849" y="3669268"/>
            <a:ext cx="437940" cy="369332"/>
            <a:chOff x="4070871" y="3117296"/>
            <a:chExt cx="437940" cy="369332"/>
          </a:xfrm>
        </p:grpSpPr>
        <p:sp>
          <p:nvSpPr>
            <p:cNvPr id="158" name="Oval 157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56730" y="4195346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C832A88-9BB7-CD43-A03D-538EACC3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1755772" y="3435242"/>
            <a:ext cx="282036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8"/>
          <p:cNvGrpSpPr/>
          <p:nvPr/>
        </p:nvGrpSpPr>
        <p:grpSpPr>
          <a:xfrm>
            <a:off x="2226824" y="3429000"/>
            <a:ext cx="445956" cy="369332"/>
            <a:chOff x="1734359" y="3110180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TextBox 119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rot="5400000" flipH="1" flipV="1">
            <a:off x="2285132" y="3274663"/>
            <a:ext cx="310194" cy="9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 rot="16200000" flipH="1">
            <a:off x="1694561" y="4012313"/>
            <a:ext cx="392167" cy="8325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EDA81BE-DAAC-BF43-835B-1388B4AF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1755772" y="3435242"/>
            <a:ext cx="282036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8"/>
          <p:cNvGrpSpPr/>
          <p:nvPr/>
        </p:nvGrpSpPr>
        <p:grpSpPr>
          <a:xfrm>
            <a:off x="2226824" y="3429000"/>
            <a:ext cx="445956" cy="369332"/>
            <a:chOff x="1734359" y="3110180"/>
            <a:chExt cx="445956" cy="369332"/>
          </a:xfrm>
        </p:grpSpPr>
        <p:sp>
          <p:nvSpPr>
            <p:cNvPr id="102" name="Oval 101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08" name="Oval 107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Oval 119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rot="5400000" flipH="1" flipV="1">
            <a:off x="2285132" y="3274663"/>
            <a:ext cx="310194" cy="9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 rot="16200000" flipH="1">
            <a:off x="1694561" y="4012313"/>
            <a:ext cx="392167" cy="8325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5F8498A-62A0-264A-89DC-96C113AC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>
            <a:stCxn id="106" idx="7"/>
            <a:endCxn id="102" idx="3"/>
          </p:cNvCxnSpPr>
          <p:nvPr/>
        </p:nvCxnSpPr>
        <p:spPr>
          <a:xfrm rot="5400000" flipH="1" flipV="1">
            <a:off x="1819584" y="3499054"/>
            <a:ext cx="154413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8"/>
          <p:cNvGrpSpPr/>
          <p:nvPr/>
        </p:nvGrpSpPr>
        <p:grpSpPr>
          <a:xfrm>
            <a:off x="2226824" y="3556623"/>
            <a:ext cx="445956" cy="369332"/>
            <a:chOff x="1734359" y="3110180"/>
            <a:chExt cx="445956" cy="369332"/>
          </a:xfrm>
        </p:grpSpPr>
        <p:sp>
          <p:nvSpPr>
            <p:cNvPr id="102" name="Oval 101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3"/>
          <p:cNvGrpSpPr/>
          <p:nvPr/>
        </p:nvGrpSpPr>
        <p:grpSpPr>
          <a:xfrm>
            <a:off x="2214649" y="4367253"/>
            <a:ext cx="445956" cy="369332"/>
            <a:chOff x="4663086" y="3111329"/>
            <a:chExt cx="445956" cy="369332"/>
          </a:xfrm>
        </p:grpSpPr>
        <p:sp>
          <p:nvSpPr>
            <p:cNvPr id="108" name="Oval 107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Oval 119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>
            <a:stCxn id="103" idx="0"/>
            <a:endCxn id="131" idx="4"/>
          </p:cNvCxnSpPr>
          <p:nvPr/>
        </p:nvCxnSpPr>
        <p:spPr>
          <a:xfrm rot="16200000" flipV="1">
            <a:off x="2226821" y="3333642"/>
            <a:ext cx="439156" cy="680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>
            <a:off x="1474370" y="4232504"/>
            <a:ext cx="811632" cy="26329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>
            <a:stCxn id="108" idx="4"/>
            <a:endCxn id="112" idx="0"/>
          </p:cNvCxnSpPr>
          <p:nvPr/>
        </p:nvCxnSpPr>
        <p:spPr>
          <a:xfrm rot="16200000" flipH="1">
            <a:off x="2179798" y="4945681"/>
            <a:ext cx="487831" cy="82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FECD991-38EB-EB41-ABB9-32581895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876800"/>
          </a:xfrm>
        </p:spPr>
        <p:txBody>
          <a:bodyPr/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2010: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Nicholas Volker became                     the first human being to be saved                            by genome sequencing.</a:t>
            </a:r>
          </a:p>
          <a:p>
            <a:pPr lvl="1"/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Doctors could not diagnose his condition; he went through dozens of surgeries. </a:t>
            </a:r>
          </a:p>
          <a:p>
            <a:pPr lvl="1"/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Sequencing revealed a rare mutation in a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XIAP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gene linked to a defect in his immune system.</a:t>
            </a:r>
          </a:p>
          <a:p>
            <a:pPr lvl="1"/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This led doctors to use immunotherapy,                          which saved the child.</a:t>
            </a:r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3"/>
          <a:srcRect l="15720" r="10033"/>
          <a:stretch>
            <a:fillRect/>
          </a:stretch>
        </p:blipFill>
        <p:spPr bwMode="auto">
          <a:xfrm>
            <a:off x="6553200" y="1219200"/>
            <a:ext cx="1828800" cy="13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Why Do We Sequence Personal Genomes?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632991-3720-C04E-A7F6-10C0944F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94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DE61EE-C1AD-E64A-83FC-BA4E6599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Oval 98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</p:grpSp>
      <p:grpSp>
        <p:nvGrpSpPr>
          <p:cNvPr id="7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02" name="Oval 101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</p:grpSp>
      <p:grpSp>
        <p:nvGrpSpPr>
          <p:cNvPr id="8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B005CAE-403A-9346-AC51-6141FC0E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895600" y="533400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Oval 98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</p:grpSp>
      <p:grpSp>
        <p:nvGrpSpPr>
          <p:cNvPr id="7" name="Group 151"/>
          <p:cNvGrpSpPr/>
          <p:nvPr/>
        </p:nvGrpSpPr>
        <p:grpSpPr>
          <a:xfrm>
            <a:off x="1961988" y="5638800"/>
            <a:ext cx="476412" cy="369332"/>
            <a:chOff x="5810223" y="3103789"/>
            <a:chExt cx="476412" cy="369332"/>
          </a:xfrm>
        </p:grpSpPr>
        <p:sp>
          <p:nvSpPr>
            <p:cNvPr id="102" name="Oval 101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</p:grpSp>
      <p:grpSp>
        <p:nvGrpSpPr>
          <p:cNvPr id="8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>
            <a:stCxn id="99" idx="6"/>
            <a:endCxn id="102" idx="6"/>
          </p:cNvCxnSpPr>
          <p:nvPr/>
        </p:nvCxnSpPr>
        <p:spPr>
          <a:xfrm flipH="1">
            <a:off x="2365601" y="5355346"/>
            <a:ext cx="223114" cy="462088"/>
          </a:xfrm>
          <a:prstGeom prst="curvedConnector3">
            <a:avLst>
              <a:gd name="adj1" fmla="val -102459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>
            <a:stCxn id="102" idx="2"/>
          </p:cNvCxnSpPr>
          <p:nvPr/>
        </p:nvCxnSpPr>
        <p:spPr>
          <a:xfrm rot="10800000">
            <a:off x="1381309" y="5525150"/>
            <a:ext cx="655108" cy="2922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90C0EC2-5097-4645-90BA-F6733E4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057400"/>
            <a:ext cx="4608078" cy="3767554"/>
            <a:chOff x="0" y="2057400"/>
            <a:chExt cx="4608078" cy="3767554"/>
          </a:xfrm>
        </p:grpSpPr>
        <p:sp>
          <p:nvSpPr>
            <p:cNvPr id="66" name="TextBox 65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126"/>
            <p:cNvCxnSpPr/>
            <p:nvPr/>
          </p:nvCxnSpPr>
          <p:spPr>
            <a:xfrm rot="16200000" flipH="1">
              <a:off x="1881166" y="359188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790476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20410" y="32766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598936" y="4385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24249" y="5486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00200" y="54102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9724" y="46767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681249" y="4081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4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5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6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7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8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2011579" y="3541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4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8" name="Straight Arrow Connector 117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0" name="Straight Arrow Connector 119"/>
            <p:cNvCxnSpPr/>
            <p:nvPr/>
          </p:nvCxnSpPr>
          <p:spPr>
            <a:xfrm rot="5400000">
              <a:off x="978074" y="3550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>
            <a:xfrm>
              <a:off x="1522577" y="41155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2" name="Straight Arrow Connector 121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4" name="Straight Arrow Connector 168"/>
            <p:cNvCxnSpPr/>
            <p:nvPr/>
          </p:nvCxnSpPr>
          <p:spPr>
            <a:xfrm rot="16200000" flipH="1">
              <a:off x="1881167" y="38257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2004623" y="4753532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6" name="Straight Arrow Connector 175"/>
            <p:cNvCxnSpPr/>
            <p:nvPr/>
          </p:nvCxnSpPr>
          <p:spPr>
            <a:xfrm rot="5400000" flipH="1" flipV="1">
              <a:off x="2423749" y="5355720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27" name="Straight Arrow Connector 126"/>
            <p:cNvCxnSpPr/>
            <p:nvPr/>
          </p:nvCxnSpPr>
          <p:spPr>
            <a:xfrm rot="10800000" flipV="1">
              <a:off x="1545901" y="535534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8" name="Straight Arrow Connector 127"/>
            <p:cNvCxnSpPr/>
            <p:nvPr/>
          </p:nvCxnSpPr>
          <p:spPr>
            <a:xfrm rot="16200000" flipV="1">
              <a:off x="912878" y="472604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sp>
        <p:nvSpPr>
          <p:cNvPr id="130" name="Title 1"/>
          <p:cNvSpPr txBox="1">
            <a:spLocks/>
          </p:cNvSpPr>
          <p:nvPr/>
        </p:nvSpPr>
        <p:spPr>
          <a:xfrm>
            <a:off x="0" y="3810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sz="3400" b="0" i="0" dirty="0"/>
              <a:t>The Same de </a:t>
            </a:r>
            <a:r>
              <a:rPr lang="en-US" sz="3400" b="0" i="0" dirty="0" err="1"/>
              <a:t>Bruijn</a:t>
            </a:r>
            <a:r>
              <a:rPr lang="en-US" sz="3400" b="0" i="0" dirty="0"/>
              <a:t> Graph:</a:t>
            </a:r>
          </a:p>
          <a:p>
            <a:pPr fontAlgn="auto">
              <a:spcAft>
                <a:spcPts val="0"/>
              </a:spcAft>
            </a:pPr>
            <a:r>
              <a:rPr lang="en-US" sz="3400" b="0" dirty="0" err="1"/>
              <a:t>DeBruin</a:t>
            </a:r>
            <a:r>
              <a:rPr lang="en-US" sz="3400" b="0" dirty="0"/>
              <a:t>(Genome)=</a:t>
            </a:r>
            <a:r>
              <a:rPr lang="en-US" sz="3400" b="0" dirty="0" err="1"/>
              <a:t>DeBruin</a:t>
            </a:r>
            <a:r>
              <a:rPr lang="en-US" sz="3400" b="0" dirty="0"/>
              <a:t>(Genome Composition)</a:t>
            </a:r>
          </a:p>
          <a:p>
            <a:pPr lvl="0" fontAlgn="auto">
              <a:spcAft>
                <a:spcPts val="0"/>
              </a:spcAft>
            </a:pPr>
            <a:r>
              <a:rPr lang="en-US" sz="3400" b="0" i="0" dirty="0"/>
              <a:t>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2288DA-E2BE-EB44-8300-F6FF5ABA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075" y="3733800"/>
            <a:ext cx="86868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dirty="0" err="1"/>
              <a:t>DeBruijn</a:t>
            </a:r>
            <a:r>
              <a:rPr lang="en-US" b="0" dirty="0"/>
              <a:t>(</a:t>
            </a:r>
            <a:r>
              <a:rPr lang="en-US" dirty="0"/>
              <a:t>k-</a:t>
            </a:r>
            <a:r>
              <a:rPr lang="en-US" dirty="0" err="1"/>
              <a:t>mers</a:t>
            </a:r>
            <a:r>
              <a:rPr lang="en-US" b="0" dirty="0"/>
              <a:t>)</a:t>
            </a:r>
          </a:p>
          <a:p>
            <a:r>
              <a:rPr lang="en-US" b="0" i="0" dirty="0"/>
              <a:t>   form a node for each (</a:t>
            </a:r>
            <a:r>
              <a:rPr lang="en-US" b="0" dirty="0"/>
              <a:t>k-1</a:t>
            </a:r>
            <a:r>
              <a:rPr lang="en-US" b="0" i="0" dirty="0"/>
              <a:t>)-</a:t>
            </a:r>
            <a:r>
              <a:rPr lang="en-US" b="0" i="0" dirty="0" err="1"/>
              <a:t>mer</a:t>
            </a:r>
            <a:r>
              <a:rPr lang="en-US" b="0" i="0" dirty="0"/>
              <a:t> from </a:t>
            </a:r>
            <a:r>
              <a:rPr lang="en-US" dirty="0"/>
              <a:t>k-</a:t>
            </a:r>
            <a:r>
              <a:rPr lang="en-US" dirty="0" err="1"/>
              <a:t>mers</a:t>
            </a:r>
            <a:endParaRPr lang="en-US" b="0" i="0" dirty="0"/>
          </a:p>
          <a:p>
            <a:r>
              <a:rPr lang="en-US" b="0" i="0" dirty="0"/>
              <a:t>   for each </a:t>
            </a:r>
            <a:r>
              <a:rPr lang="en-US" b="0" dirty="0"/>
              <a:t>k</a:t>
            </a:r>
            <a:r>
              <a:rPr lang="en-US" b="0" i="0" dirty="0"/>
              <a:t>-</a:t>
            </a:r>
            <a:r>
              <a:rPr lang="en-US" b="0" i="0" dirty="0" err="1"/>
              <a:t>mer</a:t>
            </a:r>
            <a:r>
              <a:rPr lang="en-US" b="0" i="0" dirty="0"/>
              <a:t> in </a:t>
            </a:r>
            <a:r>
              <a:rPr lang="en-US" dirty="0"/>
              <a:t>k-</a:t>
            </a:r>
            <a:r>
              <a:rPr lang="en-US" dirty="0" err="1"/>
              <a:t>mers</a:t>
            </a:r>
            <a:endParaRPr lang="en-US" dirty="0"/>
          </a:p>
          <a:p>
            <a:r>
              <a:rPr lang="en-US" b="0" i="0" dirty="0"/>
              <a:t>      connect its prefix node with its suffix node by an edge</a:t>
            </a:r>
          </a:p>
          <a:p>
            <a:endParaRPr lang="en-US" b="0" i="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233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Constructing de </a:t>
            </a:r>
            <a:r>
              <a:rPr lang="en-US" b="0" i="0" dirty="0" err="1"/>
              <a:t>Bruijn</a:t>
            </a:r>
            <a:r>
              <a:rPr lang="en-US" b="0" i="0" dirty="0"/>
              <a:t> Graph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8686800" cy="2133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1" i="0" dirty="0">
                <a:solidFill>
                  <a:srgbClr val="000000"/>
                </a:solidFill>
              </a:rPr>
              <a:t>De </a:t>
            </a:r>
            <a:r>
              <a:rPr lang="en-US" b="1" i="0" dirty="0" err="1">
                <a:solidFill>
                  <a:srgbClr val="000000"/>
                </a:solidFill>
              </a:rPr>
              <a:t>Bruijn</a:t>
            </a:r>
            <a:r>
              <a:rPr lang="en-US" b="1" i="0" dirty="0">
                <a:solidFill>
                  <a:srgbClr val="000000"/>
                </a:solidFill>
              </a:rPr>
              <a:t> graph of a collection of </a:t>
            </a:r>
            <a:r>
              <a:rPr lang="en-US" b="1" i="1" dirty="0">
                <a:solidFill>
                  <a:srgbClr val="000000"/>
                </a:solidFill>
              </a:rPr>
              <a:t>k-</a:t>
            </a:r>
            <a:r>
              <a:rPr lang="en-US" i="0" dirty="0" err="1">
                <a:solidFill>
                  <a:srgbClr val="000000"/>
                </a:solidFill>
              </a:rPr>
              <a:t>mers</a:t>
            </a:r>
            <a:r>
              <a:rPr lang="en-US" i="0" dirty="0">
                <a:solidFill>
                  <a:srgbClr val="000000"/>
                </a:solidFill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en-US" b="0" i="0" dirty="0">
                <a:solidFill>
                  <a:srgbClr val="000000"/>
                </a:solidFill>
              </a:rPr>
              <a:t>Represent every </a:t>
            </a:r>
            <a:r>
              <a:rPr lang="en-US" b="0" i="1" dirty="0">
                <a:solidFill>
                  <a:srgbClr val="000000"/>
                </a:solidFill>
              </a:rPr>
              <a:t>k-</a:t>
            </a:r>
            <a:r>
              <a:rPr lang="en-US" b="0" i="0" dirty="0" err="1">
                <a:solidFill>
                  <a:srgbClr val="000000"/>
                </a:solidFill>
              </a:rPr>
              <a:t>mer</a:t>
            </a:r>
            <a:r>
              <a:rPr lang="en-US" b="0" i="0" dirty="0">
                <a:solidFill>
                  <a:srgbClr val="000000"/>
                </a:solidFill>
              </a:rPr>
              <a:t> as an edge between its prefix and suffix</a:t>
            </a:r>
            <a:endParaRPr lang="en-US" b="1" i="1" dirty="0">
              <a:solidFill>
                <a:srgbClr val="000000"/>
              </a:solidFill>
              <a:sym typeface="Wingdings" pitchFamily="2" charset="2"/>
            </a:endParaRPr>
          </a:p>
          <a:p>
            <a:pPr lvl="1" fontAlgn="auto">
              <a:spcAft>
                <a:spcPts val="0"/>
              </a:spcAft>
            </a:pPr>
            <a:r>
              <a:rPr lang="en-US" b="0" i="0" dirty="0">
                <a:solidFill>
                  <a:srgbClr val="000000"/>
                </a:solidFill>
                <a:sym typeface="Wingdings" pitchFamily="2" charset="2"/>
              </a:rPr>
              <a:t>Glue </a:t>
            </a:r>
            <a:r>
              <a:rPr lang="en-US" b="1" i="0" dirty="0">
                <a:solidFill>
                  <a:srgbClr val="000000"/>
                </a:solidFill>
                <a:sym typeface="Wingdings" pitchFamily="2" charset="2"/>
              </a:rPr>
              <a:t>ALL</a:t>
            </a:r>
            <a:r>
              <a:rPr lang="en-US" b="0" i="0" dirty="0">
                <a:solidFill>
                  <a:srgbClr val="000000"/>
                </a:solidFill>
                <a:sym typeface="Wingdings" pitchFamily="2" charset="2"/>
              </a:rPr>
              <a:t> nodes with identical labels.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1DEADD-BA17-6644-87E2-3E17EDE2B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783" y="28374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b="0" i="0" dirty="0">
                <a:latin typeface="+mj-lt"/>
              </a:rPr>
              <a:t>From Hamilton           to Euler            to de </a:t>
            </a:r>
            <a:r>
              <a:rPr lang="en-US" sz="3300" b="0" i="0" dirty="0" err="1">
                <a:latin typeface="+mj-lt"/>
              </a:rPr>
              <a:t>Bruijn</a:t>
            </a:r>
            <a:r>
              <a:rPr lang="en-US" sz="3300" b="0" i="0" dirty="0">
                <a:latin typeface="+mj-lt"/>
              </a:rPr>
              <a:t>            </a:t>
            </a:r>
          </a:p>
        </p:txBody>
      </p:sp>
      <p:pic>
        <p:nvPicPr>
          <p:cNvPr id="2051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934"/>
            <a:ext cx="9144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1934"/>
            <a:ext cx="838200" cy="11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6" y="127839"/>
            <a:ext cx="815986" cy="11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" y="1447800"/>
            <a:ext cx="9212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i="0" dirty="0">
              <a:latin typeface="+mj-lt"/>
            </a:endParaRPr>
          </a:p>
          <a:p>
            <a:r>
              <a:rPr lang="en-US" i="0" dirty="0">
                <a:latin typeface="+mn-lt"/>
              </a:rPr>
              <a:t>Universal String Problem </a:t>
            </a:r>
            <a:r>
              <a:rPr lang="en-US" b="0" i="0" dirty="0">
                <a:latin typeface="+mn-lt"/>
              </a:rPr>
              <a:t>(De </a:t>
            </a:r>
            <a:r>
              <a:rPr lang="en-US" b="0" i="0" dirty="0" err="1">
                <a:latin typeface="+mn-lt"/>
              </a:rPr>
              <a:t>Bruijn</a:t>
            </a:r>
            <a:r>
              <a:rPr lang="en-US" b="0" i="0" dirty="0">
                <a:latin typeface="+mn-lt"/>
              </a:rPr>
              <a:t>, 1946). Find a circular string containing each binary </a:t>
            </a:r>
            <a:r>
              <a:rPr lang="en-US" b="0" dirty="0">
                <a:latin typeface="+mn-lt"/>
              </a:rPr>
              <a:t>k</a:t>
            </a:r>
            <a:r>
              <a:rPr lang="en-US" b="0" i="0" dirty="0">
                <a:latin typeface="+mn-lt"/>
              </a:rPr>
              <a:t>-</a:t>
            </a:r>
            <a:r>
              <a:rPr lang="en-US" b="0" i="0" dirty="0" err="1">
                <a:latin typeface="+mn-lt"/>
              </a:rPr>
              <a:t>mer</a:t>
            </a:r>
            <a:r>
              <a:rPr lang="en-US" b="0" i="0" dirty="0">
                <a:latin typeface="+mn-lt"/>
              </a:rPr>
              <a:t> exactly once.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6882C1-98E9-D04B-9E94-C4E5BEA5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6902148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783" y="28374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b="0" i="0" dirty="0">
                <a:latin typeface="+mj-lt"/>
              </a:rPr>
              <a:t>From Hamilton           to Euler            to de </a:t>
            </a:r>
            <a:r>
              <a:rPr lang="en-US" sz="3300" b="0" i="0" dirty="0" err="1">
                <a:latin typeface="+mj-lt"/>
              </a:rPr>
              <a:t>Bruijn</a:t>
            </a:r>
            <a:r>
              <a:rPr lang="en-US" sz="3300" b="0" i="0" dirty="0">
                <a:latin typeface="+mj-lt"/>
              </a:rPr>
              <a:t>            </a:t>
            </a:r>
          </a:p>
        </p:txBody>
      </p:sp>
      <p:pic>
        <p:nvPicPr>
          <p:cNvPr id="2051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934"/>
            <a:ext cx="9144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1934"/>
            <a:ext cx="838200" cy="11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6" y="127839"/>
            <a:ext cx="815986" cy="11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" y="1447800"/>
            <a:ext cx="92124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i="0" dirty="0">
              <a:latin typeface="+mj-lt"/>
            </a:endParaRPr>
          </a:p>
          <a:p>
            <a:r>
              <a:rPr lang="en-US" i="0" dirty="0">
                <a:latin typeface="+mn-lt"/>
              </a:rPr>
              <a:t>Universal String Problem </a:t>
            </a:r>
            <a:r>
              <a:rPr lang="en-US" b="0" i="0" dirty="0">
                <a:latin typeface="+mn-lt"/>
              </a:rPr>
              <a:t>(De </a:t>
            </a:r>
            <a:r>
              <a:rPr lang="en-US" b="0" i="0" dirty="0" err="1">
                <a:latin typeface="+mn-lt"/>
              </a:rPr>
              <a:t>Bruijn</a:t>
            </a:r>
            <a:r>
              <a:rPr lang="en-US" b="0" i="0" dirty="0">
                <a:latin typeface="+mn-lt"/>
              </a:rPr>
              <a:t>, 1946). Find a circular string containing each binary </a:t>
            </a:r>
            <a:r>
              <a:rPr lang="en-US" b="0" dirty="0" err="1">
                <a:latin typeface="+mn-lt"/>
              </a:rPr>
              <a:t>k</a:t>
            </a:r>
            <a:r>
              <a:rPr lang="en-US" b="0" i="0" dirty="0" err="1">
                <a:latin typeface="+mn-lt"/>
              </a:rPr>
              <a:t>-mer</a:t>
            </a:r>
            <a:r>
              <a:rPr lang="en-US" b="0" i="0" dirty="0">
                <a:latin typeface="+mn-lt"/>
              </a:rPr>
              <a:t> exactly once.  </a:t>
            </a:r>
          </a:p>
          <a:p>
            <a:r>
              <a:rPr lang="en-US" sz="4600" b="0" i="0" dirty="0">
                <a:latin typeface="+mj-lt"/>
              </a:rPr>
              <a:t>000  001  010  011  100  101  110  111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93242" y="3570136"/>
            <a:ext cx="2100837" cy="2066330"/>
            <a:chOff x="3593242" y="3570136"/>
            <a:chExt cx="2100837" cy="2066330"/>
          </a:xfrm>
        </p:grpSpPr>
        <p:sp>
          <p:nvSpPr>
            <p:cNvPr id="106" name="Oval 105"/>
            <p:cNvSpPr/>
            <p:nvPr/>
          </p:nvSpPr>
          <p:spPr>
            <a:xfrm>
              <a:off x="3813891" y="3879401"/>
              <a:ext cx="1600200" cy="1447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966291" y="3570136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 0</a:t>
              </a:r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880691" y="357013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337891" y="410353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337891" y="46414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05503" y="51748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051249" y="5174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612454" y="4774589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593242" y="40318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97CCC-2639-3940-A9D6-4283D9E7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30904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783" y="28374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b="0" i="0" dirty="0">
                <a:latin typeface="+mj-lt"/>
              </a:rPr>
              <a:t>From Hamilton           to Euler            to de </a:t>
            </a:r>
            <a:r>
              <a:rPr lang="en-US" sz="3300" b="0" i="0" dirty="0" err="1">
                <a:latin typeface="+mj-lt"/>
              </a:rPr>
              <a:t>Bruijn</a:t>
            </a:r>
            <a:r>
              <a:rPr lang="en-US" sz="3300" b="0" i="0" dirty="0">
                <a:latin typeface="+mj-lt"/>
              </a:rPr>
              <a:t>            </a:t>
            </a:r>
          </a:p>
        </p:txBody>
      </p:sp>
      <p:pic>
        <p:nvPicPr>
          <p:cNvPr id="2051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934"/>
            <a:ext cx="9144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1934"/>
            <a:ext cx="838200" cy="11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6" y="127839"/>
            <a:ext cx="815986" cy="11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" y="1447800"/>
            <a:ext cx="92124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i="0" dirty="0">
              <a:latin typeface="+mj-lt"/>
            </a:endParaRPr>
          </a:p>
          <a:p>
            <a:r>
              <a:rPr lang="en-US" i="0" dirty="0">
                <a:latin typeface="+mn-lt"/>
              </a:rPr>
              <a:t>Universal String Problem </a:t>
            </a:r>
            <a:r>
              <a:rPr lang="en-US" b="0" i="0" dirty="0">
                <a:latin typeface="+mn-lt"/>
              </a:rPr>
              <a:t>(</a:t>
            </a:r>
            <a:r>
              <a:rPr lang="en-US" b="0" i="0" dirty="0" err="1">
                <a:latin typeface="+mn-lt"/>
              </a:rPr>
              <a:t>Nicolaas</a:t>
            </a:r>
            <a:r>
              <a:rPr lang="en-US" b="0" i="0" dirty="0">
                <a:latin typeface="+mn-lt"/>
              </a:rPr>
              <a:t> de </a:t>
            </a:r>
            <a:r>
              <a:rPr lang="en-US" b="0" i="0" dirty="0" err="1">
                <a:latin typeface="+mn-lt"/>
              </a:rPr>
              <a:t>Bruijn</a:t>
            </a:r>
            <a:r>
              <a:rPr lang="en-US" b="0" i="0" dirty="0">
                <a:latin typeface="+mn-lt"/>
              </a:rPr>
              <a:t>, 1946). Find a circular string containing each binary </a:t>
            </a:r>
            <a:r>
              <a:rPr lang="en-US" b="0" dirty="0" err="1">
                <a:latin typeface="+mn-lt"/>
              </a:rPr>
              <a:t>k</a:t>
            </a:r>
            <a:r>
              <a:rPr lang="en-US" b="0" i="0" dirty="0" err="1">
                <a:latin typeface="+mn-lt"/>
              </a:rPr>
              <a:t>-mer</a:t>
            </a:r>
            <a:r>
              <a:rPr lang="en-US" b="0" i="0" dirty="0">
                <a:latin typeface="+mn-lt"/>
              </a:rPr>
              <a:t> exactly once.  </a:t>
            </a:r>
          </a:p>
          <a:p>
            <a:r>
              <a:rPr lang="en-US" sz="4600" b="0" i="0" dirty="0">
                <a:latin typeface="+mj-lt"/>
              </a:rPr>
              <a:t>000  001  010  011  100  </a:t>
            </a:r>
            <a:r>
              <a:rPr lang="en-US" sz="4600" i="0" dirty="0">
                <a:solidFill>
                  <a:srgbClr val="00B0F0"/>
                </a:solidFill>
                <a:latin typeface="+mj-lt"/>
              </a:rPr>
              <a:t>1</a:t>
            </a:r>
            <a:r>
              <a:rPr lang="en-US" sz="4600" i="0" dirty="0">
                <a:solidFill>
                  <a:srgbClr val="FFC000"/>
                </a:solidFill>
                <a:latin typeface="+mj-lt"/>
              </a:rPr>
              <a:t>0</a:t>
            </a:r>
            <a:r>
              <a:rPr lang="en-US" sz="4600" i="0" dirty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4600" b="0" i="0" dirty="0">
                <a:latin typeface="+mj-lt"/>
              </a:rPr>
              <a:t>  110  111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93242" y="3570136"/>
            <a:ext cx="2100837" cy="2070106"/>
            <a:chOff x="3593242" y="3570136"/>
            <a:chExt cx="2100837" cy="2070106"/>
          </a:xfrm>
        </p:grpSpPr>
        <p:sp>
          <p:nvSpPr>
            <p:cNvPr id="106" name="Oval 105"/>
            <p:cNvSpPr/>
            <p:nvPr/>
          </p:nvSpPr>
          <p:spPr>
            <a:xfrm>
              <a:off x="3813891" y="3879401"/>
              <a:ext cx="1600200" cy="1447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966291" y="3570136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>
                  <a:solidFill>
                    <a:srgbClr val="C00000"/>
                  </a:solidFill>
                </a:rPr>
                <a:t> </a:t>
              </a:r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880691" y="357013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337891" y="410353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0</a:t>
              </a:r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337891" y="46414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05503" y="51748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/>
                <a:t>1</a:t>
              </a:r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051249" y="5178577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>
                  <a:solidFill>
                    <a:srgbClr val="0070C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612454" y="4774589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>
                  <a:solidFill>
                    <a:srgbClr val="FFC000"/>
                  </a:solidFill>
                </a:rPr>
                <a:t>0</a:t>
              </a:r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593242" y="403180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>
                  <a:solidFill>
                    <a:srgbClr val="FF0000"/>
                  </a:solidFill>
                </a:rPr>
                <a:t>1</a:t>
              </a:r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6813D-F097-3245-8A05-68A808FE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1321910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783" y="28374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b="0" i="0" dirty="0">
                <a:latin typeface="+mj-lt"/>
              </a:rPr>
              <a:t>From Hamilton           to Euler            to de </a:t>
            </a:r>
            <a:r>
              <a:rPr lang="en-US" sz="3300" b="0" i="0" dirty="0" err="1">
                <a:latin typeface="+mj-lt"/>
              </a:rPr>
              <a:t>Bruijn</a:t>
            </a:r>
            <a:r>
              <a:rPr lang="en-US" sz="3300" b="0" i="0" dirty="0">
                <a:latin typeface="+mj-lt"/>
              </a:rPr>
              <a:t>            </a:t>
            </a:r>
          </a:p>
        </p:txBody>
      </p:sp>
      <p:pic>
        <p:nvPicPr>
          <p:cNvPr id="2051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934"/>
            <a:ext cx="9144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1934"/>
            <a:ext cx="838200" cy="11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6" y="127839"/>
            <a:ext cx="815986" cy="11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" y="1447800"/>
            <a:ext cx="92124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i="0" dirty="0">
              <a:latin typeface="+mj-lt"/>
            </a:endParaRPr>
          </a:p>
          <a:p>
            <a:r>
              <a:rPr lang="en-US" i="0" dirty="0">
                <a:latin typeface="+mn-lt"/>
              </a:rPr>
              <a:t>Universal String Problem </a:t>
            </a:r>
            <a:r>
              <a:rPr lang="en-US" b="0" i="0" dirty="0">
                <a:latin typeface="+mn-lt"/>
              </a:rPr>
              <a:t>(</a:t>
            </a:r>
            <a:r>
              <a:rPr lang="en-US" b="0" i="0" dirty="0" err="1">
                <a:latin typeface="+mn-lt"/>
              </a:rPr>
              <a:t>Nicolaas</a:t>
            </a:r>
            <a:r>
              <a:rPr lang="en-US" b="0" i="0" dirty="0">
                <a:latin typeface="+mn-lt"/>
              </a:rPr>
              <a:t> de </a:t>
            </a:r>
            <a:r>
              <a:rPr lang="en-US" b="0" i="0" dirty="0" err="1">
                <a:latin typeface="+mn-lt"/>
              </a:rPr>
              <a:t>Bruijn</a:t>
            </a:r>
            <a:r>
              <a:rPr lang="en-US" b="0" i="0" dirty="0">
                <a:latin typeface="+mn-lt"/>
              </a:rPr>
              <a:t>, 1946). Find a circular string containing each binary </a:t>
            </a:r>
            <a:r>
              <a:rPr lang="en-US" b="0" dirty="0" err="1">
                <a:latin typeface="+mn-lt"/>
              </a:rPr>
              <a:t>k</a:t>
            </a:r>
            <a:r>
              <a:rPr lang="en-US" b="0" i="0" dirty="0" err="1">
                <a:latin typeface="+mn-lt"/>
              </a:rPr>
              <a:t>-mer</a:t>
            </a:r>
            <a:r>
              <a:rPr lang="en-US" b="0" i="0" dirty="0">
                <a:latin typeface="+mn-lt"/>
              </a:rPr>
              <a:t> exactly once.  </a:t>
            </a:r>
          </a:p>
          <a:p>
            <a:r>
              <a:rPr lang="en-US" sz="4600" b="0" i="0" dirty="0">
                <a:solidFill>
                  <a:srgbClr val="C00000"/>
                </a:solidFill>
                <a:latin typeface="+mj-lt"/>
              </a:rPr>
              <a:t>000</a:t>
            </a:r>
            <a:r>
              <a:rPr lang="en-US" sz="4600" b="0" i="0" dirty="0">
                <a:latin typeface="+mj-lt"/>
              </a:rPr>
              <a:t>  </a:t>
            </a:r>
            <a:r>
              <a:rPr lang="en-US" sz="4600" b="0" i="0" dirty="0">
                <a:solidFill>
                  <a:srgbClr val="7030A0"/>
                </a:solidFill>
                <a:latin typeface="+mj-lt"/>
              </a:rPr>
              <a:t>001</a:t>
            </a:r>
            <a:r>
              <a:rPr lang="en-US" sz="4600" b="0" i="0" dirty="0">
                <a:latin typeface="+mj-lt"/>
              </a:rPr>
              <a:t>  </a:t>
            </a:r>
            <a:r>
              <a:rPr lang="en-US" sz="4600" b="0" i="0" dirty="0">
                <a:solidFill>
                  <a:srgbClr val="FFC000"/>
                </a:solidFill>
                <a:latin typeface="+mj-lt"/>
              </a:rPr>
              <a:t>010</a:t>
            </a:r>
            <a:r>
              <a:rPr lang="en-US" sz="4600" b="0" i="0" dirty="0">
                <a:latin typeface="+mj-lt"/>
              </a:rPr>
              <a:t>  </a:t>
            </a:r>
            <a:r>
              <a:rPr lang="en-US" sz="4600" b="0" i="0" dirty="0">
                <a:solidFill>
                  <a:srgbClr val="92D050"/>
                </a:solidFill>
                <a:latin typeface="+mj-lt"/>
              </a:rPr>
              <a:t>011</a:t>
            </a:r>
            <a:r>
              <a:rPr lang="en-US" sz="4600" b="0" i="0" dirty="0">
                <a:latin typeface="+mj-lt"/>
              </a:rPr>
              <a:t>  </a:t>
            </a:r>
            <a:r>
              <a:rPr lang="en-US" sz="4600" b="0" i="0" dirty="0">
                <a:solidFill>
                  <a:srgbClr val="FF0000"/>
                </a:solidFill>
                <a:latin typeface="+mj-lt"/>
              </a:rPr>
              <a:t>100</a:t>
            </a:r>
            <a:r>
              <a:rPr lang="en-US" sz="4600" b="0" i="0" dirty="0">
                <a:latin typeface="+mj-lt"/>
              </a:rPr>
              <a:t>  </a:t>
            </a:r>
            <a:r>
              <a:rPr lang="en-US" sz="4600" b="0" i="0" dirty="0">
                <a:solidFill>
                  <a:srgbClr val="0070C0"/>
                </a:solidFill>
                <a:latin typeface="+mj-lt"/>
              </a:rPr>
              <a:t>101</a:t>
            </a:r>
            <a:r>
              <a:rPr lang="en-US" sz="4600" b="0" i="0" dirty="0">
                <a:latin typeface="+mj-lt"/>
              </a:rPr>
              <a:t>  110  </a:t>
            </a:r>
            <a:r>
              <a:rPr lang="en-US" sz="4600" b="0" i="0" dirty="0">
                <a:solidFill>
                  <a:srgbClr val="00B050"/>
                </a:solidFill>
                <a:latin typeface="+mj-lt"/>
              </a:rPr>
              <a:t>111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434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rPr>
              <a:t>000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7464" y="3674276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4" name="Group 161"/>
          <p:cNvGrpSpPr/>
          <p:nvPr/>
        </p:nvGrpSpPr>
        <p:grpSpPr>
          <a:xfrm>
            <a:off x="0" y="3480180"/>
            <a:ext cx="418704" cy="369332"/>
            <a:chOff x="-6464" y="3108920"/>
            <a:chExt cx="418704" cy="369332"/>
          </a:xfrm>
        </p:grpSpPr>
        <p:sp>
          <p:nvSpPr>
            <p:cNvPr id="22" name="Oval 21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64" y="310892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00</a:t>
              </a:r>
            </a:p>
          </p:txBody>
        </p:sp>
      </p:grpSp>
      <p:grpSp>
        <p:nvGrpSpPr>
          <p:cNvPr id="6" name="Group 160"/>
          <p:cNvGrpSpPr/>
          <p:nvPr/>
        </p:nvGrpSpPr>
        <p:grpSpPr>
          <a:xfrm>
            <a:off x="549194" y="3489705"/>
            <a:ext cx="418704" cy="369332"/>
            <a:chOff x="546909" y="3100655"/>
            <a:chExt cx="418704" cy="369332"/>
          </a:xfrm>
        </p:grpSpPr>
        <p:sp>
          <p:nvSpPr>
            <p:cNvPr id="20" name="Oval 1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909" y="3100655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00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1547174" y="3660693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394218" y="327016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7030A0"/>
                </a:solidFill>
                <a:latin typeface="Calibri" pitchFamily="34" charset="0"/>
              </a:rPr>
              <a:t>001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" name="Group 159"/>
          <p:cNvGrpSpPr/>
          <p:nvPr/>
        </p:nvGrpSpPr>
        <p:grpSpPr>
          <a:xfrm>
            <a:off x="1163479" y="3466597"/>
            <a:ext cx="418704" cy="369332"/>
            <a:chOff x="1162954" y="3105362"/>
            <a:chExt cx="418704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1162954" y="310536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00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194816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27"/>
          <p:cNvGrpSpPr/>
          <p:nvPr/>
        </p:nvGrpSpPr>
        <p:grpSpPr>
          <a:xfrm>
            <a:off x="1731723" y="3485647"/>
            <a:ext cx="418704" cy="369332"/>
            <a:chOff x="1734359" y="3110180"/>
            <a:chExt cx="418704" cy="369332"/>
          </a:xfrm>
        </p:grpSpPr>
        <p:sp>
          <p:nvSpPr>
            <p:cNvPr id="29" name="TextBox 28"/>
            <p:cNvSpPr txBox="1"/>
            <p:nvPr/>
          </p:nvSpPr>
          <p:spPr>
            <a:xfrm>
              <a:off x="1734359" y="31101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01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2705774" y="3659572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2552178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FFC000"/>
                </a:solidFill>
                <a:latin typeface="Calibri" pitchFamily="34" charset="0"/>
              </a:rPr>
              <a:t>010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" name="Group 157"/>
          <p:cNvGrpSpPr/>
          <p:nvPr/>
        </p:nvGrpSpPr>
        <p:grpSpPr>
          <a:xfrm>
            <a:off x="2292115" y="3465476"/>
            <a:ext cx="418704" cy="369332"/>
            <a:chOff x="2318088" y="3101804"/>
            <a:chExt cx="418704" cy="369332"/>
          </a:xfrm>
        </p:grpSpPr>
        <p:sp>
          <p:nvSpPr>
            <p:cNvPr id="40" name="TextBox 39"/>
            <p:cNvSpPr txBox="1"/>
            <p:nvPr/>
          </p:nvSpPr>
          <p:spPr>
            <a:xfrm>
              <a:off x="2318088" y="31018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01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56"/>
          <p:cNvGrpSpPr/>
          <p:nvPr/>
        </p:nvGrpSpPr>
        <p:grpSpPr>
          <a:xfrm>
            <a:off x="2902421" y="3475001"/>
            <a:ext cx="418704" cy="369332"/>
            <a:chOff x="2911989" y="3108224"/>
            <a:chExt cx="418704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2911989" y="310822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739314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92D050"/>
                </a:solidFill>
                <a:latin typeface="Calibri" pitchFamily="34" charset="0"/>
              </a:rPr>
              <a:t>011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5" name="Group 155"/>
          <p:cNvGrpSpPr/>
          <p:nvPr/>
        </p:nvGrpSpPr>
        <p:grpSpPr>
          <a:xfrm>
            <a:off x="3471453" y="3480180"/>
            <a:ext cx="418704" cy="369332"/>
            <a:chOff x="3482502" y="3117296"/>
            <a:chExt cx="418704" cy="369332"/>
          </a:xfrm>
        </p:grpSpPr>
        <p:sp>
          <p:nvSpPr>
            <p:cNvPr id="49" name="TextBox 48"/>
            <p:cNvSpPr txBox="1"/>
            <p:nvPr/>
          </p:nvSpPr>
          <p:spPr>
            <a:xfrm>
              <a:off x="3482502" y="311729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01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8" name="Group 154"/>
          <p:cNvGrpSpPr/>
          <p:nvPr/>
        </p:nvGrpSpPr>
        <p:grpSpPr>
          <a:xfrm>
            <a:off x="4051489" y="3480180"/>
            <a:ext cx="418704" cy="369332"/>
            <a:chOff x="4070871" y="3117296"/>
            <a:chExt cx="418704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4070871" y="311729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3868042" y="3655226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>
          <a:xfrm>
            <a:off x="5004941" y="3655226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4856585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FF0000"/>
                </a:solidFill>
                <a:latin typeface="Calibri" pitchFamily="34" charset="0"/>
              </a:rPr>
              <a:t>100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4" name="Group 153"/>
          <p:cNvGrpSpPr/>
          <p:nvPr/>
        </p:nvGrpSpPr>
        <p:grpSpPr>
          <a:xfrm>
            <a:off x="4608916" y="3470655"/>
            <a:ext cx="418704" cy="369332"/>
            <a:chOff x="4663086" y="3111329"/>
            <a:chExt cx="418704" cy="369332"/>
          </a:xfrm>
        </p:grpSpPr>
        <p:sp>
          <p:nvSpPr>
            <p:cNvPr id="58" name="TextBox 57"/>
            <p:cNvSpPr txBox="1"/>
            <p:nvPr/>
          </p:nvSpPr>
          <p:spPr>
            <a:xfrm>
              <a:off x="4663086" y="311132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27" name="Group 152"/>
          <p:cNvGrpSpPr/>
          <p:nvPr/>
        </p:nvGrpSpPr>
        <p:grpSpPr>
          <a:xfrm>
            <a:off x="5188602" y="3470655"/>
            <a:ext cx="418704" cy="369332"/>
            <a:chOff x="5226023" y="3108677"/>
            <a:chExt cx="418704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5226023" y="310867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6227565" y="3669097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6061507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00B0F0"/>
                </a:solidFill>
                <a:latin typeface="Calibri" pitchFamily="34" charset="0"/>
              </a:rPr>
              <a:t>101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048" name="Group 151"/>
          <p:cNvGrpSpPr/>
          <p:nvPr/>
        </p:nvGrpSpPr>
        <p:grpSpPr>
          <a:xfrm>
            <a:off x="5802518" y="3484526"/>
            <a:ext cx="418704" cy="369332"/>
            <a:chOff x="5810223" y="3103789"/>
            <a:chExt cx="418704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5810223" y="310378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2052" name="Group 150"/>
          <p:cNvGrpSpPr/>
          <p:nvPr/>
        </p:nvGrpSpPr>
        <p:grpSpPr>
          <a:xfrm>
            <a:off x="6422535" y="3494051"/>
            <a:ext cx="418704" cy="369332"/>
            <a:chOff x="6394423" y="3100655"/>
            <a:chExt cx="418704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6394423" y="310065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01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>
            <a:off x="7431139" y="3688147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7260206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latin typeface="Calibri" pitchFamily="34" charset="0"/>
              </a:rPr>
              <a:t>110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054" name="Group 121"/>
          <p:cNvGrpSpPr/>
          <p:nvPr/>
        </p:nvGrpSpPr>
        <p:grpSpPr>
          <a:xfrm>
            <a:off x="7031643" y="3503576"/>
            <a:ext cx="418704" cy="369332"/>
            <a:chOff x="7008512" y="3091130"/>
            <a:chExt cx="418704" cy="369332"/>
          </a:xfrm>
        </p:grpSpPr>
        <p:sp>
          <p:nvSpPr>
            <p:cNvPr id="76" name="TextBox 75"/>
            <p:cNvSpPr txBox="1"/>
            <p:nvPr/>
          </p:nvSpPr>
          <p:spPr>
            <a:xfrm>
              <a:off x="7008512" y="30911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039836" y="3108458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2055" name="Group 119"/>
          <p:cNvGrpSpPr/>
          <p:nvPr/>
        </p:nvGrpSpPr>
        <p:grpSpPr>
          <a:xfrm>
            <a:off x="7595171" y="3503576"/>
            <a:ext cx="418704" cy="369332"/>
            <a:chOff x="7587644" y="3105362"/>
            <a:chExt cx="418704" cy="369332"/>
          </a:xfrm>
        </p:grpSpPr>
        <p:sp>
          <p:nvSpPr>
            <p:cNvPr id="74" name="TextBox 73"/>
            <p:cNvSpPr txBox="1"/>
            <p:nvPr/>
          </p:nvSpPr>
          <p:spPr>
            <a:xfrm>
              <a:off x="7587644" y="310536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8420666" y="329762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0" dirty="0">
                <a:solidFill>
                  <a:srgbClr val="00B050"/>
                </a:solidFill>
                <a:latin typeface="Calibri" pitchFamily="34" charset="0"/>
              </a:rPr>
              <a:t>111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057" name="Group 116"/>
          <p:cNvGrpSpPr/>
          <p:nvPr/>
        </p:nvGrpSpPr>
        <p:grpSpPr>
          <a:xfrm>
            <a:off x="8168756" y="3494051"/>
            <a:ext cx="418704" cy="369332"/>
            <a:chOff x="8159660" y="3113738"/>
            <a:chExt cx="418704" cy="369332"/>
          </a:xfrm>
        </p:grpSpPr>
        <p:sp>
          <p:nvSpPr>
            <p:cNvPr id="85" name="TextBox 84"/>
            <p:cNvSpPr txBox="1"/>
            <p:nvPr/>
          </p:nvSpPr>
          <p:spPr>
            <a:xfrm>
              <a:off x="8159660" y="311373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2058" name="Group 113"/>
          <p:cNvGrpSpPr/>
          <p:nvPr/>
        </p:nvGrpSpPr>
        <p:grpSpPr>
          <a:xfrm>
            <a:off x="8753953" y="3475001"/>
            <a:ext cx="418704" cy="369332"/>
            <a:chOff x="8786990" y="3082504"/>
            <a:chExt cx="418704" cy="369332"/>
          </a:xfrm>
        </p:grpSpPr>
        <p:sp>
          <p:nvSpPr>
            <p:cNvPr id="83" name="TextBox 82"/>
            <p:cNvSpPr txBox="1"/>
            <p:nvPr/>
          </p:nvSpPr>
          <p:spPr>
            <a:xfrm>
              <a:off x="8786990" y="30825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kern="0" dirty="0">
                  <a:latin typeface="Calibri" pitchFamily="34" charset="0"/>
                </a:rPr>
                <a:t>11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8568038" y="3659572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67" name="Oval 166"/>
          <p:cNvSpPr/>
          <p:nvPr/>
        </p:nvSpPr>
        <p:spPr>
          <a:xfrm>
            <a:off x="3221046" y="4572000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613991" y="4564051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162696" y="45413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00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578503" y="45333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01</a:t>
            </a:r>
          </a:p>
        </p:txBody>
      </p:sp>
      <p:sp>
        <p:nvSpPr>
          <p:cNvPr id="174" name="Oval 173"/>
          <p:cNvSpPr/>
          <p:nvPr/>
        </p:nvSpPr>
        <p:spPr>
          <a:xfrm>
            <a:off x="3275658" y="5821854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668603" y="5813905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217308" y="5791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>
                <a:latin typeface="Calibri" pitchFamily="34" charset="0"/>
              </a:rPr>
              <a:t>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633115" y="5783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>
                <a:latin typeface="Calibri" pitchFamily="34" charset="0"/>
              </a:rPr>
              <a:t>11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87" name="Straight Arrow Connector 186"/>
          <p:cNvCxnSpPr>
            <a:endCxn id="172" idx="1"/>
          </p:cNvCxnSpPr>
          <p:nvPr/>
        </p:nvCxnSpPr>
        <p:spPr>
          <a:xfrm flipV="1">
            <a:off x="3566505" y="4718012"/>
            <a:ext cx="1011998" cy="17739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89" name="Straight Arrow Connector 188"/>
          <p:cNvCxnSpPr>
            <a:stCxn id="176" idx="0"/>
            <a:endCxn id="167" idx="4"/>
          </p:cNvCxnSpPr>
          <p:nvPr/>
        </p:nvCxnSpPr>
        <p:spPr>
          <a:xfrm flipH="1" flipV="1">
            <a:off x="3385638" y="4902678"/>
            <a:ext cx="41022" cy="88852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98" name="Straight Arrow Connector 197"/>
          <p:cNvCxnSpPr>
            <a:endCxn id="177" idx="0"/>
          </p:cNvCxnSpPr>
          <p:nvPr/>
        </p:nvCxnSpPr>
        <p:spPr>
          <a:xfrm>
            <a:off x="4775562" y="4914652"/>
            <a:ext cx="66905" cy="868548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0" name="Straight Arrow Connector 199"/>
          <p:cNvCxnSpPr/>
          <p:nvPr/>
        </p:nvCxnSpPr>
        <p:spPr>
          <a:xfrm flipH="1">
            <a:off x="3550231" y="4813539"/>
            <a:ext cx="1082884" cy="1021254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6" name="Straight Arrow Connector 95"/>
          <p:cNvCxnSpPr>
            <a:stCxn id="167" idx="2"/>
            <a:endCxn id="171" idx="0"/>
          </p:cNvCxnSpPr>
          <p:nvPr/>
        </p:nvCxnSpPr>
        <p:spPr>
          <a:xfrm rot="10800000" flipH="1">
            <a:off x="3221046" y="4541347"/>
            <a:ext cx="151002" cy="195993"/>
          </a:xfrm>
          <a:prstGeom prst="curvedConnector4">
            <a:avLst>
              <a:gd name="adj1" fmla="val -190031"/>
              <a:gd name="adj2" fmla="val 216637"/>
            </a:avLst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7" name="Straight Arrow Connector 106"/>
          <p:cNvCxnSpPr>
            <a:stCxn id="174" idx="6"/>
            <a:endCxn id="170" idx="4"/>
          </p:cNvCxnSpPr>
          <p:nvPr/>
        </p:nvCxnSpPr>
        <p:spPr>
          <a:xfrm flipV="1">
            <a:off x="3604842" y="4894729"/>
            <a:ext cx="1173741" cy="1092464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0" name="Straight Arrow Connector 109"/>
          <p:cNvCxnSpPr>
            <a:endCxn id="174" idx="5"/>
          </p:cNvCxnSpPr>
          <p:nvPr/>
        </p:nvCxnSpPr>
        <p:spPr>
          <a:xfrm rot="10800000" flipV="1">
            <a:off x="3556634" y="6095999"/>
            <a:ext cx="1167766" cy="810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3" name="Straight Arrow Connector 95"/>
          <p:cNvCxnSpPr>
            <a:stCxn id="175" idx="4"/>
            <a:endCxn id="175" idx="6"/>
          </p:cNvCxnSpPr>
          <p:nvPr/>
        </p:nvCxnSpPr>
        <p:spPr>
          <a:xfrm rot="5400000" flipH="1" flipV="1">
            <a:off x="4832821" y="5979618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7" name="Straight Arrow Connector 96"/>
          <p:cNvCxnSpPr/>
          <p:nvPr/>
        </p:nvCxnSpPr>
        <p:spPr>
          <a:xfrm>
            <a:off x="390525" y="3675062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8" name="Straight Arrow Connector 97"/>
          <p:cNvCxnSpPr/>
          <p:nvPr/>
        </p:nvCxnSpPr>
        <p:spPr>
          <a:xfrm>
            <a:off x="1543050" y="36576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9" name="Straight Arrow Connector 98"/>
          <p:cNvCxnSpPr/>
          <p:nvPr/>
        </p:nvCxnSpPr>
        <p:spPr>
          <a:xfrm>
            <a:off x="2715299" y="3659572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0" name="Straight Arrow Connector 99"/>
          <p:cNvCxnSpPr/>
          <p:nvPr/>
        </p:nvCxnSpPr>
        <p:spPr>
          <a:xfrm>
            <a:off x="3867150" y="36576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1" name="Straight Arrow Connector 100"/>
          <p:cNvCxnSpPr/>
          <p:nvPr/>
        </p:nvCxnSpPr>
        <p:spPr>
          <a:xfrm>
            <a:off x="5002530" y="3657600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2" name="Straight Arrow Connector 101"/>
          <p:cNvCxnSpPr/>
          <p:nvPr/>
        </p:nvCxnSpPr>
        <p:spPr>
          <a:xfrm>
            <a:off x="6227565" y="3665537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3" name="Straight Arrow Connector 102"/>
          <p:cNvCxnSpPr/>
          <p:nvPr/>
        </p:nvCxnSpPr>
        <p:spPr>
          <a:xfrm>
            <a:off x="7421614" y="3675062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4" name="Straight Arrow Connector 103"/>
          <p:cNvCxnSpPr/>
          <p:nvPr/>
        </p:nvCxnSpPr>
        <p:spPr>
          <a:xfrm>
            <a:off x="8572500" y="36576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5BF941-CE9A-CF4D-BEAB-0F1714D1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7835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0856 L 0.27847 0.1085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5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L 0.26042 0.14445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7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4167 0.222 " pathEditMode="relative" rAng="0" ptsTypes="AA">
                                      <p:cBhvr>
                                        <p:cTn id="4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11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08108 0.24468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122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8333 0.24445 " pathEditMode="relative" rAng="0" ptsTypes="AA">
                                      <p:cBhvr>
                                        <p:cTn id="64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122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5434 0.28773 " pathEditMode="relative" rAng="0" ptsTypes="AA">
                                      <p:cBhvr>
                                        <p:cTn id="72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144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37413 0.3419 " pathEditMode="relative" rAng="0" ptsTypes="AA">
                                      <p:cBhvr>
                                        <p:cTn id="80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71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8333 0.34445 " pathEditMode="relative" rAng="0" ptsTypes="AA">
                                      <p:cBhvr>
                                        <p:cTn id="88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0" y="172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70" grpId="0" animBg="1"/>
      <p:bldP spid="171" grpId="0"/>
      <p:bldP spid="172" grpId="0"/>
      <p:bldP spid="174" grpId="0" animBg="1"/>
      <p:bldP spid="175" grpId="0" animBg="1"/>
      <p:bldP spid="176" grpId="0"/>
      <p:bldP spid="17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783" y="28374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b="0" i="0" dirty="0">
                <a:latin typeface="+mj-lt"/>
              </a:rPr>
              <a:t>From Hamilton           to Euler            to de </a:t>
            </a:r>
            <a:r>
              <a:rPr lang="en-US" sz="3300" b="0" i="0" dirty="0" err="1">
                <a:latin typeface="+mj-lt"/>
              </a:rPr>
              <a:t>Bruijn</a:t>
            </a:r>
            <a:r>
              <a:rPr lang="en-US" sz="3300" b="0" i="0" dirty="0">
                <a:latin typeface="+mj-lt"/>
              </a:rPr>
              <a:t>            </a:t>
            </a:r>
          </a:p>
        </p:txBody>
      </p:sp>
      <p:pic>
        <p:nvPicPr>
          <p:cNvPr id="2051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934"/>
            <a:ext cx="9144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1934"/>
            <a:ext cx="838200" cy="11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6" y="127839"/>
            <a:ext cx="815986" cy="11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3229566" y="4568378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622511" y="4560429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171216" y="45377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00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587023" y="45297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01</a:t>
            </a:r>
          </a:p>
        </p:txBody>
      </p:sp>
      <p:sp>
        <p:nvSpPr>
          <p:cNvPr id="174" name="Oval 173"/>
          <p:cNvSpPr/>
          <p:nvPr/>
        </p:nvSpPr>
        <p:spPr>
          <a:xfrm>
            <a:off x="3284178" y="5818232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677123" y="5810283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225828" y="57875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>
                <a:latin typeface="Calibri" pitchFamily="34" charset="0"/>
              </a:rPr>
              <a:t>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0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641635" y="57795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>
                <a:latin typeface="Calibri" pitchFamily="34" charset="0"/>
              </a:rPr>
              <a:t>11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87" name="Straight Arrow Connector 186"/>
          <p:cNvCxnSpPr>
            <a:endCxn id="172" idx="1"/>
          </p:cNvCxnSpPr>
          <p:nvPr/>
        </p:nvCxnSpPr>
        <p:spPr>
          <a:xfrm flipV="1">
            <a:off x="3575025" y="4714390"/>
            <a:ext cx="1011998" cy="1773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89" name="Straight Arrow Connector 188"/>
          <p:cNvCxnSpPr>
            <a:stCxn id="176" idx="0"/>
            <a:endCxn id="167" idx="4"/>
          </p:cNvCxnSpPr>
          <p:nvPr/>
        </p:nvCxnSpPr>
        <p:spPr>
          <a:xfrm flipH="1" flipV="1">
            <a:off x="3394158" y="4899056"/>
            <a:ext cx="41022" cy="888522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98" name="Straight Arrow Connector 197"/>
          <p:cNvCxnSpPr>
            <a:endCxn id="177" idx="0"/>
          </p:cNvCxnSpPr>
          <p:nvPr/>
        </p:nvCxnSpPr>
        <p:spPr>
          <a:xfrm>
            <a:off x="4784082" y="4911030"/>
            <a:ext cx="66905" cy="86854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0" name="Straight Arrow Connector 199"/>
          <p:cNvCxnSpPr/>
          <p:nvPr/>
        </p:nvCxnSpPr>
        <p:spPr>
          <a:xfrm flipH="1">
            <a:off x="3558751" y="4809917"/>
            <a:ext cx="1082884" cy="102125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6" name="Straight Arrow Connector 95"/>
          <p:cNvCxnSpPr>
            <a:stCxn id="167" idx="2"/>
            <a:endCxn id="171" idx="0"/>
          </p:cNvCxnSpPr>
          <p:nvPr/>
        </p:nvCxnSpPr>
        <p:spPr>
          <a:xfrm rot="10800000" flipH="1">
            <a:off x="3229566" y="4537725"/>
            <a:ext cx="151002" cy="195993"/>
          </a:xfrm>
          <a:prstGeom prst="curvedConnector4">
            <a:avLst>
              <a:gd name="adj1" fmla="val -190031"/>
              <a:gd name="adj2" fmla="val 216637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7" name="Straight Arrow Connector 106"/>
          <p:cNvCxnSpPr>
            <a:stCxn id="174" idx="6"/>
            <a:endCxn id="170" idx="4"/>
          </p:cNvCxnSpPr>
          <p:nvPr/>
        </p:nvCxnSpPr>
        <p:spPr>
          <a:xfrm flipV="1">
            <a:off x="3613362" y="4891107"/>
            <a:ext cx="1173741" cy="109246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0" name="Straight Arrow Connector 109"/>
          <p:cNvCxnSpPr>
            <a:endCxn id="174" idx="5"/>
          </p:cNvCxnSpPr>
          <p:nvPr/>
        </p:nvCxnSpPr>
        <p:spPr>
          <a:xfrm rot="10800000" flipV="1">
            <a:off x="3565154" y="6092377"/>
            <a:ext cx="1167766" cy="8105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3" name="Straight Arrow Connector 95"/>
          <p:cNvCxnSpPr>
            <a:stCxn id="175" idx="4"/>
            <a:endCxn id="175" idx="6"/>
          </p:cNvCxnSpPr>
          <p:nvPr/>
        </p:nvCxnSpPr>
        <p:spPr>
          <a:xfrm rot="5400000" flipH="1" flipV="1">
            <a:off x="4841341" y="5975996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7" name="Straight Arrow Connector 116"/>
          <p:cNvCxnSpPr/>
          <p:nvPr/>
        </p:nvCxnSpPr>
        <p:spPr>
          <a:xfrm flipV="1">
            <a:off x="3581400" y="4706695"/>
            <a:ext cx="1011998" cy="17739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8" name="Straight Arrow Connector 117"/>
          <p:cNvCxnSpPr/>
          <p:nvPr/>
        </p:nvCxnSpPr>
        <p:spPr>
          <a:xfrm flipH="1" flipV="1">
            <a:off x="3400533" y="4891361"/>
            <a:ext cx="41022" cy="88852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9" name="Straight Arrow Connector 118"/>
          <p:cNvCxnSpPr/>
          <p:nvPr/>
        </p:nvCxnSpPr>
        <p:spPr>
          <a:xfrm>
            <a:off x="4790457" y="4903335"/>
            <a:ext cx="66905" cy="868548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" name="Straight Arrow Connector 119"/>
          <p:cNvCxnSpPr/>
          <p:nvPr/>
        </p:nvCxnSpPr>
        <p:spPr>
          <a:xfrm flipH="1">
            <a:off x="3565126" y="4802222"/>
            <a:ext cx="1082884" cy="1021254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1" name="Straight Arrow Connector 95"/>
          <p:cNvCxnSpPr/>
          <p:nvPr/>
        </p:nvCxnSpPr>
        <p:spPr>
          <a:xfrm rot="10800000" flipH="1">
            <a:off x="3235941" y="4530030"/>
            <a:ext cx="151002" cy="195993"/>
          </a:xfrm>
          <a:prstGeom prst="curvedConnector4">
            <a:avLst>
              <a:gd name="adj1" fmla="val -190031"/>
              <a:gd name="adj2" fmla="val 216637"/>
            </a:avLst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2" name="Straight Arrow Connector 121"/>
          <p:cNvCxnSpPr/>
          <p:nvPr/>
        </p:nvCxnSpPr>
        <p:spPr>
          <a:xfrm flipV="1">
            <a:off x="3619737" y="4883412"/>
            <a:ext cx="1173741" cy="1092464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3" name="Straight Arrow Connector 122"/>
          <p:cNvCxnSpPr/>
          <p:nvPr/>
        </p:nvCxnSpPr>
        <p:spPr>
          <a:xfrm rot="10800000" flipV="1">
            <a:off x="3571529" y="6084682"/>
            <a:ext cx="1167766" cy="810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4" name="Straight Arrow Connector 95"/>
          <p:cNvCxnSpPr/>
          <p:nvPr/>
        </p:nvCxnSpPr>
        <p:spPr>
          <a:xfrm rot="5400000" flipH="1" flipV="1">
            <a:off x="4847716" y="5968301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0" name="Oval 129"/>
          <p:cNvSpPr/>
          <p:nvPr/>
        </p:nvSpPr>
        <p:spPr>
          <a:xfrm>
            <a:off x="6180494" y="4606230"/>
            <a:ext cx="1600200" cy="144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332894" y="429696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C00000"/>
                </a:solidFill>
              </a:rPr>
              <a:t> 0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247294" y="429696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7030A0"/>
                </a:solidFill>
              </a:rPr>
              <a:t>0</a:t>
            </a: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04494" y="483036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92D050"/>
                </a:solidFill>
              </a:rPr>
              <a:t>0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7704494" y="536823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B050"/>
                </a:solidFill>
              </a:rPr>
              <a:t>1</a:t>
            </a: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7272106" y="590163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/>
              <a:t>1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6461441" y="597336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70C0"/>
                </a:solidFill>
              </a:rPr>
              <a:t>1</a:t>
            </a: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5979057" y="550141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FFC000"/>
                </a:solidFill>
              </a:rPr>
              <a:t>0</a:t>
            </a:r>
            <a:endParaRPr lang="en-US" dirty="0"/>
          </a:p>
        </p:txBody>
      </p:sp>
      <p:sp>
        <p:nvSpPr>
          <p:cNvPr id="138" name="Rectangle 137"/>
          <p:cNvSpPr/>
          <p:nvPr/>
        </p:nvSpPr>
        <p:spPr>
          <a:xfrm>
            <a:off x="5959845" y="475863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</a:rPr>
              <a:t>1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D319C1-8DDC-7346-816E-F5E981A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6902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dirty="0">
                <a:cs typeface="Arial" charset="0"/>
              </a:rPr>
              <a:t>10,000 Genomes and Beyond</a:t>
            </a:r>
          </a:p>
        </p:txBody>
      </p:sp>
      <p:sp>
        <p:nvSpPr>
          <p:cNvPr id="36352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257800" cy="5638799"/>
          </a:xfrm>
        </p:spPr>
        <p:txBody>
          <a:bodyPr>
            <a:normAutofit/>
          </a:bodyPr>
          <a:lstStyle/>
          <a:p>
            <a:r>
              <a:rPr lang="en-US" altLang="en-US" b="1" dirty="0">
                <a:cs typeface="Times New Roman" pitchFamily="18" charset="0"/>
              </a:rPr>
              <a:t>2010</a:t>
            </a:r>
            <a:r>
              <a:rPr lang="en-US" altLang="en-US" dirty="0">
                <a:cs typeface="Times New Roman" pitchFamily="18" charset="0"/>
              </a:rPr>
              <a:t>: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Scientists launch a project to sequence  10,000 vertebrate  genomes.</a:t>
            </a:r>
            <a:endParaRPr lang="en-US" altLang="en-US" b="1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en-US" b="1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Now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Human genome sequencing costs just a few thousand dollars and under  $1,000 human genomes may arrive any day now. </a:t>
            </a:r>
            <a:endParaRPr lang="en-US" altLang="en-US" dirty="0">
              <a:cs typeface="Times New Roman" pitchFamily="18" charset="0"/>
            </a:endParaRPr>
          </a:p>
        </p:txBody>
      </p:sp>
      <p:pic>
        <p:nvPicPr>
          <p:cNvPr id="363524" name="Picture 2" descr="http://discoverybuzz.com/blog/wp-content/uploads/2009/11/genome10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91" y="914400"/>
            <a:ext cx="2779709" cy="20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://www.genome.gov/images/content/cost_per_geno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69" y="3276600"/>
            <a:ext cx="3853530" cy="28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5EF166-D8A4-6E47-AA57-E0776E49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79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990600"/>
            <a:ext cx="6477000" cy="47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3" name="Title 1"/>
          <p:cNvSpPr>
            <a:spLocks noGrp="1"/>
          </p:cNvSpPr>
          <p:nvPr>
            <p:ph type="title"/>
          </p:nvPr>
        </p:nvSpPr>
        <p:spPr>
          <a:xfrm>
            <a:off x="457200" y="179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De </a:t>
            </a:r>
            <a:r>
              <a:rPr lang="en-US" altLang="en-US" dirty="0" err="1">
                <a:cs typeface="Arial" charset="0"/>
              </a:rPr>
              <a:t>Bruijn</a:t>
            </a:r>
            <a:r>
              <a:rPr lang="en-US" altLang="en-US" dirty="0">
                <a:cs typeface="Arial" charset="0"/>
              </a:rPr>
              <a:t> Graph for 4-Universal String</a:t>
            </a:r>
            <a:endParaRPr lang="en-US" alt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96965" name="TextBox 4"/>
          <p:cNvSpPr txBox="1">
            <a:spLocks noChangeArrowheads="1"/>
          </p:cNvSpPr>
          <p:nvPr/>
        </p:nvSpPr>
        <p:spPr bwMode="auto">
          <a:xfrm>
            <a:off x="5562600" y="6553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5" y="5562600"/>
            <a:ext cx="89916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latin typeface="+mj-lt"/>
              </a:rPr>
              <a:t>Does it have an </a:t>
            </a:r>
            <a:r>
              <a:rPr lang="en-US" sz="2800" b="0" i="0" dirty="0" err="1">
                <a:latin typeface="+mj-lt"/>
              </a:rPr>
              <a:t>Eulerian</a:t>
            </a:r>
            <a:r>
              <a:rPr lang="en-US" sz="2800" b="0" i="0" dirty="0">
                <a:latin typeface="+mj-lt"/>
              </a:rPr>
              <a:t> cycle? If yes, how can we find it?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729112-EAB5-3D4A-A705-C939FD1A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836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Outline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E3B7FC-B357-C543-AC4C-3F1687BE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 err="1"/>
              <a:t>Eulerian</a:t>
            </a:r>
            <a:r>
              <a:rPr lang="en-US" b="0" i="0" dirty="0"/>
              <a:t> CYCLE Problem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852039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 err="1">
                <a:latin typeface="+mj-lt"/>
              </a:rPr>
              <a:t>Eulerian</a:t>
            </a:r>
            <a:r>
              <a:rPr lang="en-US" sz="2600" i="0" dirty="0">
                <a:latin typeface="+mj-lt"/>
              </a:rPr>
              <a:t> CYCLE Problem</a:t>
            </a:r>
            <a:r>
              <a:rPr lang="en-US" sz="2600" b="0" i="0" dirty="0">
                <a:latin typeface="+mj-lt"/>
              </a:rPr>
              <a:t>. Find an </a:t>
            </a:r>
            <a:r>
              <a:rPr lang="en-US" sz="2600" b="0" i="0" dirty="0" err="1">
                <a:latin typeface="+mj-lt"/>
              </a:rPr>
              <a:t>Eulerian</a:t>
            </a:r>
            <a:r>
              <a:rPr lang="en-US" sz="2600" b="0" i="0" dirty="0">
                <a:latin typeface="+mj-lt"/>
              </a:rPr>
              <a:t> cycle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cycle visiting every edge in the graph exactly once. 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6324600" cy="34290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3886200" y="4724400"/>
            <a:ext cx="3048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3581400"/>
            <a:ext cx="1905000" cy="1066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91952" y="4800600"/>
            <a:ext cx="1842248" cy="1219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4800600"/>
            <a:ext cx="1071283" cy="12012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10000" y="3581400"/>
            <a:ext cx="1131793" cy="1066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734187" y="3581400"/>
            <a:ext cx="1147096" cy="1071282"/>
          </a:xfrm>
          <a:custGeom>
            <a:avLst/>
            <a:gdLst>
              <a:gd name="connsiteX0" fmla="*/ 75813 w 1213268"/>
              <a:gd name="connsiteY0" fmla="*/ 1093441 h 1093441"/>
              <a:gd name="connsiteX1" fmla="*/ 111672 w 1213268"/>
              <a:gd name="connsiteY1" fmla="*/ 161112 h 1093441"/>
              <a:gd name="connsiteX2" fmla="*/ 1142613 w 1213268"/>
              <a:gd name="connsiteY2" fmla="*/ 8712 h 1093441"/>
              <a:gd name="connsiteX3" fmla="*/ 1124684 w 1213268"/>
              <a:gd name="connsiteY3" fmla="*/ 17677 h 1093441"/>
              <a:gd name="connsiteX4" fmla="*/ 1124684 w 1213268"/>
              <a:gd name="connsiteY4" fmla="*/ 17677 h 109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268" h="1093441">
                <a:moveTo>
                  <a:pt x="75813" y="1093441"/>
                </a:moveTo>
                <a:cubicBezTo>
                  <a:pt x="4842" y="717670"/>
                  <a:pt x="-66128" y="341900"/>
                  <a:pt x="111672" y="161112"/>
                </a:cubicBezTo>
                <a:cubicBezTo>
                  <a:pt x="289472" y="-19676"/>
                  <a:pt x="973778" y="32618"/>
                  <a:pt x="1142613" y="8712"/>
                </a:cubicBezTo>
                <a:cubicBezTo>
                  <a:pt x="1311448" y="-15194"/>
                  <a:pt x="1124684" y="17677"/>
                  <a:pt x="1124684" y="17677"/>
                </a:cubicBezTo>
                <a:lnTo>
                  <a:pt x="1124684" y="1767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flipV="1">
            <a:off x="3729705" y="4818528"/>
            <a:ext cx="1147096" cy="1201271"/>
          </a:xfrm>
          <a:custGeom>
            <a:avLst/>
            <a:gdLst>
              <a:gd name="connsiteX0" fmla="*/ 75813 w 1213268"/>
              <a:gd name="connsiteY0" fmla="*/ 1093441 h 1093441"/>
              <a:gd name="connsiteX1" fmla="*/ 111672 w 1213268"/>
              <a:gd name="connsiteY1" fmla="*/ 161112 h 1093441"/>
              <a:gd name="connsiteX2" fmla="*/ 1142613 w 1213268"/>
              <a:gd name="connsiteY2" fmla="*/ 8712 h 1093441"/>
              <a:gd name="connsiteX3" fmla="*/ 1124684 w 1213268"/>
              <a:gd name="connsiteY3" fmla="*/ 17677 h 1093441"/>
              <a:gd name="connsiteX4" fmla="*/ 1124684 w 1213268"/>
              <a:gd name="connsiteY4" fmla="*/ 17677 h 109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268" h="1093441">
                <a:moveTo>
                  <a:pt x="75813" y="1093441"/>
                </a:moveTo>
                <a:cubicBezTo>
                  <a:pt x="4842" y="717670"/>
                  <a:pt x="-66128" y="341900"/>
                  <a:pt x="111672" y="161112"/>
                </a:cubicBezTo>
                <a:cubicBezTo>
                  <a:pt x="289472" y="-19676"/>
                  <a:pt x="973778" y="32618"/>
                  <a:pt x="1142613" y="8712"/>
                </a:cubicBezTo>
                <a:cubicBezTo>
                  <a:pt x="1311448" y="-15194"/>
                  <a:pt x="1124684" y="17677"/>
                  <a:pt x="1124684" y="17677"/>
                </a:cubicBezTo>
                <a:lnTo>
                  <a:pt x="1124684" y="1767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FFA5EF-093F-574F-AD93-891A9344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586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4724" y="457200"/>
            <a:ext cx="8229600" cy="87854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Times New Roman" pitchFamily="18" charset="0"/>
              </a:rPr>
              <a:t>A Graph is </a:t>
            </a:r>
            <a:r>
              <a:rPr lang="en-US" altLang="en-US" b="1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 if It Contains an </a:t>
            </a:r>
            <a:r>
              <a:rPr lang="en-US" altLang="en-US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 Cycle.</a:t>
            </a:r>
            <a:br>
              <a:rPr lang="en-US" altLang="en-US" dirty="0">
                <a:cs typeface="Times New Roman" pitchFamily="18" charset="0"/>
              </a:rPr>
            </a:br>
            <a:endParaRPr lang="en-US" altLang="en-US" dirty="0">
              <a:cs typeface="Arial" charset="0"/>
            </a:endParaRP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1879736" y="1066800"/>
            <a:ext cx="5290135" cy="786834"/>
          </a:xfrm>
        </p:spPr>
        <p:txBody>
          <a:bodyPr>
            <a:noAutofit/>
          </a:bodyPr>
          <a:lstStyle/>
          <a:p>
            <a:endParaRPr lang="en-US" altLang="en-US" dirty="0"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dirty="0">
                <a:cs typeface="Times New Roman" pitchFamily="18" charset="0"/>
              </a:rPr>
              <a:t>Is this graph </a:t>
            </a:r>
            <a:r>
              <a:rPr lang="en-US" altLang="en-US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?  </a:t>
            </a:r>
          </a:p>
          <a:p>
            <a:pPr marL="0" indent="0">
              <a:buNone/>
            </a:pPr>
            <a:endParaRPr lang="en-US" altLang="en-US" dirty="0"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19" y="2664013"/>
            <a:ext cx="2711686" cy="2203966"/>
            <a:chOff x="260114" y="3510742"/>
            <a:chExt cx="3091283" cy="2361981"/>
          </a:xfrm>
        </p:grpSpPr>
        <p:sp>
          <p:nvSpPr>
            <p:cNvPr id="125956" name="Oval 18"/>
            <p:cNvSpPr>
              <a:spLocks noChangeAspect="1"/>
            </p:cNvSpPr>
            <p:nvPr/>
          </p:nvSpPr>
          <p:spPr bwMode="auto">
            <a:xfrm>
              <a:off x="1208037" y="3510742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7" name="Oval 19"/>
            <p:cNvSpPr>
              <a:spLocks noChangeAspect="1"/>
            </p:cNvSpPr>
            <p:nvPr/>
          </p:nvSpPr>
          <p:spPr bwMode="auto">
            <a:xfrm>
              <a:off x="2350811" y="4151046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8" name="Oval 20"/>
            <p:cNvSpPr>
              <a:spLocks noChangeAspect="1"/>
            </p:cNvSpPr>
            <p:nvPr/>
          </p:nvSpPr>
          <p:spPr bwMode="auto">
            <a:xfrm>
              <a:off x="3199993" y="4851808"/>
              <a:ext cx="151404" cy="15801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9" name="Oval 21"/>
            <p:cNvSpPr>
              <a:spLocks noChangeAspect="1"/>
            </p:cNvSpPr>
            <p:nvPr/>
          </p:nvSpPr>
          <p:spPr bwMode="auto">
            <a:xfrm>
              <a:off x="2348178" y="5339594"/>
              <a:ext cx="152721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0" name="Oval 22"/>
            <p:cNvSpPr>
              <a:spLocks noChangeAspect="1"/>
            </p:cNvSpPr>
            <p:nvPr/>
          </p:nvSpPr>
          <p:spPr bwMode="auto">
            <a:xfrm>
              <a:off x="931560" y="5714708"/>
              <a:ext cx="152721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1" name="Oval 23"/>
            <p:cNvSpPr>
              <a:spLocks noChangeAspect="1"/>
            </p:cNvSpPr>
            <p:nvPr/>
          </p:nvSpPr>
          <p:spPr bwMode="auto">
            <a:xfrm>
              <a:off x="1163274" y="4416237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2" name="Oval 24"/>
            <p:cNvSpPr>
              <a:spLocks noChangeAspect="1"/>
            </p:cNvSpPr>
            <p:nvPr/>
          </p:nvSpPr>
          <p:spPr bwMode="auto">
            <a:xfrm>
              <a:off x="260114" y="4475320"/>
              <a:ext cx="151405" cy="15938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125963" name="Straight Arrow Connector 25"/>
            <p:cNvCxnSpPr>
              <a:cxnSpLocks noChangeShapeType="1"/>
              <a:stCxn id="125962" idx="7"/>
              <a:endCxn id="125956" idx="3"/>
            </p:cNvCxnSpPr>
            <p:nvPr/>
          </p:nvCxnSpPr>
          <p:spPr bwMode="auto">
            <a:xfrm rot="5400000" flipH="1" flipV="1">
              <a:off x="383138" y="3651397"/>
              <a:ext cx="853281" cy="8412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4" name="Straight Arrow Connector 26"/>
            <p:cNvCxnSpPr>
              <a:cxnSpLocks noChangeShapeType="1"/>
              <a:stCxn id="125956" idx="6"/>
            </p:cNvCxnSpPr>
            <p:nvPr/>
          </p:nvCxnSpPr>
          <p:spPr bwMode="auto">
            <a:xfrm>
              <a:off x="1359442" y="3590437"/>
              <a:ext cx="922908" cy="5386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5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1914084" y="4821579"/>
              <a:ext cx="989311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6" name="Straight Arrow Connector 28"/>
            <p:cNvCxnSpPr>
              <a:cxnSpLocks noChangeShapeType="1"/>
              <a:stCxn id="125959" idx="7"/>
            </p:cNvCxnSpPr>
            <p:nvPr/>
          </p:nvCxnSpPr>
          <p:spPr bwMode="auto">
            <a:xfrm rot="5400000" flipH="1" flipV="1">
              <a:off x="2634554" y="4830429"/>
              <a:ext cx="376488" cy="68856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7" name="Straight Arrow Connector 29"/>
            <p:cNvCxnSpPr>
              <a:cxnSpLocks noChangeShapeType="1"/>
              <a:stCxn id="125956" idx="4"/>
            </p:cNvCxnSpPr>
            <p:nvPr/>
          </p:nvCxnSpPr>
          <p:spPr bwMode="auto">
            <a:xfrm rot="5400000">
              <a:off x="915755" y="4024234"/>
              <a:ext cx="724120" cy="1316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8" name="Straight Arrow Connector 30"/>
            <p:cNvCxnSpPr>
              <a:cxnSpLocks noChangeShapeType="1"/>
              <a:stCxn id="125961" idx="6"/>
            </p:cNvCxnSpPr>
            <p:nvPr/>
          </p:nvCxnSpPr>
          <p:spPr bwMode="auto">
            <a:xfrm flipV="1">
              <a:off x="1314679" y="4260970"/>
              <a:ext cx="967671" cy="23496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9" name="Straight Arrow Connector 31"/>
            <p:cNvCxnSpPr>
              <a:cxnSpLocks noChangeShapeType="1"/>
              <a:stCxn id="125960" idx="6"/>
              <a:endCxn id="125959" idx="2"/>
            </p:cNvCxnSpPr>
            <p:nvPr/>
          </p:nvCxnSpPr>
          <p:spPr bwMode="auto">
            <a:xfrm flipV="1">
              <a:off x="1084281" y="5419289"/>
              <a:ext cx="1263898" cy="3751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70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121893" y="4878595"/>
              <a:ext cx="1100608" cy="56612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3200400" y="2686010"/>
            <a:ext cx="2711686" cy="2203966"/>
            <a:chOff x="3200400" y="3742479"/>
            <a:chExt cx="2711686" cy="2203966"/>
          </a:xfrm>
        </p:grpSpPr>
        <p:sp>
          <p:nvSpPr>
            <p:cNvPr id="69" name="Oval 18"/>
            <p:cNvSpPr>
              <a:spLocks noChangeAspect="1"/>
            </p:cNvSpPr>
            <p:nvPr/>
          </p:nvSpPr>
          <p:spPr bwMode="auto">
            <a:xfrm>
              <a:off x="4031922" y="3742479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Oval 19"/>
            <p:cNvSpPr>
              <a:spLocks noChangeAspect="1"/>
            </p:cNvSpPr>
            <p:nvPr/>
          </p:nvSpPr>
          <p:spPr bwMode="auto">
            <a:xfrm>
              <a:off x="5034368" y="4339947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Oval 20"/>
            <p:cNvSpPr>
              <a:spLocks noChangeAspect="1"/>
            </p:cNvSpPr>
            <p:nvPr/>
          </p:nvSpPr>
          <p:spPr bwMode="auto">
            <a:xfrm>
              <a:off x="5779274" y="4993829"/>
              <a:ext cx="132812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Oval 21"/>
            <p:cNvSpPr>
              <a:spLocks noChangeAspect="1"/>
            </p:cNvSpPr>
            <p:nvPr/>
          </p:nvSpPr>
          <p:spPr bwMode="auto">
            <a:xfrm>
              <a:off x="5032058" y="5448982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Oval 22"/>
            <p:cNvSpPr>
              <a:spLocks noChangeAspect="1"/>
            </p:cNvSpPr>
            <p:nvPr/>
          </p:nvSpPr>
          <p:spPr bwMode="auto">
            <a:xfrm>
              <a:off x="3789395" y="5799001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Oval 23"/>
            <p:cNvSpPr>
              <a:spLocks noChangeAspect="1"/>
            </p:cNvSpPr>
            <p:nvPr/>
          </p:nvSpPr>
          <p:spPr bwMode="auto">
            <a:xfrm>
              <a:off x="3992656" y="4587397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Oval 24"/>
            <p:cNvSpPr>
              <a:spLocks noChangeAspect="1"/>
            </p:cNvSpPr>
            <p:nvPr/>
          </p:nvSpPr>
          <p:spPr bwMode="auto">
            <a:xfrm>
              <a:off x="3200400" y="4642527"/>
              <a:ext cx="132813" cy="1487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76" name="Straight Arrow Connector 25"/>
            <p:cNvCxnSpPr>
              <a:cxnSpLocks noChangeShapeType="1"/>
              <a:stCxn id="75" idx="7"/>
              <a:endCxn id="69" idx="3"/>
            </p:cNvCxnSpPr>
            <p:nvPr/>
          </p:nvCxnSpPr>
          <p:spPr bwMode="auto">
            <a:xfrm rot="5400000" flipH="1" flipV="1">
              <a:off x="3284469" y="3897237"/>
              <a:ext cx="796197" cy="73797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Arrow Connector 26"/>
            <p:cNvCxnSpPr>
              <a:cxnSpLocks noChangeShapeType="1"/>
              <a:stCxn id="69" idx="6"/>
            </p:cNvCxnSpPr>
            <p:nvPr/>
          </p:nvCxnSpPr>
          <p:spPr bwMode="auto">
            <a:xfrm>
              <a:off x="4164735" y="3816842"/>
              <a:ext cx="809579" cy="50259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4623620" y="4965622"/>
              <a:ext cx="923127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Straight Arrow Connector 28"/>
            <p:cNvCxnSpPr>
              <a:cxnSpLocks noChangeShapeType="1"/>
              <a:stCxn id="72" idx="7"/>
            </p:cNvCxnSpPr>
            <p:nvPr/>
          </p:nvCxnSpPr>
          <p:spPr bwMode="auto">
            <a:xfrm rot="5400000" flipH="1" flipV="1">
              <a:off x="5272746" y="4993124"/>
              <a:ext cx="351301" cy="60400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Straight Arrow Connector 29"/>
            <p:cNvCxnSpPr>
              <a:cxnSpLocks noChangeShapeType="1"/>
              <a:stCxn id="69" idx="4"/>
            </p:cNvCxnSpPr>
            <p:nvPr/>
          </p:nvCxnSpPr>
          <p:spPr bwMode="auto">
            <a:xfrm rot="5400000">
              <a:off x="3755293" y="4221987"/>
              <a:ext cx="675677" cy="115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Straight Arrow Connector 30"/>
            <p:cNvCxnSpPr>
              <a:cxnSpLocks noChangeShapeType="1"/>
              <a:stCxn id="74" idx="6"/>
            </p:cNvCxnSpPr>
            <p:nvPr/>
          </p:nvCxnSpPr>
          <p:spPr bwMode="auto">
            <a:xfrm flipV="1">
              <a:off x="4125469" y="4442517"/>
              <a:ext cx="848845" cy="21924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Arrow Connector 31"/>
            <p:cNvCxnSpPr>
              <a:cxnSpLocks noChangeShapeType="1"/>
              <a:stCxn id="73" idx="6"/>
              <a:endCxn id="72" idx="2"/>
            </p:cNvCxnSpPr>
            <p:nvPr/>
          </p:nvCxnSpPr>
          <p:spPr bwMode="auto">
            <a:xfrm flipV="1">
              <a:off x="3923363" y="5523345"/>
              <a:ext cx="1108696" cy="3500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3048392" y="5034646"/>
              <a:ext cx="1026978" cy="49660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Straight Arrow Connector 28"/>
            <p:cNvCxnSpPr>
              <a:cxnSpLocks noChangeShapeType="1"/>
            </p:cNvCxnSpPr>
            <p:nvPr/>
          </p:nvCxnSpPr>
          <p:spPr bwMode="auto">
            <a:xfrm flipH="1" flipV="1">
              <a:off x="5167183" y="4504058"/>
              <a:ext cx="619816" cy="4542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6311896" y="2674053"/>
            <a:ext cx="2711686" cy="2203966"/>
            <a:chOff x="6324600" y="3794404"/>
            <a:chExt cx="2711686" cy="2203966"/>
          </a:xfrm>
        </p:grpSpPr>
        <p:sp>
          <p:nvSpPr>
            <p:cNvPr id="53" name="Oval 18"/>
            <p:cNvSpPr>
              <a:spLocks noChangeAspect="1"/>
            </p:cNvSpPr>
            <p:nvPr/>
          </p:nvSpPr>
          <p:spPr bwMode="auto">
            <a:xfrm>
              <a:off x="7156122" y="3794404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Oval 19"/>
            <p:cNvSpPr>
              <a:spLocks noChangeAspect="1"/>
            </p:cNvSpPr>
            <p:nvPr/>
          </p:nvSpPr>
          <p:spPr bwMode="auto">
            <a:xfrm>
              <a:off x="8158568" y="4391872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5" name="Oval 20"/>
            <p:cNvSpPr>
              <a:spLocks noChangeAspect="1"/>
            </p:cNvSpPr>
            <p:nvPr/>
          </p:nvSpPr>
          <p:spPr bwMode="auto">
            <a:xfrm>
              <a:off x="8903474" y="5045754"/>
              <a:ext cx="132812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6" name="Oval 21"/>
            <p:cNvSpPr>
              <a:spLocks noChangeAspect="1"/>
            </p:cNvSpPr>
            <p:nvPr/>
          </p:nvSpPr>
          <p:spPr bwMode="auto">
            <a:xfrm>
              <a:off x="8156258" y="5500907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" name="Oval 22"/>
            <p:cNvSpPr>
              <a:spLocks noChangeAspect="1"/>
            </p:cNvSpPr>
            <p:nvPr/>
          </p:nvSpPr>
          <p:spPr bwMode="auto">
            <a:xfrm>
              <a:off x="6913595" y="5850926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23"/>
            <p:cNvSpPr>
              <a:spLocks noChangeAspect="1"/>
            </p:cNvSpPr>
            <p:nvPr/>
          </p:nvSpPr>
          <p:spPr bwMode="auto">
            <a:xfrm>
              <a:off x="7116856" y="4639322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24"/>
            <p:cNvSpPr>
              <a:spLocks noChangeAspect="1"/>
            </p:cNvSpPr>
            <p:nvPr/>
          </p:nvSpPr>
          <p:spPr bwMode="auto">
            <a:xfrm>
              <a:off x="6324600" y="4694452"/>
              <a:ext cx="132813" cy="1487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60" name="Straight Arrow Connector 25"/>
            <p:cNvCxnSpPr>
              <a:cxnSpLocks noChangeShapeType="1"/>
              <a:stCxn id="59" idx="7"/>
              <a:endCxn id="53" idx="3"/>
            </p:cNvCxnSpPr>
            <p:nvPr/>
          </p:nvCxnSpPr>
          <p:spPr bwMode="auto">
            <a:xfrm rot="5400000" flipH="1" flipV="1">
              <a:off x="6408669" y="3949162"/>
              <a:ext cx="796197" cy="73797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" name="Straight Arrow Connector 26"/>
            <p:cNvCxnSpPr>
              <a:cxnSpLocks noChangeShapeType="1"/>
              <a:stCxn id="53" idx="6"/>
            </p:cNvCxnSpPr>
            <p:nvPr/>
          </p:nvCxnSpPr>
          <p:spPr bwMode="auto">
            <a:xfrm>
              <a:off x="7288935" y="3868767"/>
              <a:ext cx="809579" cy="50259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7747820" y="5017547"/>
              <a:ext cx="923127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Arrow Connector 28"/>
            <p:cNvCxnSpPr>
              <a:cxnSpLocks noChangeShapeType="1"/>
              <a:stCxn id="56" idx="7"/>
            </p:cNvCxnSpPr>
            <p:nvPr/>
          </p:nvCxnSpPr>
          <p:spPr bwMode="auto">
            <a:xfrm rot="5400000" flipH="1" flipV="1">
              <a:off x="8396946" y="5045049"/>
              <a:ext cx="351301" cy="60400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Straight Arrow Connector 29"/>
            <p:cNvCxnSpPr>
              <a:cxnSpLocks noChangeShapeType="1"/>
              <a:stCxn id="53" idx="4"/>
            </p:cNvCxnSpPr>
            <p:nvPr/>
          </p:nvCxnSpPr>
          <p:spPr bwMode="auto">
            <a:xfrm rot="5400000">
              <a:off x="6879493" y="4273912"/>
              <a:ext cx="675677" cy="115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5" name="Straight Arrow Connector 30"/>
            <p:cNvCxnSpPr>
              <a:cxnSpLocks noChangeShapeType="1"/>
              <a:stCxn id="58" idx="6"/>
            </p:cNvCxnSpPr>
            <p:nvPr/>
          </p:nvCxnSpPr>
          <p:spPr bwMode="auto">
            <a:xfrm flipV="1">
              <a:off x="7249669" y="4494442"/>
              <a:ext cx="848845" cy="21924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Straight Arrow Connector 31"/>
            <p:cNvCxnSpPr>
              <a:cxnSpLocks noChangeShapeType="1"/>
              <a:stCxn id="57" idx="6"/>
              <a:endCxn id="56" idx="2"/>
            </p:cNvCxnSpPr>
            <p:nvPr/>
          </p:nvCxnSpPr>
          <p:spPr bwMode="auto">
            <a:xfrm flipV="1">
              <a:off x="7047563" y="5575270"/>
              <a:ext cx="1108696" cy="3500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7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6172592" y="5086571"/>
              <a:ext cx="1026978" cy="49660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1" name="Straight Arrow Connector 28"/>
            <p:cNvCxnSpPr>
              <a:cxnSpLocks noChangeShapeType="1"/>
            </p:cNvCxnSpPr>
            <p:nvPr/>
          </p:nvCxnSpPr>
          <p:spPr bwMode="auto">
            <a:xfrm flipH="1" flipV="1">
              <a:off x="8283658" y="4565600"/>
              <a:ext cx="619816" cy="4542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867AA2-C827-C945-9673-B017427F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6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4724" y="457200"/>
            <a:ext cx="8229600" cy="87854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Times New Roman" pitchFamily="18" charset="0"/>
              </a:rPr>
              <a:t>A Graph is </a:t>
            </a:r>
            <a:r>
              <a:rPr lang="en-US" altLang="en-US" b="1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 if It Contains an </a:t>
            </a:r>
            <a:r>
              <a:rPr lang="en-US" altLang="en-US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 Cycle.</a:t>
            </a:r>
            <a:br>
              <a:rPr lang="en-US" altLang="en-US" dirty="0">
                <a:cs typeface="Times New Roman" pitchFamily="18" charset="0"/>
              </a:rPr>
            </a:br>
            <a:endParaRPr lang="en-US" altLang="en-US" dirty="0">
              <a:cs typeface="Arial" charset="0"/>
            </a:endParaRP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1879736" y="1066800"/>
            <a:ext cx="5290135" cy="786834"/>
          </a:xfrm>
        </p:spPr>
        <p:txBody>
          <a:bodyPr>
            <a:noAutofit/>
          </a:bodyPr>
          <a:lstStyle/>
          <a:p>
            <a:endParaRPr lang="en-US" altLang="en-US" dirty="0"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dirty="0">
                <a:cs typeface="Times New Roman" pitchFamily="18" charset="0"/>
              </a:rPr>
              <a:t>Is this graph </a:t>
            </a:r>
            <a:r>
              <a:rPr lang="en-US" altLang="en-US" dirty="0" err="1">
                <a:cs typeface="Times New Roman" pitchFamily="18" charset="0"/>
              </a:rPr>
              <a:t>Eulerian</a:t>
            </a:r>
            <a:r>
              <a:rPr lang="en-US" altLang="en-US" dirty="0">
                <a:cs typeface="Times New Roman" pitchFamily="18" charset="0"/>
              </a:rPr>
              <a:t>?  </a:t>
            </a:r>
          </a:p>
          <a:p>
            <a:pPr marL="0" indent="0">
              <a:buNone/>
            </a:pPr>
            <a:endParaRPr lang="en-US" altLang="en-US" dirty="0"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19" y="2664013"/>
            <a:ext cx="2711686" cy="2203966"/>
            <a:chOff x="260114" y="3510742"/>
            <a:chExt cx="3091283" cy="2361981"/>
          </a:xfrm>
        </p:grpSpPr>
        <p:sp>
          <p:nvSpPr>
            <p:cNvPr id="125956" name="Oval 18"/>
            <p:cNvSpPr>
              <a:spLocks noChangeAspect="1"/>
            </p:cNvSpPr>
            <p:nvPr/>
          </p:nvSpPr>
          <p:spPr bwMode="auto">
            <a:xfrm>
              <a:off x="1208037" y="3510742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7" name="Oval 19"/>
            <p:cNvSpPr>
              <a:spLocks noChangeAspect="1"/>
            </p:cNvSpPr>
            <p:nvPr/>
          </p:nvSpPr>
          <p:spPr bwMode="auto">
            <a:xfrm>
              <a:off x="2350811" y="4151046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8" name="Oval 20"/>
            <p:cNvSpPr>
              <a:spLocks noChangeAspect="1"/>
            </p:cNvSpPr>
            <p:nvPr/>
          </p:nvSpPr>
          <p:spPr bwMode="auto">
            <a:xfrm>
              <a:off x="3199993" y="4851808"/>
              <a:ext cx="151404" cy="15801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59" name="Oval 21"/>
            <p:cNvSpPr>
              <a:spLocks noChangeAspect="1"/>
            </p:cNvSpPr>
            <p:nvPr/>
          </p:nvSpPr>
          <p:spPr bwMode="auto">
            <a:xfrm>
              <a:off x="2348178" y="5339594"/>
              <a:ext cx="152721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0" name="Oval 22"/>
            <p:cNvSpPr>
              <a:spLocks noChangeAspect="1"/>
            </p:cNvSpPr>
            <p:nvPr/>
          </p:nvSpPr>
          <p:spPr bwMode="auto">
            <a:xfrm>
              <a:off x="931560" y="5714708"/>
              <a:ext cx="152721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1" name="Oval 23"/>
            <p:cNvSpPr>
              <a:spLocks noChangeAspect="1"/>
            </p:cNvSpPr>
            <p:nvPr/>
          </p:nvSpPr>
          <p:spPr bwMode="auto">
            <a:xfrm>
              <a:off x="1163274" y="4416237"/>
              <a:ext cx="151405" cy="158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962" name="Oval 24"/>
            <p:cNvSpPr>
              <a:spLocks noChangeAspect="1"/>
            </p:cNvSpPr>
            <p:nvPr/>
          </p:nvSpPr>
          <p:spPr bwMode="auto">
            <a:xfrm>
              <a:off x="260114" y="4475320"/>
              <a:ext cx="151405" cy="15938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125963" name="Straight Arrow Connector 25"/>
            <p:cNvCxnSpPr>
              <a:cxnSpLocks noChangeShapeType="1"/>
              <a:stCxn id="125962" idx="7"/>
              <a:endCxn id="125956" idx="3"/>
            </p:cNvCxnSpPr>
            <p:nvPr/>
          </p:nvCxnSpPr>
          <p:spPr bwMode="auto">
            <a:xfrm rot="5400000" flipH="1" flipV="1">
              <a:off x="383138" y="3651397"/>
              <a:ext cx="853281" cy="8412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4" name="Straight Arrow Connector 26"/>
            <p:cNvCxnSpPr>
              <a:cxnSpLocks noChangeShapeType="1"/>
              <a:stCxn id="125956" idx="6"/>
            </p:cNvCxnSpPr>
            <p:nvPr/>
          </p:nvCxnSpPr>
          <p:spPr bwMode="auto">
            <a:xfrm>
              <a:off x="1359442" y="3590437"/>
              <a:ext cx="922908" cy="5386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5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1914084" y="4821579"/>
              <a:ext cx="989311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6" name="Straight Arrow Connector 28"/>
            <p:cNvCxnSpPr>
              <a:cxnSpLocks noChangeShapeType="1"/>
              <a:stCxn id="125959" idx="7"/>
            </p:cNvCxnSpPr>
            <p:nvPr/>
          </p:nvCxnSpPr>
          <p:spPr bwMode="auto">
            <a:xfrm rot="5400000" flipH="1" flipV="1">
              <a:off x="2634554" y="4830429"/>
              <a:ext cx="376488" cy="68856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7" name="Straight Arrow Connector 29"/>
            <p:cNvCxnSpPr>
              <a:cxnSpLocks noChangeShapeType="1"/>
              <a:stCxn id="125956" idx="4"/>
            </p:cNvCxnSpPr>
            <p:nvPr/>
          </p:nvCxnSpPr>
          <p:spPr bwMode="auto">
            <a:xfrm rot="5400000">
              <a:off x="915755" y="4024234"/>
              <a:ext cx="724120" cy="1316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8" name="Straight Arrow Connector 30"/>
            <p:cNvCxnSpPr>
              <a:cxnSpLocks noChangeShapeType="1"/>
              <a:stCxn id="125961" idx="6"/>
            </p:cNvCxnSpPr>
            <p:nvPr/>
          </p:nvCxnSpPr>
          <p:spPr bwMode="auto">
            <a:xfrm flipV="1">
              <a:off x="1314679" y="4260970"/>
              <a:ext cx="967671" cy="23496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69" name="Straight Arrow Connector 31"/>
            <p:cNvCxnSpPr>
              <a:cxnSpLocks noChangeShapeType="1"/>
              <a:stCxn id="125960" idx="6"/>
              <a:endCxn id="125959" idx="2"/>
            </p:cNvCxnSpPr>
            <p:nvPr/>
          </p:nvCxnSpPr>
          <p:spPr bwMode="auto">
            <a:xfrm flipV="1">
              <a:off x="1084281" y="5419289"/>
              <a:ext cx="1263898" cy="3751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970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121893" y="4878595"/>
              <a:ext cx="1100608" cy="56612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3200400" y="2686010"/>
            <a:ext cx="2711686" cy="2203966"/>
            <a:chOff x="3200400" y="3742479"/>
            <a:chExt cx="2711686" cy="2203966"/>
          </a:xfrm>
        </p:grpSpPr>
        <p:sp>
          <p:nvSpPr>
            <p:cNvPr id="69" name="Oval 18"/>
            <p:cNvSpPr>
              <a:spLocks noChangeAspect="1"/>
            </p:cNvSpPr>
            <p:nvPr/>
          </p:nvSpPr>
          <p:spPr bwMode="auto">
            <a:xfrm>
              <a:off x="4031922" y="3742479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Oval 19"/>
            <p:cNvSpPr>
              <a:spLocks noChangeAspect="1"/>
            </p:cNvSpPr>
            <p:nvPr/>
          </p:nvSpPr>
          <p:spPr bwMode="auto">
            <a:xfrm>
              <a:off x="5034368" y="4339947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Oval 20"/>
            <p:cNvSpPr>
              <a:spLocks noChangeAspect="1"/>
            </p:cNvSpPr>
            <p:nvPr/>
          </p:nvSpPr>
          <p:spPr bwMode="auto">
            <a:xfrm>
              <a:off x="5779274" y="4993829"/>
              <a:ext cx="132812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Oval 21"/>
            <p:cNvSpPr>
              <a:spLocks noChangeAspect="1"/>
            </p:cNvSpPr>
            <p:nvPr/>
          </p:nvSpPr>
          <p:spPr bwMode="auto">
            <a:xfrm>
              <a:off x="5032058" y="5448982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Oval 22"/>
            <p:cNvSpPr>
              <a:spLocks noChangeAspect="1"/>
            </p:cNvSpPr>
            <p:nvPr/>
          </p:nvSpPr>
          <p:spPr bwMode="auto">
            <a:xfrm>
              <a:off x="3789395" y="5799001"/>
              <a:ext cx="133967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Oval 23"/>
            <p:cNvSpPr>
              <a:spLocks noChangeAspect="1"/>
            </p:cNvSpPr>
            <p:nvPr/>
          </p:nvSpPr>
          <p:spPr bwMode="auto">
            <a:xfrm>
              <a:off x="3992656" y="4587397"/>
              <a:ext cx="132813" cy="1474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Oval 24"/>
            <p:cNvSpPr>
              <a:spLocks noChangeAspect="1"/>
            </p:cNvSpPr>
            <p:nvPr/>
          </p:nvSpPr>
          <p:spPr bwMode="auto">
            <a:xfrm>
              <a:off x="3200400" y="4642527"/>
              <a:ext cx="132813" cy="1487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76" name="Straight Arrow Connector 25"/>
            <p:cNvCxnSpPr>
              <a:cxnSpLocks noChangeShapeType="1"/>
              <a:stCxn id="75" idx="7"/>
              <a:endCxn id="69" idx="3"/>
            </p:cNvCxnSpPr>
            <p:nvPr/>
          </p:nvCxnSpPr>
          <p:spPr bwMode="auto">
            <a:xfrm rot="5400000" flipH="1" flipV="1">
              <a:off x="3284469" y="3897237"/>
              <a:ext cx="796197" cy="73797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Arrow Connector 26"/>
            <p:cNvCxnSpPr>
              <a:cxnSpLocks noChangeShapeType="1"/>
              <a:stCxn id="69" idx="6"/>
            </p:cNvCxnSpPr>
            <p:nvPr/>
          </p:nvCxnSpPr>
          <p:spPr bwMode="auto">
            <a:xfrm>
              <a:off x="4164735" y="3816842"/>
              <a:ext cx="809579" cy="50259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4623620" y="4965622"/>
              <a:ext cx="923127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Straight Arrow Connector 28"/>
            <p:cNvCxnSpPr>
              <a:cxnSpLocks noChangeShapeType="1"/>
              <a:stCxn id="72" idx="7"/>
            </p:cNvCxnSpPr>
            <p:nvPr/>
          </p:nvCxnSpPr>
          <p:spPr bwMode="auto">
            <a:xfrm rot="5400000" flipH="1" flipV="1">
              <a:off x="5272746" y="4993124"/>
              <a:ext cx="351301" cy="60400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Straight Arrow Connector 29"/>
            <p:cNvCxnSpPr>
              <a:cxnSpLocks noChangeShapeType="1"/>
              <a:stCxn id="69" idx="4"/>
            </p:cNvCxnSpPr>
            <p:nvPr/>
          </p:nvCxnSpPr>
          <p:spPr bwMode="auto">
            <a:xfrm rot="5400000">
              <a:off x="3755293" y="4221987"/>
              <a:ext cx="675677" cy="115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Straight Arrow Connector 30"/>
            <p:cNvCxnSpPr>
              <a:cxnSpLocks noChangeShapeType="1"/>
              <a:stCxn id="74" idx="6"/>
            </p:cNvCxnSpPr>
            <p:nvPr/>
          </p:nvCxnSpPr>
          <p:spPr bwMode="auto">
            <a:xfrm flipV="1">
              <a:off x="4125469" y="4442517"/>
              <a:ext cx="848845" cy="21924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Arrow Connector 31"/>
            <p:cNvCxnSpPr>
              <a:cxnSpLocks noChangeShapeType="1"/>
              <a:stCxn id="73" idx="6"/>
              <a:endCxn id="72" idx="2"/>
            </p:cNvCxnSpPr>
            <p:nvPr/>
          </p:nvCxnSpPr>
          <p:spPr bwMode="auto">
            <a:xfrm flipV="1">
              <a:off x="3923363" y="5523345"/>
              <a:ext cx="1108696" cy="3500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3048392" y="5034646"/>
              <a:ext cx="1026978" cy="49660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Straight Arrow Connector 28"/>
            <p:cNvCxnSpPr>
              <a:cxnSpLocks noChangeShapeType="1"/>
            </p:cNvCxnSpPr>
            <p:nvPr/>
          </p:nvCxnSpPr>
          <p:spPr bwMode="auto">
            <a:xfrm flipH="1" flipV="1">
              <a:off x="5167183" y="4504058"/>
              <a:ext cx="619816" cy="4542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3" name="Oval 18"/>
          <p:cNvSpPr>
            <a:spLocks noChangeAspect="1"/>
          </p:cNvSpPr>
          <p:nvPr/>
        </p:nvSpPr>
        <p:spPr bwMode="auto">
          <a:xfrm>
            <a:off x="7143418" y="2674053"/>
            <a:ext cx="132813" cy="14744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Oval 19"/>
          <p:cNvSpPr>
            <a:spLocks noChangeAspect="1"/>
          </p:cNvSpPr>
          <p:nvPr/>
        </p:nvSpPr>
        <p:spPr bwMode="auto">
          <a:xfrm>
            <a:off x="8145864" y="3271521"/>
            <a:ext cx="132813" cy="14744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Oval 20"/>
          <p:cNvSpPr>
            <a:spLocks noChangeAspect="1"/>
          </p:cNvSpPr>
          <p:nvPr/>
        </p:nvSpPr>
        <p:spPr bwMode="auto">
          <a:xfrm>
            <a:off x="8890770" y="3925403"/>
            <a:ext cx="132812" cy="14744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Oval 21"/>
          <p:cNvSpPr>
            <a:spLocks noChangeAspect="1"/>
          </p:cNvSpPr>
          <p:nvPr/>
        </p:nvSpPr>
        <p:spPr bwMode="auto">
          <a:xfrm>
            <a:off x="8143554" y="4380556"/>
            <a:ext cx="133967" cy="14744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Oval 22"/>
          <p:cNvSpPr>
            <a:spLocks noChangeAspect="1"/>
          </p:cNvSpPr>
          <p:nvPr/>
        </p:nvSpPr>
        <p:spPr bwMode="auto">
          <a:xfrm>
            <a:off x="6900891" y="4730575"/>
            <a:ext cx="133967" cy="14744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Oval 23"/>
          <p:cNvSpPr>
            <a:spLocks noChangeAspect="1"/>
          </p:cNvSpPr>
          <p:nvPr/>
        </p:nvSpPr>
        <p:spPr bwMode="auto">
          <a:xfrm>
            <a:off x="7104152" y="3518971"/>
            <a:ext cx="132813" cy="14744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Oval 24"/>
          <p:cNvSpPr>
            <a:spLocks noChangeAspect="1"/>
          </p:cNvSpPr>
          <p:nvPr/>
        </p:nvSpPr>
        <p:spPr bwMode="auto">
          <a:xfrm>
            <a:off x="6311896" y="3574101"/>
            <a:ext cx="132813" cy="14872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0" name="Straight Arrow Connector 25"/>
          <p:cNvCxnSpPr>
            <a:cxnSpLocks noChangeShapeType="1"/>
            <a:stCxn id="59" idx="7"/>
            <a:endCxn id="53" idx="3"/>
          </p:cNvCxnSpPr>
          <p:nvPr/>
        </p:nvCxnSpPr>
        <p:spPr bwMode="auto">
          <a:xfrm rot="5400000" flipH="1" flipV="1">
            <a:off x="6395965" y="2828811"/>
            <a:ext cx="796197" cy="737976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traight Arrow Connector 26"/>
          <p:cNvCxnSpPr>
            <a:cxnSpLocks noChangeShapeType="1"/>
            <a:stCxn id="53" idx="6"/>
          </p:cNvCxnSpPr>
          <p:nvPr/>
        </p:nvCxnSpPr>
        <p:spPr bwMode="auto">
          <a:xfrm>
            <a:off x="7276231" y="2748416"/>
            <a:ext cx="809579" cy="502591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7735116" y="3897196"/>
            <a:ext cx="92312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traight Arrow Connector 28"/>
          <p:cNvCxnSpPr>
            <a:cxnSpLocks noChangeShapeType="1"/>
            <a:stCxn id="56" idx="7"/>
          </p:cNvCxnSpPr>
          <p:nvPr/>
        </p:nvCxnSpPr>
        <p:spPr bwMode="auto">
          <a:xfrm rot="5400000" flipH="1" flipV="1">
            <a:off x="8384242" y="3924698"/>
            <a:ext cx="351301" cy="60400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4" name="Straight Arrow Connector 29"/>
          <p:cNvCxnSpPr>
            <a:cxnSpLocks noChangeShapeType="1"/>
            <a:stCxn id="53" idx="4"/>
          </p:cNvCxnSpPr>
          <p:nvPr/>
        </p:nvCxnSpPr>
        <p:spPr bwMode="auto">
          <a:xfrm rot="5400000">
            <a:off x="6866789" y="3153561"/>
            <a:ext cx="675677" cy="11549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5" name="Straight Arrow Connector 30"/>
          <p:cNvCxnSpPr>
            <a:cxnSpLocks noChangeShapeType="1"/>
            <a:stCxn id="58" idx="6"/>
          </p:cNvCxnSpPr>
          <p:nvPr/>
        </p:nvCxnSpPr>
        <p:spPr bwMode="auto">
          <a:xfrm flipV="1">
            <a:off x="7236965" y="3374091"/>
            <a:ext cx="848845" cy="21924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" name="Straight Arrow Connector 31"/>
          <p:cNvCxnSpPr>
            <a:cxnSpLocks noChangeShapeType="1"/>
            <a:stCxn id="57" idx="6"/>
            <a:endCxn id="56" idx="2"/>
          </p:cNvCxnSpPr>
          <p:nvPr/>
        </p:nvCxnSpPr>
        <p:spPr bwMode="auto">
          <a:xfrm flipV="1">
            <a:off x="7034859" y="4454919"/>
            <a:ext cx="1108696" cy="35001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7" name="Straight Arrow Connector 38"/>
          <p:cNvCxnSpPr>
            <a:cxnSpLocks noChangeShapeType="1"/>
          </p:cNvCxnSpPr>
          <p:nvPr/>
        </p:nvCxnSpPr>
        <p:spPr bwMode="auto">
          <a:xfrm rot="16200000" flipH="1">
            <a:off x="6159888" y="3966220"/>
            <a:ext cx="1026978" cy="49660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1" name="Straight Arrow Connector 28"/>
          <p:cNvCxnSpPr>
            <a:cxnSpLocks noChangeShapeType="1"/>
          </p:cNvCxnSpPr>
          <p:nvPr/>
        </p:nvCxnSpPr>
        <p:spPr bwMode="auto">
          <a:xfrm flipH="1" flipV="1">
            <a:off x="8270954" y="3445249"/>
            <a:ext cx="619816" cy="454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6545710" y="2275191"/>
            <a:ext cx="1752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0000FF"/>
                </a:solidFill>
                <a:latin typeface="+mj-lt"/>
              </a:rPr>
              <a:t>1 in</a:t>
            </a:r>
            <a:r>
              <a:rPr lang="en-US" i="0" dirty="0">
                <a:latin typeface="+mj-lt"/>
              </a:rPr>
              <a:t>, </a:t>
            </a:r>
            <a:r>
              <a:rPr lang="en-US" i="0" dirty="0">
                <a:solidFill>
                  <a:srgbClr val="00B050"/>
                </a:solidFill>
                <a:latin typeface="+mj-lt"/>
              </a:rPr>
              <a:t>2 out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14880" y="5181600"/>
            <a:ext cx="887145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n-lt"/>
              </a:rPr>
              <a:t>A graph is </a:t>
            </a:r>
            <a:r>
              <a:rPr lang="en-US" i="0" dirty="0">
                <a:latin typeface="+mn-lt"/>
              </a:rPr>
              <a:t>balanced</a:t>
            </a:r>
            <a:r>
              <a:rPr lang="en-US" b="0" i="0" dirty="0">
                <a:latin typeface="+mn-lt"/>
              </a:rPr>
              <a:t> if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indegree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b="0" dirty="0">
                <a:latin typeface="+mn-lt"/>
              </a:rPr>
              <a:t>=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outdegree</a:t>
            </a:r>
            <a:r>
              <a:rPr lang="en-US" b="0" i="0" dirty="0">
                <a:latin typeface="+mn-lt"/>
              </a:rPr>
              <a:t> for each node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6AE1D9-00AD-A544-A653-7A6FE7DE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cs typeface="Arial" charset="0"/>
              </a:rPr>
              <a:t>Is the Graph for 4-Universal String Balanced? </a:t>
            </a:r>
            <a:endParaRPr lang="en-US" altLang="en-US" sz="36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954172" cy="433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B9A757-CD5F-6143-92AB-231AB882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813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Every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Eulerian</a:t>
            </a:r>
            <a:r>
              <a:rPr lang="en-US" altLang="en-US" dirty="0">
                <a:latin typeface="+mj-lt"/>
                <a:cs typeface="Times New Roman" pitchFamily="18" charset="0"/>
              </a:rPr>
              <a:t> graph is balanced</a:t>
            </a:r>
          </a:p>
        </p:txBody>
      </p:sp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charset="0"/>
              </a:rPr>
              <a:t>Euler’s Theorem </a:t>
            </a:r>
            <a:endParaRPr lang="en-US" altLang="en-US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954172" cy="433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E51957-A92C-9849-B081-647CA108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710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Every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Eulerian</a:t>
            </a:r>
            <a:r>
              <a:rPr lang="en-US" altLang="en-US" dirty="0">
                <a:latin typeface="+mj-lt"/>
                <a:cs typeface="Times New Roman" pitchFamily="18" charset="0"/>
              </a:rPr>
              <a:t> graph is balanced</a:t>
            </a:r>
          </a:p>
          <a:p>
            <a:r>
              <a:rPr lang="en-US" altLang="en-US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Every balanced</a:t>
            </a:r>
            <a:r>
              <a:rPr lang="en-US" alt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*</a:t>
            </a:r>
            <a:r>
              <a:rPr lang="en-US" altLang="en-US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graph is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Eulerian</a:t>
            </a:r>
            <a:endParaRPr lang="en-US" altLang="en-US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charset="0"/>
              </a:rPr>
              <a:t>Euler’s Theorem </a:t>
            </a:r>
            <a:endParaRPr lang="en-US" alt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63963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i="0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b="0" i="0" dirty="0">
                <a:solidFill>
                  <a:srgbClr val="FF0000"/>
                </a:solidFill>
                <a:latin typeface="+mj-lt"/>
              </a:rPr>
              <a:t>) and strongly connected, of course!</a:t>
            </a: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954172" cy="433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http://i1181.photobucket.com/albums/x424/nethryk/RussiaUSSR-1932LeonhardEuler-4-17-57-Z1920Litho-AZavialov_zpsa8b79ae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1"/>
            <a:ext cx="2371896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7BC35-F9D8-8A43-BEEF-9C6E9C91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092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1376" y="76200"/>
            <a:ext cx="9067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Recruiting an Ant to Prove Euler’s Theorem </a:t>
            </a:r>
          </a:p>
        </p:txBody>
      </p:sp>
      <p:sp>
        <p:nvSpPr>
          <p:cNvPr id="3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Calibri" pitchFamily="34" charset="0"/>
                <a:cs typeface="Times New Roman" pitchFamily="18" charset="0"/>
              </a:rPr>
              <a:t>Let an ant randomly walk through the graph. </a:t>
            </a:r>
            <a:r>
              <a:rPr lang="en-US" altLang="en-US" b="1" dirty="0">
                <a:latin typeface="Calibri" pitchFamily="34" charset="0"/>
                <a:cs typeface="Times New Roman" pitchFamily="18" charset="0"/>
              </a:rPr>
              <a:t>The ant cannot use the same edge twice! </a:t>
            </a:r>
          </a:p>
        </p:txBody>
      </p:sp>
      <p:sp>
        <p:nvSpPr>
          <p:cNvPr id="3076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7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8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9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0776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81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82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083" name="Straight Arrow Connector 21"/>
          <p:cNvCxnSpPr>
            <a:cxnSpLocks noChangeShapeType="1"/>
            <a:stCxn id="3082" idx="7"/>
            <a:endCxn id="3076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4" name="Straight Arrow Connector 25"/>
          <p:cNvCxnSpPr>
            <a:cxnSpLocks noChangeShapeType="1"/>
            <a:stCxn id="3076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5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6" name="Straight Arrow Connector 27"/>
          <p:cNvCxnSpPr>
            <a:cxnSpLocks noChangeShapeType="1"/>
            <a:stCxn id="3079" idx="7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7" name="Straight Arrow Connector 29"/>
          <p:cNvCxnSpPr>
            <a:cxnSpLocks noChangeShapeType="1"/>
            <a:stCxn id="3076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8" name="Straight Arrow Connector 30"/>
          <p:cNvCxnSpPr>
            <a:cxnSpLocks noChangeShapeType="1"/>
            <a:stCxn id="3081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89" name="Straight Arrow Connector 31"/>
          <p:cNvCxnSpPr>
            <a:cxnSpLocks noChangeShapeType="1"/>
            <a:stCxn id="160776" idx="6"/>
            <a:endCxn id="3079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9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91" name="Straight Arrow Connector 41"/>
          <p:cNvCxnSpPr>
            <a:cxnSpLocks noChangeShapeType="1"/>
            <a:stCxn id="3078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92" name="Straight Arrow Connector 42"/>
          <p:cNvCxnSpPr>
            <a:cxnSpLocks noChangeShapeType="1"/>
            <a:stCxn id="3079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093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://upload.wikimedia.org/wikipedia/commons/a/a6/Meat_eater_ant_feeding_on_hone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68731"/>
            <a:ext cx="4194366" cy="27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0138" y="3690938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745106-6B3A-0B4E-B052-B936C69B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If Ant Was a Genius… </a:t>
            </a:r>
          </a:p>
        </p:txBody>
      </p:sp>
      <p:sp>
        <p:nvSpPr>
          <p:cNvPr id="34849" name="TextBox 48"/>
          <p:cNvSpPr txBox="1">
            <a:spLocks noChangeArrowheads="1"/>
          </p:cNvSpPr>
          <p:nvPr/>
        </p:nvSpPr>
        <p:spPr bwMode="auto">
          <a:xfrm>
            <a:off x="7805738" y="3306763"/>
            <a:ext cx="1338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0000FF"/>
                </a:solidFill>
              </a:rPr>
              <a:t>“Yay!  Now can I go home please?”</a:t>
            </a:r>
          </a:p>
        </p:txBody>
      </p:sp>
      <p:sp>
        <p:nvSpPr>
          <p:cNvPr id="4100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01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02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03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68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105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06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4107" name="Straight Arrow Connector 21"/>
          <p:cNvCxnSpPr>
            <a:cxnSpLocks noChangeShapeType="1"/>
            <a:stCxn id="4106" idx="7"/>
            <a:endCxn id="4100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08" name="Straight Arrow Connector 25"/>
          <p:cNvCxnSpPr>
            <a:cxnSpLocks noChangeShapeType="1"/>
            <a:stCxn id="4100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09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0" name="Straight Arrow Connector 27"/>
          <p:cNvCxnSpPr>
            <a:cxnSpLocks noChangeShapeType="1"/>
            <a:stCxn id="4103" idx="7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1" name="Straight Arrow Connector 29"/>
          <p:cNvCxnSpPr>
            <a:cxnSpLocks noChangeShapeType="1"/>
            <a:stCxn id="4100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2" name="Straight Arrow Connector 30"/>
          <p:cNvCxnSpPr>
            <a:cxnSpLocks noChangeShapeType="1"/>
            <a:stCxn id="4105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3" name="Straight Arrow Connector 31"/>
          <p:cNvCxnSpPr>
            <a:cxnSpLocks noChangeShapeType="1"/>
            <a:stCxn id="68" idx="6"/>
            <a:endCxn id="4103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5" name="Straight Arrow Connector 41"/>
          <p:cNvCxnSpPr>
            <a:cxnSpLocks noChangeShapeType="1"/>
            <a:stCxn id="4102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4116" name="Straight Arrow Connector 42"/>
          <p:cNvCxnSpPr>
            <a:cxnSpLocks noChangeShapeType="1"/>
            <a:stCxn id="4103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4117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118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0138" y="3690938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reeform 43"/>
          <p:cNvSpPr>
            <a:spLocks/>
          </p:cNvSpPr>
          <p:nvPr/>
        </p:nvSpPr>
        <p:spPr bwMode="auto">
          <a:xfrm>
            <a:off x="6019800" y="30003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0" name="Oval 14"/>
          <p:cNvSpPr>
            <a:spLocks noChangeAspect="1"/>
          </p:cNvSpPr>
          <p:nvPr/>
        </p:nvSpPr>
        <p:spPr bwMode="auto">
          <a:xfrm>
            <a:off x="5791200" y="31083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1" name="Oval 15"/>
          <p:cNvSpPr>
            <a:spLocks noChangeAspect="1"/>
          </p:cNvSpPr>
          <p:nvPr/>
        </p:nvSpPr>
        <p:spPr bwMode="auto">
          <a:xfrm>
            <a:off x="7169150" y="38496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2" name="Oval 16"/>
          <p:cNvSpPr>
            <a:spLocks noChangeAspect="1"/>
          </p:cNvSpPr>
          <p:nvPr/>
        </p:nvSpPr>
        <p:spPr bwMode="auto">
          <a:xfrm>
            <a:off x="8193088" y="46577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3" name="Oval 17"/>
          <p:cNvSpPr>
            <a:spLocks noChangeAspect="1"/>
          </p:cNvSpPr>
          <p:nvPr/>
        </p:nvSpPr>
        <p:spPr bwMode="auto">
          <a:xfrm>
            <a:off x="7165975" y="52212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4" name="Oval 18"/>
          <p:cNvSpPr>
            <a:spLocks noChangeAspect="1"/>
          </p:cNvSpPr>
          <p:nvPr/>
        </p:nvSpPr>
        <p:spPr bwMode="auto">
          <a:xfrm>
            <a:off x="5457825" y="56546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5" name="Oval 19"/>
          <p:cNvSpPr>
            <a:spLocks noChangeAspect="1"/>
          </p:cNvSpPr>
          <p:nvPr/>
        </p:nvSpPr>
        <p:spPr bwMode="auto">
          <a:xfrm>
            <a:off x="5737225" y="41560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126" name="Oval 20"/>
          <p:cNvSpPr>
            <a:spLocks noChangeAspect="1"/>
          </p:cNvSpPr>
          <p:nvPr/>
        </p:nvSpPr>
        <p:spPr bwMode="auto">
          <a:xfrm>
            <a:off x="4648200" y="42243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43" name="Straight Arrow Connector 21"/>
          <p:cNvCxnSpPr>
            <a:cxnSpLocks noChangeShapeType="1"/>
            <a:stCxn id="4126" idx="7"/>
            <a:endCxn id="4120" idx="3"/>
          </p:cNvCxnSpPr>
          <p:nvPr/>
        </p:nvCxnSpPr>
        <p:spPr bwMode="auto">
          <a:xfrm rot="5400000" flipH="1" flipV="1">
            <a:off x="4818063" y="32512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4" name="Straight Arrow Connector 25"/>
          <p:cNvCxnSpPr>
            <a:cxnSpLocks noChangeShapeType="1"/>
            <a:stCxn id="4120" idx="6"/>
          </p:cNvCxnSpPr>
          <p:nvPr/>
        </p:nvCxnSpPr>
        <p:spPr bwMode="auto">
          <a:xfrm>
            <a:off x="5973763" y="32004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5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228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6" name="Straight Arrow Connector 27"/>
          <p:cNvCxnSpPr>
            <a:cxnSpLocks noChangeShapeType="1"/>
            <a:stCxn id="4123" idx="7"/>
          </p:cNvCxnSpPr>
          <p:nvPr/>
        </p:nvCxnSpPr>
        <p:spPr bwMode="auto">
          <a:xfrm rot="5400000" flipH="1" flipV="1">
            <a:off x="7520781" y="4615657"/>
            <a:ext cx="434975" cy="830262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7" name="Straight Arrow Connector 29"/>
          <p:cNvCxnSpPr>
            <a:cxnSpLocks noChangeShapeType="1"/>
            <a:stCxn id="4120" idx="4"/>
          </p:cNvCxnSpPr>
          <p:nvPr/>
        </p:nvCxnSpPr>
        <p:spPr bwMode="auto">
          <a:xfrm rot="5400000">
            <a:off x="5457825" y="3702050"/>
            <a:ext cx="835025" cy="1587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8" name="Straight Arrow Connector 30"/>
          <p:cNvCxnSpPr>
            <a:cxnSpLocks noChangeShapeType="1"/>
            <a:stCxn id="4125" idx="6"/>
          </p:cNvCxnSpPr>
          <p:nvPr/>
        </p:nvCxnSpPr>
        <p:spPr bwMode="auto">
          <a:xfrm flipV="1">
            <a:off x="5919788" y="3975100"/>
            <a:ext cx="1166812" cy="2714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49" name="Straight Arrow Connector 31"/>
          <p:cNvCxnSpPr>
            <a:cxnSpLocks noChangeShapeType="1"/>
            <a:stCxn id="4124" idx="6"/>
            <a:endCxn id="4123" idx="2"/>
          </p:cNvCxnSpPr>
          <p:nvPr/>
        </p:nvCxnSpPr>
        <p:spPr bwMode="auto">
          <a:xfrm flipV="1">
            <a:off x="5641975" y="5313363"/>
            <a:ext cx="1524000" cy="433387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5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74394"/>
            <a:ext cx="1271587" cy="68262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51" name="Straight Arrow Connector 41"/>
          <p:cNvCxnSpPr>
            <a:cxnSpLocks noChangeShapeType="1"/>
            <a:stCxn id="4122" idx="2"/>
          </p:cNvCxnSpPr>
          <p:nvPr/>
        </p:nvCxnSpPr>
        <p:spPr bwMode="auto">
          <a:xfrm rot="10800000">
            <a:off x="4876800" y="4356100"/>
            <a:ext cx="3316288" cy="3937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52" name="Straight Arrow Connector 42"/>
          <p:cNvCxnSpPr>
            <a:cxnSpLocks noChangeShapeType="1"/>
            <a:stCxn id="4123" idx="1"/>
          </p:cNvCxnSpPr>
          <p:nvPr/>
        </p:nvCxnSpPr>
        <p:spPr bwMode="auto">
          <a:xfrm rot="16200000" flipV="1">
            <a:off x="5703094" y="37584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B5398-752D-DF4E-A2CA-876A60D2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9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2E365-84F2-5E48-A270-3C422EB4F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668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A Less Intelligent Ant Would Randomly Choose a Node and Start Walking…</a:t>
            </a:r>
          </a:p>
        </p:txBody>
      </p:sp>
      <p:sp>
        <p:nvSpPr>
          <p:cNvPr id="5124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125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126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127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12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12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5130" name="Straight Arrow Connector 21"/>
          <p:cNvCxnSpPr>
            <a:cxnSpLocks noChangeShapeType="1"/>
            <a:stCxn id="5129" idx="7"/>
            <a:endCxn id="5124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1" name="Straight Arrow Connector 25"/>
          <p:cNvCxnSpPr>
            <a:cxnSpLocks noChangeShapeType="1"/>
            <a:stCxn id="5124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3" name="Straight Arrow Connector 27"/>
          <p:cNvCxnSpPr>
            <a:cxnSpLocks noChangeShapeType="1"/>
            <a:stCxn id="5127" idx="7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4" name="Straight Arrow Connector 29"/>
          <p:cNvCxnSpPr>
            <a:cxnSpLocks noChangeShapeType="1"/>
            <a:stCxn id="5124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5" name="Straight Arrow Connector 30"/>
          <p:cNvCxnSpPr>
            <a:cxnSpLocks noChangeShapeType="1"/>
            <a:stCxn id="512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6" name="Straight Arrow Connector 31"/>
          <p:cNvCxnSpPr>
            <a:cxnSpLocks noChangeShapeType="1"/>
            <a:endCxn id="5127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7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8" name="Straight Arrow Connector 41"/>
          <p:cNvCxnSpPr>
            <a:cxnSpLocks noChangeShapeType="1"/>
            <a:stCxn id="5126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5139" name="Straight Arrow Connector 42"/>
          <p:cNvCxnSpPr>
            <a:cxnSpLocks noChangeShapeType="1"/>
            <a:stCxn id="5127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5140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688" y="5794375"/>
            <a:ext cx="3921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1" name="Oval 18"/>
          <p:cNvSpPr>
            <a:spLocks noChangeAspect="1"/>
          </p:cNvSpPr>
          <p:nvPr/>
        </p:nvSpPr>
        <p:spPr bwMode="auto">
          <a:xfrm>
            <a:off x="5457825" y="5624513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2CE7C-325C-5048-8095-1AC5B4EA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Walking…  </a:t>
            </a:r>
          </a:p>
        </p:txBody>
      </p:sp>
      <p:sp>
        <p:nvSpPr>
          <p:cNvPr id="7172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173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174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175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17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17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7178" name="Straight Arrow Connector 21"/>
          <p:cNvCxnSpPr>
            <a:cxnSpLocks noChangeShapeType="1"/>
            <a:stCxn id="7177" idx="7"/>
            <a:endCxn id="7172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79" name="Straight Arrow Connector 25"/>
          <p:cNvCxnSpPr>
            <a:cxnSpLocks noChangeShapeType="1"/>
            <a:stCxn id="7172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1" name="Straight Arrow Connector 29"/>
          <p:cNvCxnSpPr>
            <a:cxnSpLocks noChangeShapeType="1"/>
            <a:stCxn id="7172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2" name="Straight Arrow Connector 30"/>
          <p:cNvCxnSpPr>
            <a:cxnSpLocks noChangeShapeType="1"/>
            <a:stCxn id="717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3" name="Straight Arrow Connector 31"/>
          <p:cNvCxnSpPr>
            <a:cxnSpLocks noChangeShapeType="1"/>
            <a:endCxn id="7175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718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5" name="Straight Arrow Connector 41"/>
          <p:cNvCxnSpPr>
            <a:cxnSpLocks noChangeShapeType="1"/>
            <a:stCxn id="7174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7186" name="Straight Arrow Connector 42"/>
          <p:cNvCxnSpPr>
            <a:cxnSpLocks noChangeShapeType="1"/>
            <a:stCxn id="7175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718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7413" y="5437188"/>
            <a:ext cx="3921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8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7189" name="Oval 18"/>
          <p:cNvSpPr>
            <a:spLocks noChangeAspect="1"/>
          </p:cNvSpPr>
          <p:nvPr/>
        </p:nvSpPr>
        <p:spPr bwMode="auto">
          <a:xfrm>
            <a:off x="5457825" y="5624513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E6DB80-95C8-1949-87F4-2FB8A311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Walking… and Walking… </a:t>
            </a:r>
          </a:p>
        </p:txBody>
      </p:sp>
      <p:sp>
        <p:nvSpPr>
          <p:cNvPr id="8196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197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198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199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200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201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8202" name="Straight Arrow Connector 21"/>
          <p:cNvCxnSpPr>
            <a:cxnSpLocks noChangeShapeType="1"/>
            <a:stCxn id="8201" idx="7"/>
            <a:endCxn id="8196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3" name="Straight Arrow Connector 25"/>
          <p:cNvCxnSpPr>
            <a:cxnSpLocks noChangeShapeType="1"/>
            <a:stCxn id="8196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5" name="Straight Arrow Connector 29"/>
          <p:cNvCxnSpPr>
            <a:cxnSpLocks noChangeShapeType="1"/>
            <a:stCxn id="8196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6" name="Straight Arrow Connector 30"/>
          <p:cNvCxnSpPr>
            <a:cxnSpLocks noChangeShapeType="1"/>
            <a:stCxn id="8200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7" name="Straight Arrow Connector 31"/>
          <p:cNvCxnSpPr>
            <a:cxnSpLocks noChangeShapeType="1"/>
            <a:endCxn id="8199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820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09" name="Straight Arrow Connector 41"/>
          <p:cNvCxnSpPr>
            <a:cxnSpLocks noChangeShapeType="1"/>
            <a:stCxn id="8198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8210" name="Straight Arrow Connector 42"/>
          <p:cNvCxnSpPr>
            <a:cxnSpLocks noChangeShapeType="1"/>
            <a:stCxn id="8199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821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0" y="449580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1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8214" name="Oval 18"/>
          <p:cNvSpPr>
            <a:spLocks noChangeAspect="1"/>
          </p:cNvSpPr>
          <p:nvPr/>
        </p:nvSpPr>
        <p:spPr bwMode="auto">
          <a:xfrm>
            <a:off x="5457825" y="5624513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684455-8586-1D41-B382-9D6D2E56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19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0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1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2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3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4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9225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9226" name="Straight Arrow Connector 21"/>
          <p:cNvCxnSpPr>
            <a:cxnSpLocks noChangeShapeType="1"/>
            <a:stCxn id="9225" idx="7"/>
            <a:endCxn id="9219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27" name="Straight Arrow Connector 25"/>
          <p:cNvCxnSpPr>
            <a:cxnSpLocks noChangeShapeType="1"/>
            <a:stCxn id="9219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28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29" name="Straight Arrow Connector 29"/>
          <p:cNvCxnSpPr>
            <a:cxnSpLocks noChangeShapeType="1"/>
            <a:stCxn id="9219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30" name="Straight Arrow Connector 30"/>
          <p:cNvCxnSpPr>
            <a:cxnSpLocks noChangeShapeType="1"/>
            <a:stCxn id="9224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31" name="Straight Arrow Connector 31"/>
          <p:cNvCxnSpPr>
            <a:cxnSpLocks noChangeShapeType="1"/>
            <a:stCxn id="9223" idx="6"/>
            <a:endCxn id="9222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9232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9233" name="Straight Arrow Connector 42"/>
          <p:cNvCxnSpPr>
            <a:cxnSpLocks noChangeShapeType="1"/>
            <a:stCxn id="9222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9234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0525" y="3832225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5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9236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923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Walking… and Walking… and Walking… 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193800" y="1600200"/>
            <a:ext cx="6573838" cy="8382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altLang="en-US" sz="3600" dirty="0">
                <a:latin typeface="Calibri" panose="020F0502020204030204" pitchFamily="34" charset="0"/>
                <a:cs typeface="Times New Roman" pitchFamily="18" charset="0"/>
              </a:rPr>
              <a:t>Can it get stuck? </a:t>
            </a:r>
            <a:r>
              <a:rPr lang="en-US" altLang="en-US" sz="3600" b="1" dirty="0">
                <a:latin typeface="Calibri" panose="020F0502020204030204" pitchFamily="34" charset="0"/>
                <a:cs typeface="Times New Roman" pitchFamily="18" charset="0"/>
              </a:rPr>
              <a:t>In what node?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8C966-B5E4-2F4E-B7E3-80FE8508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4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5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6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7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24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0250" name="Straight Arrow Connector 21"/>
          <p:cNvCxnSpPr>
            <a:cxnSpLocks noChangeShapeType="1"/>
            <a:stCxn id="10249" idx="7"/>
            <a:endCxn id="10243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0251" name="Straight Arrow Connector 25"/>
          <p:cNvCxnSpPr>
            <a:cxnSpLocks noChangeShapeType="1"/>
            <a:stCxn id="10243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025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0253" name="Straight Arrow Connector 29"/>
          <p:cNvCxnSpPr>
            <a:cxnSpLocks noChangeShapeType="1"/>
            <a:stCxn id="10243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0254" name="Straight Arrow Connector 30"/>
          <p:cNvCxnSpPr>
            <a:cxnSpLocks noChangeShapeType="1"/>
            <a:stCxn id="1024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0255" name="Straight Arrow Connector 31"/>
          <p:cNvCxnSpPr>
            <a:cxnSpLocks noChangeShapeType="1"/>
            <a:stCxn id="10247" idx="6"/>
            <a:endCxn id="10246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0256" name="Straight Arrow Connector 42"/>
          <p:cNvCxnSpPr>
            <a:cxnSpLocks noChangeShapeType="1"/>
            <a:stCxn id="10246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025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9088" y="5832475"/>
            <a:ext cx="3921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5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0259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026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0261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The Ant Can Only Get Stuck at the Starting Node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36A058-3E17-E243-B288-AB970FEA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67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68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69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7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71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72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1273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1274" name="Straight Arrow Connector 21"/>
          <p:cNvCxnSpPr>
            <a:cxnSpLocks noChangeShapeType="1"/>
            <a:stCxn id="11273" idx="7"/>
            <a:endCxn id="11267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1275" name="Straight Arrow Connector 25"/>
          <p:cNvCxnSpPr>
            <a:cxnSpLocks noChangeShapeType="1"/>
            <a:stCxn id="11267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1276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1277" name="Straight Arrow Connector 29"/>
          <p:cNvCxnSpPr>
            <a:cxnSpLocks noChangeShapeType="1"/>
            <a:stCxn id="11267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1278" name="Straight Arrow Connector 30"/>
          <p:cNvCxnSpPr>
            <a:cxnSpLocks noChangeShapeType="1"/>
            <a:stCxn id="11272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1279" name="Straight Arrow Connector 31"/>
          <p:cNvCxnSpPr>
            <a:cxnSpLocks noChangeShapeType="1"/>
            <a:stCxn id="11271" idx="6"/>
            <a:endCxn id="11270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1280" name="Straight Arrow Connector 42"/>
          <p:cNvCxnSpPr>
            <a:cxnSpLocks noChangeShapeType="1"/>
            <a:stCxn id="11270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128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9088" y="5832475"/>
            <a:ext cx="3921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8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128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128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8213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>
                <a:latin typeface="+mn-lt"/>
                <a:cs typeface="Times New Roman" pitchFamily="18" charset="0"/>
              </a:rPr>
              <a:t>The Ant Has Completed a Cycle                BUT has not Proven Euler’s theorem yet…</a:t>
            </a:r>
            <a:endParaRPr lang="en-US" altLang="en-US" dirty="0">
              <a:latin typeface="+mn-lt"/>
              <a:cs typeface="Arial" charset="0"/>
            </a:endParaRPr>
          </a:p>
        </p:txBody>
      </p:sp>
      <p:sp>
        <p:nvSpPr>
          <p:cNvPr id="8214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8991600" cy="533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The constructed cycle is not </a:t>
            </a:r>
            <a:r>
              <a:rPr lang="en-US" altLang="en-US" dirty="0" err="1">
                <a:latin typeface="Calibri" panose="020F0502020204030204" pitchFamily="34" charset="0"/>
                <a:cs typeface="Times New Roman" pitchFamily="18" charset="0"/>
              </a:rPr>
              <a:t>Eulerian</a:t>
            </a:r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altLang="en-US" b="1" dirty="0">
                <a:latin typeface="Calibri" panose="020F0502020204030204" pitchFamily="34" charset="0"/>
                <a:cs typeface="Times New Roman" pitchFamily="18" charset="0"/>
              </a:rPr>
              <a:t>Can we enlarge it? 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3CF1F-97E5-984E-B33A-FA1206A1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1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2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3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4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5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2298" name="Straight Arrow Connector 21"/>
          <p:cNvCxnSpPr>
            <a:cxnSpLocks noChangeShapeType="1"/>
            <a:stCxn id="12297" idx="7"/>
            <a:endCxn id="12291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2299" name="Straight Arrow Connector 25"/>
          <p:cNvCxnSpPr>
            <a:cxnSpLocks noChangeShapeType="1"/>
            <a:stCxn id="12291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230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2301" name="Straight Arrow Connector 29"/>
          <p:cNvCxnSpPr>
            <a:cxnSpLocks noChangeShapeType="1"/>
            <a:stCxn id="12291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2302" name="Straight Arrow Connector 30"/>
          <p:cNvCxnSpPr>
            <a:cxnSpLocks noChangeShapeType="1"/>
            <a:stCxn id="1229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2303" name="Straight Arrow Connector 31"/>
          <p:cNvCxnSpPr>
            <a:cxnSpLocks noChangeShapeType="1"/>
            <a:stCxn id="12295" idx="6"/>
            <a:endCxn id="12294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2304" name="Straight Arrow Connector 42"/>
          <p:cNvCxnSpPr>
            <a:cxnSpLocks noChangeShapeType="1"/>
            <a:stCxn id="12294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2305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9088" y="5832475"/>
            <a:ext cx="3921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306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2307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230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0261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>
                <a:latin typeface="+mn-lt"/>
                <a:cs typeface="Times New Roman" pitchFamily="18" charset="0"/>
              </a:rPr>
              <a:t>Let’s Start at a Different Node in the Green Cycle</a:t>
            </a:r>
            <a:endParaRPr lang="en-US" altLang="en-US" dirty="0">
              <a:latin typeface="+mn-lt"/>
              <a:cs typeface="Arial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5334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en-US" altLang="en-US" sz="3400" dirty="0">
                <a:latin typeface="Calibri" panose="020F0502020204030204" pitchFamily="34" charset="0"/>
                <a:cs typeface="Times New Roman" pitchFamily="18" charset="0"/>
              </a:rPr>
              <a:t>Let’s start at a node with still unexplored edges.</a:t>
            </a:r>
            <a:r>
              <a:rPr lang="en-US" altLang="en-US" sz="34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310" name="TextBox 37"/>
          <p:cNvSpPr txBox="1">
            <a:spLocks noChangeArrowheads="1"/>
          </p:cNvSpPr>
          <p:nvPr/>
        </p:nvSpPr>
        <p:spPr bwMode="auto">
          <a:xfrm>
            <a:off x="1179513" y="4423242"/>
            <a:ext cx="419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dirty="0">
                <a:latin typeface="Calibri" pitchFamily="34" charset="0"/>
              </a:rPr>
              <a:t>“Why should I start at a different node? Backtracking? I’m not evolved to walk backwards! 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</a:rPr>
              <a:t>And what difference does it make???</a:t>
            </a:r>
            <a:r>
              <a:rPr lang="en-US" altLang="en-US" dirty="0">
                <a:latin typeface="Calibri" pitchFamily="34" charset="0"/>
              </a:rPr>
              <a:t>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A9DED7-BF52-C54E-9C37-969ABDE5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10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9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4340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4341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4342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4343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4344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4345" name="Straight Arrow Connector 21"/>
          <p:cNvCxnSpPr>
            <a:cxnSpLocks noChangeShapeType="1"/>
            <a:stCxn id="14344" idx="7"/>
            <a:endCxn id="14339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46" name="Straight Arrow Connector 25"/>
          <p:cNvCxnSpPr>
            <a:cxnSpLocks noChangeShapeType="1"/>
            <a:stCxn id="14339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47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48" name="Straight Arrow Connector 29"/>
          <p:cNvCxnSpPr>
            <a:cxnSpLocks noChangeShapeType="1"/>
            <a:stCxn id="14339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49" name="Straight Arrow Connector 30"/>
          <p:cNvCxnSpPr>
            <a:cxnSpLocks noChangeShapeType="1"/>
            <a:stCxn id="14343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50" name="Straight Arrow Connector 31"/>
          <p:cNvCxnSpPr>
            <a:cxnSpLocks noChangeShapeType="1"/>
            <a:stCxn id="14342" idx="6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4351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435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435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435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435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New Instructions for the Ant: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14357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4358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9313" y="5424488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6200" y="838200"/>
            <a:ext cx="8915400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Starting at a </a:t>
            </a:r>
            <a:r>
              <a:rPr lang="en-US" altLang="en-US" sz="2600" b="0" i="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node</a:t>
            </a: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 that has an unused edge, traverse the already constructed (green cycle) and return back to the starting node.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E96D6-F481-B841-9CAE-65AA99F4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3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4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5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6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7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6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5370" name="Straight Arrow Connector 21"/>
          <p:cNvCxnSpPr>
            <a:cxnSpLocks noChangeShapeType="1"/>
            <a:stCxn id="15369" idx="7"/>
            <a:endCxn id="15363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5371" name="Straight Arrow Connector 25"/>
          <p:cNvCxnSpPr>
            <a:cxnSpLocks noChangeShapeType="1"/>
            <a:stCxn id="15363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537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5373" name="Straight Arrow Connector 29"/>
          <p:cNvCxnSpPr>
            <a:cxnSpLocks noChangeShapeType="1"/>
            <a:stCxn id="15363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5374" name="Straight Arrow Connector 30"/>
          <p:cNvCxnSpPr>
            <a:cxnSpLocks noChangeShapeType="1"/>
            <a:stCxn id="1536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5375" name="Straight Arrow Connector 31"/>
          <p:cNvCxnSpPr>
            <a:cxnSpLocks noChangeShapeType="1"/>
            <a:stCxn id="15367" idx="6"/>
            <a:endCxn id="15366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5376" name="Straight Arrow Connector 42"/>
          <p:cNvCxnSpPr>
            <a:cxnSpLocks noChangeShapeType="1"/>
            <a:stCxn id="15366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537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446405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5379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538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5381" name="Rectangle 24"/>
          <p:cNvSpPr>
            <a:spLocks noChangeArrowheads="1"/>
          </p:cNvSpPr>
          <p:nvPr/>
        </p:nvSpPr>
        <p:spPr bwMode="auto">
          <a:xfrm>
            <a:off x="7721600" y="5026025"/>
            <a:ext cx="357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538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An Ant Traversing Previously Constructed Cycle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76200" y="838200"/>
            <a:ext cx="8915400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Starting at a node that has an unused edge, traverse the already constructed (green cycle) and return back to the starting node.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1010E-F0F4-7240-92B6-2F9E2BF1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88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89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9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91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92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6393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6394" name="Straight Arrow Connector 21"/>
          <p:cNvCxnSpPr>
            <a:cxnSpLocks noChangeShapeType="1"/>
            <a:stCxn id="16393" idx="7"/>
            <a:endCxn id="16387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6395" name="Straight Arrow Connector 25"/>
          <p:cNvCxnSpPr>
            <a:cxnSpLocks noChangeShapeType="1"/>
            <a:stCxn id="16387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6396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6397" name="Straight Arrow Connector 29"/>
          <p:cNvCxnSpPr>
            <a:cxnSpLocks noChangeShapeType="1"/>
            <a:stCxn id="16387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6398" name="Straight Arrow Connector 30"/>
          <p:cNvCxnSpPr>
            <a:cxnSpLocks noChangeShapeType="1"/>
            <a:stCxn id="16392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6399" name="Straight Arrow Connector 31"/>
          <p:cNvCxnSpPr>
            <a:cxnSpLocks noChangeShapeType="1"/>
            <a:stCxn id="16391" idx="6"/>
            <a:endCxn id="16390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6400" name="Straight Arrow Connector 42"/>
          <p:cNvCxnSpPr>
            <a:cxnSpLocks noChangeShapeType="1"/>
            <a:stCxn id="16390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640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0688" y="4033838"/>
            <a:ext cx="39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40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640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640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6405" name="Rectangle 24"/>
          <p:cNvSpPr>
            <a:spLocks noChangeArrowheads="1"/>
          </p:cNvSpPr>
          <p:nvPr/>
        </p:nvSpPr>
        <p:spPr bwMode="auto">
          <a:xfrm>
            <a:off x="7740650" y="5141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6406" name="Rectangle 24"/>
          <p:cNvSpPr>
            <a:spLocks noChangeArrowheads="1"/>
          </p:cNvSpPr>
          <p:nvPr/>
        </p:nvSpPr>
        <p:spPr bwMode="auto">
          <a:xfrm>
            <a:off x="7518400" y="42164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2400" y="1524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>
                <a:cs typeface="Arial" charset="0"/>
              </a:rPr>
              <a:t>An Ant Traversing Previously Constructed Cycle </a:t>
            </a:r>
            <a:endParaRPr lang="en-US" altLang="en-US" sz="3600" b="0" i="0" dirty="0">
              <a:cs typeface="Arial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76200" y="838200"/>
            <a:ext cx="8915400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Starting at a node that has an unused edge, traverse the already constructed (green cycle) and return back to the starting node.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D4DF4F-B413-F243-81C9-979DEF5F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1507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33400" y="3657600"/>
            <a:ext cx="77724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3048000" y="1219200"/>
            <a:ext cx="52578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FA9D52-AA57-5B41-B6F0-813CB9A1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6127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2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3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4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5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741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7418" name="Straight Arrow Connector 21"/>
          <p:cNvCxnSpPr>
            <a:cxnSpLocks noChangeShapeType="1"/>
            <a:stCxn id="17417" idx="7"/>
            <a:endCxn id="17411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7419" name="Straight Arrow Connector 25"/>
          <p:cNvCxnSpPr>
            <a:cxnSpLocks noChangeShapeType="1"/>
            <a:stCxn id="17411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742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7421" name="Straight Arrow Connector 29"/>
          <p:cNvCxnSpPr>
            <a:cxnSpLocks noChangeShapeType="1"/>
            <a:stCxn id="17411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7422" name="Straight Arrow Connector 30"/>
          <p:cNvCxnSpPr>
            <a:cxnSpLocks noChangeShapeType="1"/>
            <a:stCxn id="1741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7423" name="Straight Arrow Connector 31"/>
          <p:cNvCxnSpPr>
            <a:cxnSpLocks noChangeShapeType="1"/>
            <a:stCxn id="17415" idx="6"/>
            <a:endCxn id="17414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7424" name="Straight Arrow Connector 42"/>
          <p:cNvCxnSpPr>
            <a:cxnSpLocks noChangeShapeType="1"/>
            <a:stCxn id="17414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7425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1150" y="5826125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26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7427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742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7429" name="Rectangle 24"/>
          <p:cNvSpPr>
            <a:spLocks noChangeArrowheads="1"/>
          </p:cNvSpPr>
          <p:nvPr/>
        </p:nvSpPr>
        <p:spPr bwMode="auto">
          <a:xfrm>
            <a:off x="7740650" y="5141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30" name="Rectangle 24"/>
          <p:cNvSpPr>
            <a:spLocks noChangeArrowheads="1"/>
          </p:cNvSpPr>
          <p:nvPr/>
        </p:nvSpPr>
        <p:spPr bwMode="auto">
          <a:xfrm>
            <a:off x="7450138" y="418306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31" name="Rectangle 24"/>
          <p:cNvSpPr>
            <a:spLocks noChangeArrowheads="1"/>
          </p:cNvSpPr>
          <p:nvPr/>
        </p:nvSpPr>
        <p:spPr bwMode="auto">
          <a:xfrm>
            <a:off x="4832350" y="50022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7433" name="TextBox 37"/>
          <p:cNvSpPr txBox="1">
            <a:spLocks noChangeArrowheads="1"/>
          </p:cNvSpPr>
          <p:nvPr/>
        </p:nvSpPr>
        <p:spPr bwMode="auto">
          <a:xfrm>
            <a:off x="1906588" y="4733131"/>
            <a:ext cx="32385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latin typeface="Calibri" pitchFamily="34" charset="0"/>
              </a:rPr>
              <a:t>“Why do I have to walk along the same cycle again??? Can I see something new?” 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>
                <a:cs typeface="Arial" charset="0"/>
              </a:rPr>
              <a:t>An Ant Traversing Previously Constructed Cycle </a:t>
            </a:r>
            <a:endParaRPr lang="en-US" altLang="en-US" sz="3600" b="0" i="0" dirty="0">
              <a:cs typeface="Arial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6200" y="838200"/>
            <a:ext cx="8915400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Starting at a node that has an unused edge, traverse the already constructed (green cycle) and return back to the starting node.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6BD2B-0F0C-434B-B8AD-63DC70FA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5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36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37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38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39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40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41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8442" name="Straight Arrow Connector 21"/>
          <p:cNvCxnSpPr>
            <a:cxnSpLocks noChangeShapeType="1"/>
            <a:stCxn id="18441" idx="7"/>
            <a:endCxn id="18435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8443" name="Straight Arrow Connector 25"/>
          <p:cNvCxnSpPr>
            <a:cxnSpLocks noChangeShapeType="1"/>
            <a:stCxn id="18435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844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8445" name="Straight Arrow Connector 29"/>
          <p:cNvCxnSpPr>
            <a:cxnSpLocks noChangeShapeType="1"/>
            <a:stCxn id="18435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8446" name="Straight Arrow Connector 30"/>
          <p:cNvCxnSpPr>
            <a:cxnSpLocks noChangeShapeType="1"/>
            <a:stCxn id="18440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8447" name="Straight Arrow Connector 31"/>
          <p:cNvCxnSpPr>
            <a:cxnSpLocks noChangeShapeType="1"/>
            <a:stCxn id="18439" idx="6"/>
            <a:endCxn id="18438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8448" name="Straight Arrow Connector 42"/>
          <p:cNvCxnSpPr>
            <a:cxnSpLocks noChangeShapeType="1"/>
            <a:stCxn id="18438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pic>
        <p:nvPicPr>
          <p:cNvPr id="18449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9313" y="5424488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50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8451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8452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sp>
        <p:nvSpPr>
          <p:cNvPr id="18453" name="Rectangle 24"/>
          <p:cNvSpPr>
            <a:spLocks noChangeArrowheads="1"/>
          </p:cNvSpPr>
          <p:nvPr/>
        </p:nvSpPr>
        <p:spPr bwMode="auto">
          <a:xfrm>
            <a:off x="7740650" y="50101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8454" name="Rectangle 24"/>
          <p:cNvSpPr>
            <a:spLocks noChangeArrowheads="1"/>
          </p:cNvSpPr>
          <p:nvPr/>
        </p:nvSpPr>
        <p:spPr bwMode="auto">
          <a:xfrm>
            <a:off x="4868863" y="48720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8455" name="Rectangle 24"/>
          <p:cNvSpPr>
            <a:spLocks noChangeArrowheads="1"/>
          </p:cNvSpPr>
          <p:nvPr/>
        </p:nvSpPr>
        <p:spPr bwMode="auto">
          <a:xfrm>
            <a:off x="7526338" y="429895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6172200" y="551656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845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I Returned Back BUT… I Can Continue Walking! 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8915400" cy="914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en-US" sz="2600" dirty="0">
                <a:latin typeface="Calibri" panose="020F0502020204030204" pitchFamily="34" charset="0"/>
                <a:cs typeface="Times New Roman" pitchFamily="18" charset="0"/>
              </a:rPr>
              <a:t>After completing the cycle, start random exploration of still </a:t>
            </a:r>
            <a:r>
              <a:rPr lang="en-US" altLang="en-US" sz="2600" dirty="0" err="1">
                <a:latin typeface="Calibri" panose="020F0502020204030204" pitchFamily="34" charset="0"/>
                <a:cs typeface="Times New Roman" pitchFamily="18" charset="0"/>
              </a:rPr>
              <a:t>untraversed</a:t>
            </a:r>
            <a:r>
              <a:rPr lang="en-US" altLang="en-US" sz="2600" dirty="0">
                <a:latin typeface="Calibri" panose="020F0502020204030204" pitchFamily="34" charset="0"/>
                <a:cs typeface="Times New Roman" pitchFamily="18" charset="0"/>
              </a:rPr>
              <a:t> edges in the graph.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76200" y="838200"/>
            <a:ext cx="8915400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2600" b="0" i="0" dirty="0">
                <a:latin typeface="Calibri" panose="020F0502020204030204" pitchFamily="34" charset="0"/>
                <a:cs typeface="Times New Roman" pitchFamily="18" charset="0"/>
              </a:rPr>
              <a:t>Starting at a node that has an unused edge, traverse the already constructed (green cycle) and return back to the starting node.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64B849-5EAE-E24B-98AD-05932438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0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1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2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3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4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9465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19466" name="Straight Arrow Connector 21"/>
          <p:cNvCxnSpPr>
            <a:cxnSpLocks noChangeShapeType="1"/>
            <a:stCxn id="19465" idx="7"/>
            <a:endCxn id="19459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9467" name="Straight Arrow Connector 25"/>
          <p:cNvCxnSpPr>
            <a:cxnSpLocks noChangeShapeType="1"/>
            <a:stCxn id="19459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9468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9469" name="Straight Arrow Connector 29"/>
          <p:cNvCxnSpPr>
            <a:cxnSpLocks noChangeShapeType="1"/>
            <a:stCxn id="19459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9470" name="Straight Arrow Connector 30"/>
          <p:cNvCxnSpPr>
            <a:cxnSpLocks noChangeShapeType="1"/>
            <a:stCxn id="19464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19471" name="Straight Arrow Connector 31"/>
          <p:cNvCxnSpPr>
            <a:cxnSpLocks noChangeShapeType="1"/>
            <a:stCxn id="19463" idx="6"/>
            <a:endCxn id="19462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19472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98145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73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9474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9475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19476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19477" name="Title 1"/>
          <p:cNvSpPr>
            <a:spLocks noGrp="1"/>
          </p:cNvSpPr>
          <p:nvPr>
            <p:ph type="title"/>
          </p:nvPr>
        </p:nvSpPr>
        <p:spPr>
          <a:xfrm>
            <a:off x="31376" y="76200"/>
            <a:ext cx="91440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Enlarging the Previously Constructed Cycle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EC894C-296C-2143-9035-D4C5FA34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4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5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6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7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048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0490" name="Straight Arrow Connector 25"/>
          <p:cNvCxnSpPr>
            <a:cxnSpLocks noChangeShapeType="1"/>
            <a:stCxn id="20483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491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492" name="Straight Arrow Connector 29"/>
          <p:cNvCxnSpPr>
            <a:cxnSpLocks noChangeShapeType="1"/>
            <a:stCxn id="20483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493" name="Straight Arrow Connector 30"/>
          <p:cNvCxnSpPr>
            <a:cxnSpLocks noChangeShapeType="1"/>
            <a:stCxn id="2048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494" name="Straight Arrow Connector 31"/>
          <p:cNvCxnSpPr>
            <a:cxnSpLocks noChangeShapeType="1"/>
            <a:stCxn id="20487" idx="6"/>
            <a:endCxn id="20486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0495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6075" y="2693988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96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0497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049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0499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0500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376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>
                <a:cs typeface="Arial" charset="0"/>
              </a:rPr>
              <a:t>Enlarging the Previously Constructed Cycle </a:t>
            </a:r>
            <a:endParaRPr lang="en-US" altLang="en-US" sz="3600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A2BDC-071C-7444-BC76-DF7B0E588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08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09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1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11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12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1513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151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1515" name="Straight Arrow Connector 29"/>
          <p:cNvCxnSpPr>
            <a:cxnSpLocks noChangeShapeType="1"/>
            <a:stCxn id="21507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1516" name="Straight Arrow Connector 30"/>
          <p:cNvCxnSpPr>
            <a:cxnSpLocks noChangeShapeType="1"/>
            <a:stCxn id="21512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1517" name="Straight Arrow Connector 31"/>
          <p:cNvCxnSpPr>
            <a:cxnSpLocks noChangeShapeType="1"/>
            <a:stCxn id="21511" idx="6"/>
            <a:endCxn id="21510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1518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2513" y="3706813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19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1520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1521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1522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1523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1524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376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>
                <a:cs typeface="Arial" charset="0"/>
              </a:rPr>
              <a:t>Enlarging the Previously Constructed Cycle </a:t>
            </a:r>
            <a:endParaRPr lang="en-US" altLang="en-US" sz="3600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AA5D9-6860-6A4E-82EB-9ABB1C71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2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3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4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5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253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2538" name="Straight Arrow Connector 29"/>
          <p:cNvCxnSpPr>
            <a:cxnSpLocks noChangeShapeType="1"/>
            <a:stCxn id="22531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2539" name="Straight Arrow Connector 30"/>
          <p:cNvCxnSpPr>
            <a:cxnSpLocks noChangeShapeType="1"/>
            <a:stCxn id="2253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2540" name="Straight Arrow Connector 31"/>
          <p:cNvCxnSpPr>
            <a:cxnSpLocks noChangeShapeType="1"/>
            <a:stCxn id="22535" idx="6"/>
            <a:endCxn id="22534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254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0125" y="530860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54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254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254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2545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2546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2547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2548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376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>
                <a:cs typeface="Arial" charset="0"/>
              </a:rPr>
              <a:t>Enlarging the Previously Constructed Cycle </a:t>
            </a:r>
            <a:endParaRPr lang="en-US" altLang="en-US" sz="3600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7D7B3-508D-724A-8A5A-D67E33C8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56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57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58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59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60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3561" name="Straight Arrow Connector 21"/>
          <p:cNvCxnSpPr>
            <a:cxnSpLocks noChangeShapeType="1"/>
            <a:stCxn id="23560" idx="7"/>
            <a:endCxn id="23555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3562" name="Straight Arrow Connector 25"/>
          <p:cNvCxnSpPr>
            <a:cxnSpLocks noChangeShapeType="1"/>
            <a:stCxn id="23555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3563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3564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3565" name="Straight Arrow Connector 29"/>
          <p:cNvCxnSpPr>
            <a:cxnSpLocks noChangeShapeType="1"/>
            <a:stCxn id="23555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3566" name="Straight Arrow Connector 30"/>
          <p:cNvCxnSpPr>
            <a:cxnSpLocks noChangeShapeType="1"/>
            <a:stCxn id="23559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3567" name="Straight Arrow Connector 31"/>
          <p:cNvCxnSpPr>
            <a:cxnSpLocks noChangeShapeType="1"/>
            <a:stCxn id="23558" idx="6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356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3569" name="Straight Arrow Connector 41"/>
          <p:cNvCxnSpPr>
            <a:cxnSpLocks noChangeShapeType="1"/>
            <a:stCxn id="23557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3570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3571" name="Rectangle 24"/>
          <p:cNvSpPr>
            <a:spLocks noChangeArrowheads="1"/>
          </p:cNvSpPr>
          <p:nvPr/>
        </p:nvSpPr>
        <p:spPr bwMode="auto">
          <a:xfrm>
            <a:off x="7740650" y="5141913"/>
            <a:ext cx="357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2" name="Rectangle 32"/>
          <p:cNvSpPr>
            <a:spLocks noChangeArrowheads="1"/>
          </p:cNvSpPr>
          <p:nvPr/>
        </p:nvSpPr>
        <p:spPr bwMode="auto">
          <a:xfrm>
            <a:off x="6591300" y="4233863"/>
            <a:ext cx="357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3" name="Rectangle 34"/>
          <p:cNvSpPr>
            <a:spLocks noChangeArrowheads="1"/>
          </p:cNvSpPr>
          <p:nvPr/>
        </p:nvSpPr>
        <p:spPr bwMode="auto">
          <a:xfrm>
            <a:off x="4697413" y="4821238"/>
            <a:ext cx="357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4" name="Rectangle 35"/>
          <p:cNvSpPr>
            <a:spLocks noChangeArrowheads="1"/>
          </p:cNvSpPr>
          <p:nvPr/>
        </p:nvSpPr>
        <p:spPr bwMode="auto">
          <a:xfrm>
            <a:off x="6413500" y="5624513"/>
            <a:ext cx="35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5" name="Rectangle 33"/>
          <p:cNvSpPr>
            <a:spLocks noChangeArrowheads="1"/>
          </p:cNvSpPr>
          <p:nvPr/>
        </p:nvSpPr>
        <p:spPr bwMode="auto">
          <a:xfrm>
            <a:off x="5649913" y="4735513"/>
            <a:ext cx="35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4965700" y="3327400"/>
            <a:ext cx="357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6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77" name="Rectangle 38"/>
          <p:cNvSpPr>
            <a:spLocks noChangeArrowheads="1"/>
          </p:cNvSpPr>
          <p:nvPr/>
        </p:nvSpPr>
        <p:spPr bwMode="auto">
          <a:xfrm>
            <a:off x="6257925" y="343535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7</a:t>
            </a: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23578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5488" y="5410200"/>
            <a:ext cx="3921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9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8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358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3581" name="Title 1"/>
          <p:cNvSpPr>
            <a:spLocks noGrp="1"/>
          </p:cNvSpPr>
          <p:nvPr>
            <p:ph type="title"/>
          </p:nvPr>
        </p:nvSpPr>
        <p:spPr>
          <a:xfrm>
            <a:off x="224118" y="762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Stuck Again!  </a:t>
            </a:r>
          </a:p>
        </p:txBody>
      </p:sp>
      <p:sp>
        <p:nvSpPr>
          <p:cNvPr id="23582" name="Rectangle 3"/>
          <p:cNvSpPr>
            <a:spLocks noChangeArrowheads="1"/>
          </p:cNvSpPr>
          <p:nvPr/>
        </p:nvSpPr>
        <p:spPr bwMode="auto">
          <a:xfrm>
            <a:off x="419100" y="1143000"/>
            <a:ext cx="8458200" cy="169277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600" b="0" i="0" dirty="0">
                <a:latin typeface="Calibri" pitchFamily="34" charset="0"/>
                <a:cs typeface="Times New Roman" pitchFamily="18" charset="0"/>
              </a:rPr>
              <a:t>No </a:t>
            </a:r>
            <a:r>
              <a:rPr lang="en-US" altLang="en-US" sz="2600" b="0" i="0" dirty="0" err="1">
                <a:latin typeface="Calibri" pitchFamily="34" charset="0"/>
                <a:cs typeface="Times New Roman" pitchFamily="18" charset="0"/>
              </a:rPr>
              <a:t>Eulerian</a:t>
            </a:r>
            <a:r>
              <a:rPr lang="en-US" altLang="en-US" sz="2600" b="0" i="0" dirty="0">
                <a:latin typeface="Calibri" pitchFamily="34" charset="0"/>
                <a:cs typeface="Times New Roman" pitchFamily="18" charset="0"/>
              </a:rPr>
              <a:t> cycle yet… can we enlarge the green-blue cycle? </a:t>
            </a:r>
          </a:p>
          <a:p>
            <a:endParaRPr lang="en-US" altLang="en-US" sz="2600" b="0" i="0" dirty="0">
              <a:latin typeface="Calibri" pitchFamily="34" charset="0"/>
              <a:cs typeface="Times New Roman" pitchFamily="18" charset="0"/>
            </a:endParaRPr>
          </a:p>
          <a:p>
            <a:r>
              <a:rPr lang="en-US" altLang="en-US" sz="2600" b="0" i="0" dirty="0">
                <a:latin typeface="Calibri" pitchFamily="34" charset="0"/>
                <a:cs typeface="Times New Roman" pitchFamily="18" charset="0"/>
              </a:rPr>
              <a:t>The ant should walk along the constructed cycle starting at yet another node. </a:t>
            </a:r>
            <a:r>
              <a:rPr lang="en-US" altLang="en-US" sz="2600" i="0" dirty="0">
                <a:latin typeface="Calibri" pitchFamily="34" charset="0"/>
                <a:cs typeface="Times New Roman" pitchFamily="18" charset="0"/>
              </a:rPr>
              <a:t>Which one?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7656D-2001-3745-8E28-163D00C6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79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0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1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2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3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4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4585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4586" name="Straight Arrow Connector 29"/>
          <p:cNvCxnSpPr>
            <a:cxnSpLocks noChangeShapeType="1"/>
            <a:stCxn id="24579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4587" name="Straight Arrow Connector 30"/>
          <p:cNvCxnSpPr>
            <a:cxnSpLocks noChangeShapeType="1"/>
            <a:stCxn id="24584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4588" name="Straight Arrow Connector 31"/>
          <p:cNvCxnSpPr>
            <a:cxnSpLocks noChangeShapeType="1"/>
            <a:stCxn id="24583" idx="6"/>
            <a:endCxn id="24582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4589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3617913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90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4591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4592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4593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4594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4595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4596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459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Arial" charset="0"/>
              </a:rPr>
              <a:t>Starting at a New </a:t>
            </a:r>
            <a:r>
              <a:rPr lang="en-US" altLang="en-US" dirty="0">
                <a:solidFill>
                  <a:srgbClr val="FF0000"/>
                </a:solidFill>
                <a:cs typeface="Arial" charset="0"/>
              </a:rPr>
              <a:t>Node</a:t>
            </a:r>
            <a:r>
              <a:rPr lang="en-US" altLang="en-US" dirty="0">
                <a:cs typeface="Arial" charset="0"/>
              </a:rPr>
              <a:t>, Again…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E14D0-0EF9-2048-A610-50BF762D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4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5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6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7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560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5610" name="Straight Arrow Connector 29"/>
          <p:cNvCxnSpPr>
            <a:cxnSpLocks noChangeShapeType="1"/>
            <a:stCxn id="25603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5611" name="Straight Arrow Connector 30"/>
          <p:cNvCxnSpPr>
            <a:cxnSpLocks noChangeShapeType="1"/>
            <a:stCxn id="2560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5612" name="Straight Arrow Connector 31"/>
          <p:cNvCxnSpPr>
            <a:cxnSpLocks noChangeShapeType="1"/>
            <a:stCxn id="25607" idx="6"/>
            <a:endCxn id="25606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5613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0750" y="5392738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14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5615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5616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5617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5618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5619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562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5621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562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Traversing the Previously Constructed Green-</a:t>
            </a:r>
            <a:r>
              <a:rPr lang="en-US" altLang="en-US" dirty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dirty="0">
                <a:cs typeface="Arial" charset="0"/>
              </a:rPr>
              <a:t> Cycle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EE99F9-8587-0B41-B6E5-D38DA036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28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29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3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31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32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6633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6634" name="Straight Arrow Connector 29"/>
          <p:cNvCxnSpPr>
            <a:cxnSpLocks noChangeShapeType="1"/>
            <a:stCxn id="26627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6635" name="Straight Arrow Connector 30"/>
          <p:cNvCxnSpPr>
            <a:cxnSpLocks noChangeShapeType="1"/>
            <a:stCxn id="26632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6636" name="Straight Arrow Connector 31"/>
          <p:cNvCxnSpPr>
            <a:cxnSpLocks noChangeShapeType="1"/>
            <a:stCxn id="26631" idx="6"/>
            <a:endCxn id="26630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663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0" y="4518025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6639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664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6641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664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6643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664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6645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6646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73D33-E4B8-5644-8CCF-9BCB4498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2531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33400" y="3657600"/>
            <a:ext cx="77724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5562600" y="1219200"/>
            <a:ext cx="27432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CE22E2-69AF-8E4D-AF57-B4D13AD4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5520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1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2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3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4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5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765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7658" name="Straight Arrow Connector 29"/>
          <p:cNvCxnSpPr>
            <a:cxnSpLocks noChangeShapeType="1"/>
            <a:stCxn id="27651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7659" name="Straight Arrow Connector 30"/>
          <p:cNvCxnSpPr>
            <a:cxnSpLocks noChangeShapeType="1"/>
            <a:stCxn id="2765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7660" name="Straight Arrow Connector 31"/>
          <p:cNvCxnSpPr>
            <a:cxnSpLocks noChangeShapeType="1"/>
            <a:stCxn id="27655" idx="6"/>
            <a:endCxn id="27654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766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0525" y="3992563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766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766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7665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7666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7667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7668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7669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7670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7671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7673" name="TextBox 37"/>
          <p:cNvSpPr txBox="1">
            <a:spLocks noChangeArrowheads="1"/>
          </p:cNvSpPr>
          <p:nvPr/>
        </p:nvSpPr>
        <p:spPr bwMode="auto">
          <a:xfrm>
            <a:off x="973138" y="3541713"/>
            <a:ext cx="3238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>“I hate to traverse the same cycle! What difference does it make where I start my walk??? </a:t>
            </a:r>
            <a:endParaRPr lang="en-US" altLang="en-US" sz="200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3D887-22B3-6445-A887-80CAE9B6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76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77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78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79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80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8681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8682" name="Straight Arrow Connector 29"/>
          <p:cNvCxnSpPr>
            <a:cxnSpLocks noChangeShapeType="1"/>
            <a:stCxn id="28675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83" name="Straight Arrow Connector 30"/>
          <p:cNvCxnSpPr>
            <a:cxnSpLocks noChangeShapeType="1"/>
            <a:stCxn id="28680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84" name="Straight Arrow Connector 31"/>
          <p:cNvCxnSpPr>
            <a:cxnSpLocks noChangeShapeType="1"/>
            <a:stCxn id="28679" idx="6"/>
            <a:endCxn id="28678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8685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0" y="5837238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86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8687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868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8689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8690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8691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869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8694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8695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8696" name="Rectangle 31"/>
          <p:cNvSpPr>
            <a:spLocks noChangeArrowheads="1"/>
          </p:cNvSpPr>
          <p:nvPr/>
        </p:nvSpPr>
        <p:spPr bwMode="auto">
          <a:xfrm>
            <a:off x="4792663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8698" name="TextBox 37"/>
          <p:cNvSpPr txBox="1">
            <a:spLocks noChangeArrowheads="1"/>
          </p:cNvSpPr>
          <p:nvPr/>
        </p:nvSpPr>
        <p:spPr bwMode="auto">
          <a:xfrm>
            <a:off x="1129506" y="5737225"/>
            <a:ext cx="452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latin typeface="Calibri" pitchFamily="34" charset="0"/>
              </a:rPr>
              <a:t>“These instructions are stupid…” 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3DC59-2F7D-0741-9019-504A6894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699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0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1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2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3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4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9705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29706" name="Straight Arrow Connector 29"/>
          <p:cNvCxnSpPr>
            <a:cxnSpLocks noChangeShapeType="1"/>
            <a:stCxn id="29699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7" name="Straight Arrow Connector 30"/>
          <p:cNvCxnSpPr>
            <a:cxnSpLocks noChangeShapeType="1"/>
            <a:stCxn id="29704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8" name="Straight Arrow Connector 31"/>
          <p:cNvCxnSpPr>
            <a:cxnSpLocks noChangeShapeType="1"/>
            <a:stCxn id="29703" idx="6"/>
            <a:endCxn id="29702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29709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8050" y="5351463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710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9711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9712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29713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9714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9715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29716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9717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9718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9719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9720" name="Rectangle 31"/>
          <p:cNvSpPr>
            <a:spLocks noChangeArrowheads="1"/>
          </p:cNvSpPr>
          <p:nvPr/>
        </p:nvSpPr>
        <p:spPr bwMode="auto">
          <a:xfrm>
            <a:off x="4792663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9721" name="Rectangle 32"/>
          <p:cNvSpPr>
            <a:spLocks noChangeArrowheads="1"/>
          </p:cNvSpPr>
          <p:nvPr/>
        </p:nvSpPr>
        <p:spPr bwMode="auto">
          <a:xfrm>
            <a:off x="6378575" y="5548313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780BA-C3C7-4F4B-8D52-E80FE0AFB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4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5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6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7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8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0729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0730" name="Straight Arrow Connector 29"/>
          <p:cNvCxnSpPr>
            <a:cxnSpLocks noChangeShapeType="1"/>
            <a:stCxn id="30723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731" name="Straight Arrow Connector 30"/>
          <p:cNvCxnSpPr>
            <a:cxnSpLocks noChangeShapeType="1"/>
            <a:stCxn id="30728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732" name="Straight Arrow Connector 31"/>
          <p:cNvCxnSpPr>
            <a:cxnSpLocks noChangeShapeType="1"/>
            <a:stCxn id="30727" idx="6"/>
            <a:endCxn id="30726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30733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6088" y="3881438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34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0735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0736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0737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0738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0739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074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0741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0742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0743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0744" name="Rectangle 31"/>
          <p:cNvSpPr>
            <a:spLocks noChangeArrowheads="1"/>
          </p:cNvSpPr>
          <p:nvPr/>
        </p:nvSpPr>
        <p:spPr bwMode="auto">
          <a:xfrm>
            <a:off x="4792663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0745" name="Rectangle 32"/>
          <p:cNvSpPr>
            <a:spLocks noChangeArrowheads="1"/>
          </p:cNvSpPr>
          <p:nvPr/>
        </p:nvSpPr>
        <p:spPr bwMode="auto">
          <a:xfrm>
            <a:off x="6378575" y="5548313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0746" name="Rectangle 33"/>
          <p:cNvSpPr>
            <a:spLocks noChangeArrowheads="1"/>
          </p:cNvSpPr>
          <p:nvPr/>
        </p:nvSpPr>
        <p:spPr bwMode="auto">
          <a:xfrm>
            <a:off x="5686425" y="47815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6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D34062-200F-2B45-B62A-EBF44EFA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7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48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49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0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1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2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3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1754" name="Straight Arrow Connector 29"/>
          <p:cNvCxnSpPr>
            <a:cxnSpLocks noChangeShapeType="1"/>
            <a:stCxn id="31747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1755" name="Straight Arrow Connector 30"/>
          <p:cNvCxnSpPr>
            <a:cxnSpLocks noChangeShapeType="1"/>
            <a:stCxn id="31752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1756" name="Straight Arrow Connector 31"/>
          <p:cNvCxnSpPr>
            <a:cxnSpLocks noChangeShapeType="1"/>
            <a:stCxn id="31751" idx="6"/>
            <a:endCxn id="31750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3175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614613"/>
            <a:ext cx="3921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5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1759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176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1761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176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1763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176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1765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66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67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68" name="Rectangle 31"/>
          <p:cNvSpPr>
            <a:spLocks noChangeArrowheads="1"/>
          </p:cNvSpPr>
          <p:nvPr/>
        </p:nvSpPr>
        <p:spPr bwMode="auto">
          <a:xfrm>
            <a:off x="4792663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69" name="Rectangle 32"/>
          <p:cNvSpPr>
            <a:spLocks noChangeArrowheads="1"/>
          </p:cNvSpPr>
          <p:nvPr/>
        </p:nvSpPr>
        <p:spPr bwMode="auto">
          <a:xfrm>
            <a:off x="6378575" y="5548313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70" name="Rectangle 33"/>
          <p:cNvSpPr>
            <a:spLocks noChangeArrowheads="1"/>
          </p:cNvSpPr>
          <p:nvPr/>
        </p:nvSpPr>
        <p:spPr bwMode="auto">
          <a:xfrm>
            <a:off x="5686425" y="47815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6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1771" name="Rectangle 34"/>
          <p:cNvSpPr>
            <a:spLocks noChangeArrowheads="1"/>
          </p:cNvSpPr>
          <p:nvPr/>
        </p:nvSpPr>
        <p:spPr bwMode="auto">
          <a:xfrm>
            <a:off x="4949825" y="3371850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7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>
                <a:cs typeface="Arial" charset="0"/>
              </a:rPr>
              <a:t>Traversing the Previously Constructed Green-</a:t>
            </a:r>
            <a:r>
              <a:rPr lang="en-US" altLang="en-US" b="0" i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b="0" i="0">
                <a:cs typeface="Arial" charset="0"/>
              </a:rPr>
              <a:t> Cycle  </a:t>
            </a:r>
            <a:endParaRPr lang="en-US" altLang="en-US" b="0" i="0" dirty="0"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30A0C-FFF5-8146-973C-BC6D0920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1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2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3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4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5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6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7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2778" name="Straight Arrow Connector 29"/>
          <p:cNvCxnSpPr>
            <a:cxnSpLocks noChangeShapeType="1"/>
            <a:stCxn id="32771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2779" name="Straight Arrow Connector 30"/>
          <p:cNvCxnSpPr>
            <a:cxnSpLocks noChangeShapeType="1"/>
            <a:stCxn id="32776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2780" name="Straight Arrow Connector 31"/>
          <p:cNvCxnSpPr>
            <a:cxnSpLocks noChangeShapeType="1"/>
            <a:stCxn id="32775" idx="6"/>
            <a:endCxn id="32774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32781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4900" y="3633788"/>
            <a:ext cx="3921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82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2783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2784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2785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2786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2787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2788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2789" name="Rectangle 28"/>
          <p:cNvSpPr>
            <a:spLocks noChangeArrowheads="1"/>
          </p:cNvSpPr>
          <p:nvPr/>
        </p:nvSpPr>
        <p:spPr bwMode="auto">
          <a:xfrm>
            <a:off x="7224713" y="40973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0" name="Rectangle 29"/>
          <p:cNvSpPr>
            <a:spLocks noChangeArrowheads="1"/>
          </p:cNvSpPr>
          <p:nvPr/>
        </p:nvSpPr>
        <p:spPr bwMode="auto">
          <a:xfrm>
            <a:off x="7689850" y="511651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1" name="Rectangle 30"/>
          <p:cNvSpPr>
            <a:spLocks noChangeArrowheads="1"/>
          </p:cNvSpPr>
          <p:nvPr/>
        </p:nvSpPr>
        <p:spPr bwMode="auto">
          <a:xfrm>
            <a:off x="7778750" y="4343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2" name="Rectangle 31"/>
          <p:cNvSpPr>
            <a:spLocks noChangeArrowheads="1"/>
          </p:cNvSpPr>
          <p:nvPr/>
        </p:nvSpPr>
        <p:spPr bwMode="auto">
          <a:xfrm>
            <a:off x="4792663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3" name="Rectangle 32"/>
          <p:cNvSpPr>
            <a:spLocks noChangeArrowheads="1"/>
          </p:cNvSpPr>
          <p:nvPr/>
        </p:nvSpPr>
        <p:spPr bwMode="auto">
          <a:xfrm>
            <a:off x="6378575" y="5548313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4" name="Rectangle 33"/>
          <p:cNvSpPr>
            <a:spLocks noChangeArrowheads="1"/>
          </p:cNvSpPr>
          <p:nvPr/>
        </p:nvSpPr>
        <p:spPr bwMode="auto">
          <a:xfrm>
            <a:off x="5686425" y="47815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6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5" name="Rectangle 34"/>
          <p:cNvSpPr>
            <a:spLocks noChangeArrowheads="1"/>
          </p:cNvSpPr>
          <p:nvPr/>
        </p:nvSpPr>
        <p:spPr bwMode="auto">
          <a:xfrm>
            <a:off x="4949825" y="3371850"/>
            <a:ext cx="31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7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6" name="Rectangle 35"/>
          <p:cNvSpPr>
            <a:spLocks noChangeArrowheads="1"/>
          </p:cNvSpPr>
          <p:nvPr/>
        </p:nvSpPr>
        <p:spPr bwMode="auto">
          <a:xfrm>
            <a:off x="6221413" y="344805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8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279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I Returned Back BUT… I Can Continue Walking! </a:t>
            </a:r>
          </a:p>
        </p:txBody>
      </p:sp>
      <p:sp>
        <p:nvSpPr>
          <p:cNvPr id="32798" name="TextBox 37"/>
          <p:cNvSpPr txBox="1">
            <a:spLocks noChangeArrowheads="1"/>
          </p:cNvSpPr>
          <p:nvPr/>
        </p:nvSpPr>
        <p:spPr bwMode="auto">
          <a:xfrm>
            <a:off x="7192963" y="1758950"/>
            <a:ext cx="22558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>“Hmm, maybe these instructions were not that stupid…” </a:t>
            </a:r>
            <a:endParaRPr lang="en-US" altLang="en-US" sz="2000">
              <a:latin typeface="Calibri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45B2F3-FA44-B046-A98D-78854069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Enlarging the Green-</a:t>
            </a:r>
            <a:r>
              <a:rPr lang="en-US" altLang="en-US" dirty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dirty="0">
                <a:cs typeface="Arial" charset="0"/>
              </a:rPr>
              <a:t> Cycle</a:t>
            </a:r>
          </a:p>
        </p:txBody>
      </p:sp>
      <p:sp>
        <p:nvSpPr>
          <p:cNvPr id="33795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6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7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8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9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800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801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3802" name="Straight Arrow Connector 29"/>
          <p:cNvCxnSpPr>
            <a:cxnSpLocks noChangeShapeType="1"/>
            <a:stCxn id="33795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3803" name="Straight Arrow Connector 30"/>
          <p:cNvCxnSpPr>
            <a:cxnSpLocks noChangeShapeType="1"/>
            <a:stCxn id="33800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3804" name="Straight Arrow Connector 31"/>
          <p:cNvCxnSpPr>
            <a:cxnSpLocks noChangeShapeType="1"/>
            <a:stCxn id="33799" idx="6"/>
            <a:endCxn id="33798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33805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4350" y="261620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806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3807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380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3809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3810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3811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381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3813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63179-999D-264B-9DEB-807137EE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19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rgbClr val="1C20C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0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1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2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3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4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4825" name="Straight Arrow Connector 30"/>
          <p:cNvCxnSpPr>
            <a:cxnSpLocks noChangeShapeType="1"/>
            <a:stCxn id="34823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4826" name="Straight Arrow Connector 31"/>
          <p:cNvCxnSpPr>
            <a:cxnSpLocks noChangeShapeType="1"/>
            <a:stCxn id="34822" idx="6"/>
            <a:endCxn id="34821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pic>
        <p:nvPicPr>
          <p:cNvPr id="3482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900" y="3832225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828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4829" name="Straight Arrow Connector 41"/>
          <p:cNvCxnSpPr>
            <a:cxnSpLocks noChangeShapeType="1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4830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4831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483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4833" name="Straight Arrow Connector 25"/>
          <p:cNvCxnSpPr>
            <a:cxnSpLocks noChangeShapeType="1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4834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4835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34836" name="Straight Arrow Connector 29"/>
          <p:cNvCxnSpPr>
            <a:cxnSpLocks noChangeShapeType="1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med"/>
          </a:ln>
        </p:spPr>
      </p:cxnSp>
      <p:sp>
        <p:nvSpPr>
          <p:cNvPr id="3483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charset="0"/>
              </a:rPr>
              <a:t>Enlarging the Green-</a:t>
            </a:r>
            <a:r>
              <a:rPr lang="en-US" altLang="en-US" dirty="0">
                <a:solidFill>
                  <a:srgbClr val="0000FF"/>
                </a:solidFill>
                <a:cs typeface="Arial" charset="0"/>
              </a:rPr>
              <a:t>Blue</a:t>
            </a:r>
            <a:r>
              <a:rPr lang="en-US" altLang="en-US" dirty="0">
                <a:cs typeface="Arial" charset="0"/>
              </a:rPr>
              <a:t> Cycle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242223-400B-7F42-B637-404325DF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43"/>
          <p:cNvSpPr>
            <a:spLocks/>
          </p:cNvSpPr>
          <p:nvPr/>
        </p:nvSpPr>
        <p:spPr bwMode="auto">
          <a:xfrm>
            <a:off x="6019800" y="2987675"/>
            <a:ext cx="1273175" cy="908050"/>
          </a:xfrm>
          <a:custGeom>
            <a:avLst/>
            <a:gdLst>
              <a:gd name="T0" fmla="*/ 1021597 w 1369994"/>
              <a:gd name="T1" fmla="*/ 907242 h 908454"/>
              <a:gd name="T2" fmla="*/ 734274 w 1369994"/>
              <a:gd name="T3" fmla="*/ 123499 h 908454"/>
              <a:gd name="T4" fmla="*/ 0 w 1369994"/>
              <a:gd name="T5" fmla="*/ 166248 h 9084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9994" h="908454">
                <a:moveTo>
                  <a:pt x="1369994" y="908454"/>
                </a:moveTo>
                <a:cubicBezTo>
                  <a:pt x="1291504" y="577891"/>
                  <a:pt x="1213015" y="247328"/>
                  <a:pt x="984683" y="123664"/>
                </a:cubicBezTo>
                <a:cubicBezTo>
                  <a:pt x="756351" y="0"/>
                  <a:pt x="378175" y="83235"/>
                  <a:pt x="0" y="16647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-27781" y="262437"/>
            <a:ext cx="9171781" cy="533400"/>
          </a:xfrm>
        </p:spPr>
        <p:txBody>
          <a:bodyPr>
            <a:noAutofit/>
          </a:bodyPr>
          <a:lstStyle/>
          <a:p>
            <a:r>
              <a:rPr lang="en-US" altLang="en-US" sz="3500" dirty="0">
                <a:cs typeface="Arial" charset="0"/>
              </a:rPr>
              <a:t>I Proved Euler’s Theorem! C</a:t>
            </a:r>
            <a:r>
              <a:rPr lang="en-US" altLang="en-US" sz="3500" dirty="0"/>
              <a:t>an I Go Home Please?</a:t>
            </a:r>
            <a:br>
              <a:rPr lang="en-US" altLang="en-US" sz="3500" dirty="0"/>
            </a:br>
            <a:endParaRPr lang="en-US" altLang="en-US" sz="3500" dirty="0">
              <a:cs typeface="Arial" charset="0"/>
            </a:endParaRPr>
          </a:p>
        </p:txBody>
      </p:sp>
      <p:sp>
        <p:nvSpPr>
          <p:cNvPr id="35844" name="Oval 14"/>
          <p:cNvSpPr>
            <a:spLocks noChangeAspect="1"/>
          </p:cNvSpPr>
          <p:nvPr/>
        </p:nvSpPr>
        <p:spPr bwMode="auto">
          <a:xfrm>
            <a:off x="5791200" y="3095625"/>
            <a:ext cx="1825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5" name="Oval 15"/>
          <p:cNvSpPr>
            <a:spLocks noChangeAspect="1"/>
          </p:cNvSpPr>
          <p:nvPr/>
        </p:nvSpPr>
        <p:spPr bwMode="auto">
          <a:xfrm>
            <a:off x="7169150" y="383698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6" name="Oval 16"/>
          <p:cNvSpPr>
            <a:spLocks noChangeAspect="1"/>
          </p:cNvSpPr>
          <p:nvPr/>
        </p:nvSpPr>
        <p:spPr bwMode="auto">
          <a:xfrm>
            <a:off x="8193088" y="46450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7" name="Oval 17"/>
          <p:cNvSpPr>
            <a:spLocks noChangeAspect="1"/>
          </p:cNvSpPr>
          <p:nvPr/>
        </p:nvSpPr>
        <p:spPr bwMode="auto">
          <a:xfrm>
            <a:off x="7165975" y="520858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8" name="Oval 18"/>
          <p:cNvSpPr>
            <a:spLocks noChangeAspect="1"/>
          </p:cNvSpPr>
          <p:nvPr/>
        </p:nvSpPr>
        <p:spPr bwMode="auto">
          <a:xfrm>
            <a:off x="5457825" y="564197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9" name="Oval 19"/>
          <p:cNvSpPr>
            <a:spLocks noChangeAspect="1"/>
          </p:cNvSpPr>
          <p:nvPr/>
        </p:nvSpPr>
        <p:spPr bwMode="auto">
          <a:xfrm>
            <a:off x="5737225" y="4143375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50" name="Oval 20"/>
          <p:cNvSpPr>
            <a:spLocks noChangeAspect="1"/>
          </p:cNvSpPr>
          <p:nvPr/>
        </p:nvSpPr>
        <p:spPr bwMode="auto">
          <a:xfrm>
            <a:off x="4648200" y="421163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5851" name="Straight Arrow Connector 21"/>
          <p:cNvCxnSpPr>
            <a:cxnSpLocks noChangeShapeType="1"/>
            <a:stCxn id="35850" idx="7"/>
            <a:endCxn id="35844" idx="3"/>
          </p:cNvCxnSpPr>
          <p:nvPr/>
        </p:nvCxnSpPr>
        <p:spPr bwMode="auto">
          <a:xfrm rot="5400000" flipH="1" flipV="1">
            <a:off x="4818063" y="3238500"/>
            <a:ext cx="985837" cy="101441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5852" name="Straight Arrow Connector 25"/>
          <p:cNvCxnSpPr>
            <a:cxnSpLocks noChangeShapeType="1"/>
            <a:stCxn id="35844" idx="6"/>
          </p:cNvCxnSpPr>
          <p:nvPr/>
        </p:nvCxnSpPr>
        <p:spPr bwMode="auto">
          <a:xfrm>
            <a:off x="5973763" y="3187700"/>
            <a:ext cx="1112837" cy="6223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5853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4610100"/>
            <a:ext cx="1143000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cxnSp>
        <p:nvCxnSpPr>
          <p:cNvPr id="35854" name="Straight Arrow Connector 27"/>
          <p:cNvCxnSpPr>
            <a:cxnSpLocks noChangeShapeType="1"/>
            <a:stCxn id="35847" idx="7"/>
          </p:cNvCxnSpPr>
          <p:nvPr/>
        </p:nvCxnSpPr>
        <p:spPr bwMode="auto">
          <a:xfrm rot="5400000" flipH="1" flipV="1">
            <a:off x="7520781" y="4602957"/>
            <a:ext cx="434975" cy="830262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5855" name="Straight Arrow Connector 29"/>
          <p:cNvCxnSpPr>
            <a:cxnSpLocks noChangeShapeType="1"/>
            <a:stCxn id="35844" idx="4"/>
          </p:cNvCxnSpPr>
          <p:nvPr/>
        </p:nvCxnSpPr>
        <p:spPr bwMode="auto">
          <a:xfrm rot="5400000">
            <a:off x="5457825" y="3689350"/>
            <a:ext cx="835025" cy="1587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med"/>
          </a:ln>
        </p:spPr>
      </p:cxnSp>
      <p:cxnSp>
        <p:nvCxnSpPr>
          <p:cNvPr id="35856" name="Straight Arrow Connector 30"/>
          <p:cNvCxnSpPr>
            <a:cxnSpLocks noChangeShapeType="1"/>
            <a:stCxn id="35849" idx="6"/>
          </p:cNvCxnSpPr>
          <p:nvPr/>
        </p:nvCxnSpPr>
        <p:spPr bwMode="auto">
          <a:xfrm flipV="1">
            <a:off x="5919788" y="3962400"/>
            <a:ext cx="1166812" cy="271463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med"/>
          </a:ln>
        </p:spPr>
      </p:cxnSp>
      <p:cxnSp>
        <p:nvCxnSpPr>
          <p:cNvPr id="35857" name="Straight Arrow Connector 31"/>
          <p:cNvCxnSpPr>
            <a:cxnSpLocks noChangeShapeType="1"/>
            <a:stCxn id="35848" idx="6"/>
            <a:endCxn id="35847" idx="2"/>
          </p:cNvCxnSpPr>
          <p:nvPr/>
        </p:nvCxnSpPr>
        <p:spPr bwMode="auto">
          <a:xfrm flipV="1">
            <a:off x="5641975" y="5300663"/>
            <a:ext cx="1524000" cy="433387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5858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4509294" y="4661694"/>
            <a:ext cx="1271587" cy="6826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5859" name="Straight Arrow Connector 41"/>
          <p:cNvCxnSpPr>
            <a:cxnSpLocks noChangeShapeType="1"/>
            <a:stCxn id="35846" idx="2"/>
          </p:cNvCxnSpPr>
          <p:nvPr/>
        </p:nvCxnSpPr>
        <p:spPr bwMode="auto">
          <a:xfrm rot="10800000">
            <a:off x="4876800" y="4343400"/>
            <a:ext cx="3316288" cy="393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</p:cxnSp>
      <p:cxnSp>
        <p:nvCxnSpPr>
          <p:cNvPr id="35860" name="Straight Arrow Connector 42"/>
          <p:cNvCxnSpPr>
            <a:cxnSpLocks noChangeShapeType="1"/>
            <a:stCxn id="35847" idx="1"/>
          </p:cNvCxnSpPr>
          <p:nvPr/>
        </p:nvCxnSpPr>
        <p:spPr bwMode="auto">
          <a:xfrm rot="16200000" flipV="1">
            <a:off x="5703094" y="3745706"/>
            <a:ext cx="739775" cy="223996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35861" name="Rectangle 24"/>
          <p:cNvSpPr>
            <a:spLocks noChangeArrowheads="1"/>
          </p:cNvSpPr>
          <p:nvPr/>
        </p:nvSpPr>
        <p:spPr bwMode="auto">
          <a:xfrm>
            <a:off x="4856163" y="49117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4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2" name="Rectangle 32"/>
          <p:cNvSpPr>
            <a:spLocks noChangeArrowheads="1"/>
          </p:cNvSpPr>
          <p:nvPr/>
        </p:nvSpPr>
        <p:spPr bwMode="auto">
          <a:xfrm>
            <a:off x="6296025" y="54641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5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7742238" y="4914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4" name="Rectangle 35"/>
          <p:cNvSpPr>
            <a:spLocks noChangeArrowheads="1"/>
          </p:cNvSpPr>
          <p:nvPr/>
        </p:nvSpPr>
        <p:spPr bwMode="auto">
          <a:xfrm>
            <a:off x="6497638" y="42386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5" name="Rectangle 33"/>
          <p:cNvSpPr>
            <a:spLocks noChangeArrowheads="1"/>
          </p:cNvSpPr>
          <p:nvPr/>
        </p:nvSpPr>
        <p:spPr bwMode="auto">
          <a:xfrm>
            <a:off x="5032375" y="34782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7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6" name="Rectangle 28"/>
          <p:cNvSpPr>
            <a:spLocks noChangeArrowheads="1"/>
          </p:cNvSpPr>
          <p:nvPr/>
        </p:nvSpPr>
        <p:spPr bwMode="auto">
          <a:xfrm>
            <a:off x="6234113" y="335915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8</a:t>
            </a: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35867" name="Picture 2" descr="http://theantandtheaxe.com/sitebuildercontent/sitebuilderpictures/an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3733800"/>
            <a:ext cx="392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7212013" y="4157663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69" name="Rectangle 32"/>
          <p:cNvSpPr>
            <a:spLocks noChangeArrowheads="1"/>
          </p:cNvSpPr>
          <p:nvPr/>
        </p:nvSpPr>
        <p:spPr bwMode="auto">
          <a:xfrm>
            <a:off x="6605588" y="468153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6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70" name="Rectangle 28"/>
          <p:cNvSpPr>
            <a:spLocks noChangeArrowheads="1"/>
          </p:cNvSpPr>
          <p:nvPr/>
        </p:nvSpPr>
        <p:spPr bwMode="auto">
          <a:xfrm>
            <a:off x="6732588" y="2616200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9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71" name="Rectangle 28"/>
          <p:cNvSpPr>
            <a:spLocks noChangeArrowheads="1"/>
          </p:cNvSpPr>
          <p:nvPr/>
        </p:nvSpPr>
        <p:spPr bwMode="auto">
          <a:xfrm>
            <a:off x="5475288" y="359251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10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5872" name="Rectangle 28"/>
          <p:cNvSpPr>
            <a:spLocks noChangeArrowheads="1"/>
          </p:cNvSpPr>
          <p:nvPr/>
        </p:nvSpPr>
        <p:spPr bwMode="auto">
          <a:xfrm>
            <a:off x="6089650" y="38100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FF0000"/>
                </a:solidFill>
              </a:rPr>
              <a:t>11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200" y="800319"/>
            <a:ext cx="8991600" cy="21544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EulerianCycle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Balanced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Graph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form a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by randomly walking in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BalancedGraph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(avoiding already visited edges)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   while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is not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Eulerian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0" i="0" dirty="0">
                <a:latin typeface="+mj-lt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select a node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newStart</a:t>
            </a:r>
            <a:r>
              <a:rPr lang="en-US" altLang="en-US" sz="2000" b="0" dirty="0">
                <a:latin typeface="+mj-lt"/>
                <a:ea typeface="Times New Roman" pitchFamily="18" charset="0"/>
                <a:cs typeface="Courier New" pitchFamily="49" charset="0"/>
              </a:rPr>
              <a:t>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in</a:t>
            </a:r>
            <a:r>
              <a:rPr lang="en-US" altLang="en-US" sz="2000" b="0" dirty="0">
                <a:latin typeface="+mj-lt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with still unexplored outgoing edges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      form a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Cycle’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by traversing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from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newStart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and randomly walking afterwards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 ← Cycle’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  return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Cycle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35" name="Picture 34" descr="Macintosh HD:Users:phillipcompeau:Documents:UCSD Math:RA:Book:Chapter 1 Sequencing:PDF:EulerianCycleStep1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987675"/>
            <a:ext cx="4191000" cy="332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3CABF4-38D2-2344-A83D-6B247670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Outline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A30C2-2047-8243-AD52-B28E59E5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3555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533400" y="3657600"/>
            <a:ext cx="77724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2A6F95-ECB9-B847-B717-119248ED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300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5241925" y="2225675"/>
            <a:ext cx="457200" cy="852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5211763" y="3505200"/>
            <a:ext cx="457200" cy="39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4248" y="9525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b="0" i="0" dirty="0"/>
              <a:t>From Reads to de </a:t>
            </a:r>
            <a:r>
              <a:rPr lang="en-US" sz="2700" b="0" i="0" dirty="0" err="1"/>
              <a:t>Bruijn</a:t>
            </a:r>
            <a:r>
              <a:rPr lang="en-US" sz="2700" b="0" i="0" dirty="0"/>
              <a:t> Graph to </a:t>
            </a:r>
            <a:r>
              <a:rPr lang="en-US" sz="2700" b="0" dirty="0"/>
              <a:t>Genome</a:t>
            </a:r>
            <a:r>
              <a:rPr lang="en-US" sz="2700" b="0" i="0" dirty="0"/>
              <a:t>    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2516100" y="1711361"/>
            <a:ext cx="4559975" cy="3578644"/>
            <a:chOff x="0" y="2057400"/>
            <a:chExt cx="4608078" cy="3767554"/>
          </a:xfrm>
        </p:grpSpPr>
        <p:sp>
          <p:nvSpPr>
            <p:cNvPr id="11" name="TextBox 10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26"/>
            <p:cNvCxnSpPr/>
            <p:nvPr/>
          </p:nvCxnSpPr>
          <p:spPr>
            <a:xfrm rot="16200000" flipH="1">
              <a:off x="1881166" y="359188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90476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0410" y="32766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8936" y="4385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24249" y="5486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92568" y="547016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9724" y="46767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81249" y="4081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3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4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6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7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8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8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9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0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1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2011579" y="3541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32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978074" y="3550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>
            <a:xfrm>
              <a:off x="1522577" y="41155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6" name="Straight Arrow Connector 168"/>
            <p:cNvCxnSpPr/>
            <p:nvPr/>
          </p:nvCxnSpPr>
          <p:spPr>
            <a:xfrm rot="16200000" flipH="1">
              <a:off x="1881167" y="38257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2004623" y="4753532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8" name="Straight Arrow Connector 175"/>
            <p:cNvCxnSpPr/>
            <p:nvPr/>
          </p:nvCxnSpPr>
          <p:spPr>
            <a:xfrm rot="5400000" flipH="1" flipV="1">
              <a:off x="2423749" y="5355720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rot="10800000" flipV="1">
              <a:off x="1545901" y="535534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>
            <a:xfrm rot="16200000" flipV="1">
              <a:off x="912878" y="472604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2933344" y="771525"/>
            <a:ext cx="2959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ph idx="1"/>
          </p:nvPr>
        </p:nvSpPr>
        <p:spPr>
          <a:xfrm>
            <a:off x="-54263" y="5486400"/>
            <a:ext cx="9198263" cy="999633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1" hangingPunct="1"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ATG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G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</a:p>
          <a:p>
            <a:pPr marL="0" lvl="0" indent="0" algn="ctr" eaLnBrk="1" hangingPunct="1">
              <a:buNone/>
              <a:defRPr/>
            </a:pPr>
            <a:endParaRPr lang="en-US" sz="2000" b="1" dirty="0">
              <a:solidFill>
                <a:srgbClr val="660066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latin typeface="Times New Roman" pitchFamily="18" charset="0"/>
              <a:ea typeface="Arial" pitchFamily="34" charset="0"/>
            </a:endParaRPr>
          </a:p>
        </p:txBody>
      </p:sp>
      <p:cxnSp>
        <p:nvCxnSpPr>
          <p:cNvPr id="5" name="Straight Arrow Connector 4"/>
          <p:cNvCxnSpPr>
            <a:stCxn id="74" idx="2"/>
          </p:cNvCxnSpPr>
          <p:nvPr/>
        </p:nvCxnSpPr>
        <p:spPr>
          <a:xfrm>
            <a:off x="4413267" y="1233190"/>
            <a:ext cx="7045" cy="36701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448037" y="5434763"/>
            <a:ext cx="7045" cy="36701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E733098A-2349-1244-910D-E089C817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Arrow Connector 134"/>
          <p:cNvCxnSpPr/>
          <p:nvPr/>
        </p:nvCxnSpPr>
        <p:spPr>
          <a:xfrm flipV="1">
            <a:off x="3205076" y="4143375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>
            <a:endCxn id="106" idx="2"/>
          </p:cNvCxnSpPr>
          <p:nvPr/>
        </p:nvCxnSpPr>
        <p:spPr>
          <a:xfrm>
            <a:off x="2543175" y="4143375"/>
            <a:ext cx="328973" cy="525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>
            <a:off x="1476375" y="4114800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16200000" flipV="1">
            <a:off x="865253" y="4712308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 rot="10800000" flipV="1">
            <a:off x="1498276" y="5348586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1" name="Straight Arrow Connector 175"/>
          <p:cNvCxnSpPr/>
          <p:nvPr/>
        </p:nvCxnSpPr>
        <p:spPr>
          <a:xfrm rot="5400000" flipH="1" flipV="1">
            <a:off x="2380877" y="5353424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07" name="Straight Arrow Connector 106"/>
          <p:cNvCxnSpPr/>
          <p:nvPr/>
        </p:nvCxnSpPr>
        <p:spPr>
          <a:xfrm rot="5400000">
            <a:off x="1961593" y="4753533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4" name="Straight Arrow Connector 168"/>
          <p:cNvCxnSpPr/>
          <p:nvPr/>
        </p:nvCxnSpPr>
        <p:spPr>
          <a:xfrm rot="16200000" flipH="1">
            <a:off x="1835651" y="3822303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1" name="Straight Arrow Connector 100"/>
          <p:cNvCxnSpPr/>
          <p:nvPr/>
        </p:nvCxnSpPr>
        <p:spPr>
          <a:xfrm rot="5400000">
            <a:off x="933098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8" name="Straight Arrow Connector 97"/>
          <p:cNvCxnSpPr/>
          <p:nvPr/>
        </p:nvCxnSpPr>
        <p:spPr>
          <a:xfrm rot="5400000">
            <a:off x="1300380" y="2376270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5" name="Straight Arrow Connector 94"/>
          <p:cNvCxnSpPr/>
          <p:nvPr/>
        </p:nvCxnSpPr>
        <p:spPr>
          <a:xfrm rot="16200000" flipV="1">
            <a:off x="1975980" y="2356172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1967016" y="3541470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9" name="Straight Arrow Connector 126"/>
          <p:cNvCxnSpPr/>
          <p:nvPr/>
        </p:nvCxnSpPr>
        <p:spPr>
          <a:xfrm rot="16200000" flipH="1">
            <a:off x="1833541" y="3597776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>
            <a:off x="895350" y="41148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>
            <a:off x="333375" y="41148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165472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398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>
            <a:off x="90181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9" name="Straight Arrow Connector 126"/>
          <p:cNvCxnSpPr/>
          <p:nvPr/>
        </p:nvCxnSpPr>
        <p:spPr>
          <a:xfrm rot="16200000" flipH="1">
            <a:off x="1833541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742851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03736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38399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62124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72785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51311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62224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776624" y="548640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83259" y="5464295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62099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33624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438400" y="4171950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276600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-47625" y="3916918"/>
            <a:ext cx="437940" cy="369332"/>
            <a:chOff x="-6464" y="3108920"/>
            <a:chExt cx="437940" cy="369332"/>
          </a:xfrm>
        </p:grpSpPr>
        <p:sp>
          <p:nvSpPr>
            <p:cNvPr id="84" name="Oval 83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01943" y="2831068"/>
            <a:ext cx="445956" cy="369332"/>
            <a:chOff x="3482502" y="3117296"/>
            <a:chExt cx="445956" cy="369332"/>
          </a:xfrm>
        </p:grpSpPr>
        <p:sp>
          <p:nvSpPr>
            <p:cNvPr id="87" name="TextBox 86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01569" y="3926443"/>
            <a:ext cx="463588" cy="369332"/>
            <a:chOff x="546909" y="3100655"/>
            <a:chExt cx="463588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4"/>
          <p:cNvGrpSpPr/>
          <p:nvPr/>
        </p:nvGrpSpPr>
        <p:grpSpPr>
          <a:xfrm>
            <a:off x="1101839" y="3943350"/>
            <a:ext cx="437940" cy="369332"/>
            <a:chOff x="4070871" y="3117296"/>
            <a:chExt cx="437940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2"/>
          <p:cNvGrpSpPr/>
          <p:nvPr/>
        </p:nvGrpSpPr>
        <p:grpSpPr>
          <a:xfrm>
            <a:off x="2138449" y="5181600"/>
            <a:ext cx="476412" cy="369332"/>
            <a:chOff x="5226023" y="3108677"/>
            <a:chExt cx="476412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0"/>
          <p:cNvGrpSpPr/>
          <p:nvPr/>
        </p:nvGrpSpPr>
        <p:grpSpPr>
          <a:xfrm>
            <a:off x="1100224" y="5181600"/>
            <a:ext cx="471604" cy="369332"/>
            <a:chOff x="6394423" y="3100655"/>
            <a:chExt cx="471604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19"/>
          <p:cNvGrpSpPr/>
          <p:nvPr/>
        </p:nvGrpSpPr>
        <p:grpSpPr>
          <a:xfrm>
            <a:off x="2167024" y="3964543"/>
            <a:ext cx="445956" cy="369332"/>
            <a:chOff x="7587644" y="3105362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6"/>
          <p:cNvGrpSpPr/>
          <p:nvPr/>
        </p:nvGrpSpPr>
        <p:grpSpPr>
          <a:xfrm>
            <a:off x="2819400" y="3981450"/>
            <a:ext cx="445956" cy="369332"/>
            <a:chOff x="8159660" y="3113738"/>
            <a:chExt cx="445956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3"/>
          <p:cNvGrpSpPr/>
          <p:nvPr/>
        </p:nvGrpSpPr>
        <p:grpSpPr>
          <a:xfrm>
            <a:off x="3886200" y="3971925"/>
            <a:ext cx="412229" cy="369332"/>
            <a:chOff x="8786990" y="3082504"/>
            <a:chExt cx="412229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57"/>
          <p:cNvGrpSpPr/>
          <p:nvPr/>
        </p:nvGrpSpPr>
        <p:grpSpPr>
          <a:xfrm>
            <a:off x="2170254" y="2773918"/>
            <a:ext cx="453970" cy="369332"/>
            <a:chOff x="2318088" y="3101804"/>
            <a:chExt cx="453970" cy="369332"/>
          </a:xfrm>
        </p:grpSpPr>
        <p:sp>
          <p:nvSpPr>
            <p:cNvPr id="112" name="TextBox 111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14" name="Straight Arrow Connector 113"/>
          <p:cNvCxnSpPr/>
          <p:nvPr/>
        </p:nvCxnSpPr>
        <p:spPr>
          <a:xfrm rot="5400000" flipH="1" flipV="1">
            <a:off x="1963954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2" name="Group 156"/>
          <p:cNvGrpSpPr/>
          <p:nvPr/>
        </p:nvGrpSpPr>
        <p:grpSpPr>
          <a:xfrm>
            <a:off x="1660911" y="2057400"/>
            <a:ext cx="431528" cy="369332"/>
            <a:chOff x="2911989" y="3108224"/>
            <a:chExt cx="431528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rot="16200000" flipV="1">
            <a:off x="1982445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9" name="Straight Arrow Connector 118"/>
          <p:cNvCxnSpPr/>
          <p:nvPr/>
        </p:nvCxnSpPr>
        <p:spPr>
          <a:xfrm rot="5400000">
            <a:off x="1301327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" name="Straight Arrow Connector 119"/>
          <p:cNvCxnSpPr/>
          <p:nvPr/>
        </p:nvCxnSpPr>
        <p:spPr>
          <a:xfrm rot="5400000">
            <a:off x="930449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1" name="Straight Arrow Connector 120"/>
          <p:cNvCxnSpPr/>
          <p:nvPr/>
        </p:nvCxnSpPr>
        <p:spPr>
          <a:xfrm>
            <a:off x="1474952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2" name="Straight Arrow Connector 121"/>
          <p:cNvCxnSpPr>
            <a:stCxn id="103" idx="6"/>
            <a:endCxn id="106" idx="2"/>
          </p:cNvCxnSpPr>
          <p:nvPr/>
        </p:nvCxnSpPr>
        <p:spPr>
          <a:xfrm>
            <a:off x="2545816" y="4140094"/>
            <a:ext cx="326332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3" name="Straight Arrow Connector 122"/>
          <p:cNvCxnSpPr/>
          <p:nvPr/>
        </p:nvCxnSpPr>
        <p:spPr>
          <a:xfrm flipV="1">
            <a:off x="3201332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4" name="Straight Arrow Connector 168"/>
          <p:cNvCxnSpPr/>
          <p:nvPr/>
        </p:nvCxnSpPr>
        <p:spPr>
          <a:xfrm rot="16200000" flipH="1">
            <a:off x="1833542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956998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75"/>
          <p:cNvCxnSpPr/>
          <p:nvPr/>
        </p:nvCxnSpPr>
        <p:spPr>
          <a:xfrm rot="5400000" flipH="1" flipV="1">
            <a:off x="2376124" y="5355720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 rot="10800000" flipV="1">
            <a:off x="1498276" y="5355346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 rot="16200000" flipV="1">
            <a:off x="865253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29" name="TextBox 128"/>
          <p:cNvSpPr txBox="1"/>
          <p:nvPr/>
        </p:nvSpPr>
        <p:spPr>
          <a:xfrm>
            <a:off x="1557424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218970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Multiple </a:t>
            </a:r>
            <a:r>
              <a:rPr lang="en-US" b="0" i="0" dirty="0" err="1"/>
              <a:t>Eulerian</a:t>
            </a:r>
            <a:r>
              <a:rPr lang="en-US" b="0" i="0" dirty="0"/>
              <a:t> Paths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7853276" y="4171950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>
            <a:endCxn id="192" idx="2"/>
          </p:cNvCxnSpPr>
          <p:nvPr/>
        </p:nvCxnSpPr>
        <p:spPr>
          <a:xfrm>
            <a:off x="7183872" y="4171950"/>
            <a:ext cx="336476" cy="525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6117072" y="4143375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 rot="16200000" flipV="1">
            <a:off x="5505950" y="4740883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rot="10800000" flipV="1">
            <a:off x="6138973" y="5377161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75"/>
          <p:cNvCxnSpPr/>
          <p:nvPr/>
        </p:nvCxnSpPr>
        <p:spPr>
          <a:xfrm rot="5400000" flipH="1" flipV="1">
            <a:off x="7021574" y="5381999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5400000">
            <a:off x="6602290" y="4782108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68"/>
          <p:cNvCxnSpPr/>
          <p:nvPr/>
        </p:nvCxnSpPr>
        <p:spPr>
          <a:xfrm rot="16200000" flipH="1">
            <a:off x="6476348" y="3850878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5400000">
            <a:off x="5573795" y="3578577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5400000">
            <a:off x="5941077" y="2404845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>
          <a:xfrm rot="16200000" flipV="1">
            <a:off x="6616677" y="2384747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8" name="Straight Arrow Connector 147"/>
          <p:cNvCxnSpPr/>
          <p:nvPr/>
        </p:nvCxnSpPr>
        <p:spPr>
          <a:xfrm rot="5400000" flipH="1" flipV="1">
            <a:off x="6607713" y="3570045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9" name="Straight Arrow Connector 126"/>
          <p:cNvCxnSpPr/>
          <p:nvPr/>
        </p:nvCxnSpPr>
        <p:spPr>
          <a:xfrm rot="16200000" flipH="1">
            <a:off x="6474238" y="3626351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0" name="Straight Arrow Connector 149"/>
          <p:cNvCxnSpPr/>
          <p:nvPr/>
        </p:nvCxnSpPr>
        <p:spPr>
          <a:xfrm>
            <a:off x="5536047" y="4143375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1" name="Straight Arrow Connector 150"/>
          <p:cNvCxnSpPr/>
          <p:nvPr/>
        </p:nvCxnSpPr>
        <p:spPr>
          <a:xfrm>
            <a:off x="4974072" y="4143375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4806169" y="3682389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4980536" y="4139589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4" name="Straight Arrow Connector 153"/>
          <p:cNvCxnSpPr/>
          <p:nvPr/>
        </p:nvCxnSpPr>
        <p:spPr>
          <a:xfrm>
            <a:off x="5542511" y="4139589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5" name="Straight Arrow Connector 126"/>
          <p:cNvCxnSpPr/>
          <p:nvPr/>
        </p:nvCxnSpPr>
        <p:spPr>
          <a:xfrm rot="16200000" flipH="1">
            <a:off x="6474238" y="3620458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5383548" y="3682389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544433" y="314325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379096" y="2466975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5702821" y="2390775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513482" y="3305175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192008" y="441442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502921" y="490537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417321" y="5514975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272951" y="548582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502796" y="470535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274321" y="410962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101909" y="4191000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7924800" y="4185821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169" name="Group 161"/>
          <p:cNvGrpSpPr/>
          <p:nvPr/>
        </p:nvGrpSpPr>
        <p:grpSpPr>
          <a:xfrm>
            <a:off x="4593072" y="3945493"/>
            <a:ext cx="437940" cy="369332"/>
            <a:chOff x="-6464" y="3108920"/>
            <a:chExt cx="437940" cy="369332"/>
          </a:xfrm>
        </p:grpSpPr>
        <p:sp>
          <p:nvSpPr>
            <p:cNvPr id="170" name="Oval 169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172" name="Group 155"/>
          <p:cNvGrpSpPr/>
          <p:nvPr/>
        </p:nvGrpSpPr>
        <p:grpSpPr>
          <a:xfrm>
            <a:off x="5742640" y="2859643"/>
            <a:ext cx="445956" cy="369332"/>
            <a:chOff x="3482502" y="3117296"/>
            <a:chExt cx="445956" cy="369332"/>
          </a:xfrm>
        </p:grpSpPr>
        <p:sp>
          <p:nvSpPr>
            <p:cNvPr id="173" name="TextBox 172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74" name="Oval 173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75" name="Group 160"/>
          <p:cNvGrpSpPr/>
          <p:nvPr/>
        </p:nvGrpSpPr>
        <p:grpSpPr>
          <a:xfrm>
            <a:off x="5142266" y="3955018"/>
            <a:ext cx="463588" cy="369332"/>
            <a:chOff x="546909" y="3100655"/>
            <a:chExt cx="463588" cy="369332"/>
          </a:xfrm>
        </p:grpSpPr>
        <p:sp>
          <p:nvSpPr>
            <p:cNvPr id="176" name="TextBox 175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77" name="Oval 176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78" name="Group 154"/>
          <p:cNvGrpSpPr/>
          <p:nvPr/>
        </p:nvGrpSpPr>
        <p:grpSpPr>
          <a:xfrm>
            <a:off x="5742536" y="3971925"/>
            <a:ext cx="437940" cy="369332"/>
            <a:chOff x="4070871" y="3117296"/>
            <a:chExt cx="437940" cy="369332"/>
          </a:xfrm>
        </p:grpSpPr>
        <p:sp>
          <p:nvSpPr>
            <p:cNvPr id="179" name="TextBox 178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81" name="Group 152"/>
          <p:cNvGrpSpPr/>
          <p:nvPr/>
        </p:nvGrpSpPr>
        <p:grpSpPr>
          <a:xfrm>
            <a:off x="6779146" y="5210175"/>
            <a:ext cx="476412" cy="369332"/>
            <a:chOff x="5226023" y="3108677"/>
            <a:chExt cx="476412" cy="369332"/>
          </a:xfrm>
        </p:grpSpPr>
        <p:sp>
          <p:nvSpPr>
            <p:cNvPr id="182" name="TextBox 181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84" name="Group 150"/>
          <p:cNvGrpSpPr/>
          <p:nvPr/>
        </p:nvGrpSpPr>
        <p:grpSpPr>
          <a:xfrm>
            <a:off x="5740921" y="5210175"/>
            <a:ext cx="471604" cy="369332"/>
            <a:chOff x="6394423" y="3100655"/>
            <a:chExt cx="471604" cy="369332"/>
          </a:xfrm>
        </p:grpSpPr>
        <p:sp>
          <p:nvSpPr>
            <p:cNvPr id="185" name="TextBox 18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86" name="Oval 18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87" name="Group 119"/>
          <p:cNvGrpSpPr/>
          <p:nvPr/>
        </p:nvGrpSpPr>
        <p:grpSpPr>
          <a:xfrm>
            <a:off x="6807721" y="3993118"/>
            <a:ext cx="445956" cy="369332"/>
            <a:chOff x="7587644" y="3105362"/>
            <a:chExt cx="445956" cy="369332"/>
          </a:xfrm>
        </p:grpSpPr>
        <p:sp>
          <p:nvSpPr>
            <p:cNvPr id="188" name="TextBox 18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89" name="Oval 18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90" name="Group 116"/>
          <p:cNvGrpSpPr/>
          <p:nvPr/>
        </p:nvGrpSpPr>
        <p:grpSpPr>
          <a:xfrm>
            <a:off x="7467600" y="4010025"/>
            <a:ext cx="445956" cy="369332"/>
            <a:chOff x="8159660" y="3113738"/>
            <a:chExt cx="445956" cy="369332"/>
          </a:xfrm>
        </p:grpSpPr>
        <p:sp>
          <p:nvSpPr>
            <p:cNvPr id="191" name="TextBox 19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92" name="Oval 19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93" name="Group 113"/>
          <p:cNvGrpSpPr/>
          <p:nvPr/>
        </p:nvGrpSpPr>
        <p:grpSpPr>
          <a:xfrm>
            <a:off x="8534400" y="4000500"/>
            <a:ext cx="412229" cy="369332"/>
            <a:chOff x="8786990" y="3082504"/>
            <a:chExt cx="412229" cy="369332"/>
          </a:xfrm>
        </p:grpSpPr>
        <p:sp>
          <p:nvSpPr>
            <p:cNvPr id="194" name="TextBox 19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95" name="Oval 19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97" name="Group 157"/>
          <p:cNvGrpSpPr/>
          <p:nvPr/>
        </p:nvGrpSpPr>
        <p:grpSpPr>
          <a:xfrm>
            <a:off x="6810951" y="2802493"/>
            <a:ext cx="453970" cy="369332"/>
            <a:chOff x="2318088" y="3101804"/>
            <a:chExt cx="453970" cy="369332"/>
          </a:xfrm>
        </p:grpSpPr>
        <p:sp>
          <p:nvSpPr>
            <p:cNvPr id="198" name="TextBox 19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99" name="Oval 19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200" name="Straight Arrow Connector 199"/>
          <p:cNvCxnSpPr/>
          <p:nvPr/>
        </p:nvCxnSpPr>
        <p:spPr>
          <a:xfrm rot="5400000" flipH="1" flipV="1">
            <a:off x="6604651" y="3570046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01" name="Group 156"/>
          <p:cNvGrpSpPr/>
          <p:nvPr/>
        </p:nvGrpSpPr>
        <p:grpSpPr>
          <a:xfrm>
            <a:off x="6301608" y="2085975"/>
            <a:ext cx="431528" cy="369332"/>
            <a:chOff x="2911989" y="3108224"/>
            <a:chExt cx="431528" cy="369332"/>
          </a:xfrm>
        </p:grpSpPr>
        <p:sp>
          <p:nvSpPr>
            <p:cNvPr id="202" name="TextBox 20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203" name="Oval 20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204" name="Straight Arrow Connector 203"/>
          <p:cNvCxnSpPr/>
          <p:nvPr/>
        </p:nvCxnSpPr>
        <p:spPr>
          <a:xfrm rot="16200000" flipV="1">
            <a:off x="6623142" y="2387698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5" name="Straight Arrow Connector 204"/>
          <p:cNvCxnSpPr/>
          <p:nvPr/>
        </p:nvCxnSpPr>
        <p:spPr>
          <a:xfrm rot="5400000">
            <a:off x="5942024" y="2407797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6" name="Straight Arrow Connector 205"/>
          <p:cNvCxnSpPr/>
          <p:nvPr/>
        </p:nvCxnSpPr>
        <p:spPr>
          <a:xfrm rot="5400000">
            <a:off x="5571146" y="3578577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7" name="Straight Arrow Connector 206"/>
          <p:cNvCxnSpPr/>
          <p:nvPr/>
        </p:nvCxnSpPr>
        <p:spPr>
          <a:xfrm>
            <a:off x="6115649" y="4144168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8" name="Straight Arrow Connector 207"/>
          <p:cNvCxnSpPr>
            <a:stCxn id="189" idx="6"/>
            <a:endCxn id="192" idx="2"/>
          </p:cNvCxnSpPr>
          <p:nvPr/>
        </p:nvCxnSpPr>
        <p:spPr>
          <a:xfrm>
            <a:off x="7186513" y="4168669"/>
            <a:ext cx="333835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09" name="Straight Arrow Connector 208"/>
          <p:cNvCxnSpPr/>
          <p:nvPr/>
        </p:nvCxnSpPr>
        <p:spPr>
          <a:xfrm flipV="1">
            <a:off x="7849532" y="4174541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10" name="Straight Arrow Connector 168"/>
          <p:cNvCxnSpPr/>
          <p:nvPr/>
        </p:nvCxnSpPr>
        <p:spPr>
          <a:xfrm rot="16200000" flipH="1">
            <a:off x="6474239" y="3854282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11" name="Straight Arrow Connector 210"/>
          <p:cNvCxnSpPr/>
          <p:nvPr/>
        </p:nvCxnSpPr>
        <p:spPr>
          <a:xfrm rot="5400000">
            <a:off x="6597695" y="4782107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12" name="Straight Arrow Connector 175"/>
          <p:cNvCxnSpPr/>
          <p:nvPr/>
        </p:nvCxnSpPr>
        <p:spPr>
          <a:xfrm rot="5400000" flipH="1" flipV="1">
            <a:off x="7016821" y="5384295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213" name="Straight Arrow Connector 212"/>
          <p:cNvCxnSpPr/>
          <p:nvPr/>
        </p:nvCxnSpPr>
        <p:spPr>
          <a:xfrm rot="10800000" flipV="1">
            <a:off x="6138973" y="5383921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14" name="Straight Arrow Connector 213"/>
          <p:cNvCxnSpPr/>
          <p:nvPr/>
        </p:nvCxnSpPr>
        <p:spPr>
          <a:xfrm rot="16200000" flipV="1">
            <a:off x="5505950" y="4754615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15" name="TextBox 214"/>
          <p:cNvSpPr txBox="1"/>
          <p:nvPr/>
        </p:nvSpPr>
        <p:spPr>
          <a:xfrm>
            <a:off x="6198121" y="357622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603096" y="137160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1028492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1163240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1" name="Rectangle 220"/>
          <p:cNvSpPr/>
          <p:nvPr/>
        </p:nvSpPr>
        <p:spPr>
          <a:xfrm>
            <a:off x="1334856" y="13716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22" name="Rectangle 221"/>
          <p:cNvSpPr/>
          <p:nvPr/>
        </p:nvSpPr>
        <p:spPr>
          <a:xfrm>
            <a:off x="1479222" y="13716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1623588" y="13716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>
            <a:off x="1787190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1921938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6" name="Rectangle 225"/>
          <p:cNvSpPr/>
          <p:nvPr/>
        </p:nvSpPr>
        <p:spPr>
          <a:xfrm>
            <a:off x="2093554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7" name="Rectangle 226"/>
          <p:cNvSpPr/>
          <p:nvPr/>
        </p:nvSpPr>
        <p:spPr>
          <a:xfrm>
            <a:off x="2265170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8" name="Rectangle 227"/>
          <p:cNvSpPr/>
          <p:nvPr/>
        </p:nvSpPr>
        <p:spPr>
          <a:xfrm>
            <a:off x="2436786" y="13716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29" name="Rectangle 228"/>
          <p:cNvSpPr/>
          <p:nvPr/>
        </p:nvSpPr>
        <p:spPr>
          <a:xfrm>
            <a:off x="2600388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30" name="Rectangle 229"/>
          <p:cNvSpPr/>
          <p:nvPr/>
        </p:nvSpPr>
        <p:spPr>
          <a:xfrm>
            <a:off x="2735136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31" name="Rectangle 230"/>
          <p:cNvSpPr/>
          <p:nvPr/>
        </p:nvSpPr>
        <p:spPr>
          <a:xfrm>
            <a:off x="2906752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32" name="Rectangle 231"/>
          <p:cNvSpPr/>
          <p:nvPr/>
        </p:nvSpPr>
        <p:spPr>
          <a:xfrm>
            <a:off x="3041496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5257800" y="129540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5683196" y="1295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50" name="Rectangle 249"/>
          <p:cNvSpPr/>
          <p:nvPr/>
        </p:nvSpPr>
        <p:spPr>
          <a:xfrm>
            <a:off x="5817944" y="1295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6316649" y="12954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6477000" y="1295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6611748" y="1295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54" name="Rectangle 253"/>
          <p:cNvSpPr/>
          <p:nvPr/>
        </p:nvSpPr>
        <p:spPr>
          <a:xfrm>
            <a:off x="5983355" y="1295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6154971" y="1295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7091490" y="12954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7255092" y="1295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58" name="Rectangle 257"/>
          <p:cNvSpPr/>
          <p:nvPr/>
        </p:nvSpPr>
        <p:spPr>
          <a:xfrm>
            <a:off x="7389840" y="1295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7561456" y="1295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7696200" y="1295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797702" y="12954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>
            <a:off x="6942068" y="12954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7573D0C-5F83-EF4E-8013-46FF3584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6812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1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00"/>
                            </p:stCondLst>
                            <p:childTnLst>
                              <p:par>
                                <p:cTn id="1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600"/>
                            </p:stCondLst>
                            <p:childTnLst>
                              <p:par>
                                <p:cTn id="1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8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900"/>
                            </p:stCondLst>
                            <p:childTnLst>
                              <p:par>
                                <p:cTn id="2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100"/>
                            </p:stCondLst>
                            <p:childTnLst>
                              <p:par>
                                <p:cTn id="2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200"/>
                            </p:stCondLst>
                            <p:childTnLst>
                              <p:par>
                                <p:cTn id="2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300"/>
                            </p:stCondLst>
                            <p:childTnLst>
                              <p:par>
                                <p:cTn id="2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600"/>
                            </p:stCondLst>
                            <p:childTnLst>
                              <p:par>
                                <p:cTn id="2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00"/>
                            </p:stCondLst>
                            <p:childTnLst>
                              <p:par>
                                <p:cTn id="2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"/>
                            </p:stCondLst>
                            <p:childTnLst>
                              <p:par>
                                <p:cTn id="2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48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/>
          </p:cNvSpPr>
          <p:nvPr/>
        </p:nvSpPr>
        <p:spPr>
          <a:xfrm>
            <a:off x="218970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Breaking Genome into </a:t>
            </a:r>
            <a:r>
              <a:rPr lang="en-US" b="0" i="0" dirty="0" err="1">
                <a:solidFill>
                  <a:srgbClr val="C00000"/>
                </a:solidFill>
              </a:rPr>
              <a:t>Contigs</a:t>
            </a:r>
            <a:endParaRPr lang="en-US" b="0" i="0" dirty="0">
              <a:solidFill>
                <a:srgbClr val="C00000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603096" y="137160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1028492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1163240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1" name="Rectangle 220"/>
          <p:cNvSpPr/>
          <p:nvPr/>
        </p:nvSpPr>
        <p:spPr>
          <a:xfrm>
            <a:off x="1334856" y="13716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22" name="Rectangle 221"/>
          <p:cNvSpPr/>
          <p:nvPr/>
        </p:nvSpPr>
        <p:spPr>
          <a:xfrm>
            <a:off x="1479222" y="13716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1623588" y="13716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>
            <a:off x="1787190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1921938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6" name="Rectangle 225"/>
          <p:cNvSpPr/>
          <p:nvPr/>
        </p:nvSpPr>
        <p:spPr>
          <a:xfrm>
            <a:off x="2093554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7" name="Rectangle 226"/>
          <p:cNvSpPr/>
          <p:nvPr/>
        </p:nvSpPr>
        <p:spPr>
          <a:xfrm>
            <a:off x="2265170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28" name="Rectangle 227"/>
          <p:cNvSpPr/>
          <p:nvPr/>
        </p:nvSpPr>
        <p:spPr>
          <a:xfrm>
            <a:off x="2436786" y="13716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229" name="Rectangle 228"/>
          <p:cNvSpPr/>
          <p:nvPr/>
        </p:nvSpPr>
        <p:spPr>
          <a:xfrm>
            <a:off x="2600388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30" name="Rectangle 229"/>
          <p:cNvSpPr/>
          <p:nvPr/>
        </p:nvSpPr>
        <p:spPr>
          <a:xfrm>
            <a:off x="2735136" y="13716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231" name="Rectangle 230"/>
          <p:cNvSpPr/>
          <p:nvPr/>
        </p:nvSpPr>
        <p:spPr>
          <a:xfrm>
            <a:off x="2906752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32" name="Rectangle 231"/>
          <p:cNvSpPr/>
          <p:nvPr/>
        </p:nvSpPr>
        <p:spPr>
          <a:xfrm>
            <a:off x="3041496" y="13716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grpSp>
        <p:nvGrpSpPr>
          <p:cNvPr id="4" name="Group 352"/>
          <p:cNvGrpSpPr/>
          <p:nvPr/>
        </p:nvGrpSpPr>
        <p:grpSpPr>
          <a:xfrm>
            <a:off x="2669195" y="3430505"/>
            <a:ext cx="1587404" cy="658868"/>
            <a:chOff x="698596" y="3657600"/>
            <a:chExt cx="1587404" cy="658868"/>
          </a:xfrm>
        </p:grpSpPr>
        <p:cxnSp>
          <p:nvCxnSpPr>
            <p:cNvPr id="190" name="Straight Arrow Connector 189"/>
            <p:cNvCxnSpPr/>
            <p:nvPr/>
          </p:nvCxnSpPr>
          <p:spPr>
            <a:xfrm>
              <a:off x="1641571" y="4118586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3" name="Straight Arrow Connector 192"/>
            <p:cNvCxnSpPr/>
            <p:nvPr/>
          </p:nvCxnSpPr>
          <p:spPr>
            <a:xfrm>
              <a:off x="1079596" y="4118586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911693" y="36576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97" name="Straight Arrow Connector 196"/>
            <p:cNvCxnSpPr/>
            <p:nvPr/>
          </p:nvCxnSpPr>
          <p:spPr>
            <a:xfrm>
              <a:off x="1086060" y="4114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01" name="Straight Arrow Connector 200"/>
            <p:cNvCxnSpPr/>
            <p:nvPr/>
          </p:nvCxnSpPr>
          <p:spPr>
            <a:xfrm>
              <a:off x="1648035" y="4114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6" name="TextBox 215"/>
            <p:cNvSpPr txBox="1"/>
            <p:nvPr/>
          </p:nvSpPr>
          <p:spPr>
            <a:xfrm>
              <a:off x="1489072" y="36576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5" name="Group 161"/>
            <p:cNvGrpSpPr/>
            <p:nvPr/>
          </p:nvGrpSpPr>
          <p:grpSpPr>
            <a:xfrm>
              <a:off x="698596" y="3920704"/>
              <a:ext cx="437940" cy="369332"/>
              <a:chOff x="-6464" y="3108920"/>
              <a:chExt cx="437940" cy="369332"/>
            </a:xfrm>
          </p:grpSpPr>
          <p:sp>
            <p:nvSpPr>
              <p:cNvPr id="233" name="Oval 232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6" name="Group 160"/>
            <p:cNvGrpSpPr/>
            <p:nvPr/>
          </p:nvGrpSpPr>
          <p:grpSpPr>
            <a:xfrm>
              <a:off x="1247790" y="3930229"/>
              <a:ext cx="463588" cy="369332"/>
              <a:chOff x="546909" y="3100655"/>
              <a:chExt cx="463588" cy="369332"/>
            </a:xfrm>
          </p:grpSpPr>
          <p:sp>
            <p:nvSpPr>
              <p:cNvPr id="236" name="TextBox 235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7" name="Group 154"/>
            <p:cNvGrpSpPr/>
            <p:nvPr/>
          </p:nvGrpSpPr>
          <p:grpSpPr>
            <a:xfrm>
              <a:off x="1848060" y="3947136"/>
              <a:ext cx="437940" cy="369332"/>
              <a:chOff x="4070871" y="3117296"/>
              <a:chExt cx="437940" cy="369332"/>
            </a:xfrm>
          </p:grpSpPr>
          <p:sp>
            <p:nvSpPr>
              <p:cNvPr id="239" name="TextBox 23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8" name="Group 363"/>
          <p:cNvGrpSpPr/>
          <p:nvPr/>
        </p:nvGrpSpPr>
        <p:grpSpPr>
          <a:xfrm>
            <a:off x="4878995" y="3732257"/>
            <a:ext cx="2131405" cy="545961"/>
            <a:chOff x="6936395" y="4635639"/>
            <a:chExt cx="2131405" cy="545961"/>
          </a:xfrm>
        </p:grpSpPr>
        <p:cxnSp>
          <p:nvCxnSpPr>
            <p:cNvPr id="241" name="Straight Arrow Connector 240"/>
            <p:cNvCxnSpPr/>
            <p:nvPr/>
          </p:nvCxnSpPr>
          <p:spPr>
            <a:xfrm flipV="1">
              <a:off x="7974447" y="4814471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42" name="Straight Arrow Connector 241"/>
            <p:cNvCxnSpPr/>
            <p:nvPr/>
          </p:nvCxnSpPr>
          <p:spPr>
            <a:xfrm>
              <a:off x="7312546" y="4814471"/>
              <a:ext cx="328973" cy="525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3" name="TextBox 242"/>
            <p:cNvSpPr txBox="1"/>
            <p:nvPr/>
          </p:nvSpPr>
          <p:spPr>
            <a:xfrm>
              <a:off x="7207771" y="48430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045971" y="482834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9" name="Group 119"/>
            <p:cNvGrpSpPr/>
            <p:nvPr/>
          </p:nvGrpSpPr>
          <p:grpSpPr>
            <a:xfrm>
              <a:off x="6936395" y="4635639"/>
              <a:ext cx="445956" cy="369332"/>
              <a:chOff x="7587644" y="3105362"/>
              <a:chExt cx="445956" cy="369332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" name="Group 116"/>
            <p:cNvGrpSpPr/>
            <p:nvPr/>
          </p:nvGrpSpPr>
          <p:grpSpPr>
            <a:xfrm>
              <a:off x="7588771" y="4652546"/>
              <a:ext cx="445956" cy="369332"/>
              <a:chOff x="8159660" y="3113738"/>
              <a:chExt cx="445956" cy="369332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" name="Group 113"/>
            <p:cNvGrpSpPr/>
            <p:nvPr/>
          </p:nvGrpSpPr>
          <p:grpSpPr>
            <a:xfrm>
              <a:off x="8655571" y="4643021"/>
              <a:ext cx="412229" cy="369332"/>
              <a:chOff x="8786990" y="3082504"/>
              <a:chExt cx="412229" cy="369332"/>
            </a:xfrm>
          </p:grpSpPr>
          <p:sp>
            <p:nvSpPr>
              <p:cNvPr id="267" name="TextBox 266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9" name="Straight Arrow Connector 268"/>
            <p:cNvCxnSpPr/>
            <p:nvPr/>
          </p:nvCxnSpPr>
          <p:spPr>
            <a:xfrm>
              <a:off x="7315187" y="4811190"/>
              <a:ext cx="326332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70" name="Straight Arrow Connector 269"/>
            <p:cNvCxnSpPr/>
            <p:nvPr/>
          </p:nvCxnSpPr>
          <p:spPr>
            <a:xfrm flipV="1">
              <a:off x="7970703" y="4817062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" name="Group 365"/>
          <p:cNvGrpSpPr/>
          <p:nvPr/>
        </p:nvGrpSpPr>
        <p:grpSpPr>
          <a:xfrm>
            <a:off x="3775750" y="1828800"/>
            <a:ext cx="1562100" cy="2276475"/>
            <a:chOff x="5981700" y="914400"/>
            <a:chExt cx="1562100" cy="2276475"/>
          </a:xfrm>
        </p:grpSpPr>
        <p:cxnSp>
          <p:nvCxnSpPr>
            <p:cNvPr id="273" name="Straight Arrow Connector 272"/>
            <p:cNvCxnSpPr/>
            <p:nvPr/>
          </p:nvCxnSpPr>
          <p:spPr>
            <a:xfrm rot="5400000">
              <a:off x="5852674" y="2407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74" name="Straight Arrow Connector 273"/>
            <p:cNvCxnSpPr/>
            <p:nvPr/>
          </p:nvCxnSpPr>
          <p:spPr>
            <a:xfrm rot="5400000">
              <a:off x="6219956" y="1233270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75" name="Straight Arrow Connector 274"/>
            <p:cNvCxnSpPr/>
            <p:nvPr/>
          </p:nvCxnSpPr>
          <p:spPr>
            <a:xfrm rot="16200000" flipV="1">
              <a:off x="6895556" y="1213172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76" name="Straight Arrow Connector 275"/>
            <p:cNvCxnSpPr/>
            <p:nvPr/>
          </p:nvCxnSpPr>
          <p:spPr>
            <a:xfrm rot="5400000" flipH="1" flipV="1">
              <a:off x="6886592" y="2398470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79" name="TextBox 278"/>
            <p:cNvSpPr txBox="1"/>
            <p:nvPr/>
          </p:nvSpPr>
          <p:spPr>
            <a:xfrm>
              <a:off x="6823312" y="1971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6657975" y="1295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981700" y="1219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3" name="Group 155"/>
            <p:cNvGrpSpPr/>
            <p:nvPr/>
          </p:nvGrpSpPr>
          <p:grpSpPr>
            <a:xfrm>
              <a:off x="6021519" y="1688068"/>
              <a:ext cx="445956" cy="369332"/>
              <a:chOff x="3482502" y="3117296"/>
              <a:chExt cx="445956" cy="369332"/>
            </a:xfrm>
          </p:grpSpPr>
          <p:sp>
            <p:nvSpPr>
              <p:cNvPr id="284" name="TextBox 283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" name="Group 154"/>
            <p:cNvGrpSpPr/>
            <p:nvPr/>
          </p:nvGrpSpPr>
          <p:grpSpPr>
            <a:xfrm>
              <a:off x="6021415" y="2800350"/>
              <a:ext cx="437940" cy="369332"/>
              <a:chOff x="4070871" y="3117296"/>
              <a:chExt cx="437940" cy="369332"/>
            </a:xfrm>
          </p:grpSpPr>
          <p:sp>
            <p:nvSpPr>
              <p:cNvPr id="287" name="TextBox 28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" name="Group 119"/>
            <p:cNvGrpSpPr/>
            <p:nvPr/>
          </p:nvGrpSpPr>
          <p:grpSpPr>
            <a:xfrm>
              <a:off x="7086600" y="2821543"/>
              <a:ext cx="445956" cy="369332"/>
              <a:chOff x="7587644" y="3105362"/>
              <a:chExt cx="445956" cy="369332"/>
            </a:xfrm>
          </p:grpSpPr>
          <p:sp>
            <p:nvSpPr>
              <p:cNvPr id="290" name="TextBox 28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" name="Group 157"/>
            <p:cNvGrpSpPr/>
            <p:nvPr/>
          </p:nvGrpSpPr>
          <p:grpSpPr>
            <a:xfrm>
              <a:off x="7089830" y="1630918"/>
              <a:ext cx="453970" cy="369332"/>
              <a:chOff x="2318088" y="3101804"/>
              <a:chExt cx="453970" cy="369332"/>
            </a:xfrm>
          </p:grpSpPr>
          <p:sp>
            <p:nvSpPr>
              <p:cNvPr id="293" name="TextBox 29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95" name="Straight Arrow Connector 294"/>
            <p:cNvCxnSpPr/>
            <p:nvPr/>
          </p:nvCxnSpPr>
          <p:spPr>
            <a:xfrm rot="5400000" flipH="1" flipV="1">
              <a:off x="6883530" y="2398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7" name="Group 156"/>
            <p:cNvGrpSpPr/>
            <p:nvPr/>
          </p:nvGrpSpPr>
          <p:grpSpPr>
            <a:xfrm>
              <a:off x="6580487" y="914400"/>
              <a:ext cx="431528" cy="369332"/>
              <a:chOff x="2911989" y="3108224"/>
              <a:chExt cx="431528" cy="369332"/>
            </a:xfrm>
          </p:grpSpPr>
          <p:sp>
            <p:nvSpPr>
              <p:cNvPr id="297" name="TextBox 296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99" name="Straight Arrow Connector 298"/>
            <p:cNvCxnSpPr/>
            <p:nvPr/>
          </p:nvCxnSpPr>
          <p:spPr>
            <a:xfrm rot="16200000" flipV="1">
              <a:off x="6902021" y="1216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00" name="Straight Arrow Connector 299"/>
            <p:cNvCxnSpPr/>
            <p:nvPr/>
          </p:nvCxnSpPr>
          <p:spPr>
            <a:xfrm rot="5400000">
              <a:off x="6220903" y="1236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01" name="Straight Arrow Connector 300"/>
            <p:cNvCxnSpPr/>
            <p:nvPr/>
          </p:nvCxnSpPr>
          <p:spPr>
            <a:xfrm rot="5400000">
              <a:off x="5850025" y="2407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" name="Group 361"/>
          <p:cNvGrpSpPr/>
          <p:nvPr/>
        </p:nvGrpSpPr>
        <p:grpSpPr>
          <a:xfrm>
            <a:off x="3812195" y="3721100"/>
            <a:ext cx="1514637" cy="1862554"/>
            <a:chOff x="3762375" y="1447800"/>
            <a:chExt cx="1514637" cy="1862554"/>
          </a:xfrm>
        </p:grpSpPr>
        <p:cxnSp>
          <p:nvCxnSpPr>
            <p:cNvPr id="319" name="Straight Arrow Connector 318"/>
            <p:cNvCxnSpPr/>
            <p:nvPr/>
          </p:nvCxnSpPr>
          <p:spPr>
            <a:xfrm rot="16200000" flipV="1">
              <a:off x="3527404" y="2216758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20" name="Straight Arrow Connector 319"/>
            <p:cNvCxnSpPr/>
            <p:nvPr/>
          </p:nvCxnSpPr>
          <p:spPr>
            <a:xfrm rot="10800000" flipV="1">
              <a:off x="4160427" y="285303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325" name="TextBox 324"/>
            <p:cNvSpPr txBox="1"/>
            <p:nvPr/>
          </p:nvSpPr>
          <p:spPr>
            <a:xfrm>
              <a:off x="4524375" y="238125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4267200" y="29718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9" name="Group 154"/>
            <p:cNvGrpSpPr/>
            <p:nvPr/>
          </p:nvGrpSpPr>
          <p:grpSpPr>
            <a:xfrm>
              <a:off x="3763990" y="1447800"/>
              <a:ext cx="437940" cy="369332"/>
              <a:chOff x="4070871" y="3117296"/>
              <a:chExt cx="437940" cy="369332"/>
            </a:xfrm>
          </p:grpSpPr>
          <p:sp>
            <p:nvSpPr>
              <p:cNvPr id="331" name="TextBox 33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" name="Group 152"/>
            <p:cNvGrpSpPr/>
            <p:nvPr/>
          </p:nvGrpSpPr>
          <p:grpSpPr>
            <a:xfrm>
              <a:off x="4800600" y="2686050"/>
              <a:ext cx="476412" cy="369332"/>
              <a:chOff x="5226023" y="3108677"/>
              <a:chExt cx="476412" cy="369332"/>
            </a:xfrm>
          </p:grpSpPr>
          <p:sp>
            <p:nvSpPr>
              <p:cNvPr id="334" name="TextBox 33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" name="Group 150"/>
            <p:cNvGrpSpPr/>
            <p:nvPr/>
          </p:nvGrpSpPr>
          <p:grpSpPr>
            <a:xfrm>
              <a:off x="3762375" y="2686050"/>
              <a:ext cx="471604" cy="369332"/>
              <a:chOff x="6394423" y="3100655"/>
              <a:chExt cx="471604" cy="369332"/>
            </a:xfrm>
          </p:grpSpPr>
          <p:sp>
            <p:nvSpPr>
              <p:cNvPr id="337" name="TextBox 336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350" name="Straight Arrow Connector 349"/>
            <p:cNvCxnSpPr/>
            <p:nvPr/>
          </p:nvCxnSpPr>
          <p:spPr>
            <a:xfrm rot="10800000" flipV="1">
              <a:off x="4160427" y="285979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51" name="Straight Arrow Connector 350"/>
            <p:cNvCxnSpPr/>
            <p:nvPr/>
          </p:nvCxnSpPr>
          <p:spPr>
            <a:xfrm rot="16200000" flipV="1">
              <a:off x="3527404" y="223049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603096" y="3714750"/>
            <a:ext cx="118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3500" y="4190092"/>
            <a:ext cx="773952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800" i="0" kern="0" dirty="0">
                <a:solidFill>
                  <a:sysClr val="windowText" lastClr="000000"/>
                </a:solidFill>
                <a:latin typeface="Calibri" pitchFamily="34" charset="0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160417" y="2328257"/>
            <a:ext cx="101178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743200" y="5068533"/>
            <a:ext cx="1033542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587569" y="4263514"/>
            <a:ext cx="891246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TG</a:t>
            </a:r>
            <a:r>
              <a:rPr lang="en-US" sz="1800" i="0" kern="0" dirty="0">
                <a:solidFill>
                  <a:srgbClr val="7030A0"/>
                </a:solidFill>
                <a:latin typeface="Calibri" pitchFamily="34" charset="0"/>
              </a:rPr>
              <a:t>TT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071154" y="3124200"/>
            <a:ext cx="738846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</a:rPr>
              <a:t>ATG</a:t>
            </a:r>
            <a:endParaRPr lang="en-US" sz="1800" i="0" kern="0" dirty="0">
              <a:solidFill>
                <a:srgbClr val="7030A0"/>
              </a:solidFill>
              <a:latin typeface="Calibri" pitchFamily="34" charset="0"/>
            </a:endParaRPr>
          </a:p>
        </p:txBody>
      </p:sp>
      <p:grpSp>
        <p:nvGrpSpPr>
          <p:cNvPr id="23" name="Group 122"/>
          <p:cNvGrpSpPr/>
          <p:nvPr/>
        </p:nvGrpSpPr>
        <p:grpSpPr>
          <a:xfrm>
            <a:off x="3814908" y="3320620"/>
            <a:ext cx="1511141" cy="786229"/>
            <a:chOff x="6642259" y="1600200"/>
            <a:chExt cx="1511141" cy="786229"/>
          </a:xfrm>
        </p:grpSpPr>
        <p:sp>
          <p:nvSpPr>
            <p:cNvPr id="125" name="TextBox 124"/>
            <p:cNvSpPr txBox="1"/>
            <p:nvPr/>
          </p:nvSpPr>
          <p:spPr>
            <a:xfrm>
              <a:off x="6642259" y="1995904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26" name="Oval 125"/>
            <p:cNvSpPr/>
            <p:nvPr/>
          </p:nvSpPr>
          <p:spPr>
            <a:xfrm>
              <a:off x="6686188" y="2002808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707444" y="2017097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8" name="Oval 127"/>
            <p:cNvSpPr/>
            <p:nvPr/>
          </p:nvSpPr>
          <p:spPr>
            <a:xfrm>
              <a:off x="7757052" y="2027309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cxnSp>
          <p:nvCxnSpPr>
            <p:cNvPr id="129" name="Straight Arrow Connector 126"/>
            <p:cNvCxnSpPr/>
            <p:nvPr/>
          </p:nvCxnSpPr>
          <p:spPr>
            <a:xfrm rot="16200000" flipH="1">
              <a:off x="7381851" y="165586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1" name="TextBox 130"/>
            <p:cNvSpPr txBox="1"/>
            <p:nvPr/>
          </p:nvSpPr>
          <p:spPr>
            <a:xfrm>
              <a:off x="7155162" y="16002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grpSp>
        <p:nvGrpSpPr>
          <p:cNvPr id="24" name="Group 131"/>
          <p:cNvGrpSpPr/>
          <p:nvPr/>
        </p:nvGrpSpPr>
        <p:grpSpPr>
          <a:xfrm>
            <a:off x="3814908" y="3714750"/>
            <a:ext cx="1511141" cy="476250"/>
            <a:chOff x="6718459" y="3486150"/>
            <a:chExt cx="1511141" cy="476250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7092995" y="3657600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7194587" y="3623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5" name="Group 154"/>
            <p:cNvGrpSpPr/>
            <p:nvPr/>
          </p:nvGrpSpPr>
          <p:grpSpPr>
            <a:xfrm>
              <a:off x="6718459" y="3486150"/>
              <a:ext cx="437940" cy="369332"/>
              <a:chOff x="4070871" y="3117296"/>
              <a:chExt cx="437940" cy="369332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" name="Group 119"/>
            <p:cNvGrpSpPr/>
            <p:nvPr/>
          </p:nvGrpSpPr>
          <p:grpSpPr>
            <a:xfrm>
              <a:off x="7783644" y="3507343"/>
              <a:ext cx="445956" cy="369332"/>
              <a:chOff x="7587644" y="3105362"/>
              <a:chExt cx="445956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38" name="Straight Arrow Connector 137"/>
            <p:cNvCxnSpPr/>
            <p:nvPr/>
          </p:nvCxnSpPr>
          <p:spPr>
            <a:xfrm>
              <a:off x="7091572" y="36583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7" name="Group 142"/>
          <p:cNvGrpSpPr/>
          <p:nvPr/>
        </p:nvGrpSpPr>
        <p:grpSpPr>
          <a:xfrm>
            <a:off x="3810000" y="3714750"/>
            <a:ext cx="1511141" cy="781050"/>
            <a:chOff x="6642259" y="5010150"/>
            <a:chExt cx="1511141" cy="781050"/>
          </a:xfrm>
        </p:grpSpPr>
        <p:cxnSp>
          <p:nvCxnSpPr>
            <p:cNvPr id="144" name="Straight Arrow Connector 168"/>
            <p:cNvCxnSpPr/>
            <p:nvPr/>
          </p:nvCxnSpPr>
          <p:spPr>
            <a:xfrm rot="16200000" flipH="1">
              <a:off x="7376071" y="4889103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7091731" y="5452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8" name="Group 154"/>
            <p:cNvGrpSpPr/>
            <p:nvPr/>
          </p:nvGrpSpPr>
          <p:grpSpPr>
            <a:xfrm>
              <a:off x="6642259" y="5010150"/>
              <a:ext cx="437940" cy="369332"/>
              <a:chOff x="4070871" y="3117296"/>
              <a:chExt cx="437940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9" name="Group 119"/>
            <p:cNvGrpSpPr/>
            <p:nvPr/>
          </p:nvGrpSpPr>
          <p:grpSpPr>
            <a:xfrm>
              <a:off x="7707444" y="5031343"/>
              <a:ext cx="445956" cy="369332"/>
              <a:chOff x="7587644" y="3105362"/>
              <a:chExt cx="445956" cy="369332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48" name="Straight Arrow Connector 168"/>
            <p:cNvCxnSpPr/>
            <p:nvPr/>
          </p:nvCxnSpPr>
          <p:spPr>
            <a:xfrm rot="16200000" flipH="1">
              <a:off x="7373962" y="48925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7" name="Group 136"/>
          <p:cNvGrpSpPr/>
          <p:nvPr/>
        </p:nvGrpSpPr>
        <p:grpSpPr>
          <a:xfrm>
            <a:off x="4572000" y="3733800"/>
            <a:ext cx="752637" cy="1586389"/>
            <a:chOff x="7558411" y="4704826"/>
            <a:chExt cx="752637" cy="1586389"/>
          </a:xfrm>
        </p:grpSpPr>
        <p:cxnSp>
          <p:nvCxnSpPr>
            <p:cNvPr id="143" name="Straight Arrow Connector 142"/>
            <p:cNvCxnSpPr/>
            <p:nvPr/>
          </p:nvCxnSpPr>
          <p:spPr>
            <a:xfrm rot="5400000">
              <a:off x="7657780" y="5493816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6" name="TextBox 145"/>
            <p:cNvSpPr txBox="1"/>
            <p:nvPr/>
          </p:nvSpPr>
          <p:spPr>
            <a:xfrm>
              <a:off x="7558411" y="5617083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147" name="Group 152"/>
            <p:cNvGrpSpPr/>
            <p:nvPr/>
          </p:nvGrpSpPr>
          <p:grpSpPr>
            <a:xfrm>
              <a:off x="7834636" y="5921883"/>
              <a:ext cx="476412" cy="369332"/>
              <a:chOff x="5226023" y="3108677"/>
              <a:chExt cx="476412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3" name="Group 119"/>
            <p:cNvGrpSpPr/>
            <p:nvPr/>
          </p:nvGrpSpPr>
          <p:grpSpPr>
            <a:xfrm>
              <a:off x="7863211" y="4704826"/>
              <a:ext cx="445956" cy="369332"/>
              <a:chOff x="7587644" y="3105362"/>
              <a:chExt cx="445956" cy="369332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54" name="Straight Arrow Connector 153"/>
            <p:cNvCxnSpPr/>
            <p:nvPr/>
          </p:nvCxnSpPr>
          <p:spPr>
            <a:xfrm rot="5400000">
              <a:off x="7653185" y="5493815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9" name="Group 158"/>
          <p:cNvGrpSpPr/>
          <p:nvPr/>
        </p:nvGrpSpPr>
        <p:grpSpPr>
          <a:xfrm>
            <a:off x="4851400" y="4965700"/>
            <a:ext cx="1217180" cy="643354"/>
            <a:chOff x="3400840" y="6028529"/>
            <a:chExt cx="1217180" cy="643354"/>
          </a:xfrm>
        </p:grpSpPr>
        <p:cxnSp>
          <p:nvCxnSpPr>
            <p:cNvPr id="160" name="Straight Arrow Connector 175"/>
            <p:cNvCxnSpPr/>
            <p:nvPr/>
          </p:nvCxnSpPr>
          <p:spPr>
            <a:xfrm rot="5400000" flipH="1" flipV="1">
              <a:off x="3643268" y="6200353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sp>
          <p:nvSpPr>
            <p:cNvPr id="161" name="TextBox 160"/>
            <p:cNvSpPr txBox="1"/>
            <p:nvPr/>
          </p:nvSpPr>
          <p:spPr>
            <a:xfrm>
              <a:off x="4039015" y="6333329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162" name="Group 152"/>
            <p:cNvGrpSpPr/>
            <p:nvPr/>
          </p:nvGrpSpPr>
          <p:grpSpPr>
            <a:xfrm>
              <a:off x="3400840" y="6028529"/>
              <a:ext cx="476412" cy="369332"/>
              <a:chOff x="5226023" y="3108677"/>
              <a:chExt cx="476412" cy="369332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63" name="Straight Arrow Connector 175"/>
            <p:cNvCxnSpPr/>
            <p:nvPr/>
          </p:nvCxnSpPr>
          <p:spPr>
            <a:xfrm rot="5400000" flipH="1" flipV="1">
              <a:off x="3638515" y="6202649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66" name="TextBox 165"/>
          <p:cNvSpPr txBox="1"/>
          <p:nvPr/>
        </p:nvSpPr>
        <p:spPr>
          <a:xfrm>
            <a:off x="6477000" y="5757446"/>
            <a:ext cx="891246" cy="33855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0" kern="0" dirty="0">
                <a:solidFill>
                  <a:srgbClr val="0000FF"/>
                </a:solidFill>
                <a:latin typeface="Calibri" pitchFamily="34" charset="0"/>
              </a:rPr>
              <a:t>G</a:t>
            </a:r>
            <a:r>
              <a:rPr lang="en-US" sz="1600" i="0" kern="0" dirty="0">
                <a:solidFill>
                  <a:srgbClr val="00B050"/>
                </a:solidFill>
                <a:latin typeface="Calibri" pitchFamily="34" charset="0"/>
              </a:rPr>
              <a:t>GG</a:t>
            </a:r>
            <a:endParaRPr lang="en-US" sz="1800" i="0" kern="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5638800" y="4690646"/>
            <a:ext cx="891246" cy="33855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0" kern="0" dirty="0">
                <a:solidFill>
                  <a:srgbClr val="0000FF"/>
                </a:solidFill>
                <a:latin typeface="Calibri" pitchFamily="34" charset="0"/>
              </a:rPr>
              <a:t>TG</a:t>
            </a:r>
            <a:r>
              <a:rPr lang="en-US" sz="1600" i="0" kern="0" dirty="0">
                <a:solidFill>
                  <a:srgbClr val="00B050"/>
                </a:solidFill>
                <a:latin typeface="Calibri" pitchFamily="34" charset="0"/>
              </a:rPr>
              <a:t>G</a:t>
            </a:r>
            <a:endParaRPr lang="en-US" sz="1800" i="0" kern="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C3D771D-34B2-6B4F-A0E2-55D31852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7562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4629E-6 L 0.00174 -0.14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7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1157 L 0.00069 0.176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8439E-6 L 0.10833 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4613E-6 L -0.15365 -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50544E-7 L 0.00017 -0.06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30257E-6 L 0.00069 0.0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8.14815E-6 L 0.04999 0.08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7552 0.15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8" grpId="0" animBg="1"/>
      <p:bldP spid="119" grpId="0" animBg="1"/>
      <p:bldP spid="120" grpId="0" animBg="1"/>
      <p:bldP spid="122" grpId="0" animBg="1"/>
      <p:bldP spid="166" grpId="0" animBg="1"/>
      <p:bldP spid="16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644" y="-76200"/>
            <a:ext cx="8672512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DNA Sequencing with Read-pairs</a:t>
            </a:r>
          </a:p>
        </p:txBody>
      </p:sp>
      <p:sp>
        <p:nvSpPr>
          <p:cNvPr id="194563" name="Line 4"/>
          <p:cNvSpPr>
            <a:spLocks noChangeShapeType="1"/>
          </p:cNvSpPr>
          <p:nvPr/>
        </p:nvSpPr>
        <p:spPr bwMode="auto">
          <a:xfrm>
            <a:off x="762000" y="198755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1" name="Line 5"/>
          <p:cNvSpPr>
            <a:spLocks noChangeShapeType="1"/>
          </p:cNvSpPr>
          <p:nvPr/>
        </p:nvSpPr>
        <p:spPr bwMode="auto">
          <a:xfrm>
            <a:off x="4270513" y="236855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6" name="Text Box 10"/>
          <p:cNvSpPr txBox="1">
            <a:spLocks noChangeArrowheads="1"/>
          </p:cNvSpPr>
          <p:nvPr/>
        </p:nvSpPr>
        <p:spPr bwMode="auto">
          <a:xfrm>
            <a:off x="4325937" y="2212429"/>
            <a:ext cx="49117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r>
              <a:rPr lang="en-US" altLang="en-US" sz="2200" b="0" i="0" dirty="0">
                <a:latin typeface="+mn-lt"/>
              </a:rPr>
              <a:t>Randomly cut genomes into large equally sized fragments of size </a:t>
            </a:r>
            <a:r>
              <a:rPr lang="en-US" sz="2200" dirty="0" err="1">
                <a:solidFill>
                  <a:srgbClr val="003300"/>
                </a:solidFill>
                <a:latin typeface="+mn-lt"/>
              </a:rPr>
              <a:t>InsertLength</a:t>
            </a:r>
            <a:endParaRPr lang="en-US" sz="2200" dirty="0">
              <a:solidFill>
                <a:srgbClr val="003300"/>
              </a:solidFill>
              <a:latin typeface="+mn-lt"/>
            </a:endParaRPr>
          </a:p>
          <a:p>
            <a:r>
              <a:rPr lang="en-US" altLang="en-US" sz="22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 flipH="1">
            <a:off x="1181100" y="3663950"/>
            <a:ext cx="1295400" cy="16891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8" name="Line 12"/>
          <p:cNvSpPr>
            <a:spLocks noChangeShapeType="1"/>
          </p:cNvSpPr>
          <p:nvPr/>
        </p:nvSpPr>
        <p:spPr bwMode="auto">
          <a:xfrm>
            <a:off x="1181100" y="5353050"/>
            <a:ext cx="3200400" cy="0"/>
          </a:xfrm>
          <a:prstGeom prst="line">
            <a:avLst/>
          </a:prstGeom>
          <a:noFill/>
          <a:ln w="5715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3048000" y="3663950"/>
            <a:ext cx="1333500" cy="16891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715962" y="1066800"/>
            <a:ext cx="5951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r>
              <a:rPr lang="en-US" altLang="en-US" sz="2400" b="0" i="0" dirty="0">
                <a:latin typeface="+mn-lt"/>
              </a:rPr>
              <a:t>Multiple  identical copies of genome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23900" y="3473450"/>
            <a:ext cx="7543800" cy="190500"/>
            <a:chOff x="442" y="2528"/>
            <a:chExt cx="4752" cy="120"/>
          </a:xfrm>
        </p:grpSpPr>
        <p:sp>
          <p:nvSpPr>
            <p:cNvPr id="194608" name="Line 16"/>
            <p:cNvSpPr>
              <a:spLocks noChangeShapeType="1"/>
            </p:cNvSpPr>
            <p:nvPr/>
          </p:nvSpPr>
          <p:spPr bwMode="auto">
            <a:xfrm>
              <a:off x="70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9" name="Line 17"/>
            <p:cNvSpPr>
              <a:spLocks noChangeShapeType="1"/>
            </p:cNvSpPr>
            <p:nvPr/>
          </p:nvSpPr>
          <p:spPr bwMode="auto">
            <a:xfrm>
              <a:off x="298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0" name="Line 18"/>
            <p:cNvSpPr>
              <a:spLocks noChangeShapeType="1"/>
            </p:cNvSpPr>
            <p:nvPr/>
          </p:nvSpPr>
          <p:spPr bwMode="auto">
            <a:xfrm>
              <a:off x="4186" y="2552"/>
              <a:ext cx="14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1" name="Line 19"/>
            <p:cNvSpPr>
              <a:spLocks noChangeShapeType="1"/>
            </p:cNvSpPr>
            <p:nvPr/>
          </p:nvSpPr>
          <p:spPr bwMode="auto">
            <a:xfrm flipV="1">
              <a:off x="2506" y="252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2" name="Line 20"/>
            <p:cNvSpPr>
              <a:spLocks noChangeShapeType="1"/>
            </p:cNvSpPr>
            <p:nvPr/>
          </p:nvSpPr>
          <p:spPr bwMode="auto">
            <a:xfrm>
              <a:off x="44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3" name="Line 21"/>
            <p:cNvSpPr>
              <a:spLocks noChangeShapeType="1"/>
            </p:cNvSpPr>
            <p:nvPr/>
          </p:nvSpPr>
          <p:spPr bwMode="auto">
            <a:xfrm>
              <a:off x="97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4" name="Line 22"/>
            <p:cNvSpPr>
              <a:spLocks noChangeShapeType="1"/>
            </p:cNvSpPr>
            <p:nvPr/>
          </p:nvSpPr>
          <p:spPr bwMode="auto">
            <a:xfrm>
              <a:off x="1066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5" name="Line 23"/>
            <p:cNvSpPr>
              <a:spLocks noChangeShapeType="1"/>
            </p:cNvSpPr>
            <p:nvPr/>
          </p:nvSpPr>
          <p:spPr bwMode="auto">
            <a:xfrm flipV="1">
              <a:off x="1402" y="2552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6" name="Line 24"/>
            <p:cNvSpPr>
              <a:spLocks noChangeShapeType="1"/>
            </p:cNvSpPr>
            <p:nvPr/>
          </p:nvSpPr>
          <p:spPr bwMode="auto">
            <a:xfrm flipV="1">
              <a:off x="1522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7" name="Line 25"/>
            <p:cNvSpPr>
              <a:spLocks noChangeShapeType="1"/>
            </p:cNvSpPr>
            <p:nvPr/>
          </p:nvSpPr>
          <p:spPr bwMode="auto">
            <a:xfrm>
              <a:off x="1762" y="2600"/>
              <a:ext cx="45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8" name="Line 26"/>
            <p:cNvSpPr>
              <a:spLocks noChangeShapeType="1"/>
            </p:cNvSpPr>
            <p:nvPr/>
          </p:nvSpPr>
          <p:spPr bwMode="auto">
            <a:xfrm>
              <a:off x="1930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9" name="Line 27"/>
            <p:cNvSpPr>
              <a:spLocks noChangeShapeType="1"/>
            </p:cNvSpPr>
            <p:nvPr/>
          </p:nvSpPr>
          <p:spPr bwMode="auto">
            <a:xfrm>
              <a:off x="2794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0" name="Line 28"/>
            <p:cNvSpPr>
              <a:spLocks noChangeShapeType="1"/>
            </p:cNvSpPr>
            <p:nvPr/>
          </p:nvSpPr>
          <p:spPr bwMode="auto">
            <a:xfrm>
              <a:off x="3130" y="264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1" name="Line 29"/>
            <p:cNvSpPr>
              <a:spLocks noChangeShapeType="1"/>
            </p:cNvSpPr>
            <p:nvPr/>
          </p:nvSpPr>
          <p:spPr bwMode="auto">
            <a:xfrm>
              <a:off x="3226" y="2600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2" name="Line 30"/>
            <p:cNvSpPr>
              <a:spLocks noChangeShapeType="1"/>
            </p:cNvSpPr>
            <p:nvPr/>
          </p:nvSpPr>
          <p:spPr bwMode="auto">
            <a:xfrm flipV="1">
              <a:off x="3586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3" name="Line 31"/>
            <p:cNvSpPr>
              <a:spLocks noChangeShapeType="1"/>
            </p:cNvSpPr>
            <p:nvPr/>
          </p:nvSpPr>
          <p:spPr bwMode="auto">
            <a:xfrm flipV="1">
              <a:off x="385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4" name="Line 32"/>
            <p:cNvSpPr>
              <a:spLocks noChangeShapeType="1"/>
            </p:cNvSpPr>
            <p:nvPr/>
          </p:nvSpPr>
          <p:spPr bwMode="auto">
            <a:xfrm>
              <a:off x="428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5" name="Line 33"/>
            <p:cNvSpPr>
              <a:spLocks noChangeShapeType="1"/>
            </p:cNvSpPr>
            <p:nvPr/>
          </p:nvSpPr>
          <p:spPr bwMode="auto">
            <a:xfrm>
              <a:off x="3706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6" name="Line 34"/>
            <p:cNvSpPr>
              <a:spLocks noChangeShapeType="1"/>
            </p:cNvSpPr>
            <p:nvPr/>
          </p:nvSpPr>
          <p:spPr bwMode="auto">
            <a:xfrm>
              <a:off x="4042" y="2552"/>
              <a:ext cx="28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7" name="Line 35"/>
            <p:cNvSpPr>
              <a:spLocks noChangeShapeType="1"/>
            </p:cNvSpPr>
            <p:nvPr/>
          </p:nvSpPr>
          <p:spPr bwMode="auto">
            <a:xfrm>
              <a:off x="4450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8" name="Line 36"/>
            <p:cNvSpPr>
              <a:spLocks noChangeShapeType="1"/>
            </p:cNvSpPr>
            <p:nvPr/>
          </p:nvSpPr>
          <p:spPr bwMode="auto">
            <a:xfrm>
              <a:off x="4666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9" name="Line 37"/>
            <p:cNvSpPr>
              <a:spLocks noChangeShapeType="1"/>
            </p:cNvSpPr>
            <p:nvPr/>
          </p:nvSpPr>
          <p:spPr bwMode="auto">
            <a:xfrm>
              <a:off x="4882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0" name="Line 38"/>
            <p:cNvSpPr>
              <a:spLocks noChangeShapeType="1"/>
            </p:cNvSpPr>
            <p:nvPr/>
          </p:nvSpPr>
          <p:spPr bwMode="auto">
            <a:xfrm>
              <a:off x="2218" y="264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1" name="Line 39"/>
            <p:cNvSpPr>
              <a:spLocks noChangeShapeType="1"/>
            </p:cNvSpPr>
            <p:nvPr/>
          </p:nvSpPr>
          <p:spPr bwMode="auto">
            <a:xfrm>
              <a:off x="2650" y="2648"/>
              <a:ext cx="360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2" name="Line 40"/>
            <p:cNvSpPr>
              <a:spLocks noChangeShapeType="1"/>
            </p:cNvSpPr>
            <p:nvPr/>
          </p:nvSpPr>
          <p:spPr bwMode="auto">
            <a:xfrm>
              <a:off x="2314" y="2576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838200" y="3206750"/>
            <a:ext cx="7543800" cy="190500"/>
            <a:chOff x="442" y="2528"/>
            <a:chExt cx="4752" cy="120"/>
          </a:xfrm>
        </p:grpSpPr>
        <p:sp>
          <p:nvSpPr>
            <p:cNvPr id="194583" name="Line 42"/>
            <p:cNvSpPr>
              <a:spLocks noChangeShapeType="1"/>
            </p:cNvSpPr>
            <p:nvPr/>
          </p:nvSpPr>
          <p:spPr bwMode="auto">
            <a:xfrm>
              <a:off x="70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4" name="Line 43"/>
            <p:cNvSpPr>
              <a:spLocks noChangeShapeType="1"/>
            </p:cNvSpPr>
            <p:nvPr/>
          </p:nvSpPr>
          <p:spPr bwMode="auto">
            <a:xfrm>
              <a:off x="298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5" name="Line 44"/>
            <p:cNvSpPr>
              <a:spLocks noChangeShapeType="1"/>
            </p:cNvSpPr>
            <p:nvPr/>
          </p:nvSpPr>
          <p:spPr bwMode="auto">
            <a:xfrm>
              <a:off x="4186" y="2552"/>
              <a:ext cx="14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6" name="Line 45"/>
            <p:cNvSpPr>
              <a:spLocks noChangeShapeType="1"/>
            </p:cNvSpPr>
            <p:nvPr/>
          </p:nvSpPr>
          <p:spPr bwMode="auto">
            <a:xfrm flipV="1">
              <a:off x="2506" y="252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7" name="Line 46"/>
            <p:cNvSpPr>
              <a:spLocks noChangeShapeType="1"/>
            </p:cNvSpPr>
            <p:nvPr/>
          </p:nvSpPr>
          <p:spPr bwMode="auto">
            <a:xfrm>
              <a:off x="44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8" name="Line 47"/>
            <p:cNvSpPr>
              <a:spLocks noChangeShapeType="1"/>
            </p:cNvSpPr>
            <p:nvPr/>
          </p:nvSpPr>
          <p:spPr bwMode="auto">
            <a:xfrm>
              <a:off x="97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89" name="Line 48"/>
            <p:cNvSpPr>
              <a:spLocks noChangeShapeType="1"/>
            </p:cNvSpPr>
            <p:nvPr/>
          </p:nvSpPr>
          <p:spPr bwMode="auto">
            <a:xfrm>
              <a:off x="1066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0" name="Line 49"/>
            <p:cNvSpPr>
              <a:spLocks noChangeShapeType="1"/>
            </p:cNvSpPr>
            <p:nvPr/>
          </p:nvSpPr>
          <p:spPr bwMode="auto">
            <a:xfrm flipV="1">
              <a:off x="1402" y="2552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1" name="Line 50"/>
            <p:cNvSpPr>
              <a:spLocks noChangeShapeType="1"/>
            </p:cNvSpPr>
            <p:nvPr/>
          </p:nvSpPr>
          <p:spPr bwMode="auto">
            <a:xfrm flipV="1">
              <a:off x="1522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2" name="Line 51"/>
            <p:cNvSpPr>
              <a:spLocks noChangeShapeType="1"/>
            </p:cNvSpPr>
            <p:nvPr/>
          </p:nvSpPr>
          <p:spPr bwMode="auto">
            <a:xfrm>
              <a:off x="1762" y="2600"/>
              <a:ext cx="45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3" name="Line 52"/>
            <p:cNvSpPr>
              <a:spLocks noChangeShapeType="1"/>
            </p:cNvSpPr>
            <p:nvPr/>
          </p:nvSpPr>
          <p:spPr bwMode="auto">
            <a:xfrm>
              <a:off x="1930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4" name="Line 53"/>
            <p:cNvSpPr>
              <a:spLocks noChangeShapeType="1"/>
            </p:cNvSpPr>
            <p:nvPr/>
          </p:nvSpPr>
          <p:spPr bwMode="auto">
            <a:xfrm>
              <a:off x="2794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5" name="Line 54"/>
            <p:cNvSpPr>
              <a:spLocks noChangeShapeType="1"/>
            </p:cNvSpPr>
            <p:nvPr/>
          </p:nvSpPr>
          <p:spPr bwMode="auto">
            <a:xfrm>
              <a:off x="3130" y="264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6" name="Line 55"/>
            <p:cNvSpPr>
              <a:spLocks noChangeShapeType="1"/>
            </p:cNvSpPr>
            <p:nvPr/>
          </p:nvSpPr>
          <p:spPr bwMode="auto">
            <a:xfrm>
              <a:off x="3226" y="2600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7" name="Line 56"/>
            <p:cNvSpPr>
              <a:spLocks noChangeShapeType="1"/>
            </p:cNvSpPr>
            <p:nvPr/>
          </p:nvSpPr>
          <p:spPr bwMode="auto">
            <a:xfrm flipV="1">
              <a:off x="3586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8" name="Line 57"/>
            <p:cNvSpPr>
              <a:spLocks noChangeShapeType="1"/>
            </p:cNvSpPr>
            <p:nvPr/>
          </p:nvSpPr>
          <p:spPr bwMode="auto">
            <a:xfrm flipV="1">
              <a:off x="385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99" name="Line 58"/>
            <p:cNvSpPr>
              <a:spLocks noChangeShapeType="1"/>
            </p:cNvSpPr>
            <p:nvPr/>
          </p:nvSpPr>
          <p:spPr bwMode="auto">
            <a:xfrm>
              <a:off x="428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0" name="Line 59"/>
            <p:cNvSpPr>
              <a:spLocks noChangeShapeType="1"/>
            </p:cNvSpPr>
            <p:nvPr/>
          </p:nvSpPr>
          <p:spPr bwMode="auto">
            <a:xfrm>
              <a:off x="3706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1" name="Line 60"/>
            <p:cNvSpPr>
              <a:spLocks noChangeShapeType="1"/>
            </p:cNvSpPr>
            <p:nvPr/>
          </p:nvSpPr>
          <p:spPr bwMode="auto">
            <a:xfrm>
              <a:off x="4042" y="2552"/>
              <a:ext cx="28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2" name="Line 61"/>
            <p:cNvSpPr>
              <a:spLocks noChangeShapeType="1"/>
            </p:cNvSpPr>
            <p:nvPr/>
          </p:nvSpPr>
          <p:spPr bwMode="auto">
            <a:xfrm>
              <a:off x="4450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3" name="Line 62"/>
            <p:cNvSpPr>
              <a:spLocks noChangeShapeType="1"/>
            </p:cNvSpPr>
            <p:nvPr/>
          </p:nvSpPr>
          <p:spPr bwMode="auto">
            <a:xfrm>
              <a:off x="4666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4" name="Line 63"/>
            <p:cNvSpPr>
              <a:spLocks noChangeShapeType="1"/>
            </p:cNvSpPr>
            <p:nvPr/>
          </p:nvSpPr>
          <p:spPr bwMode="auto">
            <a:xfrm>
              <a:off x="4882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5" name="Line 64"/>
            <p:cNvSpPr>
              <a:spLocks noChangeShapeType="1"/>
            </p:cNvSpPr>
            <p:nvPr/>
          </p:nvSpPr>
          <p:spPr bwMode="auto">
            <a:xfrm>
              <a:off x="2218" y="264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6" name="Line 65"/>
            <p:cNvSpPr>
              <a:spLocks noChangeShapeType="1"/>
            </p:cNvSpPr>
            <p:nvPr/>
          </p:nvSpPr>
          <p:spPr bwMode="auto">
            <a:xfrm>
              <a:off x="2650" y="2648"/>
              <a:ext cx="360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07" name="Line 66"/>
            <p:cNvSpPr>
              <a:spLocks noChangeShapeType="1"/>
            </p:cNvSpPr>
            <p:nvPr/>
          </p:nvSpPr>
          <p:spPr bwMode="auto">
            <a:xfrm>
              <a:off x="2314" y="2576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003" name="Text Box 67"/>
          <p:cNvSpPr txBox="1">
            <a:spLocks noChangeArrowheads="1"/>
          </p:cNvSpPr>
          <p:nvPr/>
        </p:nvSpPr>
        <p:spPr bwMode="auto">
          <a:xfrm>
            <a:off x="5105400" y="3911589"/>
            <a:ext cx="378618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3000" b="0" i="0" dirty="0">
                <a:latin typeface="+mn-lt"/>
              </a:rPr>
              <a:t>Generate </a:t>
            </a:r>
            <a:r>
              <a:rPr lang="en-US" altLang="en-US" sz="3000" i="0" dirty="0">
                <a:solidFill>
                  <a:srgbClr val="C00000"/>
                </a:solidFill>
                <a:latin typeface="+mn-lt"/>
              </a:rPr>
              <a:t>read-pairs</a:t>
            </a:r>
            <a:r>
              <a:rPr lang="en-US" altLang="en-US" sz="3000" b="0" i="0" dirty="0">
                <a:latin typeface="+mn-lt"/>
              </a:rPr>
              <a:t>:  two reads from the ends of each fragment  (separated by a fixed distance)</a:t>
            </a:r>
          </a:p>
        </p:txBody>
      </p:sp>
      <p:sp>
        <p:nvSpPr>
          <p:cNvPr id="296004" name="Line 68"/>
          <p:cNvSpPr>
            <a:spLocks noChangeShapeType="1"/>
          </p:cNvSpPr>
          <p:nvPr/>
        </p:nvSpPr>
        <p:spPr bwMode="auto">
          <a:xfrm>
            <a:off x="1181100" y="5457825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005" name="AutoShape 69"/>
          <p:cNvSpPr>
            <a:spLocks/>
          </p:cNvSpPr>
          <p:nvPr/>
        </p:nvSpPr>
        <p:spPr bwMode="auto">
          <a:xfrm rot="-5400000">
            <a:off x="1358900" y="5380038"/>
            <a:ext cx="98425" cy="460375"/>
          </a:xfrm>
          <a:prstGeom prst="leftBrace">
            <a:avLst>
              <a:gd name="adj1" fmla="val 38978"/>
              <a:gd name="adj2" fmla="val 50000"/>
            </a:avLst>
          </a:prstGeom>
          <a:noFill/>
          <a:ln w="9525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6006" name="Text Box 70"/>
          <p:cNvSpPr txBox="1">
            <a:spLocks noChangeArrowheads="1"/>
          </p:cNvSpPr>
          <p:nvPr/>
        </p:nvSpPr>
        <p:spPr bwMode="auto">
          <a:xfrm>
            <a:off x="925862" y="5659438"/>
            <a:ext cx="1043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200 </a:t>
            </a:r>
            <a:r>
              <a:rPr lang="en-US" altLang="en-US" sz="2400" dirty="0" err="1">
                <a:latin typeface="+mn-lt"/>
              </a:rPr>
              <a:t>bp</a:t>
            </a:r>
            <a:endParaRPr lang="en-US" altLang="en-US" sz="2400" dirty="0">
              <a:latin typeface="+mn-lt"/>
            </a:endParaRPr>
          </a:p>
        </p:txBody>
      </p:sp>
      <p:sp>
        <p:nvSpPr>
          <p:cNvPr id="296007" name="Line 71"/>
          <p:cNvSpPr>
            <a:spLocks noChangeShapeType="1"/>
          </p:cNvSpPr>
          <p:nvPr/>
        </p:nvSpPr>
        <p:spPr bwMode="auto">
          <a:xfrm flipH="1">
            <a:off x="3924300" y="5457825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008" name="AutoShape 72"/>
          <p:cNvSpPr>
            <a:spLocks/>
          </p:cNvSpPr>
          <p:nvPr/>
        </p:nvSpPr>
        <p:spPr bwMode="auto">
          <a:xfrm rot="-5400000">
            <a:off x="4105275" y="5380038"/>
            <a:ext cx="98425" cy="460375"/>
          </a:xfrm>
          <a:prstGeom prst="leftBrace">
            <a:avLst>
              <a:gd name="adj1" fmla="val 38978"/>
              <a:gd name="adj2" fmla="val 50000"/>
            </a:avLst>
          </a:prstGeom>
          <a:noFill/>
          <a:ln w="9525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6009" name="Text Box 73"/>
          <p:cNvSpPr txBox="1">
            <a:spLocks noChangeArrowheads="1"/>
          </p:cNvSpPr>
          <p:nvPr/>
        </p:nvSpPr>
        <p:spPr bwMode="auto">
          <a:xfrm>
            <a:off x="3691731" y="5638799"/>
            <a:ext cx="1043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200 </a:t>
            </a:r>
            <a:r>
              <a:rPr lang="en-US" altLang="en-US" sz="2400" dirty="0" err="1">
                <a:latin typeface="+mn-lt"/>
              </a:rPr>
              <a:t>bp</a:t>
            </a:r>
            <a:endParaRPr lang="en-US" altLang="en-US" sz="2400" dirty="0">
              <a:latin typeface="+mn-lt"/>
            </a:endParaRPr>
          </a:p>
        </p:txBody>
      </p:sp>
      <p:sp>
        <p:nvSpPr>
          <p:cNvPr id="73" name="Line 4"/>
          <p:cNvSpPr>
            <a:spLocks noChangeShapeType="1"/>
          </p:cNvSpPr>
          <p:nvPr/>
        </p:nvSpPr>
        <p:spPr bwMode="auto">
          <a:xfrm>
            <a:off x="762000" y="182880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4"/>
          <p:cNvSpPr>
            <a:spLocks noChangeShapeType="1"/>
          </p:cNvSpPr>
          <p:nvPr/>
        </p:nvSpPr>
        <p:spPr bwMode="auto">
          <a:xfrm>
            <a:off x="762000" y="167640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4"/>
          <p:cNvSpPr>
            <a:spLocks noChangeShapeType="1"/>
          </p:cNvSpPr>
          <p:nvPr/>
        </p:nvSpPr>
        <p:spPr bwMode="auto">
          <a:xfrm>
            <a:off x="762000" y="152400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4829" y="6189563"/>
            <a:ext cx="1764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300"/>
                </a:solidFill>
                <a:latin typeface="+mn-lt"/>
              </a:rPr>
              <a:t>InsertLength</a:t>
            </a:r>
            <a:endParaRPr lang="en-US" sz="2200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76" name="AutoShape 72"/>
          <p:cNvSpPr>
            <a:spLocks/>
          </p:cNvSpPr>
          <p:nvPr/>
        </p:nvSpPr>
        <p:spPr bwMode="auto">
          <a:xfrm rot="-5400000">
            <a:off x="2704413" y="4641662"/>
            <a:ext cx="168494" cy="3127376"/>
          </a:xfrm>
          <a:prstGeom prst="leftBrace">
            <a:avLst>
              <a:gd name="adj1" fmla="val 38978"/>
              <a:gd name="adj2" fmla="val 50000"/>
            </a:avLst>
          </a:prstGeom>
          <a:noFill/>
          <a:ln w="28575" cmpd="thickThin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2B5B7-3836-DA40-903F-CD8C373F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95946" grpId="0" autoUpdateAnimBg="0"/>
      <p:bldP spid="295947" grpId="0" animBg="1"/>
      <p:bldP spid="295948" grpId="0" animBg="1"/>
      <p:bldP spid="295949" grpId="0" animBg="1"/>
      <p:bldP spid="296003" grpId="0" autoUpdateAnimBg="0"/>
      <p:bldP spid="296004" grpId="0" animBg="1"/>
      <p:bldP spid="296005" grpId="0" animBg="1"/>
      <p:bldP spid="296006" grpId="0" autoUpdateAnimBg="0"/>
      <p:bldP spid="296007" grpId="0" animBg="1"/>
      <p:bldP spid="296008" grpId="0" animBg="1"/>
      <p:bldP spid="296009" grpId="0" autoUpdateAnimBg="0"/>
      <p:bldP spid="4" grpId="0"/>
      <p:bldP spid="76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12683" y="47296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000" b="0" i="0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668" y="119025"/>
            <a:ext cx="785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altLang="en-US" sz="2000" b="0" i="0" dirty="0">
                <a:latin typeface="+mn-lt"/>
                <a:cs typeface="Lucida Sans Unicode" pitchFamily="34" charset="0"/>
              </a:rPr>
              <a:t>Generating long segments from multiple copies of a genome 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9975" y="1698571"/>
            <a:ext cx="8077200" cy="1404621"/>
            <a:chOff x="259975" y="1698571"/>
            <a:chExt cx="8077200" cy="1404621"/>
          </a:xfrm>
        </p:grpSpPr>
        <p:sp>
          <p:nvSpPr>
            <p:cNvPr id="13" name="Rectangle 12"/>
            <p:cNvSpPr/>
            <p:nvPr/>
          </p:nvSpPr>
          <p:spPr>
            <a:xfrm>
              <a:off x="259975" y="2188793"/>
              <a:ext cx="8077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CTGAT-----ACTAC        TGCTA-----ATTAC           ACATC-----TACGA               TCGGA-----TACCA</a:t>
              </a:r>
              <a:endParaRPr lang="en-US" sz="1000" b="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9975" y="2399771"/>
              <a:ext cx="8077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   ATGAT-----ACGCT            TGTAT-----TCAGC            GCTAC-----ATTAG             CAGCT-----ATCGT</a:t>
              </a:r>
              <a:endParaRPr lang="en-US" sz="1000" b="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975" y="2628371"/>
              <a:ext cx="8077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       TGGAC-----TACTA             TACGA-----TACCA         TACGA-----TAGCA              CTACC-----GTAGC</a:t>
              </a:r>
              <a:endParaRPr lang="en-US" sz="1000" b="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9975" y="2856971"/>
              <a:ext cx="8077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           CTACG-----ACTGC       ATTAC-----GCTAC      GTAGC-----TGCAT              ATCAG-----ACATC</a:t>
              </a:r>
              <a:endParaRPr lang="en-US" sz="1000" b="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5268" y="1698571"/>
              <a:ext cx="7475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2000" b="0" i="0" dirty="0">
                  <a:latin typeface="+mn-lt"/>
                  <a:cs typeface="Arial" pitchFamily="34" charset="0"/>
                </a:rPr>
                <a:t>Generating read-pairs </a:t>
              </a:r>
              <a:endParaRPr lang="en-US" altLang="en-US" sz="2000" b="0" i="0" dirty="0">
                <a:latin typeface="+mn-lt"/>
                <a:cs typeface="Lucida Sans Unicode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84412" y="3261559"/>
            <a:ext cx="777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altLang="en-US" sz="2000" b="0" i="0" dirty="0">
                <a:latin typeface="+mn-lt"/>
                <a:cs typeface="Arial" pitchFamily="34" charset="0"/>
              </a:rPr>
              <a:t>Assemble read-pairs using “overlaps” ?  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49002" y="673023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        TGCTAGCTGTATTAC           ACATCGTAGCTACGA               TCGGATCAGCTACCA</a:t>
            </a:r>
            <a:endParaRPr lang="en-US" sz="1000" b="0" dirty="0"/>
          </a:p>
        </p:txBody>
      </p:sp>
      <p:sp>
        <p:nvSpPr>
          <p:cNvPr id="94" name="Rectangle 93"/>
          <p:cNvSpPr/>
          <p:nvPr/>
        </p:nvSpPr>
        <p:spPr>
          <a:xfrm>
            <a:off x="249002" y="884001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   ATGATGGACTACGCT            TGTATTACGATCAGC            GCTACGATGCATTAG             CAGCTACCACATCGT</a:t>
            </a:r>
            <a:endParaRPr lang="en-US" sz="1000" b="0" dirty="0"/>
          </a:p>
        </p:txBody>
      </p:sp>
      <p:sp>
        <p:nvSpPr>
          <p:cNvPr id="95" name="Rectangle 94"/>
          <p:cNvSpPr/>
          <p:nvPr/>
        </p:nvSpPr>
        <p:spPr>
          <a:xfrm>
            <a:off x="249002" y="1112601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       TGGACTACGCTACTA             TACGATCAGCTACCA         TACGATGCATTAGCA              CTACCACATCGTAGC</a:t>
            </a:r>
            <a:endParaRPr lang="en-US" sz="1000" b="0" dirty="0"/>
          </a:p>
        </p:txBody>
      </p:sp>
      <p:sp>
        <p:nvSpPr>
          <p:cNvPr id="96" name="Rectangle 95"/>
          <p:cNvSpPr/>
          <p:nvPr/>
        </p:nvSpPr>
        <p:spPr>
          <a:xfrm>
            <a:off x="249002" y="1341201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           CTACGCTACTACTGC       ATTACGATCAGCTAC      GTAGCTACGATGCAT              ATCAGCTACCACATC</a:t>
            </a:r>
            <a:endParaRPr lang="en-US" sz="100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249002" y="3667991"/>
            <a:ext cx="8492757" cy="1096030"/>
            <a:chOff x="188707" y="3243087"/>
            <a:chExt cx="8492757" cy="1096030"/>
          </a:xfrm>
        </p:grpSpPr>
        <p:sp>
          <p:nvSpPr>
            <p:cNvPr id="97" name="Rectangle 96"/>
            <p:cNvSpPr/>
            <p:nvPr/>
          </p:nvSpPr>
          <p:spPr>
            <a:xfrm rot="633408">
              <a:off x="3864576" y="4016188"/>
              <a:ext cx="168061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CTGAT-----ACTAC</a:t>
              </a:r>
              <a:endParaRPr lang="en-US" sz="1000" b="0" dirty="0"/>
            </a:p>
          </p:txBody>
        </p:sp>
        <p:sp>
          <p:nvSpPr>
            <p:cNvPr id="104" name="Rectangle 103"/>
            <p:cNvSpPr/>
            <p:nvPr/>
          </p:nvSpPr>
          <p:spPr>
            <a:xfrm rot="310130">
              <a:off x="7063521" y="3243087"/>
              <a:ext cx="142318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TGCTA-----ATTAC </a:t>
              </a:r>
              <a:endParaRPr lang="en-US" sz="1000" b="0" dirty="0"/>
            </a:p>
          </p:txBody>
        </p:sp>
        <p:sp>
          <p:nvSpPr>
            <p:cNvPr id="105" name="Rectangle 104"/>
            <p:cNvSpPr/>
            <p:nvPr/>
          </p:nvSpPr>
          <p:spPr>
            <a:xfrm rot="872386">
              <a:off x="813873" y="3706856"/>
              <a:ext cx="144280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ACATC-----TACGA </a:t>
              </a:r>
              <a:endParaRPr lang="en-US" sz="1000" b="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371620" y="3470055"/>
              <a:ext cx="134270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ACATC-----TACGA </a:t>
              </a:r>
              <a:endParaRPr lang="en-US" sz="1000" b="0" dirty="0"/>
            </a:p>
          </p:txBody>
        </p:sp>
        <p:sp>
          <p:nvSpPr>
            <p:cNvPr id="107" name="Rectangle 106"/>
            <p:cNvSpPr/>
            <p:nvPr/>
          </p:nvSpPr>
          <p:spPr>
            <a:xfrm rot="21089549">
              <a:off x="188707" y="3401619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ATGAT-----ACGCT </a:t>
              </a:r>
              <a:endParaRPr lang="en-US" sz="1000" b="0" dirty="0"/>
            </a:p>
          </p:txBody>
        </p:sp>
        <p:sp>
          <p:nvSpPr>
            <p:cNvPr id="108" name="Rectangle 107"/>
            <p:cNvSpPr/>
            <p:nvPr/>
          </p:nvSpPr>
          <p:spPr>
            <a:xfrm rot="1512559">
              <a:off x="3320240" y="3516188"/>
              <a:ext cx="13671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TGTAT-----TCAGC </a:t>
              </a:r>
              <a:endParaRPr lang="en-US" sz="1000" b="0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493989" y="4088827"/>
              <a:ext cx="137581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GCTAC-----ATTAC</a:t>
              </a:r>
              <a:endParaRPr lang="en-US" sz="1000" b="0" dirty="0"/>
            </a:p>
          </p:txBody>
        </p:sp>
        <p:sp>
          <p:nvSpPr>
            <p:cNvPr id="110" name="Rectangle 109"/>
            <p:cNvSpPr/>
            <p:nvPr/>
          </p:nvSpPr>
          <p:spPr>
            <a:xfrm rot="20079121">
              <a:off x="4770802" y="3462118"/>
              <a:ext cx="13372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CAGCT-----ATCGT </a:t>
              </a:r>
              <a:endParaRPr lang="en-US" sz="1000" b="0" dirty="0"/>
            </a:p>
          </p:txBody>
        </p:sp>
        <p:sp>
          <p:nvSpPr>
            <p:cNvPr id="111" name="Rectangle 110"/>
            <p:cNvSpPr/>
            <p:nvPr/>
          </p:nvSpPr>
          <p:spPr>
            <a:xfrm rot="20687533">
              <a:off x="7347900" y="3625010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TGGAC-----TACTA  </a:t>
              </a:r>
              <a:endParaRPr lang="en-US" sz="1000" b="0" dirty="0"/>
            </a:p>
          </p:txBody>
        </p:sp>
        <p:sp>
          <p:nvSpPr>
            <p:cNvPr id="112" name="Rectangle 111"/>
            <p:cNvSpPr/>
            <p:nvPr/>
          </p:nvSpPr>
          <p:spPr>
            <a:xfrm rot="20972570">
              <a:off x="5650005" y="3739359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CTACC-----GTAGC  </a:t>
              </a:r>
              <a:endParaRPr lang="en-US" sz="1000" b="0" dirty="0"/>
            </a:p>
          </p:txBody>
        </p:sp>
        <p:sp>
          <p:nvSpPr>
            <p:cNvPr id="113" name="Rectangle 112"/>
            <p:cNvSpPr/>
            <p:nvPr/>
          </p:nvSpPr>
          <p:spPr>
            <a:xfrm rot="902118">
              <a:off x="2869808" y="4046787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TACGA-----TAGCA  </a:t>
              </a:r>
              <a:endParaRPr lang="en-US" sz="1000" b="0" dirty="0"/>
            </a:p>
          </p:txBody>
        </p:sp>
        <p:sp>
          <p:nvSpPr>
            <p:cNvPr id="114" name="Rectangle 113"/>
            <p:cNvSpPr/>
            <p:nvPr/>
          </p:nvSpPr>
          <p:spPr>
            <a:xfrm rot="1050021">
              <a:off x="6288106" y="3364652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TACGA-----TACCA  </a:t>
              </a:r>
              <a:endParaRPr lang="en-US" sz="1000" b="0" dirty="0"/>
            </a:p>
          </p:txBody>
        </p:sp>
        <p:sp>
          <p:nvSpPr>
            <p:cNvPr id="115" name="Rectangle 114"/>
            <p:cNvSpPr/>
            <p:nvPr/>
          </p:nvSpPr>
          <p:spPr>
            <a:xfrm rot="1211332">
              <a:off x="6894515" y="4092896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ATTAC-----GCTAC   </a:t>
              </a:r>
              <a:endParaRPr lang="en-US" sz="1000" b="0" dirty="0"/>
            </a:p>
          </p:txBody>
        </p:sp>
        <p:sp>
          <p:nvSpPr>
            <p:cNvPr id="116" name="Rectangle 115"/>
            <p:cNvSpPr/>
            <p:nvPr/>
          </p:nvSpPr>
          <p:spPr>
            <a:xfrm rot="1182677">
              <a:off x="200477" y="4007133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CTACG-----ACTGC   </a:t>
              </a:r>
              <a:endParaRPr lang="en-US" sz="1000" b="0" dirty="0"/>
            </a:p>
          </p:txBody>
        </p:sp>
        <p:sp>
          <p:nvSpPr>
            <p:cNvPr id="117" name="Rectangle 116"/>
            <p:cNvSpPr/>
            <p:nvPr/>
          </p:nvSpPr>
          <p:spPr>
            <a:xfrm rot="21192900">
              <a:off x="2052849" y="3682573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ATCAG-----ACATC</a:t>
              </a:r>
              <a:endParaRPr lang="en-US" sz="1000" b="0" dirty="0"/>
            </a:p>
          </p:txBody>
        </p:sp>
        <p:sp>
          <p:nvSpPr>
            <p:cNvPr id="118" name="Rectangle 117"/>
            <p:cNvSpPr/>
            <p:nvPr/>
          </p:nvSpPr>
          <p:spPr>
            <a:xfrm rot="1281931">
              <a:off x="5085548" y="4084536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GTAGC-----TGCAT  </a:t>
              </a:r>
              <a:endParaRPr lang="en-US" sz="1000" b="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13164" y="4886671"/>
            <a:ext cx="8361134" cy="1810646"/>
            <a:chOff x="513164" y="4886671"/>
            <a:chExt cx="8361134" cy="1810646"/>
          </a:xfrm>
        </p:grpSpPr>
        <p:sp>
          <p:nvSpPr>
            <p:cNvPr id="120" name="Rectangle 119"/>
            <p:cNvSpPr/>
            <p:nvPr/>
          </p:nvSpPr>
          <p:spPr>
            <a:xfrm rot="633408">
              <a:off x="1794977" y="5758272"/>
              <a:ext cx="60061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ACTAC</a:t>
              </a:r>
              <a:endParaRPr lang="en-US" sz="1000" b="0" dirty="0"/>
            </a:p>
          </p:txBody>
        </p:sp>
        <p:sp>
          <p:nvSpPr>
            <p:cNvPr id="121" name="Rectangle 120"/>
            <p:cNvSpPr/>
            <p:nvPr/>
          </p:nvSpPr>
          <p:spPr>
            <a:xfrm rot="310130">
              <a:off x="2548183" y="6451096"/>
              <a:ext cx="142318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ATTAC </a:t>
              </a:r>
              <a:endParaRPr lang="en-US" sz="1000" b="0" dirty="0"/>
            </a:p>
          </p:txBody>
        </p:sp>
        <p:sp>
          <p:nvSpPr>
            <p:cNvPr id="122" name="Rectangle 121"/>
            <p:cNvSpPr/>
            <p:nvPr/>
          </p:nvSpPr>
          <p:spPr>
            <a:xfrm rot="872386">
              <a:off x="5084637" y="5969445"/>
              <a:ext cx="6088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 </a:t>
              </a:r>
              <a:endParaRPr lang="en-US" sz="1000" b="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003968" y="6006422"/>
              <a:ext cx="64618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ACATC </a:t>
              </a:r>
              <a:endParaRPr lang="en-US" sz="1000" b="0" dirty="0"/>
            </a:p>
          </p:txBody>
        </p:sp>
        <p:sp>
          <p:nvSpPr>
            <p:cNvPr id="124" name="Rectangle 123"/>
            <p:cNvSpPr/>
            <p:nvPr/>
          </p:nvSpPr>
          <p:spPr>
            <a:xfrm rot="21089549">
              <a:off x="6161025" y="5782024"/>
              <a:ext cx="575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ATGAT</a:t>
              </a:r>
              <a:endParaRPr lang="en-US" sz="1000" b="0" dirty="0"/>
            </a:p>
          </p:txBody>
        </p:sp>
        <p:sp>
          <p:nvSpPr>
            <p:cNvPr id="125" name="Rectangle 124"/>
            <p:cNvSpPr/>
            <p:nvPr/>
          </p:nvSpPr>
          <p:spPr>
            <a:xfrm rot="1512559">
              <a:off x="1482908" y="5666405"/>
              <a:ext cx="13671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TCAGC </a:t>
              </a:r>
              <a:endParaRPr lang="en-US" sz="1000" b="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335816" y="5596138"/>
              <a:ext cx="68790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ATTAC</a:t>
              </a:r>
              <a:endParaRPr lang="en-US" sz="1000" b="0" dirty="0"/>
            </a:p>
          </p:txBody>
        </p:sp>
        <p:sp>
          <p:nvSpPr>
            <p:cNvPr id="127" name="Rectangle 126"/>
            <p:cNvSpPr/>
            <p:nvPr/>
          </p:nvSpPr>
          <p:spPr>
            <a:xfrm rot="20079121">
              <a:off x="3705907" y="5499025"/>
              <a:ext cx="6206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ATCGT </a:t>
              </a:r>
              <a:endParaRPr lang="en-US" sz="1000" b="0" dirty="0"/>
            </a:p>
          </p:txBody>
        </p:sp>
        <p:sp>
          <p:nvSpPr>
            <p:cNvPr id="128" name="Rectangle 127"/>
            <p:cNvSpPr/>
            <p:nvPr/>
          </p:nvSpPr>
          <p:spPr>
            <a:xfrm rot="20687533">
              <a:off x="4479639" y="5822241"/>
              <a:ext cx="5710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TACTA  </a:t>
              </a:r>
              <a:endParaRPr lang="en-US" sz="1000" b="0" dirty="0"/>
            </a:p>
          </p:txBody>
        </p:sp>
        <p:sp>
          <p:nvSpPr>
            <p:cNvPr id="129" name="Rectangle 128"/>
            <p:cNvSpPr/>
            <p:nvPr/>
          </p:nvSpPr>
          <p:spPr>
            <a:xfrm rot="20972570">
              <a:off x="2386137" y="6015943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GTAGC  </a:t>
              </a:r>
              <a:endParaRPr lang="en-US" sz="1000" b="0" dirty="0"/>
            </a:p>
          </p:txBody>
        </p:sp>
        <p:sp>
          <p:nvSpPr>
            <p:cNvPr id="130" name="Rectangle 129"/>
            <p:cNvSpPr/>
            <p:nvPr/>
          </p:nvSpPr>
          <p:spPr>
            <a:xfrm rot="902118">
              <a:off x="2921488" y="6074010"/>
              <a:ext cx="67657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TAGCA  </a:t>
              </a:r>
              <a:endParaRPr lang="en-US" sz="1000" b="0" dirty="0"/>
            </a:p>
          </p:txBody>
        </p:sp>
        <p:sp>
          <p:nvSpPr>
            <p:cNvPr id="131" name="Rectangle 130"/>
            <p:cNvSpPr/>
            <p:nvPr/>
          </p:nvSpPr>
          <p:spPr>
            <a:xfrm rot="1050021">
              <a:off x="5202860" y="5640189"/>
              <a:ext cx="68105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TACCA  </a:t>
              </a:r>
              <a:endParaRPr lang="en-US" sz="1000" b="0" dirty="0"/>
            </a:p>
          </p:txBody>
        </p:sp>
        <p:sp>
          <p:nvSpPr>
            <p:cNvPr id="132" name="Rectangle 131"/>
            <p:cNvSpPr/>
            <p:nvPr/>
          </p:nvSpPr>
          <p:spPr>
            <a:xfrm rot="1211332">
              <a:off x="3699663" y="6100925"/>
              <a:ext cx="77694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GCTAC   </a:t>
              </a:r>
              <a:endParaRPr lang="en-US" sz="1000" b="0" dirty="0"/>
            </a:p>
          </p:txBody>
        </p:sp>
        <p:sp>
          <p:nvSpPr>
            <p:cNvPr id="133" name="Rectangle 132"/>
            <p:cNvSpPr/>
            <p:nvPr/>
          </p:nvSpPr>
          <p:spPr>
            <a:xfrm rot="1182677">
              <a:off x="889492" y="5642159"/>
              <a:ext cx="62787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ACTGC   </a:t>
              </a:r>
              <a:endParaRPr lang="en-US" sz="1000" b="0" dirty="0"/>
            </a:p>
          </p:txBody>
        </p:sp>
        <p:sp>
          <p:nvSpPr>
            <p:cNvPr id="134" name="Rectangle 133"/>
            <p:cNvSpPr/>
            <p:nvPr/>
          </p:nvSpPr>
          <p:spPr>
            <a:xfrm rot="21192900">
              <a:off x="1390949" y="5859670"/>
              <a:ext cx="6036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ACATC</a:t>
              </a:r>
              <a:endParaRPr lang="en-US" sz="1000" b="0" dirty="0"/>
            </a:p>
          </p:txBody>
        </p:sp>
        <p:sp>
          <p:nvSpPr>
            <p:cNvPr id="135" name="Rectangle 134"/>
            <p:cNvSpPr/>
            <p:nvPr/>
          </p:nvSpPr>
          <p:spPr>
            <a:xfrm rot="1281931">
              <a:off x="3494225" y="5928508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TGCAT  </a:t>
              </a:r>
              <a:endParaRPr lang="en-US" sz="1000" b="0" dirty="0"/>
            </a:p>
          </p:txBody>
        </p:sp>
        <p:sp>
          <p:nvSpPr>
            <p:cNvPr id="136" name="Rectangle 135"/>
            <p:cNvSpPr/>
            <p:nvPr/>
          </p:nvSpPr>
          <p:spPr>
            <a:xfrm rot="21089549">
              <a:off x="6636345" y="5489853"/>
              <a:ext cx="63388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ACGCT </a:t>
              </a:r>
              <a:endParaRPr lang="en-US" sz="1000" b="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575381" y="6107168"/>
              <a:ext cx="67135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 </a:t>
              </a:r>
              <a:endParaRPr lang="en-US" sz="1000" b="0" dirty="0"/>
            </a:p>
          </p:txBody>
        </p:sp>
        <p:sp>
          <p:nvSpPr>
            <p:cNvPr id="138" name="Rectangle 137"/>
            <p:cNvSpPr/>
            <p:nvPr/>
          </p:nvSpPr>
          <p:spPr>
            <a:xfrm rot="872386">
              <a:off x="2105197" y="5365347"/>
              <a:ext cx="5695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ACATC </a:t>
              </a:r>
              <a:endParaRPr lang="en-US" sz="1000" b="0" dirty="0"/>
            </a:p>
          </p:txBody>
        </p:sp>
        <p:sp>
          <p:nvSpPr>
            <p:cNvPr id="139" name="Rectangle 138"/>
            <p:cNvSpPr/>
            <p:nvPr/>
          </p:nvSpPr>
          <p:spPr>
            <a:xfrm rot="1182677">
              <a:off x="7233898" y="6291042"/>
              <a:ext cx="5957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CTACG   </a:t>
              </a:r>
              <a:endParaRPr lang="en-US" sz="1000" b="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397762" y="5781608"/>
              <a:ext cx="70592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GCTAC</a:t>
              </a:r>
              <a:endParaRPr lang="en-US" sz="1000" b="0" dirty="0"/>
            </a:p>
          </p:txBody>
        </p:sp>
        <p:sp>
          <p:nvSpPr>
            <p:cNvPr id="142" name="Rectangle 141"/>
            <p:cNvSpPr/>
            <p:nvPr/>
          </p:nvSpPr>
          <p:spPr>
            <a:xfrm rot="21192900">
              <a:off x="2946980" y="5682287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ATCAG</a:t>
              </a:r>
              <a:endParaRPr lang="en-US" sz="1000" b="0" dirty="0"/>
            </a:p>
          </p:txBody>
        </p:sp>
        <p:sp>
          <p:nvSpPr>
            <p:cNvPr id="143" name="Rectangle 142"/>
            <p:cNvSpPr/>
            <p:nvPr/>
          </p:nvSpPr>
          <p:spPr>
            <a:xfrm rot="1512559">
              <a:off x="1751973" y="6296885"/>
              <a:ext cx="7247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TGTAT </a:t>
              </a:r>
              <a:endParaRPr lang="en-US" sz="1000" b="0" dirty="0"/>
            </a:p>
          </p:txBody>
        </p:sp>
        <p:sp>
          <p:nvSpPr>
            <p:cNvPr id="144" name="Rectangle 143"/>
            <p:cNvSpPr/>
            <p:nvPr/>
          </p:nvSpPr>
          <p:spPr>
            <a:xfrm rot="633408">
              <a:off x="4445368" y="6342821"/>
              <a:ext cx="64999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CTGAT</a:t>
              </a:r>
              <a:endParaRPr lang="en-US" sz="1000" b="0" dirty="0"/>
            </a:p>
          </p:txBody>
        </p:sp>
        <p:sp>
          <p:nvSpPr>
            <p:cNvPr id="145" name="Rectangle 144"/>
            <p:cNvSpPr/>
            <p:nvPr/>
          </p:nvSpPr>
          <p:spPr>
            <a:xfrm rot="902118">
              <a:off x="3124885" y="5555812"/>
              <a:ext cx="6275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  </a:t>
              </a:r>
              <a:endParaRPr lang="en-US" sz="1000" b="0" dirty="0"/>
            </a:p>
          </p:txBody>
        </p:sp>
        <p:sp>
          <p:nvSpPr>
            <p:cNvPr id="147" name="Rectangle 146"/>
            <p:cNvSpPr/>
            <p:nvPr/>
          </p:nvSpPr>
          <p:spPr>
            <a:xfrm rot="20079121">
              <a:off x="3740365" y="6323862"/>
              <a:ext cx="64746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CAGCT </a:t>
              </a:r>
              <a:endParaRPr lang="en-US" sz="1000" b="0" dirty="0"/>
            </a:p>
          </p:txBody>
        </p:sp>
        <p:sp>
          <p:nvSpPr>
            <p:cNvPr id="148" name="Rectangle 147"/>
            <p:cNvSpPr/>
            <p:nvPr/>
          </p:nvSpPr>
          <p:spPr>
            <a:xfrm rot="1281931">
              <a:off x="5521471" y="6382974"/>
              <a:ext cx="58230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GTAGC  </a:t>
              </a:r>
              <a:endParaRPr lang="en-US" sz="1000" b="0" dirty="0"/>
            </a:p>
          </p:txBody>
        </p:sp>
        <p:sp>
          <p:nvSpPr>
            <p:cNvPr id="149" name="Rectangle 148"/>
            <p:cNvSpPr/>
            <p:nvPr/>
          </p:nvSpPr>
          <p:spPr>
            <a:xfrm rot="20972570">
              <a:off x="6848147" y="5710240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CTACC  </a:t>
              </a:r>
              <a:endParaRPr lang="en-US" sz="1000" b="0" dirty="0"/>
            </a:p>
          </p:txBody>
        </p:sp>
        <p:sp>
          <p:nvSpPr>
            <p:cNvPr id="150" name="Rectangle 149"/>
            <p:cNvSpPr/>
            <p:nvPr/>
          </p:nvSpPr>
          <p:spPr>
            <a:xfrm rot="1050021">
              <a:off x="4667218" y="6250070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TACGA  </a:t>
              </a:r>
              <a:endParaRPr lang="en-US" sz="1000" b="0" dirty="0"/>
            </a:p>
          </p:txBody>
        </p:sp>
        <p:sp>
          <p:nvSpPr>
            <p:cNvPr id="151" name="Rectangle 150"/>
            <p:cNvSpPr/>
            <p:nvPr/>
          </p:nvSpPr>
          <p:spPr>
            <a:xfrm rot="1211332">
              <a:off x="5698996" y="6258031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ATTAC   </a:t>
              </a:r>
              <a:endParaRPr lang="en-US" sz="1000" b="0" dirty="0"/>
            </a:p>
          </p:txBody>
        </p:sp>
        <p:sp>
          <p:nvSpPr>
            <p:cNvPr id="152" name="Rectangle 151"/>
            <p:cNvSpPr/>
            <p:nvPr/>
          </p:nvSpPr>
          <p:spPr>
            <a:xfrm rot="20687533">
              <a:off x="7540734" y="5889849"/>
              <a:ext cx="13335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TGGAC  </a:t>
              </a:r>
              <a:endParaRPr lang="en-US" sz="1000" b="0" dirty="0"/>
            </a:p>
          </p:txBody>
        </p:sp>
        <p:sp>
          <p:nvSpPr>
            <p:cNvPr id="153" name="Rectangle 152"/>
            <p:cNvSpPr/>
            <p:nvPr/>
          </p:nvSpPr>
          <p:spPr>
            <a:xfrm rot="310130">
              <a:off x="7256355" y="5507926"/>
              <a:ext cx="142318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000" b="0" i="0" dirty="0">
                  <a:latin typeface="Lucida Console" pitchFamily="49" charset="0"/>
                </a:rPr>
                <a:t>TGCTA </a:t>
              </a:r>
              <a:endParaRPr lang="en-US" sz="1000" b="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13164" y="4886671"/>
              <a:ext cx="7776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2000" b="0" i="0" dirty="0">
                  <a:latin typeface="+mn-lt"/>
                  <a:cs typeface="Arial" pitchFamily="34" charset="0"/>
                </a:rPr>
                <a:t>Does assembly of read-pairs improve on assembly of individual reads? 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9FC20-1A95-AD43-865B-917FE833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98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36816" y="38100"/>
            <a:ext cx="8229600" cy="11430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 to </a:t>
            </a:r>
            <a:r>
              <a:rPr lang="en-US" dirty="0">
                <a:solidFill>
                  <a:srgbClr val="00B050"/>
                </a:solidFill>
              </a:rPr>
              <a:t>Paired </a:t>
            </a:r>
            <a:r>
              <a:rPr lang="en-US" i="1" dirty="0">
                <a:solidFill>
                  <a:srgbClr val="00B050"/>
                </a:solidFill>
              </a:rPr>
              <a:t>k-</a:t>
            </a:r>
            <a:r>
              <a:rPr lang="en-US" dirty="0" err="1">
                <a:solidFill>
                  <a:srgbClr val="00B050"/>
                </a:solidFill>
              </a:rPr>
              <a:t>mers</a:t>
            </a:r>
            <a:endParaRPr lang="en-US" dirty="0"/>
          </a:p>
        </p:txBody>
      </p:sp>
      <p:sp>
        <p:nvSpPr>
          <p:cNvPr id="30723" name="Text Box 38"/>
          <p:cNvSpPr txBox="1">
            <a:spLocks noChangeArrowheads="1"/>
          </p:cNvSpPr>
          <p:nvPr/>
        </p:nvSpPr>
        <p:spPr bwMode="auto">
          <a:xfrm>
            <a:off x="304800" y="2928306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Genome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3302550" y="2991307"/>
            <a:ext cx="61392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824992" y="2989720"/>
            <a:ext cx="652008" cy="1"/>
          </a:xfrm>
          <a:prstGeom prst="line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42"/>
          <p:cNvSpPr txBox="1">
            <a:spLocks noChangeArrowheads="1"/>
          </p:cNvSpPr>
          <p:nvPr/>
        </p:nvSpPr>
        <p:spPr bwMode="auto">
          <a:xfrm>
            <a:off x="3047999" y="2560035"/>
            <a:ext cx="1052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Read 1</a:t>
            </a:r>
          </a:p>
        </p:txBody>
      </p:sp>
      <p:sp>
        <p:nvSpPr>
          <p:cNvPr id="30727" name="TextBox 43"/>
          <p:cNvSpPr txBox="1">
            <a:spLocks noChangeArrowheads="1"/>
          </p:cNvSpPr>
          <p:nvPr/>
        </p:nvSpPr>
        <p:spPr bwMode="auto">
          <a:xfrm>
            <a:off x="5624889" y="2541307"/>
            <a:ext cx="1052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Read 2</a:t>
            </a:r>
          </a:p>
        </p:txBody>
      </p:sp>
      <p:sp>
        <p:nvSpPr>
          <p:cNvPr id="30735" name="Text Box 38"/>
          <p:cNvSpPr txBox="1">
            <a:spLocks noChangeArrowheads="1"/>
          </p:cNvSpPr>
          <p:nvPr/>
        </p:nvSpPr>
        <p:spPr bwMode="auto">
          <a:xfrm>
            <a:off x="2705783" y="3008449"/>
            <a:ext cx="5051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0" dirty="0">
                <a:latin typeface="+mj-lt"/>
              </a:rPr>
              <a:t>...A </a:t>
            </a:r>
            <a:r>
              <a:rPr lang="en-US" i="0" dirty="0">
                <a:solidFill>
                  <a:srgbClr val="FF0000"/>
                </a:solidFill>
                <a:latin typeface="+mj-lt"/>
              </a:rPr>
              <a:t>T C A </a:t>
            </a:r>
            <a:r>
              <a:rPr lang="en-US" b="0" i="0" dirty="0">
                <a:latin typeface="+mj-lt"/>
              </a:rPr>
              <a:t>G A T </a:t>
            </a:r>
            <a:r>
              <a:rPr lang="en-US" b="0" i="0" dirty="0" err="1">
                <a:latin typeface="+mj-lt"/>
              </a:rPr>
              <a:t>T</a:t>
            </a:r>
            <a:r>
              <a:rPr lang="en-US" b="0" i="0" dirty="0">
                <a:latin typeface="+mj-lt"/>
              </a:rPr>
              <a:t> A C G T </a:t>
            </a:r>
            <a:r>
              <a:rPr lang="en-US" i="0" dirty="0" err="1">
                <a:solidFill>
                  <a:srgbClr val="0000FF"/>
                </a:solidFill>
                <a:latin typeface="+mj-lt"/>
              </a:rPr>
              <a:t>T</a:t>
            </a:r>
            <a:r>
              <a:rPr lang="en-US" i="0" dirty="0">
                <a:solidFill>
                  <a:srgbClr val="0000FF"/>
                </a:solidFill>
                <a:latin typeface="+mj-lt"/>
              </a:rPr>
              <a:t> C </a:t>
            </a:r>
            <a:r>
              <a:rPr lang="en-US" i="0" dirty="0" err="1">
                <a:solidFill>
                  <a:srgbClr val="0000FF"/>
                </a:solidFill>
                <a:latin typeface="+mj-lt"/>
              </a:rPr>
              <a:t>C</a:t>
            </a:r>
            <a:r>
              <a:rPr lang="en-US" i="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0" i="0" dirty="0">
                <a:latin typeface="+mj-lt"/>
              </a:rPr>
              <a:t>G A G …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348036" y="3583491"/>
            <a:ext cx="538163" cy="1588"/>
          </a:xfrm>
          <a:prstGeom prst="line">
            <a:avLst/>
          </a:prstGeom>
          <a:ln w="9525">
            <a:solidFill>
              <a:srgbClr val="FF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186757" y="3581903"/>
            <a:ext cx="680642" cy="1588"/>
          </a:xfrm>
          <a:prstGeom prst="line">
            <a:avLst/>
          </a:prstGeom>
          <a:ln w="9525">
            <a:solidFill>
              <a:srgbClr val="FF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199" y="3758594"/>
            <a:ext cx="8991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sz="2300" i="0" dirty="0">
                <a:solidFill>
                  <a:srgbClr val="000000"/>
                </a:solidFill>
                <a:cs typeface="Arial" charset="0"/>
              </a:rPr>
              <a:t>paired </a:t>
            </a:r>
            <a:r>
              <a:rPr lang="en-US" sz="2300" dirty="0">
                <a:solidFill>
                  <a:srgbClr val="000000"/>
                </a:solidFill>
                <a:cs typeface="Arial" charset="0"/>
              </a:rPr>
              <a:t>k</a:t>
            </a:r>
            <a:r>
              <a:rPr lang="en-US" sz="2300" i="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sz="2300" i="0" dirty="0" err="1">
                <a:solidFill>
                  <a:srgbClr val="000000"/>
                </a:solidFill>
                <a:cs typeface="Arial" charset="0"/>
              </a:rPr>
              <a:t>mer</a:t>
            </a:r>
            <a:r>
              <a:rPr lang="en-US" sz="2300" i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is a pair of </a:t>
            </a:r>
            <a:r>
              <a:rPr lang="en-US" sz="2300" b="0" dirty="0">
                <a:solidFill>
                  <a:srgbClr val="000000"/>
                </a:solidFill>
                <a:cs typeface="Arial" charset="0"/>
              </a:rPr>
              <a:t>k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sz="2300" b="0" i="0" dirty="0" err="1">
                <a:solidFill>
                  <a:srgbClr val="000000"/>
                </a:solidFill>
                <a:cs typeface="Arial" charset="0"/>
              </a:rPr>
              <a:t>mers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 at a fixed distance </a:t>
            </a:r>
            <a:r>
              <a:rPr lang="en-US" sz="2300" b="0" dirty="0">
                <a:solidFill>
                  <a:srgbClr val="000000"/>
                </a:solidFill>
                <a:cs typeface="Arial" charset="0"/>
              </a:rPr>
              <a:t>d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 apart in </a:t>
            </a:r>
            <a:r>
              <a:rPr lang="en-US" sz="2300" b="0" dirty="0">
                <a:solidFill>
                  <a:srgbClr val="000000"/>
                </a:solidFill>
                <a:cs typeface="Arial" charset="0"/>
              </a:rPr>
              <a:t>Genome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.     E.g.  </a:t>
            </a:r>
            <a:r>
              <a:rPr lang="en-US" sz="2300" i="0" dirty="0">
                <a:solidFill>
                  <a:srgbClr val="FF0000"/>
                </a:solidFill>
                <a:cs typeface="Arial" charset="0"/>
              </a:rPr>
              <a:t>TCA</a:t>
            </a:r>
            <a:r>
              <a:rPr lang="en-US" sz="2300" b="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2300" i="0" dirty="0">
                <a:solidFill>
                  <a:srgbClr val="0000FF"/>
                </a:solidFill>
                <a:cs typeface="Arial" charset="0"/>
              </a:rPr>
              <a:t>TCC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 are at distance </a:t>
            </a:r>
            <a:r>
              <a:rPr lang="en-US" sz="2300" b="0" dirty="0">
                <a:solidFill>
                  <a:srgbClr val="000000"/>
                </a:solidFill>
                <a:cs typeface="Arial" charset="0"/>
              </a:rPr>
              <a:t>d</a:t>
            </a:r>
            <a:r>
              <a:rPr lang="en-US" sz="2300" b="0" i="0" dirty="0">
                <a:solidFill>
                  <a:srgbClr val="000000"/>
                </a:solidFill>
                <a:cs typeface="Arial" charset="0"/>
              </a:rPr>
              <a:t>=11 apart. </a:t>
            </a: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3872807" y="3389971"/>
            <a:ext cx="1358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dirty="0">
                <a:latin typeface="+mj-lt"/>
              </a:rPr>
              <a:t>Distance d=11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285" y="4800600"/>
            <a:ext cx="893710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0" dirty="0">
                <a:latin typeface="+mn-lt"/>
              </a:rPr>
              <a:t>Disclaimers: </a:t>
            </a:r>
          </a:p>
          <a:p>
            <a:r>
              <a:rPr lang="en-US" sz="2000" b="0" i="0" dirty="0">
                <a:latin typeface="+mn-lt"/>
              </a:rPr>
              <a:t>1. In reality, </a:t>
            </a:r>
            <a:r>
              <a:rPr lang="en-US" sz="2000" b="0" dirty="0">
                <a:solidFill>
                  <a:srgbClr val="FF0000"/>
                </a:solidFill>
                <a:latin typeface="+mn-lt"/>
              </a:rPr>
              <a:t>Read1</a:t>
            </a:r>
            <a:r>
              <a:rPr lang="en-US" sz="2000" b="0" i="0" dirty="0">
                <a:latin typeface="+mn-lt"/>
              </a:rPr>
              <a:t> and </a:t>
            </a:r>
            <a:r>
              <a:rPr lang="en-US" sz="2000" b="0" dirty="0">
                <a:solidFill>
                  <a:srgbClr val="0000FF"/>
                </a:solidFill>
                <a:latin typeface="+mn-lt"/>
              </a:rPr>
              <a:t>Read2</a:t>
            </a:r>
            <a:r>
              <a:rPr lang="en-US" sz="2000" b="0" i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b="0" i="0" dirty="0">
                <a:latin typeface="+mn-lt"/>
              </a:rPr>
              <a:t>are typically sampled from different strands:  </a:t>
            </a:r>
          </a:p>
          <a:p>
            <a:r>
              <a:rPr lang="en-US" sz="2000" b="0" i="0" dirty="0">
                <a:latin typeface="+mn-lt"/>
              </a:rPr>
              <a:t>                                     (</a:t>
            </a:r>
            <a:r>
              <a:rPr lang="en-US" sz="2000" b="0" i="0" dirty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lang="en-US" sz="2000" b="0" i="0" dirty="0">
                <a:latin typeface="Times New Roman"/>
                <a:cs typeface="Times New Roman"/>
              </a:rPr>
              <a:t>…….</a:t>
            </a:r>
            <a:r>
              <a:rPr lang="en-US" sz="2000" b="0" i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b="0" i="0" dirty="0">
                <a:solidFill>
                  <a:srgbClr val="0000FF"/>
                </a:solidFill>
                <a:latin typeface="Times New Roman"/>
                <a:cs typeface="Times New Roman"/>
              </a:rPr>
              <a:t>←</a:t>
            </a:r>
            <a:r>
              <a:rPr lang="en-US" sz="2000" b="0" i="0" dirty="0">
                <a:latin typeface="+mn-lt"/>
              </a:rPr>
              <a:t>  rather than  </a:t>
            </a:r>
            <a:r>
              <a:rPr lang="en-US" sz="2000" b="0" i="0" dirty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2000" b="0" i="0" dirty="0">
                <a:latin typeface="Times New Roman"/>
                <a:cs typeface="Times New Roman"/>
              </a:rPr>
              <a:t> …….</a:t>
            </a:r>
            <a:r>
              <a:rPr lang="en-US" sz="2000" b="0" i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b="0" i="0" dirty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2000" b="0" i="0" dirty="0">
                <a:latin typeface="+mn-lt"/>
              </a:rPr>
              <a:t>)</a:t>
            </a:r>
          </a:p>
          <a:p>
            <a:r>
              <a:rPr lang="en-US" sz="2000" b="0" i="0" dirty="0">
                <a:latin typeface="+mn-lt"/>
              </a:rPr>
              <a:t>2. In reality, the distance </a:t>
            </a:r>
            <a:r>
              <a:rPr lang="en-US" sz="2000" b="0" dirty="0">
                <a:latin typeface="+mn-lt"/>
              </a:rPr>
              <a:t>d</a:t>
            </a:r>
            <a:r>
              <a:rPr lang="en-US" sz="2000" b="0" i="0" dirty="0">
                <a:latin typeface="+mn-lt"/>
              </a:rPr>
              <a:t> between reads is measured with errors.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C29D4-A10B-B645-8683-781058F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3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4610305" y="425822"/>
            <a:ext cx="347968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</a:t>
            </a:r>
            <a:endParaRPr lang="en-US" b="1" i="0" dirty="0">
              <a:solidFill>
                <a:srgbClr val="7030A0"/>
              </a:solidFill>
              <a:latin typeface="Courier New" pitchFamily="49" charset="0"/>
              <a:ea typeface="Times New Roman"/>
              <a:cs typeface="Courier New" pitchFamily="49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1678" y="10325"/>
            <a:ext cx="922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j-lt"/>
              </a:rPr>
              <a:t>What is </a:t>
            </a:r>
            <a:r>
              <a:rPr lang="en-US" b="0" dirty="0" err="1">
                <a:latin typeface="+mj-lt"/>
              </a:rPr>
              <a:t>PairedComposition</a:t>
            </a:r>
            <a:r>
              <a:rPr lang="en-US" i="0" dirty="0"/>
              <a:t>(</a:t>
            </a:r>
            <a:r>
              <a:rPr lang="en-US" b="1" i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ea typeface="Times New Roman"/>
              </a:rPr>
              <a:t>)?</a:t>
            </a:r>
          </a:p>
          <a:p>
            <a:endParaRPr lang="en-US" b="1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95400" y="1905000"/>
            <a:ext cx="42281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Show first line first </a:t>
            </a:r>
          </a:p>
          <a:p>
            <a:r>
              <a:rPr lang="en-US" dirty="0">
                <a:solidFill>
                  <a:srgbClr val="FFFFFF"/>
                </a:solidFill>
              </a:rPr>
              <a:t>And then show all the lines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898009"/>
            <a:ext cx="186788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0" dirty="0">
                <a:latin typeface="+mn-lt"/>
              </a:rPr>
              <a:t>paired 3-mer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F9179-6D72-1443-81D9-0A2F7879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7825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4610305" y="425822"/>
            <a:ext cx="347968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 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28374" y="4457626"/>
            <a:ext cx="6464300" cy="387798"/>
            <a:chOff x="1281836" y="3910422"/>
            <a:chExt cx="6464300" cy="387798"/>
          </a:xfrm>
        </p:grpSpPr>
        <p:sp>
          <p:nvSpPr>
            <p:cNvPr id="64" name="TextBox 63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61678" y="10325"/>
            <a:ext cx="922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j-lt"/>
              </a:rPr>
              <a:t>What is </a:t>
            </a:r>
            <a:r>
              <a:rPr lang="en-US" b="0" dirty="0" err="1">
                <a:latin typeface="+mj-lt"/>
              </a:rPr>
              <a:t>PairedComposition</a:t>
            </a:r>
            <a:r>
              <a:rPr lang="en-US" i="0" dirty="0"/>
              <a:t>(</a:t>
            </a:r>
            <a:r>
              <a:rPr lang="en-US" b="1" i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ea typeface="Times New Roman"/>
              </a:rPr>
              <a:t>)?</a:t>
            </a:r>
          </a:p>
          <a:p>
            <a:endParaRPr lang="en-US" b="1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302445" y="3962400"/>
            <a:ext cx="883920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0" i="0" dirty="0">
                <a:solidFill>
                  <a:srgbClr val="000000"/>
                </a:solidFill>
                <a:latin typeface="+mn-lt"/>
                <a:ea typeface="Times New Roman"/>
                <a:cs typeface="Courier New" pitchFamily="49" charset="0"/>
              </a:rPr>
              <a:t>Representing a </a:t>
            </a:r>
            <a:r>
              <a:rPr lang="en-US" i="0" dirty="0">
                <a:solidFill>
                  <a:srgbClr val="000000"/>
                </a:solidFill>
                <a:latin typeface="+mn-lt"/>
                <a:ea typeface="Times New Roman"/>
                <a:cs typeface="Courier New" pitchFamily="49" charset="0"/>
              </a:rPr>
              <a:t>paired 3-mer</a:t>
            </a:r>
            <a:r>
              <a:rPr lang="en-US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</a:t>
            </a: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 </a:t>
            </a:r>
            <a:r>
              <a:rPr lang="en-US" b="0" i="0" dirty="0">
                <a:latin typeface="+mn-lt"/>
                <a:ea typeface="Times New Roman"/>
                <a:cs typeface="Courier New" pitchFamily="49" charset="0"/>
              </a:rPr>
              <a:t>as a 2-line expression: </a:t>
            </a:r>
            <a:r>
              <a:rPr lang="en-US" b="0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</a:t>
            </a:r>
            <a:endParaRPr lang="en-US" sz="1600" b="1" i="0" dirty="0">
              <a:solidFill>
                <a:srgbClr val="7030A0"/>
              </a:solidFill>
              <a:latin typeface="Courier New" pitchFamily="49" charset="0"/>
              <a:ea typeface="Times New Roman"/>
              <a:cs typeface="Courier New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09144" y="3878275"/>
            <a:ext cx="1068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95400" y="1905000"/>
            <a:ext cx="42281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Show first line first </a:t>
            </a:r>
          </a:p>
          <a:p>
            <a:r>
              <a:rPr lang="en-US" dirty="0">
                <a:solidFill>
                  <a:srgbClr val="FFFFFF"/>
                </a:solidFill>
              </a:rPr>
              <a:t>And then show all the lines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90FBC-9591-0C4E-A7D7-F7A88761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0005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4610305" y="425822"/>
            <a:ext cx="347968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 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28374" y="4457626"/>
            <a:ext cx="6464300" cy="387798"/>
            <a:chOff x="1281836" y="3910422"/>
            <a:chExt cx="6464300" cy="387798"/>
          </a:xfrm>
        </p:grpSpPr>
        <p:sp>
          <p:nvSpPr>
            <p:cNvPr id="64" name="TextBox 63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61678" y="10325"/>
            <a:ext cx="922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n-lt"/>
              </a:rPr>
              <a:t>            </a:t>
            </a:r>
            <a:r>
              <a:rPr lang="en-US" b="0" dirty="0" err="1">
                <a:latin typeface="+mj-lt"/>
              </a:rPr>
              <a:t>PairedComposition</a:t>
            </a:r>
            <a:r>
              <a:rPr lang="en-US" i="0" dirty="0"/>
              <a:t>(</a:t>
            </a:r>
            <a:r>
              <a:rPr lang="en-US" b="1" i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ea typeface="Times New Roman"/>
              </a:rPr>
              <a:t>)</a:t>
            </a:r>
            <a:endParaRPr lang="en-US" b="0" i="0" dirty="0">
              <a:latin typeface="+mn-lt"/>
              <a:ea typeface="Times New Roman"/>
            </a:endParaRPr>
          </a:p>
          <a:p>
            <a:endParaRPr lang="en-US" b="1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5715" y="5562600"/>
            <a:ext cx="901208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0" i="0" dirty="0">
                <a:solidFill>
                  <a:srgbClr val="000000"/>
                </a:solidFill>
                <a:latin typeface="+mn-lt"/>
                <a:ea typeface="Times New Roman"/>
                <a:cs typeface="Courier New" pitchFamily="49" charset="0"/>
              </a:rPr>
              <a:t>Representing </a:t>
            </a:r>
            <a:r>
              <a:rPr lang="en-US" b="0" dirty="0" err="1">
                <a:solidFill>
                  <a:srgbClr val="000000"/>
                </a:solidFill>
                <a:latin typeface="+mn-lt"/>
                <a:ea typeface="Times New Roman"/>
                <a:cs typeface="Courier New" pitchFamily="49" charset="0"/>
              </a:rPr>
              <a:t>PairedComposition</a:t>
            </a:r>
            <a:r>
              <a:rPr lang="en-US" b="0" i="0" dirty="0">
                <a:solidFill>
                  <a:srgbClr val="000000"/>
                </a:solidFill>
                <a:latin typeface="+mn-lt"/>
                <a:ea typeface="Times New Roman"/>
                <a:cs typeface="Courier New" pitchFamily="49" charset="0"/>
              </a:rPr>
              <a:t> in lexicographic order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</a:t>
            </a:r>
            <a:endParaRPr lang="en-US" sz="1600" b="1" i="0" dirty="0">
              <a:solidFill>
                <a:srgbClr val="7030A0"/>
              </a:solidFill>
              <a:latin typeface="Courier New" pitchFamily="49" charset="0"/>
              <a:ea typeface="Times New Roman"/>
              <a:cs typeface="Courier New" pitchFamily="49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95400" y="1905000"/>
            <a:ext cx="42281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Show first line first </a:t>
            </a:r>
          </a:p>
          <a:p>
            <a:r>
              <a:rPr lang="en-US" dirty="0">
                <a:solidFill>
                  <a:srgbClr val="FFFFFF"/>
                </a:solidFill>
              </a:rPr>
              <a:t>And then show all the lines</a:t>
            </a: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28374" y="5000362"/>
            <a:ext cx="6453390" cy="406893"/>
            <a:chOff x="1228374" y="5000362"/>
            <a:chExt cx="6453390" cy="406893"/>
          </a:xfrm>
        </p:grpSpPr>
        <p:sp>
          <p:nvSpPr>
            <p:cNvPr id="47" name="TextBox 46"/>
            <p:cNvSpPr txBox="1"/>
            <p:nvPr/>
          </p:nvSpPr>
          <p:spPr>
            <a:xfrm>
              <a:off x="5905543" y="5010105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21434" y="5011197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07471" y="5010105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158091" y="5010105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78099" y="5019457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83503" y="5010105"/>
              <a:ext cx="5682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07714" y="5010105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30989" y="5010105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02460" y="5013689"/>
              <a:ext cx="5507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30000" y="5010105"/>
              <a:ext cx="56827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28374" y="500036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9112F-160D-3E41-BB7A-C7D97943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35841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latin typeface="Calibri" pitchFamily="34" charset="0"/>
                <a:ea typeface="Times New Roman" pitchFamily="18" charset="0"/>
                <a:cs typeface="F7"/>
              </a:rPr>
              <a:t>String Reconstruction from Read-Pairs Problem</a:t>
            </a:r>
            <a:endParaRPr lang="ru-RU" sz="3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1371600"/>
            <a:ext cx="8915400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String Reconstruction from Read-Pairs Problem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.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9"/>
              </a:rPr>
              <a:t>Reconstruct a string from its paired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k-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mers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Input. </a:t>
            </a:r>
            <a:r>
              <a:rPr lang="en-US" altLang="en-US" sz="2800" b="0" i="0" dirty="0">
                <a:latin typeface="+mn-lt"/>
                <a:ea typeface="Times New Roman" pitchFamily="18" charset="0"/>
                <a:cs typeface="F7"/>
              </a:rPr>
              <a:t>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 collection of paired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k-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mers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Output.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7"/>
              </a:rPr>
              <a:t> A 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tring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Text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 such that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PairedComposition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(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Text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)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is equal to the collection of paired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k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-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mers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F2"/>
              </a:rPr>
              <a:t>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Gh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E8542-0F63-CD48-9D78-A50C55A4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078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4579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048000" y="3657600"/>
            <a:ext cx="52578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56AA2-2639-CB4F-8979-6371D74A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2045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/>
              <a:t>How Would de </a:t>
            </a:r>
            <a:r>
              <a:rPr lang="en-US" sz="3600" dirty="0" err="1"/>
              <a:t>Bruijn</a:t>
            </a:r>
            <a:r>
              <a:rPr lang="en-US" sz="3600" dirty="0"/>
              <a:t> Assemble Paired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mers</a:t>
            </a:r>
            <a:r>
              <a:rPr lang="en-US" sz="3600" dirty="0"/>
              <a:t>? </a:t>
            </a:r>
            <a:endParaRPr lang="ru-RU" sz="3600" dirty="0"/>
          </a:p>
        </p:txBody>
      </p:sp>
      <p:pic>
        <p:nvPicPr>
          <p:cNvPr id="21" name="Picture 4" descr="http://www.win.tue.nl/automath/images/deBruij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1611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DDCC8A-0221-334D-B308-20C69577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03527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Paired de </a:t>
            </a:r>
            <a:r>
              <a:rPr lang="en-US" dirty="0" err="1"/>
              <a:t>Bruijn</a:t>
            </a:r>
            <a:r>
              <a:rPr lang="en-US" dirty="0"/>
              <a:t> Graphs</a:t>
            </a:r>
          </a:p>
        </p:txBody>
      </p:sp>
      <p:pic>
        <p:nvPicPr>
          <p:cNvPr id="35842" name="Picture 4" descr="http://www.win.tue.nl/automath/images/deBruij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1219200"/>
            <a:ext cx="1611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http://www.win.tue.nl/automath/images/deBruij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2294" y="1219200"/>
            <a:ext cx="1611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CBC9C6-F10C-9243-A488-D9E55F28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888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4610305" y="425822"/>
            <a:ext cx="347968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A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</a:t>
            </a:r>
            <a:r>
              <a:rPr lang="en-US" b="1" i="0" dirty="0">
                <a:solidFill>
                  <a:srgbClr val="FF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C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 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ATG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000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</a:t>
            </a: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TG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</a:t>
            </a:r>
          </a:p>
          <a:p>
            <a:pPr>
              <a:lnSpc>
                <a:spcPct val="80000"/>
              </a:lnSpc>
            </a:pPr>
            <a:r>
              <a:rPr lang="en-US" b="1" i="0" dirty="0">
                <a:solidFill>
                  <a:srgbClr val="00B05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          GG</a:t>
            </a:r>
            <a:r>
              <a:rPr lang="en-US" b="1" i="0" dirty="0">
                <a:solidFill>
                  <a:srgbClr val="0000FF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A G</a:t>
            </a:r>
            <a:r>
              <a:rPr lang="en-US" b="1" i="0" dirty="0">
                <a:solidFill>
                  <a:srgbClr val="7030A0"/>
                </a:solidFill>
                <a:latin typeface="Courier New" pitchFamily="49" charset="0"/>
                <a:ea typeface="Times New Roman"/>
                <a:cs typeface="Courier New" pitchFamily="49" charset="0"/>
              </a:rPr>
              <a:t>TT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8779" y="4734538"/>
            <a:ext cx="6828835" cy="380274"/>
            <a:chOff x="1068739" y="4232117"/>
            <a:chExt cx="6828835" cy="380274"/>
          </a:xfrm>
        </p:grpSpPr>
        <p:cxnSp>
          <p:nvCxnSpPr>
            <p:cNvPr id="65" name="Straight Arrow Connector 64"/>
            <p:cNvCxnSpPr>
              <a:stCxn id="76" idx="6"/>
              <a:endCxn id="77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161"/>
            <p:cNvGrpSpPr/>
            <p:nvPr/>
          </p:nvGrpSpPr>
          <p:grpSpPr>
            <a:xfrm>
              <a:off x="1068739" y="4234526"/>
              <a:ext cx="351102" cy="358815"/>
              <a:chOff x="12586" y="3124200"/>
              <a:chExt cx="351102" cy="358815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2586" y="3150616"/>
                <a:ext cx="184731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endParaRPr lang="en-US" sz="1300" b="1" i="0" dirty="0">
                  <a:latin typeface="Courier New" pitchFamily="49" charset="0"/>
                  <a:cs typeface="Courier New" pitchFamily="49" charset="0"/>
                </a:endParaRPr>
              </a:p>
              <a:p>
                <a:pPr>
                  <a:lnSpc>
                    <a:spcPct val="60000"/>
                  </a:lnSpc>
                </a:pPr>
                <a:endParaRPr lang="en-US" sz="1300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642609" y="4279992"/>
              <a:ext cx="184731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endPara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endParaRPr>
            </a:p>
            <a:p>
              <a:pPr>
                <a:lnSpc>
                  <a:spcPct val="60000"/>
                </a:lnSpc>
              </a:pPr>
              <a:endPara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28374" y="4457626"/>
            <a:ext cx="6464300" cy="387798"/>
            <a:chOff x="1281836" y="3910422"/>
            <a:chExt cx="6464300" cy="387798"/>
          </a:xfrm>
        </p:grpSpPr>
        <p:sp>
          <p:nvSpPr>
            <p:cNvPr id="64" name="TextBox 63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686" y="21133"/>
            <a:ext cx="922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n-lt"/>
              </a:rPr>
              <a:t>                        Representing Genome </a:t>
            </a:r>
            <a:r>
              <a:rPr lang="en-US" b="1" i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b="1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b="1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ea typeface="Times New Roman"/>
              </a:rPr>
              <a:t> </a:t>
            </a:r>
            <a:r>
              <a:rPr lang="en-US" b="0" i="0" dirty="0">
                <a:latin typeface="+mn-lt"/>
                <a:ea typeface="Times New Roman"/>
              </a:rPr>
              <a:t>as a Path</a:t>
            </a:r>
          </a:p>
          <a:p>
            <a:endParaRPr lang="en-US" b="1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76200" y="5257800"/>
            <a:ext cx="9372600" cy="741843"/>
            <a:chOff x="-76200" y="5257800"/>
            <a:chExt cx="9372600" cy="741843"/>
          </a:xfrm>
        </p:grpSpPr>
        <p:sp>
          <p:nvSpPr>
            <p:cNvPr id="44" name="Rectangle 43"/>
            <p:cNvSpPr/>
            <p:nvPr/>
          </p:nvSpPr>
          <p:spPr>
            <a:xfrm>
              <a:off x="-76200" y="5562600"/>
              <a:ext cx="9372600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paired prefix of          </a:t>
              </a:r>
              <a:r>
                <a:rPr lang="en-US" sz="2800" i="0" dirty="0">
                  <a:solidFill>
                    <a:srgbClr val="000000"/>
                  </a:solidFill>
                  <a:latin typeface="Rockwell Extra Bold" panose="02060903040505020403" pitchFamily="18" charset="0"/>
                  <a:ea typeface="Times New Roman"/>
                  <a:cs typeface="Times New Roman"/>
                </a:rPr>
                <a:t>→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            </a:t>
              </a:r>
              <a:r>
                <a:rPr lang="en-US" b="0" i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← 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paired suffix of    </a:t>
              </a:r>
              <a:r>
                <a:rPr lang="en-US" b="1" i="0" dirty="0">
                  <a:solidFill>
                    <a:srgbClr val="FF0000"/>
                  </a:solidFill>
                  <a:latin typeface="+mj-lt"/>
                  <a:ea typeface="Times New Roman"/>
                  <a:cs typeface="Courier New" pitchFamily="49" charset="0"/>
                </a:rPr>
                <a:t> </a:t>
              </a:r>
              <a:endParaRPr lang="en-US" sz="1600" b="1" i="0" dirty="0">
                <a:solidFill>
                  <a:srgbClr val="7030A0"/>
                </a:solidFill>
                <a:latin typeface="+mj-lt"/>
                <a:ea typeface="Times New Roman"/>
                <a:cs typeface="Courier New" pitchFamily="49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004964" y="5546745"/>
              <a:ext cx="900101" cy="344910"/>
              <a:chOff x="860118" y="857504"/>
              <a:chExt cx="900101" cy="344910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206614" y="1036320"/>
                <a:ext cx="2286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860118" y="857504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431035" y="871736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185513" y="525780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86920" y="557262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42342" y="559167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33541" y="5591673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76210" y="5611845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EB781-B7EA-C840-9A7A-15015979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30679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8779" y="4734538"/>
            <a:ext cx="6872242" cy="380274"/>
            <a:chOff x="1068739" y="4232117"/>
            <a:chExt cx="6872242" cy="380274"/>
          </a:xfrm>
        </p:grpSpPr>
        <p:cxnSp>
          <p:nvCxnSpPr>
            <p:cNvPr id="65" name="Straight Arrow Connector 64"/>
            <p:cNvCxnSpPr>
              <a:stCxn id="76" idx="6"/>
              <a:endCxn id="77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161"/>
            <p:cNvGrpSpPr/>
            <p:nvPr/>
          </p:nvGrpSpPr>
          <p:grpSpPr>
            <a:xfrm>
              <a:off x="1068739" y="4234526"/>
              <a:ext cx="383438" cy="358815"/>
              <a:chOff x="12586" y="3124200"/>
              <a:chExt cx="383438" cy="358815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642609" y="4279992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211739" y="4271443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9672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833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5548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128759" y="4260942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33034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930402" y="4261918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49527" y="4270467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28374" y="4457626"/>
            <a:ext cx="6464300" cy="387798"/>
            <a:chOff x="1281836" y="3910422"/>
            <a:chExt cx="6464300" cy="387798"/>
          </a:xfrm>
        </p:grpSpPr>
        <p:sp>
          <p:nvSpPr>
            <p:cNvPr id="64" name="TextBox 63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12138" y="152400"/>
            <a:ext cx="913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Labeling Nodes by Paired Prefixes and Suffixes</a:t>
            </a:r>
            <a:endParaRPr lang="en-US" sz="3600" b="1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76200" y="5257800"/>
            <a:ext cx="9372600" cy="741843"/>
            <a:chOff x="-76200" y="5257800"/>
            <a:chExt cx="9372600" cy="741843"/>
          </a:xfrm>
        </p:grpSpPr>
        <p:sp>
          <p:nvSpPr>
            <p:cNvPr id="53" name="Rectangle 52"/>
            <p:cNvSpPr/>
            <p:nvPr/>
          </p:nvSpPr>
          <p:spPr>
            <a:xfrm>
              <a:off x="-76200" y="5562600"/>
              <a:ext cx="9372600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paired prefix of          </a:t>
              </a:r>
              <a:r>
                <a:rPr lang="en-US" sz="2800" i="0" dirty="0">
                  <a:solidFill>
                    <a:srgbClr val="000000"/>
                  </a:solidFill>
                  <a:latin typeface="Rockwell Extra Bold" panose="02060903040505020403" pitchFamily="18" charset="0"/>
                  <a:ea typeface="Times New Roman"/>
                  <a:cs typeface="Times New Roman"/>
                </a:rPr>
                <a:t>→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            </a:t>
              </a:r>
              <a:r>
                <a:rPr lang="en-US" b="0" i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← 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paired suffix of    </a:t>
              </a:r>
              <a:r>
                <a:rPr lang="en-US" b="1" i="0" dirty="0">
                  <a:solidFill>
                    <a:srgbClr val="FF0000"/>
                  </a:solidFill>
                  <a:latin typeface="+mj-lt"/>
                  <a:ea typeface="Times New Roman"/>
                  <a:cs typeface="Courier New" pitchFamily="49" charset="0"/>
                </a:rPr>
                <a:t> </a:t>
              </a:r>
              <a:endParaRPr lang="en-US" sz="1600" b="1" i="0" dirty="0">
                <a:solidFill>
                  <a:srgbClr val="7030A0"/>
                </a:solidFill>
                <a:latin typeface="+mj-lt"/>
                <a:ea typeface="Times New Roman"/>
                <a:cs typeface="Courier New" pitchFamily="49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004964" y="5546745"/>
              <a:ext cx="900101" cy="344910"/>
              <a:chOff x="860118" y="857504"/>
              <a:chExt cx="900101" cy="344910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>
                <a:off x="1206614" y="1036320"/>
                <a:ext cx="2286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860118" y="857504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431035" y="871736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4185513" y="525780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986920" y="557262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542342" y="559167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633541" y="5591673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76210" y="5611845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91B9E-0052-C348-94B2-14BA67CC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32454088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Glue nodes with identical labels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838200" y="3141095"/>
            <a:ext cx="6870638" cy="384086"/>
            <a:chOff x="1068739" y="4232117"/>
            <a:chExt cx="6870638" cy="384086"/>
          </a:xfrm>
        </p:grpSpPr>
        <p:cxnSp>
          <p:nvCxnSpPr>
            <p:cNvPr id="154" name="Straight Arrow Connector 153"/>
            <p:cNvCxnSpPr>
              <a:stCxn id="163" idx="6"/>
              <a:endCxn id="164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1068739" y="4234526"/>
              <a:ext cx="383438" cy="358815"/>
              <a:chOff x="12586" y="3124200"/>
              <a:chExt cx="383438" cy="35881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161" name="Oval 160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/>
            <p:cNvSpPr txBox="1"/>
            <p:nvPr/>
          </p:nvSpPr>
          <p:spPr>
            <a:xfrm>
              <a:off x="1642609" y="4279992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211739" y="4271443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39672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9833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5548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128759" y="4260942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33034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930402" y="4261918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549527" y="4270467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4" name="Group 1"/>
          <p:cNvGrpSpPr/>
          <p:nvPr/>
        </p:nvGrpSpPr>
        <p:grpSpPr>
          <a:xfrm>
            <a:off x="1051297" y="2819400"/>
            <a:ext cx="6448270" cy="404213"/>
            <a:chOff x="1281836" y="3910422"/>
            <a:chExt cx="6448270" cy="404213"/>
          </a:xfrm>
        </p:grpSpPr>
        <p:sp>
          <p:nvSpPr>
            <p:cNvPr id="191" name="TextBox 190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7173543" y="391042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A56B6-7987-E44E-BA9D-41818DF3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/>
          <p:cNvCxnSpPr>
            <a:stCxn id="76" idx="6"/>
            <a:endCxn id="77" idx="2"/>
          </p:cNvCxnSpPr>
          <p:nvPr/>
        </p:nvCxnSpPr>
        <p:spPr>
          <a:xfrm>
            <a:off x="2567029" y="4403423"/>
            <a:ext cx="251377" cy="56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37153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999128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0" idx="6"/>
            <a:endCxn id="81" idx="7"/>
          </p:cNvCxnSpPr>
          <p:nvPr/>
        </p:nvCxnSpPr>
        <p:spPr>
          <a:xfrm flipH="1">
            <a:off x="3096268" y="3683622"/>
            <a:ext cx="2383595" cy="1165405"/>
          </a:xfrm>
          <a:prstGeom prst="curvedConnector4">
            <a:avLst>
              <a:gd name="adj1" fmla="val -9591"/>
              <a:gd name="adj2" fmla="val 5501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81350" y="498140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410075" y="497187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61"/>
          <p:cNvGrpSpPr/>
          <p:nvPr/>
        </p:nvGrpSpPr>
        <p:grpSpPr>
          <a:xfrm>
            <a:off x="1068739" y="4234526"/>
            <a:ext cx="383438" cy="358815"/>
            <a:chOff x="12586" y="3124200"/>
            <a:chExt cx="383438" cy="358815"/>
          </a:xfrm>
        </p:grpSpPr>
        <p:sp>
          <p:nvSpPr>
            <p:cNvPr id="72" name="Oval 71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586" y="315061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C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4583976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661574" y="424875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2237845" y="4238084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08119" y="350520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01953" y="351783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150679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438468" y="4805237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059457" y="480060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673912" y="4809701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492330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781425" y="497187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94" idx="0"/>
            <a:endCxn id="78" idx="2"/>
          </p:cNvCxnSpPr>
          <p:nvPr/>
        </p:nvCxnSpPr>
        <p:spPr>
          <a:xfrm rot="5400000" flipH="1" flipV="1">
            <a:off x="2903040" y="3765388"/>
            <a:ext cx="599928" cy="410230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76125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342278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642609" y="4279992"/>
            <a:ext cx="38664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11739" y="4271443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3" name="Group 57"/>
          <p:cNvGrpSpPr/>
          <p:nvPr/>
        </p:nvGrpSpPr>
        <p:grpSpPr>
          <a:xfrm>
            <a:off x="2806170" y="4243690"/>
            <a:ext cx="383438" cy="359176"/>
            <a:chOff x="2806170" y="4243690"/>
            <a:chExt cx="383438" cy="359176"/>
          </a:xfrm>
        </p:grpSpPr>
        <p:sp>
          <p:nvSpPr>
            <p:cNvPr id="77" name="Oval 76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396720" y="3543550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9833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5548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28759" y="3534025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4" name="Group 58"/>
          <p:cNvGrpSpPr/>
          <p:nvPr/>
        </p:nvGrpSpPr>
        <p:grpSpPr>
          <a:xfrm>
            <a:off x="2788387" y="4800600"/>
            <a:ext cx="383438" cy="350800"/>
            <a:chOff x="5696960" y="4233016"/>
            <a:chExt cx="383438" cy="350800"/>
          </a:xfrm>
        </p:grpSpPr>
        <p:sp>
          <p:nvSpPr>
            <p:cNvPr id="81" name="Oval 80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35871" y="4838526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035924" y="4829977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655049" y="4838526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66825" y="393382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826468" y="39243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395636" y="39147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721640" y="349840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613546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173189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761407" y="3203127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733800" y="39624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17751" y="5181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721943" y="5181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338738" y="5181600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Glue nodes with identical labels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1068739" y="1984795"/>
            <a:ext cx="6872242" cy="380274"/>
            <a:chOff x="1068739" y="4232117"/>
            <a:chExt cx="6872242" cy="380274"/>
          </a:xfrm>
        </p:grpSpPr>
        <p:cxnSp>
          <p:nvCxnSpPr>
            <p:cNvPr id="53" name="Straight Arrow Connector 52"/>
            <p:cNvCxnSpPr>
              <a:stCxn id="71" idx="6"/>
              <a:endCxn id="90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61"/>
            <p:cNvGrpSpPr/>
            <p:nvPr/>
          </p:nvGrpSpPr>
          <p:grpSpPr>
            <a:xfrm>
              <a:off x="1068739" y="4234526"/>
              <a:ext cx="383438" cy="358815"/>
              <a:chOff x="12586" y="3124200"/>
              <a:chExt cx="383438" cy="358815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1642609" y="4279992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11739" y="4271443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9672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833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5548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28759" y="4260942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33034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930402" y="4261918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549527" y="4270467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7" name="Group 1"/>
          <p:cNvGrpSpPr/>
          <p:nvPr/>
        </p:nvGrpSpPr>
        <p:grpSpPr>
          <a:xfrm>
            <a:off x="1281836" y="1663100"/>
            <a:ext cx="6464300" cy="387798"/>
            <a:chOff x="1281836" y="3910422"/>
            <a:chExt cx="6464300" cy="387798"/>
          </a:xfrm>
        </p:grpSpPr>
        <p:sp>
          <p:nvSpPr>
            <p:cNvPr id="139" name="TextBox 138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cxnSp>
        <p:nvCxnSpPr>
          <p:cNvPr id="150" name="Straight Arrow Connector 149"/>
          <p:cNvCxnSpPr/>
          <p:nvPr/>
        </p:nvCxnSpPr>
        <p:spPr>
          <a:xfrm>
            <a:off x="4462739" y="2315473"/>
            <a:ext cx="0" cy="7103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D7400D-7020-E141-A5C5-2CB67E02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8739" y="1984795"/>
            <a:ext cx="6872242" cy="380274"/>
            <a:chOff x="1068739" y="4232117"/>
            <a:chExt cx="6872242" cy="380274"/>
          </a:xfrm>
        </p:grpSpPr>
        <p:cxnSp>
          <p:nvCxnSpPr>
            <p:cNvPr id="53" name="Straight Arrow Connector 52"/>
            <p:cNvCxnSpPr>
              <a:stCxn id="71" idx="6"/>
              <a:endCxn id="90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1068739" y="4234526"/>
              <a:ext cx="383438" cy="358815"/>
              <a:chOff x="12586" y="3124200"/>
              <a:chExt cx="383438" cy="358815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1642609" y="4279992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11739" y="4271443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9672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833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5548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28759" y="4260942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33034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930402" y="4261918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549527" y="4270467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4" name="Group 1"/>
          <p:cNvGrpSpPr/>
          <p:nvPr/>
        </p:nvGrpSpPr>
        <p:grpSpPr>
          <a:xfrm>
            <a:off x="1281836" y="1663100"/>
            <a:ext cx="6464300" cy="387798"/>
            <a:chOff x="1281836" y="3910422"/>
            <a:chExt cx="6464300" cy="387798"/>
          </a:xfrm>
        </p:grpSpPr>
        <p:sp>
          <p:nvSpPr>
            <p:cNvPr id="139" name="TextBox 138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73543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cxnSp>
        <p:nvCxnSpPr>
          <p:cNvPr id="150" name="Straight Arrow Connector 149"/>
          <p:cNvCxnSpPr/>
          <p:nvPr/>
        </p:nvCxnSpPr>
        <p:spPr>
          <a:xfrm>
            <a:off x="4462739" y="2315473"/>
            <a:ext cx="0" cy="7103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61" idx="6"/>
          </p:cNvCxnSpPr>
          <p:nvPr/>
        </p:nvCxnSpPr>
        <p:spPr>
          <a:xfrm>
            <a:off x="2567029" y="4475158"/>
            <a:ext cx="251377" cy="56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1437153" y="4485077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1999128" y="4485077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67"/>
          <p:cNvCxnSpPr>
            <a:stCxn id="164" idx="6"/>
          </p:cNvCxnSpPr>
          <p:nvPr/>
        </p:nvCxnSpPr>
        <p:spPr>
          <a:xfrm flipH="1">
            <a:off x="3099382" y="3755357"/>
            <a:ext cx="2380481" cy="608495"/>
          </a:xfrm>
          <a:prstGeom prst="curvedConnector4">
            <a:avLst>
              <a:gd name="adj1" fmla="val -9603"/>
              <a:gd name="adj2" fmla="val 5960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3162300" y="449231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391025" y="448278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61"/>
          <p:cNvGrpSpPr/>
          <p:nvPr/>
        </p:nvGrpSpPr>
        <p:grpSpPr>
          <a:xfrm>
            <a:off x="1068739" y="4306261"/>
            <a:ext cx="383438" cy="358815"/>
            <a:chOff x="12586" y="3124200"/>
            <a:chExt cx="383438" cy="358815"/>
          </a:xfrm>
        </p:grpSpPr>
        <p:sp>
          <p:nvSpPr>
            <p:cNvPr id="157" name="Oval 15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2586" y="315061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C</a:t>
              </a:r>
            </a:p>
          </p:txBody>
        </p:sp>
      </p:grpSp>
      <p:sp>
        <p:nvSpPr>
          <p:cNvPr id="159" name="Oval 158"/>
          <p:cNvSpPr/>
          <p:nvPr/>
        </p:nvSpPr>
        <p:spPr>
          <a:xfrm>
            <a:off x="4583976" y="359001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661574" y="432049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237845" y="4309819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3408119" y="3576935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001953" y="3589565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150679" y="359001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419418" y="4316147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040407" y="431151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654862" y="4320611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4923303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3762375" y="448278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86"/>
          <p:cNvCxnSpPr>
            <a:endCxn id="162" idx="2"/>
          </p:cNvCxnSpPr>
          <p:nvPr/>
        </p:nvCxnSpPr>
        <p:spPr>
          <a:xfrm rot="5400000" flipH="1" flipV="1">
            <a:off x="2903040" y="3837123"/>
            <a:ext cx="599928" cy="410230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3761253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4342278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1642609" y="4351727"/>
            <a:ext cx="38664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211739" y="4343178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6" name="Group 57"/>
          <p:cNvGrpSpPr/>
          <p:nvPr/>
        </p:nvGrpSpPr>
        <p:grpSpPr>
          <a:xfrm>
            <a:off x="2806170" y="4315425"/>
            <a:ext cx="383438" cy="359176"/>
            <a:chOff x="2806170" y="4243690"/>
            <a:chExt cx="383438" cy="359176"/>
          </a:xfrm>
        </p:grpSpPr>
        <p:sp>
          <p:nvSpPr>
            <p:cNvPr id="176" name="Oval 175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3396720" y="3615285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983389" y="3615285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554889" y="3615285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128759" y="3605760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416821" y="4349436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016874" y="4340887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635999" y="4349436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266825" y="400556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826468" y="39960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395636" y="398651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721640" y="357013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613546" y="32748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173189" y="32748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761407" y="3274862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5020916" y="41123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982998" y="46056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645743" y="46056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262538" y="4605635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90600" y="5710535"/>
            <a:ext cx="541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+mj-lt"/>
              </a:rPr>
              <a:t>Paired de </a:t>
            </a:r>
            <a:r>
              <a:rPr lang="en-US" i="0" dirty="0" err="1">
                <a:latin typeface="+mj-lt"/>
              </a:rPr>
              <a:t>Bruijn</a:t>
            </a:r>
            <a:r>
              <a:rPr lang="en-US" i="0" dirty="0">
                <a:latin typeface="+mj-lt"/>
              </a:rPr>
              <a:t> Graph from the Genome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Glue nodes with identical labels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FBDAC1-B452-7B46-9188-91E1CB99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 from paired </a:t>
            </a:r>
            <a:r>
              <a:rPr lang="en-US" sz="3600" b="0" i="0" dirty="0" err="1">
                <a:latin typeface="+mj-lt"/>
              </a:rPr>
              <a:t>k-mers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51297" y="2869896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634034" y="3647029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275358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885112" y="364978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505066" y="2879412"/>
            <a:ext cx="57133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4134427" y="3671386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704430" y="2886075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323640" y="3691773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948470" y="288130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608149" y="372700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7205916" y="2874654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F2E28E-74FB-5745-88B2-63E8731C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48083168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 from paired </a:t>
            </a:r>
            <a:r>
              <a:rPr lang="en-US" sz="3600" b="0" i="0" dirty="0" err="1">
                <a:latin typeface="+mj-lt"/>
              </a:rPr>
              <a:t>k-mers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1051297" y="2869896"/>
            <a:ext cx="554960" cy="435106"/>
            <a:chOff x="1051297" y="602802"/>
            <a:chExt cx="554960" cy="435106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3" name="Group 173"/>
          <p:cNvGrpSpPr/>
          <p:nvPr/>
        </p:nvGrpSpPr>
        <p:grpSpPr>
          <a:xfrm>
            <a:off x="1634034" y="3647029"/>
            <a:ext cx="554960" cy="444631"/>
            <a:chOff x="1607059" y="1202877"/>
            <a:chExt cx="554960" cy="444631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1774233" y="1645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607059" y="120287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4" name="Group 174"/>
          <p:cNvGrpSpPr/>
          <p:nvPr/>
        </p:nvGrpSpPr>
        <p:grpSpPr>
          <a:xfrm>
            <a:off x="2275358" y="2886075"/>
            <a:ext cx="554960" cy="419680"/>
            <a:chOff x="2245272" y="1764852"/>
            <a:chExt cx="554960" cy="419680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5" name="Group 175"/>
          <p:cNvGrpSpPr/>
          <p:nvPr/>
        </p:nvGrpSpPr>
        <p:grpSpPr>
          <a:xfrm>
            <a:off x="2885112" y="3649782"/>
            <a:ext cx="554960" cy="435106"/>
            <a:chOff x="2848659" y="2317302"/>
            <a:chExt cx="554960" cy="435106"/>
          </a:xfrm>
        </p:grpSpPr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6" name="Group 176"/>
          <p:cNvGrpSpPr/>
          <p:nvPr/>
        </p:nvGrpSpPr>
        <p:grpSpPr>
          <a:xfrm>
            <a:off x="3505066" y="2879412"/>
            <a:ext cx="571335" cy="428462"/>
            <a:chOff x="3455927" y="2888802"/>
            <a:chExt cx="554960" cy="428462"/>
          </a:xfrm>
        </p:grpSpPr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7" name="Group 177"/>
          <p:cNvGrpSpPr/>
          <p:nvPr/>
        </p:nvGrpSpPr>
        <p:grpSpPr>
          <a:xfrm>
            <a:off x="4134427" y="3671386"/>
            <a:ext cx="554960" cy="425581"/>
            <a:chOff x="4048026" y="3507927"/>
            <a:chExt cx="554960" cy="425581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8" name="Group 178"/>
          <p:cNvGrpSpPr/>
          <p:nvPr/>
        </p:nvGrpSpPr>
        <p:grpSpPr>
          <a:xfrm>
            <a:off x="4704430" y="2886075"/>
            <a:ext cx="572593" cy="447512"/>
            <a:chOff x="4664819" y="4088952"/>
            <a:chExt cx="572593" cy="447512"/>
          </a:xfrm>
        </p:grpSpPr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9" name="Group 179"/>
          <p:cNvGrpSpPr/>
          <p:nvPr/>
        </p:nvGrpSpPr>
        <p:grpSpPr>
          <a:xfrm>
            <a:off x="5323640" y="3691773"/>
            <a:ext cx="554960" cy="437987"/>
            <a:chOff x="5232478" y="4793802"/>
            <a:chExt cx="554960" cy="437987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0" name="Group 180"/>
          <p:cNvGrpSpPr/>
          <p:nvPr/>
        </p:nvGrpSpPr>
        <p:grpSpPr>
          <a:xfrm>
            <a:off x="5948470" y="2881307"/>
            <a:ext cx="554960" cy="437987"/>
            <a:chOff x="5879333" y="5308152"/>
            <a:chExt cx="554960" cy="437987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1" name="Group 181"/>
          <p:cNvGrpSpPr/>
          <p:nvPr/>
        </p:nvGrpSpPr>
        <p:grpSpPr>
          <a:xfrm>
            <a:off x="6608149" y="3727002"/>
            <a:ext cx="554960" cy="418937"/>
            <a:chOff x="6578063" y="5708202"/>
            <a:chExt cx="554960" cy="418937"/>
          </a:xfrm>
        </p:grpSpPr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2" name="Group 182"/>
          <p:cNvGrpSpPr/>
          <p:nvPr/>
        </p:nvGrpSpPr>
        <p:grpSpPr>
          <a:xfrm>
            <a:off x="7205916" y="2874654"/>
            <a:ext cx="572593" cy="418937"/>
            <a:chOff x="7280605" y="6165402"/>
            <a:chExt cx="572593" cy="418937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13" name="Group 36"/>
          <p:cNvGrpSpPr/>
          <p:nvPr/>
        </p:nvGrpSpPr>
        <p:grpSpPr>
          <a:xfrm>
            <a:off x="-76200" y="5257800"/>
            <a:ext cx="9372600" cy="741843"/>
            <a:chOff x="-76200" y="5257800"/>
            <a:chExt cx="9372600" cy="741843"/>
          </a:xfrm>
        </p:grpSpPr>
        <p:sp>
          <p:nvSpPr>
            <p:cNvPr id="38" name="Rectangle 37"/>
            <p:cNvSpPr/>
            <p:nvPr/>
          </p:nvSpPr>
          <p:spPr>
            <a:xfrm>
              <a:off x="-76200" y="5562600"/>
              <a:ext cx="9372600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paired prefix of          </a:t>
              </a:r>
              <a:r>
                <a:rPr lang="en-US" sz="2800" i="0" dirty="0">
                  <a:solidFill>
                    <a:srgbClr val="000000"/>
                  </a:solidFill>
                  <a:latin typeface="Rockwell Extra Bold" panose="02060903040505020403" pitchFamily="18" charset="0"/>
                  <a:ea typeface="Times New Roman"/>
                  <a:cs typeface="Times New Roman"/>
                </a:rPr>
                <a:t>→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            </a:t>
              </a:r>
              <a:r>
                <a:rPr lang="en-US" b="0" i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← 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paired suffix of    </a:t>
              </a:r>
              <a:r>
                <a:rPr lang="en-US" b="1" i="0" dirty="0">
                  <a:solidFill>
                    <a:srgbClr val="FF0000"/>
                  </a:solidFill>
                  <a:latin typeface="+mj-lt"/>
                  <a:ea typeface="Times New Roman"/>
                  <a:cs typeface="Courier New" pitchFamily="49" charset="0"/>
                </a:rPr>
                <a:t> </a:t>
              </a:r>
              <a:endParaRPr lang="en-US" sz="1600" b="1" i="0" dirty="0">
                <a:solidFill>
                  <a:srgbClr val="7030A0"/>
                </a:solidFill>
                <a:latin typeface="+mj-lt"/>
                <a:ea typeface="Times New Roman"/>
                <a:cs typeface="Courier New" pitchFamily="49" charset="0"/>
              </a:endParaRPr>
            </a:p>
          </p:txBody>
        </p:sp>
        <p:grpSp>
          <p:nvGrpSpPr>
            <p:cNvPr id="14" name="Group 58"/>
            <p:cNvGrpSpPr/>
            <p:nvPr/>
          </p:nvGrpSpPr>
          <p:grpSpPr>
            <a:xfrm>
              <a:off x="4004964" y="5546745"/>
              <a:ext cx="900101" cy="344910"/>
              <a:chOff x="860118" y="857504"/>
              <a:chExt cx="900101" cy="344910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>
                <a:off x="1206614" y="1036320"/>
                <a:ext cx="2286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860118" y="857504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31035" y="871736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185513" y="525780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86920" y="557262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542342" y="559167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33541" y="5591673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76210" y="5611845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2842D1B-ADFC-7C46-97B3-F9A92F4A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4808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444689" y="3647029"/>
            <a:ext cx="952568" cy="642092"/>
            <a:chOff x="1417714" y="1202877"/>
            <a:chExt cx="952568" cy="642092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1774233" y="1645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1436679" y="14813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12950" y="147066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17714" y="15125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6844" y="150402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7059" y="120287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35747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2682892" y="3649782"/>
            <a:ext cx="973988" cy="623042"/>
            <a:chOff x="2646439" y="2317302"/>
            <a:chExt cx="973988" cy="623042"/>
          </a:xfrm>
        </p:grpSpPr>
        <p:sp>
          <p:nvSpPr>
            <p:cNvPr id="119" name="Oval 118"/>
            <p:cNvSpPr/>
            <p:nvPr/>
          </p:nvSpPr>
          <p:spPr>
            <a:xfrm>
              <a:off x="2658675" y="258116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4643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6400800" y="3727002"/>
            <a:ext cx="989903" cy="621186"/>
            <a:chOff x="6370714" y="5708202"/>
            <a:chExt cx="9899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70714" y="59922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82" name="Group 36"/>
          <p:cNvGrpSpPr/>
          <p:nvPr/>
        </p:nvGrpSpPr>
        <p:grpSpPr>
          <a:xfrm>
            <a:off x="-76200" y="5257800"/>
            <a:ext cx="9372600" cy="741843"/>
            <a:chOff x="-76200" y="5257800"/>
            <a:chExt cx="9372600" cy="741843"/>
          </a:xfrm>
        </p:grpSpPr>
        <p:sp>
          <p:nvSpPr>
            <p:cNvPr id="83" name="Rectangle 82"/>
            <p:cNvSpPr/>
            <p:nvPr/>
          </p:nvSpPr>
          <p:spPr>
            <a:xfrm>
              <a:off x="-76200" y="5562600"/>
              <a:ext cx="9372600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paired prefix of          </a:t>
              </a:r>
              <a:r>
                <a:rPr lang="en-US" sz="2800" i="0" dirty="0">
                  <a:solidFill>
                    <a:srgbClr val="000000"/>
                  </a:solidFill>
                  <a:latin typeface="Rockwell Extra Bold" panose="02060903040505020403" pitchFamily="18" charset="0"/>
                  <a:ea typeface="Times New Roman"/>
                  <a:cs typeface="Times New Roman"/>
                </a:rPr>
                <a:t>→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                       </a:t>
              </a:r>
              <a:r>
                <a:rPr lang="en-US" b="0" i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← </a:t>
              </a:r>
              <a:r>
                <a:rPr lang="en-US" b="0" i="0" dirty="0">
                  <a:solidFill>
                    <a:srgbClr val="000000"/>
                  </a:solidFill>
                  <a:latin typeface="+mj-lt"/>
                  <a:ea typeface="Times New Roman"/>
                  <a:cs typeface="Courier New" pitchFamily="49" charset="0"/>
                </a:rPr>
                <a:t>paired suffix of    </a:t>
              </a:r>
              <a:r>
                <a:rPr lang="en-US" b="1" i="0" dirty="0">
                  <a:solidFill>
                    <a:srgbClr val="FF0000"/>
                  </a:solidFill>
                  <a:latin typeface="+mj-lt"/>
                  <a:ea typeface="Times New Roman"/>
                  <a:cs typeface="Courier New" pitchFamily="49" charset="0"/>
                </a:rPr>
                <a:t> </a:t>
              </a:r>
              <a:endParaRPr lang="en-US" sz="1600" b="1" i="0" dirty="0">
                <a:solidFill>
                  <a:srgbClr val="7030A0"/>
                </a:solidFill>
                <a:latin typeface="+mj-lt"/>
                <a:ea typeface="Times New Roman"/>
                <a:cs typeface="Courier New" pitchFamily="49" charset="0"/>
              </a:endParaRPr>
            </a:p>
          </p:txBody>
        </p:sp>
        <p:grpSp>
          <p:nvGrpSpPr>
            <p:cNvPr id="84" name="Group 58"/>
            <p:cNvGrpSpPr/>
            <p:nvPr/>
          </p:nvGrpSpPr>
          <p:grpSpPr>
            <a:xfrm>
              <a:off x="4004964" y="5546745"/>
              <a:ext cx="900101" cy="344910"/>
              <a:chOff x="860118" y="857504"/>
              <a:chExt cx="900101" cy="34491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>
                <a:off x="1206614" y="1036320"/>
                <a:ext cx="228600" cy="1588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860118" y="857504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431035" y="871736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185513" y="525780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86920" y="557262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42342" y="5591673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33541" y="5591673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776210" y="5611845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5F1867-7265-1641-A1FD-AC3AE1B5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0B657-4C4E-1C45-9FCA-D9130F32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2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5603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5562600" y="3657600"/>
            <a:ext cx="2743200" cy="236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F06F37-F034-B040-A1B5-30554541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3885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4" name="Group 173"/>
          <p:cNvGrpSpPr/>
          <p:nvPr/>
        </p:nvGrpSpPr>
        <p:grpSpPr>
          <a:xfrm>
            <a:off x="1444689" y="3647029"/>
            <a:ext cx="952568" cy="642092"/>
            <a:chOff x="1417714" y="1202877"/>
            <a:chExt cx="952568" cy="642092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1774233" y="1645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1436679" y="14813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12950" y="147066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17714" y="15125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6844" y="150402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7059" y="120287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35747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682892" y="3649782"/>
            <a:ext cx="973988" cy="623042"/>
            <a:chOff x="2646439" y="2317302"/>
            <a:chExt cx="973988" cy="623042"/>
          </a:xfrm>
        </p:grpSpPr>
        <p:sp>
          <p:nvSpPr>
            <p:cNvPr id="119" name="Oval 118"/>
            <p:cNvSpPr/>
            <p:nvPr/>
          </p:nvSpPr>
          <p:spPr>
            <a:xfrm>
              <a:off x="2658675" y="258116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4643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400800" y="3727002"/>
            <a:ext cx="989903" cy="621186"/>
            <a:chOff x="6370714" y="5708202"/>
            <a:chExt cx="9899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70714" y="59922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81" name="Content Placeholder 2"/>
          <p:cNvSpPr txBox="1">
            <a:spLocks/>
          </p:cNvSpPr>
          <p:nvPr/>
        </p:nvSpPr>
        <p:spPr>
          <a:xfrm>
            <a:off x="381000" y="4572000"/>
            <a:ext cx="8458200" cy="2133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Paired de Bruijn graph for a collection of paired </a:t>
            </a: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-mers: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 every paired </a:t>
            </a:r>
            <a: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k-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</a:t>
            </a: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an edge between its paired prefix and paired suffix. </a:t>
            </a:r>
            <a:endParaRPr kumimoji="0" lang="en-US" sz="27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Glue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ALL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nodes with identical labels.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33B8999-FD57-A14A-988A-FEE88F17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4" name="Group 173"/>
          <p:cNvGrpSpPr/>
          <p:nvPr/>
        </p:nvGrpSpPr>
        <p:grpSpPr>
          <a:xfrm>
            <a:off x="1444689" y="3647029"/>
            <a:ext cx="952568" cy="642092"/>
            <a:chOff x="1417714" y="1202877"/>
            <a:chExt cx="952568" cy="642092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1774233" y="1645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1436679" y="148133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12950" y="147066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17714" y="15125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6844" y="150402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7059" y="120287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682892" y="3649782"/>
            <a:ext cx="973988" cy="623042"/>
            <a:chOff x="2646439" y="2317302"/>
            <a:chExt cx="973988" cy="623042"/>
          </a:xfrm>
        </p:grpSpPr>
        <p:sp>
          <p:nvSpPr>
            <p:cNvPr id="119" name="Oval 118"/>
            <p:cNvSpPr/>
            <p:nvPr/>
          </p:nvSpPr>
          <p:spPr>
            <a:xfrm>
              <a:off x="2658675" y="258116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4643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400800" y="3727002"/>
            <a:ext cx="989903" cy="621186"/>
            <a:chOff x="6370714" y="5708202"/>
            <a:chExt cx="9899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70714" y="59922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05A83C7-22FC-8846-AD80-369031126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4" name="Group 173"/>
          <p:cNvGrpSpPr/>
          <p:nvPr/>
        </p:nvGrpSpPr>
        <p:grpSpPr>
          <a:xfrm>
            <a:off x="1295400" y="3421080"/>
            <a:ext cx="1101857" cy="859492"/>
            <a:chOff x="1268425" y="976928"/>
            <a:chExt cx="1101857" cy="859492"/>
          </a:xfrm>
        </p:grpSpPr>
        <p:cxnSp>
          <p:nvCxnSpPr>
            <p:cNvPr id="60" name="Straight Arrow Connector 59"/>
            <p:cNvCxnSpPr>
              <a:stCxn id="57" idx="5"/>
            </p:cNvCxnSpPr>
            <p:nvPr/>
          </p:nvCxnSpPr>
          <p:spPr>
            <a:xfrm rot="16200000" flipH="1">
              <a:off x="1508645" y="1153319"/>
              <a:ext cx="670579" cy="31779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2012950" y="1470662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6844" y="150402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268425" y="1213448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682892" y="3649782"/>
            <a:ext cx="973988" cy="623042"/>
            <a:chOff x="2646439" y="2317302"/>
            <a:chExt cx="973988" cy="623042"/>
          </a:xfrm>
        </p:grpSpPr>
        <p:sp>
          <p:nvSpPr>
            <p:cNvPr id="119" name="Oval 118"/>
            <p:cNvSpPr/>
            <p:nvPr/>
          </p:nvSpPr>
          <p:spPr>
            <a:xfrm>
              <a:off x="2658675" y="258116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4643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795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8D286E7-DC24-3141-B1D0-5259E6C1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4" name="Group 173"/>
          <p:cNvGrpSpPr/>
          <p:nvPr/>
        </p:nvGrpSpPr>
        <p:grpSpPr>
          <a:xfrm>
            <a:off x="1645315" y="2886075"/>
            <a:ext cx="554960" cy="418094"/>
            <a:chOff x="1618340" y="441923"/>
            <a:chExt cx="554960" cy="418094"/>
          </a:xfrm>
        </p:grpSpPr>
        <p:cxnSp>
          <p:nvCxnSpPr>
            <p:cNvPr id="60" name="Straight Arrow Connector 59"/>
            <p:cNvCxnSpPr>
              <a:stCxn id="57" idx="6"/>
              <a:endCxn id="114" idx="2"/>
            </p:cNvCxnSpPr>
            <p:nvPr/>
          </p:nvCxnSpPr>
          <p:spPr>
            <a:xfrm flipV="1">
              <a:off x="1733244" y="855997"/>
              <a:ext cx="323287" cy="40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618340" y="441923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682892" y="3649782"/>
            <a:ext cx="973988" cy="623042"/>
            <a:chOff x="2646439" y="2317302"/>
            <a:chExt cx="973988" cy="623042"/>
          </a:xfrm>
        </p:grpSpPr>
        <p:sp>
          <p:nvSpPr>
            <p:cNvPr id="119" name="Oval 118"/>
            <p:cNvSpPr/>
            <p:nvPr/>
          </p:nvSpPr>
          <p:spPr>
            <a:xfrm>
              <a:off x="2658675" y="2581168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3010972" y="27508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4643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848659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3646DDF-AFED-D444-ABE2-24C14034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569240" y="3422666"/>
            <a:ext cx="1087640" cy="850158"/>
            <a:chOff x="2532787" y="2090186"/>
            <a:chExt cx="1087640" cy="850158"/>
          </a:xfrm>
        </p:grpSpPr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>
              <a:stCxn id="115" idx="5"/>
            </p:cNvCxnSpPr>
            <p:nvPr/>
          </p:nvCxnSpPr>
          <p:spPr>
            <a:xfrm rot="16200000" flipH="1">
              <a:off x="2742971" y="2255806"/>
              <a:ext cx="662221" cy="3309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32787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541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10579" cy="616398"/>
            <a:chOff x="7056514" y="6165402"/>
            <a:chExt cx="1010579" cy="616398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0994C-788B-1B4B-B047-9FFE28EA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569240" y="3422666"/>
            <a:ext cx="1087640" cy="850158"/>
            <a:chOff x="2532787" y="2090186"/>
            <a:chExt cx="1087640" cy="850158"/>
          </a:xfrm>
        </p:grpSpPr>
        <p:sp>
          <p:nvSpPr>
            <p:cNvPr id="120" name="Oval 119"/>
            <p:cNvSpPr/>
            <p:nvPr/>
          </p:nvSpPr>
          <p:spPr>
            <a:xfrm>
              <a:off x="3248388" y="256959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1" name="Straight Arrow Connector 120"/>
            <p:cNvCxnSpPr>
              <a:stCxn id="115" idx="5"/>
            </p:cNvCxnSpPr>
            <p:nvPr/>
          </p:nvCxnSpPr>
          <p:spPr>
            <a:xfrm rot="16200000" flipH="1">
              <a:off x="2742971" y="2255806"/>
              <a:ext cx="662221" cy="3309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3236989" y="2607945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32787" y="23173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10579" cy="616398"/>
            <a:chOff x="7056514" y="6165402"/>
            <a:chExt cx="1010579" cy="616398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1760219" y="3286125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D526A-5E53-534D-BD02-A2AF00A6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876550" y="2895600"/>
            <a:ext cx="554960" cy="410155"/>
            <a:chOff x="2840097" y="1563120"/>
            <a:chExt cx="554960" cy="410155"/>
          </a:xfrm>
        </p:grpSpPr>
        <p:cxnSp>
          <p:nvCxnSpPr>
            <p:cNvPr id="121" name="Straight Arrow Connector 120"/>
            <p:cNvCxnSpPr>
              <a:stCxn id="115" idx="6"/>
              <a:endCxn id="125" idx="2"/>
            </p:cNvCxnSpPr>
            <p:nvPr/>
          </p:nvCxnSpPr>
          <p:spPr>
            <a:xfrm flipV="1">
              <a:off x="2956798" y="1957920"/>
              <a:ext cx="313798" cy="1535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840097" y="156312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942515" y="3671386"/>
            <a:ext cx="967762" cy="613517"/>
            <a:chOff x="3856114" y="3507927"/>
            <a:chExt cx="967762" cy="613517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874678" y="376332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4215003" y="39319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8561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48026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1645315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0B54E-3CFC-7C40-94CB-B7902E03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864640" y="3419941"/>
            <a:ext cx="1045637" cy="864962"/>
            <a:chOff x="3778239" y="3256482"/>
            <a:chExt cx="1045637" cy="864962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>
              <a:stCxn id="127" idx="5"/>
            </p:cNvCxnSpPr>
            <p:nvPr/>
          </p:nvCxnSpPr>
          <p:spPr>
            <a:xfrm rot="16200000" flipH="1">
              <a:off x="3931018" y="3420922"/>
              <a:ext cx="677025" cy="34814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778239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C22C1-6BF1-7C47-A82E-496DD46C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876550" y="2886075"/>
            <a:ext cx="554960" cy="419680"/>
            <a:chOff x="2840097" y="1553595"/>
            <a:chExt cx="554960" cy="419680"/>
          </a:xfrm>
        </p:grpSpPr>
        <p:cxnSp>
          <p:nvCxnSpPr>
            <p:cNvPr id="121" name="Straight Arrow Connector 120"/>
            <p:cNvCxnSpPr>
              <a:stCxn id="115" idx="6"/>
              <a:endCxn id="125" idx="2"/>
            </p:cNvCxnSpPr>
            <p:nvPr/>
          </p:nvCxnSpPr>
          <p:spPr>
            <a:xfrm flipV="1">
              <a:off x="2956798" y="1957920"/>
              <a:ext cx="313798" cy="1535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840097" y="1553595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3864640" y="3419941"/>
            <a:ext cx="1045637" cy="864962"/>
            <a:chOff x="3778239" y="3256482"/>
            <a:chExt cx="1045637" cy="864962"/>
          </a:xfrm>
        </p:grpSpPr>
        <p:sp>
          <p:nvSpPr>
            <p:cNvPr id="132" name="Oval 131"/>
            <p:cNvSpPr/>
            <p:nvPr/>
          </p:nvSpPr>
          <p:spPr>
            <a:xfrm>
              <a:off x="4456701" y="3763778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34" name="Straight Arrow Connector 133"/>
            <p:cNvCxnSpPr>
              <a:stCxn id="127" idx="5"/>
            </p:cNvCxnSpPr>
            <p:nvPr/>
          </p:nvCxnSpPr>
          <p:spPr>
            <a:xfrm rot="16200000" flipH="1">
              <a:off x="3931018" y="3420922"/>
              <a:ext cx="677025" cy="34814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4427614" y="3789045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778239" y="3507927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8607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6309D-76B1-7240-A3C8-A5AB8B6A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6" name="Group 175"/>
          <p:cNvGrpSpPr/>
          <p:nvPr/>
        </p:nvGrpSpPr>
        <p:grpSpPr>
          <a:xfrm>
            <a:off x="2876550" y="2895600"/>
            <a:ext cx="554960" cy="410155"/>
            <a:chOff x="2840097" y="1563120"/>
            <a:chExt cx="554960" cy="410155"/>
          </a:xfrm>
        </p:grpSpPr>
        <p:cxnSp>
          <p:nvCxnSpPr>
            <p:cNvPr id="121" name="Straight Arrow Connector 120"/>
            <p:cNvCxnSpPr>
              <a:stCxn id="115" idx="6"/>
              <a:endCxn id="125" idx="2"/>
            </p:cNvCxnSpPr>
            <p:nvPr/>
          </p:nvCxnSpPr>
          <p:spPr>
            <a:xfrm flipV="1">
              <a:off x="2956798" y="1957920"/>
              <a:ext cx="313798" cy="1535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840097" y="1563120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4114800" y="2885703"/>
            <a:ext cx="589988" cy="424447"/>
            <a:chOff x="4013545" y="2480741"/>
            <a:chExt cx="554960" cy="616310"/>
          </a:xfrm>
        </p:grpSpPr>
        <p:cxnSp>
          <p:nvCxnSpPr>
            <p:cNvPr id="134" name="Straight Arrow Connector 133"/>
            <p:cNvCxnSpPr>
              <a:stCxn id="127" idx="6"/>
              <a:endCxn id="143" idx="2"/>
            </p:cNvCxnSpPr>
            <p:nvPr/>
          </p:nvCxnSpPr>
          <p:spPr>
            <a:xfrm>
              <a:off x="4121964" y="3086718"/>
              <a:ext cx="286276" cy="1033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013545" y="2480741"/>
              <a:ext cx="554960" cy="387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GT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916D5-AB24-9944-8A1A-D6CDCB66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The Newspaper Problem</a:t>
            </a:r>
          </a:p>
        </p:txBody>
      </p:sp>
      <p:pic>
        <p:nvPicPr>
          <p:cNvPr id="26627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36663"/>
            <a:ext cx="7729538" cy="4859337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B38B4E-38B1-354F-9F32-045AF09F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51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grpSp>
        <p:nvGrpSpPr>
          <p:cNvPr id="8" name="Group 177"/>
          <p:cNvGrpSpPr/>
          <p:nvPr/>
        </p:nvGrpSpPr>
        <p:grpSpPr>
          <a:xfrm>
            <a:off x="4114800" y="2886076"/>
            <a:ext cx="589988" cy="424066"/>
            <a:chOff x="4013545" y="2481292"/>
            <a:chExt cx="554960" cy="615759"/>
          </a:xfrm>
        </p:grpSpPr>
        <p:cxnSp>
          <p:nvCxnSpPr>
            <p:cNvPr id="134" name="Straight Arrow Connector 133"/>
            <p:cNvCxnSpPr>
              <a:stCxn id="127" idx="6"/>
              <a:endCxn id="143" idx="2"/>
            </p:cNvCxnSpPr>
            <p:nvPr/>
          </p:nvCxnSpPr>
          <p:spPr>
            <a:xfrm>
              <a:off x="4121964" y="3086718"/>
              <a:ext cx="286276" cy="1033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013545" y="2481292"/>
              <a:ext cx="554960" cy="387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</p:grp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129237" y="3691773"/>
            <a:ext cx="951639" cy="616398"/>
            <a:chOff x="5038075" y="4793802"/>
            <a:chExt cx="951639" cy="616398"/>
          </a:xfrm>
        </p:grpSpPr>
        <p:cxnSp>
          <p:nvCxnSpPr>
            <p:cNvPr id="149" name="Straight Arrow Connector 148"/>
            <p:cNvCxnSpPr/>
            <p:nvPr/>
          </p:nvCxnSpPr>
          <p:spPr>
            <a:xfrm>
              <a:off x="5394594" y="5230201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5059995" y="5062059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038075" y="5077801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232478" y="4793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839EC-2C92-4549-88A0-37C38AE6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007640" y="3427058"/>
            <a:ext cx="1073236" cy="871588"/>
            <a:chOff x="4916478" y="4529087"/>
            <a:chExt cx="1073236" cy="871588"/>
          </a:xfrm>
        </p:grpSpPr>
        <p:cxnSp>
          <p:nvCxnSpPr>
            <p:cNvPr id="149" name="Straight Arrow Connector 148"/>
            <p:cNvCxnSpPr>
              <a:stCxn id="144" idx="5"/>
            </p:cNvCxnSpPr>
            <p:nvPr/>
          </p:nvCxnSpPr>
          <p:spPr>
            <a:xfrm rot="16200000" flipH="1">
              <a:off x="5105710" y="4714305"/>
              <a:ext cx="702702" cy="33226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916478" y="4759629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CE39B-E7E9-DC4F-8C3D-31A61CE4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007640" y="3427058"/>
            <a:ext cx="1073236" cy="871588"/>
            <a:chOff x="4916478" y="4529087"/>
            <a:chExt cx="1073236" cy="871588"/>
          </a:xfrm>
        </p:grpSpPr>
        <p:cxnSp>
          <p:nvCxnSpPr>
            <p:cNvPr id="149" name="Straight Arrow Connector 148"/>
            <p:cNvCxnSpPr>
              <a:stCxn id="144" idx="5"/>
            </p:cNvCxnSpPr>
            <p:nvPr/>
          </p:nvCxnSpPr>
          <p:spPr>
            <a:xfrm rot="16200000" flipH="1">
              <a:off x="5105710" y="4714305"/>
              <a:ext cx="702702" cy="33226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/>
            <p:cNvSpPr/>
            <p:nvPr/>
          </p:nvSpPr>
          <p:spPr>
            <a:xfrm>
              <a:off x="5633181" y="504987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606276" y="506827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916478" y="4759629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B27AF-E32C-694A-968C-F3D20720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0" name="Group 179"/>
          <p:cNvGrpSpPr/>
          <p:nvPr/>
        </p:nvGrpSpPr>
        <p:grpSpPr>
          <a:xfrm>
            <a:off x="5305425" y="2888802"/>
            <a:ext cx="554960" cy="421344"/>
            <a:chOff x="5214263" y="3990831"/>
            <a:chExt cx="554960" cy="421344"/>
          </a:xfrm>
        </p:grpSpPr>
        <p:cxnSp>
          <p:nvCxnSpPr>
            <p:cNvPr id="149" name="Straight Arrow Connector 148"/>
            <p:cNvCxnSpPr>
              <a:stCxn id="144" idx="6"/>
              <a:endCxn id="156" idx="2"/>
            </p:cNvCxnSpPr>
            <p:nvPr/>
          </p:nvCxnSpPr>
          <p:spPr>
            <a:xfrm flipV="1">
              <a:off x="5339137" y="4404748"/>
              <a:ext cx="311606" cy="74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5214263" y="3990831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75400" y="3727002"/>
            <a:ext cx="1015303" cy="621186"/>
            <a:chOff x="6345314" y="5708202"/>
            <a:chExt cx="1015303" cy="621186"/>
          </a:xfrm>
        </p:grpSpPr>
        <p:sp>
          <p:nvSpPr>
            <p:cNvPr id="161" name="Oval 160"/>
            <p:cNvSpPr/>
            <p:nvPr/>
          </p:nvSpPr>
          <p:spPr>
            <a:xfrm>
              <a:off x="6373311" y="5958912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716268" y="6125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345314" y="5966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578063" y="5708202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EA35B-2FC6-A247-9136-F641CF8B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7" name="Group 179"/>
          <p:cNvGrpSpPr/>
          <p:nvPr/>
        </p:nvGrpSpPr>
        <p:grpSpPr>
          <a:xfrm>
            <a:off x="5305425" y="2888802"/>
            <a:ext cx="554960" cy="421344"/>
            <a:chOff x="5214263" y="3990831"/>
            <a:chExt cx="554960" cy="421344"/>
          </a:xfrm>
        </p:grpSpPr>
        <p:cxnSp>
          <p:nvCxnSpPr>
            <p:cNvPr id="149" name="Straight Arrow Connector 148"/>
            <p:cNvCxnSpPr>
              <a:stCxn id="144" idx="6"/>
              <a:endCxn id="156" idx="2"/>
            </p:cNvCxnSpPr>
            <p:nvPr/>
          </p:nvCxnSpPr>
          <p:spPr>
            <a:xfrm flipV="1">
              <a:off x="5339137" y="4404748"/>
              <a:ext cx="311606" cy="74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5214263" y="3990831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grpSp>
        <p:nvGrpSpPr>
          <p:cNvPr id="8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9" name="Group 181"/>
          <p:cNvGrpSpPr/>
          <p:nvPr/>
        </p:nvGrpSpPr>
        <p:grpSpPr>
          <a:xfrm>
            <a:off x="6324600" y="3306881"/>
            <a:ext cx="1066103" cy="1041307"/>
            <a:chOff x="6294514" y="5288081"/>
            <a:chExt cx="1066103" cy="1041307"/>
          </a:xfrm>
        </p:grpSpPr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>
              <a:stCxn id="157" idx="6"/>
            </p:cNvCxnSpPr>
            <p:nvPr/>
          </p:nvCxnSpPr>
          <p:spPr>
            <a:xfrm>
              <a:off x="6650084" y="5288081"/>
              <a:ext cx="340504" cy="83905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94514" y="5638800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0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4D83619-031E-FF4D-AA8D-2D3F32F0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grpSp>
        <p:nvGrpSpPr>
          <p:cNvPr id="12" name="Group 181"/>
          <p:cNvGrpSpPr/>
          <p:nvPr/>
        </p:nvGrpSpPr>
        <p:grpSpPr>
          <a:xfrm>
            <a:off x="6324600" y="3306881"/>
            <a:ext cx="1066103" cy="1041307"/>
            <a:chOff x="6294514" y="5288081"/>
            <a:chExt cx="1066103" cy="1041307"/>
          </a:xfrm>
        </p:grpSpPr>
        <p:sp>
          <p:nvSpPr>
            <p:cNvPr id="162" name="Oval 161"/>
            <p:cNvSpPr/>
            <p:nvPr/>
          </p:nvSpPr>
          <p:spPr>
            <a:xfrm>
              <a:off x="6994300" y="595427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63" name="Straight Arrow Connector 162"/>
            <p:cNvCxnSpPr>
              <a:stCxn id="157" idx="6"/>
            </p:cNvCxnSpPr>
            <p:nvPr/>
          </p:nvCxnSpPr>
          <p:spPr>
            <a:xfrm>
              <a:off x="6650084" y="5288081"/>
              <a:ext cx="340504" cy="83905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6970767" y="59836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94514" y="5638800"/>
              <a:ext cx="554058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</p:grpSp>
      <p:grpSp>
        <p:nvGrpSpPr>
          <p:cNvPr id="13" name="Group 182"/>
          <p:cNvGrpSpPr/>
          <p:nvPr/>
        </p:nvGrpSpPr>
        <p:grpSpPr>
          <a:xfrm>
            <a:off x="6981825" y="28746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grpSp>
        <p:nvGrpSpPr>
          <p:cNvPr id="66" name="Group 179"/>
          <p:cNvGrpSpPr/>
          <p:nvPr/>
        </p:nvGrpSpPr>
        <p:grpSpPr>
          <a:xfrm>
            <a:off x="5305425" y="2888802"/>
            <a:ext cx="554960" cy="421344"/>
            <a:chOff x="5214263" y="3990831"/>
            <a:chExt cx="554960" cy="421344"/>
          </a:xfrm>
        </p:grpSpPr>
        <p:cxnSp>
          <p:nvCxnSpPr>
            <p:cNvPr id="67" name="Straight Arrow Connector 66"/>
            <p:cNvCxnSpPr/>
            <p:nvPr/>
          </p:nvCxnSpPr>
          <p:spPr>
            <a:xfrm flipV="1">
              <a:off x="5339137" y="4404748"/>
              <a:ext cx="311606" cy="74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214263" y="3990831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A3409-4C5A-7840-9F7C-F7EA047C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838200" y="2869896"/>
            <a:ext cx="960514" cy="632567"/>
            <a:chOff x="838200" y="602802"/>
            <a:chExt cx="960514" cy="632567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206614" y="1036320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61"/>
            <p:cNvGrpSpPr/>
            <p:nvPr/>
          </p:nvGrpSpPr>
          <p:grpSpPr>
            <a:xfrm>
              <a:off x="838200" y="857504"/>
              <a:ext cx="383438" cy="358815"/>
              <a:chOff x="12586" y="3124200"/>
              <a:chExt cx="383438" cy="35881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431035" y="87173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12070" y="902970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1297" y="602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</p:grpSp>
      <p:cxnSp>
        <p:nvCxnSpPr>
          <p:cNvPr id="60" name="Straight Arrow Connector 59"/>
          <p:cNvCxnSpPr>
            <a:stCxn id="57" idx="6"/>
            <a:endCxn id="114" idx="2"/>
          </p:cNvCxnSpPr>
          <p:nvPr/>
        </p:nvCxnSpPr>
        <p:spPr>
          <a:xfrm flipV="1">
            <a:off x="1760219" y="3300149"/>
            <a:ext cx="323287" cy="40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74"/>
          <p:cNvGrpSpPr/>
          <p:nvPr/>
        </p:nvGrpSpPr>
        <p:grpSpPr>
          <a:xfrm>
            <a:off x="2057400" y="2886075"/>
            <a:ext cx="977869" cy="614493"/>
            <a:chOff x="2027314" y="1764852"/>
            <a:chExt cx="977869" cy="614493"/>
          </a:xfrm>
        </p:grpSpPr>
        <p:cxnSp>
          <p:nvCxnSpPr>
            <p:cNvPr id="113" name="Straight Arrow Connector 112"/>
            <p:cNvCxnSpPr>
              <a:stCxn id="114" idx="6"/>
              <a:endCxn id="115" idx="2"/>
            </p:cNvCxnSpPr>
            <p:nvPr/>
          </p:nvCxnSpPr>
          <p:spPr>
            <a:xfrm>
              <a:off x="2382604" y="2178926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053420" y="20135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633981" y="2019193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27314" y="204694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621745" y="2045970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45272" y="17648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cxnSp>
        <p:nvCxnSpPr>
          <p:cNvPr id="121" name="Straight Arrow Connector 120"/>
          <p:cNvCxnSpPr>
            <a:stCxn id="115" idx="6"/>
            <a:endCxn id="125" idx="2"/>
          </p:cNvCxnSpPr>
          <p:nvPr/>
        </p:nvCxnSpPr>
        <p:spPr>
          <a:xfrm flipV="1">
            <a:off x="2993251" y="3290400"/>
            <a:ext cx="313798" cy="153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76"/>
          <p:cNvGrpSpPr/>
          <p:nvPr/>
        </p:nvGrpSpPr>
        <p:grpSpPr>
          <a:xfrm>
            <a:off x="3295650" y="2879412"/>
            <a:ext cx="982931" cy="616398"/>
            <a:chOff x="3246514" y="2888802"/>
            <a:chExt cx="982931" cy="616398"/>
          </a:xfrm>
        </p:grpSpPr>
        <p:sp>
          <p:nvSpPr>
            <p:cNvPr id="125" name="Oval 124"/>
            <p:cNvSpPr/>
            <p:nvPr/>
          </p:nvSpPr>
          <p:spPr>
            <a:xfrm>
              <a:off x="3257913" y="313445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51747" y="314708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611047" y="33156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46514" y="3172801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33183" y="31728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55927" y="288880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</p:grpSp>
      <p:cxnSp>
        <p:nvCxnSpPr>
          <p:cNvPr id="134" name="Straight Arrow Connector 133"/>
          <p:cNvCxnSpPr>
            <a:stCxn id="127" idx="6"/>
            <a:endCxn id="143" idx="2"/>
          </p:cNvCxnSpPr>
          <p:nvPr/>
        </p:nvCxnSpPr>
        <p:spPr>
          <a:xfrm>
            <a:off x="4230067" y="3303031"/>
            <a:ext cx="304345" cy="71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8"/>
          <p:cNvGrpSpPr/>
          <p:nvPr/>
        </p:nvGrpSpPr>
        <p:grpSpPr>
          <a:xfrm>
            <a:off x="4505325" y="2867025"/>
            <a:ext cx="965324" cy="635448"/>
            <a:chOff x="4465714" y="4088952"/>
            <a:chExt cx="965324" cy="635448"/>
          </a:xfrm>
        </p:grpSpPr>
        <p:sp>
          <p:nvSpPr>
            <p:cNvPr id="143" name="Oval 142"/>
            <p:cNvSpPr/>
            <p:nvPr/>
          </p:nvSpPr>
          <p:spPr>
            <a:xfrm>
              <a:off x="4494801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504" y="436673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4834128" y="4534876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65714" y="4392001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39584" y="4382476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664819" y="408895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715000" y="2881307"/>
            <a:ext cx="1029651" cy="625923"/>
            <a:chOff x="5645863" y="5308152"/>
            <a:chExt cx="1029651" cy="625923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6024731" y="57445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672768" y="556422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281849" y="556838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5863" y="558262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279252" y="5601676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879333" y="530815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</p:grpSp>
      <p:cxnSp>
        <p:nvCxnSpPr>
          <p:cNvPr id="163" name="Straight Arrow Connector 162"/>
          <p:cNvCxnSpPr>
            <a:stCxn id="157" idx="6"/>
            <a:endCxn id="168" idx="2"/>
          </p:cNvCxnSpPr>
          <p:nvPr/>
        </p:nvCxnSpPr>
        <p:spPr>
          <a:xfrm flipV="1">
            <a:off x="6680170" y="3298766"/>
            <a:ext cx="325188" cy="811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6544340" y="28448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grpSp>
        <p:nvGrpSpPr>
          <p:cNvPr id="9" name="Group 182"/>
          <p:cNvGrpSpPr/>
          <p:nvPr/>
        </p:nvGrpSpPr>
        <p:grpSpPr>
          <a:xfrm>
            <a:off x="6981825" y="2887354"/>
            <a:ext cx="1008975" cy="629735"/>
            <a:chOff x="7056514" y="6165402"/>
            <a:chExt cx="1008975" cy="629735"/>
          </a:xfrm>
        </p:grpSpPr>
        <p:cxnSp>
          <p:nvCxnSpPr>
            <p:cNvPr id="167" name="Straight Arrow Connector 166"/>
            <p:cNvCxnSpPr/>
            <p:nvPr/>
          </p:nvCxnSpPr>
          <p:spPr>
            <a:xfrm>
              <a:off x="7430665" y="6582751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7080047" y="6411475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7694502" y="6420576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056514" y="6440852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675639" y="6449401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280605" y="616540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45315" y="28860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76550" y="2895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grpSp>
        <p:nvGrpSpPr>
          <p:cNvPr id="10" name="Group 179"/>
          <p:cNvGrpSpPr/>
          <p:nvPr/>
        </p:nvGrpSpPr>
        <p:grpSpPr>
          <a:xfrm>
            <a:off x="5305425" y="2888802"/>
            <a:ext cx="554960" cy="421344"/>
            <a:chOff x="5214263" y="3990831"/>
            <a:chExt cx="554960" cy="421344"/>
          </a:xfrm>
        </p:grpSpPr>
        <p:cxnSp>
          <p:nvCxnSpPr>
            <p:cNvPr id="67" name="Straight Arrow Connector 66"/>
            <p:cNvCxnSpPr/>
            <p:nvPr/>
          </p:nvCxnSpPr>
          <p:spPr>
            <a:xfrm flipV="1">
              <a:off x="5339137" y="4404748"/>
              <a:ext cx="311606" cy="74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214263" y="3990831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114800" y="2885703"/>
            <a:ext cx="589988" cy="267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D3DBD6-FAAD-744C-8766-91436174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We Are Not Done with Gluing Yet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grpSp>
        <p:nvGrpSpPr>
          <p:cNvPr id="153" name="Group 2"/>
          <p:cNvGrpSpPr/>
          <p:nvPr/>
        </p:nvGrpSpPr>
        <p:grpSpPr>
          <a:xfrm>
            <a:off x="838200" y="3141095"/>
            <a:ext cx="6870638" cy="384086"/>
            <a:chOff x="1068739" y="4232117"/>
            <a:chExt cx="6870638" cy="384086"/>
          </a:xfrm>
        </p:grpSpPr>
        <p:cxnSp>
          <p:nvCxnSpPr>
            <p:cNvPr id="154" name="Straight Arrow Connector 153"/>
            <p:cNvCxnSpPr>
              <a:stCxn id="163" idx="6"/>
              <a:endCxn id="164" idx="2"/>
            </p:cNvCxnSpPr>
            <p:nvPr/>
          </p:nvCxnSpPr>
          <p:spPr>
            <a:xfrm>
              <a:off x="2567029" y="4403423"/>
              <a:ext cx="251377" cy="560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14371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199912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>
              <a:off x="5485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6075828" y="4413342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730455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61"/>
            <p:cNvGrpSpPr/>
            <p:nvPr/>
          </p:nvGrpSpPr>
          <p:grpSpPr>
            <a:xfrm>
              <a:off x="1068739" y="4234526"/>
              <a:ext cx="383438" cy="358815"/>
              <a:chOff x="12586" y="3124200"/>
              <a:chExt cx="383438" cy="35881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2586" y="3150616"/>
                <a:ext cx="383438" cy="33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TA</a:t>
                </a:r>
              </a:p>
              <a:p>
                <a:pPr>
                  <a:lnSpc>
                    <a:spcPct val="60000"/>
                  </a:lnSpc>
                </a:pPr>
                <a:r>
                  <a:rPr lang="en-US" sz="1300" b="1" i="0" dirty="0">
                    <a:solidFill>
                      <a:srgbClr val="0000FF"/>
                    </a:solidFill>
                    <a:latin typeface="Courier New" pitchFamily="49" charset="0"/>
                    <a:cs typeface="Courier New" pitchFamily="49" charset="0"/>
                  </a:rPr>
                  <a:t>G</a:t>
                </a:r>
                <a:r>
                  <a:rPr lang="en-US" sz="1300" b="1" i="0" dirty="0"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</p:grpSp>
        <p:sp>
          <p:nvSpPr>
            <p:cNvPr id="161" name="Oval 160"/>
            <p:cNvSpPr/>
            <p:nvPr/>
          </p:nvSpPr>
          <p:spPr>
            <a:xfrm>
              <a:off x="4583976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1661574" y="424875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2237845" y="4238084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3408119" y="423211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001953" y="4244747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5150679" y="4245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6332946" y="4237178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953935" y="4232541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568390" y="4241642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49233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>
              <a:off x="6675903" y="4403817"/>
              <a:ext cx="27432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>
              <a:off x="317070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>
              <a:off x="3761253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>
              <a:off x="4342278" y="4413342"/>
              <a:ext cx="228600" cy="158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/>
            <p:cNvSpPr txBox="1"/>
            <p:nvPr/>
          </p:nvSpPr>
          <p:spPr>
            <a:xfrm>
              <a:off x="1642609" y="4279992"/>
              <a:ext cx="38664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211739" y="4271443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39672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9833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55488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128759" y="4260942"/>
              <a:ext cx="391454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330349" y="4270467"/>
              <a:ext cx="396262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930402" y="4261918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549527" y="4270467"/>
              <a:ext cx="389850" cy="34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grpSp>
        <p:nvGrpSpPr>
          <p:cNvPr id="190" name="Group 1"/>
          <p:cNvGrpSpPr/>
          <p:nvPr/>
        </p:nvGrpSpPr>
        <p:grpSpPr>
          <a:xfrm>
            <a:off x="1051297" y="2819400"/>
            <a:ext cx="6448270" cy="404213"/>
            <a:chOff x="1281836" y="3910422"/>
            <a:chExt cx="6448270" cy="404213"/>
          </a:xfrm>
        </p:grpSpPr>
        <p:sp>
          <p:nvSpPr>
            <p:cNvPr id="191" name="TextBox 190"/>
            <p:cNvSpPr txBox="1"/>
            <p:nvPr/>
          </p:nvSpPr>
          <p:spPr>
            <a:xfrm>
              <a:off x="1281836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851004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439222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03696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61565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175301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63519" y="3910422"/>
              <a:ext cx="5725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351737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959005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ATG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6556748" y="3910422"/>
              <a:ext cx="554960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  <a:r>
                <a:rPr lang="en-US" sz="1600" b="1" i="0" dirty="0">
                  <a:latin typeface="Courier New" pitchFamily="49" charset="0"/>
                  <a:cs typeface="Courier New" pitchFamily="49" charset="0"/>
                </a:rPr>
                <a:t>T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7173543" y="3910422"/>
              <a:ext cx="556563" cy="40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</a:t>
              </a:r>
            </a:p>
            <a:p>
              <a:pPr>
                <a:lnSpc>
                  <a:spcPct val="60000"/>
                </a:lnSpc>
              </a:pPr>
              <a:r>
                <a:rPr lang="en-US" sz="16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600" b="1" i="0" dirty="0">
                  <a:solidFill>
                    <a:srgbClr val="660066"/>
                  </a:solidFill>
                  <a:latin typeface="Courier New" pitchFamily="49" charset="0"/>
                  <a:cs typeface="Courier New" pitchFamily="49" charset="0"/>
                </a:rPr>
                <a:t>TT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B9316F-65E9-2D47-A0B7-2EA01FF5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/>
          <p:cNvCxnSpPr>
            <a:stCxn id="76" idx="6"/>
            <a:endCxn id="77" idx="2"/>
          </p:cNvCxnSpPr>
          <p:nvPr/>
        </p:nvCxnSpPr>
        <p:spPr>
          <a:xfrm>
            <a:off x="2567029" y="4403423"/>
            <a:ext cx="251377" cy="56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37153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999128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0" idx="6"/>
            <a:endCxn id="81" idx="7"/>
          </p:cNvCxnSpPr>
          <p:nvPr/>
        </p:nvCxnSpPr>
        <p:spPr>
          <a:xfrm flipH="1">
            <a:off x="3096268" y="3683622"/>
            <a:ext cx="2383595" cy="1165405"/>
          </a:xfrm>
          <a:prstGeom prst="curvedConnector4">
            <a:avLst>
              <a:gd name="adj1" fmla="val -9591"/>
              <a:gd name="adj2" fmla="val 5501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81350" y="498140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410075" y="497187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61"/>
          <p:cNvGrpSpPr/>
          <p:nvPr/>
        </p:nvGrpSpPr>
        <p:grpSpPr>
          <a:xfrm>
            <a:off x="1068739" y="4234526"/>
            <a:ext cx="383438" cy="358815"/>
            <a:chOff x="12586" y="3124200"/>
            <a:chExt cx="383438" cy="358815"/>
          </a:xfrm>
        </p:grpSpPr>
        <p:sp>
          <p:nvSpPr>
            <p:cNvPr id="72" name="Oval 71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586" y="315061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C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4583976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661574" y="424875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2237845" y="4238084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08119" y="350520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01953" y="351783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150679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438468" y="4805237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059457" y="480060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673912" y="4809701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492330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781425" y="497187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94" idx="0"/>
            <a:endCxn id="78" idx="2"/>
          </p:cNvCxnSpPr>
          <p:nvPr/>
        </p:nvCxnSpPr>
        <p:spPr>
          <a:xfrm rot="5400000" flipH="1" flipV="1">
            <a:off x="2903040" y="3765388"/>
            <a:ext cx="599928" cy="410230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76125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342278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642609" y="4279992"/>
            <a:ext cx="38664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11739" y="4271443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806170" y="4243690"/>
            <a:ext cx="383438" cy="359176"/>
            <a:chOff x="2806170" y="4243690"/>
            <a:chExt cx="383438" cy="359176"/>
          </a:xfrm>
        </p:grpSpPr>
        <p:sp>
          <p:nvSpPr>
            <p:cNvPr id="77" name="Oval 76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396720" y="3543550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9833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5548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28759" y="3534025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788387" y="4800600"/>
            <a:ext cx="383438" cy="350800"/>
            <a:chOff x="5696960" y="4233016"/>
            <a:chExt cx="383438" cy="350800"/>
          </a:xfrm>
        </p:grpSpPr>
        <p:sp>
          <p:nvSpPr>
            <p:cNvPr id="81" name="Oval 80"/>
            <p:cNvSpPr/>
            <p:nvPr/>
          </p:nvSpPr>
          <p:spPr>
            <a:xfrm>
              <a:off x="5723865" y="4233016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696960" y="425141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35871" y="4838526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035924" y="4829977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655049" y="4838526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66825" y="393382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826468" y="39243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395636" y="39147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721640" y="349840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613546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173189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761407" y="3203127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733800" y="39624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17751" y="5181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721943" y="51816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338738" y="5181600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2B9CFF-570F-A342-A9A7-CA3856C5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Constructing Paired de </a:t>
            </a:r>
            <a:r>
              <a:rPr lang="en-US" sz="3600" b="0" i="0" dirty="0" err="1">
                <a:latin typeface="+mj-lt"/>
              </a:rPr>
              <a:t>Bruijn</a:t>
            </a:r>
            <a:r>
              <a:rPr lang="en-US" sz="3600" b="0" i="0" dirty="0">
                <a:latin typeface="+mj-lt"/>
              </a:rPr>
              <a:t> Graph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cxnSp>
        <p:nvCxnSpPr>
          <p:cNvPr id="138" name="Straight Arrow Connector 137"/>
          <p:cNvCxnSpPr>
            <a:stCxn id="161" idx="6"/>
          </p:cNvCxnSpPr>
          <p:nvPr/>
        </p:nvCxnSpPr>
        <p:spPr>
          <a:xfrm>
            <a:off x="2567029" y="4475158"/>
            <a:ext cx="251377" cy="56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1437153" y="4485077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1999128" y="4485077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67"/>
          <p:cNvCxnSpPr>
            <a:stCxn id="164" idx="6"/>
          </p:cNvCxnSpPr>
          <p:nvPr/>
        </p:nvCxnSpPr>
        <p:spPr>
          <a:xfrm flipH="1">
            <a:off x="3099382" y="3755357"/>
            <a:ext cx="2380481" cy="608495"/>
          </a:xfrm>
          <a:prstGeom prst="curvedConnector4">
            <a:avLst>
              <a:gd name="adj1" fmla="val -9603"/>
              <a:gd name="adj2" fmla="val 5960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3162300" y="449231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391025" y="448278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61"/>
          <p:cNvGrpSpPr/>
          <p:nvPr/>
        </p:nvGrpSpPr>
        <p:grpSpPr>
          <a:xfrm>
            <a:off x="1068739" y="4306261"/>
            <a:ext cx="383438" cy="358815"/>
            <a:chOff x="12586" y="3124200"/>
            <a:chExt cx="383438" cy="358815"/>
          </a:xfrm>
        </p:grpSpPr>
        <p:sp>
          <p:nvSpPr>
            <p:cNvPr id="157" name="Oval 15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2586" y="315061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C</a:t>
              </a:r>
            </a:p>
          </p:txBody>
        </p:sp>
      </p:grpSp>
      <p:sp>
        <p:nvSpPr>
          <p:cNvPr id="159" name="Oval 158"/>
          <p:cNvSpPr/>
          <p:nvPr/>
        </p:nvSpPr>
        <p:spPr>
          <a:xfrm>
            <a:off x="4583976" y="359001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661574" y="432049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237845" y="4309819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3408119" y="3576935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001953" y="3589565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150679" y="359001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419418" y="4316147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040407" y="431151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654862" y="4320611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4923303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3762375" y="448278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86"/>
          <p:cNvCxnSpPr>
            <a:endCxn id="162" idx="2"/>
          </p:cNvCxnSpPr>
          <p:nvPr/>
        </p:nvCxnSpPr>
        <p:spPr>
          <a:xfrm rot="5400000" flipH="1" flipV="1">
            <a:off x="2903040" y="3837123"/>
            <a:ext cx="599928" cy="410230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3761253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4342278" y="3758160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1642609" y="4351727"/>
            <a:ext cx="38664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211739" y="4343178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175" name="Group 57"/>
          <p:cNvGrpSpPr/>
          <p:nvPr/>
        </p:nvGrpSpPr>
        <p:grpSpPr>
          <a:xfrm>
            <a:off x="2806170" y="4315425"/>
            <a:ext cx="383438" cy="359176"/>
            <a:chOff x="2806170" y="4243690"/>
            <a:chExt cx="383438" cy="359176"/>
          </a:xfrm>
        </p:grpSpPr>
        <p:sp>
          <p:nvSpPr>
            <p:cNvPr id="176" name="Oval 175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3396720" y="3615285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983389" y="3615285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554889" y="3615285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128759" y="3605760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416821" y="4349436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016874" y="4340887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635999" y="4349436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266825" y="400556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826468" y="39960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395636" y="398651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721640" y="357013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613546" y="32748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173189" y="32748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761407" y="3274862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5020916" y="411236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982998" y="46056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645743" y="460563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262538" y="4605635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90600" y="5710535"/>
            <a:ext cx="5123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+mj-lt"/>
              </a:rPr>
              <a:t>Paired de </a:t>
            </a:r>
            <a:r>
              <a:rPr lang="en-US" i="0" dirty="0" err="1">
                <a:latin typeface="+mj-lt"/>
              </a:rPr>
              <a:t>Bruijn</a:t>
            </a:r>
            <a:r>
              <a:rPr lang="en-US" i="0" dirty="0">
                <a:latin typeface="+mj-lt"/>
              </a:rPr>
              <a:t> Graph from read-pairs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218257-CD58-AD4C-AAB6-01E258A9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69519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Language2.pdf"/>
          <p:cNvPicPr>
            <a:picLocks noChangeAspect="1"/>
          </p:cNvPicPr>
          <p:nvPr/>
        </p:nvPicPr>
        <p:blipFill>
          <a:blip r:embed="rId3"/>
          <a:srcRect r="44139"/>
          <a:stretch>
            <a:fillRect/>
          </a:stretch>
        </p:blipFill>
        <p:spPr bwMode="auto">
          <a:xfrm>
            <a:off x="228600" y="4495800"/>
            <a:ext cx="3124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anguage2.pdf"/>
          <p:cNvPicPr>
            <a:picLocks noChangeAspect="1"/>
          </p:cNvPicPr>
          <p:nvPr/>
        </p:nvPicPr>
        <p:blipFill>
          <a:blip r:embed="rId3"/>
          <a:srcRect l="29974" t="5568"/>
          <a:stretch>
            <a:fillRect/>
          </a:stretch>
        </p:blipFill>
        <p:spPr bwMode="auto">
          <a:xfrm>
            <a:off x="4114800" y="4572000"/>
            <a:ext cx="39163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905000" y="4572000"/>
            <a:ext cx="3733800" cy="1219200"/>
            <a:chOff x="1905000" y="4572000"/>
            <a:chExt cx="3733800" cy="1219200"/>
          </a:xfrm>
        </p:grpSpPr>
        <p:sp>
          <p:nvSpPr>
            <p:cNvPr id="9" name="Rectangle 8"/>
            <p:cNvSpPr/>
            <p:nvPr/>
          </p:nvSpPr>
          <p:spPr>
            <a:xfrm>
              <a:off x="1905000" y="4572000"/>
              <a:ext cx="1524000" cy="1219200"/>
            </a:xfrm>
            <a:prstGeom prst="rect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4572000"/>
              <a:ext cx="1524000" cy="1219200"/>
            </a:xfrm>
            <a:prstGeom prst="rect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The Newspaper Problem as          an Overlapping Puzzle </a:t>
            </a:r>
          </a:p>
        </p:txBody>
      </p:sp>
      <p:pic>
        <p:nvPicPr>
          <p:cNvPr id="12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4"/>
          <a:srcRect l="33518" t="49820" r="34935"/>
          <a:stretch>
            <a:fillRect/>
          </a:stretch>
        </p:blipFill>
        <p:spPr>
          <a:xfrm>
            <a:off x="2819400" y="1600200"/>
            <a:ext cx="2438400" cy="24384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FB33D1-1982-6647-BC4D-AC8D7D97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Paired de </a:t>
            </a:r>
            <a:r>
              <a:rPr lang="en-US" dirty="0" err="1"/>
              <a:t>Bruijn</a:t>
            </a:r>
            <a:r>
              <a:rPr lang="en-US" dirty="0"/>
              <a:t> Graphs</a:t>
            </a:r>
          </a:p>
        </p:txBody>
      </p:sp>
      <p:pic>
        <p:nvPicPr>
          <p:cNvPr id="35842" name="Picture 4" descr="http://www.win.tue.nl/automath/images/deBruij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1219200"/>
            <a:ext cx="1611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http://www.win.tue.nl/automath/images/deBruij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2294" y="1219200"/>
            <a:ext cx="1611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581400"/>
            <a:ext cx="8458200" cy="2133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700" b="1" dirty="0">
                <a:solidFill>
                  <a:srgbClr val="000000"/>
                </a:solidFill>
              </a:rPr>
              <a:t>Paired de </a:t>
            </a:r>
            <a:r>
              <a:rPr lang="en-US" sz="2700" b="1" dirty="0" err="1">
                <a:solidFill>
                  <a:srgbClr val="000000"/>
                </a:solidFill>
              </a:rPr>
              <a:t>Bruijn</a:t>
            </a:r>
            <a:r>
              <a:rPr lang="en-US" sz="2700" b="1" dirty="0">
                <a:solidFill>
                  <a:srgbClr val="000000"/>
                </a:solidFill>
              </a:rPr>
              <a:t> graph for a collection of paired </a:t>
            </a:r>
            <a:r>
              <a:rPr lang="en-US" sz="2700" b="1" i="1" dirty="0">
                <a:solidFill>
                  <a:srgbClr val="000000"/>
                </a:solidFill>
              </a:rPr>
              <a:t>k</a:t>
            </a:r>
            <a:r>
              <a:rPr lang="en-US" sz="2700" b="1" dirty="0">
                <a:solidFill>
                  <a:srgbClr val="000000"/>
                </a:solidFill>
              </a:rPr>
              <a:t>-</a:t>
            </a:r>
            <a:r>
              <a:rPr lang="en-US" sz="2700" b="1" dirty="0" err="1">
                <a:solidFill>
                  <a:srgbClr val="000000"/>
                </a:solidFill>
              </a:rPr>
              <a:t>mers</a:t>
            </a:r>
            <a:r>
              <a:rPr lang="en-US" sz="2700" b="1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sz="2700" dirty="0">
                <a:solidFill>
                  <a:srgbClr val="000000"/>
                </a:solidFill>
              </a:rPr>
              <a:t>Represent every paired </a:t>
            </a:r>
            <a:r>
              <a:rPr lang="en-US" sz="2700" i="1" dirty="0">
                <a:solidFill>
                  <a:srgbClr val="000000"/>
                </a:solidFill>
              </a:rPr>
              <a:t>k-</a:t>
            </a:r>
            <a:r>
              <a:rPr lang="en-US" sz="2700" dirty="0" err="1">
                <a:solidFill>
                  <a:srgbClr val="000000"/>
                </a:solidFill>
              </a:rPr>
              <a:t>mer</a:t>
            </a:r>
            <a:r>
              <a:rPr lang="en-US" sz="2700" b="1" i="1" dirty="0">
                <a:solidFill>
                  <a:srgbClr val="000000"/>
                </a:solidFill>
              </a:rPr>
              <a:t> </a:t>
            </a:r>
            <a:r>
              <a:rPr lang="en-US" sz="2700" dirty="0">
                <a:solidFill>
                  <a:srgbClr val="000000"/>
                </a:solidFill>
              </a:rPr>
              <a:t>as an edge between its paired prefix and paired suffix. </a:t>
            </a:r>
            <a:endParaRPr lang="en-US" sz="2700" b="1" i="1" dirty="0">
              <a:solidFill>
                <a:srgbClr val="000000"/>
              </a:solidFill>
              <a:sym typeface="Wingdings" pitchFamily="2" charset="2"/>
            </a:endParaRPr>
          </a:p>
          <a:p>
            <a:pPr lvl="1"/>
            <a:r>
              <a:rPr lang="en-US" sz="2700" dirty="0">
                <a:solidFill>
                  <a:srgbClr val="000000"/>
                </a:solidFill>
                <a:sym typeface="Wingdings" pitchFamily="2" charset="2"/>
              </a:rPr>
              <a:t>Glue </a:t>
            </a:r>
            <a:r>
              <a:rPr lang="en-US" sz="2700" b="1" dirty="0">
                <a:solidFill>
                  <a:srgbClr val="000000"/>
                </a:solidFill>
                <a:sym typeface="Wingdings" pitchFamily="2" charset="2"/>
              </a:rPr>
              <a:t>ALL</a:t>
            </a:r>
            <a:r>
              <a:rPr lang="en-US" sz="2700" dirty="0">
                <a:solidFill>
                  <a:srgbClr val="000000"/>
                </a:solidFill>
                <a:sym typeface="Wingdings" pitchFamily="2" charset="2"/>
              </a:rPr>
              <a:t> nodes with identical labels.</a:t>
            </a:r>
          </a:p>
          <a:p>
            <a:pPr>
              <a:buFont typeface="Arial" charset="0"/>
              <a:buNone/>
            </a:pP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4CC310-80FD-E04E-BADA-8C9F8941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0727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/>
          <p:cNvCxnSpPr>
            <a:stCxn id="76" idx="6"/>
            <a:endCxn id="77" idx="2"/>
          </p:cNvCxnSpPr>
          <p:nvPr/>
        </p:nvCxnSpPr>
        <p:spPr>
          <a:xfrm>
            <a:off x="2567029" y="4403423"/>
            <a:ext cx="251377" cy="56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37153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999128" y="4413342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0" idx="6"/>
            <a:endCxn id="77" idx="7"/>
          </p:cNvCxnSpPr>
          <p:nvPr/>
        </p:nvCxnSpPr>
        <p:spPr>
          <a:xfrm flipH="1">
            <a:off x="3099382" y="3683622"/>
            <a:ext cx="2380481" cy="608495"/>
          </a:xfrm>
          <a:prstGeom prst="curvedConnector4">
            <a:avLst>
              <a:gd name="adj1" fmla="val -9603"/>
              <a:gd name="adj2" fmla="val 5960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62300" y="4420576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391025" y="441105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61"/>
          <p:cNvGrpSpPr/>
          <p:nvPr/>
        </p:nvGrpSpPr>
        <p:grpSpPr>
          <a:xfrm>
            <a:off x="1068739" y="4234526"/>
            <a:ext cx="383438" cy="358815"/>
            <a:chOff x="12586" y="3124200"/>
            <a:chExt cx="383438" cy="358815"/>
          </a:xfrm>
        </p:grpSpPr>
        <p:sp>
          <p:nvSpPr>
            <p:cNvPr id="72" name="Oval 71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586" y="3150616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TA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US" sz="1300" b="1" i="0" dirty="0">
                  <a:latin typeface="Courier New" pitchFamily="49" charset="0"/>
                  <a:cs typeface="Courier New" pitchFamily="49" charset="0"/>
                </a:rPr>
                <a:t>C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4583976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661574" y="4248758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2237845" y="4238084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08119" y="350520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01953" y="3517830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150679" y="3518283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419418" y="4244412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040407" y="4239775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654862" y="4248876"/>
            <a:ext cx="329184" cy="33067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492330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762375" y="4411051"/>
            <a:ext cx="2743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94" idx="0"/>
            <a:endCxn id="78" idx="2"/>
          </p:cNvCxnSpPr>
          <p:nvPr/>
        </p:nvCxnSpPr>
        <p:spPr>
          <a:xfrm rot="5400000" flipH="1" flipV="1">
            <a:off x="2903040" y="3765388"/>
            <a:ext cx="599928" cy="410230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761253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342278" y="3686425"/>
            <a:ext cx="2286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642609" y="4279992"/>
            <a:ext cx="38664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11739" y="4271443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grpSp>
        <p:nvGrpSpPr>
          <p:cNvPr id="3" name="Group 57"/>
          <p:cNvGrpSpPr/>
          <p:nvPr/>
        </p:nvGrpSpPr>
        <p:grpSpPr>
          <a:xfrm>
            <a:off x="2806170" y="4243690"/>
            <a:ext cx="383438" cy="359176"/>
            <a:chOff x="2806170" y="4243690"/>
            <a:chExt cx="383438" cy="359176"/>
          </a:xfrm>
        </p:grpSpPr>
        <p:sp>
          <p:nvSpPr>
            <p:cNvPr id="77" name="Oval 76"/>
            <p:cNvSpPr/>
            <p:nvPr/>
          </p:nvSpPr>
          <p:spPr>
            <a:xfrm>
              <a:off x="2818406" y="4243690"/>
              <a:ext cx="329184" cy="3306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06170" y="4270467"/>
              <a:ext cx="383438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TG</a:t>
              </a:r>
            </a:p>
            <a:p>
              <a:pPr>
                <a:lnSpc>
                  <a:spcPct val="60000"/>
                </a:lnSpc>
              </a:pPr>
              <a:r>
                <a:rPr lang="en-US" sz="1300" b="1" i="0" dirty="0">
                  <a:solidFill>
                    <a:srgbClr val="0000FF"/>
                  </a:solidFill>
                  <a:latin typeface="Courier New" pitchFamily="49" charset="0"/>
                  <a:cs typeface="Courier New" pitchFamily="49" charset="0"/>
                </a:rPr>
                <a:t>AT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396720" y="3543550"/>
            <a:ext cx="3834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9833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554889" y="3543550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28759" y="3534025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416821" y="4277701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016874" y="4269152"/>
            <a:ext cx="39626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635999" y="4277701"/>
            <a:ext cx="391454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3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3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3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678" y="10325"/>
            <a:ext cx="922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latin typeface="+mj-lt"/>
              </a:rPr>
              <a:t>Which Graph Represents a Better Assembly? </a:t>
            </a:r>
            <a:endParaRPr lang="en-US" sz="3600" b="1" i="0" dirty="0">
              <a:solidFill>
                <a:srgbClr val="7030A0"/>
              </a:solidFill>
              <a:latin typeface="Courier New"/>
              <a:ea typeface="Times New Roman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66825" y="393382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26468" y="39243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95636" y="3914775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21640" y="349840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13546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3189" y="3203127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61407" y="3203127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12440" y="4031802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2998" y="45339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645743" y="4533900"/>
            <a:ext cx="5549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262538" y="4533900"/>
            <a:ext cx="57259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</a:t>
            </a:r>
          </a:p>
          <a:p>
            <a:pPr>
              <a:lnSpc>
                <a:spcPct val="60000"/>
              </a:lnSpc>
            </a:pPr>
            <a:r>
              <a:rPr lang="en-US" sz="1600" b="1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600" b="1" i="0" dirty="0">
                <a:latin typeface="Courier New" pitchFamily="49" charset="0"/>
                <a:cs typeface="Courier New" pitchFamily="49" charset="0"/>
              </a:rPr>
              <a:t>TT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02" y="3035164"/>
            <a:ext cx="3329970" cy="257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763" y="604697"/>
            <a:ext cx="432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dirty="0">
                <a:latin typeface="+mn-lt"/>
              </a:rPr>
              <a:t>Unique genome reconstruction </a:t>
            </a:r>
          </a:p>
          <a:p>
            <a:pPr algn="ctr"/>
            <a:endParaRPr lang="en-US" sz="2000" b="0" i="0" dirty="0">
              <a:latin typeface="+mn-lt"/>
            </a:endParaRPr>
          </a:p>
          <a:p>
            <a:pPr algn="ctr"/>
            <a:r>
              <a:rPr lang="en-US" sz="2000" b="0" i="0" dirty="0">
                <a:latin typeface="+mn-lt"/>
              </a:rPr>
              <a:t> 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</a:p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211472" y="586217"/>
            <a:ext cx="40833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>
                <a:latin typeface="+mn-lt"/>
              </a:rPr>
              <a:t>Multiple genome reconstructions </a:t>
            </a:r>
          </a:p>
          <a:p>
            <a:r>
              <a:rPr lang="en-US" sz="2000" b="0" i="0" dirty="0">
                <a:latin typeface="+mn-lt"/>
              </a:rPr>
              <a:t> </a:t>
            </a:r>
          </a:p>
          <a:p>
            <a:r>
              <a:rPr lang="en-US" sz="2000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</a:t>
            </a:r>
            <a:r>
              <a:rPr lang="en-US" b="0" i="0" dirty="0"/>
              <a:t> 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</a:p>
          <a:p>
            <a:r>
              <a:rPr lang="en-US" b="0" i="0" dirty="0"/>
              <a:t>       </a:t>
            </a:r>
          </a:p>
          <a:p>
            <a:r>
              <a:rPr lang="en-US" b="0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</a:p>
          <a:p>
            <a:endParaRPr lang="en-US" i="0" dirty="0">
              <a:solidFill>
                <a:srgbClr val="7030A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endParaRPr lang="en-US" i="0" dirty="0">
              <a:solidFill>
                <a:srgbClr val="7030A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endParaRPr lang="en-US" i="0" dirty="0">
              <a:solidFill>
                <a:srgbClr val="7030A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162800" y="5257800"/>
            <a:ext cx="4491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5388605"/>
            <a:ext cx="30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90600" y="5638800"/>
            <a:ext cx="306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+mn-lt"/>
              </a:rPr>
              <a:t>Paired de </a:t>
            </a:r>
            <a:r>
              <a:rPr lang="en-US" i="0" dirty="0" err="1">
                <a:latin typeface="+mn-lt"/>
              </a:rPr>
              <a:t>Bruijn</a:t>
            </a:r>
            <a:r>
              <a:rPr lang="en-US" i="0" dirty="0">
                <a:latin typeface="+mn-lt"/>
              </a:rPr>
              <a:t> Graph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96000" y="5643265"/>
            <a:ext cx="22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+mn-lt"/>
              </a:rPr>
              <a:t>De </a:t>
            </a:r>
            <a:r>
              <a:rPr lang="en-US" i="0" dirty="0" err="1">
                <a:latin typeface="+mn-lt"/>
              </a:rPr>
              <a:t>Bruijn</a:t>
            </a:r>
            <a:r>
              <a:rPr lang="en-US" i="0" dirty="0">
                <a:latin typeface="+mn-lt"/>
              </a:rPr>
              <a:t>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51604-19D8-7445-A087-47BF28F6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5154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Outline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3AF92-DCF5-DC49-A856-C74A5C6F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cs typeface="Arial" pitchFamily="34" charset="0"/>
              </a:rPr>
              <a:t>Some Ridiculously Unrealistic Assumptions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Perfect coverage of genome by reads (every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k-</a:t>
            </a:r>
            <a:r>
              <a:rPr lang="en-US" altLang="en-US" dirty="0" err="1">
                <a:latin typeface="Calibri" pitchFamily="34" charset="0"/>
                <a:ea typeface="Arial" pitchFamily="34" charset="0"/>
                <a:cs typeface="Times New Roman" pitchFamily="18" charset="0"/>
              </a:rPr>
              <a:t>mer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from the genome is represented by a read)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Reads are error-free.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Multiplicities of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k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-</a:t>
            </a:r>
            <a:r>
              <a:rPr lang="en-US" altLang="en-US" dirty="0" err="1">
                <a:latin typeface="Calibri" pitchFamily="34" charset="0"/>
                <a:ea typeface="Arial" pitchFamily="34" charset="0"/>
                <a:cs typeface="Times New Roman" pitchFamily="18" charset="0"/>
              </a:rPr>
              <a:t>mers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are known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Distances between reads within read-pairs are exact. </a:t>
            </a:r>
          </a:p>
          <a:p>
            <a:pPr marL="0" indent="0">
              <a:buNone/>
            </a:pPr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06F68A-20D7-0247-A503-C4026E67A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4485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cs typeface="Arial" pitchFamily="34" charset="0"/>
              </a:rPr>
              <a:t>Some Ridiculously Unrealistic Assumptions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Imperfect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coverage of genome by reads (every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k-</a:t>
            </a:r>
            <a:r>
              <a:rPr lang="en-US" altLang="en-US" dirty="0" err="1">
                <a:latin typeface="Calibri" pitchFamily="34" charset="0"/>
                <a:ea typeface="Arial" pitchFamily="34" charset="0"/>
                <a:cs typeface="Times New Roman" pitchFamily="18" charset="0"/>
              </a:rPr>
              <a:t>mer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from the genome is represented by a read)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Reads are 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error-prone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Multiplicities of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k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-</a:t>
            </a:r>
            <a:r>
              <a:rPr lang="en-US" altLang="en-US" dirty="0" err="1">
                <a:latin typeface="Calibri" pitchFamily="34" charset="0"/>
                <a:ea typeface="Arial" pitchFamily="34" charset="0"/>
                <a:cs typeface="Times New Roman" pitchFamily="18" charset="0"/>
              </a:rPr>
              <a:t>mers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are 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unknown.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Distances between reads within read-pairs are 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inexact. </a:t>
            </a:r>
          </a:p>
          <a:p>
            <a:endParaRPr lang="en-US" altLang="en-US" b="1" dirty="0">
              <a:solidFill>
                <a:srgbClr val="FF0000"/>
              </a:solidFill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Etc., etc., etc.</a:t>
            </a:r>
          </a:p>
          <a:p>
            <a:endParaRPr lang="en-US" altLang="en-US" b="1" dirty="0">
              <a:solidFill>
                <a:srgbClr val="FF0000"/>
              </a:solidFill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B19CE9-E7D2-864F-AECB-F763EDEB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6897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762001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cs typeface="Arial" pitchFamily="34" charset="0"/>
              </a:rPr>
              <a:t>1</a:t>
            </a:r>
            <a:r>
              <a:rPr lang="en-US" altLang="en-US" sz="4000" baseline="30000" dirty="0">
                <a:cs typeface="Arial" pitchFamily="34" charset="0"/>
              </a:rPr>
              <a:t>st</a:t>
            </a:r>
            <a:r>
              <a:rPr lang="en-US" altLang="en-US" sz="4000" dirty="0">
                <a:cs typeface="Arial" pitchFamily="34" charset="0"/>
              </a:rPr>
              <a:t> Unrealistic Assumption: Perfect Coverage</a:t>
            </a:r>
            <a:br>
              <a:rPr lang="en-US" altLang="en-US" dirty="0">
                <a:cs typeface="Arial" pitchFamily="34" charset="0"/>
              </a:rPr>
            </a:br>
            <a:br>
              <a:rPr lang="en-US" altLang="en-US" dirty="0"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361950" y="1295401"/>
            <a:ext cx="59626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 err="1">
                <a:latin typeface="Courier New" pitchFamily="49" charset="0"/>
                <a:cs typeface="Courier New" pitchFamily="49" charset="0"/>
              </a:rPr>
              <a:t>atgccgtatggacaacgact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atgccgtatg</a:t>
            </a:r>
            <a:r>
              <a:rPr lang="en-US" sz="1600" i="0" dirty="0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gccgtatgga</a:t>
            </a:r>
            <a:r>
              <a:rPr lang="en-US" sz="1600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gtatggacaa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600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6090" y="2865061"/>
            <a:ext cx="8360709" cy="4724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250-nucleotide reads generated by </a:t>
            </a:r>
            <a:r>
              <a:rPr lang="en-US" altLang="en-US" dirty="0" err="1">
                <a:latin typeface="Calibri" panose="020F0502020204030204" pitchFamily="34" charset="0"/>
                <a:cs typeface="Times New Roman" pitchFamily="18" charset="0"/>
              </a:rPr>
              <a:t>Illumina</a:t>
            </a:r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 technology capture only a small fraction of 250-mers from the genome, thus violating the key assumption of the de </a:t>
            </a:r>
            <a:r>
              <a:rPr lang="en-US" altLang="en-US" dirty="0" err="1">
                <a:latin typeface="Calibri" panose="020F0502020204030204" pitchFamily="34" charset="0"/>
                <a:cs typeface="Times New Roman" pitchFamily="18" charset="0"/>
              </a:rPr>
              <a:t>Bruijn</a:t>
            </a:r>
            <a:r>
              <a:rPr lang="en-US" altLang="en-US" dirty="0">
                <a:latin typeface="Calibri" panose="020F0502020204030204" pitchFamily="34" charset="0"/>
                <a:cs typeface="Times New Roman" pitchFamily="18" charset="0"/>
              </a:rPr>
              <a:t> graphs. </a:t>
            </a:r>
          </a:p>
          <a:p>
            <a:pPr>
              <a:defRPr/>
            </a:pPr>
            <a:endParaRPr lang="en-US" altLang="en-US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BCBEAA-7B2F-8A4C-A882-33182B38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3716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pitchFamily="34" charset="0"/>
              </a:rPr>
              <a:t>Breaking Reads into Shorter </a:t>
            </a:r>
            <a:r>
              <a:rPr lang="en-US" altLang="en-US" i="1" dirty="0">
                <a:cs typeface="Arial" pitchFamily="34" charset="0"/>
              </a:rPr>
              <a:t>k</a:t>
            </a:r>
            <a:r>
              <a:rPr lang="en-US" altLang="en-US" dirty="0">
                <a:cs typeface="Arial" pitchFamily="34" charset="0"/>
              </a:rPr>
              <a:t>-</a:t>
            </a:r>
            <a:r>
              <a:rPr lang="en-US" altLang="en-US" dirty="0" err="1">
                <a:cs typeface="Arial" pitchFamily="34" charset="0"/>
              </a:rPr>
              <a:t>mers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361950" y="1295401"/>
            <a:ext cx="5962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 err="1">
                <a:latin typeface="Courier New" pitchFamily="49" charset="0"/>
                <a:cs typeface="Courier New" pitchFamily="49" charset="0"/>
              </a:rPr>
              <a:t>atgccgtatggacaacgact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i="0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atgccgtatg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ga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caa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cgact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atgccgtatg</a:t>
            </a:r>
            <a:r>
              <a:rPr lang="en-US" sz="1600" i="0" dirty="0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atgcc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gccgtatgga</a:t>
            </a:r>
            <a:r>
              <a:rPr lang="en-US" sz="1600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tgccg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gtatggacaa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gccgt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ccgta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cgtat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gtatg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tatgg</a:t>
            </a:r>
            <a:endParaRPr lang="en-US" sz="1600" i="0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atgga</a:t>
            </a:r>
            <a:r>
              <a:rPr lang="en-US" sz="1600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tggac</a:t>
            </a:r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ggaca</a:t>
            </a:r>
            <a:endParaRPr lang="en-US" sz="1600" i="0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gacaa</a:t>
            </a:r>
            <a:endParaRPr lang="en-US" sz="1600" i="0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acaac</a:t>
            </a:r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caacg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aacga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acgac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cgact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600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4CE167-62E2-1E44-8C71-CCAEB8CFF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6328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61950" y="1295400"/>
            <a:ext cx="97536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 err="1">
                <a:latin typeface="Courier New" pitchFamily="49" charset="0"/>
                <a:cs typeface="Courier New" pitchFamily="49" charset="0"/>
              </a:rPr>
              <a:t>atgccgtatggacaacgact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i="0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atgccgtatg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ga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caa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cgact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atgccgtatg</a:t>
            </a:r>
            <a:r>
              <a:rPr lang="en-US" sz="1600" i="0" dirty="0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atgcc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gccgtatgga</a:t>
            </a:r>
            <a:r>
              <a:rPr lang="en-US" sz="1600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tgccg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gtatggacaa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gccgt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gacaacgact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ccgta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cgtaCggaca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cgtat</a:t>
            </a:r>
            <a:endParaRPr lang="en-US" sz="1600" i="0" dirty="0">
              <a:solidFill>
                <a:srgbClr val="9966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</a:t>
            </a:r>
            <a:r>
              <a:rPr lang="en-US" sz="1600" i="0" dirty="0" err="1">
                <a:solidFill>
                  <a:srgbClr val="996633"/>
                </a:solidFill>
                <a:latin typeface="Courier New" pitchFamily="49" charset="0"/>
                <a:cs typeface="Courier New" pitchFamily="49" charset="0"/>
              </a:rPr>
              <a:t>gtatg</a:t>
            </a:r>
            <a:r>
              <a:rPr lang="en-US" sz="1600" i="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tatgg</a:t>
            </a:r>
            <a:endParaRPr lang="en-US" sz="1600" i="0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</a:t>
            </a:r>
            <a:r>
              <a:rPr lang="en-US" sz="1600" i="0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atgga</a:t>
            </a:r>
            <a:r>
              <a:rPr lang="en-US" sz="1600" i="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tggac</a:t>
            </a:r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ggaca</a:t>
            </a:r>
            <a:endParaRPr lang="en-US" sz="1600" i="0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                                 </a:t>
            </a:r>
            <a:r>
              <a:rPr lang="en-US" sz="1600" i="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gacaa</a:t>
            </a:r>
            <a:endParaRPr lang="en-US" sz="1600" i="0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latin typeface="Courier New" pitchFamily="49" charset="0"/>
                <a:cs typeface="Courier New" pitchFamily="49" charset="0"/>
              </a:rPr>
              <a:t>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acaac</a:t>
            </a:r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caacg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aacga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acgac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                                    </a:t>
            </a:r>
            <a:r>
              <a:rPr lang="en-US" sz="1600" i="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cgact</a:t>
            </a:r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                    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cgtaC</a:t>
            </a:r>
            <a:endParaRPr lang="en-US" sz="1600" i="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                     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gtaCg</a:t>
            </a:r>
            <a:endParaRPr lang="en-US" sz="1600" i="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                      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taCgg</a:t>
            </a:r>
            <a:endParaRPr lang="en-US" sz="1600" i="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                       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aCgga</a:t>
            </a:r>
            <a:endParaRPr lang="en-US" sz="1600" i="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i="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Cggac</a:t>
            </a:r>
            <a:r>
              <a:rPr lang="en-US" sz="16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endParaRPr lang="en-US" sz="1600" i="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sz="1600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950" y="381000"/>
            <a:ext cx="853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b="0" i="0" dirty="0">
                <a:cs typeface="Arial" pitchFamily="34" charset="0"/>
              </a:rPr>
              <a:t>2</a:t>
            </a:r>
            <a:r>
              <a:rPr lang="en-US" altLang="en-US" sz="3600" b="0" i="0" baseline="30000" dirty="0">
                <a:cs typeface="Arial" pitchFamily="34" charset="0"/>
              </a:rPr>
              <a:t>nd</a:t>
            </a:r>
            <a:r>
              <a:rPr lang="en-US" altLang="en-US" sz="3600" b="0" i="0" dirty="0">
                <a:cs typeface="Arial" pitchFamily="34" charset="0"/>
              </a:rPr>
              <a:t>  Unrealistic Assumption: Error-free Reads</a:t>
            </a:r>
            <a:br>
              <a:rPr lang="en-US" altLang="en-US" sz="3600" b="0" i="0" dirty="0">
                <a:cs typeface="Arial" pitchFamily="34" charset="0"/>
              </a:rPr>
            </a:br>
            <a:endParaRPr lang="en-US" altLang="en-US" sz="3600" b="0" i="0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50" y="2895600"/>
            <a:ext cx="25336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n-lt"/>
              </a:rPr>
              <a:t>Erroneous read (change of </a:t>
            </a:r>
            <a:r>
              <a:rPr lang="en-US" sz="2000" i="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2000" b="0" i="0" dirty="0">
                <a:latin typeface="+mn-lt"/>
              </a:rPr>
              <a:t> into </a:t>
            </a:r>
            <a:r>
              <a:rPr lang="en-US" sz="2000" i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2000" b="0" i="0" dirty="0">
                <a:latin typeface="+mn-lt"/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2A9D79-2D8A-8D48-9315-EA3930CD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cs typeface="Arial" pitchFamily="34" charset="0"/>
              </a:rPr>
              <a:t>De </a:t>
            </a:r>
            <a:r>
              <a:rPr lang="en-US" altLang="en-US" dirty="0" err="1">
                <a:cs typeface="Arial" pitchFamily="34" charset="0"/>
              </a:rPr>
              <a:t>Bruijn</a:t>
            </a:r>
            <a:r>
              <a:rPr lang="en-US" altLang="en-US" dirty="0">
                <a:cs typeface="Arial" pitchFamily="34" charset="0"/>
              </a:rPr>
              <a:t> Graph of </a:t>
            </a:r>
            <a:r>
              <a:rPr lang="en-US" altLang="en-US" dirty="0">
                <a:cs typeface="Times New Roman" pitchFamily="18" charset="0"/>
              </a:rPr>
              <a:t>ATGGCGTGCAATG…  </a:t>
            </a:r>
            <a:r>
              <a:rPr lang="en-US" altLang="en-US" dirty="0">
                <a:cs typeface="Arial" pitchFamily="34" charset="0"/>
              </a:rPr>
              <a:t>Constructed from Error-Free Reads</a:t>
            </a:r>
          </a:p>
        </p:txBody>
      </p:sp>
      <p:sp>
        <p:nvSpPr>
          <p:cNvPr id="330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31868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6229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CGTA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6" idx="6"/>
            <a:endCxn id="9" idx="2"/>
          </p:cNvCxnSpPr>
          <p:nvPr/>
        </p:nvCxnSpPr>
        <p:spPr>
          <a:xfrm>
            <a:off x="3934788" y="464724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255872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0233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GTAT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6"/>
            <a:endCxn id="12" idx="2"/>
          </p:cNvCxnSpPr>
          <p:nvPr/>
        </p:nvCxnSpPr>
        <p:spPr>
          <a:xfrm>
            <a:off x="4758792" y="4647247"/>
            <a:ext cx="31137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070168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4529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TATG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2" idx="6"/>
            <a:endCxn id="15" idx="2"/>
          </p:cNvCxnSpPr>
          <p:nvPr/>
        </p:nvCxnSpPr>
        <p:spPr>
          <a:xfrm>
            <a:off x="5573088" y="464724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894172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48533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ATGG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15" idx="6"/>
            <a:endCxn id="18" idx="2"/>
          </p:cNvCxnSpPr>
          <p:nvPr/>
        </p:nvCxnSpPr>
        <p:spPr>
          <a:xfrm>
            <a:off x="6397092" y="4647247"/>
            <a:ext cx="29232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689418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43779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TGGA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18" idx="6"/>
            <a:endCxn id="21" idx="2"/>
          </p:cNvCxnSpPr>
          <p:nvPr/>
        </p:nvCxnSpPr>
        <p:spPr>
          <a:xfrm>
            <a:off x="7192338" y="464724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513422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67783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GGAC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21" idx="6"/>
            <a:endCxn id="24" idx="2"/>
          </p:cNvCxnSpPr>
          <p:nvPr/>
        </p:nvCxnSpPr>
        <p:spPr>
          <a:xfrm>
            <a:off x="8016342" y="4647247"/>
            <a:ext cx="31137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327718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82079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GACA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896350" y="4648200"/>
            <a:ext cx="24765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964893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9254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TGCC</a:t>
            </a:r>
            <a:endParaRPr lang="en-US" sz="1400" dirty="0"/>
          </a:p>
        </p:txBody>
      </p:sp>
      <p:cxnSp>
        <p:nvCxnSpPr>
          <p:cNvPr id="29" name="Straight Arrow Connector 28"/>
          <p:cNvCxnSpPr>
            <a:stCxn id="27" idx="6"/>
            <a:endCxn id="30" idx="2"/>
          </p:cNvCxnSpPr>
          <p:nvPr/>
        </p:nvCxnSpPr>
        <p:spPr>
          <a:xfrm>
            <a:off x="1467813" y="4647247"/>
            <a:ext cx="320901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788714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43075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GCCG</a:t>
            </a:r>
            <a:endParaRPr lang="en-US" sz="1400" dirty="0"/>
          </a:p>
        </p:txBody>
      </p:sp>
      <p:cxnSp>
        <p:nvCxnSpPr>
          <p:cNvPr id="32" name="Straight Arrow Connector 31"/>
          <p:cNvCxnSpPr>
            <a:stCxn id="30" idx="6"/>
            <a:endCxn id="33" idx="2"/>
          </p:cNvCxnSpPr>
          <p:nvPr/>
        </p:nvCxnSpPr>
        <p:spPr>
          <a:xfrm>
            <a:off x="2291634" y="464724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612718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67079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CCGT</a:t>
            </a:r>
            <a:endParaRPr lang="en-US" sz="1400" dirty="0"/>
          </a:p>
        </p:txBody>
      </p:sp>
      <p:cxnSp>
        <p:nvCxnSpPr>
          <p:cNvPr id="35" name="Straight Arrow Connector 34"/>
          <p:cNvCxnSpPr>
            <a:stCxn id="33" idx="6"/>
            <a:endCxn id="6" idx="2"/>
          </p:cNvCxnSpPr>
          <p:nvPr/>
        </p:nvCxnSpPr>
        <p:spPr>
          <a:xfrm>
            <a:off x="3115638" y="4647247"/>
            <a:ext cx="31623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12314" y="439578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675" y="449335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ATGC</a:t>
            </a:r>
            <a:endParaRPr lang="en-US" sz="1400" dirty="0"/>
          </a:p>
        </p:txBody>
      </p:sp>
      <p:cxnSp>
        <p:nvCxnSpPr>
          <p:cNvPr id="38" name="Straight Arrow Connector 37"/>
          <p:cNvCxnSpPr>
            <a:stCxn id="36" idx="6"/>
            <a:endCxn id="27" idx="2"/>
          </p:cNvCxnSpPr>
          <p:nvPr/>
        </p:nvCxnSpPr>
        <p:spPr>
          <a:xfrm>
            <a:off x="615234" y="4647247"/>
            <a:ext cx="349659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42606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ATGCC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1263625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TGCCG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2084644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GCCGT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2878778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CCGTA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3726682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CGTAT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4547701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GTATG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5387770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TATGG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6189739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ATGGA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7010758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TGGAC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7831778" y="41594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GGACA</a:t>
            </a: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41CDEB-568B-1941-B58F-2C8CFEBE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878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cs typeface="Arial" pitchFamily="34" charset="0"/>
              </a:rPr>
              <a:t>Errors in Reads Lead to </a:t>
            </a:r>
            <a:r>
              <a:rPr lang="en-US" altLang="en-US" b="1" dirty="0">
                <a:cs typeface="Arial" pitchFamily="34" charset="0"/>
              </a:rPr>
              <a:t>Bubbles</a:t>
            </a:r>
            <a:r>
              <a:rPr lang="en-US" altLang="en-US" dirty="0">
                <a:cs typeface="Arial" pitchFamily="34" charset="0"/>
              </a:rPr>
              <a:t> in the De </a:t>
            </a:r>
            <a:r>
              <a:rPr lang="en-US" altLang="en-US" dirty="0" err="1">
                <a:cs typeface="Arial" pitchFamily="34" charset="0"/>
              </a:rPr>
              <a:t>Bruijn</a:t>
            </a:r>
            <a:r>
              <a:rPr lang="en-US" altLang="en-US" dirty="0">
                <a:cs typeface="Arial" pitchFamily="34" charset="0"/>
              </a:rPr>
              <a:t> Graph</a:t>
            </a:r>
          </a:p>
        </p:txBody>
      </p:sp>
      <p:sp>
        <p:nvSpPr>
          <p:cNvPr id="330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412818" y="5259705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367179" y="536150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</a:t>
            </a:r>
            <a:endParaRPr lang="en-US" sz="1400" dirty="0"/>
          </a:p>
        </p:txBody>
      </p:sp>
      <p:cxnSp>
        <p:nvCxnSpPr>
          <p:cNvPr id="53" name="Straight Arrow Connector 52"/>
          <p:cNvCxnSpPr>
            <a:stCxn id="51" idx="6"/>
          </p:cNvCxnSpPr>
          <p:nvPr/>
        </p:nvCxnSpPr>
        <p:spPr>
          <a:xfrm>
            <a:off x="3915738" y="5511165"/>
            <a:ext cx="313362" cy="571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4236822" y="5271135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91183" y="537293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</a:t>
            </a:r>
            <a:endParaRPr lang="en-US" sz="1400" dirty="0"/>
          </a:p>
        </p:txBody>
      </p:sp>
      <p:cxnSp>
        <p:nvCxnSpPr>
          <p:cNvPr id="56" name="Straight Arrow Connector 55"/>
          <p:cNvCxnSpPr>
            <a:stCxn id="54" idx="6"/>
          </p:cNvCxnSpPr>
          <p:nvPr/>
        </p:nvCxnSpPr>
        <p:spPr>
          <a:xfrm>
            <a:off x="4739742" y="5522595"/>
            <a:ext cx="313362" cy="571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051118" y="5288280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05479" y="5390078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</a:t>
            </a:r>
            <a:endParaRPr lang="en-US" sz="1400" dirty="0"/>
          </a:p>
        </p:txBody>
      </p:sp>
      <p:cxnSp>
        <p:nvCxnSpPr>
          <p:cNvPr id="59" name="Straight Arrow Connector 58"/>
          <p:cNvCxnSpPr>
            <a:stCxn id="57" idx="6"/>
            <a:endCxn id="79" idx="3"/>
          </p:cNvCxnSpPr>
          <p:nvPr/>
        </p:nvCxnSpPr>
        <p:spPr>
          <a:xfrm flipV="1">
            <a:off x="5554038" y="4806006"/>
            <a:ext cx="413785" cy="73373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2593668" y="5259705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548029" y="536150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>
            <a:stCxn id="60" idx="6"/>
          </p:cNvCxnSpPr>
          <p:nvPr/>
        </p:nvCxnSpPr>
        <p:spPr>
          <a:xfrm>
            <a:off x="3096588" y="5511165"/>
            <a:ext cx="313362" cy="571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4" idx="5"/>
            <a:endCxn id="60" idx="1"/>
          </p:cNvCxnSpPr>
          <p:nvPr/>
        </p:nvCxnSpPr>
        <p:spPr>
          <a:xfrm rot="16200000" flipH="1">
            <a:off x="2178976" y="4845013"/>
            <a:ext cx="527350" cy="44933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676400" y="4950023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GCCG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890929" y="5712023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</a:t>
            </a:r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3729129" y="5724525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</a:t>
            </a:r>
            <a:endParaRPr lang="en-US" sz="1400" dirty="0"/>
          </a:p>
        </p:txBody>
      </p:sp>
      <p:sp>
        <p:nvSpPr>
          <p:cNvPr id="67" name="Rectangle 66"/>
          <p:cNvSpPr/>
          <p:nvPr/>
        </p:nvSpPr>
        <p:spPr>
          <a:xfrm>
            <a:off x="4567329" y="572154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400" i="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</a:t>
            </a:r>
            <a:endParaRPr lang="en-US" sz="1400" dirty="0"/>
          </a:p>
        </p:txBody>
      </p:sp>
      <p:sp>
        <p:nvSpPr>
          <p:cNvPr id="68" name="Rectangle 67"/>
          <p:cNvSpPr/>
          <p:nvPr/>
        </p:nvSpPr>
        <p:spPr>
          <a:xfrm>
            <a:off x="5907728" y="502622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i="0">
                <a:latin typeface="Courier New" pitchFamily="49" charset="0"/>
                <a:cs typeface="Courier New" pitchFamily="49" charset="0"/>
              </a:rPr>
              <a:t>ATG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481479" y="488817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Bubble!</a:t>
            </a:r>
          </a:p>
        </p:txBody>
      </p:sp>
      <p:sp>
        <p:nvSpPr>
          <p:cNvPr id="70" name="Oval 69"/>
          <p:cNvSpPr/>
          <p:nvPr/>
        </p:nvSpPr>
        <p:spPr>
          <a:xfrm>
            <a:off x="3431868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86229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CGTA</a:t>
            </a:r>
            <a:endParaRPr lang="en-US" sz="1400" dirty="0"/>
          </a:p>
        </p:txBody>
      </p:sp>
      <p:cxnSp>
        <p:nvCxnSpPr>
          <p:cNvPr id="72" name="Straight Arrow Connector 71"/>
          <p:cNvCxnSpPr>
            <a:stCxn id="70" idx="6"/>
            <a:endCxn id="73" idx="2"/>
          </p:cNvCxnSpPr>
          <p:nvPr/>
        </p:nvCxnSpPr>
        <p:spPr>
          <a:xfrm>
            <a:off x="3934788" y="462819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4255872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210233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GTAT</a:t>
            </a:r>
            <a:endParaRPr lang="en-US" sz="1400" dirty="0"/>
          </a:p>
        </p:txBody>
      </p:sp>
      <p:cxnSp>
        <p:nvCxnSpPr>
          <p:cNvPr id="75" name="Straight Arrow Connector 74"/>
          <p:cNvCxnSpPr>
            <a:stCxn id="73" idx="6"/>
            <a:endCxn id="76" idx="2"/>
          </p:cNvCxnSpPr>
          <p:nvPr/>
        </p:nvCxnSpPr>
        <p:spPr>
          <a:xfrm>
            <a:off x="4758792" y="4628197"/>
            <a:ext cx="31137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070168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024529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TATG</a:t>
            </a:r>
            <a:endParaRPr lang="en-US" sz="1400" dirty="0"/>
          </a:p>
        </p:txBody>
      </p:sp>
      <p:cxnSp>
        <p:nvCxnSpPr>
          <p:cNvPr id="78" name="Straight Arrow Connector 77"/>
          <p:cNvCxnSpPr>
            <a:stCxn id="76" idx="6"/>
            <a:endCxn id="79" idx="2"/>
          </p:cNvCxnSpPr>
          <p:nvPr/>
        </p:nvCxnSpPr>
        <p:spPr>
          <a:xfrm>
            <a:off x="5573088" y="462819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894172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848533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ATGG</a:t>
            </a:r>
            <a:endParaRPr lang="en-US" sz="1400" dirty="0"/>
          </a:p>
        </p:txBody>
      </p:sp>
      <p:cxnSp>
        <p:nvCxnSpPr>
          <p:cNvPr id="81" name="Straight Arrow Connector 80"/>
          <p:cNvCxnSpPr>
            <a:stCxn id="79" idx="6"/>
            <a:endCxn id="82" idx="2"/>
          </p:cNvCxnSpPr>
          <p:nvPr/>
        </p:nvCxnSpPr>
        <p:spPr>
          <a:xfrm>
            <a:off x="6397092" y="4628197"/>
            <a:ext cx="29232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689418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643779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TGGA</a:t>
            </a:r>
            <a:endParaRPr lang="en-US" sz="1400" dirty="0"/>
          </a:p>
        </p:txBody>
      </p:sp>
      <p:cxnSp>
        <p:nvCxnSpPr>
          <p:cNvPr id="84" name="Straight Arrow Connector 83"/>
          <p:cNvCxnSpPr>
            <a:stCxn id="82" idx="6"/>
            <a:endCxn id="85" idx="2"/>
          </p:cNvCxnSpPr>
          <p:nvPr/>
        </p:nvCxnSpPr>
        <p:spPr>
          <a:xfrm>
            <a:off x="7192338" y="462819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7513422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467783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GGAC</a:t>
            </a:r>
            <a:endParaRPr lang="en-US" sz="1400" dirty="0"/>
          </a:p>
        </p:txBody>
      </p:sp>
      <p:cxnSp>
        <p:nvCxnSpPr>
          <p:cNvPr id="87" name="Straight Arrow Connector 86"/>
          <p:cNvCxnSpPr>
            <a:stCxn id="85" idx="6"/>
            <a:endCxn id="88" idx="2"/>
          </p:cNvCxnSpPr>
          <p:nvPr/>
        </p:nvCxnSpPr>
        <p:spPr>
          <a:xfrm>
            <a:off x="8016342" y="4628197"/>
            <a:ext cx="31137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8327718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282079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GACA</a:t>
            </a:r>
            <a:endParaRPr lang="en-US" sz="1400" dirty="0"/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8896350" y="4629150"/>
            <a:ext cx="24765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964893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19254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TGCC</a:t>
            </a:r>
            <a:endParaRPr lang="en-US" sz="1400" dirty="0"/>
          </a:p>
        </p:txBody>
      </p:sp>
      <p:cxnSp>
        <p:nvCxnSpPr>
          <p:cNvPr id="93" name="Straight Arrow Connector 92"/>
          <p:cNvCxnSpPr>
            <a:stCxn id="91" idx="6"/>
            <a:endCxn id="94" idx="2"/>
          </p:cNvCxnSpPr>
          <p:nvPr/>
        </p:nvCxnSpPr>
        <p:spPr>
          <a:xfrm>
            <a:off x="1467813" y="4628197"/>
            <a:ext cx="320901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788714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743075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GCCG</a:t>
            </a:r>
            <a:endParaRPr lang="en-US" sz="1400" dirty="0"/>
          </a:p>
        </p:txBody>
      </p:sp>
      <p:cxnSp>
        <p:nvCxnSpPr>
          <p:cNvPr id="96" name="Straight Arrow Connector 95"/>
          <p:cNvCxnSpPr>
            <a:stCxn id="94" idx="6"/>
            <a:endCxn id="97" idx="2"/>
          </p:cNvCxnSpPr>
          <p:nvPr/>
        </p:nvCxnSpPr>
        <p:spPr>
          <a:xfrm>
            <a:off x="2291634" y="4628197"/>
            <a:ext cx="321084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2612718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567079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CCGT</a:t>
            </a:r>
            <a:endParaRPr lang="en-US" sz="1400" dirty="0"/>
          </a:p>
        </p:txBody>
      </p:sp>
      <p:cxnSp>
        <p:nvCxnSpPr>
          <p:cNvPr id="99" name="Straight Arrow Connector 98"/>
          <p:cNvCxnSpPr>
            <a:stCxn id="97" idx="6"/>
            <a:endCxn id="70" idx="2"/>
          </p:cNvCxnSpPr>
          <p:nvPr/>
        </p:nvCxnSpPr>
        <p:spPr>
          <a:xfrm>
            <a:off x="3115638" y="4628197"/>
            <a:ext cx="31623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112314" y="4376737"/>
            <a:ext cx="502920" cy="50292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6675" y="4474309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ATGC</a:t>
            </a:r>
            <a:endParaRPr lang="en-US" sz="1400" dirty="0"/>
          </a:p>
        </p:txBody>
      </p:sp>
      <p:cxnSp>
        <p:nvCxnSpPr>
          <p:cNvPr id="102" name="Straight Arrow Connector 101"/>
          <p:cNvCxnSpPr>
            <a:stCxn id="100" idx="6"/>
            <a:endCxn id="91" idx="2"/>
          </p:cNvCxnSpPr>
          <p:nvPr/>
        </p:nvCxnSpPr>
        <p:spPr>
          <a:xfrm>
            <a:off x="615234" y="4628197"/>
            <a:ext cx="349659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442606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ATGCC</a:t>
            </a:r>
            <a:endParaRPr lang="en-US" sz="1400" dirty="0"/>
          </a:p>
        </p:txBody>
      </p:sp>
      <p:sp>
        <p:nvSpPr>
          <p:cNvPr id="104" name="Rectangle 103"/>
          <p:cNvSpPr/>
          <p:nvPr/>
        </p:nvSpPr>
        <p:spPr>
          <a:xfrm>
            <a:off x="1263625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TGCCG</a:t>
            </a:r>
            <a:endParaRPr lang="en-US" sz="1400" dirty="0"/>
          </a:p>
        </p:txBody>
      </p:sp>
      <p:sp>
        <p:nvSpPr>
          <p:cNvPr id="105" name="Rectangle 104"/>
          <p:cNvSpPr/>
          <p:nvPr/>
        </p:nvSpPr>
        <p:spPr>
          <a:xfrm>
            <a:off x="2084644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GCCGT</a:t>
            </a:r>
            <a:endParaRPr lang="en-US" sz="1400" dirty="0"/>
          </a:p>
        </p:txBody>
      </p:sp>
      <p:sp>
        <p:nvSpPr>
          <p:cNvPr id="106" name="Rectangle 105"/>
          <p:cNvSpPr/>
          <p:nvPr/>
        </p:nvSpPr>
        <p:spPr>
          <a:xfrm>
            <a:off x="2878778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CCGTA</a:t>
            </a:r>
            <a:endParaRPr lang="en-US" sz="1400" dirty="0"/>
          </a:p>
        </p:txBody>
      </p:sp>
      <p:sp>
        <p:nvSpPr>
          <p:cNvPr id="107" name="Rectangle 106"/>
          <p:cNvSpPr/>
          <p:nvPr/>
        </p:nvSpPr>
        <p:spPr>
          <a:xfrm>
            <a:off x="3726682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CGTAT</a:t>
            </a:r>
            <a:endParaRPr lang="en-US" sz="1400" dirty="0"/>
          </a:p>
        </p:txBody>
      </p:sp>
      <p:sp>
        <p:nvSpPr>
          <p:cNvPr id="108" name="Rectangle 107"/>
          <p:cNvSpPr/>
          <p:nvPr/>
        </p:nvSpPr>
        <p:spPr>
          <a:xfrm>
            <a:off x="4547701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GTATG</a:t>
            </a:r>
            <a:endParaRPr lang="en-US" sz="1400" dirty="0"/>
          </a:p>
        </p:txBody>
      </p:sp>
      <p:sp>
        <p:nvSpPr>
          <p:cNvPr id="109" name="Rectangle 108"/>
          <p:cNvSpPr/>
          <p:nvPr/>
        </p:nvSpPr>
        <p:spPr>
          <a:xfrm>
            <a:off x="5387770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TATGG</a:t>
            </a:r>
            <a:endParaRPr lang="en-US" sz="1400" dirty="0"/>
          </a:p>
        </p:txBody>
      </p:sp>
      <p:sp>
        <p:nvSpPr>
          <p:cNvPr id="110" name="Rectangle 109"/>
          <p:cNvSpPr/>
          <p:nvPr/>
        </p:nvSpPr>
        <p:spPr>
          <a:xfrm>
            <a:off x="6189739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ATGGA</a:t>
            </a:r>
            <a:endParaRPr lang="en-US" sz="1400" dirty="0"/>
          </a:p>
        </p:txBody>
      </p:sp>
      <p:sp>
        <p:nvSpPr>
          <p:cNvPr id="111" name="Rectangle 110"/>
          <p:cNvSpPr/>
          <p:nvPr/>
        </p:nvSpPr>
        <p:spPr>
          <a:xfrm>
            <a:off x="7010758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TGGAC</a:t>
            </a:r>
            <a:endParaRPr lang="en-US" sz="1400" dirty="0"/>
          </a:p>
        </p:txBody>
      </p:sp>
      <p:sp>
        <p:nvSpPr>
          <p:cNvPr id="112" name="Rectangle 111"/>
          <p:cNvSpPr/>
          <p:nvPr/>
        </p:nvSpPr>
        <p:spPr>
          <a:xfrm>
            <a:off x="7831778" y="4140398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latin typeface="Courier New" pitchFamily="49" charset="0"/>
                <a:cs typeface="Courier New" pitchFamily="49" charset="0"/>
              </a:rPr>
              <a:t>GGACA</a:t>
            </a: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F77287-E6A9-E049-9C56-B588FD11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4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Language2.pdf"/>
          <p:cNvPicPr>
            <a:picLocks noChangeAspect="1"/>
          </p:cNvPicPr>
          <p:nvPr/>
        </p:nvPicPr>
        <p:blipFill>
          <a:blip r:embed="rId3"/>
          <a:srcRect r="44139"/>
          <a:stretch>
            <a:fillRect/>
          </a:stretch>
        </p:blipFill>
        <p:spPr bwMode="auto">
          <a:xfrm>
            <a:off x="228600" y="4495800"/>
            <a:ext cx="3124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anguage2.pdf"/>
          <p:cNvPicPr>
            <a:picLocks noChangeAspect="1"/>
          </p:cNvPicPr>
          <p:nvPr/>
        </p:nvPicPr>
        <p:blipFill>
          <a:blip r:embed="rId3"/>
          <a:srcRect l="29974" t="5568"/>
          <a:stretch>
            <a:fillRect/>
          </a:stretch>
        </p:blipFill>
        <p:spPr bwMode="auto">
          <a:xfrm>
            <a:off x="4114800" y="4572000"/>
            <a:ext cx="39163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The Newspaper Problem as          an Overlapping Puzzle </a:t>
            </a:r>
          </a:p>
        </p:txBody>
      </p:sp>
      <p:pic>
        <p:nvPicPr>
          <p:cNvPr id="11" name="Content Placeholder 5" descr="NewspaperBlowup3.pdf"/>
          <p:cNvPicPr>
            <a:picLocks noGrp="1" noChangeAspect="1"/>
          </p:cNvPicPr>
          <p:nvPr>
            <p:ph idx="1"/>
          </p:nvPr>
        </p:nvPicPr>
        <p:blipFill>
          <a:blip r:embed="rId4"/>
          <a:srcRect l="33518" t="49820" r="34935"/>
          <a:stretch>
            <a:fillRect/>
          </a:stretch>
        </p:blipFill>
        <p:spPr>
          <a:xfrm>
            <a:off x="3200400" y="1676400"/>
            <a:ext cx="2438400" cy="2438400"/>
          </a:xfr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05656"/>
            <a:ext cx="3429000" cy="50237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AD342-FE61-7844-B98F-A3F4AD51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023 L 0.24167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Arial" pitchFamily="34" charset="0"/>
              </a:rPr>
              <a:t>Bubble Explosion…Where Are the Correct Edges of the de </a:t>
            </a:r>
            <a:r>
              <a:rPr lang="en-US" altLang="en-US" dirty="0" err="1">
                <a:cs typeface="Arial" pitchFamily="34" charset="0"/>
              </a:rPr>
              <a:t>Bruijn</a:t>
            </a:r>
            <a:r>
              <a:rPr lang="en-US" altLang="en-US" dirty="0">
                <a:cs typeface="Arial" pitchFamily="34" charset="0"/>
              </a:rPr>
              <a:t> Graph? </a:t>
            </a:r>
          </a:p>
        </p:txBody>
      </p:sp>
      <p:pic>
        <p:nvPicPr>
          <p:cNvPr id="34819" name="Picture 4" descr="Bul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2743200"/>
            <a:ext cx="49657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260E0-4861-4142-9AC8-21F0E78F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7954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76250" y="736600"/>
          <a:ext cx="7543800" cy="569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469172" imgH="7152381" progId="">
                  <p:embed/>
                </p:oleObj>
              </mc:Choice>
              <mc:Fallback>
                <p:oleObj name="Photo Editor Photo" r:id="rId3" imgW="9469172" imgH="7152381" progId="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736600"/>
                        <a:ext cx="7543800" cy="569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619125" y="24606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De Bruin Graph of </a:t>
            </a:r>
            <a:r>
              <a:rPr lang="en-US" altLang="en-US" i="1" dirty="0"/>
              <a:t>N. </a:t>
            </a:r>
            <a:r>
              <a:rPr lang="en-US" altLang="en-US" i="1" dirty="0" err="1"/>
              <a:t>meningitidis</a:t>
            </a:r>
            <a:r>
              <a:rPr lang="en-US" altLang="en-US" dirty="0"/>
              <a:t> Genome AFTER Removing Bubbles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61722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rgbClr val="FF0000"/>
                </a:solidFill>
                <a:latin typeface="+mn-lt"/>
              </a:rPr>
              <a:t>Red</a:t>
            </a:r>
            <a:r>
              <a:rPr lang="en-US" sz="1800" b="0" i="0" dirty="0">
                <a:latin typeface="+mn-lt"/>
              </a:rPr>
              <a:t> edges represent repeats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AE7C88-1CC3-414A-85D0-0B815DBB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5810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itle 1"/>
          <p:cNvSpPr>
            <a:spLocks noGrp="1"/>
          </p:cNvSpPr>
          <p:nvPr>
            <p:ph type="title"/>
          </p:nvPr>
        </p:nvSpPr>
        <p:spPr>
          <a:xfrm>
            <a:off x="-9525" y="76200"/>
            <a:ext cx="91440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Who Are These People? </a:t>
            </a:r>
          </a:p>
        </p:txBody>
      </p:sp>
      <p:sp>
        <p:nvSpPr>
          <p:cNvPr id="362499" name="Content Placeholder 2"/>
          <p:cNvSpPr>
            <a:spLocks noGrp="1"/>
          </p:cNvSpPr>
          <p:nvPr>
            <p:ph idx="1"/>
          </p:nvPr>
        </p:nvSpPr>
        <p:spPr>
          <a:xfrm>
            <a:off x="152400" y="2209801"/>
            <a:ext cx="8839200" cy="4114799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Personal genome sequencing will soon expand to                                  millions of individuals.</a:t>
            </a:r>
          </a:p>
          <a:p>
            <a:endParaRPr lang="en-US" altLang="en-US" dirty="0"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We will soon sequence genomes                                                       of tens of thousands of species.</a:t>
            </a:r>
          </a:p>
          <a:p>
            <a:endParaRPr lang="en-US" alt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Thousands of cancer genomes have already been sequenced, and genome sequencing will soon become a routine technique in medicine.</a:t>
            </a:r>
          </a:p>
        </p:txBody>
      </p:sp>
      <p:sp>
        <p:nvSpPr>
          <p:cNvPr id="362501" name="TextBox 5"/>
          <p:cNvSpPr txBox="1">
            <a:spLocks noChangeArrowheads="1"/>
          </p:cNvSpPr>
          <p:nvPr/>
        </p:nvSpPr>
        <p:spPr bwMode="auto">
          <a:xfrm>
            <a:off x="6025859" y="648325"/>
            <a:ext cx="3080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i="0" dirty="0">
                <a:latin typeface="+mn-lt"/>
                <a:ea typeface="MS PGothic" pitchFamily="34" charset="-128"/>
                <a:cs typeface="Lucida Sans Unicode" pitchFamily="34" charset="0"/>
              </a:rPr>
              <a:t>10 scientists and entrepreneurs who made their genomes available in 2009</a:t>
            </a:r>
          </a:p>
        </p:txBody>
      </p:sp>
      <p:pic>
        <p:nvPicPr>
          <p:cNvPr id="6" name="Picture 2" descr="http://scienceblogs.com/geneticfuture/wp-content/blogs.dir/274/files/2012/04/i-12ed148e60eb2c013b97980fb7b94db3-pgp_mugshot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399" y="609600"/>
            <a:ext cx="285403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567A72-6237-5E49-83F2-8F8FA778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1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itle 1"/>
          <p:cNvSpPr>
            <a:spLocks noGrp="1"/>
          </p:cNvSpPr>
          <p:nvPr>
            <p:ph type="title"/>
          </p:nvPr>
        </p:nvSpPr>
        <p:spPr>
          <a:xfrm>
            <a:off x="-9525" y="76200"/>
            <a:ext cx="91440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Who Are These People? </a:t>
            </a:r>
          </a:p>
        </p:txBody>
      </p:sp>
      <p:sp>
        <p:nvSpPr>
          <p:cNvPr id="362499" name="Content Placeholder 2"/>
          <p:cNvSpPr>
            <a:spLocks noGrp="1"/>
          </p:cNvSpPr>
          <p:nvPr>
            <p:ph idx="1"/>
          </p:nvPr>
        </p:nvSpPr>
        <p:spPr>
          <a:xfrm>
            <a:off x="152400" y="2209801"/>
            <a:ext cx="8839200" cy="4114799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Personal genome sequencing will soon expand to                                  millions of individuals.</a:t>
            </a:r>
          </a:p>
          <a:p>
            <a:endParaRPr lang="en-US" altLang="en-US" dirty="0"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latin typeface="+mj-lt"/>
                <a:cs typeface="Times New Roman" pitchFamily="18" charset="0"/>
              </a:rPr>
              <a:t>We will soon sequence genomes                                                       of tens of thousands of species.</a:t>
            </a:r>
          </a:p>
          <a:p>
            <a:endParaRPr lang="en-US" altLang="en-US" dirty="0"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Thousands of cancer genomes have already been sequenced, and genome sequencing will soon become a routine technique in medicine.</a:t>
            </a:r>
          </a:p>
        </p:txBody>
      </p:sp>
      <p:sp>
        <p:nvSpPr>
          <p:cNvPr id="362501" name="TextBox 5"/>
          <p:cNvSpPr txBox="1">
            <a:spLocks noChangeArrowheads="1"/>
          </p:cNvSpPr>
          <p:nvPr/>
        </p:nvSpPr>
        <p:spPr bwMode="auto">
          <a:xfrm>
            <a:off x="6025859" y="648325"/>
            <a:ext cx="3080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i="0" dirty="0">
                <a:latin typeface="+mn-lt"/>
                <a:ea typeface="MS PGothic" pitchFamily="34" charset="-128"/>
                <a:cs typeface="Lucida Sans Unicode" pitchFamily="34" charset="0"/>
              </a:rPr>
              <a:t>10 scientists and entrepreneurs who made their genomes available in 2009</a:t>
            </a:r>
          </a:p>
        </p:txBody>
      </p:sp>
      <p:pic>
        <p:nvPicPr>
          <p:cNvPr id="6" name="Picture 2" descr="http://scienceblogs.com/geneticfuture/wp-content/blogs.dir/274/files/2012/04/i-12ed148e60eb2c013b97980fb7b94db3-pgp_mugshot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399" y="609600"/>
            <a:ext cx="285403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://yarr.me/c/574/5/the-animal-kingdo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47950"/>
            <a:ext cx="30099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04BD46-F809-584E-843E-4D771C0C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1526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itle 1"/>
          <p:cNvSpPr>
            <a:spLocks noGrp="1"/>
          </p:cNvSpPr>
          <p:nvPr>
            <p:ph type="title"/>
          </p:nvPr>
        </p:nvSpPr>
        <p:spPr>
          <a:xfrm>
            <a:off x="-9525" y="76200"/>
            <a:ext cx="9144000" cy="5334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Arial" charset="0"/>
              </a:rPr>
              <a:t>Who Are These People? </a:t>
            </a:r>
          </a:p>
        </p:txBody>
      </p:sp>
      <p:sp>
        <p:nvSpPr>
          <p:cNvPr id="362499" name="Content Placeholder 2"/>
          <p:cNvSpPr>
            <a:spLocks noGrp="1"/>
          </p:cNvSpPr>
          <p:nvPr>
            <p:ph idx="1"/>
          </p:nvPr>
        </p:nvSpPr>
        <p:spPr>
          <a:xfrm>
            <a:off x="152400" y="2209801"/>
            <a:ext cx="8839200" cy="4114799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Personal genome sequencing will soon expand to                                  millions of individuals.</a:t>
            </a:r>
          </a:p>
          <a:p>
            <a:endParaRPr lang="en-US" altLang="en-US" dirty="0"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latin typeface="+mj-lt"/>
                <a:cs typeface="Times New Roman" pitchFamily="18" charset="0"/>
              </a:rPr>
              <a:t>We will soon sequence genomes                                                       of tens of thousands of species.</a:t>
            </a:r>
          </a:p>
          <a:p>
            <a:endParaRPr lang="en-US" altLang="en-US" dirty="0">
              <a:latin typeface="+mj-lt"/>
              <a:cs typeface="Times New Roman" pitchFamily="18" charset="0"/>
            </a:endParaRPr>
          </a:p>
          <a:p>
            <a:r>
              <a:rPr lang="en-US" altLang="en-US" dirty="0">
                <a:latin typeface="+mj-lt"/>
                <a:cs typeface="Times New Roman" pitchFamily="18" charset="0"/>
              </a:rPr>
              <a:t>Thousands of cancer genomes have already been sequenced, and genome sequencing will soon become a routine technique in medicine.</a:t>
            </a:r>
          </a:p>
        </p:txBody>
      </p:sp>
      <p:sp>
        <p:nvSpPr>
          <p:cNvPr id="362501" name="TextBox 5"/>
          <p:cNvSpPr txBox="1">
            <a:spLocks noChangeArrowheads="1"/>
          </p:cNvSpPr>
          <p:nvPr/>
        </p:nvSpPr>
        <p:spPr bwMode="auto">
          <a:xfrm>
            <a:off x="6025859" y="648325"/>
            <a:ext cx="3080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i="0" dirty="0">
                <a:latin typeface="+mn-lt"/>
                <a:ea typeface="MS PGothic" pitchFamily="34" charset="-128"/>
                <a:cs typeface="Lucida Sans Unicode" pitchFamily="34" charset="0"/>
              </a:rPr>
              <a:t>10 scientists and entrepreneurs who made their genomes available in 2009</a:t>
            </a:r>
          </a:p>
        </p:txBody>
      </p:sp>
      <p:pic>
        <p:nvPicPr>
          <p:cNvPr id="6" name="Picture 2" descr="http://scienceblogs.com/geneticfuture/wp-content/blogs.dir/274/files/2012/04/i-12ed148e60eb2c013b97980fb7b94db3-pgp_mugshot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399" y="609600"/>
            <a:ext cx="285403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://yarr.me/c/574/5/the-animal-kingdo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47950"/>
            <a:ext cx="30099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0B2154-5A4D-254C-BD86-ABEC12AB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15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585788" y="135255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000" b="0" i="0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828801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28600" y="20397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28600" y="22683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28600" y="24969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altLang="en-US" sz="4700" b="0" i="0" dirty="0">
                <a:cs typeface="Lucida Sans Unicode" pitchFamily="34" charset="0"/>
              </a:rPr>
              <a:t>Multiple Copies of a Genome (Millions of them)</a:t>
            </a:r>
          </a:p>
        </p:txBody>
      </p:sp>
      <p:pic>
        <p:nvPicPr>
          <p:cNvPr id="12" name="Content Placeholder 5" descr="NewspaperBlowup3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" t="2" r="66872" b="51074"/>
          <a:stretch/>
        </p:blipFill>
        <p:spPr>
          <a:xfrm>
            <a:off x="3657600" y="609600"/>
            <a:ext cx="1371600" cy="127362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1799E2-E205-8746-97AF-42848C59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63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828801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28600" y="20397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28600" y="22683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28600" y="2496979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CTGATGATGGACTACGCTACTACTGCTAGCTGTATTACGATCAGCTACCACATCGTAGCTACGATGCATTAGCAAGCTATCGGATCAGCTACCACATCGTAGC</a:t>
            </a:r>
            <a:endParaRPr lang="en-US" sz="1000" dirty="0"/>
          </a:p>
        </p:txBody>
      </p:sp>
      <p:sp>
        <p:nvSpPr>
          <p:cNvPr id="18" name="5-Point Star 17"/>
          <p:cNvSpPr/>
          <p:nvPr/>
        </p:nvSpPr>
        <p:spPr bwMode="auto">
          <a:xfrm>
            <a:off x="762000" y="179742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609600" y="199913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5-Point Star 19"/>
          <p:cNvSpPr/>
          <p:nvPr/>
        </p:nvSpPr>
        <p:spPr bwMode="auto">
          <a:xfrm>
            <a:off x="1295400" y="20170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762000" y="220980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1532975" y="22591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2438400" y="225462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5-Point Star 23"/>
          <p:cNvSpPr/>
          <p:nvPr/>
        </p:nvSpPr>
        <p:spPr bwMode="auto">
          <a:xfrm>
            <a:off x="3200400" y="22456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3886200" y="22456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2133600" y="202602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5-Point Star 26"/>
          <p:cNvSpPr/>
          <p:nvPr/>
        </p:nvSpPr>
        <p:spPr bwMode="auto">
          <a:xfrm>
            <a:off x="2971800" y="20170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5-Point Star 27"/>
          <p:cNvSpPr/>
          <p:nvPr/>
        </p:nvSpPr>
        <p:spPr bwMode="auto">
          <a:xfrm>
            <a:off x="3733800" y="20305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5-Point Star 28"/>
          <p:cNvSpPr/>
          <p:nvPr/>
        </p:nvSpPr>
        <p:spPr bwMode="auto">
          <a:xfrm>
            <a:off x="4585445" y="20305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5-Point Star 29"/>
          <p:cNvSpPr/>
          <p:nvPr/>
        </p:nvSpPr>
        <p:spPr bwMode="auto">
          <a:xfrm>
            <a:off x="4791635" y="222773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5-Point Star 30"/>
          <p:cNvSpPr/>
          <p:nvPr/>
        </p:nvSpPr>
        <p:spPr bwMode="auto">
          <a:xfrm>
            <a:off x="5661210" y="22456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5-Point Star 31"/>
          <p:cNvSpPr/>
          <p:nvPr/>
        </p:nvSpPr>
        <p:spPr bwMode="auto">
          <a:xfrm>
            <a:off x="6400800" y="22456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5-Point Star 32"/>
          <p:cNvSpPr/>
          <p:nvPr/>
        </p:nvSpPr>
        <p:spPr bwMode="auto">
          <a:xfrm>
            <a:off x="7171770" y="225014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5-Point Star 33"/>
          <p:cNvSpPr/>
          <p:nvPr/>
        </p:nvSpPr>
        <p:spPr bwMode="auto">
          <a:xfrm>
            <a:off x="5432620" y="20170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5-Point Star 34"/>
          <p:cNvSpPr/>
          <p:nvPr/>
        </p:nvSpPr>
        <p:spPr bwMode="auto">
          <a:xfrm>
            <a:off x="6199090" y="20305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5-Point Star 35"/>
          <p:cNvSpPr/>
          <p:nvPr/>
        </p:nvSpPr>
        <p:spPr bwMode="auto">
          <a:xfrm>
            <a:off x="6956610" y="20305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5-Point Star 36"/>
          <p:cNvSpPr/>
          <p:nvPr/>
        </p:nvSpPr>
        <p:spPr bwMode="auto">
          <a:xfrm>
            <a:off x="7696200" y="20170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 bwMode="auto">
          <a:xfrm>
            <a:off x="1021975" y="24877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5-Point Star 38"/>
          <p:cNvSpPr/>
          <p:nvPr/>
        </p:nvSpPr>
        <p:spPr bwMode="auto">
          <a:xfrm>
            <a:off x="1828800" y="24877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5-Point Star 39"/>
          <p:cNvSpPr/>
          <p:nvPr/>
        </p:nvSpPr>
        <p:spPr bwMode="auto">
          <a:xfrm>
            <a:off x="2667000" y="24742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5-Point Star 40"/>
          <p:cNvSpPr/>
          <p:nvPr/>
        </p:nvSpPr>
        <p:spPr bwMode="auto">
          <a:xfrm>
            <a:off x="3451410" y="24742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5-Point Star 41"/>
          <p:cNvSpPr/>
          <p:nvPr/>
        </p:nvSpPr>
        <p:spPr bwMode="auto">
          <a:xfrm>
            <a:off x="4231340" y="246529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5-Point Star 42"/>
          <p:cNvSpPr/>
          <p:nvPr/>
        </p:nvSpPr>
        <p:spPr bwMode="auto">
          <a:xfrm>
            <a:off x="5136775" y="246529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 bwMode="auto">
          <a:xfrm>
            <a:off x="5961530" y="247426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5-Point Star 44"/>
          <p:cNvSpPr/>
          <p:nvPr/>
        </p:nvSpPr>
        <p:spPr bwMode="auto">
          <a:xfrm>
            <a:off x="6656290" y="24877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5-Point Star 45"/>
          <p:cNvSpPr/>
          <p:nvPr/>
        </p:nvSpPr>
        <p:spPr bwMode="auto">
          <a:xfrm>
            <a:off x="7485530" y="248770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7" name="5-Point Star 46"/>
          <p:cNvSpPr/>
          <p:nvPr/>
        </p:nvSpPr>
        <p:spPr bwMode="auto">
          <a:xfrm>
            <a:off x="1600200" y="181983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8" name="5-Point Star 47"/>
          <p:cNvSpPr/>
          <p:nvPr/>
        </p:nvSpPr>
        <p:spPr bwMode="auto">
          <a:xfrm>
            <a:off x="2317370" y="181087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9" name="5-Point Star 48"/>
          <p:cNvSpPr/>
          <p:nvPr/>
        </p:nvSpPr>
        <p:spPr bwMode="auto">
          <a:xfrm>
            <a:off x="3124200" y="181983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5-Point Star 49"/>
          <p:cNvSpPr/>
          <p:nvPr/>
        </p:nvSpPr>
        <p:spPr bwMode="auto">
          <a:xfrm>
            <a:off x="4047565" y="181983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" name="5-Point Star 50"/>
          <p:cNvSpPr/>
          <p:nvPr/>
        </p:nvSpPr>
        <p:spPr bwMode="auto">
          <a:xfrm>
            <a:off x="4948520" y="181983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5-Point Star 51"/>
          <p:cNvSpPr/>
          <p:nvPr/>
        </p:nvSpPr>
        <p:spPr bwMode="auto">
          <a:xfrm>
            <a:off x="5858435" y="1828800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3" name="5-Point Star 52"/>
          <p:cNvSpPr/>
          <p:nvPr/>
        </p:nvSpPr>
        <p:spPr bwMode="auto">
          <a:xfrm>
            <a:off x="6562165" y="181983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5-Point Star 53"/>
          <p:cNvSpPr/>
          <p:nvPr/>
        </p:nvSpPr>
        <p:spPr bwMode="auto">
          <a:xfrm>
            <a:off x="7342095" y="1797425"/>
            <a:ext cx="1524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Breaking the Genomes at Random Positions</a:t>
            </a:r>
            <a:endParaRPr lang="en-US" altLang="en-US" b="0" i="0" dirty="0">
              <a:cs typeface="Lucida Sans Unicode" pitchFamily="34" charset="0"/>
            </a:endParaRPr>
          </a:p>
        </p:txBody>
      </p:sp>
      <p:pic>
        <p:nvPicPr>
          <p:cNvPr id="56" name="Content Placeholder 5" descr="NewspaperBlowup3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" t="49820" r="66872" b="-627"/>
          <a:stretch/>
        </p:blipFill>
        <p:spPr>
          <a:xfrm>
            <a:off x="3475999" y="648760"/>
            <a:ext cx="1223746" cy="1180041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5BAA3B-F32C-BB43-BC4A-4C055B75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3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28801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 TGGACTACGCTAC TACTGCTAG CTGTATTACG ATCAGCTACCACA  TCGTAGCTACG  ATGCATTAGCAA  GCTATCGGA  TCAGCTACCA  CATCGTAGC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2039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 GACTACGCT ACTACTGCTA GCTGTATTACG ATCAGCTACC  ACATCGTAGCT  ACGATGCATTA  GCAAGCTATC  GGATCAGCTAC  CACATCGTAGC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0" y="22683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 ACTACGCTAC TACTGCTAGCT GTATTACGATC AGCTACCAC  ATCGTAGCTACG  ATGCATTAGCA  AGCTATCGG A TCAGCTACCA  CATCGTAGC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0" y="24969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 ACGCTACTACT GCTAGCTGTAT TACGATCAGC TACCACATCGT  AGCTACGATGCA  TTAGCAAGCT  ATCGGATCA  GCTACCACATC  GTAGC</a:t>
            </a:r>
            <a:endParaRPr lang="en-US" sz="1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Generating “Reads”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9343A5-1775-0044-B6A8-3DF6F2BD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28801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TGGACTACGCTAC</a:t>
            </a:r>
            <a:r>
              <a:rPr lang="en-US" altLang="en-US" sz="1000" b="0" i="0" dirty="0">
                <a:latin typeface="Lucida Console" pitchFamily="49" charset="0"/>
              </a:rPr>
              <a:t> TACTGCTAG CTGTATTACG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ATCAGCTACCACA</a:t>
            </a:r>
            <a:r>
              <a:rPr lang="en-US" altLang="en-US" sz="1000" b="0" i="0" dirty="0">
                <a:latin typeface="Lucida Console" pitchFamily="49" charset="0"/>
              </a:rPr>
              <a:t>  TCGTAGCTACG  ATGCATTAGCAA  GCTATCGGA  TCAGCTACCA  CATCGTAGC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2039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 GACTACGCT ACTACTGCTA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GCTGTATTACG</a:t>
            </a:r>
            <a:r>
              <a:rPr lang="en-US" altLang="en-US" sz="1000" b="0" i="0" dirty="0">
                <a:latin typeface="Lucida Console" pitchFamily="49" charset="0"/>
              </a:rPr>
              <a:t> ATCAGCTACC  ACATCGTAGCT 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ACGATGCATTA</a:t>
            </a:r>
            <a:r>
              <a:rPr lang="en-US" altLang="en-US" sz="1000" b="0" i="0" dirty="0">
                <a:latin typeface="Lucida Console" pitchFamily="49" charset="0"/>
              </a:rPr>
              <a:t>  GCAAGCTATC  GGATCAGCTAC  CACATCGTAGC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0" y="22683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ACTACGCTAC</a:t>
            </a:r>
            <a:r>
              <a:rPr lang="en-US" altLang="en-US" sz="1000" b="0" i="0" dirty="0">
                <a:latin typeface="Lucida Console" pitchFamily="49" charset="0"/>
              </a:rPr>
              <a:t> TACTGCTAGCT GTATTACGATC AGCTACCAC  ATCGTAGCTACG  ATGCATTAGCA  AGCTATCGG A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TCAGCTACCA</a:t>
            </a:r>
            <a:r>
              <a:rPr lang="en-US" altLang="en-US" sz="1000" b="0" i="0" dirty="0">
                <a:latin typeface="Lucida Console" pitchFamily="49" charset="0"/>
              </a:rPr>
              <a:t>  CATCGTAGC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0" y="24969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0" i="0" dirty="0">
                <a:latin typeface="Lucida Console" pitchFamily="49" charset="0"/>
              </a:rPr>
              <a:t>CTGATGATGGACT ACGCTACTACT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GCTAGCTGTAT</a:t>
            </a:r>
            <a:r>
              <a:rPr lang="en-US" altLang="en-US" sz="1000" b="0" i="0" dirty="0">
                <a:latin typeface="Lucida Console" pitchFamily="49" charset="0"/>
              </a:rPr>
              <a:t> TACGATCAGC TACCACATCGT  AGCTACGATGCA  </a:t>
            </a:r>
            <a:r>
              <a:rPr lang="en-US" altLang="en-US" sz="1000" b="0" i="0" dirty="0">
                <a:solidFill>
                  <a:schemeClr val="bg1">
                    <a:lumMod val="65000"/>
                  </a:schemeClr>
                </a:solidFill>
                <a:latin typeface="Lucida Console" pitchFamily="49" charset="0"/>
              </a:rPr>
              <a:t>TTAGCAAGCT</a:t>
            </a:r>
            <a:r>
              <a:rPr lang="en-US" altLang="en-US" sz="1000" b="0" i="0" dirty="0">
                <a:latin typeface="Lucida Console" pitchFamily="49" charset="0"/>
              </a:rPr>
              <a:t>  ATCGGATCA  GCTACCACATC  GTAGC</a:t>
            </a:r>
            <a:endParaRPr lang="en-US" sz="1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“Burning” Some Reads</a:t>
            </a:r>
            <a:endParaRPr lang="en-US" altLang="en-US" b="0" i="0" dirty="0">
              <a:cs typeface="Lucida Sans Unicode" pitchFamily="34" charset="0"/>
            </a:endParaRPr>
          </a:p>
        </p:txBody>
      </p:sp>
      <p:pic>
        <p:nvPicPr>
          <p:cNvPr id="7" name="Content Placeholder 5" descr="NewspaperBlowup3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4307" t="49820" r="34936" b="3136"/>
          <a:stretch/>
        </p:blipFill>
        <p:spPr>
          <a:xfrm>
            <a:off x="3886200" y="578094"/>
            <a:ext cx="1310640" cy="1260231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3CD45E-6D54-7F4A-B4C2-31B12FFF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3200400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91000" y="2438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TGGACTACGCTAC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2590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38100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CTGTATTACG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42672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ATCAGCTACCACA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15000" y="2819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TCGTAGCTACG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86600" y="38862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ATGCATTAGCAA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15000" y="3733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GCTATCGGA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543800" y="3352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TCAGCTACCA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772400" y="27432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905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GACTACGCT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004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ACTACTGCTA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24200" y="31242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GCTGTATTACG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38400" y="2743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90600" y="5181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ACATCGTAGCT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324600" y="4495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ACGATGCATTA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05000" y="3886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581400" y="5410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5334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GGATCAGCTAC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96200" y="4495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CACATCGTAGC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86600" y="5181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400800" y="32004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267200" y="5791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ACTACGCTAC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" y="6019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371600" y="3352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943600" y="6324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GTATTACGATC 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638800" y="53340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AGCTACCAC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315200" y="57150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514600" y="5867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334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3914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791200" y="2057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AGCTATCGG 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2192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657600" y="41910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819400" y="2057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CTGATGATGGACT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09600" y="4800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ACGCTACTACT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429000" y="6400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GCTAGCTGTAT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2578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TACGATCAGC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772400" y="4953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TACCACATCGT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553200" y="2438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AGCTACGATGCA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343400" y="2971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TTAGCAAGCT 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133600" y="4876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ATCGGATCA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5720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GCTACCACATC 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No Idea What Position Every Read Comes From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43EC81-271A-AD43-BAC5-69FA8884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1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375189">
            <a:off x="304800" y="3200400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979443">
            <a:off x="4191000" y="2438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TGGACTACGCTAC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9757839">
            <a:off x="990600" y="2590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530102">
            <a:off x="3429000" y="38100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CTGTATTACG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9706134">
            <a:off x="4800600" y="42672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ATCAGCTACCACA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9774838">
            <a:off x="5715000" y="2819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TCGTAGCTACG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86600" y="38862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ATGCATTAGCAA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15000" y="3733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GCTATCGGA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9842149">
            <a:off x="7543800" y="3352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TCAGCTACCA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0591461">
            <a:off x="7772400" y="27432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09111">
            <a:off x="381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725331">
            <a:off x="1905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GACTACGCT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004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ACTACTGCTA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24200" y="31242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GCTGTATTACG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20173359">
            <a:off x="2438400" y="2743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789948">
            <a:off x="990600" y="5181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ACATCGTAGCT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1451528">
            <a:off x="6324600" y="4495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ACGATGCATTA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20259666">
            <a:off x="1905000" y="3886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20122013">
            <a:off x="3581400" y="5410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1171567">
            <a:off x="2133600" y="5334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GGATCAGCTAC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1138189">
            <a:off x="7696200" y="4495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CACATCGTAGC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86600" y="5181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727350">
            <a:off x="6400800" y="32004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3238398">
            <a:off x="4267200" y="5791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ACTACGCTAC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1415217">
            <a:off x="609600" y="6019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19786001">
            <a:off x="1371600" y="3352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240847">
            <a:off x="5943600" y="6324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GTATTACGATC 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20335900">
            <a:off x="5638800" y="53340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AGCTACCAC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1040765">
            <a:off x="7315200" y="57150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 rot="19624417">
            <a:off x="2514600" y="5867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096476">
            <a:off x="5334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 rot="8187294">
            <a:off x="73914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2410586">
            <a:off x="5791200" y="2057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AGCTATCGG 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707677">
            <a:off x="12192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3996354">
            <a:off x="3657600" y="41910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819400" y="2057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CTGATGATGGACT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20407526">
            <a:off x="609600" y="4800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ACGCTACTACT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649759">
            <a:off x="3429000" y="6400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GCTAGCTGTAT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7874183">
            <a:off x="52578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TACGATCAGC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772400" y="4953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TACCACATCGT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2459208">
            <a:off x="6553200" y="2438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AGCTACGATGCA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2223946">
            <a:off x="4343400" y="2971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TTAGCAAGCT 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20426515">
            <a:off x="2133600" y="4876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ATCGGATCA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798121">
            <a:off x="45720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GCTACCACATC 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No Idea What Position Every Read Comes From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F7D068-8FA1-0942-9748-29EF6374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1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Who Are These People? </a:t>
            </a:r>
          </a:p>
        </p:txBody>
      </p:sp>
      <p:pic>
        <p:nvPicPr>
          <p:cNvPr id="6147" name="Picture 2" descr="http://scienceblogs.com/geneticfuture/wp-content/blogs.dir/274/files/2012/04/i-12ed148e60eb2c013b97980fb7b94db3-pgp_mugshot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7459" y="733425"/>
            <a:ext cx="3168760" cy="169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4" descr="Macintosh HD:Users:phillipcompeau:Documents:UCSD Math:RA:Book:Chapter 1 Sequencing:PDF:Euler.pd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9" b="3501"/>
          <a:stretch/>
        </p:blipFill>
        <p:spPr bwMode="auto">
          <a:xfrm>
            <a:off x="3002707" y="2448165"/>
            <a:ext cx="872794" cy="11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5" descr="Macintosh HD:Users:phillipcompeau:Documents:UCSD Math:RA:Book:Chapter 1 Sequencing:PDF:Hamilton.p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84" y="2425481"/>
            <a:ext cx="838098" cy="11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6" descr="Macintosh HD:Users:phillipcompeau:Documents:UCSD Math:RA:Book:Chapter 1 Sequencing:PDF:DeBruijn.pd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8" y="2438267"/>
            <a:ext cx="816181" cy="11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2444" y="723900"/>
            <a:ext cx="27215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b="0" i="0" dirty="0">
                <a:latin typeface="+mn-lt"/>
                <a:cs typeface="Times New Roman" pitchFamily="18" charset="0"/>
              </a:rPr>
              <a:t>The human genome is a three billion nucleotide long “book” written in A, C, G, T alphabet</a:t>
            </a:r>
            <a:r>
              <a:rPr lang="en-US" altLang="en-US" sz="2600" dirty="0">
                <a:cs typeface="Times New Roman" pitchFamily="18" charset="0"/>
              </a:rPr>
              <a:t>.</a:t>
            </a:r>
            <a:endParaRPr lang="en-US" sz="26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3000375"/>
            <a:ext cx="8305800" cy="40386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altLang="en-US" sz="1800" i="1" dirty="0">
                <a:cs typeface="Times New Roman" pitchFamily="18" charset="0"/>
              </a:rPr>
              <a:t>       Amoeba  					                         Paris</a:t>
            </a:r>
          </a:p>
          <a:p>
            <a:pPr marL="0" indent="0">
              <a:buNone/>
              <a:defRPr/>
            </a:pPr>
            <a:r>
              <a:rPr lang="en-US" altLang="en-US" sz="1800" i="1" dirty="0">
                <a:cs typeface="Times New Roman" pitchFamily="18" charset="0"/>
              </a:rPr>
              <a:t>         </a:t>
            </a:r>
            <a:r>
              <a:rPr lang="en-US" altLang="en-US" sz="1800" i="1" dirty="0" err="1">
                <a:cs typeface="Times New Roman" pitchFamily="18" charset="0"/>
              </a:rPr>
              <a:t>dubia</a:t>
            </a:r>
            <a:r>
              <a:rPr lang="en-US" altLang="en-US" sz="1800" dirty="0">
                <a:cs typeface="Times New Roman" pitchFamily="18" charset="0"/>
              </a:rPr>
              <a:t>                                                                                                           </a:t>
            </a:r>
            <a:r>
              <a:rPr lang="en-US" altLang="en-US" sz="1800" i="1" dirty="0">
                <a:cs typeface="Times New Roman" pitchFamily="18" charset="0"/>
              </a:rPr>
              <a:t>japonica</a:t>
            </a:r>
            <a:endParaRPr lang="en-US" altLang="en-US" sz="1800" dirty="0"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altLang="en-US" sz="2000" dirty="0">
                <a:cs typeface="Times New Roman" pitchFamily="18" charset="0"/>
              </a:rPr>
              <a:t>                                                </a:t>
            </a:r>
            <a:r>
              <a:rPr lang="en-US" altLang="en-US" sz="2000" i="1" dirty="0">
                <a:cs typeface="Times New Roman" pitchFamily="18" charset="0"/>
              </a:rPr>
              <a:t>                                                          </a:t>
            </a:r>
            <a:endParaRPr lang="en-US" altLang="en-US" sz="2000" dirty="0"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en-US" sz="2000" b="1" dirty="0">
              <a:cs typeface="Times New Roman" pitchFamily="18" charset="0"/>
            </a:endParaRPr>
          </a:p>
        </p:txBody>
      </p:sp>
      <p:pic>
        <p:nvPicPr>
          <p:cNvPr id="13" name="Picture 4" descr="http://www.genomenewsnetwork.org/gnn_images/news_content/02_01/Sizing_genomes/amoeba_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4944302"/>
            <a:ext cx="2247900" cy="162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ttp://images.sciencedaily.com/2010/10/101007120641-large.jpg"/>
          <p:cNvPicPr>
            <a:picLocks noChangeAspect="1" noChangeArrowheads="1"/>
          </p:cNvPicPr>
          <p:nvPr/>
        </p:nvPicPr>
        <p:blipFill>
          <a:blip r:embed="rId9"/>
          <a:srcRect t="-2" b="-327"/>
          <a:stretch>
            <a:fillRect/>
          </a:stretch>
        </p:blipFill>
        <p:spPr bwMode="auto">
          <a:xfrm>
            <a:off x="4677385" y="4944302"/>
            <a:ext cx="2316211" cy="162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4267200"/>
            <a:ext cx="743966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b="0" i="0" dirty="0">
                <a:latin typeface="+mn-lt"/>
                <a:cs typeface="Times New Roman" pitchFamily="18" charset="0"/>
              </a:rPr>
              <a:t>Some genomes are 100 X larger than the human genome: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7459" y="3612649"/>
            <a:ext cx="99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n-lt"/>
              </a:rPr>
              <a:t>Euler</a:t>
            </a:r>
          </a:p>
          <a:p>
            <a:pPr algn="ctr"/>
            <a:r>
              <a:rPr lang="en-US" sz="1400" b="0" i="0" dirty="0">
                <a:latin typeface="+mn-lt"/>
              </a:rPr>
              <a:t>1707-1783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5886" y="3610463"/>
            <a:ext cx="11465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n-lt"/>
              </a:rPr>
              <a:t>Hamilton</a:t>
            </a:r>
          </a:p>
          <a:p>
            <a:pPr algn="ctr"/>
            <a:r>
              <a:rPr lang="en-US" sz="1400" b="0" i="0" dirty="0">
                <a:latin typeface="+mn-lt"/>
              </a:rPr>
              <a:t>1805-1865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1357" y="3612923"/>
            <a:ext cx="11465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n-lt"/>
              </a:rPr>
              <a:t>De </a:t>
            </a:r>
            <a:r>
              <a:rPr lang="en-US" sz="2000" b="0" i="0" dirty="0" err="1">
                <a:latin typeface="+mn-lt"/>
              </a:rPr>
              <a:t>Bruijn</a:t>
            </a:r>
            <a:r>
              <a:rPr lang="en-US" sz="2000" b="0" i="0" dirty="0">
                <a:latin typeface="+mn-lt"/>
              </a:rPr>
              <a:t> </a:t>
            </a:r>
            <a:r>
              <a:rPr lang="en-US" sz="1400" b="0" i="0" dirty="0">
                <a:latin typeface="+mn-lt"/>
              </a:rPr>
              <a:t>1918-2012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5F1F4-E226-814D-8688-3D5B26DF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  <p:bldP spid="3" grpId="0" animBg="1"/>
      <p:bldP spid="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2472268" y="3962400"/>
            <a:ext cx="457200" cy="152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472268" y="3513664"/>
            <a:ext cx="457200" cy="152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375189">
            <a:off x="304800" y="3200400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979443">
            <a:off x="4191000" y="2438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TGGACTACGCTAC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9757839">
            <a:off x="990600" y="2590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530102">
            <a:off x="3429000" y="38100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CTGTATTACG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9706134">
            <a:off x="4800600" y="42672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ATCAGCTACCACA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9774838">
            <a:off x="5715000" y="2819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TCGTAGCTACG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86600" y="38862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ATGCATTAGCAA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87601" y="3462865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GCTATCGGA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9842149">
            <a:off x="7543800" y="3352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TCAGCTACCA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0591461">
            <a:off x="7772400" y="27432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09111">
            <a:off x="381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725331">
            <a:off x="2682203" y="4440578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GACTACGCT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004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ACTACTGCTA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24200" y="31242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GCTGTATTACG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20173359">
            <a:off x="2438400" y="2743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789948">
            <a:off x="990600" y="5181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ACATCGTAGCT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1451528">
            <a:off x="6324600" y="4495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ACGATGCATTA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065504" y="3910475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20122013">
            <a:off x="3581400" y="5410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1171567">
            <a:off x="2133600" y="5334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GGATCAGCTAC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1138189">
            <a:off x="7696200" y="4495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CACATCGTAGC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86600" y="5181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727350">
            <a:off x="6400800" y="32004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3238398">
            <a:off x="4267200" y="5791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ACTACGCTAC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1415217">
            <a:off x="609600" y="6019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19786001">
            <a:off x="1371600" y="3352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240847">
            <a:off x="5943600" y="6324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GTATTACGATC 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20335900">
            <a:off x="5638800" y="53340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AGCTACCAC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1040765">
            <a:off x="7315200" y="57150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 rot="19624417">
            <a:off x="2514600" y="5867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096476">
            <a:off x="5334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 rot="8187294">
            <a:off x="73914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2410586">
            <a:off x="5791200" y="2057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AGCTATCGG 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707677">
            <a:off x="12192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3996354">
            <a:off x="3657600" y="41910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819400" y="2057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CTGATGATGGACT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20407526">
            <a:off x="609600" y="4800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ACGCTACTACT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649759">
            <a:off x="3429000" y="6400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GCTAGCTGTAT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7874183">
            <a:off x="52578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TACGATCAGC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772400" y="4953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TACCACATCGT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2459208">
            <a:off x="6553200" y="2438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AGCTACGATGCA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2223946">
            <a:off x="4343400" y="2971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TTAGCAAGCT 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20426515">
            <a:off x="2133600" y="4876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ATCGGATCA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798121">
            <a:off x="45720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GCTACCACATC 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No Idea What Position Every Read Comes From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4A53BB-4913-184E-86AF-E17B8D26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375189">
            <a:off x="304800" y="3200400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979443">
            <a:off x="4191000" y="2438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TGGACTACGCTAC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9757839">
            <a:off x="990600" y="2590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530102">
            <a:off x="3429000" y="38100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CTGTATTACG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9706134">
            <a:off x="4800600" y="42672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ATCAGCTACCACA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9774838">
            <a:off x="5715000" y="2819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TCGTAGCTACG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86600" y="38862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ATGCATTAGCAA 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2387601" y="3462178"/>
            <a:ext cx="954107" cy="246221"/>
            <a:chOff x="2362200" y="3504513"/>
            <a:chExt cx="954107" cy="246221"/>
          </a:xfrm>
        </p:grpSpPr>
        <p:sp>
          <p:nvSpPr>
            <p:cNvPr id="58" name="Rectangle 57"/>
            <p:cNvSpPr/>
            <p:nvPr/>
          </p:nvSpPr>
          <p:spPr>
            <a:xfrm>
              <a:off x="2446867" y="3555999"/>
              <a:ext cx="457200" cy="152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62200" y="3504513"/>
              <a:ext cx="95410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00" b="0" i="0" dirty="0">
                  <a:solidFill>
                    <a:srgbClr val="000000"/>
                  </a:solidFill>
                  <a:latin typeface="Lucida Console" pitchFamily="49" charset="0"/>
                </a:rPr>
                <a:t>GCTATCGGA </a:t>
              </a:r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 rot="19842149">
            <a:off x="7543800" y="3352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TCAGCTACCA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0591461">
            <a:off x="7772400" y="27432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09111">
            <a:off x="381000" y="4343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725331">
            <a:off x="2682203" y="4440578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GACTACGCT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004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ACTACTGCTA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24200" y="31242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GCTGTATTACG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20173359">
            <a:off x="2438400" y="2743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789948">
            <a:off x="990600" y="5181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ACATCGTAGCT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1451528">
            <a:off x="6324600" y="4495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ACGATGCATTA 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2065504" y="3910475"/>
            <a:ext cx="1031051" cy="246221"/>
            <a:chOff x="2065504" y="3910475"/>
            <a:chExt cx="1031051" cy="246221"/>
          </a:xfrm>
        </p:grpSpPr>
        <p:sp>
          <p:nvSpPr>
            <p:cNvPr id="59" name="Rectangle 58"/>
            <p:cNvSpPr/>
            <p:nvPr/>
          </p:nvSpPr>
          <p:spPr>
            <a:xfrm>
              <a:off x="2472268" y="3962400"/>
              <a:ext cx="457200" cy="152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65504" y="3910475"/>
              <a:ext cx="103105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00" b="0" i="0" dirty="0">
                  <a:solidFill>
                    <a:srgbClr val="000000"/>
                  </a:solidFill>
                  <a:latin typeface="Lucida Console" pitchFamily="49" charset="0"/>
                </a:rPr>
                <a:t>GCAAGCTATC </a:t>
              </a:r>
              <a:endParaRPr lang="en-US" dirty="0"/>
            </a:p>
          </p:txBody>
        </p:sp>
      </p:grpSp>
      <p:sp>
        <p:nvSpPr>
          <p:cNvPr id="29" name="Rectangle 28"/>
          <p:cNvSpPr/>
          <p:nvPr/>
        </p:nvSpPr>
        <p:spPr>
          <a:xfrm rot="20122013">
            <a:off x="3581400" y="5410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GCAAGCTATC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1171567">
            <a:off x="2133600" y="5334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GGATCAGCTAC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1138189">
            <a:off x="7696200" y="4495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CACATCGTAGC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86600" y="5181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727350">
            <a:off x="6400800" y="32004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3238398">
            <a:off x="4267200" y="57912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ACTACGCTAC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1415217">
            <a:off x="609600" y="6019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 rot="19786001">
            <a:off x="1371600" y="3352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TACTGCTAGCT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240847">
            <a:off x="5943600" y="6324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GTATTACGATC 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20335900">
            <a:off x="5638800" y="53340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AGCTACCAC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 rot="1040765">
            <a:off x="7315200" y="57150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 rot="19624417">
            <a:off x="2514600" y="5867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ATCGTAGCTACG 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096476">
            <a:off x="5334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 rot="8187294">
            <a:off x="73914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ATGCATTAGCA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2410586">
            <a:off x="5791200" y="20574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AGCTATCGG 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707677">
            <a:off x="1219200" y="20574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ATCAGCTACCA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3996354">
            <a:off x="3657600" y="4191000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CATCGTAGC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819400" y="2057400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CTGATGATGGACT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20407526">
            <a:off x="609600" y="48006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ACGCTACTACT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649759">
            <a:off x="3429000" y="6400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GCTAGCTGTAT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7874183">
            <a:off x="5257800" y="48006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TACGATCAGC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772400" y="49530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TACCACATCGT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2459208">
            <a:off x="6553200" y="2438400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AGCTACGATGCA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2223946">
            <a:off x="4343400" y="2971800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TTAGCAAGCT 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20426515">
            <a:off x="2133600" y="4876800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ATCGGATCA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798121">
            <a:off x="4572000" y="3733800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0" i="0" dirty="0">
                <a:solidFill>
                  <a:srgbClr val="000000"/>
                </a:solidFill>
                <a:latin typeface="Lucida Console" pitchFamily="49" charset="0"/>
              </a:rPr>
              <a:t>GCTACCACATC 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No Idea What Position Every Read Comes From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CF8377-F633-2D46-8641-4E014474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04 -0.065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ReadGeneration2.pdf"/>
          <p:cNvPicPr>
            <a:picLocks noChangeAspect="1"/>
          </p:cNvPicPr>
          <p:nvPr/>
        </p:nvPicPr>
        <p:blipFill>
          <a:blip r:embed="rId3"/>
          <a:srcRect t="13333" r="134" b="59000"/>
          <a:stretch>
            <a:fillRect/>
          </a:stretch>
        </p:blipFill>
        <p:spPr bwMode="auto">
          <a:xfrm>
            <a:off x="457200" y="2010661"/>
            <a:ext cx="82296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ReadGeneration2.pdf"/>
          <p:cNvPicPr>
            <a:picLocks noChangeAspect="1"/>
          </p:cNvPicPr>
          <p:nvPr/>
        </p:nvPicPr>
        <p:blipFill>
          <a:blip r:embed="rId4"/>
          <a:srcRect t="77779" r="-1715"/>
          <a:stretch>
            <a:fillRect/>
          </a:stretch>
        </p:blipFill>
        <p:spPr bwMode="auto">
          <a:xfrm>
            <a:off x="381000" y="4068061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85788" y="1569336"/>
            <a:ext cx="50930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 i="0" dirty="0">
                <a:latin typeface="Lucida Sans Unicode" pitchFamily="34" charset="0"/>
                <a:cs typeface="Lucida Sans Unicode" pitchFamily="34" charset="0"/>
              </a:rPr>
              <a:t>Multiple (</a:t>
            </a:r>
            <a:r>
              <a:rPr lang="en-US" altLang="en-US" sz="2000" b="0" i="0" dirty="0" err="1">
                <a:latin typeface="Lucida Sans Unicode" pitchFamily="34" charset="0"/>
                <a:cs typeface="Lucida Sans Unicode" pitchFamily="34" charset="0"/>
              </a:rPr>
              <a:t>unsequenced</a:t>
            </a:r>
            <a:r>
              <a:rPr lang="en-US" altLang="en-US" sz="2000" b="0" i="0" dirty="0">
                <a:latin typeface="Lucida Sans Unicode" pitchFamily="34" charset="0"/>
                <a:cs typeface="Lucida Sans Unicode" pitchFamily="34" charset="0"/>
              </a:rPr>
              <a:t>) genome copies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609600" y="3687061"/>
            <a:ext cx="925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 i="0" dirty="0">
                <a:latin typeface="Lucida Sans Unicode" pitchFamily="34" charset="0"/>
                <a:cs typeface="Lucida Sans Unicode" pitchFamily="34" charset="0"/>
              </a:rPr>
              <a:t>Reads</a:t>
            </a:r>
          </a:p>
        </p:txBody>
      </p:sp>
      <p:pic>
        <p:nvPicPr>
          <p:cNvPr id="34823" name="Picture 3" descr="ReadGeneration2.pdf"/>
          <p:cNvPicPr>
            <a:picLocks noChangeAspect="1"/>
          </p:cNvPicPr>
          <p:nvPr/>
        </p:nvPicPr>
        <p:blipFill>
          <a:blip r:embed="rId4"/>
          <a:srcRect t="13333" r="1060" b="84444"/>
          <a:stretch>
            <a:fillRect/>
          </a:stretch>
        </p:blipFill>
        <p:spPr bwMode="auto">
          <a:xfrm>
            <a:off x="533400" y="5887336"/>
            <a:ext cx="81534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7"/>
          <p:cNvSpPr txBox="1">
            <a:spLocks noChangeArrowheads="1"/>
          </p:cNvSpPr>
          <p:nvPr/>
        </p:nvSpPr>
        <p:spPr bwMode="auto">
          <a:xfrm>
            <a:off x="609600" y="5549199"/>
            <a:ext cx="327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0" i="0" dirty="0">
                <a:latin typeface="Lucida Sans Unicode" pitchFamily="34" charset="0"/>
                <a:cs typeface="Lucida Sans Unicode" pitchFamily="34" charset="0"/>
              </a:rPr>
              <a:t>Assembled genome</a:t>
            </a:r>
          </a:p>
        </p:txBody>
      </p:sp>
      <p:sp>
        <p:nvSpPr>
          <p:cNvPr id="34825" name="TextBox 8"/>
          <p:cNvSpPr txBox="1">
            <a:spLocks noChangeArrowheads="1"/>
          </p:cNvSpPr>
          <p:nvPr/>
        </p:nvSpPr>
        <p:spPr bwMode="auto">
          <a:xfrm>
            <a:off x="527050" y="5912736"/>
            <a:ext cx="809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 i="0">
                <a:latin typeface="Lucida Console" pitchFamily="49" charset="0"/>
              </a:rPr>
              <a:t>…</a:t>
            </a:r>
            <a:r>
              <a:rPr lang="en-US" altLang="en-US" b="0" i="0">
                <a:latin typeface="Lucida Console" pitchFamily="49" charset="0"/>
              </a:rPr>
              <a:t>GGCATGCGTCAGAAACTATCATAGCTAGATCGTACGTAGCC</a:t>
            </a:r>
            <a:r>
              <a:rPr lang="en-US" altLang="en-US" sz="2000" b="0" i="0">
                <a:latin typeface="Lucida Console" pitchFamily="49" charset="0"/>
              </a:rPr>
              <a:t>…</a:t>
            </a:r>
          </a:p>
        </p:txBody>
      </p:sp>
      <p:pic>
        <p:nvPicPr>
          <p:cNvPr id="34826" name="Picture 3" descr="ReadGeneration2.pdf"/>
          <p:cNvPicPr>
            <a:picLocks noChangeAspect="1"/>
          </p:cNvPicPr>
          <p:nvPr/>
        </p:nvPicPr>
        <p:blipFill>
          <a:blip r:embed="rId4"/>
          <a:srcRect l="37122" t="44444" r="38837" b="33333"/>
          <a:stretch>
            <a:fillRect/>
          </a:stretch>
        </p:blipFill>
        <p:spPr bwMode="auto">
          <a:xfrm>
            <a:off x="3657600" y="4788786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3" descr="ReadGeneration2.pdf"/>
          <p:cNvPicPr>
            <a:picLocks noChangeAspect="1"/>
          </p:cNvPicPr>
          <p:nvPr/>
        </p:nvPicPr>
        <p:blipFill>
          <a:blip r:embed="rId5"/>
          <a:srcRect l="36063" t="45445" r="38046" b="33333"/>
          <a:stretch>
            <a:fillRect/>
          </a:stretch>
        </p:blipFill>
        <p:spPr bwMode="auto">
          <a:xfrm>
            <a:off x="3581400" y="2994911"/>
            <a:ext cx="21336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5791200" y="3112386"/>
            <a:ext cx="19302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i="0" dirty="0">
                <a:solidFill>
                  <a:srgbClr val="1C20CE"/>
                </a:solidFill>
                <a:latin typeface="+mn-lt"/>
                <a:cs typeface="Lucida Sans Unicode" pitchFamily="34" charset="0"/>
              </a:rPr>
              <a:t>Read generation</a:t>
            </a:r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5791200" y="4922136"/>
            <a:ext cx="21419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i="0" dirty="0">
                <a:solidFill>
                  <a:srgbClr val="00B050"/>
                </a:solidFill>
                <a:latin typeface="+mn-lt"/>
                <a:cs typeface="Lucida Sans Unicode" pitchFamily="34" charset="0"/>
              </a:rPr>
              <a:t>Genome assembly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76200" y="3048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2800" b="0" i="0" dirty="0">
                <a:cs typeface="Arial" pitchFamily="34" charset="0"/>
              </a:rPr>
              <a:t>  </a:t>
            </a:r>
            <a:r>
              <a:rPr lang="en-US" altLang="en-US" sz="3500" b="0" i="0" dirty="0">
                <a:cs typeface="Arial" pitchFamily="34" charset="0"/>
              </a:rPr>
              <a:t>From </a:t>
            </a:r>
            <a:r>
              <a:rPr lang="en-US" altLang="en-US" sz="3500" b="0" i="0" dirty="0">
                <a:solidFill>
                  <a:srgbClr val="0000FF"/>
                </a:solidFill>
                <a:cs typeface="Arial" pitchFamily="34" charset="0"/>
              </a:rPr>
              <a:t>Experimental</a:t>
            </a:r>
            <a:r>
              <a:rPr lang="en-US" altLang="en-US" sz="3500" b="0" i="0" dirty="0">
                <a:cs typeface="Arial" pitchFamily="34" charset="0"/>
              </a:rPr>
              <a:t> to </a:t>
            </a:r>
            <a:r>
              <a:rPr lang="en-US" altLang="en-US" sz="3500" b="0" i="0" dirty="0">
                <a:solidFill>
                  <a:srgbClr val="00B050"/>
                </a:solidFill>
                <a:cs typeface="Arial" pitchFamily="34" charset="0"/>
              </a:rPr>
              <a:t>Computational</a:t>
            </a:r>
            <a:r>
              <a:rPr lang="en-US" altLang="en-US" sz="3500" b="0" i="0" dirty="0">
                <a:cs typeface="Arial" pitchFamily="34" charset="0"/>
              </a:rPr>
              <a:t> Challenges </a:t>
            </a:r>
            <a:endParaRPr lang="en-US" altLang="en-US" sz="3500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79E57E-986E-D84F-A851-10393157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46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64631" y="978078"/>
            <a:ext cx="6934200" cy="5334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Modern sequencing machines cannot read an entire genome one nucleotide at a time from beginning to end (like we read a book)</a:t>
            </a: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They can only shred the genome and generate short  </a:t>
            </a: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reads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The genome assembly is not the same as a jigsaw puzzle: we must use </a:t>
            </a:r>
            <a:r>
              <a:rPr lang="en-US" altLang="en-US" i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overlapping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reads to reconstruct the genome, a  giant </a:t>
            </a: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overlap puzzle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altLang="en-US" b="0" i="0" dirty="0">
                <a:latin typeface="Arial" pitchFamily="34" charset="0"/>
                <a:cs typeface="Arial" pitchFamily="34" charset="0"/>
              </a:rPr>
              <a:t>What Makes Genome Sequencing Difficult?</a:t>
            </a:r>
            <a:r>
              <a:rPr lang="en-US" altLang="en-US" b="0" i="0" dirty="0">
                <a:cs typeface="Arial" pitchFamily="34" charset="0"/>
              </a:rPr>
              <a:t> </a:t>
            </a:r>
          </a:p>
        </p:txBody>
      </p:sp>
      <p:pic>
        <p:nvPicPr>
          <p:cNvPr id="5" name="Picture 4" descr="http://www.topnews.in/light/files/jigsaw_puzz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8215" y="4354524"/>
            <a:ext cx="2026508" cy="13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spect="1"/>
          </p:cNvSpPr>
          <p:nvPr/>
        </p:nvSpPr>
        <p:spPr bwMode="auto">
          <a:xfrm>
            <a:off x="7153523" y="4130043"/>
            <a:ext cx="1828800" cy="1828800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cxnSp>
        <p:nvCxnSpPr>
          <p:cNvPr id="7" name="Straight Connector 3"/>
          <p:cNvCxnSpPr>
            <a:cxnSpLocks noChangeShapeType="1"/>
            <a:stCxn id="6" idx="3"/>
            <a:endCxn id="6" idx="7"/>
          </p:cNvCxnSpPr>
          <p:nvPr/>
        </p:nvCxnSpPr>
        <p:spPr bwMode="auto">
          <a:xfrm flipV="1">
            <a:off x="7421345" y="4397865"/>
            <a:ext cx="1293156" cy="1293156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</p:cxnSp>
      <p:pic>
        <p:nvPicPr>
          <p:cNvPr id="23554" name="Picture 2" descr="http://www.clker.com/cliparts/9/9/3/9/11971497511117136851nlyl_reading_man_with_glasses.svg.med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86" y="1269879"/>
            <a:ext cx="1228484" cy="12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4"/>
          <p:cNvSpPr>
            <a:spLocks noChangeAspect="1"/>
          </p:cNvSpPr>
          <p:nvPr/>
        </p:nvSpPr>
        <p:spPr bwMode="auto">
          <a:xfrm>
            <a:off x="7153523" y="978078"/>
            <a:ext cx="1828800" cy="1828800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800"/>
          </a:p>
        </p:txBody>
      </p:sp>
      <p:cxnSp>
        <p:nvCxnSpPr>
          <p:cNvPr id="10" name="Straight Connector 3"/>
          <p:cNvCxnSpPr>
            <a:cxnSpLocks noChangeShapeType="1"/>
          </p:cNvCxnSpPr>
          <p:nvPr/>
        </p:nvCxnSpPr>
        <p:spPr bwMode="auto">
          <a:xfrm flipV="1">
            <a:off x="7421345" y="1221921"/>
            <a:ext cx="1293156" cy="1293156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5B6F9C-DF5D-4C4E-A39B-3771C687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08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AFAD4-3D27-1445-9D7D-385FC41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70" y="1855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The Genome Sequencing Problem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47800"/>
            <a:ext cx="84582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0" dirty="0"/>
              <a:t>Genome Sequencing Problem</a:t>
            </a:r>
            <a:r>
              <a:rPr lang="en-US" b="0" i="0" dirty="0"/>
              <a:t>. Reconstruct a genome from reads. </a:t>
            </a:r>
          </a:p>
          <a:p>
            <a:pPr marL="457200" indent="-457200">
              <a:buFont typeface="Arial"/>
              <a:buChar char="•"/>
            </a:pPr>
            <a:r>
              <a:rPr lang="en-US" i="0" dirty="0"/>
              <a:t>Input</a:t>
            </a:r>
            <a:r>
              <a:rPr lang="en-US" b="0" i="0" dirty="0"/>
              <a:t>. A collection of strings </a:t>
            </a:r>
            <a:r>
              <a:rPr lang="en-US" b="0" dirty="0"/>
              <a:t>Reads</a:t>
            </a:r>
            <a:r>
              <a:rPr lang="en-US" b="0" i="0" dirty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i="0" dirty="0"/>
              <a:t>Output</a:t>
            </a:r>
            <a:r>
              <a:rPr lang="en-US" b="0" i="0" dirty="0"/>
              <a:t>. A string </a:t>
            </a:r>
            <a:r>
              <a:rPr lang="en-US" b="0" dirty="0"/>
              <a:t>Genome</a:t>
            </a:r>
            <a:r>
              <a:rPr lang="en-US" b="0" i="0" dirty="0"/>
              <a:t> reconstructed from </a:t>
            </a:r>
            <a:r>
              <a:rPr lang="en-US" b="0" dirty="0"/>
              <a:t>Reads</a:t>
            </a:r>
            <a:r>
              <a:rPr lang="en-US" b="0" i="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81299" y="2871746"/>
            <a:ext cx="4124625" cy="3733800"/>
            <a:chOff x="2286000" y="2819400"/>
            <a:chExt cx="4124625" cy="3733800"/>
          </a:xfrm>
        </p:grpSpPr>
        <p:pic>
          <p:nvPicPr>
            <p:cNvPr id="6" name="Picture 5" descr="pave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4038600"/>
              <a:ext cx="3771900" cy="2514600"/>
            </a:xfrm>
            <a:prstGeom prst="rect">
              <a:avLst/>
            </a:prstGeom>
          </p:spPr>
        </p:pic>
        <p:sp>
          <p:nvSpPr>
            <p:cNvPr id="11" name="Cloud Callout 10"/>
            <p:cNvSpPr/>
            <p:nvPr/>
          </p:nvSpPr>
          <p:spPr>
            <a:xfrm>
              <a:off x="2600625" y="2819400"/>
              <a:ext cx="3810000" cy="1524000"/>
            </a:xfrm>
            <a:prstGeom prst="cloudCallo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0" dirty="0">
                  <a:solidFill>
                    <a:srgbClr val="FFFFFF"/>
                  </a:solidFill>
                </a:rPr>
                <a:t>This is not a computational problem!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6DFA5-BD11-A04E-885B-785E37D1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6858000" cy="5334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sz="2000" b="1" i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What Is </a:t>
            </a:r>
            <a:r>
              <a:rPr lang="en-US" b="0" dirty="0"/>
              <a:t>k</a:t>
            </a:r>
            <a:r>
              <a:rPr lang="en-US" b="0" i="0" dirty="0"/>
              <a:t>-</a:t>
            </a:r>
            <a:r>
              <a:rPr lang="en-US" b="0" i="0" dirty="0" err="1"/>
              <a:t>mer</a:t>
            </a:r>
            <a:r>
              <a:rPr lang="en-US" b="0" i="0" dirty="0"/>
              <a:t> Composition?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05000" y="1143000"/>
            <a:ext cx="8534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2000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TA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A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i="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i="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</a:t>
            </a:r>
            <a:r>
              <a:rPr lang="en-US" sz="2000" i="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</a:t>
            </a:r>
            <a:r>
              <a:rPr lang="en-US" sz="2000" i="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i="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i="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 </a:t>
            </a:r>
            <a:r>
              <a:rPr lang="en-US" sz="2000" i="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  </a:t>
            </a:r>
            <a:r>
              <a:rPr lang="en-US" sz="2000" i="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i="0" kern="0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  <a:endParaRPr lang="en-US" sz="2000" i="0" kern="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2000250" lvl="0" indent="8890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                         </a:t>
            </a:r>
            <a:r>
              <a:rPr lang="en-US" sz="2000" i="0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i="0" kern="0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078E04-42C4-2C41-9678-37933459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448800" cy="4876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sz="2000" b="1" i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 marL="0" indent="0"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 GG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kern="0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  <a:r>
              <a:rPr lang="en-US" sz="2000" b="1" kern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kern="0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</a:p>
          <a:p>
            <a:pPr marL="0" indent="0">
              <a:buNone/>
              <a:defRPr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 marL="0" lvl="0" indent="0"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ATG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G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</a:p>
          <a:p>
            <a:pPr marL="0" lvl="0" indent="0" algn="ctr">
              <a:buNone/>
              <a:defRPr/>
            </a:pPr>
            <a:endParaRPr lang="en-US" sz="2000" b="1" dirty="0">
              <a:solidFill>
                <a:srgbClr val="660066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lvl="0" indent="0" algn="ctr">
              <a:buNone/>
              <a:defRPr/>
            </a:pPr>
            <a:r>
              <a:rPr lang="en-US" sz="2800" dirty="0">
                <a:ea typeface="Times New Roman"/>
                <a:cs typeface="Courier New" panose="02070309020205020404" pitchFamily="49" charset="0"/>
              </a:rPr>
              <a:t>e.g., lexicographic order (like in a dictionary)</a:t>
            </a:r>
          </a:p>
          <a:p>
            <a:pPr marL="0" indent="0" eaLnBrk="1" hangingPunct="1">
              <a:buFontTx/>
              <a:buNone/>
              <a:defRPr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</a:t>
            </a:r>
            <a:r>
              <a:rPr lang="en-US" b="0" dirty="0"/>
              <a:t>k</a:t>
            </a:r>
            <a:r>
              <a:rPr lang="en-US" b="0" i="0" dirty="0"/>
              <a:t>-</a:t>
            </a:r>
            <a:r>
              <a:rPr lang="en-US" b="0" i="0" dirty="0" err="1"/>
              <a:t>mer</a:t>
            </a:r>
            <a:r>
              <a:rPr lang="en-US" b="0" i="0" dirty="0"/>
              <a:t> Composition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36B4E-13F9-2942-B155-364E3458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228600" y="1905000"/>
            <a:ext cx="868680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i="0" dirty="0">
                <a:latin typeface="+mn-lt"/>
              </a:rPr>
              <a:t>String Reconstruction Problem</a:t>
            </a:r>
            <a:r>
              <a:rPr lang="en-US" altLang="en-US" sz="2800" b="0" i="0" dirty="0">
                <a:latin typeface="+mn-lt"/>
              </a:rPr>
              <a:t>. Reconstruct a string from its </a:t>
            </a:r>
            <a:r>
              <a:rPr lang="en-US" altLang="en-US" sz="2800" b="0" dirty="0" err="1">
                <a:latin typeface="+mn-lt"/>
              </a:rPr>
              <a:t>k</a:t>
            </a:r>
            <a:r>
              <a:rPr lang="en-US" altLang="en-US" sz="2800" b="0" i="0" dirty="0" err="1">
                <a:latin typeface="+mn-lt"/>
              </a:rPr>
              <a:t>-mer</a:t>
            </a:r>
            <a:r>
              <a:rPr lang="en-US" altLang="en-US" sz="2800" b="0" i="0" dirty="0">
                <a:latin typeface="+mn-lt"/>
              </a:rPr>
              <a:t> composition. </a:t>
            </a:r>
          </a:p>
          <a:p>
            <a:r>
              <a:rPr lang="en-US" altLang="en-US" sz="2800" b="0" i="0" dirty="0">
                <a:latin typeface="+mn-lt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i="0" dirty="0">
                <a:latin typeface="+mn-lt"/>
              </a:rPr>
              <a:t>Input</a:t>
            </a:r>
            <a:r>
              <a:rPr lang="en-US" altLang="en-US" sz="2800" b="0" i="0" dirty="0">
                <a:latin typeface="+mn-lt"/>
              </a:rPr>
              <a:t>. A collection of </a:t>
            </a:r>
            <a:r>
              <a:rPr lang="en-US" altLang="en-US" sz="2800" b="0" dirty="0">
                <a:latin typeface="+mn-lt"/>
              </a:rPr>
              <a:t>k</a:t>
            </a:r>
            <a:r>
              <a:rPr lang="en-US" altLang="en-US" sz="2800" b="0" i="0" dirty="0">
                <a:latin typeface="+mn-lt"/>
              </a:rPr>
              <a:t>-</a:t>
            </a:r>
            <a:r>
              <a:rPr lang="en-US" altLang="en-US" sz="2800" b="0" i="0" dirty="0" err="1">
                <a:latin typeface="+mn-lt"/>
              </a:rPr>
              <a:t>mers</a:t>
            </a:r>
            <a:r>
              <a:rPr lang="en-US" altLang="en-US" sz="2800" b="0" i="0" dirty="0">
                <a:latin typeface="+mn-lt"/>
              </a:rPr>
              <a:t>. </a:t>
            </a:r>
          </a:p>
          <a:p>
            <a:r>
              <a:rPr lang="en-US" altLang="en-US" sz="2800" b="0" i="0" dirty="0">
                <a:latin typeface="+mn-lt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i="0" dirty="0">
                <a:latin typeface="+mn-lt"/>
              </a:rPr>
              <a:t>Output</a:t>
            </a:r>
            <a:r>
              <a:rPr lang="en-US" altLang="en-US" sz="2800" b="0" i="0" dirty="0">
                <a:latin typeface="+mn-lt"/>
              </a:rPr>
              <a:t>. A </a:t>
            </a:r>
            <a:r>
              <a:rPr lang="en-US" altLang="en-US" sz="2800" b="0" dirty="0">
                <a:latin typeface="+mn-lt"/>
              </a:rPr>
              <a:t>Genome</a:t>
            </a:r>
            <a:r>
              <a:rPr lang="en-US" altLang="en-US" sz="2800" b="0" i="0" dirty="0">
                <a:latin typeface="+mn-lt"/>
              </a:rPr>
              <a:t> such that </a:t>
            </a:r>
            <a:r>
              <a:rPr lang="en-US" altLang="en-US" sz="2800" b="0" dirty="0" err="1">
                <a:latin typeface="+mn-lt"/>
              </a:rPr>
              <a:t>Composition</a:t>
            </a:r>
            <a:r>
              <a:rPr lang="en-US" altLang="en-US" sz="2800" b="0" baseline="-25000" dirty="0" err="1">
                <a:latin typeface="+mn-lt"/>
              </a:rPr>
              <a:t>k</a:t>
            </a:r>
            <a:r>
              <a:rPr lang="en-US" altLang="en-US" sz="2800" b="0" dirty="0">
                <a:latin typeface="+mn-lt"/>
              </a:rPr>
              <a:t>(Genome)</a:t>
            </a:r>
            <a:r>
              <a:rPr lang="en-US" altLang="en-US" sz="2800" b="0" i="0" dirty="0">
                <a:latin typeface="+mn-lt"/>
              </a:rPr>
              <a:t> is equal to the collection of </a:t>
            </a:r>
            <a:r>
              <a:rPr lang="en-US" altLang="en-US" sz="2800" b="0" dirty="0">
                <a:latin typeface="+mn-lt"/>
              </a:rPr>
              <a:t>k</a:t>
            </a:r>
            <a:r>
              <a:rPr lang="en-US" altLang="en-US" sz="2800" b="0" i="0" dirty="0">
                <a:latin typeface="+mn-lt"/>
              </a:rPr>
              <a:t>-</a:t>
            </a:r>
            <a:r>
              <a:rPr lang="en-US" altLang="en-US" sz="2800" b="0" i="0" dirty="0" err="1">
                <a:latin typeface="+mn-lt"/>
              </a:rPr>
              <a:t>mers</a:t>
            </a:r>
            <a:r>
              <a:rPr lang="en-US" altLang="en-US" sz="2800" b="0" i="0" dirty="0">
                <a:latin typeface="+mn-lt"/>
              </a:rPr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Reconstructing a String from its Composition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95C556-8FE9-0346-83C3-5040359E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29540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4167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400800" y="1295400"/>
            <a:ext cx="638282" cy="381000"/>
            <a:chOff x="6400800" y="1295400"/>
            <a:chExt cx="638282" cy="381000"/>
          </a:xfrm>
        </p:grpSpPr>
        <p:sp>
          <p:nvSpPr>
            <p:cNvPr id="23" name="Oval 22"/>
            <p:cNvSpPr/>
            <p:nvPr/>
          </p:nvSpPr>
          <p:spPr bwMode="auto">
            <a:xfrm>
              <a:off x="6400800" y="1295400"/>
              <a:ext cx="609600" cy="381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08781" y="1295400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0" kern="0" dirty="0">
                  <a:solidFill>
                    <a:srgbClr val="000000"/>
                  </a:solidFill>
                  <a:latin typeface="Calibri" pitchFamily="34" charset="0"/>
                  <a:ea typeface="Times New Roman"/>
                  <a:cs typeface="Courier New"/>
                </a:rPr>
                <a:t>TA</a:t>
              </a:r>
              <a:r>
                <a:rPr lang="en-US" sz="1800" i="0" kern="0" dirty="0">
                  <a:solidFill>
                    <a:srgbClr val="0000FF"/>
                  </a:solidFill>
                  <a:latin typeface="Calibri" pitchFamily="34" charset="0"/>
                  <a:ea typeface="Times New Roman"/>
                  <a:cs typeface="Courier New"/>
                </a:rPr>
                <a:t>A </a:t>
              </a:r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DF4AF1-D643-F743-AD69-4CC41AC3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6849 0.205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0" y="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30157" y="2209800"/>
            <a:ext cx="88392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pPr lvl="1"/>
            <a:r>
              <a:rPr lang="en-US" altLang="en-US" sz="3200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Applications in </a:t>
            </a:r>
            <a:r>
              <a:rPr lang="en-US" altLang="en-US" sz="3200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medicine</a:t>
            </a:r>
            <a:r>
              <a:rPr lang="en-US" altLang="en-US" sz="3200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(genomes of fungi-producing bacteria), </a:t>
            </a:r>
            <a:r>
              <a:rPr lang="en-US" altLang="en-US" sz="3200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agriculture</a:t>
            </a:r>
            <a:r>
              <a:rPr lang="en-US" altLang="en-US" sz="3200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(oil palm genome), </a:t>
            </a:r>
            <a:r>
              <a:rPr lang="en-US" altLang="en-US" sz="3200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biotechnology</a:t>
            </a:r>
            <a:r>
              <a:rPr lang="en-US" altLang="en-US" sz="3200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 (genomes of energy-producing cyanobacteria), etc., etc., etc.  </a:t>
            </a:r>
          </a:p>
          <a:p>
            <a:pPr marL="457200" lvl="1" indent="0">
              <a:buNone/>
            </a:pPr>
            <a:endParaRPr lang="en-US" altLang="en-US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Why Do We Sequence 1000s of Species?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" y="1066800"/>
            <a:ext cx="8839200" cy="1511859"/>
            <a:chOff x="228600" y="2664324"/>
            <a:chExt cx="8839200" cy="1511859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692783"/>
              <a:ext cx="1208346" cy="146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2690109"/>
              <a:ext cx="1190841" cy="14856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2664324"/>
              <a:ext cx="1206482" cy="14898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01000" y="2690109"/>
              <a:ext cx="1066800" cy="14667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2666679"/>
              <a:ext cx="1149195" cy="15095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95600" y="2688236"/>
              <a:ext cx="1189720" cy="14874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81800" y="2698316"/>
              <a:ext cx="1107133" cy="14561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117C9C-F4C8-E741-A77C-0CDA2B9E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31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228600" y="1371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45140" y="281043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29540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4167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 bwMode="auto">
          <a:xfrm>
            <a:off x="134470" y="1295400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298CBB-E1BE-C940-A08D-77C53CB0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345140" y="281043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167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34470" y="1295400"/>
            <a:ext cx="609600" cy="381000"/>
            <a:chOff x="134470" y="1295400"/>
            <a:chExt cx="609600" cy="3810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28600" y="1371600"/>
              <a:ext cx="27432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1295400"/>
              <a:ext cx="577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0" kern="0" dirty="0">
                  <a:solidFill>
                    <a:srgbClr val="000000"/>
                  </a:solidFill>
                  <a:latin typeface="Calibri" pitchFamily="34" charset="0"/>
                  <a:ea typeface="Times New Roman"/>
                  <a:cs typeface="Courier New"/>
                </a:rPr>
                <a:t>A</a:t>
              </a:r>
              <a:r>
                <a:rPr lang="en-US" sz="1800" i="0" kern="0" dirty="0">
                  <a:solidFill>
                    <a:srgbClr val="0000FF"/>
                  </a:solidFill>
                  <a:latin typeface="Calibri" pitchFamily="34" charset="0"/>
                  <a:ea typeface="Times New Roman"/>
                  <a:cs typeface="Courier New"/>
                </a:rPr>
                <a:t>AT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34470" y="1295400"/>
              <a:ext cx="609600" cy="381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90CD-4A95-7640-8226-D1FA6FB3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01024 0.2388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788895" y="136263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352775" y="136263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922930" y="1371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19050" y="305696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167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 bwMode="auto">
          <a:xfrm>
            <a:off x="717175" y="1286435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0FBA4-7BE4-A447-81A8-3CC3399F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23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93060" y="306145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14167" y="1286435"/>
            <a:ext cx="612608" cy="381000"/>
            <a:chOff x="714167" y="1286435"/>
            <a:chExt cx="612608" cy="3810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788895" y="1362635"/>
              <a:ext cx="27432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4167" y="1295400"/>
              <a:ext cx="585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0" kern="0" dirty="0">
                  <a:solidFill>
                    <a:srgbClr val="0000FF"/>
                  </a:solidFill>
                  <a:latin typeface="Calibri" pitchFamily="34" charset="0"/>
                  <a:ea typeface="Times New Roman"/>
                  <a:cs typeface="Courier New"/>
                </a:rPr>
                <a:t>ATG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17175" y="1286435"/>
              <a:ext cx="609600" cy="381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16C869-33B9-694A-B9C3-BA6EFD5D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0283 0.28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ECF06-3D30-1947-A844-1DDBD575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8229600" y="1371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59445" y="1394005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117080" y="139401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40975" y="3276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3400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 bwMode="auto">
          <a:xfrm>
            <a:off x="7010400" y="1295400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620000" y="1295400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229600" y="1295400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Action Button: Help 28">
            <a:hlinkClick r:id="" action="ppaction://noaction" highlightClick="1"/>
          </p:cNvPr>
          <p:cNvSpPr/>
          <p:nvPr/>
        </p:nvSpPr>
        <p:spPr bwMode="auto">
          <a:xfrm>
            <a:off x="7391400" y="2133600"/>
            <a:ext cx="914400" cy="914400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BF854-6E50-4244-ACEB-5F675708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9" grpId="0" animBg="1"/>
      <p:bldP spid="31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640975" y="3276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8153400" y="1295400"/>
            <a:ext cx="685800" cy="381000"/>
            <a:chOff x="8153400" y="1295400"/>
            <a:chExt cx="685800" cy="3810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8229600" y="1371600"/>
              <a:ext cx="27432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53400" y="1295400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0" kern="0" dirty="0">
                  <a:solidFill>
                    <a:srgbClr val="0000FF"/>
                  </a:solidFill>
                  <a:latin typeface="Calibri" pitchFamily="34" charset="0"/>
                  <a:ea typeface="Times New Roman"/>
                  <a:cs typeface="Courier New"/>
                </a:rPr>
                <a:t>TG</a:t>
              </a:r>
              <a:r>
                <a:rPr lang="en-US" sz="1800" i="0" kern="0" dirty="0">
                  <a:solidFill>
                    <a:srgbClr val="660066"/>
                  </a:solidFill>
                  <a:latin typeface="Calibri" pitchFamily="34" charset="0"/>
                  <a:ea typeface="Times New Roman"/>
                  <a:cs typeface="Courier New"/>
                </a:rPr>
                <a:t>T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229600" y="1295400"/>
              <a:ext cx="609600" cy="381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2BA71-DBA1-0F49-84A1-4A1303B0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82917 0.3166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00" y="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5943600" y="13716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0965" y="35814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4647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51856" y="35052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>
            <a:off x="5867400" y="1295400"/>
            <a:ext cx="609600" cy="381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D95442-F693-B444-99FA-1F70CBB4F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3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770965" y="35814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51856" y="35052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864647" y="1295400"/>
            <a:ext cx="612353" cy="381000"/>
            <a:chOff x="5864647" y="1295400"/>
            <a:chExt cx="612353" cy="3810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5943600" y="1371600"/>
              <a:ext cx="27432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64647" y="1295400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0" kern="0" dirty="0">
                  <a:solidFill>
                    <a:srgbClr val="0000FF"/>
                  </a:solidFill>
                  <a:latin typeface="Calibri" pitchFamily="34" charset="0"/>
                  <a:ea typeface="Times New Roman"/>
                  <a:cs typeface="Courier New"/>
                </a:rPr>
                <a:t>G</a:t>
              </a:r>
              <a:r>
                <a:rPr lang="en-US" sz="1800" i="0" kern="0" dirty="0">
                  <a:solidFill>
                    <a:srgbClr val="660066"/>
                  </a:solidFill>
                  <a:latin typeface="Calibri" pitchFamily="34" charset="0"/>
                  <a:ea typeface="Times New Roman"/>
                  <a:cs typeface="Courier New"/>
                </a:rPr>
                <a:t>TT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867400" y="1295400"/>
              <a:ext cx="609600" cy="381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</a:t>
            </a:r>
            <a:r>
              <a:rPr lang="en-US" b="0" i="0" dirty="0"/>
              <a:t>A Naive String Reconstruction Approach</a:t>
            </a:r>
            <a:endParaRPr lang="en-US" altLang="en-US" b="0" i="0" dirty="0"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D14E4F-08F2-E44C-AFDC-1DAD29F5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5665 0.36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0" y="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914400" y="3810000"/>
            <a:ext cx="27432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3949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53731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3513" y="12954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85245" y="130436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19796" y="12954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89578" y="129540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742" y="1295400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3187" y="129540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008000"/>
                </a:solidFill>
                <a:latin typeface="Calibri" pitchFamily="34" charset="0"/>
                <a:ea typeface="Times New Roman"/>
                <a:cs typeface="Courier New"/>
              </a:rPr>
              <a:t>GG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23447" y="12954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FF0000"/>
                </a:solidFill>
                <a:latin typeface="Calibri" pitchFamily="34" charset="0"/>
                <a:ea typeface="Times New Roman"/>
                <a:cs typeface="Courier New"/>
              </a:rPr>
              <a:t>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575596" y="129540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00B050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1699" y="272527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TA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05" y="2994210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00"/>
                </a:solidFill>
                <a:latin typeface="Calibri" pitchFamily="34" charset="0"/>
                <a:ea typeface="Times New Roman"/>
                <a:cs typeface="Courier New"/>
              </a:rPr>
              <a:t>A</a:t>
            </a:r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7895" y="321833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ATG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51856" y="35052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TG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2355" y="373828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kern="0" dirty="0">
                <a:solidFill>
                  <a:srgbClr val="0000FF"/>
                </a:solidFill>
                <a:latin typeface="Calibri" pitchFamily="34" charset="0"/>
                <a:ea typeface="Times New Roman"/>
                <a:cs typeface="Courier New"/>
              </a:rPr>
              <a:t>G</a:t>
            </a:r>
            <a:r>
              <a:rPr lang="en-US" sz="1800" i="0" kern="0" dirty="0">
                <a:solidFill>
                  <a:srgbClr val="660066"/>
                </a:solidFill>
                <a:latin typeface="Calibri" pitchFamily="34" charset="0"/>
                <a:ea typeface="Times New Roman"/>
                <a:cs typeface="Courier New"/>
              </a:rPr>
              <a:t>TT</a:t>
            </a:r>
            <a:endParaRPr lang="en-US" dirty="0"/>
          </a:p>
        </p:txBody>
      </p:sp>
      <p:sp>
        <p:nvSpPr>
          <p:cNvPr id="4" name="AutoShape 3" descr="data:image/jpeg;base64,/9j/4AAQSkZJRgABAQAAAQABAAD/2wCEAAkGBxQSEhUUEhQUFRUXFhcVFRcVFxgUGRgXHBcXGBQYGhggHiggGBslHBgWITEtJSotLi4uGB8zODQtNygtLisBCgoKDg0OGxAQGywkICQvNDQ0LDQsLSwvNC8sLCwsLDQvLCwsLCwsLC00LCw3NCwsLCwsLCwsNCwsLDQsNCwsLP/AABEIANYA7AMBEQACEQEDEQH/xAAcAAEAAgIDAQAAAAAAAAAAAAAABgcEBQECAwj/xABQEAABAwIBCAUFDQYDBQkAAAABAAIDBBEhBQYSMUFRYXEHEyKBkxYyU5HRFBcjM0JSVGJjgqHB0ghDcnOxsjQ1kiUmorPhJERkg4SjtNPw/8QAGwEBAAIDAQEAAAAAAAAAAAAAAAQFAgMGAQf/xAA9EQACAQEDBgoKAgIDAQEAAAAAAQIDBBExBRIhQVFxExQVU2GBkaHB0RYiMkJSYpKisfAG4TOCI8LxckP/2gAMAwEAAhEDEQA/ALxQBAEAQBAEAQBAEAQBAEAQGqyzlyOnDQ7SdI82jiYNJ7zbHRbu3k4Ba51FDHHYSrLY6lobzblFYyehLe/DE0dRnHUtI02UUB16FRVASW3kAWH4rS60+hb2WMMnWaS9WVSfTGno72ZMGdBYW+64upa7zJmPEsDt3wg8y+zSWSr3e2runFGmeTFNPi089rGLWbNf66+okzXXUgqjsgCAIAgCAIAgCAIAgCAIAgCAIAgCAIAgCAIAgCAIAgMbKFY2FjpHmzWNLnHgF42kr2Z0qU6s1TgtL0FX5eyzJC3rfNq6oaV9bqelv8FG35rnazxvtAVbUqOKv96XcjsrFYqdeXB40qTu6Jz1t7UvxdqISRfE4k6ycSeZ2qGdMkkrjZ5Cyyad2i4GSnf2ZoTi1zT5xA2PGsEbltpVHB3PB4ogW6wq0LOj6s1pjLWn5dBaWaNZ1bnUj36Ya0S0z/SUzvMx2lpwPCysqMrvUfVuOKylSz4q1RV17umtk1j24kqCkFQEAQBAEAQBAEAQBAEAQBAEAQBAEAQBAEAQBAEAQHBQENzqygySUxPP/Z6cNnqjhZztcEHEl1jbb2d6i1pJu54LS/BF7k6hOnTVSP8AkqPNh0L3pdS0X7yrcpVz6iV80nnPde2xo1NaOAAA7lWzm5tyes7azWeFnpRpQwS/9e9mPZYm84sgJbmzXOkiDGY1FKTNTb3x/v4N9iL25jcpVGTauWMdK3a0c/lGzxp1HOX+Or6s+h+7L98S1Mk5RZURMljN2PbcfmDxBuDxBVlCSnFSRxdooToVZUp4p/vaZqyNIQBAEAQBAEAQBAEAQBAEAQBAEAQBAEAQBAEAQGszgyqKaF0ltJ2DY27XyOwY0cyR3XWupPMjeSrHZnaayp33LFvYli+wqrOupMbW0mlpPDuuq3/PncLhvFrARw1blXV3d6nW952uTKSqSdquuV2bBbILXvb/AG5kcsoxdXiyC8WQXntRVT4ZGSxmz2ODm8xsPAi4PAlZRk4tNGqvSjWpypzwauLOzXym2OZujhT1l5YRr6uoHx8J2C5uRxBAVjSmk9GEsN+tHFZQs850nnf5KOiXTD3ZdN2D7ybAqWUBygCAIAgCAIAgCAIAgCAIAgCAIAgCAIAgCAIDglAQDOHLIMklTrjpSYaZp1S1bhZz7bWxj+jiFCq1NLlqWhb/AOjpbFYnmRs69qr60n8NNYLfLyTK4cSSS4kkkucTrJJuSeJJKr3p0s7CKUYqKVyR1IQ9vJBSZk1sjQ4RBgIuBI4Md/p1jvst8bNUavuKmrlyxU5ZuffuV67fI1WUsmS079CZhY7G18Q4DWWuGB/6hap05Qd0kT7Na6Vohn0pXr8bzFssSReb/NecPDqR7tESEPgf6Kpb8W4br6vw2rfRd/qPXhvKjKVNwatUVfm6JL4oPFdX7gWlmzlb3RCHOGjK0mOZnzJG4OH5jgQrKlUz43vHXvOLt9lVnrZsXfF6YvbF4fu0262EMIAgCAIAgCAIAgCAIAgCAIAgCAIAgCAIAgNBnVlF7GNhhPw87uri+rh8JJya2552WmtNpZscWWGTrPCpN1av+OCvfTsXWysM4qphcyCH4inaY4z8937yQ7CXOH4cVXVZJvNjgjtMn0pqLrVfbqO99C1LqX7oNTZaSwvJp0bZD6yQ1LxdkZ0Y77ZPlO+6MOZ4KbZaV7znq/e45v8AkFvcKas8Xplju2df43lnhqsDjzU5y5FbVwOiNgdbHHHQePNdy2HeCQtdWmqkc0l2G2SslZVI4a1tWteWxlKSQua4teC1zSWuadYIwIVO01oZ9HhUjOKlF3p4PoOttxIOsEYEHYQdhCGTu3lgZDy3ZzKzU2Qtp60ag2UACGe251wDsxG5TqdTSp7dD36mclbLC82Vl1xvlT6Y+9HesVuLCYbqccwdkAQBAEAQBAEAQBAEAQBAEAQBAEAQBAEB0lkDQSbAAEknAADWUbuPUm3cis8s5YJa+quQ+oBhpAcDHTNPwktthedXNuxV86nv7dC3a2dbZLGlKNmfsw9afTN4R3RXjrIc1llEOjvPegoXTSsij8550RuG0k8AAT3L2MXJpI1V7RGhTlUngl/52su7JdA2CJkTPNY0NG87yeJNyeauIRUYqKPnFevOvUlUni2ZayNQQFb9JWQ9FwqmDB1mTW+dqY/vwaeTeKgWul766zq/4/br07NLVpj4rx7SD6KhnTXmyyDWtikLZcYJm9VONXZOp/NpN+RctlKSi9OD0Mg2+hKrBSp+3B3x37P9vIs3NWtcA+mmN5qcht/SRH4qTjduB4gqxoyfsSxX6jjso0o3xtFNepPTdsl7y6tXQSFbitCAIAgCAIAgCAIAgCAIAgCAIAgCAIASgItndVCUtpA7Ra5plqn6urpm4uudhfbR5XUes871Ot7v7LfJtPg07Vde07oLbN4fTjvuK6yxXmomdJbRZgyJurQjbgxttmGJ4kqBUnnu862x2fi9JQel4t7W8fLcYVlgSmyw+jjImgw1Lx2pBox32R31/eIvyA3qfZaVyzmcjl6258+Ai9Ecd/8AX5vJFnTl1lDTPqJATo4NaNb3nBjBzO3YLnYpZz5RWVM+K+d5camSMXNmQnqmtG7DtO+8T3IDdZm9JFRBKxlZL1tO46LnyW04r2Adpgdpg26VzY3vhYgXTXUrZo3RvF2uaWuHAryUVJXM2UqsqU1ODuad5SuU8nOp5nwv1sNgfnN1td3j1G42KonBwk0z6HZrTG0Uo1Y4PuetdX40mNorG433kpyJlJ3VsmbjNSDRePlS0ZPaHExm1v4RvUmnPRna496/oorXZVnyoy0Qq6VsjUXhLx6CzaaobI1r2EOa4BzSNRBFwQrBNNXo5CcJQk4yVzWJ6r0xCAIAgCAIAgCAIAgCAIAgCAIAgCAxcqVzIInyyGzWNLj7BxOpYzkoptm2hQnXqRpQxbuKzy5UvZGWvuKipLZqn6kf7iAHcLXPf85QKkmlc8XpfgjrrFShOalD/HTvjHpfvS8vNEf0VHLi82GQMkGqnbF8nzpDuYCNIX2E6hzvsWylTz5XEO3WxWWi6mvBb9XUse7WXFG0MAAs0DADUAALABWpwLbbvZW/TRIXxU0bTh1j3nYLtZogf8Z9SHhVfuA7x+PsQHSShJBBAIOB5ID6MzQqXS0NLI/z3U8TnfxGNt/xQGl6QsjdZF17B24r6WHnR7e8HHlpb1FtVO+OctReZDtvBVeBlhLD/wCtXbh2FdBqgXHXpmTkytdBK2VovonFuxzTg9p5j8bbllCTjK9Ee1UI16TpvXr2PU/3UWDmnVCKQ0wdeF7evo3b4nG7oubCfUeCn0ZKLzNWK3f0crlKk6sOMNXSTzZr5lg/9vyiWKQUwQBAEAQBAEAQBAEAQBAEAQBAEBwSgIdnJXtkmIdjT0lpZR6Sc/EQ7ja+keJaotWactOEcd+pF7YaEqdJOP8Akq6I9Efel4LrIHUTOke6R5u95LnHid3ACwHABQpNyd7OnpQjTgoQwWhfvfvZ0svLjNyuLGzRyaaeG5FpZLOedoHyGdwJ7y5WVCnmR04s4vKtt4zW9X2Y6F4vr/CNyStxWER6S6TTpWvH7uRpP8LgWH8S31ICs9FAcdUTg0XcbBo3uJs0eshAXtQw9UxjG6mNawcmgD8kBnRzXwP/AEKAqvOTI/uWcsAtG7tRfw7W/dOHIt3qrq08yV2o7nJ1t4zRUn7S0Pft6/zeavRWsn3m7yJM6RnUsIE0TjPSE/PGMsR+q8X9bty3U3es1YrSvFdZV22Eac+Gl7Elmz3PCW+PkWPkbKTaiFkrMA4Yg62uGDmniCCFPhNTimjkrTZ5Weq6UtXetT6zPWZoCAIAgCAIAgCAIAgCAIAgCAIDVZxZU6iEuaNKRxEcTPnSONmjltPAFa6s82N6x1EqxWbjFXNbuitMnsSx/rpK7y2/QDaZrtLq3F8z/SVDsZHfduR3ncoNTR6i1Y7zq7Es+TtDV2crorZBYLrx/wDTVhq1XFg3crzfZq5K62XScOxHYni75Lfz7hvUmhTve4osqWxwp5qxl+Nb8CeKccue0dOTwCA88qZJbNBJEb/CMcy+64sCOINj3ID54LngkOuHAlrhucDZw7iCEBJ+jqiNRXRg+bG10zjba2wYOek4H7pQFxSwkckB5oDAzjyZ7qgLR8aztx8SBi3vGHqOxaq1PPj0lhk218WrJv2Xoe7b1FZgKtO1vO0by1zXNNnNIc07iDcItDvRjNKUXGSvT0Mm+QcpNZM2QdmGrOI2RVYFnt5PAuN5HFTKc0pX6pfn+zmrZZpTpOD0zpfdTeD/ANe5biaAqWUJygCAIAgCAIAgCAIAgCAIAgOLoCCZWyrpPfVDFsRdBSA6nSnCabiGjAcjvUOc73n7NC362dFZrLmxVm1y9afRH3Y9ePWRG3edZJxJO0k7Soh0KPWCIkgAXJIDRvJwAWcERrRUSWnBYljZJoBBE1gxIxcd7j5x/IcAFYwjmq44y013XqOb6txtqaHae5ZmgyHEDWgMZ9VuHrQFM555NaytmwsHuEot9cAu/wCLSQEp6KKIRtnlse25sY4Bg0sO9/8AwhAWK1wIQGLUQ2xGpAeLTZAQjPTJXVSiZgsyU48JLXcPvWLuekoFop5sr9p1WSLZwlLgpYx/H9YbriPWUcuTZZFkaS6nkNo5rAO9HMPipBxuAP8ATxWync/VeD/Oog2yMldXpq+UNW2L9pePaWBm1lJ0sVpcJonGKYfXbhpD6rh2hzU+lNyWnFYnL26zxpVL6emEtMX0PVvWDNwthCCAIAgCAIAgCAIAgCAIAgNFnPVu0W08RtNOS0H5jP3kh5D8SFqqyd2asWWGT6UM516q9SGne9S6/wAECytUNe8NiwhiaI4h9Ua38S448gFBqNN3LBYHT2SlKEHKp7cnfLfs6vzeYVlgSryU5oZNuTM4YNu1nPU535f6lMoQ945rKtq//Ja9L8F4kuhZc2UoozPQGFPLpHggPMBAV10lxaNTE44aUNhf6r3E/wB4QEjzCjtRRn5zpHc7yOsfUAgJJFJolAZwII4IDBlZY2QHjWUTaiF8T9RGB3HWCORsVjOCkrjfZrRKhVVSOr9aKxmgcxzmPFnNJa4cR/UbRwVY4tO5ncQqRnFSjg9KOjmrwyvJPkzKpaWVRPmhsFZxb+4qDyxB5ncpMJ6c/qfgyjtNlvUrMljfKnv96Hl1bSfgqac0coAgCAIAgCAIAgCAIAgPOeYMaXONgASSdgGsrxu5XnsYuTUY4sr7KdeSx8xwkqRoxjbHSj+hfge/goU5Xq/W/wAf2dPZqEVNUV7NPS+mp4qP7iaHRWgtz2oaR0sjY263HXuAxc48h+SyhHOkkabRWjRpSnLUWNTwtY0MaLNaLDkrJJJXI4ic3OTlLFmbRjWvTE9Kp1m88EBhIDOij0Rx2oCH50ZzZOJ6udgqSw+a2NsoY7Ue04hoOw2KA2eb2cVHVARQEMLW9mIt6staAB2W6iBh5twEBsZGWNkB70j9iA7VbcAUB40x7SAjGfWStVQwbmy23amO7tR5jcotpp+8i+yNa8aEt68V4rrIjZRDoTLyXViKS7xeN7THK3YY3edhtI1+sbVnCWa9OBGtVF1YXRd0lpi+lYE4zYqCzSpnnSdEAY3X+MgPxb+NvNPIb1MpO71Hq/BzVvpqV1pgrlPFbJLFeJIFuK4IAgCAIAgCAIAgCAICNZy1LZXinvaNreuqXbom4tZzcR6gVoqu95urFlpYIOnHh7vWbzYL5ni+pd5C6+qM0jpCLXwA+awYMb3D8bqJKTk7zorPRVGmoLVr2vWzwssTeTXM/JWhEZnDtSN7PCPWP9WDuWiplCncs56zmsr2rhKnBRwjjv8A6w7TcKQU5lUW3uQHNYMBzQGNHrHMIDVdImUnQUbtAlrpHNiDhgQHXLyDsOi1wB2EhAVFT0wt+AAQGNW17KZwcZmxvadJhvd7XDUdEXP4IC9cnV4qaaCoAsJY2SAfxNDvzQHvCe0OaAyqrzT3IDGg84IDKqIA9rmuALXAtcDtBFiF41ermZRnKElKLuaKuynk8wSviOOjiDvYfNP5cwVXTg4yaOzs1pjXpKotf51/uwxLLEkG7yXVu0GubjNTXc0bZKc4SR8S3WPurdCTuvWK/BV2mlFTcZaIVND6J6n16+ssCkqWyMa9hu1wDmngcQpqaavRzNSnKnJwkrmj2XpgEAQBAEAQBAEAQGFlnKLKeF8r/NYL2GsnU1o4k2HesJzUIuTN9ms8rRVjShi/1vciB5UnLWmIkGaQiaqtrBNjFFbWA0aJ9W9RJu5Xa3pZ0dmpqUlVSuhFZsP+0t7d/eauy0liZ+Qsm+6JgwjsDtSfw7B944cr7lspQz5XEO22ri9Jy1vQt/8AXkWWG4W4WVgcga9Ae1K6x5oDKlZcEIDAQGBndk41dI+Nmj1os+MONgZG4gE7A7Ft9mkgPnGryhVBz459KFzXWMQGgRgNe0314k39SAxsk5uzZRqGU9O0k3vI+12xtJxc88r4bdiA+pYaRsEUUMYsyNjWNH1WgNb/AEQHeIdoc0Bk1Zw70B40re1yQGagId0kZCdPB1sVxNDdzS3AuZ8ttx6xxHFRbVTzo5yxReZCtys9fg6nsT0bnqfgVVR5wyN+MAeN/muHeNfeq1VWsTt6mT4S0w0d6JDkfLjNNr4nWe03DXdkne3cQRcYb9S3wqq+9FTa7DPMcKi0PWvz1E+zeqWxSdUPipgZqe/ydssXAtJvbmp1OSTzdT0rxRy9tpupDhX7cfVl0/DLr27STreVQQBAEAQBAEAQHDjZAQPOXK7Hyvkd2oKI3tfCWsPxcd/qbbaicdSh1aibveEe9/0dFk+yTjTjCOidb7aet/7atqWgqWqrXySulc49Y5xcXA2Nzu3KrlJuWczu6VnhCkqcV6qV1xm0uXZxhcP2AOFyeFxYn1rONWRHq2Chjhu/bi781MnGCEaYAkfZ0lthtg0cAMOdztVxRhmx04nzjKFpVes81+qtC8+vyN2tpBMGoZY88UB5IDPhk0h/VAdZoAeBQGOadyAxa3IENRb3RDDKBq6xjZLcrg2QGdRUEUDAyGOOJg+TG0Mb6hYIDxlfcoD1pGY33IDrVPubbkB7UrLC+9Ae6A4dqQFFdIeb/uSpJaLRS3fHuBv22dxItwIVPaqOZPRgz6RkHKPGrNdL2o6H4Pr/ACiLKKXrV5NcyMpPkY6k07SA9dSOdjoytxLL7GuF/wAVMs821mX6cVv/ALOZyxZYUpq03er7M1ti9e9FrZvZVFTA2QDRccJGHWyQYPYdtwd/BWdOefHOOKtlldmrOm3etT2p4M2izIoQBAEAQBAEBpc6cqmCG0YvNI4RQN13kdqJ+q0XcdmHFaqs3FaMXgTbBZY16vr6IRV8n0LxeBUOeda1uhRxO0o4L9Y7X1lQfjXk7bG4Hequ0Su9RavzrO8yRRlLOtdRXSngtkF7KIwoxeE66LM3evmNQ8XjhI0b6nS6x/p189FTbHRzpZzwX5OY/kuUeCo8BB+tLHoj/fmXIArU4Ej2eud1PkyHraguOkdGONmL3u1kDYABrJwHMgECm67p3qnu+DpoGMvgHF73W24gtH4IDf5v9L4e4Cria1jv3sNyG8XMNzYbbE8kBaccwsHhwtbSvfC1r3vusgKzzn6ZSxxbQwNlsbGSUlrXfwMFjbiSOSAj9L041zXDrqSB7b4hmmw24O0nAepAW3mdnlBlGDrYtJrmm0kTxZ7DsvsLTrBGB4EEACE5x9LMkFRNAKVjhHI5gd1xaXW2kaBt60BqJemh7Rc0bLfzz/8AWgJXmP0s0tdI2AsfBM4dgPIcx5tctDh8rXgQNXcgO2f3SHDkyzS0zTuGkIwdEBuNnPdjogkG2FygK6d08VxOEFKButIfx00BLsyemuKplZBVxdRI9wY2RhLoy4kAAg4suTa+IG0gIC2wgNFnlkIVlM6PDTHbiOqzxqx3HEHgVpr0uEhcWGTLc7HaFU1YPd/WJQEsZaS1wIIJBBwIIwIKo2rj6nCcZq+OB2p5nMc17CWuaQ5pGsEYgr1NpnlWEZwcZK9PEtrN3LbesjqW4Q1ZEc4GqKraMDwa8WHqJ1q0pVVep6pY9D/s4K3WKWZKhL26WmPzU34x8ywAVNOaOUAQBAEAQHBKArLL+X7CSuBBtpU1ADblPUD1EDlbaq+pVxqdS8WdbYrA3m2PdOp/1h495V5N9arbzt1FJHtQUb5pGRxi73uDWjify2lZRi5O5GqvXhRpyqTehK8+hs3slNpYGQs1NAudWk7W53ebq9pwUIqKPlNstUrVXlVlr7lqRslmRj5v/aIrHOykyPSJbHTss3YHOc4uPeA31BAYfQjmxBX1M7algkayAlrSSBpOIbpYbQL25oCDdcYZHs1ta5zbcja/NAXTTZVec1y8H/w+60ZqBFo/6DZAVda6AmnSfkKGkkpmwM0A6DtWJN3NNtI3Os7d6A7dD9WWZRDLm0scjSNhLRptJ5aJ9aAjvSBVNZlCruceufgNf/RAZ+Z2aUOUMm19TK6RstOHOi0SNEaMRksW2xvYi/FAQHJdYYZopW645GPH3XA/kgJL0tVJflervewkDACb2DWNbhwwv3oDfZiZs0s+RcpVErA+eIP0Dc3jDIhIwgDe7SvvDbICsgbakB9s5Nn6yGN+rSYx1ubQfzQGQQgKi6V83urkFUwdiQhsgA1SWwd94fiDvVXbaNzz1rO5/jGUM+Ds03pjhu2dX4fQV8oJ1mJI8zsoND300xtDU2Y4+jk/dSDcQ639dikWeavzJYP9RTZWs0nFWikvXp6d695Pev3SW/mnlF0kbopj8PAeqm4keZJye2x9atKM21dLFHB5Rs8ac1Upf45q+Piup6DercV4QBAEAQEazvqnO0KSI2fPfTcP3cA+OkO7A2HErRWl7ixf41lpk2lGOdaqi9WGC2yfsrxfQVBnblYVEwEeEETRFA3cxuF+bjjytuVVXqKctGCwO9yVZHZ6V9T25aZPpfkaRaS0egtHolzesDVyDE3ZDfdqe/v80cnbwrKxUdGe+o4j+T5RzpKyweGmXgvHsLOVgciEB8u9Ox/2xN/BD/y2oCQfs2f4qq/kN/vCAqjKnx0v8x/9xQFq0Dv90J+FQLePCUBVdPWPBA0jrGvHagLZ/aCmMc1Ho7YHXvj8oICNdDNU5+WaQOOHw2H/AKeZAafpM/zWt/nv/qgNvmXnvHQ5OrqUxyPlqQ5sZGjoAOj6slxvfC5OAPcgITQUpllZE3Fz3tjbzc4NH4lAWb085qSxVjq1rS6CbR0nDEMkDQ3RNtQIa0gnXc7kBBc1c6anJ0vW0z9EkAPa4aTHtvezm7eYsRjY4oD6L6PukynymOqcBDUgYxOOD95jd8rkcRxtdATwIDlAYWWsnsqIXwyea8WPDaCOIIB7ljOCnFxZvs1onZ6sasMV+3dZ88ZWye+nmkhk85ji08dx5EWPeqKcHCTTPqtktMbRSjVhg1+9hiLAkll5vZfuyOrJu+ANgrQMS+A/FTWGstOvb5ysadXQp61oe7acXbrAlOVlXsz9an0S96O5+RaUbgQCDcEAgjaFYnHNNaGdkAQBAeFZUtjY57zotaC5xOwAXK8k0lezOnTlUmoQV7eBU2dWWHMhe9921FaL22xUgwjZwL8b7+1uVZWqNRbeMu5f2dtk2xxnWjCOmnRf1VNb/wBdXUQBQTrDaZtZGdWVDIW4Am73fNYLaR57BxIW2jSdSSSIGUbdCyWeVWWrBbXq/dh9C0dO2NjWMAa1oDWgbANQV4kkrkfK5zlUk5yd7elnsvTEID5e6d2/7Ym4xw/8toQG/wD2bP8AFVX8hv8AeEBVGVPjpf5j/wC4oC1aFv8AuhPxqAf/AH4QgKjh84cx/VAW9+0b8dRfyHf3BARfoS/zqk/8/wD+PMgNb0mf5rW/z3/1QG+6NOjZuVopZDUGHq3hlhGJL3be99IWQFt5ndElHQStnLnzyt8wyWDWu+c1g27rk2QGZnJ0h5LgklpKx93AaMsboXyNIc0OseyQ4EOCAqHOXM2kq4Z63Ir3PihIM0DmuboixJMRcASAMdE8bHUEBW9LUOje18bi17HBzHDAhwN2kcigPszNzKPumlgn1dbEyQ7MXNBP4oDYoAgK56Wc3+sYKqMdqPsyW2x7HfdP4HgoNtpXxz1qOp/jOUeDqOzTeiWlb9nX+SplVneJ3m2zYyv7lnD3DSjcDHMzXpRuwcLbd/cttGpmSveGsr8p2TjNHMWiS0xeySw8i380Krq3Oo3O0uraJKd9/jKZ3xZG/R831K1oSu/49mG44HKdPhErXFXZzuktk1j249pKQVIKg5QAlAQ3O2tZLIYHEdRA0VFYdfZGMUPNxsba7Ab1EryUnmvBaX4IvMm0Z0qfDRXrzebT3+9LqwvKgy5lN9TO+Z+BecANTWjBrRwAsFV1JucnJnfWGyws1GNKGC79r6zBWBLLr6Ms3fc1P1rx8LMA431tZ8hvDXc8xuVvZKWZG94s+c/yDKHGbRwcfZho3vW/3xJopZQBAEB84/tEULm5Rjl0bNkgaGu2FzHODxzALPWEBrehjOunydUTvqXljHw2aQ1z7vDgQ2zQdePDBAQGol03ud85xd6zdAXpBkSU5oFgbZ5Z7otjcxicTX8MXQFDtNjdAWF0x510+UJaU0zy8RwWeS1zLPJuW2cASRbljgUBk/s/5OMmVBLY6MMUjiRqDnDq2g8w53qQEa6Tf81rf57/AOqAtr9mz/C1X85v9gQFwlAfLfTfROjyvOXapGxSN2dnq2s78WO9SA2PRfnnS0NBXxVD3CSUHqmhrnaZMbmWBAs3EjziNaArEID7EzDp3R5No2PFnNpogRuOgEBvkAQHlURBzS1wBBBBB1EHAj1Lxq9XHsZOLUlij5+ztyGaOpfFiW+dGTtYb6PeLEHiFSV6XBzaPqeSrdG2WdVNeD3mmWksWrydZqZTfJAA3Gpo7ywDbLAfjod5w1W4WU6jNuOjGOlbtaOWynZYU6zctFOt6svll7si2sl1zJ4mSxm7XtDmnnsPEYg8lZRkpLORxFejOhUlSnincZayNRrc4MptpoHSuGkRg1o1uecGNHMkBYVJ5kc4k2OyytNaNNaL8XsSxfUVHnnXOiYKUu0pnu6+sePlSuxZH/CwEYatSq68nFZmvF7/AOjuck0I1anGUropZsF8qxe+RDlEOjSuMrJbWmaISeYZGB/8OkNL8LrKF2crzRanJUZOGNzu33aD6UAXQHyE5QBAEBpM7c1qfKMBhqWkjWxzTZ7HfOabYHncHaEBTWU+gOoB/wCz1ULxf96HxED7ofc+pAbzNToLiikbJWzdeG49UxpYwnc5xxc3gLX/AAIFwiMaOjYaNrWthbVa25AVDnX0GQzSOko5uo0iSYnN04wcfNIN2i+zG2zcgI9k7oCqSfh6qBjb/ug+UkbfODLH1oC5M0M1KfJsHVUzTidJ73G73uta7j+QsAgIJnF0KR1dVNUuq3sMsjpNERAhtzqvp4oCVdHOZDckxyxtmMokeH3LAwggWtrN0BL0BF8+sxqbKkYbNpNkYD1crPObfWLanNOGB7iNaAqOt6A6oO+BqqdzdpkEkbgOQa4HDiEBJ80ug6CCRslZL7pLSCIw3QjuMe3ckvF9mAO2+pAW4AgOUAQAoCsemlrbUx+VeQcbWb+ar7fd6rOv/iednVVq0eJVyrTtzLyTlB9PMyaPzmODhx3g8CLjvWdObjJNaiLa7NC0UpUp4NfvYW9mrlBjJQ1n+GqwZ6b6kn7+HhjdwHNWlGaUrlhLSt+tHA5Rs8qlNyl/kperPpj7svBk2UsoSA50ZUAmklfjFQhugzZJVyDsX4MBB4XJUOrNZzk8I/lnRZOsrdGNKPtVr73spxx+p+RUVTO6R7nvOk5xLnE7STclVUm272fQKVONOChFXJK4814bAhi1eWhmn0ksaxsdYHAtAaJWguDgMBpjWDa2IvfgrKjbFddPtOKyl/Gpuo6lmuufu4Xbnhd0O64kvvh5P9OfCl/St/G6W3uZVej+UOb+6Pmc++Hk/wBOfCl/SnG6W3uY9Hsoc390fMe+Hk/058KX9Kcbpbe5j0eyhzf3R8x74eT/AE58KX9Kcbpbe5j0eyhzf3R8x74eT/Tnwpf0pxult7mPR7KHN/dHzHvh5P8ATnwpf0pxult7mPR7KHN/dHzHvh5P9OfCl/SnG6W3uY9Hsoc390fMe+Hk/wBOfCl/SnG6W3uY9Hsoc390fMe+Hk/058KX9Kcbpbe5j0eyhzf3R8x74eT/AE58KX9Kcbpbe5j0eyhzf3R8x74eT/Tnwpf0pxult7mPR7KHN/dHzHvh5P8ATnwpf0pxult7mPR7KHN/dHzHvh5P9OfCl/SnG6W3uY9Hsoc390fMe+Hk/wBOfCl/SnG6W3uY9Hsoc390fMe+Hk/058KX9Kcbpbe5j0eyhzf3R8x74eT/AE58KX9Kcbpbe5j0eyhzf3R8x74eT/Tnwpf0pxult7mPR7KHN/dHzHvh5P8ATnwpf0pxult7mPR7KHN/dHzHvh5P9OfCl/SnG6W3uY9Hsoc390fM8KvpHoWtJbI952NbG8E97gB+K8drpJY9xlD+O2+UrnFLpbXhe+4qnOnOF9dN1jxogDRYwG4a3Xr2knWbf0VbWrOpK9nb5MybCxUeDi73i3tfl0GmWkswgJdmVVmVrqMu0XE9dSv2x1DBcAbg4Aj171Ls8s5cH1rec9lmiqU1a7r0vVmtsHo7v3At3N/KPuinjltYub2m/NeMHt7nAhWlOWfFSODttn4vXlSvvueh7Vin2Fa54wu9z1g2syj1jx9m+JojJ4XI9ar66ebL/wCvyjr8lTjxig9tG5b4yd5XxUBnWoIehAEPLgguCAIAgCAIAgCAIAgCAIAgCAIAgCAIAgO0UZcQ1uJJsF6k27jGcoxi5PBHvVUbmAE2IO0X/MArKUHHE0UbTCroiYywJQQG+zEYTX01tkl+4Alx9QK32Zf8sSpy3KMbDVv2fnQi3Mw8aYuvdr553s/gMrrW4HE96tLP7HW/ycHlm7jKjdpUYp781HhnLkpwe6ojj65r4+qqoNssYuWuZvkbc236hYrytT05yV+1bf7M8n2qLgqE5ZrTvhP4XrT+V63q16Ct580mSuJoqiJ4ubxTOEMzLaw5p12OF1XuzqXsPqehnYU8sTpRStVNr5orOi9zX4OnkFV/Y+Mz2rzilTo7TZy/Zfm+ljyCq/sPGZ7U4pU6O0cv2X5vpY8gqv7Dxme1OKVOjtHL9l+b6WPIKr+w8ZntTilTo7Ry/Zfm+ljyCq/sPGZ7U4pU6O0cv2X5vpY8gqv7Dxme1OKVOjtHL9l+b6WPIKr+w8ZntTilTo7Ry/Zfm+ljyCq/sPGZ7U4pU6O0cv2X5vpY8gqv7Dxme1OKVOjtHL9l+b6WPIKr+w8ZntTilTo7Ry/Zfm+ljyCq/sPGZ7U4pU6O0cv2X5vpY8gqv7Dxme1OKVOjtHL9l+b6WPIKr+w8ZntTilTo7Ry/Zfm+ljyCq/sPGZ7U4pU6O0cv2X5vpY8gqv7Dxme1OKVOjtHL9l+b6WPIKr+w8ZntTilTo7Ry/Zfm+ljyCq/sfGZ7U4pU6O0cv2X5vpZkeQ0wa5oMTnFzQHF7BYjS0wO0TbAbrrPikrtREf8AIKMpxfrJK/U3fs1Hm3MSa5JkjDNjtJlzhckjT7IwOs34bF5xOV+Jm/5HRzU8137n+bhBmFORi6ME3LRpsIIwxJ0ho6xsJRWOW1Hsv5FQTV0ZPbofkIcw5i27nxtNtKwcx3Z56YxNj6tYRWOWtif8joJ+rFvqa8Dg5hVGkQXRaI1uEjCdVx2dLXiNvevOKTv1HvpFZ8y+6V+y5/m4yGZjzNDS0sEjQXWL4iD2jo3u/AWGNgVmrLJaU9Joll6jNuMovNfQ9G3Vp7jmbM2pkOi98TWgi2i5p7Zbc3u++/G/cvXZpvRoMKeWbLSedFSb3PDsMeTMOe4s+ItsSSXsBGicbN0jf/8Aalg7HMkx/kdncW3GV+5+R1dmJPpdl8OiPOc6RjdH517F2rba68dknfijKP8AIrO43uMr9ma35G/zfyIIw6Kkd1s0jdGWqDfgYYz5zYyfjHkarb73AC30qV2iDvb16luKu3291GqtoWbCOlU7/Wk9TktSXSWVQ0jYo2Rx4MY0NaOAFu8qwilFXI5CtVlVqSqT0tu9mWQvTAwa3I0ExvLDFId72NcfWQsJU4yxRIo2uvR0U5yW5sxvJaj+iweG32LHgKfwo3cqW3nZdrHktR/RYPDb7E4Cn8KHKlt52X1MeS1H9Fg8NvsTgKfwocqW3nZfUx5LUf0WDw2+xOAp/Chypbedl9THktR/RYPDb7E4Cn8KHKlt52X1MeS1H9Fg8NvsTgKfwocqW3nZfUx5LUf0WDw2+xOAp/Chypbedl9THktR/RYPDb7E4Cn8KHKlt52X1MeS1H9Fg8NvsTgKfwocqW3nZfUx5LUf0WDw2+xOAp/Chypbedl9THktR/RYPDb7E4Cn8KHKlt52X1MeS1H9Fg8NvsTgKfwocqW3nZfUx5LUf0WDw2+xOAp/Chypbedl9THktR/RYPDb7E4Cn8KHKlt52X1MeS1H9Fg8NvsTgKfwocqW3nZfUx5LUf0WDw2+xOAp/Chypbedl9THktR/RYPDb7E4Cn8KHKlt52X1M5ObVKTcwRHG4Gg219h1YnmveChsRr49aucl2nUZr0gboiCHG1z1bDcjUThYnX604Kn8KMuULXo/5ZaOlhua9KAAIIsHaXxbNe/Vhs1bk4Gn8KDyja3pdWXazgZq0gFuoi83Q8xuAxvs23N04KGxHnKFq5yXa9WAOa1Jj8BFja/YaLgAAN1X0cBgnBQ+FDlC1c5Lbi8Ts7NilsB1EQGOAY0Ag2uNWo2HNFSgtSDt9qbvdSXawM16S/xEWsHzG7G6LdmoDUnBQ+FDlC1c5LtevEMzYpQQeoiuL27DdZ846tZsnBQ2IcftWHCS7WeYzTpB/wB3h59XHw+rwXnA0/hRk8o2tq51ZdrNgMnNAsMBa1mhoAwINgBxW0httu9syWR29ZPrJP5oeH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hQSERUUExMUFRQUFxYVGBUYFRcWGxcVFR0XFRYXFRUYHSceHBwlHRQUHy8gIycpLCwsFSIxNTAqNScrLSkBCQoKDgwOGg8PGDAkHyUpLCo1NTUsNSo1LyosNDQsLDU1NSksNCkyKSw1NS8pLC8tLyk1NSk1LC0sLCwsKS01LP/AABEIAIgAhQMBIgACEQEDEQH/xAAcAAEAAgMBAQEAAAAAAAAAAAAABQYBBAcCAwj/xABCEAACAQMCAgcGAwQGCwAAAAABAgMABBESIQUxBhMiQVFhcQcUMoGRoVKx0UJi4fAVM4KSosEIFiMkNENjcpOy0v/EABoBAQACAwEAAAAAAAAAAAAAAAABAwIEBQb/xAAyEQACAgECBAMFBwUAAAAAAAAAAQIDEQQhBRIxUUFxoRMiYbHwFCOBkcHR8QYVMkKC/9oADAMBAAIRAxEAPwDuNM1XOkfTiG0OghpJcZ0Ljsg8i7HZfz8qrNv7Q7u6/wCHt1xnGpQ8+D5vhUB9aA6TVc6cXtxHaubQjr8rpXALMpYK2lTzODtUXBw/iE39bIUB7i4X7R5NStj0XCfE+SeekY+pJJNQ1lEp4eSL9nd1eiKT38sXaQNGWaMnQVVSuI+yAChP9urg03gK8QWaryH13r7M2KJYWCZPmeTUkMh5bfataSwY7lxn5n71DXXtS4Ykoia8i1E4yCWUHcdpx2Ry8aiOmHtaSxvI7QWzyM/VnrDIETRLgBkwGLAdoH4d1NSYlu4VfMJDE+/PGTkgjuz3jG9TOarfEX6u5R+4lT+aN9vzqxipBmlKVAFKUoBSlKAUpSgOW9BrRbi7nknUO64cBhka5GcMSD+HSAPDVV74lxyC2AM80UQ2xrcL5dkHuqmcIX3fjMsZzplaQeolHXfTIYVye24eOIcavIbvLzP72sWkkf7eLV1Sgj9kCMgZ22oD9DcW6TQW1q928gMKLq1IQ2ruCoc4LE4GM8zXM2/0hyrI7cOkW3diFkMu7KpAZkBjCMwBGVDbEgau+ue9EbhpeF8TtdYACRXarz3hYdZgeahMn90V4jXr+APnBaxvAwJ5iG6UKUT1kTUaAuvtP9ot9FepDbXIjgmjikjdUXJSbbJY52BB3GDURb8Tv4peIcKmupblpLeXqzqkkLyIgmxGxy2GjWQaeRO3fvA9JT7xwnh9zsWgMthKcY+DEsCjx7Dtv4mui+zPoHJcTW/F7i7646QURVwQygxaXbYYTBGkDcjnzyBzLo3FYT23u9zMLSb3jrFuuo60NGyhOpbDDQA3aydtzVv9r/RuJLHh89vKJo4oxaiUYOuNctGSy9kAEOvq29eekNxY3/ELm2ltI7CWNbjTcdYVLzRdpTIpVV0sFJ3BOORyQai+g0qy8I4nBIkkkMXU3WlJAjatQVsMUcDsx5J0nYd3cB2o3YuLK1nAIEkcbYPMB0Db/MVarCbXGjeKg1zz2b8UW64QQkLRJCzJGrM8mUjIcHrGA1bl12GBjG1XXozNmHT+FiPke0Pz+1SCWpSlQBSlKAUpSgFKUoDnHT9eov7e4A5gMfPqHXUPmsgFc19oDf0d0kS5BIRpIbjsjHYOFlUHvyA+T+/XZfaHZa4EfG8cg+jgofuVPyqL4x0AtuMW1u05dJIk0CSMgHA2KsGBBGVz9d96A5Z0a4R7v0jmsxhYpjdQELviCaN5ECnuIHV/Sq7Z3jcNHELK5iOuaLqtsdmRDqjftYyp33G+CK790K9lFpw1zJHrklIwJJCpKg4yEVQAPXnud6uD2ykqxVSV5MQMj/tPMfKgODdE/Z1dXPAZ4ymiSW4jlgSQFSAoVGk33UMMjOM4TO4IrpPss6MXNhY+73TIWWV2QI2oLG4U6SdI/b6w9/xVb3nA5mtabiGBspPdnkKArfSD2YcPvZjNPBmVgAWV3TVj8QU7nu1YzgDnUzwPo5BZxdVbQrEnMgDJY4Ay5O7HAG5NGuJ3+BSB6Y/Ovg3AZZPjcAeBJf7bD70Bt33EkVWywZsEBQcnJ8fAV8uisWEZu5iAPPTtn03r4ycKghAMrsfBeWfRRvWP6fdtoIdhsCcn/Cuw+tad+toofLOW/Zbv8kXV6eyxZS279CyVgmq8Li8/Cv0X9ax/SV0nxRhh5A/mpP5Vr/3OvxhNf8st+yyfSUfzLFms1DWXSSNtn7B8zkf3v1xUuGzW7RqKr481ckyiyqdbxJYPVKUq8rFKUoDW4jYiaJ4zyYYz4eB+R3qs8OgubXKadS57lLKfNcHIz4Vb6xigIq3ad/iyB6Y/jUgkJxua+1KA+BtF864ZZ8Yng42gmllkEd2YdLSsVCTExIdOdIwJUbYd1d5NcF9rVp1PFGZQMyRxTjzcFkOfnEv1FUXvCUuzNvS4cnF+KO9CorjPGOqGlcFz/hHif0769wcYVrVJwQVaNXGO/UAQB65qA4eDJLrfc7sfM9w+4Fc3ieudKjVW/el6LuZaahSzOfRerN2x4RqPWTEszb4P21fpUyhA2AAHgBioPpB0gFrFr0NLI7COKJThpZW+FQe7xJwcAE4NaPDuksgmWK7ktIpW5QI7s4LZKgucLnA5Y3rXoUao+4vN+LMrHOzdlsElOsrWD1pcW4skEZZ5Y4skKGkBZdR5DSGBPI7A1YtVl4RTyG3e2CSjtDfuYc/41F2149qwRu1GeXkPFf8A5qLt+lUySRC4WGS2uCFiu4GOjWfhWVGzp1HKggncAd+07xNNUZ8R2h8v5+1amqbh99XtNePfHVPubVe33c94snYpAwBByDuD5V7qtdGr4hjETscsvr3j/P61ZBXc0WqjqqVbH8fgzSvqdU3EzSlK3CkUpSgFKUoDBrl3tw4bmO2nGew7xHw0ygMCT6xgf2q6iTVa6W2KXqG1OcBkd2Bxp0kMB5k45efOtbU2QhW+d/yX6fPtE19IqXQzjHW8LgiJJMUkkTeQjIaMf3JI/pVksDg+u1fPhXQuC3QrEWXJySN8tgDJ1EknAHf3V7lgaNgGIIOwfluO4juNeG4k7pW/aMbLHinjHkdaEoOPJH4mOOSCJHuiNTW0Mzqp5ZK5+p0ac+DHxrnnAbCB7WSaZusu5LmNIxq7fWF421Kud8ksT4KpHdXSriBZY3ikGUkVkYZxlWBUjPdsagOjPQCO1l61pDM4yIyUCaAdicAnLkbattuQGas0/E6lU+eW+2Pr5lSSimi4l6rfSm0gkmtRdbwlpVGThRKydgucjGyuB+8RVgzWlxfhcdzC8Mq6kfGe4gjBBB7iCBWnVxCMZpyexUlgonQrT195Ya9cLCSRGB5GNwmoefaibPima6FcSdk+e1Vvox0LWyd5OtMrMNCnQE0RkhiMAnJJVcnYdkYAqZupsDJ/nyq3XcQhOTVTz+5fyqU8o0jJoZW/CQfp/DNXhW2qrR8HLjMjac/sKASPUmpBTLGOw+sD9hwAcfuuuPuK6/BrJaWElb0eH4bevkVatRtxyvdE3mlatlfLKgZc+Y7wRzBpXq4zUkpRezOW04vDNqlKVmQKUpQHiVsKT4An6VUeGTHBJ5sdR9e/86t7jaqisXVSGM93LzXuNeU/qVWKuE49Fn16fqdDR4alHx2JDrDWjxN8rjzz9KkA4qKvpMnA5mvD13WSeGzbpWZdDatTlQfECtpFrWtxgAeAx9Krsd3ccQkcROYLNGKGVf6ycrs4jb9hMgjUMns7eUwo9q3LOIrq/l+L8F+iZhPqy24oRUTB0Ps1B/3aJidizoJGbG2Wd8knzJrRveizQjXw9+odd+p3MD+KmPOEJ/EuD61Ea6ZS5VPHmtvRv5MrRPOKjrs9tR4b/OscC417zESyGOWNjHLETko43xnvBBBB7wazeDcN4bH0oq5VWOEuqNqn/IkkmNGmNeLOUEVm7kGKx9vbzYyynl97GCPt+JtEzkDOs5x4Hf8AX7Ure4RwsSBncZBxp9BnJ+eftSva6PS8QdEXCeF2Jtu06k1KOWWalKV7A4wpSlADWre2CyjDDPgeRHoa2qVjOEZrlksolNxeUQ3+rv8A1Xx4YX88VG8U4SYTrXJTkc7lT4+YNWuvLJmuTdwbSzg4whyt+KNqGrsjLLeUVKCety0VVVVUBVUBVUAAADYAAbAeVfS/6Ob6oiB+6eXyPdUW0jx/EpHnzH1G1eF13CdRpspx93v4fXmdBOF28Xv2JmvLNUYvEq8PxDPLf0rkKibeCPYSNmTSCWAAZsZONzjlk9/P71pHMjBFGSf5ya2rfhMsvPsKe9uePJf1qwcP4YsIwvM82PM+teo4dwO26SncnGPq/IxnfClYTyzQj6NgKMO4bG5GME+hFfSHo8oOXZpPI4A+g/zNS4pXsI8M0kZKSrWUc56m1/7HlVxSvVK6JQKUpQClKUApSlAKxms1qXcp+EfM1hZNQWSUss+HEbxRtux8AcAepqt3vD2k31sufw/rzqc91rPutce2d9j64Xw+sm5CMI+GSnP0Qz/zpf8AyP8ArWxbdHSnKWT5sW/9s1afdae61qqmyLynhlrnFrDRp8Pk6vZgT5jY/Md9WGGUMMg5FRPutfSBChyPn510KLrYPE90a9kIveOxLUryj5Ga9V1E8mqKUpUgUpSgFKUoBSlKAwa8dSKxSocU+pOTPUinUisUrHkj2GWZ6kU6kVilOSPYZZnqRTqRWKU5I9hlntUxXqlKySwQKUpUg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http://davidcoethica.files.wordpress.com/2010/11/ooops-sign.jpg?w=400&amp;h=26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37" y="2270641"/>
            <a:ext cx="2936279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What’s Next? </a:t>
            </a:r>
            <a:endParaRPr lang="en-US" altLang="en-US" i="0" dirty="0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F8EF62-A921-A245-A77F-DBE3D764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791200" cy="4530725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1977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Walter Gilbert and Frederick Sanger develop independent DNA sequencing methods.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1980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They share the Nobel Prize.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Still, their sequencing methods were too expensive ($3 billion to sequence the human genome).</a:t>
            </a: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5338" y="1130300"/>
            <a:ext cx="148590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8350" y="3817938"/>
            <a:ext cx="14843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7102475" y="3211513"/>
            <a:ext cx="1543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>
                <a:latin typeface="Lucida Sans Unicode" pitchFamily="34" charset="0"/>
                <a:cs typeface="Lucida Sans Unicode" pitchFamily="34" charset="0"/>
              </a:rPr>
              <a:t>Walter Gilbert</a:t>
            </a: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6934200" y="5783263"/>
            <a:ext cx="1851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>
                <a:latin typeface="Lucida Sans Unicode" pitchFamily="34" charset="0"/>
                <a:cs typeface="Lucida Sans Unicode" pitchFamily="34" charset="0"/>
              </a:rPr>
              <a:t>Frederick Sanger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Brief History of Genome Sequencing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43A45-6181-054D-A305-CD281CF9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18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9384F-E98F-C34F-A947-0D3A8C62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9325" y="287106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+mn-lt"/>
              </a:rPr>
              <a:t>TA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00503" y="2871066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+mn-lt"/>
              </a:rPr>
              <a:t>A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210459" y="2871066"/>
            <a:ext cx="520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ATG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821184" y="2871066"/>
            <a:ext cx="520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TG</a:t>
            </a:r>
            <a:r>
              <a:rPr lang="en-US" sz="1600" b="1" i="0" dirty="0">
                <a:solidFill>
                  <a:srgbClr val="FF0000"/>
                </a:solidFill>
                <a:latin typeface="+mn-lt"/>
              </a:rPr>
              <a:t>C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431909" y="2871066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1600" b="1" i="0" dirty="0">
                <a:solidFill>
                  <a:srgbClr val="FF0000"/>
                </a:solidFill>
                <a:latin typeface="+mn-lt"/>
              </a:rPr>
              <a:t>CC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056292" y="2871066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latin typeface="+mn-lt"/>
              </a:rPr>
              <a:t>CC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674263" y="287106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268189" y="2871066"/>
            <a:ext cx="520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ATG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878914" y="2871066"/>
            <a:ext cx="54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TG</a:t>
            </a:r>
            <a:r>
              <a:rPr lang="en-US" sz="1600" b="1" i="0" dirty="0">
                <a:solidFill>
                  <a:srgbClr val="00B050"/>
                </a:solidFill>
                <a:latin typeface="+mn-lt"/>
              </a:rPr>
              <a:t>G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512082" y="2871066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1600" b="1" i="0" dirty="0">
                <a:solidFill>
                  <a:srgbClr val="00B050"/>
                </a:solidFill>
                <a:latin typeface="+mn-lt"/>
              </a:rPr>
              <a:t>GG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181349" y="2871066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latin typeface="+mn-lt"/>
              </a:rPr>
              <a:t>GG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844204" y="287106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latin typeface="+mn-lt"/>
              </a:rPr>
              <a:t>G</a:t>
            </a:r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460572" y="2871066"/>
            <a:ext cx="520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ATG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071297" y="2871066"/>
            <a:ext cx="511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TG</a:t>
            </a:r>
            <a:r>
              <a:rPr lang="en-US" sz="1600" b="1" i="0" dirty="0">
                <a:solidFill>
                  <a:srgbClr val="7030A0"/>
                </a:solidFill>
                <a:latin typeface="+mn-lt"/>
              </a:rPr>
              <a:t>T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672978" y="287106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1600" b="1" i="0" dirty="0">
                <a:solidFill>
                  <a:srgbClr val="7030A0"/>
                </a:solidFill>
                <a:latin typeface="+mn-lt"/>
              </a:rPr>
              <a:t>TT</a:t>
            </a:r>
          </a:p>
        </p:txBody>
      </p: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504979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Representing a Genome as a Path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25" y="1289976"/>
            <a:ext cx="9040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</a:p>
          <a:p>
            <a:pPr marL="0" indent="0">
              <a:buNone/>
              <a:defRPr/>
            </a:pPr>
            <a:r>
              <a:rPr lang="en-US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F6AD69-AE36-FC4E-9729-CEE2F280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87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Arrow Connector 124"/>
          <p:cNvCxnSpPr>
            <a:stCxn id="34" idx="6"/>
            <a:endCxn id="36" idx="2"/>
          </p:cNvCxnSpPr>
          <p:nvPr/>
        </p:nvCxnSpPr>
        <p:spPr>
          <a:xfrm>
            <a:off x="439156" y="303870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9"/>
          <p:cNvGrpSpPr/>
          <p:nvPr/>
        </p:nvGrpSpPr>
        <p:grpSpPr>
          <a:xfrm>
            <a:off x="-9325" y="2832966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600503" y="2840586"/>
            <a:ext cx="519694" cy="411480"/>
            <a:chOff x="784012" y="3625532"/>
            <a:chExt cx="519694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210459" y="2842491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1821184" y="2832966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431909" y="2832966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056292" y="2840586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674263" y="2842491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268189" y="2840586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878914" y="2831061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512082" y="2831061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6181349" y="2840586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6844204" y="2831061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7460572" y="2832966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071297" y="2832966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8672978" y="2840586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1051536" y="304410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51611" y="305362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270736" y="305362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899386" y="305362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537561" y="305362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128111" y="304600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715075" y="305553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375886" y="304410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014061" y="304410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680811" y="304410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90411" y="3034579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05950" y="304410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8519136" y="3055534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504979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Representing a Genome as a Path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25" y="1289976"/>
            <a:ext cx="9040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</a:p>
          <a:p>
            <a:pPr marL="0" indent="0">
              <a:buNone/>
              <a:defRPr/>
            </a:pPr>
            <a:r>
              <a:rPr lang="en-US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4F32111-87D2-9F45-9CD6-A12BDF71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/>
          <p:nvPr/>
        </p:nvGrpSpPr>
        <p:grpSpPr>
          <a:xfrm>
            <a:off x="-9525" y="2653896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600303" y="2661516"/>
            <a:ext cx="519694" cy="411480"/>
            <a:chOff x="784012" y="3625532"/>
            <a:chExt cx="519694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210259" y="2663421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1820984" y="2653896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431709" y="2653896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056092" y="2661516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674063" y="2663421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267989" y="2661516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878714" y="2651991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511882" y="2651991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6181149" y="2661516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6844004" y="2651991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7460372" y="2653896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071097" y="2653896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8672778" y="2661516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9725" y="1289976"/>
            <a:ext cx="9040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</a:p>
          <a:p>
            <a:pPr marL="0" indent="0">
              <a:buNone/>
              <a:defRPr/>
            </a:pPr>
            <a:r>
              <a:rPr lang="en-US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Representing a Genome as a Path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041" y="3371671"/>
            <a:ext cx="821485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+mn-lt"/>
              </a:rPr>
              <a:t>Can we construct this </a:t>
            </a:r>
            <a:r>
              <a:rPr lang="en-US" b="0" i="0" dirty="0">
                <a:solidFill>
                  <a:srgbClr val="FF0000"/>
                </a:solidFill>
                <a:latin typeface="+mn-lt"/>
              </a:rPr>
              <a:t>genome path </a:t>
            </a:r>
            <a:r>
              <a:rPr lang="en-US" b="0" i="0" dirty="0">
                <a:latin typeface="+mn-lt"/>
              </a:rPr>
              <a:t>without knowing the genome 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b="0" i="0" dirty="0">
                <a:latin typeface="+mn-lt"/>
              </a:rPr>
              <a:t>, only from its composition?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CFA8B32-D6D8-8B41-AA0F-3957B385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70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9525" y="2651991"/>
            <a:ext cx="9201869" cy="422910"/>
            <a:chOff x="-9525" y="2651991"/>
            <a:chExt cx="9201869" cy="422910"/>
          </a:xfrm>
        </p:grpSpPr>
        <p:cxnSp>
          <p:nvCxnSpPr>
            <p:cNvPr id="125" name="Straight Arrow Connector 124"/>
            <p:cNvCxnSpPr>
              <a:stCxn id="34" idx="6"/>
              <a:endCxn id="36" idx="2"/>
            </p:cNvCxnSpPr>
            <p:nvPr/>
          </p:nvCxnSpPr>
          <p:spPr>
            <a:xfrm>
              <a:off x="438956" y="2859636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49"/>
            <p:cNvGrpSpPr/>
            <p:nvPr/>
          </p:nvGrpSpPr>
          <p:grpSpPr>
            <a:xfrm>
              <a:off x="-9525" y="2653896"/>
              <a:ext cx="519566" cy="411480"/>
              <a:chOff x="-38100" y="3617912"/>
              <a:chExt cx="519566" cy="41148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38100" y="3656012"/>
                <a:ext cx="5195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latin typeface="+mn-lt"/>
                  </a:rPr>
                  <a:t>TA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</a:t>
                </a: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760" y="361791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grpSp>
          <p:nvGrpSpPr>
            <p:cNvPr id="3" name="Group 50"/>
            <p:cNvGrpSpPr/>
            <p:nvPr/>
          </p:nvGrpSpPr>
          <p:grpSpPr>
            <a:xfrm>
              <a:off x="600303" y="2661516"/>
              <a:ext cx="519694" cy="411480"/>
              <a:chOff x="784012" y="3625532"/>
              <a:chExt cx="519694" cy="41148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784012" y="3656012"/>
                <a:ext cx="5196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latin typeface="+mn-lt"/>
                  </a:rPr>
                  <a:t>A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</a:t>
                </a:r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828629" y="362553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4" name="Group 51"/>
            <p:cNvGrpSpPr/>
            <p:nvPr/>
          </p:nvGrpSpPr>
          <p:grpSpPr>
            <a:xfrm>
              <a:off x="1210259" y="2663421"/>
              <a:ext cx="520463" cy="411480"/>
              <a:chOff x="1361519" y="3627437"/>
              <a:chExt cx="520463" cy="411480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1361519" y="3656012"/>
                <a:ext cx="5204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ATG</a:t>
                </a: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1400175" y="3627437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5" name="Group 52"/>
            <p:cNvGrpSpPr/>
            <p:nvPr/>
          </p:nvGrpSpPr>
          <p:grpSpPr>
            <a:xfrm>
              <a:off x="1820984" y="2653896"/>
              <a:ext cx="520463" cy="411480"/>
              <a:chOff x="1939795" y="3617912"/>
              <a:chExt cx="520463" cy="411480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1939795" y="3656012"/>
                <a:ext cx="5204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TG</a:t>
                </a:r>
                <a:r>
                  <a:rPr lang="en-US" sz="1600" b="1" i="0" dirty="0">
                    <a:solidFill>
                      <a:srgbClr val="FF0000"/>
                    </a:solidFill>
                    <a:latin typeface="+mn-lt"/>
                  </a:rPr>
                  <a:t>C</a:t>
                </a: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1981154" y="361791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6" name="Group 53"/>
            <p:cNvGrpSpPr/>
            <p:nvPr/>
          </p:nvGrpSpPr>
          <p:grpSpPr>
            <a:xfrm>
              <a:off x="2431709" y="2653896"/>
              <a:ext cx="534121" cy="411480"/>
              <a:chOff x="2518071" y="3617912"/>
              <a:chExt cx="534121" cy="41148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2518071" y="3656012"/>
                <a:ext cx="5341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G</a:t>
                </a:r>
                <a:r>
                  <a:rPr lang="en-US" sz="1600" b="1" i="0" dirty="0">
                    <a:solidFill>
                      <a:srgbClr val="FF0000"/>
                    </a:solidFill>
                    <a:latin typeface="+mn-lt"/>
                  </a:rPr>
                  <a:t>CC</a:t>
                </a: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571704" y="361791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7" name="Group 54"/>
            <p:cNvGrpSpPr/>
            <p:nvPr/>
          </p:nvGrpSpPr>
          <p:grpSpPr>
            <a:xfrm>
              <a:off x="3056092" y="2661516"/>
              <a:ext cx="527709" cy="411480"/>
              <a:chOff x="3110005" y="3625532"/>
              <a:chExt cx="527709" cy="411480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3110005" y="3656012"/>
                <a:ext cx="5277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FF0000"/>
                    </a:solidFill>
                    <a:latin typeface="+mn-lt"/>
                  </a:rPr>
                  <a:t>CC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</a:t>
                </a: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3171779" y="362553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8" name="Group 55"/>
            <p:cNvGrpSpPr/>
            <p:nvPr/>
          </p:nvGrpSpPr>
          <p:grpSpPr>
            <a:xfrm>
              <a:off x="3674063" y="2663421"/>
              <a:ext cx="503664" cy="411480"/>
              <a:chOff x="3695527" y="3627437"/>
              <a:chExt cx="503664" cy="411480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3695527" y="3656012"/>
                <a:ext cx="503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FF0000"/>
                    </a:solidFill>
                    <a:latin typeface="+mn-lt"/>
                  </a:rPr>
                  <a:t>C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</a:t>
                </a: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3733754" y="3627437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9" name="Group 56"/>
            <p:cNvGrpSpPr/>
            <p:nvPr/>
          </p:nvGrpSpPr>
          <p:grpSpPr>
            <a:xfrm>
              <a:off x="4267989" y="2661516"/>
              <a:ext cx="520463" cy="411480"/>
              <a:chOff x="4257004" y="3625532"/>
              <a:chExt cx="520463" cy="411480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4257004" y="3656012"/>
                <a:ext cx="5204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ATG</a:t>
                </a:r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4314779" y="362553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0" name="Group 57"/>
            <p:cNvGrpSpPr/>
            <p:nvPr/>
          </p:nvGrpSpPr>
          <p:grpSpPr>
            <a:xfrm>
              <a:off x="4878714" y="2651991"/>
              <a:ext cx="542906" cy="411480"/>
              <a:chOff x="4835280" y="3616007"/>
              <a:chExt cx="542906" cy="411480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4835280" y="3656012"/>
                <a:ext cx="5429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TG</a:t>
                </a:r>
                <a:r>
                  <a:rPr lang="en-US" sz="1600" b="1" i="0" dirty="0">
                    <a:solidFill>
                      <a:srgbClr val="00B050"/>
                    </a:solidFill>
                    <a:latin typeface="+mn-lt"/>
                  </a:rPr>
                  <a:t>G</a:t>
                </a: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4895804" y="3616007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2" name="Group 58"/>
            <p:cNvGrpSpPr/>
            <p:nvPr/>
          </p:nvGrpSpPr>
          <p:grpSpPr>
            <a:xfrm>
              <a:off x="5511882" y="2651991"/>
              <a:ext cx="579005" cy="411480"/>
              <a:chOff x="5435999" y="3616007"/>
              <a:chExt cx="579005" cy="411480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5435999" y="3656012"/>
                <a:ext cx="5790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G</a:t>
                </a:r>
                <a:r>
                  <a:rPr lang="en-US" sz="1600" b="1" i="0" dirty="0">
                    <a:solidFill>
                      <a:srgbClr val="00B050"/>
                    </a:solidFill>
                    <a:latin typeface="+mn-lt"/>
                  </a:rPr>
                  <a:t>GG</a:t>
                </a:r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5505404" y="3616007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3" name="Group 59"/>
            <p:cNvGrpSpPr/>
            <p:nvPr/>
          </p:nvGrpSpPr>
          <p:grpSpPr>
            <a:xfrm>
              <a:off x="6181149" y="2661516"/>
              <a:ext cx="572593" cy="411480"/>
              <a:chOff x="6072817" y="3625532"/>
              <a:chExt cx="572593" cy="411480"/>
            </a:xfrm>
          </p:grpSpPr>
          <p:sp>
            <p:nvSpPr>
              <p:cNvPr id="146" name="TextBox 145"/>
              <p:cNvSpPr txBox="1"/>
              <p:nvPr/>
            </p:nvSpPr>
            <p:spPr>
              <a:xfrm>
                <a:off x="6072817" y="3656012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B050"/>
                    </a:solidFill>
                    <a:latin typeface="+mn-lt"/>
                  </a:rPr>
                  <a:t>GG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34054" y="362553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4" name="Group 60"/>
            <p:cNvGrpSpPr/>
            <p:nvPr/>
          </p:nvGrpSpPr>
          <p:grpSpPr>
            <a:xfrm>
              <a:off x="6844004" y="2651991"/>
              <a:ext cx="526106" cy="411480"/>
              <a:chOff x="6703223" y="3616007"/>
              <a:chExt cx="526106" cy="411480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6703223" y="3656012"/>
                <a:ext cx="526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B050"/>
                    </a:solidFill>
                    <a:latin typeface="+mn-lt"/>
                  </a:rPr>
                  <a:t>G</a:t>
                </a:r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</a:t>
                </a: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6743654" y="3616007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5" name="Group 61"/>
            <p:cNvGrpSpPr/>
            <p:nvPr/>
          </p:nvGrpSpPr>
          <p:grpSpPr>
            <a:xfrm>
              <a:off x="7460372" y="2653896"/>
              <a:ext cx="520463" cy="411480"/>
              <a:chOff x="7287142" y="3617912"/>
              <a:chExt cx="520463" cy="411480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7287142" y="3656012"/>
                <a:ext cx="5204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ATG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334250" y="361791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6" name="Group 62"/>
            <p:cNvGrpSpPr/>
            <p:nvPr/>
          </p:nvGrpSpPr>
          <p:grpSpPr>
            <a:xfrm>
              <a:off x="8071097" y="2653896"/>
              <a:ext cx="511422" cy="411480"/>
              <a:chOff x="7865418" y="3617912"/>
              <a:chExt cx="511422" cy="411480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7865418" y="3656012"/>
                <a:ext cx="5114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TG</a:t>
                </a:r>
                <a:r>
                  <a:rPr lang="en-US" sz="1600" b="1" i="0" dirty="0">
                    <a:solidFill>
                      <a:srgbClr val="7030A0"/>
                    </a:solidFill>
                    <a:latin typeface="+mn-lt"/>
                  </a:rPr>
                  <a:t>T</a:t>
                </a:r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7896225" y="361791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grpSp>
          <p:nvGrpSpPr>
            <p:cNvPr id="17" name="Group 63"/>
            <p:cNvGrpSpPr/>
            <p:nvPr/>
          </p:nvGrpSpPr>
          <p:grpSpPr>
            <a:xfrm>
              <a:off x="8672778" y="2661516"/>
              <a:ext cx="519566" cy="411480"/>
              <a:chOff x="8644203" y="3625532"/>
              <a:chExt cx="519566" cy="411480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8644203" y="3656012"/>
                <a:ext cx="5195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0" dirty="0">
                    <a:solidFill>
                      <a:srgbClr val="0000FF"/>
                    </a:solidFill>
                    <a:latin typeface="+mn-lt"/>
                  </a:rPr>
                  <a:t>G</a:t>
                </a:r>
                <a:r>
                  <a:rPr lang="en-US" sz="1600" b="1" i="0" dirty="0">
                    <a:solidFill>
                      <a:srgbClr val="7030A0"/>
                    </a:solidFill>
                    <a:latin typeface="+mn-lt"/>
                  </a:rPr>
                  <a:t>TT</a:t>
                </a: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8705804" y="3625532"/>
                <a:ext cx="409621" cy="41148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/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>
              <a:off x="1051336" y="286503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51411" y="287455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270536" y="287455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899186" y="287455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3537361" y="287455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4127911" y="286693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4714875" y="287646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375686" y="286503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6013861" y="286503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680611" y="286503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7290211" y="2855509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7905750" y="286503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8518936" y="2876464"/>
              <a:ext cx="205964" cy="762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9725" y="1289976"/>
            <a:ext cx="9040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Composition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i="0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</a:p>
          <a:p>
            <a:pPr marL="0" indent="0">
              <a:buNone/>
              <a:defRPr/>
            </a:pPr>
            <a:r>
              <a:rPr lang="en-US" i="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>
              <a:buNone/>
              <a:defRPr/>
            </a:pPr>
            <a:endParaRPr lang="en-US" i="0" kern="0" dirty="0">
              <a:solidFill>
                <a:srgbClr val="0000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Representing a Genome as a Path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041" y="3371671"/>
            <a:ext cx="821485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+mn-lt"/>
              </a:rPr>
              <a:t>Can we construct this </a:t>
            </a:r>
            <a:r>
              <a:rPr lang="en-US" b="0" i="0" dirty="0">
                <a:solidFill>
                  <a:srgbClr val="FF0000"/>
                </a:solidFill>
                <a:latin typeface="+mn-lt"/>
              </a:rPr>
              <a:t>genome path </a:t>
            </a:r>
            <a:r>
              <a:rPr lang="en-US" b="0" i="0" dirty="0">
                <a:latin typeface="+mn-lt"/>
              </a:rPr>
              <a:t>without knowing the genome </a:t>
            </a:r>
            <a:r>
              <a:rPr lang="en-US" i="0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i="0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i="0" dirty="0">
                <a:solidFill>
                  <a:srgbClr val="7030A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r>
              <a:rPr lang="en-US" b="0" i="0" dirty="0">
                <a:latin typeface="+mn-lt"/>
              </a:rPr>
              <a:t>, only from its composition?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1466" y="5029200"/>
            <a:ext cx="8202943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j-lt"/>
              </a:rPr>
              <a:t>Yes. We simply need to connect 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1</a:t>
            </a:r>
            <a:r>
              <a:rPr lang="en-US" b="0" i="0" dirty="0">
                <a:latin typeface="+mj-lt"/>
              </a:rPr>
              <a:t> with 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2</a:t>
            </a:r>
            <a:r>
              <a:rPr lang="en-US" b="0" i="0" dirty="0">
                <a:latin typeface="+mj-lt"/>
              </a:rPr>
              <a:t> if        </a:t>
            </a:r>
            <a:r>
              <a:rPr lang="en-US" dirty="0">
                <a:latin typeface="+mj-lt"/>
              </a:rPr>
              <a:t>suffix</a:t>
            </a:r>
            <a:r>
              <a:rPr lang="en-US" b="0" i="0" dirty="0">
                <a:latin typeface="+mj-lt"/>
              </a:rPr>
              <a:t>(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1</a:t>
            </a:r>
            <a:r>
              <a:rPr lang="en-US" b="0" i="0" dirty="0">
                <a:latin typeface="+mj-lt"/>
              </a:rPr>
              <a:t>)=</a:t>
            </a:r>
            <a:r>
              <a:rPr lang="en-US" dirty="0">
                <a:latin typeface="+mj-lt"/>
              </a:rPr>
              <a:t>prefix</a:t>
            </a:r>
            <a:r>
              <a:rPr lang="en-US" b="0" i="0" dirty="0">
                <a:latin typeface="+mj-lt"/>
              </a:rPr>
              <a:t>(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2</a:t>
            </a:r>
            <a:r>
              <a:rPr lang="en-US" b="0" i="0" dirty="0">
                <a:latin typeface="+mj-lt"/>
              </a:rPr>
              <a:t>). </a:t>
            </a:r>
          </a:p>
          <a:p>
            <a:pPr algn="ctr"/>
            <a:r>
              <a:rPr lang="en-US" b="0" i="0" dirty="0">
                <a:latin typeface="+mj-lt"/>
              </a:rPr>
              <a:t>E.g. </a:t>
            </a:r>
            <a:r>
              <a:rPr lang="en-US" i="0" dirty="0">
                <a:latin typeface="+mj-lt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+mj-lt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b="0" i="0" dirty="0">
                <a:latin typeface="+mj-lt"/>
              </a:rPr>
              <a:t>→</a:t>
            </a:r>
            <a:r>
              <a:rPr lang="en-US" i="0" dirty="0">
                <a:solidFill>
                  <a:srgbClr val="0000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i="0" dirty="0">
                <a:latin typeface="+mj-lt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i="0" dirty="0">
                <a:solidFill>
                  <a:srgbClr val="0000FF"/>
                </a:solidFill>
                <a:latin typeface="+mj-lt"/>
                <a:ea typeface="Times New Roman"/>
                <a:cs typeface="Courier New" panose="02070309020205020404" pitchFamily="49" charset="0"/>
              </a:rPr>
              <a:t>AT</a:t>
            </a:r>
            <a:endParaRPr lang="en-US" b="0" i="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7989" y="5793850"/>
            <a:ext cx="378246" cy="381000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043374" y="5808427"/>
            <a:ext cx="378246" cy="381000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8FCCC83-D069-F94F-8579-1439A05B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Arrow Connector 124"/>
          <p:cNvCxnSpPr>
            <a:stCxn id="34" idx="6"/>
            <a:endCxn id="36" idx="2"/>
          </p:cNvCxnSpPr>
          <p:nvPr/>
        </p:nvCxnSpPr>
        <p:spPr>
          <a:xfrm>
            <a:off x="410381" y="3823652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3048000" y="2133600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Times New Roman"/>
              </a:rPr>
              <a:t>CC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00B050"/>
                </a:solidFill>
                <a:latin typeface="+mn-lt"/>
                <a:ea typeface="Times New Roman"/>
              </a:rPr>
              <a:t>GG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7030A0"/>
                </a:solidFill>
                <a:latin typeface="+mn-lt"/>
                <a:ea typeface="Times New Roman"/>
              </a:rPr>
              <a:t>TT</a:t>
            </a:r>
            <a:endParaRPr lang="en-US" sz="2000" b="1" i="0" dirty="0">
              <a:latin typeface="+mn-lt"/>
            </a:endParaRPr>
          </a:p>
        </p:txBody>
      </p:sp>
      <p:grpSp>
        <p:nvGrpSpPr>
          <p:cNvPr id="2" name="Group 49"/>
          <p:cNvGrpSpPr/>
          <p:nvPr/>
        </p:nvGrpSpPr>
        <p:grpSpPr>
          <a:xfrm>
            <a:off x="-38100" y="3617912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571728" y="3625532"/>
            <a:ext cx="519694" cy="411480"/>
            <a:chOff x="784012" y="3625532"/>
            <a:chExt cx="519694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181684" y="3627437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1792409" y="3617912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403134" y="3617912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027517" y="3625532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645488" y="3627437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239414" y="3625532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850139" y="3616007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483307" y="3616007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6152574" y="3625532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6815429" y="3616007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7431797" y="3617912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042522" y="3617912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8644203" y="3625532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1022761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22836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241961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870611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508786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099336" y="383095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86300" y="384048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347111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985286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652036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61636" y="381952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877175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8490361" y="384048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6" idx="7"/>
            <a:endCxn id="42" idx="0"/>
          </p:cNvCxnSpPr>
          <p:nvPr/>
        </p:nvCxnSpPr>
        <p:spPr>
          <a:xfrm rot="5400000" flipH="1" flipV="1">
            <a:off x="2703859" y="1887651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61"/>
          <p:cNvCxnSpPr>
            <a:stCxn id="36" idx="0"/>
            <a:endCxn id="47" idx="0"/>
          </p:cNvCxnSpPr>
          <p:nvPr/>
        </p:nvCxnSpPr>
        <p:spPr>
          <a:xfrm rot="5400000" flipH="1" flipV="1">
            <a:off x="4248626" y="190442"/>
            <a:ext cx="7620" cy="6862560"/>
          </a:xfrm>
          <a:prstGeom prst="curvedConnector3">
            <a:avLst>
              <a:gd name="adj1" fmla="val 1310000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61"/>
          <p:cNvCxnSpPr/>
          <p:nvPr/>
        </p:nvCxnSpPr>
        <p:spPr>
          <a:xfrm rot="5400000" flipH="1" flipV="1">
            <a:off x="3288209" y="1881619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61"/>
          <p:cNvCxnSpPr>
            <a:stCxn id="37" idx="4"/>
            <a:endCxn id="48" idx="4"/>
          </p:cNvCxnSpPr>
          <p:nvPr/>
        </p:nvCxnSpPr>
        <p:spPr>
          <a:xfrm rot="5400000" flipH="1" flipV="1">
            <a:off x="4846882" y="607660"/>
            <a:ext cx="9525" cy="6852989"/>
          </a:xfrm>
          <a:prstGeom prst="curvedConnector3">
            <a:avLst>
              <a:gd name="adj1" fmla="val -960000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61"/>
          <p:cNvCxnSpPr>
            <a:stCxn id="41" idx="5"/>
            <a:endCxn id="47" idx="4"/>
          </p:cNvCxnSpPr>
          <p:nvPr/>
        </p:nvCxnSpPr>
        <p:spPr>
          <a:xfrm rot="16200000" flipH="1">
            <a:off x="5833165" y="2178840"/>
            <a:ext cx="50735" cy="3650368"/>
          </a:xfrm>
          <a:prstGeom prst="curvedConnector3">
            <a:avLst>
              <a:gd name="adj1" fmla="val 56935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61"/>
          <p:cNvCxnSpPr>
            <a:stCxn id="42" idx="4"/>
            <a:endCxn id="48" idx="3"/>
          </p:cNvCxnSpPr>
          <p:nvPr/>
        </p:nvCxnSpPr>
        <p:spPr>
          <a:xfrm rot="5400000" flipH="1" flipV="1">
            <a:off x="6283718" y="2187413"/>
            <a:ext cx="67880" cy="3631317"/>
          </a:xfrm>
          <a:prstGeom prst="curvedConnector3">
            <a:avLst>
              <a:gd name="adj1" fmla="val -65951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1"/>
          <p:cNvCxnSpPr>
            <a:stCxn id="46" idx="0"/>
            <a:endCxn id="37" idx="0"/>
          </p:cNvCxnSpPr>
          <p:nvPr/>
        </p:nvCxnSpPr>
        <p:spPr>
          <a:xfrm rot="16200000" flipH="1" flipV="1">
            <a:off x="4237196" y="803962"/>
            <a:ext cx="11430" cy="5635520"/>
          </a:xfrm>
          <a:prstGeom prst="curvedConnector3">
            <a:avLst>
              <a:gd name="adj1" fmla="val -200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61"/>
          <p:cNvCxnSpPr>
            <a:stCxn id="41" idx="4"/>
            <a:endCxn id="37" idx="5"/>
          </p:cNvCxnSpPr>
          <p:nvPr/>
        </p:nvCxnSpPr>
        <p:spPr>
          <a:xfrm rot="5400000" flipH="1">
            <a:off x="2699120" y="2849511"/>
            <a:ext cx="60260" cy="2318553"/>
          </a:xfrm>
          <a:prstGeom prst="curvedConnector3">
            <a:avLst>
              <a:gd name="adj1" fmla="val -3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61"/>
          <p:cNvCxnSpPr>
            <a:stCxn id="46" idx="7"/>
            <a:endCxn id="42" idx="7"/>
          </p:cNvCxnSpPr>
          <p:nvPr/>
        </p:nvCxnSpPr>
        <p:spPr>
          <a:xfrm rot="16200000" flipH="1" flipV="1">
            <a:off x="5921395" y="2401693"/>
            <a:ext cx="9525" cy="2558671"/>
          </a:xfrm>
          <a:prstGeom prst="curvedConnector3">
            <a:avLst>
              <a:gd name="adj1" fmla="val -673265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61"/>
          <p:cNvCxnSpPr>
            <a:stCxn id="47" idx="1"/>
            <a:endCxn id="43" idx="7"/>
          </p:cNvCxnSpPr>
          <p:nvPr/>
        </p:nvCxnSpPr>
        <p:spPr>
          <a:xfrm rot="16200000" flipV="1">
            <a:off x="6398643" y="2537921"/>
            <a:ext cx="1905" cy="2278597"/>
          </a:xfrm>
          <a:prstGeom prst="curvedConnector3">
            <a:avLst>
              <a:gd name="adj1" fmla="val 1526325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61"/>
          <p:cNvCxnSpPr>
            <a:stCxn id="44" idx="5"/>
            <a:endCxn id="44" idx="3"/>
          </p:cNvCxnSpPr>
          <p:nvPr/>
        </p:nvCxnSpPr>
        <p:spPr>
          <a:xfrm rot="5400000">
            <a:off x="5757523" y="3822405"/>
            <a:ext cx="1588" cy="289645"/>
          </a:xfrm>
          <a:prstGeom prst="curvedConnector3">
            <a:avLst>
              <a:gd name="adj1" fmla="val 145911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A Path Turns into a Graph 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81466" y="5029200"/>
            <a:ext cx="8202943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latin typeface="+mj-lt"/>
              </a:rPr>
              <a:t>Yes. We simply need to connect 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1</a:t>
            </a:r>
            <a:r>
              <a:rPr lang="en-US" b="0" i="0" dirty="0">
                <a:latin typeface="+mj-lt"/>
              </a:rPr>
              <a:t> with 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2</a:t>
            </a:r>
            <a:r>
              <a:rPr lang="en-US" b="0" i="0" dirty="0">
                <a:latin typeface="+mj-lt"/>
              </a:rPr>
              <a:t> if        </a:t>
            </a:r>
            <a:r>
              <a:rPr lang="en-US" dirty="0">
                <a:latin typeface="+mj-lt"/>
              </a:rPr>
              <a:t>suffix</a:t>
            </a:r>
            <a:r>
              <a:rPr lang="en-US" b="0" i="0" dirty="0">
                <a:latin typeface="+mj-lt"/>
              </a:rPr>
              <a:t>(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1</a:t>
            </a:r>
            <a:r>
              <a:rPr lang="en-US" b="0" i="0" dirty="0">
                <a:latin typeface="+mj-lt"/>
              </a:rPr>
              <a:t>)=</a:t>
            </a:r>
            <a:r>
              <a:rPr lang="en-US" dirty="0">
                <a:latin typeface="+mj-lt"/>
              </a:rPr>
              <a:t>prefix</a:t>
            </a:r>
            <a:r>
              <a:rPr lang="en-US" b="0" i="0" dirty="0">
                <a:latin typeface="+mj-lt"/>
              </a:rPr>
              <a:t>(</a:t>
            </a:r>
            <a:r>
              <a:rPr lang="en-US" b="0" dirty="0">
                <a:latin typeface="+mj-lt"/>
              </a:rPr>
              <a:t>k</a:t>
            </a:r>
            <a:r>
              <a:rPr lang="en-US" b="0" i="0" dirty="0">
                <a:latin typeface="+mj-lt"/>
              </a:rPr>
              <a:t>-mer</a:t>
            </a:r>
            <a:r>
              <a:rPr lang="en-US" b="0" i="0" baseline="-25000" dirty="0">
                <a:latin typeface="+mj-lt"/>
              </a:rPr>
              <a:t>2</a:t>
            </a:r>
            <a:r>
              <a:rPr lang="en-US" b="0" i="0" dirty="0">
                <a:latin typeface="+mj-lt"/>
              </a:rPr>
              <a:t>). </a:t>
            </a:r>
          </a:p>
          <a:p>
            <a:pPr algn="ctr"/>
            <a:r>
              <a:rPr lang="en-US" b="0" i="0" dirty="0">
                <a:latin typeface="+mj-lt"/>
              </a:rPr>
              <a:t>E.g. </a:t>
            </a:r>
            <a:r>
              <a:rPr lang="en-US" i="0" dirty="0">
                <a:latin typeface="+mj-lt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i="0" dirty="0">
                <a:solidFill>
                  <a:srgbClr val="0000FF"/>
                </a:solidFill>
                <a:latin typeface="+mj-lt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b="0" i="0" dirty="0">
                <a:latin typeface="+mj-lt"/>
              </a:rPr>
              <a:t>→</a:t>
            </a:r>
            <a:r>
              <a:rPr lang="en-US" i="0" dirty="0">
                <a:solidFill>
                  <a:srgbClr val="0000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i="0" dirty="0">
                <a:latin typeface="+mj-lt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i="0" dirty="0">
                <a:solidFill>
                  <a:srgbClr val="0000FF"/>
                </a:solidFill>
                <a:latin typeface="+mj-lt"/>
                <a:ea typeface="Times New Roman"/>
                <a:cs typeface="Courier New" panose="02070309020205020404" pitchFamily="49" charset="0"/>
              </a:rPr>
              <a:t>AT</a:t>
            </a:r>
            <a:endParaRPr lang="en-US" b="0" i="0" dirty="0">
              <a:latin typeface="+mj-lt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F57E573-36E2-4C43-A7A4-5F30D603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Arrow Connector 124"/>
          <p:cNvCxnSpPr>
            <a:stCxn id="34" idx="6"/>
            <a:endCxn id="36" idx="2"/>
          </p:cNvCxnSpPr>
          <p:nvPr/>
        </p:nvCxnSpPr>
        <p:spPr>
          <a:xfrm>
            <a:off x="410381" y="3823652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3048000" y="2133600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Times New Roman"/>
              </a:rPr>
              <a:t>CC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00B050"/>
                </a:solidFill>
                <a:latin typeface="+mn-lt"/>
                <a:ea typeface="Times New Roman"/>
              </a:rPr>
              <a:t>GG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7030A0"/>
                </a:solidFill>
                <a:latin typeface="+mn-lt"/>
                <a:ea typeface="Times New Roman"/>
              </a:rPr>
              <a:t>TT</a:t>
            </a:r>
            <a:endParaRPr lang="en-US" sz="2000" b="1" i="0" dirty="0">
              <a:latin typeface="+mn-lt"/>
            </a:endParaRPr>
          </a:p>
        </p:txBody>
      </p:sp>
      <p:grpSp>
        <p:nvGrpSpPr>
          <p:cNvPr id="2" name="Group 49"/>
          <p:cNvGrpSpPr/>
          <p:nvPr/>
        </p:nvGrpSpPr>
        <p:grpSpPr>
          <a:xfrm>
            <a:off x="-38100" y="3617912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571728" y="3625532"/>
            <a:ext cx="519694" cy="411480"/>
            <a:chOff x="784012" y="3625532"/>
            <a:chExt cx="519694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181684" y="3627437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1792409" y="3617912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403134" y="3617912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027517" y="3625532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645488" y="3627437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239414" y="3625532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850139" y="3616007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483307" y="3616007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6152574" y="3625532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6815429" y="3616007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7431797" y="3617912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042522" y="3617912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8644203" y="3625532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1022761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22836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241961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870611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508786" y="383857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099336" y="383095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86300" y="384048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347111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985286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652036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61636" y="3819525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877175" y="382905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8490361" y="3840480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6" idx="7"/>
            <a:endCxn id="42" idx="0"/>
          </p:cNvCxnSpPr>
          <p:nvPr/>
        </p:nvCxnSpPr>
        <p:spPr>
          <a:xfrm rot="5400000" flipH="1" flipV="1">
            <a:off x="2703859" y="1887651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61"/>
          <p:cNvCxnSpPr>
            <a:stCxn id="36" idx="0"/>
            <a:endCxn id="47" idx="0"/>
          </p:cNvCxnSpPr>
          <p:nvPr/>
        </p:nvCxnSpPr>
        <p:spPr>
          <a:xfrm rot="5400000" flipH="1" flipV="1">
            <a:off x="4248626" y="190442"/>
            <a:ext cx="7620" cy="6862560"/>
          </a:xfrm>
          <a:prstGeom prst="curvedConnector3">
            <a:avLst>
              <a:gd name="adj1" fmla="val 1310000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61"/>
          <p:cNvCxnSpPr/>
          <p:nvPr/>
        </p:nvCxnSpPr>
        <p:spPr>
          <a:xfrm rot="5400000" flipH="1" flipV="1">
            <a:off x="3288209" y="1881619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61"/>
          <p:cNvCxnSpPr>
            <a:stCxn id="37" idx="4"/>
            <a:endCxn id="48" idx="4"/>
          </p:cNvCxnSpPr>
          <p:nvPr/>
        </p:nvCxnSpPr>
        <p:spPr>
          <a:xfrm rot="5400000" flipH="1" flipV="1">
            <a:off x="4846882" y="607660"/>
            <a:ext cx="9525" cy="6852989"/>
          </a:xfrm>
          <a:prstGeom prst="curvedConnector3">
            <a:avLst>
              <a:gd name="adj1" fmla="val -960000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61"/>
          <p:cNvCxnSpPr>
            <a:stCxn id="41" idx="5"/>
            <a:endCxn id="47" idx="4"/>
          </p:cNvCxnSpPr>
          <p:nvPr/>
        </p:nvCxnSpPr>
        <p:spPr>
          <a:xfrm rot="16200000" flipH="1">
            <a:off x="5833165" y="2178840"/>
            <a:ext cx="50735" cy="3650368"/>
          </a:xfrm>
          <a:prstGeom prst="curvedConnector3">
            <a:avLst>
              <a:gd name="adj1" fmla="val 56935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61"/>
          <p:cNvCxnSpPr>
            <a:stCxn id="42" idx="4"/>
            <a:endCxn id="48" idx="3"/>
          </p:cNvCxnSpPr>
          <p:nvPr/>
        </p:nvCxnSpPr>
        <p:spPr>
          <a:xfrm rot="5400000" flipH="1" flipV="1">
            <a:off x="6283718" y="2187413"/>
            <a:ext cx="67880" cy="3631317"/>
          </a:xfrm>
          <a:prstGeom prst="curvedConnector3">
            <a:avLst>
              <a:gd name="adj1" fmla="val -65951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1"/>
          <p:cNvCxnSpPr>
            <a:stCxn id="46" idx="0"/>
            <a:endCxn id="37" idx="0"/>
          </p:cNvCxnSpPr>
          <p:nvPr/>
        </p:nvCxnSpPr>
        <p:spPr>
          <a:xfrm rot="16200000" flipH="1" flipV="1">
            <a:off x="4237196" y="803962"/>
            <a:ext cx="11430" cy="5635520"/>
          </a:xfrm>
          <a:prstGeom prst="curvedConnector3">
            <a:avLst>
              <a:gd name="adj1" fmla="val -200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61"/>
          <p:cNvCxnSpPr>
            <a:stCxn id="41" idx="4"/>
            <a:endCxn id="37" idx="5"/>
          </p:cNvCxnSpPr>
          <p:nvPr/>
        </p:nvCxnSpPr>
        <p:spPr>
          <a:xfrm rot="5400000" flipH="1">
            <a:off x="2699120" y="2849511"/>
            <a:ext cx="60260" cy="2318553"/>
          </a:xfrm>
          <a:prstGeom prst="curvedConnector3">
            <a:avLst>
              <a:gd name="adj1" fmla="val -3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61"/>
          <p:cNvCxnSpPr>
            <a:stCxn id="46" idx="7"/>
            <a:endCxn id="42" idx="7"/>
          </p:cNvCxnSpPr>
          <p:nvPr/>
        </p:nvCxnSpPr>
        <p:spPr>
          <a:xfrm rot="16200000" flipH="1" flipV="1">
            <a:off x="5921395" y="2401693"/>
            <a:ext cx="9525" cy="2558671"/>
          </a:xfrm>
          <a:prstGeom prst="curvedConnector3">
            <a:avLst>
              <a:gd name="adj1" fmla="val -673265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61"/>
          <p:cNvCxnSpPr>
            <a:stCxn id="47" idx="1"/>
            <a:endCxn id="43" idx="7"/>
          </p:cNvCxnSpPr>
          <p:nvPr/>
        </p:nvCxnSpPr>
        <p:spPr>
          <a:xfrm rot="16200000" flipV="1">
            <a:off x="6398643" y="2537921"/>
            <a:ext cx="1905" cy="2278597"/>
          </a:xfrm>
          <a:prstGeom prst="curvedConnector3">
            <a:avLst>
              <a:gd name="adj1" fmla="val 1526325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61"/>
          <p:cNvCxnSpPr>
            <a:stCxn id="44" idx="5"/>
            <a:endCxn id="44" idx="3"/>
          </p:cNvCxnSpPr>
          <p:nvPr/>
        </p:nvCxnSpPr>
        <p:spPr>
          <a:xfrm rot="5400000">
            <a:off x="5757523" y="3822405"/>
            <a:ext cx="1588" cy="289645"/>
          </a:xfrm>
          <a:prstGeom prst="curvedConnector3">
            <a:avLst>
              <a:gd name="adj1" fmla="val 145911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/>
          <p:cNvSpPr txBox="1">
            <a:spLocks/>
          </p:cNvSpPr>
          <p:nvPr/>
        </p:nvSpPr>
        <p:spPr>
          <a:xfrm>
            <a:off x="152400" y="5257800"/>
            <a:ext cx="88392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Can we still find the </a:t>
            </a:r>
            <a:r>
              <a:rPr lang="en-US" b="0" i="0" dirty="0">
                <a:solidFill>
                  <a:srgbClr val="FF0000"/>
                </a:solidFill>
              </a:rPr>
              <a:t>genome path </a:t>
            </a:r>
            <a:r>
              <a:rPr lang="en-US" b="0" i="0" dirty="0"/>
              <a:t>in this graph? 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A Path Turns into a Graph  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E63FAAD-DE0B-B246-842B-DF185746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74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Arrow Connector 124"/>
          <p:cNvCxnSpPr>
            <a:stCxn id="34" idx="6"/>
            <a:endCxn id="36" idx="2"/>
          </p:cNvCxnSpPr>
          <p:nvPr/>
        </p:nvCxnSpPr>
        <p:spPr>
          <a:xfrm>
            <a:off x="410381" y="3823652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3048000" y="21336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Times New Roman"/>
              </a:rPr>
              <a:t>CC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00B050"/>
                </a:solidFill>
                <a:latin typeface="+mn-lt"/>
                <a:ea typeface="Times New Roman"/>
              </a:rPr>
              <a:t>GG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ATG</a:t>
            </a:r>
            <a:r>
              <a:rPr lang="en-US" sz="2000" b="1" i="0" dirty="0">
                <a:solidFill>
                  <a:srgbClr val="7030A0"/>
                </a:solidFill>
                <a:latin typeface="+mn-lt"/>
                <a:ea typeface="Times New Roman"/>
              </a:rPr>
              <a:t>TT</a:t>
            </a:r>
            <a:endParaRPr lang="en-US" sz="2000" b="1" i="0" dirty="0">
              <a:latin typeface="+mn-lt"/>
            </a:endParaRPr>
          </a:p>
        </p:txBody>
      </p:sp>
      <p:grpSp>
        <p:nvGrpSpPr>
          <p:cNvPr id="2" name="Group 49"/>
          <p:cNvGrpSpPr/>
          <p:nvPr/>
        </p:nvGrpSpPr>
        <p:grpSpPr>
          <a:xfrm>
            <a:off x="-38100" y="3617912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571728" y="3625532"/>
            <a:ext cx="519694" cy="411480"/>
            <a:chOff x="784012" y="3625532"/>
            <a:chExt cx="519694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181684" y="3627437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1792409" y="3617912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403134" y="3617912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3027517" y="3625532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645488" y="3627437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239414" y="3625532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850139" y="3616007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483307" y="3616007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6152574" y="3625532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6815429" y="3616007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7431797" y="3617912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042522" y="3617912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8644203" y="3625532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1022761" y="382905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22836" y="383857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241961" y="383857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870611" y="383857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508786" y="383857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099336" y="383095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86300" y="384048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347111" y="382905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985286" y="382905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652036" y="382905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61636" y="3819525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877175" y="382905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8490361" y="3840480"/>
            <a:ext cx="205964" cy="76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6" idx="7"/>
            <a:endCxn id="42" idx="0"/>
          </p:cNvCxnSpPr>
          <p:nvPr/>
        </p:nvCxnSpPr>
        <p:spPr>
          <a:xfrm rot="5400000" flipH="1" flipV="1">
            <a:off x="2703859" y="1887651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61"/>
          <p:cNvCxnSpPr>
            <a:stCxn id="36" idx="0"/>
            <a:endCxn id="47" idx="0"/>
          </p:cNvCxnSpPr>
          <p:nvPr/>
        </p:nvCxnSpPr>
        <p:spPr>
          <a:xfrm rot="5400000" flipH="1" flipV="1">
            <a:off x="4248626" y="190442"/>
            <a:ext cx="7620" cy="6862560"/>
          </a:xfrm>
          <a:prstGeom prst="curvedConnector3">
            <a:avLst>
              <a:gd name="adj1" fmla="val 1310000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61"/>
          <p:cNvCxnSpPr/>
          <p:nvPr/>
        </p:nvCxnSpPr>
        <p:spPr>
          <a:xfrm rot="5400000" flipH="1" flipV="1">
            <a:off x="3288209" y="1881619"/>
            <a:ext cx="60260" cy="3536022"/>
          </a:xfrm>
          <a:prstGeom prst="curvedConnector3">
            <a:avLst>
              <a:gd name="adj1" fmla="val 12854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61"/>
          <p:cNvCxnSpPr>
            <a:stCxn id="37" idx="4"/>
            <a:endCxn id="48" idx="4"/>
          </p:cNvCxnSpPr>
          <p:nvPr/>
        </p:nvCxnSpPr>
        <p:spPr>
          <a:xfrm rot="5400000" flipH="1" flipV="1">
            <a:off x="4846882" y="607660"/>
            <a:ext cx="9525" cy="6852989"/>
          </a:xfrm>
          <a:prstGeom prst="curvedConnector3">
            <a:avLst>
              <a:gd name="adj1" fmla="val -960000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61"/>
          <p:cNvCxnSpPr>
            <a:stCxn id="41" idx="5"/>
            <a:endCxn id="47" idx="4"/>
          </p:cNvCxnSpPr>
          <p:nvPr/>
        </p:nvCxnSpPr>
        <p:spPr>
          <a:xfrm rot="16200000" flipH="1">
            <a:off x="5833165" y="2178840"/>
            <a:ext cx="50735" cy="3650368"/>
          </a:xfrm>
          <a:prstGeom prst="curvedConnector3">
            <a:avLst>
              <a:gd name="adj1" fmla="val 56935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61"/>
          <p:cNvCxnSpPr>
            <a:stCxn id="42" idx="4"/>
            <a:endCxn id="48" idx="3"/>
          </p:cNvCxnSpPr>
          <p:nvPr/>
        </p:nvCxnSpPr>
        <p:spPr>
          <a:xfrm rot="5400000" flipH="1" flipV="1">
            <a:off x="6283718" y="2187413"/>
            <a:ext cx="67880" cy="3631317"/>
          </a:xfrm>
          <a:prstGeom prst="curvedConnector3">
            <a:avLst>
              <a:gd name="adj1" fmla="val -65951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1"/>
          <p:cNvCxnSpPr>
            <a:stCxn id="46" idx="0"/>
            <a:endCxn id="37" idx="0"/>
          </p:cNvCxnSpPr>
          <p:nvPr/>
        </p:nvCxnSpPr>
        <p:spPr>
          <a:xfrm rot="16200000" flipH="1" flipV="1">
            <a:off x="4237196" y="803962"/>
            <a:ext cx="11430" cy="5635520"/>
          </a:xfrm>
          <a:prstGeom prst="curvedConnector3">
            <a:avLst>
              <a:gd name="adj1" fmla="val -200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61"/>
          <p:cNvCxnSpPr>
            <a:stCxn id="41" idx="4"/>
            <a:endCxn id="37" idx="5"/>
          </p:cNvCxnSpPr>
          <p:nvPr/>
        </p:nvCxnSpPr>
        <p:spPr>
          <a:xfrm rot="5400000" flipH="1">
            <a:off x="2699120" y="2849511"/>
            <a:ext cx="60260" cy="2318553"/>
          </a:xfrm>
          <a:prstGeom prst="curvedConnector3">
            <a:avLst>
              <a:gd name="adj1" fmla="val -3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61"/>
          <p:cNvCxnSpPr>
            <a:stCxn id="46" idx="7"/>
            <a:endCxn id="42" idx="7"/>
          </p:cNvCxnSpPr>
          <p:nvPr/>
        </p:nvCxnSpPr>
        <p:spPr>
          <a:xfrm rot="16200000" flipH="1" flipV="1">
            <a:off x="5921395" y="2401693"/>
            <a:ext cx="9525" cy="2558671"/>
          </a:xfrm>
          <a:prstGeom prst="curvedConnector3">
            <a:avLst>
              <a:gd name="adj1" fmla="val -673265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61"/>
          <p:cNvCxnSpPr>
            <a:stCxn id="47" idx="1"/>
            <a:endCxn id="43" idx="7"/>
          </p:cNvCxnSpPr>
          <p:nvPr/>
        </p:nvCxnSpPr>
        <p:spPr>
          <a:xfrm rot="16200000" flipV="1">
            <a:off x="6398643" y="2537921"/>
            <a:ext cx="1905" cy="2278597"/>
          </a:xfrm>
          <a:prstGeom prst="curvedConnector3">
            <a:avLst>
              <a:gd name="adj1" fmla="val 1526325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61"/>
          <p:cNvCxnSpPr>
            <a:stCxn id="44" idx="5"/>
            <a:endCxn id="44" idx="3"/>
          </p:cNvCxnSpPr>
          <p:nvPr/>
        </p:nvCxnSpPr>
        <p:spPr>
          <a:xfrm rot="5400000">
            <a:off x="5757523" y="3822405"/>
            <a:ext cx="1588" cy="289645"/>
          </a:xfrm>
          <a:prstGeom prst="curvedConnector3">
            <a:avLst>
              <a:gd name="adj1" fmla="val 145911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/>
          <p:cNvSpPr txBox="1">
            <a:spLocks/>
          </p:cNvSpPr>
          <p:nvPr/>
        </p:nvSpPr>
        <p:spPr>
          <a:xfrm>
            <a:off x="152400" y="5257800"/>
            <a:ext cx="88392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Can we still find the </a:t>
            </a:r>
            <a:r>
              <a:rPr lang="en-US" b="0" i="0" dirty="0">
                <a:solidFill>
                  <a:srgbClr val="FF0000"/>
                </a:solidFill>
              </a:rPr>
              <a:t>genome path </a:t>
            </a:r>
            <a:r>
              <a:rPr lang="en-US" b="0" i="0" dirty="0"/>
              <a:t>in this graph? 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A Path Turns into a Graph  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A768D3E-2BE9-CA42-B947-C93C8D66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69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 txBox="1">
            <a:spLocks/>
          </p:cNvSpPr>
          <p:nvPr/>
        </p:nvSpPr>
        <p:spPr>
          <a:xfrm>
            <a:off x="531435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Where Is the Genomic Path?  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6818010" y="3810000"/>
            <a:ext cx="519566" cy="411480"/>
            <a:chOff x="-38100" y="3617912"/>
            <a:chExt cx="519566" cy="411480"/>
          </a:xfrm>
        </p:grpSpPr>
        <p:sp>
          <p:nvSpPr>
            <p:cNvPr id="11" name="TextBox 10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594737" y="3810000"/>
            <a:ext cx="520463" cy="411480"/>
            <a:chOff x="1361519" y="3627437"/>
            <a:chExt cx="520463" cy="411480"/>
          </a:xfrm>
        </p:grpSpPr>
        <p:sp>
          <p:nvSpPr>
            <p:cNvPr id="138" name="TextBox 137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5" name="Group 52"/>
          <p:cNvGrpSpPr/>
          <p:nvPr/>
        </p:nvGrpSpPr>
        <p:grpSpPr>
          <a:xfrm>
            <a:off x="7427488" y="3810000"/>
            <a:ext cx="520463" cy="411480"/>
            <a:chOff x="1939795" y="3617912"/>
            <a:chExt cx="520463" cy="411480"/>
          </a:xfrm>
        </p:grpSpPr>
        <p:sp>
          <p:nvSpPr>
            <p:cNvPr id="139" name="TextBox 13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4253077" y="3810000"/>
            <a:ext cx="534121" cy="411480"/>
            <a:chOff x="2518071" y="3617912"/>
            <a:chExt cx="534121" cy="411480"/>
          </a:xfrm>
        </p:grpSpPr>
        <p:sp>
          <p:nvSpPr>
            <p:cNvPr id="140" name="TextBox 139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7" name="Group 54"/>
          <p:cNvGrpSpPr/>
          <p:nvPr/>
        </p:nvGrpSpPr>
        <p:grpSpPr>
          <a:xfrm>
            <a:off x="2971800" y="3810000"/>
            <a:ext cx="527709" cy="411480"/>
            <a:chOff x="3110005" y="3625532"/>
            <a:chExt cx="527709" cy="411480"/>
          </a:xfrm>
        </p:grpSpPr>
        <p:sp>
          <p:nvSpPr>
            <p:cNvPr id="141" name="TextBox 140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62200" y="3810000"/>
            <a:ext cx="503664" cy="411480"/>
            <a:chOff x="3695527" y="3627437"/>
            <a:chExt cx="503664" cy="411480"/>
          </a:xfrm>
        </p:grpSpPr>
        <p:sp>
          <p:nvSpPr>
            <p:cNvPr id="142" name="TextBox 141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1205112" y="3810000"/>
            <a:ext cx="520463" cy="411480"/>
            <a:chOff x="4257004" y="3625532"/>
            <a:chExt cx="520463" cy="411480"/>
          </a:xfrm>
        </p:grpSpPr>
        <p:sp>
          <p:nvSpPr>
            <p:cNvPr id="143" name="TextBox 14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8037863" y="3810000"/>
            <a:ext cx="542906" cy="411480"/>
            <a:chOff x="4835280" y="3616007"/>
            <a:chExt cx="542906" cy="411480"/>
          </a:xfrm>
        </p:grpSpPr>
        <p:sp>
          <p:nvSpPr>
            <p:cNvPr id="144" name="TextBox 143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5539615" y="3810000"/>
            <a:ext cx="579005" cy="411480"/>
            <a:chOff x="5435999" y="3616007"/>
            <a:chExt cx="579005" cy="411480"/>
          </a:xfrm>
        </p:grpSpPr>
        <p:sp>
          <p:nvSpPr>
            <p:cNvPr id="145" name="TextBox 144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4877110" y="3810000"/>
            <a:ext cx="572593" cy="411480"/>
            <a:chOff x="6072817" y="3625532"/>
            <a:chExt cx="572593" cy="411480"/>
          </a:xfrm>
        </p:grpSpPr>
        <p:sp>
          <p:nvSpPr>
            <p:cNvPr id="146" name="TextBox 145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4" name="Group 60"/>
          <p:cNvGrpSpPr/>
          <p:nvPr/>
        </p:nvGrpSpPr>
        <p:grpSpPr>
          <a:xfrm>
            <a:off x="3637059" y="3810000"/>
            <a:ext cx="526106" cy="411480"/>
            <a:chOff x="6703223" y="3616007"/>
            <a:chExt cx="526106" cy="411480"/>
          </a:xfrm>
        </p:grpSpPr>
        <p:sp>
          <p:nvSpPr>
            <p:cNvPr id="147" name="TextBox 146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1815487" y="3810000"/>
            <a:ext cx="520463" cy="411480"/>
            <a:chOff x="7287142" y="3617912"/>
            <a:chExt cx="520463" cy="411480"/>
          </a:xfrm>
        </p:grpSpPr>
        <p:sp>
          <p:nvSpPr>
            <p:cNvPr id="148" name="TextBox 147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8670678" y="3810000"/>
            <a:ext cx="511422" cy="411480"/>
            <a:chOff x="7865418" y="3617912"/>
            <a:chExt cx="511422" cy="411480"/>
          </a:xfrm>
        </p:grpSpPr>
        <p:sp>
          <p:nvSpPr>
            <p:cNvPr id="149" name="TextBox 148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6208532" y="3810000"/>
            <a:ext cx="519566" cy="411480"/>
            <a:chOff x="8644203" y="3625532"/>
            <a:chExt cx="519566" cy="411480"/>
          </a:xfrm>
        </p:grpSpPr>
        <p:sp>
          <p:nvSpPr>
            <p:cNvPr id="150" name="TextBox 149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439369" y="4015740"/>
            <a:ext cx="194024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 flipH="1" flipV="1">
            <a:off x="851128" y="3398513"/>
            <a:ext cx="1588" cy="943494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50"/>
          <p:cNvGrpSpPr/>
          <p:nvPr/>
        </p:nvGrpSpPr>
        <p:grpSpPr>
          <a:xfrm>
            <a:off x="-14869" y="3810000"/>
            <a:ext cx="519694" cy="411480"/>
            <a:chOff x="784012" y="3625532"/>
            <a:chExt cx="519694" cy="411480"/>
          </a:xfrm>
        </p:grpSpPr>
        <p:sp>
          <p:nvSpPr>
            <p:cNvPr id="83" name="TextBox 82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cxnSp>
        <p:nvCxnSpPr>
          <p:cNvPr id="100" name="Straight Arrow Connector 68"/>
          <p:cNvCxnSpPr/>
          <p:nvPr/>
        </p:nvCxnSpPr>
        <p:spPr>
          <a:xfrm rot="5400000" flipH="1" flipV="1">
            <a:off x="1140952" y="2894976"/>
            <a:ext cx="30480" cy="1822428"/>
          </a:xfrm>
          <a:prstGeom prst="curvedConnector3">
            <a:avLst>
              <a:gd name="adj1" fmla="val 141250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68"/>
          <p:cNvCxnSpPr>
            <a:stCxn id="37" idx="0"/>
            <a:endCxn id="38" idx="0"/>
          </p:cNvCxnSpPr>
          <p:nvPr/>
        </p:nvCxnSpPr>
        <p:spPr>
          <a:xfrm rot="5400000" flipH="1" flipV="1">
            <a:off x="4255931" y="392273"/>
            <a:ext cx="1588" cy="6835454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68"/>
          <p:cNvCxnSpPr>
            <a:stCxn id="37" idx="7"/>
            <a:endCxn id="144" idx="0"/>
          </p:cNvCxnSpPr>
          <p:nvPr/>
        </p:nvCxnSpPr>
        <p:spPr>
          <a:xfrm rot="5400000" flipH="1" flipV="1">
            <a:off x="4636044" y="196988"/>
            <a:ext cx="20255" cy="7326290"/>
          </a:xfrm>
          <a:prstGeom prst="curvedConnector3">
            <a:avLst>
              <a:gd name="adj1" fmla="val 1896362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68"/>
          <p:cNvCxnSpPr>
            <a:stCxn id="37" idx="4"/>
            <a:endCxn id="48" idx="4"/>
          </p:cNvCxnSpPr>
          <p:nvPr/>
        </p:nvCxnSpPr>
        <p:spPr>
          <a:xfrm rot="16200000" flipH="1">
            <a:off x="4872250" y="187434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68"/>
          <p:cNvCxnSpPr>
            <a:stCxn id="42" idx="5"/>
            <a:endCxn id="48" idx="3"/>
          </p:cNvCxnSpPr>
          <p:nvPr/>
        </p:nvCxnSpPr>
        <p:spPr>
          <a:xfrm rot="16200000" flipH="1">
            <a:off x="5186996" y="586743"/>
            <a:ext cx="1588" cy="7148953"/>
          </a:xfrm>
          <a:prstGeom prst="curvedConnector3">
            <a:avLst>
              <a:gd name="adj1" fmla="val 4458187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68"/>
          <p:cNvCxnSpPr>
            <a:stCxn id="42" idx="4"/>
            <a:endCxn id="38" idx="3"/>
          </p:cNvCxnSpPr>
          <p:nvPr/>
        </p:nvCxnSpPr>
        <p:spPr>
          <a:xfrm rot="5400000" flipH="1" flipV="1">
            <a:off x="4468136" y="1160781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68"/>
          <p:cNvCxnSpPr>
            <a:stCxn id="143" idx="0"/>
            <a:endCxn id="43" idx="1"/>
          </p:cNvCxnSpPr>
          <p:nvPr/>
        </p:nvCxnSpPr>
        <p:spPr>
          <a:xfrm rot="16200000" flipH="1">
            <a:off x="4796969" y="508855"/>
            <a:ext cx="29780" cy="6693031"/>
          </a:xfrm>
          <a:prstGeom prst="curvedConnector3">
            <a:avLst>
              <a:gd name="adj1" fmla="val -86998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68"/>
          <p:cNvCxnSpPr>
            <a:stCxn id="47" idx="4"/>
            <a:endCxn id="38" idx="4"/>
          </p:cNvCxnSpPr>
          <p:nvPr/>
        </p:nvCxnSpPr>
        <p:spPr>
          <a:xfrm rot="16200000" flipH="1">
            <a:off x="4870532" y="1418354"/>
            <a:ext cx="1588" cy="5606252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68"/>
          <p:cNvCxnSpPr>
            <a:stCxn id="47" idx="5"/>
            <a:endCxn id="43" idx="3"/>
          </p:cNvCxnSpPr>
          <p:nvPr/>
        </p:nvCxnSpPr>
        <p:spPr>
          <a:xfrm rot="16200000" flipH="1">
            <a:off x="5185301" y="1188146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68"/>
          <p:cNvCxnSpPr>
            <a:stCxn id="47" idx="7"/>
            <a:endCxn id="48" idx="0"/>
          </p:cNvCxnSpPr>
          <p:nvPr/>
        </p:nvCxnSpPr>
        <p:spPr>
          <a:xfrm rot="5400000" flipH="1" flipV="1">
            <a:off x="5529132" y="493096"/>
            <a:ext cx="60260" cy="6694068"/>
          </a:xfrm>
          <a:prstGeom prst="curvedConnector3">
            <a:avLst>
              <a:gd name="adj1" fmla="val 141194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40" idx="2"/>
            <a:endCxn id="41" idx="6"/>
          </p:cNvCxnSpPr>
          <p:nvPr/>
        </p:nvCxnSpPr>
        <p:spPr>
          <a:xfrm rot="10800000">
            <a:off x="2810048" y="4015740"/>
            <a:ext cx="223526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68"/>
          <p:cNvCxnSpPr>
            <a:stCxn id="41" idx="4"/>
            <a:endCxn id="37" idx="3"/>
          </p:cNvCxnSpPr>
          <p:nvPr/>
        </p:nvCxnSpPr>
        <p:spPr>
          <a:xfrm rot="5400000" flipH="1">
            <a:off x="1619180" y="3235422"/>
            <a:ext cx="60260" cy="1911857"/>
          </a:xfrm>
          <a:prstGeom prst="curvedConnector3">
            <a:avLst>
              <a:gd name="adj1" fmla="val -3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68"/>
          <p:cNvCxnSpPr>
            <a:stCxn id="41" idx="3"/>
            <a:endCxn id="42" idx="3"/>
          </p:cNvCxnSpPr>
          <p:nvPr/>
        </p:nvCxnSpPr>
        <p:spPr>
          <a:xfrm rot="5400000">
            <a:off x="1891645" y="3592450"/>
            <a:ext cx="1588" cy="1137540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68"/>
          <p:cNvCxnSpPr>
            <a:stCxn id="46" idx="0"/>
            <a:endCxn id="37" idx="1"/>
          </p:cNvCxnSpPr>
          <p:nvPr/>
        </p:nvCxnSpPr>
        <p:spPr>
          <a:xfrm rot="16200000" flipH="1" flipV="1">
            <a:off x="2257711" y="2245670"/>
            <a:ext cx="60260" cy="3188920"/>
          </a:xfrm>
          <a:prstGeom prst="curvedConnector3">
            <a:avLst>
              <a:gd name="adj1" fmla="val -13751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68"/>
          <p:cNvCxnSpPr>
            <a:stCxn id="46" idx="7"/>
            <a:endCxn id="42" idx="0"/>
          </p:cNvCxnSpPr>
          <p:nvPr/>
        </p:nvCxnSpPr>
        <p:spPr>
          <a:xfrm rot="16200000" flipV="1">
            <a:off x="2717281" y="2560417"/>
            <a:ext cx="60260" cy="2559425"/>
          </a:xfrm>
          <a:prstGeom prst="curvedConnector3">
            <a:avLst>
              <a:gd name="adj1" fmla="val 182291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68"/>
          <p:cNvCxnSpPr>
            <a:stCxn id="46" idx="6"/>
            <a:endCxn id="47" idx="3"/>
          </p:cNvCxnSpPr>
          <p:nvPr/>
        </p:nvCxnSpPr>
        <p:spPr>
          <a:xfrm flipH="1">
            <a:off x="1922583" y="4015740"/>
            <a:ext cx="2164528" cy="145480"/>
          </a:xfrm>
          <a:prstGeom prst="curvedConnector4">
            <a:avLst>
              <a:gd name="adj1" fmla="val -10561"/>
              <a:gd name="adj2" fmla="val 54080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68"/>
          <p:cNvCxnSpPr>
            <a:stCxn id="39" idx="5"/>
            <a:endCxn id="40" idx="5"/>
          </p:cNvCxnSpPr>
          <p:nvPr/>
        </p:nvCxnSpPr>
        <p:spPr>
          <a:xfrm rot="5400000">
            <a:off x="4019775" y="3524652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68"/>
          <p:cNvCxnSpPr>
            <a:stCxn id="45" idx="0"/>
            <a:endCxn id="46" idx="7"/>
          </p:cNvCxnSpPr>
          <p:nvPr/>
        </p:nvCxnSpPr>
        <p:spPr>
          <a:xfrm rot="16200000" flipH="1" flipV="1">
            <a:off x="4555011" y="3282112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68"/>
          <p:cNvCxnSpPr>
            <a:stCxn id="145" idx="0"/>
            <a:endCxn id="45" idx="7"/>
          </p:cNvCxnSpPr>
          <p:nvPr/>
        </p:nvCxnSpPr>
        <p:spPr>
          <a:xfrm rot="16200000" flipH="1" flipV="1">
            <a:off x="5548421" y="3589563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68"/>
          <p:cNvCxnSpPr>
            <a:stCxn id="44" idx="5"/>
            <a:endCxn id="44" idx="3"/>
          </p:cNvCxnSpPr>
          <p:nvPr/>
        </p:nvCxnSpPr>
        <p:spPr>
          <a:xfrm rot="5400000">
            <a:off x="5813831" y="4016398"/>
            <a:ext cx="1588" cy="289645"/>
          </a:xfrm>
          <a:prstGeom prst="curvedConnector3">
            <a:avLst>
              <a:gd name="adj1" fmla="val 11592132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68"/>
          <p:cNvCxnSpPr>
            <a:stCxn id="34" idx="4"/>
            <a:endCxn id="84" idx="4"/>
          </p:cNvCxnSpPr>
          <p:nvPr/>
        </p:nvCxnSpPr>
        <p:spPr>
          <a:xfrm rot="5400000">
            <a:off x="3648120" y="807919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68"/>
          <p:cNvCxnSpPr>
            <a:stCxn id="38" idx="3"/>
            <a:endCxn id="39" idx="5"/>
          </p:cNvCxnSpPr>
          <p:nvPr/>
        </p:nvCxnSpPr>
        <p:spPr>
          <a:xfrm rot="5400000">
            <a:off x="6092589" y="2724974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68"/>
          <p:cNvCxnSpPr>
            <a:stCxn id="43" idx="7"/>
            <a:endCxn id="146" idx="0"/>
          </p:cNvCxnSpPr>
          <p:nvPr/>
        </p:nvCxnSpPr>
        <p:spPr>
          <a:xfrm rot="16200000" flipV="1">
            <a:off x="6790824" y="2213063"/>
            <a:ext cx="29780" cy="3284613"/>
          </a:xfrm>
          <a:prstGeom prst="curvedConnector3">
            <a:avLst>
              <a:gd name="adj1" fmla="val 196149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68"/>
          <p:cNvCxnSpPr>
            <a:stCxn id="48" idx="1"/>
            <a:endCxn id="49" idx="0"/>
          </p:cNvCxnSpPr>
          <p:nvPr/>
        </p:nvCxnSpPr>
        <p:spPr>
          <a:xfrm rot="16200000" flipV="1">
            <a:off x="7588079" y="2696865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2228057" y="4028592"/>
            <a:ext cx="17237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68"/>
          <p:cNvCxnSpPr/>
          <p:nvPr/>
        </p:nvCxnSpPr>
        <p:spPr>
          <a:xfrm rot="16200000" flipV="1">
            <a:off x="6961229" y="2701039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68"/>
          <p:cNvCxnSpPr/>
          <p:nvPr/>
        </p:nvCxnSpPr>
        <p:spPr>
          <a:xfrm rot="5400000">
            <a:off x="3646905" y="805220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68"/>
          <p:cNvCxnSpPr/>
          <p:nvPr/>
        </p:nvCxnSpPr>
        <p:spPr>
          <a:xfrm rot="5400000" flipH="1" flipV="1">
            <a:off x="849913" y="3395814"/>
            <a:ext cx="1588" cy="943494"/>
          </a:xfrm>
          <a:prstGeom prst="curvedConnector3">
            <a:avLst>
              <a:gd name="adj1" fmla="val 1819017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68"/>
          <p:cNvCxnSpPr/>
          <p:nvPr/>
        </p:nvCxnSpPr>
        <p:spPr>
          <a:xfrm rot="5400000" flipH="1" flipV="1">
            <a:off x="4466921" y="1158082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68"/>
          <p:cNvCxnSpPr/>
          <p:nvPr/>
        </p:nvCxnSpPr>
        <p:spPr>
          <a:xfrm rot="5400000">
            <a:off x="6091374" y="2722275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/>
          <p:nvPr/>
        </p:nvCxnSpPr>
        <p:spPr>
          <a:xfrm rot="5400000">
            <a:off x="4018560" y="3521953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rot="10800000">
            <a:off x="2808833" y="4013041"/>
            <a:ext cx="22352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2226842" y="4025893"/>
            <a:ext cx="17237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8"/>
          <p:cNvCxnSpPr/>
          <p:nvPr/>
        </p:nvCxnSpPr>
        <p:spPr>
          <a:xfrm rot="16200000" flipH="1">
            <a:off x="5184086" y="1185447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8"/>
          <p:cNvCxnSpPr/>
          <p:nvPr/>
        </p:nvCxnSpPr>
        <p:spPr>
          <a:xfrm rot="16200000" flipV="1">
            <a:off x="6960014" y="2698340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68"/>
          <p:cNvCxnSpPr/>
          <p:nvPr/>
        </p:nvCxnSpPr>
        <p:spPr>
          <a:xfrm rot="16200000" flipH="1" flipV="1">
            <a:off x="5547206" y="3586864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68"/>
          <p:cNvCxnSpPr/>
          <p:nvPr/>
        </p:nvCxnSpPr>
        <p:spPr>
          <a:xfrm rot="16200000" flipH="1" flipV="1">
            <a:off x="4553796" y="3279413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68"/>
          <p:cNvCxnSpPr/>
          <p:nvPr/>
        </p:nvCxnSpPr>
        <p:spPr>
          <a:xfrm rot="16200000" flipH="1" flipV="1">
            <a:off x="2256496" y="2242971"/>
            <a:ext cx="60260" cy="3188920"/>
          </a:xfrm>
          <a:prstGeom prst="curvedConnector3">
            <a:avLst>
              <a:gd name="adj1" fmla="val -137516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68"/>
          <p:cNvCxnSpPr/>
          <p:nvPr/>
        </p:nvCxnSpPr>
        <p:spPr>
          <a:xfrm rot="16200000" flipH="1">
            <a:off x="4871035" y="184735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68"/>
          <p:cNvCxnSpPr/>
          <p:nvPr/>
        </p:nvCxnSpPr>
        <p:spPr>
          <a:xfrm rot="16200000" flipV="1">
            <a:off x="7586864" y="2694166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itle 1"/>
          <p:cNvSpPr txBox="1">
            <a:spLocks/>
          </p:cNvSpPr>
          <p:nvPr/>
        </p:nvSpPr>
        <p:spPr>
          <a:xfrm>
            <a:off x="100537" y="5715000"/>
            <a:ext cx="88392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Nodes are arranged from left to right in lexicographic order.  </a:t>
            </a: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100536" y="5702062"/>
            <a:ext cx="8891063" cy="5592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0" i="0" dirty="0">
                <a:latin typeface="+mn-lt"/>
              </a:rPr>
              <a:t>What are we trying to find in this graph?   </a:t>
            </a:r>
          </a:p>
        </p:txBody>
      </p:sp>
      <p:sp>
        <p:nvSpPr>
          <p:cNvPr id="92" name="Content Placeholder 3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9906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lvl="1" indent="0">
              <a:buNone/>
              <a:defRPr/>
            </a:pPr>
            <a:r>
              <a:rPr lang="en-US" dirty="0"/>
              <a:t>A </a:t>
            </a:r>
            <a:r>
              <a:rPr lang="en-US" b="1" dirty="0"/>
              <a:t>Hamiltonian path: </a:t>
            </a:r>
            <a:r>
              <a:rPr lang="en-US" dirty="0"/>
              <a:t>a path that visits each node in a graph exactly once.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3505200" y="2378102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930596" y="2378102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4065344" y="2378102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4236960" y="2378102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4381326" y="2378102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4525692" y="2378102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118" name="Rectangle 117"/>
          <p:cNvSpPr/>
          <p:nvPr/>
        </p:nvSpPr>
        <p:spPr>
          <a:xfrm>
            <a:off x="4689294" y="2378102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4824042" y="2378102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4995658" y="2378102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5167274" y="2378102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5338890" y="2378102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5502492" y="2378102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5637240" y="2378102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5808856" y="2378102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5943600" y="2378102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BC0C89-7E82-134F-B0E7-F5F58E1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91" grpId="0" animBg="1"/>
      <p:bldP spid="92" grpId="0" build="p" animBg="1"/>
      <p:bldP spid="94" grpId="0"/>
      <p:bldP spid="95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3" grpId="0"/>
      <p:bldP spid="124" grpId="0"/>
      <p:bldP spid="125" grpId="0"/>
      <p:bldP spid="126" grpId="0"/>
      <p:bldP spid="1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Hamiltonian Path Problem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852041" cy="1292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>
                <a:latin typeface="+mj-lt"/>
              </a:rPr>
              <a:t>Hamiltonian Path Problem</a:t>
            </a:r>
            <a:r>
              <a:rPr lang="en-US" sz="2600" b="0" i="0" dirty="0">
                <a:latin typeface="+mj-lt"/>
              </a:rPr>
              <a:t>. Find a Hamiltonian path in a graph.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0000FF"/>
                </a:solidFill>
                <a:latin typeface="+mj-lt"/>
              </a:rPr>
              <a:t>node</a:t>
            </a:r>
            <a:r>
              <a:rPr lang="en-US" sz="2600" b="0" i="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600" b="0" i="0" dirty="0">
                <a:latin typeface="+mj-lt"/>
              </a:rPr>
              <a:t>in the graph exactly once.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5F2928-B1BB-CF4A-A50B-716ADD53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5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2390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1990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The public Human Genome Project, headed by Francis Collins, aims to sequence the human genome by 2005. </a:t>
            </a:r>
          </a:p>
          <a:p>
            <a:pPr marL="0" indent="0">
              <a:buNone/>
            </a:pPr>
            <a:endParaRPr lang="en-US" altLang="en-US" b="1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solidFill>
                  <a:schemeClr val="bg1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1997</a:t>
            </a:r>
            <a:r>
              <a:rPr lang="en-US" altLang="en-US" dirty="0">
                <a:solidFill>
                  <a:schemeClr val="bg1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: Craig Venter founds Celera Genomics, a private firm, with the same goal.</a:t>
            </a:r>
          </a:p>
          <a:p>
            <a:endParaRPr lang="en-US" altLang="en-US" dirty="0">
              <a:solidFill>
                <a:schemeClr val="bg1"/>
              </a:solidFill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solidFill>
                  <a:schemeClr val="bg1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2000:</a:t>
            </a:r>
          </a:p>
        </p:txBody>
      </p:sp>
      <p:pic>
        <p:nvPicPr>
          <p:cNvPr id="14340" name="Picture 7"/>
          <p:cNvPicPr>
            <a:picLocks noChangeAspect="1"/>
          </p:cNvPicPr>
          <p:nvPr/>
        </p:nvPicPr>
        <p:blipFill>
          <a:blip r:embed="rId3"/>
          <a:srcRect l="6531" r="11845"/>
          <a:stretch>
            <a:fillRect/>
          </a:stretch>
        </p:blipFill>
        <p:spPr bwMode="auto">
          <a:xfrm>
            <a:off x="7620000" y="838200"/>
            <a:ext cx="106597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391400" y="2286000"/>
            <a:ext cx="1630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 dirty="0">
                <a:latin typeface="Lucida Sans Unicode" pitchFamily="34" charset="0"/>
                <a:cs typeface="Lucida Sans Unicode" pitchFamily="34" charset="0"/>
              </a:rPr>
              <a:t>Francis Collins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The Race to Sequence the Human Genome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B6DD4F-56A7-764E-BF7C-FA70BC6F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20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143"/>
          <p:cNvSpPr>
            <a:spLocks noChangeAspect="1"/>
          </p:cNvSpPr>
          <p:nvPr/>
        </p:nvSpPr>
        <p:spPr bwMode="auto">
          <a:xfrm>
            <a:off x="3662362" y="3567300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Oval 144"/>
          <p:cNvSpPr>
            <a:spLocks noChangeAspect="1"/>
          </p:cNvSpPr>
          <p:nvPr/>
        </p:nvSpPr>
        <p:spPr bwMode="auto">
          <a:xfrm>
            <a:off x="1893887" y="2363975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Oval 145"/>
          <p:cNvSpPr>
            <a:spLocks noChangeAspect="1"/>
          </p:cNvSpPr>
          <p:nvPr/>
        </p:nvSpPr>
        <p:spPr bwMode="auto">
          <a:xfrm>
            <a:off x="141287" y="3537137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6"/>
          <p:cNvSpPr>
            <a:spLocks noChangeAspect="1"/>
          </p:cNvSpPr>
          <p:nvPr/>
        </p:nvSpPr>
        <p:spPr bwMode="auto">
          <a:xfrm>
            <a:off x="827087" y="553421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147"/>
          <p:cNvSpPr>
            <a:spLocks noChangeAspect="1"/>
          </p:cNvSpPr>
          <p:nvPr/>
        </p:nvSpPr>
        <p:spPr bwMode="auto">
          <a:xfrm>
            <a:off x="2976562" y="5534212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148"/>
          <p:cNvSpPr>
            <a:spLocks noChangeAspect="1"/>
          </p:cNvSpPr>
          <p:nvPr/>
        </p:nvSpPr>
        <p:spPr bwMode="auto">
          <a:xfrm>
            <a:off x="2640012" y="507542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149"/>
          <p:cNvSpPr>
            <a:spLocks noChangeAspect="1"/>
          </p:cNvSpPr>
          <p:nvPr/>
        </p:nvSpPr>
        <p:spPr bwMode="auto">
          <a:xfrm>
            <a:off x="2778124" y="434517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Oval 150"/>
          <p:cNvSpPr>
            <a:spLocks noChangeAspect="1"/>
          </p:cNvSpPr>
          <p:nvPr/>
        </p:nvSpPr>
        <p:spPr bwMode="auto">
          <a:xfrm>
            <a:off x="3098799" y="3719700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151"/>
          <p:cNvSpPr>
            <a:spLocks noChangeAspect="1"/>
          </p:cNvSpPr>
          <p:nvPr/>
        </p:nvSpPr>
        <p:spPr bwMode="auto">
          <a:xfrm>
            <a:off x="2457449" y="33847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Oval 152"/>
          <p:cNvSpPr>
            <a:spLocks noChangeAspect="1"/>
          </p:cNvSpPr>
          <p:nvPr/>
        </p:nvSpPr>
        <p:spPr bwMode="auto">
          <a:xfrm>
            <a:off x="1893887" y="289896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Oval 153"/>
          <p:cNvSpPr>
            <a:spLocks noChangeAspect="1"/>
          </p:cNvSpPr>
          <p:nvPr/>
        </p:nvSpPr>
        <p:spPr bwMode="auto">
          <a:xfrm>
            <a:off x="1376362" y="3368862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Oval 154"/>
          <p:cNvSpPr>
            <a:spLocks noChangeAspect="1"/>
          </p:cNvSpPr>
          <p:nvPr/>
        </p:nvSpPr>
        <p:spPr bwMode="auto">
          <a:xfrm>
            <a:off x="720724" y="37022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Oval 155"/>
          <p:cNvSpPr>
            <a:spLocks noChangeAspect="1"/>
          </p:cNvSpPr>
          <p:nvPr/>
        </p:nvSpPr>
        <p:spPr bwMode="auto">
          <a:xfrm>
            <a:off x="1025524" y="437692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Oval 156"/>
          <p:cNvSpPr>
            <a:spLocks noChangeAspect="1"/>
          </p:cNvSpPr>
          <p:nvPr/>
        </p:nvSpPr>
        <p:spPr bwMode="auto">
          <a:xfrm>
            <a:off x="1177924" y="506272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Oval 157"/>
          <p:cNvSpPr>
            <a:spLocks noChangeAspect="1"/>
          </p:cNvSpPr>
          <p:nvPr/>
        </p:nvSpPr>
        <p:spPr bwMode="auto">
          <a:xfrm>
            <a:off x="1909762" y="49992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Oval 158"/>
          <p:cNvSpPr>
            <a:spLocks noChangeAspect="1"/>
          </p:cNvSpPr>
          <p:nvPr/>
        </p:nvSpPr>
        <p:spPr bwMode="auto">
          <a:xfrm>
            <a:off x="1893887" y="4543612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Oval 159"/>
          <p:cNvSpPr>
            <a:spLocks noChangeAspect="1"/>
          </p:cNvSpPr>
          <p:nvPr/>
        </p:nvSpPr>
        <p:spPr bwMode="auto">
          <a:xfrm>
            <a:off x="2336799" y="42229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Oval 160"/>
          <p:cNvSpPr>
            <a:spLocks noChangeAspect="1"/>
          </p:cNvSpPr>
          <p:nvPr/>
        </p:nvSpPr>
        <p:spPr bwMode="auto">
          <a:xfrm>
            <a:off x="2184399" y="3751450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Oval 161"/>
          <p:cNvSpPr>
            <a:spLocks noChangeAspect="1"/>
          </p:cNvSpPr>
          <p:nvPr/>
        </p:nvSpPr>
        <p:spPr bwMode="auto">
          <a:xfrm>
            <a:off x="1665287" y="374986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162"/>
          <p:cNvSpPr>
            <a:spLocks noChangeAspect="1"/>
          </p:cNvSpPr>
          <p:nvPr/>
        </p:nvSpPr>
        <p:spPr bwMode="auto">
          <a:xfrm>
            <a:off x="1468437" y="4237225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5" name="Straight Connector 163"/>
          <p:cNvCxnSpPr>
            <a:cxnSpLocks noChangeShapeType="1"/>
            <a:stCxn id="56" idx="6"/>
            <a:endCxn id="55" idx="1"/>
          </p:cNvCxnSpPr>
          <p:nvPr/>
        </p:nvCxnSpPr>
        <p:spPr bwMode="auto">
          <a:xfrm>
            <a:off x="2078037" y="2456050"/>
            <a:ext cx="1611312" cy="113823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76" name="Straight Connector 164"/>
          <p:cNvCxnSpPr>
            <a:cxnSpLocks noChangeShapeType="1"/>
            <a:stCxn id="59" idx="7"/>
            <a:endCxn id="55" idx="4"/>
          </p:cNvCxnSpPr>
          <p:nvPr/>
        </p:nvCxnSpPr>
        <p:spPr bwMode="auto">
          <a:xfrm flipV="1">
            <a:off x="3132137" y="3749862"/>
            <a:ext cx="620712" cy="18113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77" name="Straight Connector 165"/>
          <p:cNvCxnSpPr>
            <a:cxnSpLocks noChangeShapeType="1"/>
            <a:stCxn id="58" idx="6"/>
            <a:endCxn id="59" idx="2"/>
          </p:cNvCxnSpPr>
          <p:nvPr/>
        </p:nvCxnSpPr>
        <p:spPr bwMode="auto">
          <a:xfrm>
            <a:off x="1011237" y="5626287"/>
            <a:ext cx="1965325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78" name="Straight Connector 166"/>
          <p:cNvCxnSpPr>
            <a:cxnSpLocks noChangeShapeType="1"/>
            <a:stCxn id="57" idx="4"/>
            <a:endCxn id="58" idx="1"/>
          </p:cNvCxnSpPr>
          <p:nvPr/>
        </p:nvCxnSpPr>
        <p:spPr bwMode="auto">
          <a:xfrm>
            <a:off x="231774" y="3719700"/>
            <a:ext cx="622300" cy="18415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79" name="Straight Connector 167"/>
          <p:cNvCxnSpPr>
            <a:cxnSpLocks noChangeShapeType="1"/>
            <a:stCxn id="57" idx="7"/>
            <a:endCxn id="56" idx="2"/>
          </p:cNvCxnSpPr>
          <p:nvPr/>
        </p:nvCxnSpPr>
        <p:spPr bwMode="auto">
          <a:xfrm flipV="1">
            <a:off x="296862" y="2456050"/>
            <a:ext cx="1597025" cy="11064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0" name="Straight Connector 168"/>
          <p:cNvCxnSpPr>
            <a:cxnSpLocks noChangeShapeType="1"/>
            <a:stCxn id="64" idx="5"/>
            <a:endCxn id="63" idx="1"/>
          </p:cNvCxnSpPr>
          <p:nvPr/>
        </p:nvCxnSpPr>
        <p:spPr bwMode="auto">
          <a:xfrm>
            <a:off x="2051049" y="3054537"/>
            <a:ext cx="433388" cy="3571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1" name="Straight Connector 169"/>
          <p:cNvCxnSpPr>
            <a:cxnSpLocks noChangeShapeType="1"/>
            <a:stCxn id="65" idx="7"/>
            <a:endCxn id="64" idx="3"/>
          </p:cNvCxnSpPr>
          <p:nvPr/>
        </p:nvCxnSpPr>
        <p:spPr bwMode="auto">
          <a:xfrm flipV="1">
            <a:off x="1533524" y="3054537"/>
            <a:ext cx="387350" cy="3413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82" name="Straight Connector 170"/>
          <p:cNvCxnSpPr>
            <a:cxnSpLocks noChangeShapeType="1"/>
            <a:stCxn id="65" idx="5"/>
            <a:endCxn id="73" idx="1"/>
          </p:cNvCxnSpPr>
          <p:nvPr/>
        </p:nvCxnSpPr>
        <p:spPr bwMode="auto">
          <a:xfrm>
            <a:off x="1533524" y="3526025"/>
            <a:ext cx="158750" cy="2508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83" name="Straight Connector 171"/>
          <p:cNvCxnSpPr>
            <a:cxnSpLocks noChangeShapeType="1"/>
            <a:stCxn id="57" idx="5"/>
            <a:endCxn id="66" idx="2"/>
          </p:cNvCxnSpPr>
          <p:nvPr/>
        </p:nvCxnSpPr>
        <p:spPr bwMode="auto">
          <a:xfrm>
            <a:off x="296862" y="3692712"/>
            <a:ext cx="423862" cy="1016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84" name="Straight Connector 172"/>
          <p:cNvCxnSpPr>
            <a:cxnSpLocks noChangeShapeType="1"/>
            <a:stCxn id="58" idx="7"/>
            <a:endCxn id="68" idx="3"/>
          </p:cNvCxnSpPr>
          <p:nvPr/>
        </p:nvCxnSpPr>
        <p:spPr bwMode="auto">
          <a:xfrm flipV="1">
            <a:off x="984249" y="5218300"/>
            <a:ext cx="219075" cy="3429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5" name="Straight Connector 173"/>
          <p:cNvCxnSpPr>
            <a:cxnSpLocks noChangeShapeType="1"/>
            <a:stCxn id="59" idx="1"/>
            <a:endCxn id="60" idx="5"/>
          </p:cNvCxnSpPr>
          <p:nvPr/>
        </p:nvCxnSpPr>
        <p:spPr bwMode="auto">
          <a:xfrm flipH="1" flipV="1">
            <a:off x="2797174" y="5232587"/>
            <a:ext cx="206375" cy="3286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86" name="Straight Connector 174"/>
          <p:cNvCxnSpPr>
            <a:cxnSpLocks noChangeShapeType="1"/>
            <a:stCxn id="55" idx="2"/>
            <a:endCxn id="62" idx="6"/>
          </p:cNvCxnSpPr>
          <p:nvPr/>
        </p:nvCxnSpPr>
        <p:spPr bwMode="auto">
          <a:xfrm flipH="1">
            <a:off x="3281362" y="3657787"/>
            <a:ext cx="381000" cy="1524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87" name="Straight Connector 175"/>
          <p:cNvCxnSpPr>
            <a:cxnSpLocks noChangeShapeType="1"/>
            <a:stCxn id="56" idx="4"/>
            <a:endCxn id="64" idx="0"/>
          </p:cNvCxnSpPr>
          <p:nvPr/>
        </p:nvCxnSpPr>
        <p:spPr bwMode="auto">
          <a:xfrm>
            <a:off x="1985962" y="2546537"/>
            <a:ext cx="0" cy="3524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8" name="Straight Connector 176"/>
          <p:cNvCxnSpPr>
            <a:cxnSpLocks noChangeShapeType="1"/>
            <a:stCxn id="65" idx="3"/>
            <a:endCxn id="66" idx="6"/>
          </p:cNvCxnSpPr>
          <p:nvPr/>
        </p:nvCxnSpPr>
        <p:spPr bwMode="auto">
          <a:xfrm flipH="1">
            <a:off x="903287" y="3526025"/>
            <a:ext cx="500062" cy="2682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9" name="Straight Connector 177"/>
          <p:cNvCxnSpPr>
            <a:cxnSpLocks noChangeShapeType="1"/>
            <a:stCxn id="67" idx="1"/>
            <a:endCxn id="66" idx="4"/>
          </p:cNvCxnSpPr>
          <p:nvPr/>
        </p:nvCxnSpPr>
        <p:spPr bwMode="auto">
          <a:xfrm flipH="1" flipV="1">
            <a:off x="812799" y="3884800"/>
            <a:ext cx="238125" cy="5175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90" name="Straight Connector 178"/>
          <p:cNvCxnSpPr>
            <a:cxnSpLocks noChangeShapeType="1"/>
            <a:stCxn id="68" idx="0"/>
            <a:endCxn id="67" idx="4"/>
          </p:cNvCxnSpPr>
          <p:nvPr/>
        </p:nvCxnSpPr>
        <p:spPr bwMode="auto">
          <a:xfrm flipH="1" flipV="1">
            <a:off x="1116012" y="4559487"/>
            <a:ext cx="152400" cy="503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91" name="Straight Connector 179"/>
          <p:cNvCxnSpPr>
            <a:cxnSpLocks noChangeShapeType="1"/>
            <a:stCxn id="69" idx="2"/>
            <a:endCxn id="68" idx="6"/>
          </p:cNvCxnSpPr>
          <p:nvPr/>
        </p:nvCxnSpPr>
        <p:spPr bwMode="auto">
          <a:xfrm flipH="1">
            <a:off x="1360487" y="5091300"/>
            <a:ext cx="549275" cy="619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2" name="Straight Connector 180"/>
          <p:cNvCxnSpPr>
            <a:cxnSpLocks noChangeShapeType="1"/>
            <a:stCxn id="60" idx="2"/>
            <a:endCxn id="69" idx="6"/>
          </p:cNvCxnSpPr>
          <p:nvPr/>
        </p:nvCxnSpPr>
        <p:spPr bwMode="auto">
          <a:xfrm flipH="1" flipV="1">
            <a:off x="2092324" y="5091300"/>
            <a:ext cx="547688" cy="762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3" name="Straight Connector 181"/>
          <p:cNvCxnSpPr>
            <a:cxnSpLocks noChangeShapeType="1"/>
            <a:stCxn id="61" idx="4"/>
            <a:endCxn id="60" idx="0"/>
          </p:cNvCxnSpPr>
          <p:nvPr/>
        </p:nvCxnSpPr>
        <p:spPr bwMode="auto">
          <a:xfrm flipH="1">
            <a:off x="2732087" y="4527737"/>
            <a:ext cx="138112" cy="5476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4" name="Straight Connector 182"/>
          <p:cNvCxnSpPr>
            <a:cxnSpLocks noChangeShapeType="1"/>
            <a:stCxn id="62" idx="3"/>
            <a:endCxn id="61" idx="7"/>
          </p:cNvCxnSpPr>
          <p:nvPr/>
        </p:nvCxnSpPr>
        <p:spPr bwMode="auto">
          <a:xfrm flipH="1">
            <a:off x="2933699" y="3875275"/>
            <a:ext cx="192088" cy="4968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5" name="Straight Connector 183"/>
          <p:cNvCxnSpPr>
            <a:cxnSpLocks noChangeShapeType="1"/>
            <a:stCxn id="63" idx="6"/>
            <a:endCxn id="62" idx="1"/>
          </p:cNvCxnSpPr>
          <p:nvPr/>
        </p:nvCxnSpPr>
        <p:spPr bwMode="auto">
          <a:xfrm>
            <a:off x="2640012" y="3476812"/>
            <a:ext cx="485775" cy="26987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6" name="Straight Connector 184"/>
          <p:cNvCxnSpPr>
            <a:cxnSpLocks noChangeShapeType="1"/>
            <a:stCxn id="72" idx="7"/>
            <a:endCxn id="63" idx="3"/>
          </p:cNvCxnSpPr>
          <p:nvPr/>
        </p:nvCxnSpPr>
        <p:spPr bwMode="auto">
          <a:xfrm flipV="1">
            <a:off x="2341562" y="3540312"/>
            <a:ext cx="142875" cy="2365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7" name="Straight Connector 185"/>
          <p:cNvCxnSpPr>
            <a:cxnSpLocks noChangeShapeType="1"/>
            <a:stCxn id="71" idx="6"/>
            <a:endCxn id="61" idx="2"/>
          </p:cNvCxnSpPr>
          <p:nvPr/>
        </p:nvCxnSpPr>
        <p:spPr bwMode="auto">
          <a:xfrm>
            <a:off x="2519362" y="4315012"/>
            <a:ext cx="258762" cy="122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98" name="Straight Connector 186"/>
          <p:cNvCxnSpPr>
            <a:cxnSpLocks noChangeShapeType="1"/>
            <a:stCxn id="70" idx="4"/>
            <a:endCxn id="69" idx="0"/>
          </p:cNvCxnSpPr>
          <p:nvPr/>
        </p:nvCxnSpPr>
        <p:spPr bwMode="auto">
          <a:xfrm>
            <a:off x="1985962" y="4727762"/>
            <a:ext cx="14287" cy="2714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99" name="Straight Connector 187"/>
          <p:cNvCxnSpPr>
            <a:cxnSpLocks noChangeShapeType="1"/>
            <a:stCxn id="67" idx="6"/>
            <a:endCxn id="74" idx="2"/>
          </p:cNvCxnSpPr>
          <p:nvPr/>
        </p:nvCxnSpPr>
        <p:spPr bwMode="auto">
          <a:xfrm flipV="1">
            <a:off x="1208087" y="4329300"/>
            <a:ext cx="260350" cy="1381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0" name="Straight Connector 188"/>
          <p:cNvCxnSpPr>
            <a:cxnSpLocks noChangeShapeType="1"/>
            <a:stCxn id="70" idx="7"/>
            <a:endCxn id="71" idx="3"/>
          </p:cNvCxnSpPr>
          <p:nvPr/>
        </p:nvCxnSpPr>
        <p:spPr bwMode="auto">
          <a:xfrm flipV="1">
            <a:off x="2051049" y="4378512"/>
            <a:ext cx="312738" cy="1920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1" name="Straight Connector 189"/>
          <p:cNvCxnSpPr>
            <a:cxnSpLocks noChangeShapeType="1"/>
            <a:stCxn id="73" idx="6"/>
            <a:endCxn id="72" idx="2"/>
          </p:cNvCxnSpPr>
          <p:nvPr/>
        </p:nvCxnSpPr>
        <p:spPr bwMode="auto">
          <a:xfrm>
            <a:off x="1849437" y="3840350"/>
            <a:ext cx="334962" cy="15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102" name="Straight Connector 190"/>
          <p:cNvCxnSpPr>
            <a:cxnSpLocks noChangeShapeType="1"/>
            <a:stCxn id="71" idx="1"/>
            <a:endCxn id="72" idx="4"/>
          </p:cNvCxnSpPr>
          <p:nvPr/>
        </p:nvCxnSpPr>
        <p:spPr bwMode="auto">
          <a:xfrm flipH="1" flipV="1">
            <a:off x="2276474" y="3934012"/>
            <a:ext cx="87313" cy="3159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3" name="Straight Connector 191"/>
          <p:cNvCxnSpPr>
            <a:cxnSpLocks noChangeShapeType="1"/>
            <a:stCxn id="74" idx="0"/>
            <a:endCxn id="73" idx="3"/>
          </p:cNvCxnSpPr>
          <p:nvPr/>
        </p:nvCxnSpPr>
        <p:spPr bwMode="auto">
          <a:xfrm flipV="1">
            <a:off x="1558924" y="3905437"/>
            <a:ext cx="133350" cy="3317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104" name="Straight Connector 192"/>
          <p:cNvCxnSpPr>
            <a:cxnSpLocks noChangeShapeType="1"/>
            <a:endCxn id="70" idx="1"/>
          </p:cNvCxnSpPr>
          <p:nvPr/>
        </p:nvCxnSpPr>
        <p:spPr bwMode="auto">
          <a:xfrm>
            <a:off x="1620837" y="4375337"/>
            <a:ext cx="300037" cy="1952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sp>
        <p:nvSpPr>
          <p:cNvPr id="106" name="Title 1"/>
          <p:cNvSpPr txBox="1">
            <a:spLocks/>
          </p:cNvSpPr>
          <p:nvPr/>
        </p:nvSpPr>
        <p:spPr>
          <a:xfrm>
            <a:off x="683835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Does This Graph Have a Hamiltonian Path?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99" y="5987227"/>
            <a:ext cx="3531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err="1">
                <a:latin typeface="+mj-lt"/>
              </a:rPr>
              <a:t>Icosian</a:t>
            </a:r>
            <a:r>
              <a:rPr lang="en-US" sz="2000" b="0" i="0" dirty="0">
                <a:latin typeface="+mj-lt"/>
              </a:rPr>
              <a:t> game (1857)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31620" y="1021889"/>
            <a:ext cx="8852041" cy="1292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>
                <a:latin typeface="+mj-lt"/>
              </a:rPr>
              <a:t>Hamiltonian Path Problem</a:t>
            </a:r>
            <a:r>
              <a:rPr lang="en-US" sz="2600" b="0" i="0" dirty="0">
                <a:latin typeface="+mj-lt"/>
              </a:rPr>
              <a:t>. Find a Hamiltonian path in a graph. </a:t>
            </a:r>
          </a:p>
          <a:p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0000FF"/>
                </a:solidFill>
                <a:latin typeface="+mj-lt"/>
              </a:rPr>
              <a:t>node</a:t>
            </a:r>
            <a:r>
              <a:rPr lang="en-US" sz="2600" b="0" i="0" dirty="0">
                <a:latin typeface="+mj-lt"/>
              </a:rPr>
              <a:t> in the graph exactly once. </a:t>
            </a:r>
          </a:p>
        </p:txBody>
      </p:sp>
      <p:cxnSp>
        <p:nvCxnSpPr>
          <p:cNvPr id="209" name="Straight Connector 163"/>
          <p:cNvCxnSpPr>
            <a:cxnSpLocks noChangeShapeType="1"/>
          </p:cNvCxnSpPr>
          <p:nvPr/>
        </p:nvCxnSpPr>
        <p:spPr bwMode="auto">
          <a:xfrm>
            <a:off x="2068325" y="2456050"/>
            <a:ext cx="1611312" cy="1138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cxnSp>
        <p:nvCxnSpPr>
          <p:cNvPr id="210" name="Straight Connector 164"/>
          <p:cNvCxnSpPr>
            <a:cxnSpLocks noChangeShapeType="1"/>
          </p:cNvCxnSpPr>
          <p:nvPr/>
        </p:nvCxnSpPr>
        <p:spPr bwMode="auto">
          <a:xfrm flipV="1">
            <a:off x="3122425" y="3749862"/>
            <a:ext cx="620712" cy="1811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11" name="Straight Connector 165"/>
          <p:cNvCxnSpPr>
            <a:cxnSpLocks noChangeShapeType="1"/>
          </p:cNvCxnSpPr>
          <p:nvPr/>
        </p:nvCxnSpPr>
        <p:spPr bwMode="auto">
          <a:xfrm>
            <a:off x="1001525" y="5626287"/>
            <a:ext cx="19653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2" name="Straight Connector 166"/>
          <p:cNvCxnSpPr>
            <a:cxnSpLocks noChangeShapeType="1"/>
          </p:cNvCxnSpPr>
          <p:nvPr/>
        </p:nvCxnSpPr>
        <p:spPr bwMode="auto">
          <a:xfrm>
            <a:off x="222062" y="3719700"/>
            <a:ext cx="622300" cy="184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3" name="Straight Connector 168"/>
          <p:cNvCxnSpPr>
            <a:cxnSpLocks noChangeShapeType="1"/>
          </p:cNvCxnSpPr>
          <p:nvPr/>
        </p:nvCxnSpPr>
        <p:spPr bwMode="auto">
          <a:xfrm>
            <a:off x="2041337" y="3054537"/>
            <a:ext cx="433388" cy="357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4" name="Straight Connector 171"/>
          <p:cNvCxnSpPr>
            <a:cxnSpLocks noChangeShapeType="1"/>
          </p:cNvCxnSpPr>
          <p:nvPr/>
        </p:nvCxnSpPr>
        <p:spPr bwMode="auto">
          <a:xfrm>
            <a:off x="287150" y="3692712"/>
            <a:ext cx="423862" cy="10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cxnSp>
        <p:nvCxnSpPr>
          <p:cNvPr id="215" name="Straight Connector 175"/>
          <p:cNvCxnSpPr>
            <a:cxnSpLocks noChangeShapeType="1"/>
          </p:cNvCxnSpPr>
          <p:nvPr/>
        </p:nvCxnSpPr>
        <p:spPr bwMode="auto">
          <a:xfrm>
            <a:off x="1976250" y="2546537"/>
            <a:ext cx="0" cy="352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6" name="Straight Connector 178"/>
          <p:cNvCxnSpPr>
            <a:cxnSpLocks noChangeShapeType="1"/>
          </p:cNvCxnSpPr>
          <p:nvPr/>
        </p:nvCxnSpPr>
        <p:spPr bwMode="auto">
          <a:xfrm flipH="1" flipV="1">
            <a:off x="1106300" y="4559487"/>
            <a:ext cx="152400" cy="503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17" name="Straight Connector 179"/>
          <p:cNvCxnSpPr>
            <a:cxnSpLocks noChangeShapeType="1"/>
          </p:cNvCxnSpPr>
          <p:nvPr/>
        </p:nvCxnSpPr>
        <p:spPr bwMode="auto">
          <a:xfrm flipH="1">
            <a:off x="1350775" y="5091300"/>
            <a:ext cx="549275" cy="61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8" name="Straight Connector 180"/>
          <p:cNvCxnSpPr>
            <a:cxnSpLocks noChangeShapeType="1"/>
          </p:cNvCxnSpPr>
          <p:nvPr/>
        </p:nvCxnSpPr>
        <p:spPr bwMode="auto">
          <a:xfrm flipH="1" flipV="1">
            <a:off x="2082612" y="5091300"/>
            <a:ext cx="547688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9" name="Straight Connector 181"/>
          <p:cNvCxnSpPr>
            <a:cxnSpLocks noChangeShapeType="1"/>
          </p:cNvCxnSpPr>
          <p:nvPr/>
        </p:nvCxnSpPr>
        <p:spPr bwMode="auto">
          <a:xfrm flipH="1">
            <a:off x="2722375" y="4527737"/>
            <a:ext cx="138112" cy="547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0" name="Straight Connector 182"/>
          <p:cNvCxnSpPr>
            <a:cxnSpLocks noChangeShapeType="1"/>
          </p:cNvCxnSpPr>
          <p:nvPr/>
        </p:nvCxnSpPr>
        <p:spPr bwMode="auto">
          <a:xfrm flipH="1">
            <a:off x="2923987" y="3875275"/>
            <a:ext cx="192088" cy="496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1" name="Straight Connector 183"/>
          <p:cNvCxnSpPr>
            <a:cxnSpLocks noChangeShapeType="1"/>
          </p:cNvCxnSpPr>
          <p:nvPr/>
        </p:nvCxnSpPr>
        <p:spPr bwMode="auto">
          <a:xfrm>
            <a:off x="2630300" y="3476812"/>
            <a:ext cx="485775" cy="269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2" name="Straight Connector 187"/>
          <p:cNvCxnSpPr>
            <a:cxnSpLocks noChangeShapeType="1"/>
          </p:cNvCxnSpPr>
          <p:nvPr/>
        </p:nvCxnSpPr>
        <p:spPr bwMode="auto">
          <a:xfrm flipV="1">
            <a:off x="1198375" y="4329300"/>
            <a:ext cx="260350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3" name="Straight Connector 188"/>
          <p:cNvCxnSpPr>
            <a:cxnSpLocks noChangeShapeType="1"/>
          </p:cNvCxnSpPr>
          <p:nvPr/>
        </p:nvCxnSpPr>
        <p:spPr bwMode="auto">
          <a:xfrm flipV="1">
            <a:off x="2041337" y="4378512"/>
            <a:ext cx="312738" cy="192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4" name="Straight Connector 189"/>
          <p:cNvCxnSpPr>
            <a:cxnSpLocks noChangeShapeType="1"/>
          </p:cNvCxnSpPr>
          <p:nvPr/>
        </p:nvCxnSpPr>
        <p:spPr bwMode="auto">
          <a:xfrm>
            <a:off x="1839725" y="3840350"/>
            <a:ext cx="334962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/>
          </a:ln>
        </p:spPr>
      </p:cxnSp>
      <p:cxnSp>
        <p:nvCxnSpPr>
          <p:cNvPr id="225" name="Straight Connector 190"/>
          <p:cNvCxnSpPr>
            <a:cxnSpLocks noChangeShapeType="1"/>
          </p:cNvCxnSpPr>
          <p:nvPr/>
        </p:nvCxnSpPr>
        <p:spPr bwMode="auto">
          <a:xfrm flipH="1" flipV="1">
            <a:off x="2266762" y="3934012"/>
            <a:ext cx="87313" cy="315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6" name="Straight Connector 192"/>
          <p:cNvCxnSpPr>
            <a:cxnSpLocks noChangeShapeType="1"/>
          </p:cNvCxnSpPr>
          <p:nvPr/>
        </p:nvCxnSpPr>
        <p:spPr bwMode="auto">
          <a:xfrm>
            <a:off x="1611125" y="4375337"/>
            <a:ext cx="300037" cy="195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105" name="Straight Connector 171"/>
          <p:cNvCxnSpPr>
            <a:cxnSpLocks noChangeShapeType="1"/>
            <a:endCxn id="65" idx="3"/>
          </p:cNvCxnSpPr>
          <p:nvPr/>
        </p:nvCxnSpPr>
        <p:spPr bwMode="auto">
          <a:xfrm flipV="1">
            <a:off x="926587" y="3524689"/>
            <a:ext cx="476511" cy="258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pic>
        <p:nvPicPr>
          <p:cNvPr id="227" name="Picture 53" descr="IcosianGam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5"/>
          <a:stretch>
            <a:fillRect/>
          </a:stretch>
        </p:blipFill>
        <p:spPr bwMode="auto">
          <a:xfrm>
            <a:off x="41870" y="2388412"/>
            <a:ext cx="3803053" cy="35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" descr="Hamilto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59725"/>
            <a:ext cx="1066800" cy="14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" name="TextBox 236"/>
          <p:cNvSpPr txBox="1"/>
          <p:nvPr/>
        </p:nvSpPr>
        <p:spPr>
          <a:xfrm>
            <a:off x="3862254" y="4950048"/>
            <a:ext cx="131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j-lt"/>
              </a:rPr>
              <a:t>William Hamilton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77DDEB-73E1-B14A-9FB6-0A98725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143"/>
          <p:cNvSpPr>
            <a:spLocks noChangeAspect="1"/>
          </p:cNvSpPr>
          <p:nvPr/>
        </p:nvSpPr>
        <p:spPr bwMode="auto">
          <a:xfrm>
            <a:off x="3662362" y="3567300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Oval 144"/>
          <p:cNvSpPr>
            <a:spLocks noChangeAspect="1"/>
          </p:cNvSpPr>
          <p:nvPr/>
        </p:nvSpPr>
        <p:spPr bwMode="auto">
          <a:xfrm>
            <a:off x="1893887" y="2363975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Oval 145"/>
          <p:cNvSpPr>
            <a:spLocks noChangeAspect="1"/>
          </p:cNvSpPr>
          <p:nvPr/>
        </p:nvSpPr>
        <p:spPr bwMode="auto">
          <a:xfrm>
            <a:off x="141287" y="3537137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6"/>
          <p:cNvSpPr>
            <a:spLocks noChangeAspect="1"/>
          </p:cNvSpPr>
          <p:nvPr/>
        </p:nvSpPr>
        <p:spPr bwMode="auto">
          <a:xfrm>
            <a:off x="827087" y="553421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147"/>
          <p:cNvSpPr>
            <a:spLocks noChangeAspect="1"/>
          </p:cNvSpPr>
          <p:nvPr/>
        </p:nvSpPr>
        <p:spPr bwMode="auto">
          <a:xfrm>
            <a:off x="2976562" y="5534212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148"/>
          <p:cNvSpPr>
            <a:spLocks noChangeAspect="1"/>
          </p:cNvSpPr>
          <p:nvPr/>
        </p:nvSpPr>
        <p:spPr bwMode="auto">
          <a:xfrm>
            <a:off x="2640012" y="507542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149"/>
          <p:cNvSpPr>
            <a:spLocks noChangeAspect="1"/>
          </p:cNvSpPr>
          <p:nvPr/>
        </p:nvSpPr>
        <p:spPr bwMode="auto">
          <a:xfrm>
            <a:off x="2778124" y="434517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Oval 150"/>
          <p:cNvSpPr>
            <a:spLocks noChangeAspect="1"/>
          </p:cNvSpPr>
          <p:nvPr/>
        </p:nvSpPr>
        <p:spPr bwMode="auto">
          <a:xfrm>
            <a:off x="3098799" y="3719700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151"/>
          <p:cNvSpPr>
            <a:spLocks noChangeAspect="1"/>
          </p:cNvSpPr>
          <p:nvPr/>
        </p:nvSpPr>
        <p:spPr bwMode="auto">
          <a:xfrm>
            <a:off x="2457449" y="33847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Oval 152"/>
          <p:cNvSpPr>
            <a:spLocks noChangeAspect="1"/>
          </p:cNvSpPr>
          <p:nvPr/>
        </p:nvSpPr>
        <p:spPr bwMode="auto">
          <a:xfrm>
            <a:off x="1893887" y="289896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Oval 153"/>
          <p:cNvSpPr>
            <a:spLocks noChangeAspect="1"/>
          </p:cNvSpPr>
          <p:nvPr/>
        </p:nvSpPr>
        <p:spPr bwMode="auto">
          <a:xfrm>
            <a:off x="1376362" y="3368862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Oval 154"/>
          <p:cNvSpPr>
            <a:spLocks noChangeAspect="1"/>
          </p:cNvSpPr>
          <p:nvPr/>
        </p:nvSpPr>
        <p:spPr bwMode="auto">
          <a:xfrm>
            <a:off x="720724" y="37022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Oval 155"/>
          <p:cNvSpPr>
            <a:spLocks noChangeAspect="1"/>
          </p:cNvSpPr>
          <p:nvPr/>
        </p:nvSpPr>
        <p:spPr bwMode="auto">
          <a:xfrm>
            <a:off x="1025524" y="437692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Oval 156"/>
          <p:cNvSpPr>
            <a:spLocks noChangeAspect="1"/>
          </p:cNvSpPr>
          <p:nvPr/>
        </p:nvSpPr>
        <p:spPr bwMode="auto">
          <a:xfrm>
            <a:off x="1177924" y="5062725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Oval 157"/>
          <p:cNvSpPr>
            <a:spLocks noChangeAspect="1"/>
          </p:cNvSpPr>
          <p:nvPr/>
        </p:nvSpPr>
        <p:spPr bwMode="auto">
          <a:xfrm>
            <a:off x="1909762" y="4999225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Oval 158"/>
          <p:cNvSpPr>
            <a:spLocks noChangeAspect="1"/>
          </p:cNvSpPr>
          <p:nvPr/>
        </p:nvSpPr>
        <p:spPr bwMode="auto">
          <a:xfrm>
            <a:off x="1893887" y="4543612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Oval 159"/>
          <p:cNvSpPr>
            <a:spLocks noChangeAspect="1"/>
          </p:cNvSpPr>
          <p:nvPr/>
        </p:nvSpPr>
        <p:spPr bwMode="auto">
          <a:xfrm>
            <a:off x="2336799" y="4222937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Oval 160"/>
          <p:cNvSpPr>
            <a:spLocks noChangeAspect="1"/>
          </p:cNvSpPr>
          <p:nvPr/>
        </p:nvSpPr>
        <p:spPr bwMode="auto">
          <a:xfrm>
            <a:off x="2184399" y="3751450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Oval 161"/>
          <p:cNvSpPr>
            <a:spLocks noChangeAspect="1"/>
          </p:cNvSpPr>
          <p:nvPr/>
        </p:nvSpPr>
        <p:spPr bwMode="auto">
          <a:xfrm>
            <a:off x="1665287" y="3749862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162"/>
          <p:cNvSpPr>
            <a:spLocks noChangeAspect="1"/>
          </p:cNvSpPr>
          <p:nvPr/>
        </p:nvSpPr>
        <p:spPr bwMode="auto">
          <a:xfrm>
            <a:off x="1468437" y="4237225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5" name="Straight Connector 163"/>
          <p:cNvCxnSpPr>
            <a:cxnSpLocks noChangeShapeType="1"/>
            <a:stCxn id="56" idx="6"/>
            <a:endCxn id="55" idx="1"/>
          </p:cNvCxnSpPr>
          <p:nvPr/>
        </p:nvCxnSpPr>
        <p:spPr bwMode="auto">
          <a:xfrm>
            <a:off x="2078037" y="2456050"/>
            <a:ext cx="1611312" cy="113823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76" name="Straight Connector 164"/>
          <p:cNvCxnSpPr>
            <a:cxnSpLocks noChangeShapeType="1"/>
            <a:stCxn id="59" idx="7"/>
            <a:endCxn id="55" idx="4"/>
          </p:cNvCxnSpPr>
          <p:nvPr/>
        </p:nvCxnSpPr>
        <p:spPr bwMode="auto">
          <a:xfrm flipV="1">
            <a:off x="3132137" y="3749862"/>
            <a:ext cx="620712" cy="18113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77" name="Straight Connector 165"/>
          <p:cNvCxnSpPr>
            <a:cxnSpLocks noChangeShapeType="1"/>
            <a:stCxn id="58" idx="6"/>
            <a:endCxn id="59" idx="2"/>
          </p:cNvCxnSpPr>
          <p:nvPr/>
        </p:nvCxnSpPr>
        <p:spPr bwMode="auto">
          <a:xfrm>
            <a:off x="1011237" y="5626287"/>
            <a:ext cx="1965325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78" name="Straight Connector 166"/>
          <p:cNvCxnSpPr>
            <a:cxnSpLocks noChangeShapeType="1"/>
            <a:stCxn id="57" idx="4"/>
            <a:endCxn id="58" idx="1"/>
          </p:cNvCxnSpPr>
          <p:nvPr/>
        </p:nvCxnSpPr>
        <p:spPr bwMode="auto">
          <a:xfrm>
            <a:off x="231774" y="3719700"/>
            <a:ext cx="622300" cy="18415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79" name="Straight Connector 167"/>
          <p:cNvCxnSpPr>
            <a:cxnSpLocks noChangeShapeType="1"/>
            <a:stCxn id="57" idx="7"/>
            <a:endCxn id="56" idx="2"/>
          </p:cNvCxnSpPr>
          <p:nvPr/>
        </p:nvCxnSpPr>
        <p:spPr bwMode="auto">
          <a:xfrm flipV="1">
            <a:off x="296862" y="2456050"/>
            <a:ext cx="1597025" cy="11064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0" name="Straight Connector 168"/>
          <p:cNvCxnSpPr>
            <a:cxnSpLocks noChangeShapeType="1"/>
            <a:stCxn id="64" idx="5"/>
            <a:endCxn id="63" idx="1"/>
          </p:cNvCxnSpPr>
          <p:nvPr/>
        </p:nvCxnSpPr>
        <p:spPr bwMode="auto">
          <a:xfrm>
            <a:off x="2051049" y="3054537"/>
            <a:ext cx="433388" cy="3571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1" name="Straight Connector 169"/>
          <p:cNvCxnSpPr>
            <a:cxnSpLocks noChangeShapeType="1"/>
            <a:stCxn id="65" idx="7"/>
            <a:endCxn id="64" idx="3"/>
          </p:cNvCxnSpPr>
          <p:nvPr/>
        </p:nvCxnSpPr>
        <p:spPr bwMode="auto">
          <a:xfrm flipV="1">
            <a:off x="1533524" y="3054537"/>
            <a:ext cx="387350" cy="3413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82" name="Straight Connector 170"/>
          <p:cNvCxnSpPr>
            <a:cxnSpLocks noChangeShapeType="1"/>
            <a:stCxn id="65" idx="5"/>
            <a:endCxn id="73" idx="1"/>
          </p:cNvCxnSpPr>
          <p:nvPr/>
        </p:nvCxnSpPr>
        <p:spPr bwMode="auto">
          <a:xfrm>
            <a:off x="1533524" y="3526025"/>
            <a:ext cx="158750" cy="2508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83" name="Straight Connector 171"/>
          <p:cNvCxnSpPr>
            <a:cxnSpLocks noChangeShapeType="1"/>
            <a:stCxn id="57" idx="5"/>
            <a:endCxn id="66" idx="2"/>
          </p:cNvCxnSpPr>
          <p:nvPr/>
        </p:nvCxnSpPr>
        <p:spPr bwMode="auto">
          <a:xfrm>
            <a:off x="296862" y="3692712"/>
            <a:ext cx="423862" cy="1016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none"/>
            <a:tailEnd type="triangle"/>
          </a:ln>
        </p:spPr>
      </p:cxnSp>
      <p:cxnSp>
        <p:nvCxnSpPr>
          <p:cNvPr id="84" name="Straight Connector 172"/>
          <p:cNvCxnSpPr>
            <a:cxnSpLocks noChangeShapeType="1"/>
            <a:stCxn id="58" idx="7"/>
            <a:endCxn id="68" idx="3"/>
          </p:cNvCxnSpPr>
          <p:nvPr/>
        </p:nvCxnSpPr>
        <p:spPr bwMode="auto">
          <a:xfrm flipV="1">
            <a:off x="984249" y="5218300"/>
            <a:ext cx="219075" cy="3429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5" name="Straight Connector 173"/>
          <p:cNvCxnSpPr>
            <a:cxnSpLocks noChangeShapeType="1"/>
            <a:stCxn id="59" idx="1"/>
            <a:endCxn id="60" idx="5"/>
          </p:cNvCxnSpPr>
          <p:nvPr/>
        </p:nvCxnSpPr>
        <p:spPr bwMode="auto">
          <a:xfrm flipH="1" flipV="1">
            <a:off x="2797174" y="5232587"/>
            <a:ext cx="206375" cy="3286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86" name="Straight Connector 174"/>
          <p:cNvCxnSpPr>
            <a:cxnSpLocks noChangeShapeType="1"/>
            <a:stCxn id="55" idx="2"/>
            <a:endCxn id="62" idx="6"/>
          </p:cNvCxnSpPr>
          <p:nvPr/>
        </p:nvCxnSpPr>
        <p:spPr bwMode="auto">
          <a:xfrm flipH="1">
            <a:off x="3281362" y="3657787"/>
            <a:ext cx="381000" cy="1524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87" name="Straight Connector 175"/>
          <p:cNvCxnSpPr>
            <a:cxnSpLocks noChangeShapeType="1"/>
            <a:stCxn id="56" idx="4"/>
            <a:endCxn id="64" idx="0"/>
          </p:cNvCxnSpPr>
          <p:nvPr/>
        </p:nvCxnSpPr>
        <p:spPr bwMode="auto">
          <a:xfrm>
            <a:off x="1985962" y="2546537"/>
            <a:ext cx="0" cy="3524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8" name="Straight Connector 176"/>
          <p:cNvCxnSpPr>
            <a:cxnSpLocks noChangeShapeType="1"/>
            <a:stCxn id="65" idx="3"/>
            <a:endCxn id="66" idx="6"/>
          </p:cNvCxnSpPr>
          <p:nvPr/>
        </p:nvCxnSpPr>
        <p:spPr bwMode="auto">
          <a:xfrm flipH="1">
            <a:off x="903287" y="3526025"/>
            <a:ext cx="500062" cy="2682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89" name="Straight Connector 177"/>
          <p:cNvCxnSpPr>
            <a:cxnSpLocks noChangeShapeType="1"/>
            <a:stCxn id="67" idx="1"/>
            <a:endCxn id="66" idx="4"/>
          </p:cNvCxnSpPr>
          <p:nvPr/>
        </p:nvCxnSpPr>
        <p:spPr bwMode="auto">
          <a:xfrm flipH="1" flipV="1">
            <a:off x="812799" y="3884800"/>
            <a:ext cx="238125" cy="5175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90" name="Straight Connector 178"/>
          <p:cNvCxnSpPr>
            <a:cxnSpLocks noChangeShapeType="1"/>
            <a:stCxn id="68" idx="0"/>
            <a:endCxn id="67" idx="4"/>
          </p:cNvCxnSpPr>
          <p:nvPr/>
        </p:nvCxnSpPr>
        <p:spPr bwMode="auto">
          <a:xfrm flipH="1" flipV="1">
            <a:off x="1116012" y="4559487"/>
            <a:ext cx="152400" cy="503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91" name="Straight Connector 179"/>
          <p:cNvCxnSpPr>
            <a:cxnSpLocks noChangeShapeType="1"/>
            <a:stCxn id="69" idx="2"/>
            <a:endCxn id="68" idx="6"/>
          </p:cNvCxnSpPr>
          <p:nvPr/>
        </p:nvCxnSpPr>
        <p:spPr bwMode="auto">
          <a:xfrm flipH="1">
            <a:off x="1360487" y="5091300"/>
            <a:ext cx="549275" cy="619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2" name="Straight Connector 180"/>
          <p:cNvCxnSpPr>
            <a:cxnSpLocks noChangeShapeType="1"/>
            <a:stCxn id="60" idx="2"/>
            <a:endCxn id="69" idx="6"/>
          </p:cNvCxnSpPr>
          <p:nvPr/>
        </p:nvCxnSpPr>
        <p:spPr bwMode="auto">
          <a:xfrm flipH="1" flipV="1">
            <a:off x="2092324" y="5091300"/>
            <a:ext cx="547688" cy="762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3" name="Straight Connector 181"/>
          <p:cNvCxnSpPr>
            <a:cxnSpLocks noChangeShapeType="1"/>
            <a:stCxn id="61" idx="4"/>
            <a:endCxn id="60" idx="0"/>
          </p:cNvCxnSpPr>
          <p:nvPr/>
        </p:nvCxnSpPr>
        <p:spPr bwMode="auto">
          <a:xfrm flipH="1">
            <a:off x="2732087" y="4527737"/>
            <a:ext cx="138112" cy="5476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4" name="Straight Connector 182"/>
          <p:cNvCxnSpPr>
            <a:cxnSpLocks noChangeShapeType="1"/>
            <a:stCxn id="62" idx="3"/>
            <a:endCxn id="61" idx="7"/>
          </p:cNvCxnSpPr>
          <p:nvPr/>
        </p:nvCxnSpPr>
        <p:spPr bwMode="auto">
          <a:xfrm flipH="1">
            <a:off x="2933699" y="3875275"/>
            <a:ext cx="192088" cy="4968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5" name="Straight Connector 183"/>
          <p:cNvCxnSpPr>
            <a:cxnSpLocks noChangeShapeType="1"/>
            <a:stCxn id="63" idx="6"/>
            <a:endCxn id="62" idx="1"/>
          </p:cNvCxnSpPr>
          <p:nvPr/>
        </p:nvCxnSpPr>
        <p:spPr bwMode="auto">
          <a:xfrm>
            <a:off x="2640012" y="3476812"/>
            <a:ext cx="485775" cy="26987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6" name="Straight Connector 184"/>
          <p:cNvCxnSpPr>
            <a:cxnSpLocks noChangeShapeType="1"/>
            <a:stCxn id="72" idx="7"/>
            <a:endCxn id="63" idx="3"/>
          </p:cNvCxnSpPr>
          <p:nvPr/>
        </p:nvCxnSpPr>
        <p:spPr bwMode="auto">
          <a:xfrm flipV="1">
            <a:off x="2341562" y="3540312"/>
            <a:ext cx="142875" cy="2365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/>
          </a:ln>
        </p:spPr>
      </p:cxnSp>
      <p:cxnSp>
        <p:nvCxnSpPr>
          <p:cNvPr id="97" name="Straight Connector 185"/>
          <p:cNvCxnSpPr>
            <a:cxnSpLocks noChangeShapeType="1"/>
            <a:stCxn id="71" idx="6"/>
            <a:endCxn id="61" idx="2"/>
          </p:cNvCxnSpPr>
          <p:nvPr/>
        </p:nvCxnSpPr>
        <p:spPr bwMode="auto">
          <a:xfrm>
            <a:off x="2519362" y="4315012"/>
            <a:ext cx="258762" cy="122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98" name="Straight Connector 186"/>
          <p:cNvCxnSpPr>
            <a:cxnSpLocks noChangeShapeType="1"/>
            <a:stCxn id="70" idx="4"/>
            <a:endCxn id="69" idx="0"/>
          </p:cNvCxnSpPr>
          <p:nvPr/>
        </p:nvCxnSpPr>
        <p:spPr bwMode="auto">
          <a:xfrm>
            <a:off x="1985962" y="4727762"/>
            <a:ext cx="14287" cy="2714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99" name="Straight Connector 187"/>
          <p:cNvCxnSpPr>
            <a:cxnSpLocks noChangeShapeType="1"/>
            <a:stCxn id="67" idx="6"/>
            <a:endCxn id="74" idx="2"/>
          </p:cNvCxnSpPr>
          <p:nvPr/>
        </p:nvCxnSpPr>
        <p:spPr bwMode="auto">
          <a:xfrm flipV="1">
            <a:off x="1208087" y="4329300"/>
            <a:ext cx="260350" cy="1381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0" name="Straight Connector 188"/>
          <p:cNvCxnSpPr>
            <a:cxnSpLocks noChangeShapeType="1"/>
            <a:stCxn id="70" idx="7"/>
            <a:endCxn id="71" idx="3"/>
          </p:cNvCxnSpPr>
          <p:nvPr/>
        </p:nvCxnSpPr>
        <p:spPr bwMode="auto">
          <a:xfrm flipV="1">
            <a:off x="2051049" y="4378512"/>
            <a:ext cx="312738" cy="1920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1" name="Straight Connector 189"/>
          <p:cNvCxnSpPr>
            <a:cxnSpLocks noChangeShapeType="1"/>
            <a:stCxn id="73" idx="6"/>
            <a:endCxn id="72" idx="2"/>
          </p:cNvCxnSpPr>
          <p:nvPr/>
        </p:nvCxnSpPr>
        <p:spPr bwMode="auto">
          <a:xfrm>
            <a:off x="1849437" y="3840350"/>
            <a:ext cx="334962" cy="15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102" name="Straight Connector 190"/>
          <p:cNvCxnSpPr>
            <a:cxnSpLocks noChangeShapeType="1"/>
            <a:stCxn id="71" idx="1"/>
            <a:endCxn id="72" idx="4"/>
          </p:cNvCxnSpPr>
          <p:nvPr/>
        </p:nvCxnSpPr>
        <p:spPr bwMode="auto">
          <a:xfrm flipH="1" flipV="1">
            <a:off x="2276474" y="3934012"/>
            <a:ext cx="87313" cy="3159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cxnSp>
        <p:nvCxnSpPr>
          <p:cNvPr id="103" name="Straight Connector 191"/>
          <p:cNvCxnSpPr>
            <a:cxnSpLocks noChangeShapeType="1"/>
            <a:stCxn id="74" idx="0"/>
            <a:endCxn id="73" idx="3"/>
          </p:cNvCxnSpPr>
          <p:nvPr/>
        </p:nvCxnSpPr>
        <p:spPr bwMode="auto">
          <a:xfrm flipV="1">
            <a:off x="1558924" y="3905437"/>
            <a:ext cx="133350" cy="3317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/>
          </a:ln>
        </p:spPr>
      </p:cxnSp>
      <p:cxnSp>
        <p:nvCxnSpPr>
          <p:cNvPr id="104" name="Straight Connector 192"/>
          <p:cNvCxnSpPr>
            <a:cxnSpLocks noChangeShapeType="1"/>
            <a:endCxn id="70" idx="1"/>
          </p:cNvCxnSpPr>
          <p:nvPr/>
        </p:nvCxnSpPr>
        <p:spPr bwMode="auto">
          <a:xfrm>
            <a:off x="1620837" y="4375337"/>
            <a:ext cx="300037" cy="1952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 type="triangle"/>
            <a:tailEnd type="none"/>
          </a:ln>
        </p:spPr>
      </p:cxnSp>
      <p:sp>
        <p:nvSpPr>
          <p:cNvPr id="106" name="Title 1"/>
          <p:cNvSpPr txBox="1">
            <a:spLocks/>
          </p:cNvSpPr>
          <p:nvPr/>
        </p:nvSpPr>
        <p:spPr>
          <a:xfrm>
            <a:off x="683835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Does This Graph Have a Hamiltonian Path?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99" y="5987227"/>
            <a:ext cx="3531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err="1">
                <a:latin typeface="+mj-lt"/>
              </a:rPr>
              <a:t>Icosian</a:t>
            </a:r>
            <a:r>
              <a:rPr lang="en-US" sz="2000" b="0" i="0" dirty="0">
                <a:latin typeface="+mj-lt"/>
              </a:rPr>
              <a:t> game (1857)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31620" y="1021889"/>
            <a:ext cx="8852041" cy="1292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>
                <a:latin typeface="+mj-lt"/>
              </a:rPr>
              <a:t>Hamiltonian Path Problem</a:t>
            </a:r>
            <a:r>
              <a:rPr lang="en-US" sz="2600" b="0" i="0" dirty="0">
                <a:latin typeface="+mj-lt"/>
              </a:rPr>
              <a:t>. Find a Hamiltonian path in a graph. </a:t>
            </a:r>
          </a:p>
          <a:p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0000FF"/>
                </a:solidFill>
                <a:latin typeface="+mj-lt"/>
              </a:rPr>
              <a:t>node</a:t>
            </a:r>
            <a:r>
              <a:rPr lang="en-US" sz="2600" b="0" i="0" dirty="0">
                <a:latin typeface="+mj-lt"/>
              </a:rPr>
              <a:t> in the graph exactly once. </a:t>
            </a:r>
          </a:p>
        </p:txBody>
      </p:sp>
      <p:cxnSp>
        <p:nvCxnSpPr>
          <p:cNvPr id="209" name="Straight Connector 163"/>
          <p:cNvCxnSpPr>
            <a:cxnSpLocks noChangeShapeType="1"/>
          </p:cNvCxnSpPr>
          <p:nvPr/>
        </p:nvCxnSpPr>
        <p:spPr bwMode="auto">
          <a:xfrm>
            <a:off x="2068325" y="2456050"/>
            <a:ext cx="1611312" cy="1138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cxnSp>
        <p:nvCxnSpPr>
          <p:cNvPr id="210" name="Straight Connector 164"/>
          <p:cNvCxnSpPr>
            <a:cxnSpLocks noChangeShapeType="1"/>
          </p:cNvCxnSpPr>
          <p:nvPr/>
        </p:nvCxnSpPr>
        <p:spPr bwMode="auto">
          <a:xfrm flipV="1">
            <a:off x="3122425" y="3749862"/>
            <a:ext cx="620712" cy="1811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11" name="Straight Connector 165"/>
          <p:cNvCxnSpPr>
            <a:cxnSpLocks noChangeShapeType="1"/>
          </p:cNvCxnSpPr>
          <p:nvPr/>
        </p:nvCxnSpPr>
        <p:spPr bwMode="auto">
          <a:xfrm>
            <a:off x="1001525" y="5626287"/>
            <a:ext cx="19653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2" name="Straight Connector 166"/>
          <p:cNvCxnSpPr>
            <a:cxnSpLocks noChangeShapeType="1"/>
          </p:cNvCxnSpPr>
          <p:nvPr/>
        </p:nvCxnSpPr>
        <p:spPr bwMode="auto">
          <a:xfrm>
            <a:off x="222062" y="3719700"/>
            <a:ext cx="622300" cy="184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3" name="Straight Connector 168"/>
          <p:cNvCxnSpPr>
            <a:cxnSpLocks noChangeShapeType="1"/>
          </p:cNvCxnSpPr>
          <p:nvPr/>
        </p:nvCxnSpPr>
        <p:spPr bwMode="auto">
          <a:xfrm>
            <a:off x="2041337" y="3054537"/>
            <a:ext cx="433388" cy="357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4" name="Straight Connector 171"/>
          <p:cNvCxnSpPr>
            <a:cxnSpLocks noChangeShapeType="1"/>
          </p:cNvCxnSpPr>
          <p:nvPr/>
        </p:nvCxnSpPr>
        <p:spPr bwMode="auto">
          <a:xfrm>
            <a:off x="287150" y="3692712"/>
            <a:ext cx="423862" cy="10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cxnSp>
        <p:nvCxnSpPr>
          <p:cNvPr id="215" name="Straight Connector 175"/>
          <p:cNvCxnSpPr>
            <a:cxnSpLocks noChangeShapeType="1"/>
          </p:cNvCxnSpPr>
          <p:nvPr/>
        </p:nvCxnSpPr>
        <p:spPr bwMode="auto">
          <a:xfrm>
            <a:off x="1976250" y="2546537"/>
            <a:ext cx="0" cy="352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6" name="Straight Connector 178"/>
          <p:cNvCxnSpPr>
            <a:cxnSpLocks noChangeShapeType="1"/>
          </p:cNvCxnSpPr>
          <p:nvPr/>
        </p:nvCxnSpPr>
        <p:spPr bwMode="auto">
          <a:xfrm flipH="1" flipV="1">
            <a:off x="1106300" y="4559487"/>
            <a:ext cx="152400" cy="503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17" name="Straight Connector 179"/>
          <p:cNvCxnSpPr>
            <a:cxnSpLocks noChangeShapeType="1"/>
          </p:cNvCxnSpPr>
          <p:nvPr/>
        </p:nvCxnSpPr>
        <p:spPr bwMode="auto">
          <a:xfrm flipH="1">
            <a:off x="1350775" y="5091300"/>
            <a:ext cx="549275" cy="61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8" name="Straight Connector 180"/>
          <p:cNvCxnSpPr>
            <a:cxnSpLocks noChangeShapeType="1"/>
          </p:cNvCxnSpPr>
          <p:nvPr/>
        </p:nvCxnSpPr>
        <p:spPr bwMode="auto">
          <a:xfrm flipH="1" flipV="1">
            <a:off x="2082612" y="5091300"/>
            <a:ext cx="547688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19" name="Straight Connector 181"/>
          <p:cNvCxnSpPr>
            <a:cxnSpLocks noChangeShapeType="1"/>
          </p:cNvCxnSpPr>
          <p:nvPr/>
        </p:nvCxnSpPr>
        <p:spPr bwMode="auto">
          <a:xfrm flipH="1">
            <a:off x="2722375" y="4527737"/>
            <a:ext cx="138112" cy="547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0" name="Straight Connector 182"/>
          <p:cNvCxnSpPr>
            <a:cxnSpLocks noChangeShapeType="1"/>
          </p:cNvCxnSpPr>
          <p:nvPr/>
        </p:nvCxnSpPr>
        <p:spPr bwMode="auto">
          <a:xfrm flipH="1">
            <a:off x="2923987" y="3875275"/>
            <a:ext cx="192088" cy="496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1" name="Straight Connector 183"/>
          <p:cNvCxnSpPr>
            <a:cxnSpLocks noChangeShapeType="1"/>
          </p:cNvCxnSpPr>
          <p:nvPr/>
        </p:nvCxnSpPr>
        <p:spPr bwMode="auto">
          <a:xfrm>
            <a:off x="2630300" y="3476812"/>
            <a:ext cx="485775" cy="269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/>
          </a:ln>
        </p:spPr>
      </p:cxnSp>
      <p:cxnSp>
        <p:nvCxnSpPr>
          <p:cNvPr id="222" name="Straight Connector 187"/>
          <p:cNvCxnSpPr>
            <a:cxnSpLocks noChangeShapeType="1"/>
          </p:cNvCxnSpPr>
          <p:nvPr/>
        </p:nvCxnSpPr>
        <p:spPr bwMode="auto">
          <a:xfrm flipV="1">
            <a:off x="1198375" y="4329300"/>
            <a:ext cx="260350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3" name="Straight Connector 188"/>
          <p:cNvCxnSpPr>
            <a:cxnSpLocks noChangeShapeType="1"/>
          </p:cNvCxnSpPr>
          <p:nvPr/>
        </p:nvCxnSpPr>
        <p:spPr bwMode="auto">
          <a:xfrm flipV="1">
            <a:off x="2041337" y="4378512"/>
            <a:ext cx="312738" cy="192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4" name="Straight Connector 189"/>
          <p:cNvCxnSpPr>
            <a:cxnSpLocks noChangeShapeType="1"/>
          </p:cNvCxnSpPr>
          <p:nvPr/>
        </p:nvCxnSpPr>
        <p:spPr bwMode="auto">
          <a:xfrm>
            <a:off x="1839725" y="3840350"/>
            <a:ext cx="334962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/>
          </a:ln>
        </p:spPr>
      </p:cxnSp>
      <p:cxnSp>
        <p:nvCxnSpPr>
          <p:cNvPr id="225" name="Straight Connector 190"/>
          <p:cNvCxnSpPr>
            <a:cxnSpLocks noChangeShapeType="1"/>
          </p:cNvCxnSpPr>
          <p:nvPr/>
        </p:nvCxnSpPr>
        <p:spPr bwMode="auto">
          <a:xfrm flipH="1" flipV="1">
            <a:off x="2266762" y="3934012"/>
            <a:ext cx="87313" cy="315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226" name="Straight Connector 192"/>
          <p:cNvCxnSpPr>
            <a:cxnSpLocks noChangeShapeType="1"/>
          </p:cNvCxnSpPr>
          <p:nvPr/>
        </p:nvCxnSpPr>
        <p:spPr bwMode="auto">
          <a:xfrm>
            <a:off x="1611125" y="4375337"/>
            <a:ext cx="300037" cy="195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/>
            <a:tailEnd type="none"/>
          </a:ln>
        </p:spPr>
      </p:cxnSp>
      <p:cxnSp>
        <p:nvCxnSpPr>
          <p:cNvPr id="105" name="Straight Connector 171"/>
          <p:cNvCxnSpPr>
            <a:cxnSpLocks noChangeShapeType="1"/>
            <a:endCxn id="65" idx="3"/>
          </p:cNvCxnSpPr>
          <p:nvPr/>
        </p:nvCxnSpPr>
        <p:spPr bwMode="auto">
          <a:xfrm flipV="1">
            <a:off x="926587" y="3524689"/>
            <a:ext cx="476511" cy="258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/>
          </a:ln>
        </p:spPr>
      </p:cxnSp>
      <p:pic>
        <p:nvPicPr>
          <p:cNvPr id="227" name="Picture 53" descr="IcosianGam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5"/>
          <a:stretch>
            <a:fillRect/>
          </a:stretch>
        </p:blipFill>
        <p:spPr bwMode="auto">
          <a:xfrm>
            <a:off x="41870" y="2388412"/>
            <a:ext cx="3803053" cy="35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" descr="Hamilto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59725"/>
            <a:ext cx="1066800" cy="14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" name="TextBox 236"/>
          <p:cNvSpPr txBox="1"/>
          <p:nvPr/>
        </p:nvSpPr>
        <p:spPr>
          <a:xfrm>
            <a:off x="3862254" y="4950048"/>
            <a:ext cx="131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latin typeface="+mj-lt"/>
              </a:rPr>
              <a:t>William Hamilton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6021111" y="5877622"/>
            <a:ext cx="249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latin typeface="+mn-lt"/>
              </a:rPr>
              <a:t>Undirected graph</a:t>
            </a:r>
          </a:p>
        </p:txBody>
      </p:sp>
      <p:sp>
        <p:nvSpPr>
          <p:cNvPr id="188" name="Oval 143"/>
          <p:cNvSpPr>
            <a:spLocks noChangeAspect="1"/>
          </p:cNvSpPr>
          <p:nvPr/>
        </p:nvSpPr>
        <p:spPr bwMode="auto">
          <a:xfrm>
            <a:off x="8847137" y="3606047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Oval 144"/>
          <p:cNvSpPr>
            <a:spLocks noChangeAspect="1"/>
          </p:cNvSpPr>
          <p:nvPr/>
        </p:nvSpPr>
        <p:spPr bwMode="auto">
          <a:xfrm>
            <a:off x="7078662" y="2402722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0" name="Oval 145"/>
          <p:cNvSpPr>
            <a:spLocks noChangeAspect="1"/>
          </p:cNvSpPr>
          <p:nvPr/>
        </p:nvSpPr>
        <p:spPr bwMode="auto">
          <a:xfrm>
            <a:off x="5326062" y="3575884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1" name="Oval 146"/>
          <p:cNvSpPr>
            <a:spLocks noChangeAspect="1"/>
          </p:cNvSpPr>
          <p:nvPr/>
        </p:nvSpPr>
        <p:spPr bwMode="auto">
          <a:xfrm>
            <a:off x="6011862" y="5572959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2" name="Oval 147"/>
          <p:cNvSpPr>
            <a:spLocks noChangeAspect="1"/>
          </p:cNvSpPr>
          <p:nvPr/>
        </p:nvSpPr>
        <p:spPr bwMode="auto">
          <a:xfrm>
            <a:off x="8161337" y="5572959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" name="Oval 148"/>
          <p:cNvSpPr>
            <a:spLocks noChangeAspect="1"/>
          </p:cNvSpPr>
          <p:nvPr/>
        </p:nvSpPr>
        <p:spPr bwMode="auto">
          <a:xfrm>
            <a:off x="7824787" y="5114172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" name="Oval 149"/>
          <p:cNvSpPr>
            <a:spLocks noChangeAspect="1"/>
          </p:cNvSpPr>
          <p:nvPr/>
        </p:nvSpPr>
        <p:spPr bwMode="auto">
          <a:xfrm>
            <a:off x="7962899" y="4383922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" name="Oval 150"/>
          <p:cNvSpPr>
            <a:spLocks noChangeAspect="1"/>
          </p:cNvSpPr>
          <p:nvPr/>
        </p:nvSpPr>
        <p:spPr bwMode="auto">
          <a:xfrm>
            <a:off x="8283574" y="3758447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" name="Oval 151"/>
          <p:cNvSpPr>
            <a:spLocks noChangeAspect="1"/>
          </p:cNvSpPr>
          <p:nvPr/>
        </p:nvSpPr>
        <p:spPr bwMode="auto">
          <a:xfrm>
            <a:off x="7642224" y="3423484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7" name="Oval 152"/>
          <p:cNvSpPr>
            <a:spLocks noChangeAspect="1"/>
          </p:cNvSpPr>
          <p:nvPr/>
        </p:nvSpPr>
        <p:spPr bwMode="auto">
          <a:xfrm>
            <a:off x="7078662" y="2937709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8" name="Oval 153"/>
          <p:cNvSpPr>
            <a:spLocks noChangeAspect="1"/>
          </p:cNvSpPr>
          <p:nvPr/>
        </p:nvSpPr>
        <p:spPr bwMode="auto">
          <a:xfrm>
            <a:off x="6561137" y="3407609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9" name="Oval 154"/>
          <p:cNvSpPr>
            <a:spLocks noChangeAspect="1"/>
          </p:cNvSpPr>
          <p:nvPr/>
        </p:nvSpPr>
        <p:spPr bwMode="auto">
          <a:xfrm>
            <a:off x="5905499" y="3740984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" name="Oval 155"/>
          <p:cNvSpPr>
            <a:spLocks noChangeAspect="1"/>
          </p:cNvSpPr>
          <p:nvPr/>
        </p:nvSpPr>
        <p:spPr bwMode="auto">
          <a:xfrm>
            <a:off x="6210299" y="4415672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" name="Oval 156"/>
          <p:cNvSpPr>
            <a:spLocks noChangeAspect="1"/>
          </p:cNvSpPr>
          <p:nvPr/>
        </p:nvSpPr>
        <p:spPr bwMode="auto">
          <a:xfrm>
            <a:off x="6362699" y="5101472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2" name="Oval 157"/>
          <p:cNvSpPr>
            <a:spLocks noChangeAspect="1"/>
          </p:cNvSpPr>
          <p:nvPr/>
        </p:nvSpPr>
        <p:spPr bwMode="auto">
          <a:xfrm>
            <a:off x="7094537" y="5037972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3" name="Oval 158"/>
          <p:cNvSpPr>
            <a:spLocks noChangeAspect="1"/>
          </p:cNvSpPr>
          <p:nvPr/>
        </p:nvSpPr>
        <p:spPr bwMode="auto">
          <a:xfrm>
            <a:off x="7078662" y="4582359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" name="Oval 159"/>
          <p:cNvSpPr>
            <a:spLocks noChangeAspect="1"/>
          </p:cNvSpPr>
          <p:nvPr/>
        </p:nvSpPr>
        <p:spPr bwMode="auto">
          <a:xfrm>
            <a:off x="7521574" y="4261684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" name="Oval 160"/>
          <p:cNvSpPr>
            <a:spLocks noChangeAspect="1"/>
          </p:cNvSpPr>
          <p:nvPr/>
        </p:nvSpPr>
        <p:spPr bwMode="auto">
          <a:xfrm>
            <a:off x="7369174" y="3790197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" name="Oval 161"/>
          <p:cNvSpPr>
            <a:spLocks noChangeAspect="1"/>
          </p:cNvSpPr>
          <p:nvPr/>
        </p:nvSpPr>
        <p:spPr bwMode="auto">
          <a:xfrm>
            <a:off x="6850062" y="3788609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" name="Oval 162"/>
          <p:cNvSpPr>
            <a:spLocks noChangeAspect="1"/>
          </p:cNvSpPr>
          <p:nvPr/>
        </p:nvSpPr>
        <p:spPr bwMode="auto">
          <a:xfrm>
            <a:off x="6653212" y="4275972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8" name="Straight Connector 163"/>
          <p:cNvCxnSpPr>
            <a:cxnSpLocks noChangeShapeType="1"/>
            <a:stCxn id="189" idx="6"/>
            <a:endCxn id="188" idx="1"/>
          </p:cNvCxnSpPr>
          <p:nvPr/>
        </p:nvCxnSpPr>
        <p:spPr bwMode="auto">
          <a:xfrm>
            <a:off x="7262812" y="2494797"/>
            <a:ext cx="1611312" cy="113823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29" name="Straight Connector 164"/>
          <p:cNvCxnSpPr>
            <a:cxnSpLocks noChangeShapeType="1"/>
            <a:stCxn id="192" idx="7"/>
            <a:endCxn id="188" idx="4"/>
          </p:cNvCxnSpPr>
          <p:nvPr/>
        </p:nvCxnSpPr>
        <p:spPr bwMode="auto">
          <a:xfrm flipV="1">
            <a:off x="8316912" y="3788609"/>
            <a:ext cx="620712" cy="18113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0" name="Straight Connector 165"/>
          <p:cNvCxnSpPr>
            <a:cxnSpLocks noChangeShapeType="1"/>
            <a:stCxn id="191" idx="6"/>
            <a:endCxn id="192" idx="2"/>
          </p:cNvCxnSpPr>
          <p:nvPr/>
        </p:nvCxnSpPr>
        <p:spPr bwMode="auto">
          <a:xfrm>
            <a:off x="6196012" y="5665034"/>
            <a:ext cx="1965325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1" name="Straight Connector 166"/>
          <p:cNvCxnSpPr>
            <a:cxnSpLocks noChangeShapeType="1"/>
            <a:stCxn id="190" idx="4"/>
            <a:endCxn id="191" idx="1"/>
          </p:cNvCxnSpPr>
          <p:nvPr/>
        </p:nvCxnSpPr>
        <p:spPr bwMode="auto">
          <a:xfrm>
            <a:off x="5416549" y="3758447"/>
            <a:ext cx="622300" cy="18415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2" name="Straight Connector 167"/>
          <p:cNvCxnSpPr>
            <a:cxnSpLocks noChangeShapeType="1"/>
            <a:stCxn id="190" idx="7"/>
            <a:endCxn id="189" idx="2"/>
          </p:cNvCxnSpPr>
          <p:nvPr/>
        </p:nvCxnSpPr>
        <p:spPr bwMode="auto">
          <a:xfrm flipV="1">
            <a:off x="5481637" y="2494797"/>
            <a:ext cx="1597025" cy="11064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3" name="Straight Connector 168"/>
          <p:cNvCxnSpPr>
            <a:cxnSpLocks noChangeShapeType="1"/>
            <a:stCxn id="197" idx="5"/>
            <a:endCxn id="196" idx="1"/>
          </p:cNvCxnSpPr>
          <p:nvPr/>
        </p:nvCxnSpPr>
        <p:spPr bwMode="auto">
          <a:xfrm>
            <a:off x="7235824" y="3093284"/>
            <a:ext cx="433388" cy="3571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4" name="Straight Connector 169"/>
          <p:cNvCxnSpPr>
            <a:cxnSpLocks noChangeShapeType="1"/>
            <a:stCxn id="198" idx="7"/>
            <a:endCxn id="197" idx="3"/>
          </p:cNvCxnSpPr>
          <p:nvPr/>
        </p:nvCxnSpPr>
        <p:spPr bwMode="auto">
          <a:xfrm flipV="1">
            <a:off x="6718299" y="3093284"/>
            <a:ext cx="387350" cy="3413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5" name="Straight Connector 170"/>
          <p:cNvCxnSpPr>
            <a:cxnSpLocks noChangeShapeType="1"/>
            <a:stCxn id="198" idx="5"/>
            <a:endCxn id="206" idx="1"/>
          </p:cNvCxnSpPr>
          <p:nvPr/>
        </p:nvCxnSpPr>
        <p:spPr bwMode="auto">
          <a:xfrm>
            <a:off x="6718299" y="3564772"/>
            <a:ext cx="158750" cy="2508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6" name="Straight Connector 171"/>
          <p:cNvCxnSpPr>
            <a:cxnSpLocks noChangeShapeType="1"/>
            <a:stCxn id="190" idx="5"/>
            <a:endCxn id="199" idx="2"/>
          </p:cNvCxnSpPr>
          <p:nvPr/>
        </p:nvCxnSpPr>
        <p:spPr bwMode="auto">
          <a:xfrm>
            <a:off x="5481637" y="3731459"/>
            <a:ext cx="423862" cy="1016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38" name="Straight Connector 172"/>
          <p:cNvCxnSpPr>
            <a:cxnSpLocks noChangeShapeType="1"/>
            <a:stCxn id="191" idx="7"/>
            <a:endCxn id="201" idx="3"/>
          </p:cNvCxnSpPr>
          <p:nvPr/>
        </p:nvCxnSpPr>
        <p:spPr bwMode="auto">
          <a:xfrm flipV="1">
            <a:off x="6169024" y="5257047"/>
            <a:ext cx="219075" cy="3429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48" name="Straight Connector 173"/>
          <p:cNvCxnSpPr>
            <a:cxnSpLocks noChangeShapeType="1"/>
            <a:stCxn id="192" idx="1"/>
            <a:endCxn id="193" idx="5"/>
          </p:cNvCxnSpPr>
          <p:nvPr/>
        </p:nvCxnSpPr>
        <p:spPr bwMode="auto">
          <a:xfrm flipH="1" flipV="1">
            <a:off x="7981949" y="5271334"/>
            <a:ext cx="206375" cy="3286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49" name="Straight Connector 174"/>
          <p:cNvCxnSpPr>
            <a:cxnSpLocks noChangeShapeType="1"/>
            <a:stCxn id="188" idx="2"/>
            <a:endCxn id="195" idx="6"/>
          </p:cNvCxnSpPr>
          <p:nvPr/>
        </p:nvCxnSpPr>
        <p:spPr bwMode="auto">
          <a:xfrm flipH="1">
            <a:off x="8466137" y="3696534"/>
            <a:ext cx="381000" cy="1524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0" name="Straight Connector 175"/>
          <p:cNvCxnSpPr>
            <a:cxnSpLocks noChangeShapeType="1"/>
            <a:stCxn id="189" idx="4"/>
            <a:endCxn id="197" idx="0"/>
          </p:cNvCxnSpPr>
          <p:nvPr/>
        </p:nvCxnSpPr>
        <p:spPr bwMode="auto">
          <a:xfrm>
            <a:off x="7170737" y="2585284"/>
            <a:ext cx="0" cy="3524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1" name="Straight Connector 176"/>
          <p:cNvCxnSpPr>
            <a:cxnSpLocks noChangeShapeType="1"/>
            <a:stCxn id="198" idx="3"/>
            <a:endCxn id="199" idx="6"/>
          </p:cNvCxnSpPr>
          <p:nvPr/>
        </p:nvCxnSpPr>
        <p:spPr bwMode="auto">
          <a:xfrm flipH="1">
            <a:off x="6088062" y="3564772"/>
            <a:ext cx="500062" cy="2682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2" name="Straight Connector 177"/>
          <p:cNvCxnSpPr>
            <a:cxnSpLocks noChangeShapeType="1"/>
            <a:stCxn id="200" idx="1"/>
            <a:endCxn id="199" idx="4"/>
          </p:cNvCxnSpPr>
          <p:nvPr/>
        </p:nvCxnSpPr>
        <p:spPr bwMode="auto">
          <a:xfrm flipH="1" flipV="1">
            <a:off x="5997574" y="3923547"/>
            <a:ext cx="238125" cy="51752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3" name="Straight Connector 178"/>
          <p:cNvCxnSpPr>
            <a:cxnSpLocks noChangeShapeType="1"/>
            <a:stCxn id="201" idx="0"/>
            <a:endCxn id="200" idx="4"/>
          </p:cNvCxnSpPr>
          <p:nvPr/>
        </p:nvCxnSpPr>
        <p:spPr bwMode="auto">
          <a:xfrm flipH="1" flipV="1">
            <a:off x="6300787" y="4598234"/>
            <a:ext cx="152400" cy="503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4" name="Straight Connector 179"/>
          <p:cNvCxnSpPr>
            <a:cxnSpLocks noChangeShapeType="1"/>
            <a:stCxn id="202" idx="2"/>
            <a:endCxn id="201" idx="6"/>
          </p:cNvCxnSpPr>
          <p:nvPr/>
        </p:nvCxnSpPr>
        <p:spPr bwMode="auto">
          <a:xfrm flipH="1">
            <a:off x="6545262" y="5130047"/>
            <a:ext cx="549275" cy="619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5" name="Straight Connector 180"/>
          <p:cNvCxnSpPr>
            <a:cxnSpLocks noChangeShapeType="1"/>
            <a:stCxn id="193" idx="2"/>
            <a:endCxn id="202" idx="6"/>
          </p:cNvCxnSpPr>
          <p:nvPr/>
        </p:nvCxnSpPr>
        <p:spPr bwMode="auto">
          <a:xfrm flipH="1" flipV="1">
            <a:off x="7277099" y="5130047"/>
            <a:ext cx="547688" cy="7620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6" name="Straight Connector 181"/>
          <p:cNvCxnSpPr>
            <a:cxnSpLocks noChangeShapeType="1"/>
            <a:stCxn id="194" idx="4"/>
            <a:endCxn id="193" idx="0"/>
          </p:cNvCxnSpPr>
          <p:nvPr/>
        </p:nvCxnSpPr>
        <p:spPr bwMode="auto">
          <a:xfrm flipH="1">
            <a:off x="7916862" y="4566484"/>
            <a:ext cx="138112" cy="5476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7" name="Straight Connector 182"/>
          <p:cNvCxnSpPr>
            <a:cxnSpLocks noChangeShapeType="1"/>
            <a:stCxn id="195" idx="3"/>
            <a:endCxn id="194" idx="7"/>
          </p:cNvCxnSpPr>
          <p:nvPr/>
        </p:nvCxnSpPr>
        <p:spPr bwMode="auto">
          <a:xfrm flipH="1">
            <a:off x="8118474" y="3914022"/>
            <a:ext cx="192088" cy="4968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8" name="Straight Connector 183"/>
          <p:cNvCxnSpPr>
            <a:cxnSpLocks noChangeShapeType="1"/>
            <a:stCxn id="196" idx="6"/>
            <a:endCxn id="195" idx="1"/>
          </p:cNvCxnSpPr>
          <p:nvPr/>
        </p:nvCxnSpPr>
        <p:spPr bwMode="auto">
          <a:xfrm>
            <a:off x="7824787" y="3515559"/>
            <a:ext cx="485775" cy="269875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59" name="Straight Connector 184"/>
          <p:cNvCxnSpPr>
            <a:cxnSpLocks noChangeShapeType="1"/>
            <a:stCxn id="205" idx="7"/>
            <a:endCxn id="196" idx="3"/>
          </p:cNvCxnSpPr>
          <p:nvPr/>
        </p:nvCxnSpPr>
        <p:spPr bwMode="auto">
          <a:xfrm flipV="1">
            <a:off x="7526337" y="3579059"/>
            <a:ext cx="142875" cy="2365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0" name="Straight Connector 185"/>
          <p:cNvCxnSpPr>
            <a:cxnSpLocks noChangeShapeType="1"/>
            <a:stCxn id="204" idx="6"/>
            <a:endCxn id="194" idx="2"/>
          </p:cNvCxnSpPr>
          <p:nvPr/>
        </p:nvCxnSpPr>
        <p:spPr bwMode="auto">
          <a:xfrm>
            <a:off x="7704137" y="4353759"/>
            <a:ext cx="258762" cy="12223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1" name="Straight Connector 186"/>
          <p:cNvCxnSpPr>
            <a:cxnSpLocks noChangeShapeType="1"/>
            <a:stCxn id="203" idx="4"/>
            <a:endCxn id="202" idx="0"/>
          </p:cNvCxnSpPr>
          <p:nvPr/>
        </p:nvCxnSpPr>
        <p:spPr bwMode="auto">
          <a:xfrm>
            <a:off x="7170737" y="4766509"/>
            <a:ext cx="14287" cy="2714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2" name="Straight Connector 187"/>
          <p:cNvCxnSpPr>
            <a:cxnSpLocks noChangeShapeType="1"/>
            <a:stCxn id="200" idx="6"/>
            <a:endCxn id="208" idx="2"/>
          </p:cNvCxnSpPr>
          <p:nvPr/>
        </p:nvCxnSpPr>
        <p:spPr bwMode="auto">
          <a:xfrm flipV="1">
            <a:off x="6392862" y="4368047"/>
            <a:ext cx="260350" cy="1381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3" name="Straight Connector 188"/>
          <p:cNvCxnSpPr>
            <a:cxnSpLocks noChangeShapeType="1"/>
            <a:stCxn id="203" idx="7"/>
            <a:endCxn id="204" idx="3"/>
          </p:cNvCxnSpPr>
          <p:nvPr/>
        </p:nvCxnSpPr>
        <p:spPr bwMode="auto">
          <a:xfrm flipV="1">
            <a:off x="7235824" y="4417259"/>
            <a:ext cx="312738" cy="1920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4" name="Straight Connector 189"/>
          <p:cNvCxnSpPr>
            <a:cxnSpLocks noChangeShapeType="1"/>
            <a:stCxn id="206" idx="6"/>
            <a:endCxn id="205" idx="2"/>
          </p:cNvCxnSpPr>
          <p:nvPr/>
        </p:nvCxnSpPr>
        <p:spPr bwMode="auto">
          <a:xfrm>
            <a:off x="7034212" y="3879097"/>
            <a:ext cx="334962" cy="158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5" name="Straight Connector 190"/>
          <p:cNvCxnSpPr>
            <a:cxnSpLocks noChangeShapeType="1"/>
            <a:stCxn id="204" idx="1"/>
            <a:endCxn id="205" idx="4"/>
          </p:cNvCxnSpPr>
          <p:nvPr/>
        </p:nvCxnSpPr>
        <p:spPr bwMode="auto">
          <a:xfrm flipH="1" flipV="1">
            <a:off x="7461249" y="3972759"/>
            <a:ext cx="87313" cy="31591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6" name="Straight Connector 191"/>
          <p:cNvCxnSpPr>
            <a:cxnSpLocks noChangeShapeType="1"/>
            <a:stCxn id="208" idx="0"/>
            <a:endCxn id="206" idx="3"/>
          </p:cNvCxnSpPr>
          <p:nvPr/>
        </p:nvCxnSpPr>
        <p:spPr bwMode="auto">
          <a:xfrm flipV="1">
            <a:off x="6743699" y="3944184"/>
            <a:ext cx="133350" cy="33178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367" name="Straight Connector 192"/>
          <p:cNvCxnSpPr>
            <a:cxnSpLocks noChangeShapeType="1"/>
            <a:endCxn id="203" idx="1"/>
          </p:cNvCxnSpPr>
          <p:nvPr/>
        </p:nvCxnSpPr>
        <p:spPr bwMode="auto">
          <a:xfrm>
            <a:off x="6805612" y="4414084"/>
            <a:ext cx="300037" cy="195263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sp>
        <p:nvSpPr>
          <p:cNvPr id="368" name="Oval 143"/>
          <p:cNvSpPr>
            <a:spLocks noChangeAspect="1"/>
          </p:cNvSpPr>
          <p:nvPr/>
        </p:nvSpPr>
        <p:spPr bwMode="auto">
          <a:xfrm>
            <a:off x="8855075" y="3604273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" name="Oval 144"/>
          <p:cNvSpPr>
            <a:spLocks noChangeAspect="1"/>
          </p:cNvSpPr>
          <p:nvPr/>
        </p:nvSpPr>
        <p:spPr bwMode="auto">
          <a:xfrm>
            <a:off x="7086600" y="2400948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" name="Oval 145"/>
          <p:cNvSpPr>
            <a:spLocks noChangeAspect="1"/>
          </p:cNvSpPr>
          <p:nvPr/>
        </p:nvSpPr>
        <p:spPr bwMode="auto">
          <a:xfrm>
            <a:off x="5334000" y="3574110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1" name="Oval 146"/>
          <p:cNvSpPr>
            <a:spLocks noChangeAspect="1"/>
          </p:cNvSpPr>
          <p:nvPr/>
        </p:nvSpPr>
        <p:spPr bwMode="auto">
          <a:xfrm>
            <a:off x="6019800" y="5571185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2" name="Oval 147"/>
          <p:cNvSpPr>
            <a:spLocks noChangeAspect="1"/>
          </p:cNvSpPr>
          <p:nvPr/>
        </p:nvSpPr>
        <p:spPr bwMode="auto">
          <a:xfrm>
            <a:off x="8169275" y="5571185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3" name="Oval 148"/>
          <p:cNvSpPr>
            <a:spLocks noChangeAspect="1"/>
          </p:cNvSpPr>
          <p:nvPr/>
        </p:nvSpPr>
        <p:spPr bwMode="auto">
          <a:xfrm>
            <a:off x="7832725" y="5112398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4" name="Oval 149"/>
          <p:cNvSpPr>
            <a:spLocks noChangeAspect="1"/>
          </p:cNvSpPr>
          <p:nvPr/>
        </p:nvSpPr>
        <p:spPr bwMode="auto">
          <a:xfrm>
            <a:off x="7970837" y="438214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5" name="Oval 150"/>
          <p:cNvSpPr>
            <a:spLocks noChangeAspect="1"/>
          </p:cNvSpPr>
          <p:nvPr/>
        </p:nvSpPr>
        <p:spPr bwMode="auto">
          <a:xfrm>
            <a:off x="8291512" y="3756673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6" name="Oval 151"/>
          <p:cNvSpPr>
            <a:spLocks noChangeAspect="1"/>
          </p:cNvSpPr>
          <p:nvPr/>
        </p:nvSpPr>
        <p:spPr bwMode="auto">
          <a:xfrm>
            <a:off x="7650162" y="3421710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7" name="Oval 152"/>
          <p:cNvSpPr>
            <a:spLocks noChangeAspect="1"/>
          </p:cNvSpPr>
          <p:nvPr/>
        </p:nvSpPr>
        <p:spPr bwMode="auto">
          <a:xfrm>
            <a:off x="7086600" y="2935935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" name="Oval 153"/>
          <p:cNvSpPr>
            <a:spLocks noChangeAspect="1"/>
          </p:cNvSpPr>
          <p:nvPr/>
        </p:nvSpPr>
        <p:spPr bwMode="auto">
          <a:xfrm>
            <a:off x="6569075" y="3405835"/>
            <a:ext cx="1825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" name="Oval 154"/>
          <p:cNvSpPr>
            <a:spLocks noChangeAspect="1"/>
          </p:cNvSpPr>
          <p:nvPr/>
        </p:nvSpPr>
        <p:spPr bwMode="auto">
          <a:xfrm>
            <a:off x="5913437" y="3739210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0" name="Oval 155"/>
          <p:cNvSpPr>
            <a:spLocks noChangeAspect="1"/>
          </p:cNvSpPr>
          <p:nvPr/>
        </p:nvSpPr>
        <p:spPr bwMode="auto">
          <a:xfrm>
            <a:off x="6218237" y="441389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1" name="Oval 156"/>
          <p:cNvSpPr>
            <a:spLocks noChangeAspect="1"/>
          </p:cNvSpPr>
          <p:nvPr/>
        </p:nvSpPr>
        <p:spPr bwMode="auto">
          <a:xfrm>
            <a:off x="6370637" y="5099698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2" name="Oval 157"/>
          <p:cNvSpPr>
            <a:spLocks noChangeAspect="1"/>
          </p:cNvSpPr>
          <p:nvPr/>
        </p:nvSpPr>
        <p:spPr bwMode="auto">
          <a:xfrm>
            <a:off x="7102475" y="5036198"/>
            <a:ext cx="1825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3" name="Oval 158"/>
          <p:cNvSpPr>
            <a:spLocks noChangeAspect="1"/>
          </p:cNvSpPr>
          <p:nvPr/>
        </p:nvSpPr>
        <p:spPr bwMode="auto">
          <a:xfrm>
            <a:off x="7086600" y="4580585"/>
            <a:ext cx="1841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4" name="Oval 159"/>
          <p:cNvSpPr>
            <a:spLocks noChangeAspect="1"/>
          </p:cNvSpPr>
          <p:nvPr/>
        </p:nvSpPr>
        <p:spPr bwMode="auto">
          <a:xfrm>
            <a:off x="7529512" y="4259910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" name="Oval 160"/>
          <p:cNvSpPr>
            <a:spLocks noChangeAspect="1"/>
          </p:cNvSpPr>
          <p:nvPr/>
        </p:nvSpPr>
        <p:spPr bwMode="auto">
          <a:xfrm>
            <a:off x="7377112" y="3788423"/>
            <a:ext cx="1841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" name="Oval 161"/>
          <p:cNvSpPr>
            <a:spLocks noChangeAspect="1"/>
          </p:cNvSpPr>
          <p:nvPr/>
        </p:nvSpPr>
        <p:spPr bwMode="auto">
          <a:xfrm>
            <a:off x="6858000" y="3786835"/>
            <a:ext cx="1841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" name="Oval 162"/>
          <p:cNvSpPr>
            <a:spLocks noChangeAspect="1"/>
          </p:cNvSpPr>
          <p:nvPr/>
        </p:nvSpPr>
        <p:spPr bwMode="auto">
          <a:xfrm>
            <a:off x="6661150" y="4274198"/>
            <a:ext cx="182562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88" name="Straight Connector 163"/>
          <p:cNvCxnSpPr>
            <a:cxnSpLocks noChangeShapeType="1"/>
          </p:cNvCxnSpPr>
          <p:nvPr/>
        </p:nvCxnSpPr>
        <p:spPr bwMode="auto">
          <a:xfrm>
            <a:off x="7254848" y="2492996"/>
            <a:ext cx="1611312" cy="11382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89" name="Straight Connector 164"/>
          <p:cNvCxnSpPr>
            <a:cxnSpLocks noChangeShapeType="1"/>
          </p:cNvCxnSpPr>
          <p:nvPr/>
        </p:nvCxnSpPr>
        <p:spPr bwMode="auto">
          <a:xfrm flipV="1">
            <a:off x="8316899" y="3778857"/>
            <a:ext cx="620712" cy="181133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0" name="Straight Connector 165"/>
          <p:cNvCxnSpPr>
            <a:cxnSpLocks noChangeShapeType="1"/>
          </p:cNvCxnSpPr>
          <p:nvPr/>
        </p:nvCxnSpPr>
        <p:spPr bwMode="auto">
          <a:xfrm>
            <a:off x="6195999" y="5655282"/>
            <a:ext cx="196532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1" name="Straight Connector 166"/>
          <p:cNvCxnSpPr>
            <a:cxnSpLocks noChangeShapeType="1"/>
          </p:cNvCxnSpPr>
          <p:nvPr/>
        </p:nvCxnSpPr>
        <p:spPr bwMode="auto">
          <a:xfrm>
            <a:off x="5408585" y="3748695"/>
            <a:ext cx="622300" cy="1841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2" name="Straight Connector 168"/>
          <p:cNvCxnSpPr>
            <a:cxnSpLocks noChangeShapeType="1"/>
          </p:cNvCxnSpPr>
          <p:nvPr/>
        </p:nvCxnSpPr>
        <p:spPr bwMode="auto">
          <a:xfrm>
            <a:off x="7235811" y="3083532"/>
            <a:ext cx="433388" cy="3571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3" name="Straight Connector 171"/>
          <p:cNvCxnSpPr>
            <a:cxnSpLocks noChangeShapeType="1"/>
          </p:cNvCxnSpPr>
          <p:nvPr/>
        </p:nvCxnSpPr>
        <p:spPr bwMode="auto">
          <a:xfrm>
            <a:off x="5481624" y="3721707"/>
            <a:ext cx="423862" cy="101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4" name="Straight Connector 175"/>
          <p:cNvCxnSpPr>
            <a:cxnSpLocks noChangeShapeType="1"/>
          </p:cNvCxnSpPr>
          <p:nvPr/>
        </p:nvCxnSpPr>
        <p:spPr bwMode="auto">
          <a:xfrm>
            <a:off x="7170724" y="2575532"/>
            <a:ext cx="0" cy="3524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5" name="Straight Connector 176"/>
          <p:cNvCxnSpPr>
            <a:cxnSpLocks noChangeShapeType="1"/>
          </p:cNvCxnSpPr>
          <p:nvPr/>
        </p:nvCxnSpPr>
        <p:spPr bwMode="auto">
          <a:xfrm flipH="1">
            <a:off x="6088049" y="3555020"/>
            <a:ext cx="500062" cy="2682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6" name="Straight Connector 178"/>
          <p:cNvCxnSpPr>
            <a:cxnSpLocks noChangeShapeType="1"/>
          </p:cNvCxnSpPr>
          <p:nvPr/>
        </p:nvCxnSpPr>
        <p:spPr bwMode="auto">
          <a:xfrm flipH="1" flipV="1">
            <a:off x="6300774" y="4588482"/>
            <a:ext cx="152400" cy="50323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7" name="Straight Connector 179"/>
          <p:cNvCxnSpPr>
            <a:cxnSpLocks noChangeShapeType="1"/>
          </p:cNvCxnSpPr>
          <p:nvPr/>
        </p:nvCxnSpPr>
        <p:spPr bwMode="auto">
          <a:xfrm flipH="1">
            <a:off x="6545249" y="5120295"/>
            <a:ext cx="549275" cy="619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8" name="Straight Connector 180"/>
          <p:cNvCxnSpPr>
            <a:cxnSpLocks noChangeShapeType="1"/>
          </p:cNvCxnSpPr>
          <p:nvPr/>
        </p:nvCxnSpPr>
        <p:spPr bwMode="auto">
          <a:xfrm flipH="1" flipV="1">
            <a:off x="7277086" y="5120295"/>
            <a:ext cx="547688" cy="76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99" name="Straight Connector 181"/>
          <p:cNvCxnSpPr>
            <a:cxnSpLocks noChangeShapeType="1"/>
          </p:cNvCxnSpPr>
          <p:nvPr/>
        </p:nvCxnSpPr>
        <p:spPr bwMode="auto">
          <a:xfrm flipH="1">
            <a:off x="7916849" y="4556732"/>
            <a:ext cx="138112" cy="5476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0" name="Straight Connector 182"/>
          <p:cNvCxnSpPr>
            <a:cxnSpLocks noChangeShapeType="1"/>
          </p:cNvCxnSpPr>
          <p:nvPr/>
        </p:nvCxnSpPr>
        <p:spPr bwMode="auto">
          <a:xfrm flipH="1">
            <a:off x="8118461" y="3904270"/>
            <a:ext cx="192088" cy="496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1" name="Straight Connector 183"/>
          <p:cNvCxnSpPr>
            <a:cxnSpLocks noChangeShapeType="1"/>
          </p:cNvCxnSpPr>
          <p:nvPr/>
        </p:nvCxnSpPr>
        <p:spPr bwMode="auto">
          <a:xfrm>
            <a:off x="7824774" y="3505807"/>
            <a:ext cx="485775" cy="2698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2" name="Straight Connector 187"/>
          <p:cNvCxnSpPr>
            <a:cxnSpLocks noChangeShapeType="1"/>
          </p:cNvCxnSpPr>
          <p:nvPr/>
        </p:nvCxnSpPr>
        <p:spPr bwMode="auto">
          <a:xfrm flipV="1">
            <a:off x="6392849" y="4358295"/>
            <a:ext cx="260350" cy="1381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3" name="Straight Connector 188"/>
          <p:cNvCxnSpPr>
            <a:cxnSpLocks noChangeShapeType="1"/>
          </p:cNvCxnSpPr>
          <p:nvPr/>
        </p:nvCxnSpPr>
        <p:spPr bwMode="auto">
          <a:xfrm flipV="1">
            <a:off x="7235811" y="4407507"/>
            <a:ext cx="312738" cy="1920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4" name="Straight Connector 189"/>
          <p:cNvCxnSpPr>
            <a:cxnSpLocks noChangeShapeType="1"/>
          </p:cNvCxnSpPr>
          <p:nvPr/>
        </p:nvCxnSpPr>
        <p:spPr bwMode="auto">
          <a:xfrm>
            <a:off x="7034199" y="3869345"/>
            <a:ext cx="33496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5" name="Straight Connector 190"/>
          <p:cNvCxnSpPr>
            <a:cxnSpLocks noChangeShapeType="1"/>
          </p:cNvCxnSpPr>
          <p:nvPr/>
        </p:nvCxnSpPr>
        <p:spPr bwMode="auto">
          <a:xfrm flipH="1" flipV="1">
            <a:off x="7453285" y="3963007"/>
            <a:ext cx="87313" cy="3159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406" name="Straight Connector 192"/>
          <p:cNvCxnSpPr>
            <a:cxnSpLocks noChangeShapeType="1"/>
          </p:cNvCxnSpPr>
          <p:nvPr/>
        </p:nvCxnSpPr>
        <p:spPr bwMode="auto">
          <a:xfrm>
            <a:off x="6805599" y="4404332"/>
            <a:ext cx="300037" cy="1952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cxnSp>
      <p:sp>
        <p:nvSpPr>
          <p:cNvPr id="407" name="TextBox 56"/>
          <p:cNvSpPr txBox="1">
            <a:spLocks noChangeArrowheads="1"/>
          </p:cNvSpPr>
          <p:nvPr/>
        </p:nvSpPr>
        <p:spPr bwMode="auto">
          <a:xfrm>
            <a:off x="6888149" y="3823307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08" name="TextBox 57"/>
          <p:cNvSpPr txBox="1">
            <a:spLocks noChangeArrowheads="1"/>
          </p:cNvSpPr>
          <p:nvPr/>
        </p:nvSpPr>
        <p:spPr bwMode="auto">
          <a:xfrm>
            <a:off x="7154849" y="382489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09" name="TextBox 58"/>
          <p:cNvSpPr txBox="1">
            <a:spLocks noChangeArrowheads="1"/>
          </p:cNvSpPr>
          <p:nvPr/>
        </p:nvSpPr>
        <p:spPr bwMode="auto">
          <a:xfrm>
            <a:off x="7269149" y="4110645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10" name="TextBox 59"/>
          <p:cNvSpPr txBox="1">
            <a:spLocks noChangeArrowheads="1"/>
          </p:cNvSpPr>
          <p:nvPr/>
        </p:nvSpPr>
        <p:spPr bwMode="auto">
          <a:xfrm>
            <a:off x="7016736" y="4248757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11" name="TextBox 61"/>
          <p:cNvSpPr txBox="1">
            <a:spLocks noChangeArrowheads="1"/>
          </p:cNvSpPr>
          <p:nvPr/>
        </p:nvSpPr>
        <p:spPr bwMode="auto">
          <a:xfrm>
            <a:off x="5949936" y="4370995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12" name="TextBox 62"/>
          <p:cNvSpPr txBox="1">
            <a:spLocks noChangeArrowheads="1"/>
          </p:cNvSpPr>
          <p:nvPr/>
        </p:nvSpPr>
        <p:spPr bwMode="auto">
          <a:xfrm>
            <a:off x="6454761" y="4799620"/>
            <a:ext cx="31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413" name="TextBox 63"/>
          <p:cNvSpPr txBox="1">
            <a:spLocks noChangeArrowheads="1"/>
          </p:cNvSpPr>
          <p:nvPr/>
        </p:nvSpPr>
        <p:spPr bwMode="auto">
          <a:xfrm>
            <a:off x="7023086" y="5163157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414" name="TextBox 64"/>
          <p:cNvSpPr txBox="1">
            <a:spLocks noChangeArrowheads="1"/>
          </p:cNvSpPr>
          <p:nvPr/>
        </p:nvSpPr>
        <p:spPr bwMode="auto">
          <a:xfrm>
            <a:off x="7602524" y="481549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415" name="TextBox 65"/>
          <p:cNvSpPr txBox="1">
            <a:spLocks noChangeArrowheads="1"/>
          </p:cNvSpPr>
          <p:nvPr/>
        </p:nvSpPr>
        <p:spPr bwMode="auto">
          <a:xfrm>
            <a:off x="8086711" y="4328132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416" name="TextBox 66"/>
          <p:cNvSpPr txBox="1">
            <a:spLocks noChangeArrowheads="1"/>
          </p:cNvSpPr>
          <p:nvPr/>
        </p:nvSpPr>
        <p:spPr bwMode="auto">
          <a:xfrm>
            <a:off x="7886686" y="3704245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417" name="TextBox 67"/>
          <p:cNvSpPr txBox="1">
            <a:spLocks noChangeArrowheads="1"/>
          </p:cNvSpPr>
          <p:nvPr/>
        </p:nvSpPr>
        <p:spPr bwMode="auto">
          <a:xfrm>
            <a:off x="7719999" y="313592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12</a:t>
            </a:r>
          </a:p>
        </p:txBody>
      </p:sp>
      <p:sp>
        <p:nvSpPr>
          <p:cNvPr id="418" name="TextBox 69"/>
          <p:cNvSpPr txBox="1">
            <a:spLocks noChangeArrowheads="1"/>
          </p:cNvSpPr>
          <p:nvPr/>
        </p:nvSpPr>
        <p:spPr bwMode="auto">
          <a:xfrm>
            <a:off x="6957999" y="3078770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13</a:t>
            </a:r>
          </a:p>
        </p:txBody>
      </p:sp>
      <p:sp>
        <p:nvSpPr>
          <p:cNvPr id="419" name="TextBox 68"/>
          <p:cNvSpPr txBox="1">
            <a:spLocks noChangeArrowheads="1"/>
          </p:cNvSpPr>
          <p:nvPr/>
        </p:nvSpPr>
        <p:spPr bwMode="auto">
          <a:xfrm>
            <a:off x="7278674" y="22098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14</a:t>
            </a:r>
          </a:p>
        </p:txBody>
      </p:sp>
      <p:sp>
        <p:nvSpPr>
          <p:cNvPr id="420" name="TextBox 70"/>
          <p:cNvSpPr txBox="1">
            <a:spLocks noChangeArrowheads="1"/>
          </p:cNvSpPr>
          <p:nvPr/>
        </p:nvSpPr>
        <p:spPr bwMode="auto">
          <a:xfrm>
            <a:off x="8709011" y="3224820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421" name="TextBox 71"/>
          <p:cNvSpPr txBox="1">
            <a:spLocks noChangeArrowheads="1"/>
          </p:cNvSpPr>
          <p:nvPr/>
        </p:nvSpPr>
        <p:spPr bwMode="auto">
          <a:xfrm>
            <a:off x="8315311" y="5452082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16</a:t>
            </a:r>
          </a:p>
        </p:txBody>
      </p:sp>
      <p:sp>
        <p:nvSpPr>
          <p:cNvPr id="422" name="TextBox 72"/>
          <p:cNvSpPr txBox="1">
            <a:spLocks noChangeArrowheads="1"/>
          </p:cNvSpPr>
          <p:nvPr/>
        </p:nvSpPr>
        <p:spPr bwMode="auto">
          <a:xfrm>
            <a:off x="5586399" y="5469545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423" name="TextBox 73"/>
          <p:cNvSpPr txBox="1">
            <a:spLocks noChangeArrowheads="1"/>
          </p:cNvSpPr>
          <p:nvPr/>
        </p:nvSpPr>
        <p:spPr bwMode="auto">
          <a:xfrm>
            <a:off x="4899011" y="3458182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18</a:t>
            </a:r>
          </a:p>
        </p:txBody>
      </p:sp>
      <p:sp>
        <p:nvSpPr>
          <p:cNvPr id="424" name="TextBox 74"/>
          <p:cNvSpPr txBox="1">
            <a:spLocks noChangeArrowheads="1"/>
          </p:cNvSpPr>
          <p:nvPr/>
        </p:nvSpPr>
        <p:spPr bwMode="auto">
          <a:xfrm>
            <a:off x="6029311" y="3729645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19</a:t>
            </a:r>
          </a:p>
        </p:txBody>
      </p:sp>
      <p:sp>
        <p:nvSpPr>
          <p:cNvPr id="425" name="TextBox 76"/>
          <p:cNvSpPr txBox="1">
            <a:spLocks noChangeArrowheads="1"/>
          </p:cNvSpPr>
          <p:nvPr/>
        </p:nvSpPr>
        <p:spPr bwMode="auto">
          <a:xfrm>
            <a:off x="6226161" y="3153382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426" name="TextBox 56"/>
          <p:cNvSpPr txBox="1">
            <a:spLocks noChangeArrowheads="1"/>
          </p:cNvSpPr>
          <p:nvPr/>
        </p:nvSpPr>
        <p:spPr bwMode="auto">
          <a:xfrm>
            <a:off x="6515086" y="437333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49F87F-4815-D54A-B714-067F310F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407" grpId="0"/>
      <p:bldP spid="408" grpId="0"/>
      <p:bldP spid="409" grpId="0"/>
      <p:bldP spid="410" grpId="0"/>
      <p:bldP spid="411" grpId="0"/>
      <p:bldP spid="412" grpId="0"/>
      <p:bldP spid="413" grpId="0"/>
      <p:bldP spid="414" grpId="0"/>
      <p:bldP spid="415" grpId="0"/>
      <p:bldP spid="416" grpId="0"/>
      <p:bldP spid="417" grpId="0"/>
      <p:bldP spid="418" grpId="0"/>
      <p:bldP spid="419" grpId="0"/>
      <p:bldP spid="420" grpId="0"/>
      <p:bldP spid="421" grpId="0"/>
      <p:bldP spid="422" grpId="0"/>
      <p:bldP spid="423" grpId="0"/>
      <p:bldP spid="424" grpId="0"/>
      <p:bldP spid="425" grpId="0"/>
      <p:bldP spid="4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i="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i="0" dirty="0" err="1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i="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i="0" dirty="0">
              <a:solidFill>
                <a:srgbClr val="0000FF"/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177822-E242-5A48-A71F-0987D388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49"/>
          <p:cNvGrpSpPr/>
          <p:nvPr/>
        </p:nvGrpSpPr>
        <p:grpSpPr>
          <a:xfrm>
            <a:off x="6824306" y="1543050"/>
            <a:ext cx="519566" cy="411480"/>
            <a:chOff x="-38100" y="3617912"/>
            <a:chExt cx="519566" cy="411480"/>
          </a:xfrm>
        </p:grpSpPr>
        <p:sp>
          <p:nvSpPr>
            <p:cNvPr id="95" name="TextBox 94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601033" y="1543050"/>
            <a:ext cx="520463" cy="411480"/>
            <a:chOff x="1361519" y="3627437"/>
            <a:chExt cx="520463" cy="411480"/>
          </a:xfrm>
        </p:grpSpPr>
        <p:sp>
          <p:nvSpPr>
            <p:cNvPr id="116" name="TextBox 115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0" name="Group 52"/>
          <p:cNvGrpSpPr/>
          <p:nvPr/>
        </p:nvGrpSpPr>
        <p:grpSpPr>
          <a:xfrm>
            <a:off x="7433784" y="1543050"/>
            <a:ext cx="520463" cy="411480"/>
            <a:chOff x="1939795" y="3617912"/>
            <a:chExt cx="520463" cy="411480"/>
          </a:xfrm>
        </p:grpSpPr>
        <p:sp>
          <p:nvSpPr>
            <p:cNvPr id="119" name="TextBox 118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1" name="Group 53"/>
          <p:cNvGrpSpPr/>
          <p:nvPr/>
        </p:nvGrpSpPr>
        <p:grpSpPr>
          <a:xfrm>
            <a:off x="4259373" y="1543050"/>
            <a:ext cx="534121" cy="411480"/>
            <a:chOff x="2518071" y="3617912"/>
            <a:chExt cx="534121" cy="411480"/>
          </a:xfrm>
        </p:grpSpPr>
        <p:sp>
          <p:nvSpPr>
            <p:cNvPr id="123" name="TextBox 122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2" name="Group 54"/>
          <p:cNvGrpSpPr/>
          <p:nvPr/>
        </p:nvGrpSpPr>
        <p:grpSpPr>
          <a:xfrm>
            <a:off x="2978096" y="1543050"/>
            <a:ext cx="527709" cy="411480"/>
            <a:chOff x="3110005" y="3625532"/>
            <a:chExt cx="527709" cy="411480"/>
          </a:xfrm>
        </p:grpSpPr>
        <p:sp>
          <p:nvSpPr>
            <p:cNvPr id="126" name="TextBox 125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3" name="Group 55"/>
          <p:cNvGrpSpPr/>
          <p:nvPr/>
        </p:nvGrpSpPr>
        <p:grpSpPr>
          <a:xfrm>
            <a:off x="2368496" y="1543050"/>
            <a:ext cx="503664" cy="411480"/>
            <a:chOff x="3695527" y="3627437"/>
            <a:chExt cx="503664" cy="411480"/>
          </a:xfrm>
        </p:grpSpPr>
        <p:sp>
          <p:nvSpPr>
            <p:cNvPr id="130" name="TextBox 129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4" name="Group 56"/>
          <p:cNvGrpSpPr/>
          <p:nvPr/>
        </p:nvGrpSpPr>
        <p:grpSpPr>
          <a:xfrm>
            <a:off x="1211408" y="1543050"/>
            <a:ext cx="520463" cy="411480"/>
            <a:chOff x="4257004" y="3625532"/>
            <a:chExt cx="520463" cy="411480"/>
          </a:xfrm>
        </p:grpSpPr>
        <p:sp>
          <p:nvSpPr>
            <p:cNvPr id="133" name="TextBox 132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5" name="Group 57"/>
          <p:cNvGrpSpPr/>
          <p:nvPr/>
        </p:nvGrpSpPr>
        <p:grpSpPr>
          <a:xfrm>
            <a:off x="8044159" y="1543050"/>
            <a:ext cx="542906" cy="411480"/>
            <a:chOff x="4835280" y="3616007"/>
            <a:chExt cx="542906" cy="411480"/>
          </a:xfrm>
        </p:grpSpPr>
        <p:sp>
          <p:nvSpPr>
            <p:cNvPr id="137" name="TextBox 136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" name="Group 58"/>
          <p:cNvGrpSpPr/>
          <p:nvPr/>
        </p:nvGrpSpPr>
        <p:grpSpPr>
          <a:xfrm>
            <a:off x="5545911" y="1543050"/>
            <a:ext cx="579005" cy="411480"/>
            <a:chOff x="5435999" y="3616007"/>
            <a:chExt cx="579005" cy="411480"/>
          </a:xfrm>
        </p:grpSpPr>
        <p:sp>
          <p:nvSpPr>
            <p:cNvPr id="154" name="TextBox 153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155" name="Oval 154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4867504" y="1543050"/>
            <a:ext cx="572593" cy="411480"/>
            <a:chOff x="6056915" y="3625532"/>
            <a:chExt cx="572593" cy="411480"/>
          </a:xfrm>
        </p:grpSpPr>
        <p:sp>
          <p:nvSpPr>
            <p:cNvPr id="157" name="TextBox 156"/>
            <p:cNvSpPr txBox="1"/>
            <p:nvPr/>
          </p:nvSpPr>
          <p:spPr>
            <a:xfrm>
              <a:off x="6056915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8" name="Group 60"/>
          <p:cNvGrpSpPr/>
          <p:nvPr/>
        </p:nvGrpSpPr>
        <p:grpSpPr>
          <a:xfrm>
            <a:off x="3643355" y="1543050"/>
            <a:ext cx="526106" cy="411480"/>
            <a:chOff x="6703223" y="3616007"/>
            <a:chExt cx="526106" cy="411480"/>
          </a:xfrm>
        </p:grpSpPr>
        <p:sp>
          <p:nvSpPr>
            <p:cNvPr id="161" name="TextBox 160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9" name="Group 61"/>
          <p:cNvGrpSpPr/>
          <p:nvPr/>
        </p:nvGrpSpPr>
        <p:grpSpPr>
          <a:xfrm>
            <a:off x="1821783" y="1543050"/>
            <a:ext cx="520463" cy="411480"/>
            <a:chOff x="7287142" y="3617912"/>
            <a:chExt cx="520463" cy="411480"/>
          </a:xfrm>
        </p:grpSpPr>
        <p:sp>
          <p:nvSpPr>
            <p:cNvPr id="164" name="TextBox 163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65" name="Oval 164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30" name="Group 62"/>
          <p:cNvGrpSpPr/>
          <p:nvPr/>
        </p:nvGrpSpPr>
        <p:grpSpPr>
          <a:xfrm>
            <a:off x="8676974" y="1543050"/>
            <a:ext cx="511422" cy="411480"/>
            <a:chOff x="7865418" y="3617912"/>
            <a:chExt cx="511422" cy="411480"/>
          </a:xfrm>
        </p:grpSpPr>
        <p:sp>
          <p:nvSpPr>
            <p:cNvPr id="168" name="TextBox 167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1" name="Group 63"/>
          <p:cNvGrpSpPr/>
          <p:nvPr/>
        </p:nvGrpSpPr>
        <p:grpSpPr>
          <a:xfrm>
            <a:off x="6214828" y="1543050"/>
            <a:ext cx="519566" cy="411480"/>
            <a:chOff x="8644203" y="3625532"/>
            <a:chExt cx="519566" cy="411480"/>
          </a:xfrm>
        </p:grpSpPr>
        <p:sp>
          <p:nvSpPr>
            <p:cNvPr id="171" name="TextBox 170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174" name="Straight Arrow Connector 173"/>
          <p:cNvCxnSpPr/>
          <p:nvPr/>
        </p:nvCxnSpPr>
        <p:spPr>
          <a:xfrm>
            <a:off x="445665" y="1748790"/>
            <a:ext cx="194024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68"/>
          <p:cNvCxnSpPr/>
          <p:nvPr/>
        </p:nvCxnSpPr>
        <p:spPr>
          <a:xfrm rot="5400000" flipH="1" flipV="1">
            <a:off x="857424" y="1131563"/>
            <a:ext cx="1588" cy="943494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Group 50"/>
          <p:cNvGrpSpPr/>
          <p:nvPr/>
        </p:nvGrpSpPr>
        <p:grpSpPr>
          <a:xfrm>
            <a:off x="-8573" y="1543050"/>
            <a:ext cx="519694" cy="411480"/>
            <a:chOff x="784012" y="3625532"/>
            <a:chExt cx="519694" cy="411480"/>
          </a:xfrm>
        </p:grpSpPr>
        <p:sp>
          <p:nvSpPr>
            <p:cNvPr id="178" name="TextBox 177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cxnSp>
        <p:nvCxnSpPr>
          <p:cNvPr id="181" name="Straight Arrow Connector 68"/>
          <p:cNvCxnSpPr/>
          <p:nvPr/>
        </p:nvCxnSpPr>
        <p:spPr>
          <a:xfrm rot="5400000" flipH="1" flipV="1">
            <a:off x="1147248" y="628026"/>
            <a:ext cx="30480" cy="1822428"/>
          </a:xfrm>
          <a:prstGeom prst="curvedConnector3">
            <a:avLst>
              <a:gd name="adj1" fmla="val 141250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68"/>
          <p:cNvCxnSpPr/>
          <p:nvPr/>
        </p:nvCxnSpPr>
        <p:spPr>
          <a:xfrm rot="5400000" flipH="1" flipV="1">
            <a:off x="4262227" y="-1874677"/>
            <a:ext cx="1588" cy="6835454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68"/>
          <p:cNvCxnSpPr/>
          <p:nvPr/>
        </p:nvCxnSpPr>
        <p:spPr>
          <a:xfrm rot="5400000" flipH="1" flipV="1">
            <a:off x="4642340" y="-2069962"/>
            <a:ext cx="20255" cy="7326290"/>
          </a:xfrm>
          <a:prstGeom prst="curvedConnector3">
            <a:avLst>
              <a:gd name="adj1" fmla="val 1896362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68"/>
          <p:cNvCxnSpPr/>
          <p:nvPr/>
        </p:nvCxnSpPr>
        <p:spPr>
          <a:xfrm rot="16200000" flipH="1">
            <a:off x="4878546" y="-2079516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68"/>
          <p:cNvCxnSpPr/>
          <p:nvPr/>
        </p:nvCxnSpPr>
        <p:spPr>
          <a:xfrm rot="16200000" flipH="1">
            <a:off x="5193292" y="-1680207"/>
            <a:ext cx="1588" cy="7148953"/>
          </a:xfrm>
          <a:prstGeom prst="curvedConnector3">
            <a:avLst>
              <a:gd name="adj1" fmla="val 4458187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68"/>
          <p:cNvCxnSpPr/>
          <p:nvPr/>
        </p:nvCxnSpPr>
        <p:spPr>
          <a:xfrm rot="5400000" flipH="1" flipV="1">
            <a:off x="4474432" y="-1106169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68"/>
          <p:cNvCxnSpPr/>
          <p:nvPr/>
        </p:nvCxnSpPr>
        <p:spPr>
          <a:xfrm rot="16200000" flipH="1">
            <a:off x="4803265" y="-1758095"/>
            <a:ext cx="29780" cy="6693031"/>
          </a:xfrm>
          <a:prstGeom prst="curvedConnector3">
            <a:avLst>
              <a:gd name="adj1" fmla="val -86998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68"/>
          <p:cNvCxnSpPr/>
          <p:nvPr/>
        </p:nvCxnSpPr>
        <p:spPr>
          <a:xfrm rot="16200000" flipH="1">
            <a:off x="4876828" y="-848596"/>
            <a:ext cx="1588" cy="5606252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68"/>
          <p:cNvCxnSpPr/>
          <p:nvPr/>
        </p:nvCxnSpPr>
        <p:spPr>
          <a:xfrm rot="16200000" flipH="1">
            <a:off x="5191597" y="-1078804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68"/>
          <p:cNvCxnSpPr/>
          <p:nvPr/>
        </p:nvCxnSpPr>
        <p:spPr>
          <a:xfrm rot="5400000" flipH="1" flipV="1">
            <a:off x="5535428" y="-1773854"/>
            <a:ext cx="60260" cy="6694068"/>
          </a:xfrm>
          <a:prstGeom prst="curvedConnector3">
            <a:avLst>
              <a:gd name="adj1" fmla="val 141194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rot="10800000">
            <a:off x="2816344" y="1748790"/>
            <a:ext cx="223526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68"/>
          <p:cNvCxnSpPr/>
          <p:nvPr/>
        </p:nvCxnSpPr>
        <p:spPr>
          <a:xfrm rot="5400000" flipH="1">
            <a:off x="1625476" y="968472"/>
            <a:ext cx="60260" cy="1911857"/>
          </a:xfrm>
          <a:prstGeom prst="curvedConnector3">
            <a:avLst>
              <a:gd name="adj1" fmla="val -3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68"/>
          <p:cNvCxnSpPr/>
          <p:nvPr/>
        </p:nvCxnSpPr>
        <p:spPr>
          <a:xfrm rot="5400000">
            <a:off x="1897941" y="1325500"/>
            <a:ext cx="1588" cy="1137540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68"/>
          <p:cNvCxnSpPr/>
          <p:nvPr/>
        </p:nvCxnSpPr>
        <p:spPr>
          <a:xfrm rot="16200000" flipH="1" flipV="1">
            <a:off x="2264007" y="-21280"/>
            <a:ext cx="60260" cy="3188920"/>
          </a:xfrm>
          <a:prstGeom prst="curvedConnector3">
            <a:avLst>
              <a:gd name="adj1" fmla="val -13751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68"/>
          <p:cNvCxnSpPr/>
          <p:nvPr/>
        </p:nvCxnSpPr>
        <p:spPr>
          <a:xfrm rot="16200000" flipV="1">
            <a:off x="2723577" y="293467"/>
            <a:ext cx="60260" cy="2559425"/>
          </a:xfrm>
          <a:prstGeom prst="curvedConnector3">
            <a:avLst>
              <a:gd name="adj1" fmla="val 182291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68"/>
          <p:cNvCxnSpPr/>
          <p:nvPr/>
        </p:nvCxnSpPr>
        <p:spPr>
          <a:xfrm flipH="1">
            <a:off x="1928879" y="1748790"/>
            <a:ext cx="2164528" cy="145480"/>
          </a:xfrm>
          <a:prstGeom prst="curvedConnector4">
            <a:avLst>
              <a:gd name="adj1" fmla="val -10561"/>
              <a:gd name="adj2" fmla="val 54080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68"/>
          <p:cNvCxnSpPr/>
          <p:nvPr/>
        </p:nvCxnSpPr>
        <p:spPr>
          <a:xfrm rot="5400000">
            <a:off x="4026071" y="1257702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68"/>
          <p:cNvCxnSpPr/>
          <p:nvPr/>
        </p:nvCxnSpPr>
        <p:spPr>
          <a:xfrm rot="16200000" flipH="1" flipV="1">
            <a:off x="4561307" y="1015162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68"/>
          <p:cNvCxnSpPr/>
          <p:nvPr/>
        </p:nvCxnSpPr>
        <p:spPr>
          <a:xfrm rot="16200000" flipH="1" flipV="1">
            <a:off x="5554717" y="1322613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68"/>
          <p:cNvCxnSpPr/>
          <p:nvPr/>
        </p:nvCxnSpPr>
        <p:spPr>
          <a:xfrm rot="5400000">
            <a:off x="5820127" y="1749448"/>
            <a:ext cx="1588" cy="289645"/>
          </a:xfrm>
          <a:prstGeom prst="curvedConnector3">
            <a:avLst>
              <a:gd name="adj1" fmla="val 11592132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68"/>
          <p:cNvCxnSpPr/>
          <p:nvPr/>
        </p:nvCxnSpPr>
        <p:spPr>
          <a:xfrm rot="5400000">
            <a:off x="3654416" y="-1459031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68"/>
          <p:cNvCxnSpPr/>
          <p:nvPr/>
        </p:nvCxnSpPr>
        <p:spPr>
          <a:xfrm rot="5400000">
            <a:off x="6098885" y="458024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68"/>
          <p:cNvCxnSpPr/>
          <p:nvPr/>
        </p:nvCxnSpPr>
        <p:spPr>
          <a:xfrm rot="16200000" flipV="1">
            <a:off x="6797120" y="-53887"/>
            <a:ext cx="29780" cy="3284613"/>
          </a:xfrm>
          <a:prstGeom prst="curvedConnector3">
            <a:avLst>
              <a:gd name="adj1" fmla="val 196149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68"/>
          <p:cNvCxnSpPr/>
          <p:nvPr/>
        </p:nvCxnSpPr>
        <p:spPr>
          <a:xfrm rot="16200000" flipV="1">
            <a:off x="7594375" y="429915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2234353" y="1761642"/>
            <a:ext cx="17237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68"/>
          <p:cNvCxnSpPr/>
          <p:nvPr/>
        </p:nvCxnSpPr>
        <p:spPr>
          <a:xfrm rot="16200000" flipV="1">
            <a:off x="6967525" y="434089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68"/>
          <p:cNvCxnSpPr/>
          <p:nvPr/>
        </p:nvCxnSpPr>
        <p:spPr>
          <a:xfrm rot="5400000">
            <a:off x="3653201" y="-1461730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68"/>
          <p:cNvCxnSpPr>
            <a:stCxn id="178" idx="0"/>
            <a:endCxn id="165" idx="0"/>
          </p:cNvCxnSpPr>
          <p:nvPr/>
        </p:nvCxnSpPr>
        <p:spPr>
          <a:xfrm rot="5400000" flipH="1" flipV="1">
            <a:off x="1147248" y="647076"/>
            <a:ext cx="30480" cy="1822428"/>
          </a:xfrm>
          <a:prstGeom prst="curvedConnector3">
            <a:avLst>
              <a:gd name="adj1" fmla="val 14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68"/>
          <p:cNvCxnSpPr/>
          <p:nvPr/>
        </p:nvCxnSpPr>
        <p:spPr>
          <a:xfrm rot="5400000" flipH="1" flipV="1">
            <a:off x="4473217" y="-1108868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68"/>
          <p:cNvCxnSpPr/>
          <p:nvPr/>
        </p:nvCxnSpPr>
        <p:spPr>
          <a:xfrm rot="5400000">
            <a:off x="6097670" y="455325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68"/>
          <p:cNvCxnSpPr/>
          <p:nvPr/>
        </p:nvCxnSpPr>
        <p:spPr>
          <a:xfrm rot="5400000">
            <a:off x="4024856" y="1255003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0800000">
            <a:off x="2815129" y="1746091"/>
            <a:ext cx="22352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131" idx="4"/>
            <a:endCxn id="117" idx="3"/>
          </p:cNvCxnSpPr>
          <p:nvPr/>
        </p:nvCxnSpPr>
        <p:spPr>
          <a:xfrm rot="5400000" flipH="1">
            <a:off x="1625476" y="968472"/>
            <a:ext cx="60260" cy="1911857"/>
          </a:xfrm>
          <a:prstGeom prst="curvedConnector3">
            <a:avLst>
              <a:gd name="adj1" fmla="val -37935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68"/>
          <p:cNvCxnSpPr/>
          <p:nvPr/>
        </p:nvCxnSpPr>
        <p:spPr>
          <a:xfrm rot="16200000" flipH="1">
            <a:off x="5190382" y="-1081503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68"/>
          <p:cNvCxnSpPr/>
          <p:nvPr/>
        </p:nvCxnSpPr>
        <p:spPr>
          <a:xfrm rot="16200000" flipV="1">
            <a:off x="6966310" y="431390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68"/>
          <p:cNvCxnSpPr/>
          <p:nvPr/>
        </p:nvCxnSpPr>
        <p:spPr>
          <a:xfrm rot="16200000" flipH="1" flipV="1">
            <a:off x="5553502" y="1319914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68"/>
          <p:cNvCxnSpPr/>
          <p:nvPr/>
        </p:nvCxnSpPr>
        <p:spPr>
          <a:xfrm rot="16200000" flipH="1" flipV="1">
            <a:off x="4560092" y="1012463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68"/>
          <p:cNvCxnSpPr>
            <a:stCxn id="162" idx="7"/>
            <a:endCxn id="134" idx="0"/>
          </p:cNvCxnSpPr>
          <p:nvPr/>
        </p:nvCxnSpPr>
        <p:spPr>
          <a:xfrm rot="16200000" flipV="1">
            <a:off x="2723577" y="293467"/>
            <a:ext cx="60260" cy="2559425"/>
          </a:xfrm>
          <a:prstGeom prst="curvedConnector3">
            <a:avLst>
              <a:gd name="adj1" fmla="val 181204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68"/>
          <p:cNvCxnSpPr/>
          <p:nvPr/>
        </p:nvCxnSpPr>
        <p:spPr>
          <a:xfrm rot="16200000" flipH="1">
            <a:off x="4877331" y="-2082215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68"/>
          <p:cNvCxnSpPr/>
          <p:nvPr/>
        </p:nvCxnSpPr>
        <p:spPr>
          <a:xfrm rot="16200000" flipV="1">
            <a:off x="7593160" y="427216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49"/>
          <p:cNvGrpSpPr/>
          <p:nvPr/>
        </p:nvGrpSpPr>
        <p:grpSpPr>
          <a:xfrm>
            <a:off x="6818010" y="5074126"/>
            <a:ext cx="519566" cy="411480"/>
            <a:chOff x="-38100" y="3617912"/>
            <a:chExt cx="519566" cy="411480"/>
          </a:xfrm>
        </p:grpSpPr>
        <p:sp>
          <p:nvSpPr>
            <p:cNvPr id="252" name="TextBox 251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54" name="Group 51"/>
          <p:cNvGrpSpPr/>
          <p:nvPr/>
        </p:nvGrpSpPr>
        <p:grpSpPr>
          <a:xfrm>
            <a:off x="594737" y="5074126"/>
            <a:ext cx="520463" cy="411480"/>
            <a:chOff x="1361519" y="3627437"/>
            <a:chExt cx="520463" cy="411480"/>
          </a:xfrm>
        </p:grpSpPr>
        <p:sp>
          <p:nvSpPr>
            <p:cNvPr id="255" name="TextBox 254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57" name="Group 52"/>
          <p:cNvGrpSpPr/>
          <p:nvPr/>
        </p:nvGrpSpPr>
        <p:grpSpPr>
          <a:xfrm>
            <a:off x="7427488" y="5074126"/>
            <a:ext cx="520463" cy="411480"/>
            <a:chOff x="1939795" y="3617912"/>
            <a:chExt cx="520463" cy="411480"/>
          </a:xfrm>
        </p:grpSpPr>
        <p:sp>
          <p:nvSpPr>
            <p:cNvPr id="258" name="TextBox 257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0" name="Group 53"/>
          <p:cNvGrpSpPr/>
          <p:nvPr/>
        </p:nvGrpSpPr>
        <p:grpSpPr>
          <a:xfrm>
            <a:off x="4253077" y="5074126"/>
            <a:ext cx="534121" cy="411480"/>
            <a:chOff x="2518071" y="3617912"/>
            <a:chExt cx="534121" cy="411480"/>
          </a:xfrm>
        </p:grpSpPr>
        <p:sp>
          <p:nvSpPr>
            <p:cNvPr id="261" name="TextBox 260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3" name="Group 54"/>
          <p:cNvGrpSpPr/>
          <p:nvPr/>
        </p:nvGrpSpPr>
        <p:grpSpPr>
          <a:xfrm>
            <a:off x="2971800" y="5074126"/>
            <a:ext cx="527709" cy="411480"/>
            <a:chOff x="3110005" y="3625532"/>
            <a:chExt cx="527709" cy="411480"/>
          </a:xfrm>
        </p:grpSpPr>
        <p:sp>
          <p:nvSpPr>
            <p:cNvPr id="264" name="TextBox 263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265" name="Oval 264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6" name="Group 55"/>
          <p:cNvGrpSpPr/>
          <p:nvPr/>
        </p:nvGrpSpPr>
        <p:grpSpPr>
          <a:xfrm>
            <a:off x="2362200" y="5074126"/>
            <a:ext cx="503664" cy="411480"/>
            <a:chOff x="3695527" y="3627437"/>
            <a:chExt cx="503664" cy="411480"/>
          </a:xfrm>
        </p:grpSpPr>
        <p:sp>
          <p:nvSpPr>
            <p:cNvPr id="267" name="TextBox 266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268" name="Oval 267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9" name="Group 56"/>
          <p:cNvGrpSpPr/>
          <p:nvPr/>
        </p:nvGrpSpPr>
        <p:grpSpPr>
          <a:xfrm>
            <a:off x="1205112" y="5074126"/>
            <a:ext cx="520463" cy="411480"/>
            <a:chOff x="4257004" y="3625532"/>
            <a:chExt cx="520463" cy="411480"/>
          </a:xfrm>
        </p:grpSpPr>
        <p:sp>
          <p:nvSpPr>
            <p:cNvPr id="270" name="TextBox 269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271" name="Oval 270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72" name="Group 57"/>
          <p:cNvGrpSpPr/>
          <p:nvPr/>
        </p:nvGrpSpPr>
        <p:grpSpPr>
          <a:xfrm>
            <a:off x="8037863" y="5074126"/>
            <a:ext cx="542906" cy="411480"/>
            <a:chOff x="4835280" y="3616007"/>
            <a:chExt cx="542906" cy="411480"/>
          </a:xfrm>
        </p:grpSpPr>
        <p:sp>
          <p:nvSpPr>
            <p:cNvPr id="273" name="TextBox 272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75" name="Group 58"/>
          <p:cNvGrpSpPr/>
          <p:nvPr/>
        </p:nvGrpSpPr>
        <p:grpSpPr>
          <a:xfrm>
            <a:off x="5539615" y="5074126"/>
            <a:ext cx="579005" cy="411480"/>
            <a:chOff x="5435999" y="3616007"/>
            <a:chExt cx="579005" cy="411480"/>
          </a:xfrm>
        </p:grpSpPr>
        <p:sp>
          <p:nvSpPr>
            <p:cNvPr id="276" name="TextBox 275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277" name="Oval 276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78" name="Group 59"/>
          <p:cNvGrpSpPr/>
          <p:nvPr/>
        </p:nvGrpSpPr>
        <p:grpSpPr>
          <a:xfrm>
            <a:off x="4877110" y="5074126"/>
            <a:ext cx="572593" cy="411480"/>
            <a:chOff x="6072817" y="3625532"/>
            <a:chExt cx="572593" cy="411480"/>
          </a:xfrm>
        </p:grpSpPr>
        <p:sp>
          <p:nvSpPr>
            <p:cNvPr id="279" name="TextBox 278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280" name="Oval 279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81" name="Group 60"/>
          <p:cNvGrpSpPr/>
          <p:nvPr/>
        </p:nvGrpSpPr>
        <p:grpSpPr>
          <a:xfrm>
            <a:off x="3637059" y="5074126"/>
            <a:ext cx="526106" cy="411480"/>
            <a:chOff x="6703223" y="3616007"/>
            <a:chExt cx="526106" cy="411480"/>
          </a:xfrm>
        </p:grpSpPr>
        <p:sp>
          <p:nvSpPr>
            <p:cNvPr id="282" name="TextBox 281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283" name="Oval 282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84" name="Group 61"/>
          <p:cNvGrpSpPr/>
          <p:nvPr/>
        </p:nvGrpSpPr>
        <p:grpSpPr>
          <a:xfrm>
            <a:off x="1815487" y="5074126"/>
            <a:ext cx="520463" cy="411480"/>
            <a:chOff x="7287142" y="3617912"/>
            <a:chExt cx="520463" cy="411480"/>
          </a:xfrm>
        </p:grpSpPr>
        <p:sp>
          <p:nvSpPr>
            <p:cNvPr id="285" name="TextBox 284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286" name="Oval 285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87" name="Group 62"/>
          <p:cNvGrpSpPr/>
          <p:nvPr/>
        </p:nvGrpSpPr>
        <p:grpSpPr>
          <a:xfrm>
            <a:off x="8670678" y="5074126"/>
            <a:ext cx="511422" cy="411480"/>
            <a:chOff x="7865418" y="3617912"/>
            <a:chExt cx="511422" cy="411480"/>
          </a:xfrm>
        </p:grpSpPr>
        <p:sp>
          <p:nvSpPr>
            <p:cNvPr id="288" name="TextBox 287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289" name="Oval 288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290" name="Group 63"/>
          <p:cNvGrpSpPr/>
          <p:nvPr/>
        </p:nvGrpSpPr>
        <p:grpSpPr>
          <a:xfrm>
            <a:off x="6208532" y="5074126"/>
            <a:ext cx="519566" cy="411480"/>
            <a:chOff x="8644203" y="3625532"/>
            <a:chExt cx="519566" cy="411480"/>
          </a:xfrm>
        </p:grpSpPr>
        <p:sp>
          <p:nvSpPr>
            <p:cNvPr id="291" name="TextBox 290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292" name="Oval 291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293" name="Straight Arrow Connector 292"/>
          <p:cNvCxnSpPr/>
          <p:nvPr/>
        </p:nvCxnSpPr>
        <p:spPr>
          <a:xfrm>
            <a:off x="439369" y="5279866"/>
            <a:ext cx="194024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68"/>
          <p:cNvCxnSpPr/>
          <p:nvPr/>
        </p:nvCxnSpPr>
        <p:spPr>
          <a:xfrm rot="5400000" flipH="1" flipV="1">
            <a:off x="851128" y="4662639"/>
            <a:ext cx="1588" cy="943494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5" name="Group 50"/>
          <p:cNvGrpSpPr/>
          <p:nvPr/>
        </p:nvGrpSpPr>
        <p:grpSpPr>
          <a:xfrm>
            <a:off x="-14869" y="5074126"/>
            <a:ext cx="519694" cy="411480"/>
            <a:chOff x="784012" y="3625532"/>
            <a:chExt cx="519694" cy="411480"/>
          </a:xfrm>
        </p:grpSpPr>
        <p:sp>
          <p:nvSpPr>
            <p:cNvPr id="296" name="TextBox 295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297" name="Oval 296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cxnSp>
        <p:nvCxnSpPr>
          <p:cNvPr id="298" name="Straight Arrow Connector 68"/>
          <p:cNvCxnSpPr/>
          <p:nvPr/>
        </p:nvCxnSpPr>
        <p:spPr>
          <a:xfrm rot="5400000" flipH="1" flipV="1">
            <a:off x="1140952" y="4159102"/>
            <a:ext cx="30480" cy="1822428"/>
          </a:xfrm>
          <a:prstGeom prst="curvedConnector3">
            <a:avLst>
              <a:gd name="adj1" fmla="val 141250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68"/>
          <p:cNvCxnSpPr/>
          <p:nvPr/>
        </p:nvCxnSpPr>
        <p:spPr>
          <a:xfrm rot="5400000" flipH="1" flipV="1">
            <a:off x="4255931" y="1656399"/>
            <a:ext cx="1588" cy="6835454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68"/>
          <p:cNvCxnSpPr/>
          <p:nvPr/>
        </p:nvCxnSpPr>
        <p:spPr>
          <a:xfrm rot="5400000" flipH="1" flipV="1">
            <a:off x="4636044" y="1461114"/>
            <a:ext cx="20255" cy="7326290"/>
          </a:xfrm>
          <a:prstGeom prst="curvedConnector3">
            <a:avLst>
              <a:gd name="adj1" fmla="val 1896362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68"/>
          <p:cNvCxnSpPr/>
          <p:nvPr/>
        </p:nvCxnSpPr>
        <p:spPr>
          <a:xfrm rot="16200000" flipH="1">
            <a:off x="4872250" y="1451560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68"/>
          <p:cNvCxnSpPr/>
          <p:nvPr/>
        </p:nvCxnSpPr>
        <p:spPr>
          <a:xfrm rot="16200000" flipH="1">
            <a:off x="5186996" y="1850869"/>
            <a:ext cx="1588" cy="7148953"/>
          </a:xfrm>
          <a:prstGeom prst="curvedConnector3">
            <a:avLst>
              <a:gd name="adj1" fmla="val 4458187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68"/>
          <p:cNvCxnSpPr/>
          <p:nvPr/>
        </p:nvCxnSpPr>
        <p:spPr>
          <a:xfrm rot="5400000" flipH="1" flipV="1">
            <a:off x="4468136" y="2424907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68"/>
          <p:cNvCxnSpPr/>
          <p:nvPr/>
        </p:nvCxnSpPr>
        <p:spPr>
          <a:xfrm rot="16200000" flipH="1">
            <a:off x="4796969" y="1772981"/>
            <a:ext cx="29780" cy="6693031"/>
          </a:xfrm>
          <a:prstGeom prst="curvedConnector3">
            <a:avLst>
              <a:gd name="adj1" fmla="val -86998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68"/>
          <p:cNvCxnSpPr/>
          <p:nvPr/>
        </p:nvCxnSpPr>
        <p:spPr>
          <a:xfrm rot="16200000" flipH="1">
            <a:off x="4870532" y="2682480"/>
            <a:ext cx="1588" cy="5606252"/>
          </a:xfrm>
          <a:prstGeom prst="curvedConnector3">
            <a:avLst>
              <a:gd name="adj1" fmla="val 2819113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68"/>
          <p:cNvCxnSpPr/>
          <p:nvPr/>
        </p:nvCxnSpPr>
        <p:spPr>
          <a:xfrm rot="16200000" flipH="1">
            <a:off x="5185301" y="2452272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68"/>
          <p:cNvCxnSpPr/>
          <p:nvPr/>
        </p:nvCxnSpPr>
        <p:spPr>
          <a:xfrm rot="5400000" flipH="1" flipV="1">
            <a:off x="5529132" y="1757222"/>
            <a:ext cx="60260" cy="6694068"/>
          </a:xfrm>
          <a:prstGeom prst="curvedConnector3">
            <a:avLst>
              <a:gd name="adj1" fmla="val 1411940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rot="10800000">
            <a:off x="2810048" y="5279866"/>
            <a:ext cx="223526" cy="158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68"/>
          <p:cNvCxnSpPr/>
          <p:nvPr/>
        </p:nvCxnSpPr>
        <p:spPr>
          <a:xfrm rot="5400000" flipH="1">
            <a:off x="1619180" y="4499548"/>
            <a:ext cx="60260" cy="1911857"/>
          </a:xfrm>
          <a:prstGeom prst="curvedConnector3">
            <a:avLst>
              <a:gd name="adj1" fmla="val -3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68"/>
          <p:cNvCxnSpPr/>
          <p:nvPr/>
        </p:nvCxnSpPr>
        <p:spPr>
          <a:xfrm rot="5400000">
            <a:off x="1891645" y="4856576"/>
            <a:ext cx="1588" cy="1137540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68"/>
          <p:cNvCxnSpPr/>
          <p:nvPr/>
        </p:nvCxnSpPr>
        <p:spPr>
          <a:xfrm rot="16200000" flipH="1" flipV="1">
            <a:off x="2257711" y="3509796"/>
            <a:ext cx="60260" cy="3188920"/>
          </a:xfrm>
          <a:prstGeom prst="curvedConnector3">
            <a:avLst>
              <a:gd name="adj1" fmla="val -137516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68"/>
          <p:cNvCxnSpPr/>
          <p:nvPr/>
        </p:nvCxnSpPr>
        <p:spPr>
          <a:xfrm rot="16200000" flipV="1">
            <a:off x="2717281" y="3824543"/>
            <a:ext cx="60260" cy="2559425"/>
          </a:xfrm>
          <a:prstGeom prst="curvedConnector3">
            <a:avLst>
              <a:gd name="adj1" fmla="val 182291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68"/>
          <p:cNvCxnSpPr/>
          <p:nvPr/>
        </p:nvCxnSpPr>
        <p:spPr>
          <a:xfrm flipH="1">
            <a:off x="1922583" y="5279866"/>
            <a:ext cx="2164528" cy="145480"/>
          </a:xfrm>
          <a:prstGeom prst="curvedConnector4">
            <a:avLst>
              <a:gd name="adj1" fmla="val -10561"/>
              <a:gd name="adj2" fmla="val 54080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68"/>
          <p:cNvCxnSpPr/>
          <p:nvPr/>
        </p:nvCxnSpPr>
        <p:spPr>
          <a:xfrm rot="5400000">
            <a:off x="4019775" y="4788778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68"/>
          <p:cNvCxnSpPr/>
          <p:nvPr/>
        </p:nvCxnSpPr>
        <p:spPr>
          <a:xfrm rot="16200000" flipH="1" flipV="1">
            <a:off x="4555011" y="4546238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Arrow Connector 68"/>
          <p:cNvCxnSpPr/>
          <p:nvPr/>
        </p:nvCxnSpPr>
        <p:spPr>
          <a:xfrm rot="16200000" flipH="1" flipV="1">
            <a:off x="5548421" y="4853689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68"/>
          <p:cNvCxnSpPr/>
          <p:nvPr/>
        </p:nvCxnSpPr>
        <p:spPr>
          <a:xfrm rot="5400000">
            <a:off x="5813831" y="5280524"/>
            <a:ext cx="1588" cy="289645"/>
          </a:xfrm>
          <a:prstGeom prst="curvedConnector3">
            <a:avLst>
              <a:gd name="adj1" fmla="val 11592132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Arrow Connector 68"/>
          <p:cNvCxnSpPr/>
          <p:nvPr/>
        </p:nvCxnSpPr>
        <p:spPr>
          <a:xfrm rot="5400000">
            <a:off x="3648120" y="2072045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68"/>
          <p:cNvCxnSpPr/>
          <p:nvPr/>
        </p:nvCxnSpPr>
        <p:spPr>
          <a:xfrm rot="5400000">
            <a:off x="6092589" y="3989100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68"/>
          <p:cNvCxnSpPr/>
          <p:nvPr/>
        </p:nvCxnSpPr>
        <p:spPr>
          <a:xfrm rot="16200000" flipV="1">
            <a:off x="6790824" y="3477189"/>
            <a:ext cx="29780" cy="3284613"/>
          </a:xfrm>
          <a:prstGeom prst="curvedConnector3">
            <a:avLst>
              <a:gd name="adj1" fmla="val 1961495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68"/>
          <p:cNvCxnSpPr/>
          <p:nvPr/>
        </p:nvCxnSpPr>
        <p:spPr>
          <a:xfrm rot="16200000" flipV="1">
            <a:off x="7588079" y="3960991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/>
          <p:cNvCxnSpPr/>
          <p:nvPr/>
        </p:nvCxnSpPr>
        <p:spPr>
          <a:xfrm flipH="1">
            <a:off x="2228057" y="5292718"/>
            <a:ext cx="17237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68"/>
          <p:cNvCxnSpPr/>
          <p:nvPr/>
        </p:nvCxnSpPr>
        <p:spPr>
          <a:xfrm rot="16200000" flipV="1">
            <a:off x="6961229" y="3965165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68"/>
          <p:cNvCxnSpPr/>
          <p:nvPr/>
        </p:nvCxnSpPr>
        <p:spPr>
          <a:xfrm rot="5400000">
            <a:off x="3646905" y="2069346"/>
            <a:ext cx="1588" cy="6827122"/>
          </a:xfrm>
          <a:prstGeom prst="curvedConnector3">
            <a:avLst>
              <a:gd name="adj1" fmla="val 8337376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68"/>
          <p:cNvCxnSpPr/>
          <p:nvPr/>
        </p:nvCxnSpPr>
        <p:spPr>
          <a:xfrm rot="5400000" flipH="1" flipV="1">
            <a:off x="849913" y="4659940"/>
            <a:ext cx="1588" cy="943494"/>
          </a:xfrm>
          <a:prstGeom prst="curvedConnector3">
            <a:avLst>
              <a:gd name="adj1" fmla="val 1819017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68"/>
          <p:cNvCxnSpPr/>
          <p:nvPr/>
        </p:nvCxnSpPr>
        <p:spPr>
          <a:xfrm rot="5400000" flipH="1" flipV="1">
            <a:off x="4466921" y="2422208"/>
            <a:ext cx="60260" cy="6061137"/>
          </a:xfrm>
          <a:prstGeom prst="curvedConnector3">
            <a:avLst>
              <a:gd name="adj1" fmla="val -165968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68"/>
          <p:cNvCxnSpPr/>
          <p:nvPr/>
        </p:nvCxnSpPr>
        <p:spPr>
          <a:xfrm rot="5400000">
            <a:off x="6091374" y="3986401"/>
            <a:ext cx="1588" cy="2872492"/>
          </a:xfrm>
          <a:prstGeom prst="curvedConnector3">
            <a:avLst>
              <a:gd name="adj1" fmla="val 14591314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68"/>
          <p:cNvCxnSpPr/>
          <p:nvPr/>
        </p:nvCxnSpPr>
        <p:spPr>
          <a:xfrm rot="5400000">
            <a:off x="4018560" y="4786079"/>
            <a:ext cx="1588" cy="1273136"/>
          </a:xfrm>
          <a:prstGeom prst="curvedConnector3">
            <a:avLst>
              <a:gd name="adj1" fmla="val 1819017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/>
          <p:cNvCxnSpPr/>
          <p:nvPr/>
        </p:nvCxnSpPr>
        <p:spPr>
          <a:xfrm rot="10800000">
            <a:off x="2808833" y="5277167"/>
            <a:ext cx="223526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 flipH="1">
            <a:off x="2226842" y="5290019"/>
            <a:ext cx="17237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68"/>
          <p:cNvCxnSpPr/>
          <p:nvPr/>
        </p:nvCxnSpPr>
        <p:spPr>
          <a:xfrm rot="16200000" flipH="1">
            <a:off x="5184086" y="2449573"/>
            <a:ext cx="1588" cy="5946147"/>
          </a:xfrm>
          <a:prstGeom prst="curvedConnector3">
            <a:avLst>
              <a:gd name="adj1" fmla="val 82969799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68"/>
          <p:cNvCxnSpPr/>
          <p:nvPr/>
        </p:nvCxnSpPr>
        <p:spPr>
          <a:xfrm rot="16200000" flipV="1">
            <a:off x="6960014" y="3962466"/>
            <a:ext cx="60260" cy="2286529"/>
          </a:xfrm>
          <a:prstGeom prst="curvedConnector3">
            <a:avLst>
              <a:gd name="adj1" fmla="val 117856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68"/>
          <p:cNvCxnSpPr/>
          <p:nvPr/>
        </p:nvCxnSpPr>
        <p:spPr>
          <a:xfrm rot="16200000" flipH="1" flipV="1">
            <a:off x="5547206" y="4850990"/>
            <a:ext cx="20255" cy="541138"/>
          </a:xfrm>
          <a:prstGeom prst="curvedConnector3">
            <a:avLst>
              <a:gd name="adj1" fmla="val -90288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68"/>
          <p:cNvCxnSpPr/>
          <p:nvPr/>
        </p:nvCxnSpPr>
        <p:spPr>
          <a:xfrm rot="16200000" flipH="1" flipV="1">
            <a:off x="4553796" y="4543539"/>
            <a:ext cx="60260" cy="1116035"/>
          </a:xfrm>
          <a:prstGeom prst="curvedConnector3">
            <a:avLst>
              <a:gd name="adj1" fmla="val -205485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68"/>
          <p:cNvCxnSpPr/>
          <p:nvPr/>
        </p:nvCxnSpPr>
        <p:spPr>
          <a:xfrm rot="16200000" flipH="1" flipV="1">
            <a:off x="2256496" y="3507097"/>
            <a:ext cx="60260" cy="3188920"/>
          </a:xfrm>
          <a:prstGeom prst="curvedConnector3">
            <a:avLst>
              <a:gd name="adj1" fmla="val -137516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68"/>
          <p:cNvCxnSpPr/>
          <p:nvPr/>
        </p:nvCxnSpPr>
        <p:spPr>
          <a:xfrm rot="16200000" flipH="1">
            <a:off x="4871035" y="1448861"/>
            <a:ext cx="1588" cy="8068092"/>
          </a:xfrm>
          <a:prstGeom prst="curvedConnector3">
            <a:avLst>
              <a:gd name="adj1" fmla="val 1439546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Arrow Connector 68"/>
          <p:cNvCxnSpPr/>
          <p:nvPr/>
        </p:nvCxnSpPr>
        <p:spPr>
          <a:xfrm rot="16200000" flipV="1">
            <a:off x="7586864" y="3958292"/>
            <a:ext cx="60260" cy="2286529"/>
          </a:xfrm>
          <a:prstGeom prst="curvedConnector3">
            <a:avLst>
              <a:gd name="adj1" fmla="val 47935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Rectangle 337"/>
          <p:cNvSpPr/>
          <p:nvPr/>
        </p:nvSpPr>
        <p:spPr>
          <a:xfrm>
            <a:off x="3422496" y="356229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3847892" y="35622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40" name="Rectangle 339"/>
          <p:cNvSpPr/>
          <p:nvPr/>
        </p:nvSpPr>
        <p:spPr>
          <a:xfrm>
            <a:off x="3982640" y="35622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41" name="Rectangle 340"/>
          <p:cNvSpPr/>
          <p:nvPr/>
        </p:nvSpPr>
        <p:spPr>
          <a:xfrm>
            <a:off x="4154256" y="356229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342" name="Rectangle 341"/>
          <p:cNvSpPr/>
          <p:nvPr/>
        </p:nvSpPr>
        <p:spPr>
          <a:xfrm>
            <a:off x="4298622" y="356229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343" name="Rectangle 342"/>
          <p:cNvSpPr/>
          <p:nvPr/>
        </p:nvSpPr>
        <p:spPr>
          <a:xfrm>
            <a:off x="4442988" y="356229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344" name="Rectangle 343"/>
          <p:cNvSpPr/>
          <p:nvPr/>
        </p:nvSpPr>
        <p:spPr>
          <a:xfrm>
            <a:off x="4606590" y="35622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45" name="Rectangle 344"/>
          <p:cNvSpPr/>
          <p:nvPr/>
        </p:nvSpPr>
        <p:spPr>
          <a:xfrm>
            <a:off x="4741338" y="35622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46" name="Rectangle 345"/>
          <p:cNvSpPr/>
          <p:nvPr/>
        </p:nvSpPr>
        <p:spPr>
          <a:xfrm>
            <a:off x="4912954" y="35622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47" name="Rectangle 346"/>
          <p:cNvSpPr/>
          <p:nvPr/>
        </p:nvSpPr>
        <p:spPr>
          <a:xfrm>
            <a:off x="5084570" y="35622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48" name="Rectangle 347"/>
          <p:cNvSpPr/>
          <p:nvPr/>
        </p:nvSpPr>
        <p:spPr>
          <a:xfrm>
            <a:off x="5256186" y="356229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349" name="Rectangle 348"/>
          <p:cNvSpPr/>
          <p:nvPr/>
        </p:nvSpPr>
        <p:spPr>
          <a:xfrm>
            <a:off x="5419788" y="35622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50" name="Rectangle 349"/>
          <p:cNvSpPr/>
          <p:nvPr/>
        </p:nvSpPr>
        <p:spPr>
          <a:xfrm>
            <a:off x="5554536" y="35622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51" name="Rectangle 350"/>
          <p:cNvSpPr/>
          <p:nvPr/>
        </p:nvSpPr>
        <p:spPr>
          <a:xfrm>
            <a:off x="5726152" y="35622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52" name="Rectangle 351"/>
          <p:cNvSpPr/>
          <p:nvPr/>
        </p:nvSpPr>
        <p:spPr>
          <a:xfrm>
            <a:off x="5860896" y="35622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53" name="Rectangle 352"/>
          <p:cNvSpPr/>
          <p:nvPr/>
        </p:nvSpPr>
        <p:spPr>
          <a:xfrm>
            <a:off x="3276600" y="15240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3701996" y="152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55" name="Rectangle 354"/>
          <p:cNvSpPr/>
          <p:nvPr/>
        </p:nvSpPr>
        <p:spPr>
          <a:xfrm>
            <a:off x="3836744" y="152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58" name="Rectangle 357"/>
          <p:cNvSpPr/>
          <p:nvPr/>
        </p:nvSpPr>
        <p:spPr>
          <a:xfrm>
            <a:off x="4335449" y="1524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359" name="Rectangle 358"/>
          <p:cNvSpPr/>
          <p:nvPr/>
        </p:nvSpPr>
        <p:spPr>
          <a:xfrm>
            <a:off x="4495800" y="152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60" name="Rectangle 359"/>
          <p:cNvSpPr/>
          <p:nvPr/>
        </p:nvSpPr>
        <p:spPr>
          <a:xfrm>
            <a:off x="4630548" y="152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61" name="Rectangle 360"/>
          <p:cNvSpPr/>
          <p:nvPr/>
        </p:nvSpPr>
        <p:spPr>
          <a:xfrm>
            <a:off x="4002155" y="152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62" name="Rectangle 361"/>
          <p:cNvSpPr/>
          <p:nvPr/>
        </p:nvSpPr>
        <p:spPr>
          <a:xfrm>
            <a:off x="4173771" y="152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63" name="Rectangle 362"/>
          <p:cNvSpPr/>
          <p:nvPr/>
        </p:nvSpPr>
        <p:spPr>
          <a:xfrm>
            <a:off x="5110290" y="15240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364" name="Rectangle 363"/>
          <p:cNvSpPr/>
          <p:nvPr/>
        </p:nvSpPr>
        <p:spPr>
          <a:xfrm>
            <a:off x="5273892" y="152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65" name="Rectangle 364"/>
          <p:cNvSpPr/>
          <p:nvPr/>
        </p:nvSpPr>
        <p:spPr>
          <a:xfrm>
            <a:off x="5408640" y="15240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366" name="Rectangle 365"/>
          <p:cNvSpPr/>
          <p:nvPr/>
        </p:nvSpPr>
        <p:spPr>
          <a:xfrm>
            <a:off x="5580256" y="152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67" name="Rectangle 366"/>
          <p:cNvSpPr/>
          <p:nvPr/>
        </p:nvSpPr>
        <p:spPr>
          <a:xfrm>
            <a:off x="5715000" y="15240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368" name="Rectangle 367"/>
          <p:cNvSpPr/>
          <p:nvPr/>
        </p:nvSpPr>
        <p:spPr>
          <a:xfrm>
            <a:off x="4816502" y="1524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369" name="Rectangle 368"/>
          <p:cNvSpPr/>
          <p:nvPr/>
        </p:nvSpPr>
        <p:spPr>
          <a:xfrm>
            <a:off x="4960868" y="15240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C4D30-DD80-804D-9120-3CBB3DB7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"/>
                            </p:stCondLst>
                            <p:childTnLst>
                              <p:par>
                                <p:cTn id="1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0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00"/>
                            </p:stCondLst>
                            <p:childTnLst>
                              <p:par>
                                <p:cTn id="1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200"/>
                            </p:stCondLst>
                            <p:childTnLst>
                              <p:par>
                                <p:cTn id="1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0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00"/>
                            </p:stCondLst>
                            <p:childTnLst>
                              <p:par>
                                <p:cTn id="2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6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00"/>
                            </p:stCondLst>
                            <p:childTnLst>
                              <p:par>
                                <p:cTn id="2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00"/>
                            </p:stCondLst>
                            <p:childTnLst>
                              <p:par>
                                <p:cTn id="2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339" grpId="0"/>
      <p:bldP spid="340" grpId="0"/>
      <p:bldP spid="341" grpId="0"/>
      <p:bldP spid="342" grpId="0"/>
      <p:bldP spid="343" grpId="0"/>
      <p:bldP spid="344" grpId="0"/>
      <p:bldP spid="345" grpId="0"/>
      <p:bldP spid="346" grpId="0"/>
      <p:bldP spid="347" grpId="0"/>
      <p:bldP spid="348" grpId="0"/>
      <p:bldP spid="349" grpId="0"/>
      <p:bldP spid="350" grpId="0"/>
      <p:bldP spid="351" grpId="0"/>
      <p:bldP spid="352" grpId="0"/>
      <p:bldP spid="354" grpId="0"/>
      <p:bldP spid="355" grpId="0"/>
      <p:bldP spid="358" grpId="0"/>
      <p:bldP spid="359" grpId="0"/>
      <p:bldP spid="360" grpId="0"/>
      <p:bldP spid="361" grpId="0"/>
      <p:bldP spid="362" grpId="0"/>
      <p:bldP spid="363" grpId="0"/>
      <p:bldP spid="364" grpId="0"/>
      <p:bldP spid="365" grpId="0"/>
      <p:bldP spid="366" grpId="0"/>
      <p:bldP spid="367" grpId="0"/>
      <p:bldP spid="368" grpId="0"/>
      <p:bldP spid="3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183502" y="3434210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57869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>
            <a:off x="919844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>
            <a:off x="2091419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5" name="Straight Arrow Connector 84"/>
          <p:cNvCxnSpPr/>
          <p:nvPr/>
        </p:nvCxnSpPr>
        <p:spPr>
          <a:xfrm>
            <a:off x="2681969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>
            <a:off x="4405994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7" name="Straight Arrow Connector 86"/>
          <p:cNvCxnSpPr/>
          <p:nvPr/>
        </p:nvCxnSpPr>
        <p:spPr>
          <a:xfrm>
            <a:off x="4996544" y="3891410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8" name="Straight Arrow Connector 87"/>
          <p:cNvCxnSpPr/>
          <p:nvPr/>
        </p:nvCxnSpPr>
        <p:spPr>
          <a:xfrm>
            <a:off x="6225269" y="3881885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>
            <a:off x="7434944" y="3881885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0" name="Straight Arrow Connector 89"/>
          <p:cNvCxnSpPr/>
          <p:nvPr/>
        </p:nvCxnSpPr>
        <p:spPr>
          <a:xfrm>
            <a:off x="7996919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760881" y="3434210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38388" y="343421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916664" y="343421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4940" y="343421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086874" y="343421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672396" y="343421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233873" y="343421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812149" y="343421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412868" y="343421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049686" y="343421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680092" y="343421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64011" y="343421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842287" y="3434210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411522" y="3434210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sp>
        <p:nvSpPr>
          <p:cNvPr id="106" name="Oval 105"/>
          <p:cNvSpPr/>
          <p:nvPr/>
        </p:nvSpPr>
        <p:spPr>
          <a:xfrm>
            <a:off x="11373" y="3712594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504692" y="3723268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582290" y="3726826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158561" y="3716152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739122" y="3721758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328835" y="3710185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922669" y="3722815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071395" y="3723268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644581" y="3711084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5253662" y="3715246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874651" y="3710609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6489106" y="3719710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066772" y="3714642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7648584" y="3707526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8231410" y="3718200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8798801" y="3706016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3262994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4" name="Straight Arrow Connector 153"/>
          <p:cNvCxnSpPr/>
          <p:nvPr/>
        </p:nvCxnSpPr>
        <p:spPr>
          <a:xfrm>
            <a:off x="3844019" y="389141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5" name="Straight Arrow Connector 154"/>
          <p:cNvCxnSpPr/>
          <p:nvPr/>
        </p:nvCxnSpPr>
        <p:spPr>
          <a:xfrm>
            <a:off x="8577944" y="3881885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6" name="Straight Arrow Connector 155"/>
          <p:cNvCxnSpPr/>
          <p:nvPr/>
        </p:nvCxnSpPr>
        <p:spPr>
          <a:xfrm>
            <a:off x="5596619" y="3881885"/>
            <a:ext cx="27432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7" name="Straight Arrow Connector 156"/>
          <p:cNvCxnSpPr/>
          <p:nvPr/>
        </p:nvCxnSpPr>
        <p:spPr>
          <a:xfrm>
            <a:off x="6825344" y="3881885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8" name="Straight Arrow Connector 157"/>
          <p:cNvCxnSpPr/>
          <p:nvPr/>
        </p:nvCxnSpPr>
        <p:spPr>
          <a:xfrm>
            <a:off x="1487745" y="3881491"/>
            <a:ext cx="251377" cy="560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60" name="Rectangle 159"/>
          <p:cNvSpPr/>
          <p:nvPr/>
        </p:nvSpPr>
        <p:spPr>
          <a:xfrm>
            <a:off x="2681969" y="1174377"/>
            <a:ext cx="3888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Straight Arrow Connector 160"/>
          <p:cNvCxnSpPr>
            <a:stCxn id="164" idx="6"/>
            <a:endCxn id="167" idx="2"/>
          </p:cNvCxnSpPr>
          <p:nvPr/>
        </p:nvCxnSpPr>
        <p:spPr>
          <a:xfrm>
            <a:off x="421179" y="2029658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49"/>
          <p:cNvGrpSpPr/>
          <p:nvPr/>
        </p:nvGrpSpPr>
        <p:grpSpPr>
          <a:xfrm>
            <a:off x="-27302" y="1823918"/>
            <a:ext cx="519566" cy="411480"/>
            <a:chOff x="-38100" y="3617912"/>
            <a:chExt cx="519566" cy="411480"/>
          </a:xfrm>
        </p:grpSpPr>
        <p:sp>
          <p:nvSpPr>
            <p:cNvPr id="163" name="TextBox 162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22" name="Group 50"/>
          <p:cNvGrpSpPr/>
          <p:nvPr/>
        </p:nvGrpSpPr>
        <p:grpSpPr>
          <a:xfrm>
            <a:off x="582526" y="1831538"/>
            <a:ext cx="519694" cy="411480"/>
            <a:chOff x="784012" y="3625532"/>
            <a:chExt cx="519694" cy="411480"/>
          </a:xfrm>
        </p:grpSpPr>
        <p:sp>
          <p:nvSpPr>
            <p:cNvPr id="166" name="TextBox 165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3" name="Group 51"/>
          <p:cNvGrpSpPr/>
          <p:nvPr/>
        </p:nvGrpSpPr>
        <p:grpSpPr>
          <a:xfrm>
            <a:off x="1192482" y="1833443"/>
            <a:ext cx="520463" cy="411480"/>
            <a:chOff x="1361519" y="3627437"/>
            <a:chExt cx="520463" cy="411480"/>
          </a:xfrm>
        </p:grpSpPr>
        <p:sp>
          <p:nvSpPr>
            <p:cNvPr id="169" name="TextBox 168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4" name="Group 52"/>
          <p:cNvGrpSpPr/>
          <p:nvPr/>
        </p:nvGrpSpPr>
        <p:grpSpPr>
          <a:xfrm>
            <a:off x="1803207" y="1823918"/>
            <a:ext cx="520463" cy="411480"/>
            <a:chOff x="1939795" y="3617912"/>
            <a:chExt cx="520463" cy="411480"/>
          </a:xfrm>
        </p:grpSpPr>
        <p:sp>
          <p:nvSpPr>
            <p:cNvPr id="172" name="TextBox 171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5" name="Group 53"/>
          <p:cNvGrpSpPr/>
          <p:nvPr/>
        </p:nvGrpSpPr>
        <p:grpSpPr>
          <a:xfrm>
            <a:off x="2413932" y="1823918"/>
            <a:ext cx="534121" cy="411480"/>
            <a:chOff x="2518071" y="3617912"/>
            <a:chExt cx="534121" cy="411480"/>
          </a:xfrm>
        </p:grpSpPr>
        <p:sp>
          <p:nvSpPr>
            <p:cNvPr id="175" name="TextBox 174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6" name="Group 54"/>
          <p:cNvGrpSpPr/>
          <p:nvPr/>
        </p:nvGrpSpPr>
        <p:grpSpPr>
          <a:xfrm>
            <a:off x="3038315" y="1831538"/>
            <a:ext cx="527709" cy="411480"/>
            <a:chOff x="3110005" y="3625532"/>
            <a:chExt cx="527709" cy="411480"/>
          </a:xfrm>
        </p:grpSpPr>
        <p:sp>
          <p:nvSpPr>
            <p:cNvPr id="178" name="TextBox 177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3656286" y="1833443"/>
            <a:ext cx="503664" cy="411480"/>
            <a:chOff x="3695527" y="3627437"/>
            <a:chExt cx="503664" cy="411480"/>
          </a:xfrm>
        </p:grpSpPr>
        <p:sp>
          <p:nvSpPr>
            <p:cNvPr id="181" name="TextBox 180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8" name="Group 56"/>
          <p:cNvGrpSpPr/>
          <p:nvPr/>
        </p:nvGrpSpPr>
        <p:grpSpPr>
          <a:xfrm>
            <a:off x="4250212" y="1831538"/>
            <a:ext cx="520463" cy="411480"/>
            <a:chOff x="4257004" y="3625532"/>
            <a:chExt cx="520463" cy="411480"/>
          </a:xfrm>
        </p:grpSpPr>
        <p:sp>
          <p:nvSpPr>
            <p:cNvPr id="184" name="TextBox 183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9" name="Group 57"/>
          <p:cNvGrpSpPr/>
          <p:nvPr/>
        </p:nvGrpSpPr>
        <p:grpSpPr>
          <a:xfrm>
            <a:off x="4860937" y="1822013"/>
            <a:ext cx="542906" cy="411480"/>
            <a:chOff x="4835280" y="3616007"/>
            <a:chExt cx="542906" cy="411480"/>
          </a:xfrm>
        </p:grpSpPr>
        <p:sp>
          <p:nvSpPr>
            <p:cNvPr id="187" name="TextBox 186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188" name="Oval 187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30" name="Group 58"/>
          <p:cNvGrpSpPr/>
          <p:nvPr/>
        </p:nvGrpSpPr>
        <p:grpSpPr>
          <a:xfrm>
            <a:off x="5494105" y="1822013"/>
            <a:ext cx="579005" cy="411480"/>
            <a:chOff x="5435999" y="3616007"/>
            <a:chExt cx="579005" cy="411480"/>
          </a:xfrm>
        </p:grpSpPr>
        <p:sp>
          <p:nvSpPr>
            <p:cNvPr id="190" name="TextBox 189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31" name="Group 59"/>
          <p:cNvGrpSpPr/>
          <p:nvPr/>
        </p:nvGrpSpPr>
        <p:grpSpPr>
          <a:xfrm>
            <a:off x="6163372" y="1831538"/>
            <a:ext cx="572593" cy="411480"/>
            <a:chOff x="6072817" y="3625532"/>
            <a:chExt cx="572593" cy="411480"/>
          </a:xfrm>
        </p:grpSpPr>
        <p:sp>
          <p:nvSpPr>
            <p:cNvPr id="193" name="TextBox 192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4" name="Group 60"/>
          <p:cNvGrpSpPr/>
          <p:nvPr/>
        </p:nvGrpSpPr>
        <p:grpSpPr>
          <a:xfrm>
            <a:off x="6826227" y="1822013"/>
            <a:ext cx="526106" cy="411480"/>
            <a:chOff x="6703223" y="3616007"/>
            <a:chExt cx="526106" cy="411480"/>
          </a:xfrm>
        </p:grpSpPr>
        <p:sp>
          <p:nvSpPr>
            <p:cNvPr id="196" name="TextBox 195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5" name="Group 61"/>
          <p:cNvGrpSpPr/>
          <p:nvPr/>
        </p:nvGrpSpPr>
        <p:grpSpPr>
          <a:xfrm>
            <a:off x="7442595" y="1823918"/>
            <a:ext cx="520463" cy="411480"/>
            <a:chOff x="7287142" y="3617912"/>
            <a:chExt cx="520463" cy="411480"/>
          </a:xfrm>
        </p:grpSpPr>
        <p:sp>
          <p:nvSpPr>
            <p:cNvPr id="199" name="TextBox 198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6" name="Group 62"/>
          <p:cNvGrpSpPr/>
          <p:nvPr/>
        </p:nvGrpSpPr>
        <p:grpSpPr>
          <a:xfrm>
            <a:off x="8053320" y="1823918"/>
            <a:ext cx="511422" cy="411480"/>
            <a:chOff x="7865418" y="3617912"/>
            <a:chExt cx="511422" cy="411480"/>
          </a:xfrm>
        </p:grpSpPr>
        <p:sp>
          <p:nvSpPr>
            <p:cNvPr id="202" name="TextBox 201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67" name="Group 63"/>
          <p:cNvGrpSpPr/>
          <p:nvPr/>
        </p:nvGrpSpPr>
        <p:grpSpPr>
          <a:xfrm>
            <a:off x="8655001" y="1831538"/>
            <a:ext cx="519566" cy="411480"/>
            <a:chOff x="8644203" y="3625532"/>
            <a:chExt cx="519566" cy="411480"/>
          </a:xfrm>
        </p:grpSpPr>
        <p:sp>
          <p:nvSpPr>
            <p:cNvPr id="205" name="TextBox 204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207" name="Straight Arrow Connector 206"/>
          <p:cNvCxnSpPr/>
          <p:nvPr/>
        </p:nvCxnSpPr>
        <p:spPr>
          <a:xfrm>
            <a:off x="1033559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1633634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2252759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2881409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3519584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4110134" y="203696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4697098" y="204648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5357909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5996084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6662834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272434" y="202553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7887973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>
            <a:off x="8501159" y="204648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A Slightly Different Path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5453" y="2438400"/>
            <a:ext cx="260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3-mers as </a:t>
            </a:r>
            <a:r>
              <a:rPr lang="en-US" i="0" dirty="0">
                <a:solidFill>
                  <a:srgbClr val="FF0000"/>
                </a:solidFill>
              </a:rPr>
              <a:t>nodes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3307853" y="4267200"/>
            <a:ext cx="260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3-mers as </a:t>
            </a:r>
            <a:r>
              <a:rPr lang="en-US" i="0" dirty="0">
                <a:solidFill>
                  <a:srgbClr val="0000FF"/>
                </a:solidFill>
              </a:rPr>
              <a:t>edges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406002" y="5512816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580369" y="5970016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17" name="Oval 116"/>
          <p:cNvSpPr/>
          <p:nvPr/>
        </p:nvSpPr>
        <p:spPr>
          <a:xfrm>
            <a:off x="4233873" y="5791200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804790" y="5805432"/>
            <a:ext cx="329184" cy="33067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882" y="5022576"/>
            <a:ext cx="759837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+mn-lt"/>
              </a:rPr>
              <a:t>How do we label the starting and ending nodes of an edge?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188344" y="576677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732923" y="5785350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672375" y="579207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kern="0" dirty="0">
                <a:solidFill>
                  <a:sysClr val="windowText" lastClr="000000"/>
                </a:solidFill>
                <a:latin typeface="Calibri" pitchFamily="34" charset="0"/>
              </a:rPr>
              <a:t>p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refix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295301" y="5816128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 kern="0" dirty="0">
                <a:solidFill>
                  <a:sysClr val="windowText" lastClr="000000"/>
                </a:solidFill>
                <a:latin typeface="Calibri" pitchFamily="34" charset="0"/>
              </a:rPr>
              <a:t>suffix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of 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B80EC8-3473-AA47-B0DB-102E749E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9721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7" grpId="0" animBg="1"/>
      <p:bldP spid="118" grpId="0" animBg="1"/>
      <p:bldP spid="5" grpId="0" animBg="1"/>
      <p:bldP spid="120" grpId="0"/>
      <p:bldP spid="121" grpId="0"/>
      <p:bldP spid="123" grpId="0"/>
      <p:bldP spid="1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76" y="3434210"/>
            <a:ext cx="9212664" cy="651486"/>
            <a:chOff x="-13445" y="2819400"/>
            <a:chExt cx="9212664" cy="651486"/>
          </a:xfrm>
        </p:grpSpPr>
        <p:sp>
          <p:nvSpPr>
            <p:cNvPr id="81" name="TextBox 80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>
              <a:off x="94297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21145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>
            <a:xfrm>
              <a:off x="27051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>
              <a:off x="4429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>
            <a:xfrm>
              <a:off x="5019675" y="32766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>
            <a:xfrm>
              <a:off x="624840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7458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90" name="Straight Arrow Connector 89"/>
            <p:cNvCxnSpPr/>
            <p:nvPr/>
          </p:nvCxnSpPr>
          <p:spPr>
            <a:xfrm>
              <a:off x="80200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361519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39795" y="2819400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518071" y="2819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0005" y="2819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695527" y="28194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257004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35280" y="28194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435999" y="2819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072817" y="28194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703223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287142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865418" y="2819400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434653" y="2819400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05" name="Group 161"/>
            <p:cNvGrpSpPr/>
            <p:nvPr/>
          </p:nvGrpSpPr>
          <p:grpSpPr>
            <a:xfrm>
              <a:off x="-13445" y="3082504"/>
              <a:ext cx="437940" cy="369332"/>
              <a:chOff x="-13445" y="3108920"/>
              <a:chExt cx="437940" cy="369332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-13445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8" name="Group 155"/>
            <p:cNvGrpSpPr/>
            <p:nvPr/>
          </p:nvGrpSpPr>
          <p:grpSpPr>
            <a:xfrm>
              <a:off x="3470561" y="3101554"/>
              <a:ext cx="445956" cy="369332"/>
              <a:chOff x="3482502" y="3117296"/>
              <a:chExt cx="445956" cy="369332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1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4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7" name="Group 158"/>
            <p:cNvGrpSpPr/>
            <p:nvPr/>
          </p:nvGrpSpPr>
          <p:grpSpPr>
            <a:xfrm>
              <a:off x="1718074" y="3101554"/>
              <a:ext cx="445956" cy="369332"/>
              <a:chOff x="1734359" y="3110180"/>
              <a:chExt cx="445956" cy="369332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0" name="Group 157"/>
            <p:cNvGrpSpPr/>
            <p:nvPr/>
          </p:nvGrpSpPr>
          <p:grpSpPr>
            <a:xfrm>
              <a:off x="2291441" y="3082504"/>
              <a:ext cx="453970" cy="369332"/>
              <a:chOff x="2318088" y="3101804"/>
              <a:chExt cx="453970" cy="369332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3" name="Group 156"/>
            <p:cNvGrpSpPr/>
            <p:nvPr/>
          </p:nvGrpSpPr>
          <p:grpSpPr>
            <a:xfrm>
              <a:off x="2901747" y="3092029"/>
              <a:ext cx="431528" cy="369332"/>
              <a:chOff x="2911989" y="3108224"/>
              <a:chExt cx="431528" cy="369332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6" name="Group 154"/>
            <p:cNvGrpSpPr/>
            <p:nvPr/>
          </p:nvGrpSpPr>
          <p:grpSpPr>
            <a:xfrm>
              <a:off x="4050597" y="3101554"/>
              <a:ext cx="437940" cy="369332"/>
              <a:chOff x="4070871" y="3117296"/>
              <a:chExt cx="437940" cy="369332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9" name="Group 153"/>
            <p:cNvGrpSpPr/>
            <p:nvPr/>
          </p:nvGrpSpPr>
          <p:grpSpPr>
            <a:xfrm>
              <a:off x="4623650" y="3092029"/>
              <a:ext cx="445956" cy="369332"/>
              <a:chOff x="4663086" y="3111329"/>
              <a:chExt cx="445956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2" name="Group 152"/>
            <p:cNvGrpSpPr/>
            <p:nvPr/>
          </p:nvGrpSpPr>
          <p:grpSpPr>
            <a:xfrm>
              <a:off x="5203336" y="3092029"/>
              <a:ext cx="476412" cy="369332"/>
              <a:chOff x="5226023" y="3108677"/>
              <a:chExt cx="476412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5" name="Group 151"/>
            <p:cNvGrpSpPr/>
            <p:nvPr/>
          </p:nvGrpSpPr>
          <p:grpSpPr>
            <a:xfrm>
              <a:off x="5823353" y="3082504"/>
              <a:ext cx="476412" cy="369332"/>
              <a:chOff x="5810223" y="3103789"/>
              <a:chExt cx="476412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8" name="Group 150"/>
            <p:cNvGrpSpPr/>
            <p:nvPr/>
          </p:nvGrpSpPr>
          <p:grpSpPr>
            <a:xfrm>
              <a:off x="6443370" y="3092029"/>
              <a:ext cx="471604" cy="369332"/>
              <a:chOff x="6394423" y="3100655"/>
              <a:chExt cx="471604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1" name="Group 121"/>
            <p:cNvGrpSpPr/>
            <p:nvPr/>
          </p:nvGrpSpPr>
          <p:grpSpPr>
            <a:xfrm>
              <a:off x="7058579" y="3082504"/>
              <a:ext cx="437940" cy="369332"/>
              <a:chOff x="7008512" y="3091130"/>
              <a:chExt cx="437940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19"/>
            <p:cNvGrpSpPr/>
            <p:nvPr/>
          </p:nvGrpSpPr>
          <p:grpSpPr>
            <a:xfrm>
              <a:off x="7622107" y="3082504"/>
              <a:ext cx="445956" cy="369332"/>
              <a:chOff x="7587644" y="3105362"/>
              <a:chExt cx="445956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16"/>
            <p:cNvGrpSpPr/>
            <p:nvPr/>
          </p:nvGrpSpPr>
          <p:grpSpPr>
            <a:xfrm>
              <a:off x="8201793" y="3101554"/>
              <a:ext cx="445956" cy="369332"/>
              <a:chOff x="8159660" y="3113738"/>
              <a:chExt cx="445956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0" name="Group 113"/>
            <p:cNvGrpSpPr/>
            <p:nvPr/>
          </p:nvGrpSpPr>
          <p:grpSpPr>
            <a:xfrm>
              <a:off x="8786990" y="3082504"/>
              <a:ext cx="412229" cy="369332"/>
              <a:chOff x="8786990" y="3082504"/>
              <a:chExt cx="412229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53" name="Straight Arrow Connector 152"/>
            <p:cNvCxnSpPr/>
            <p:nvPr/>
          </p:nvCxnSpPr>
          <p:spPr>
            <a:xfrm>
              <a:off x="3286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4" name="Straight Arrow Connector 153"/>
            <p:cNvCxnSpPr/>
            <p:nvPr/>
          </p:nvCxnSpPr>
          <p:spPr>
            <a:xfrm>
              <a:off x="38671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5" name="Straight Arrow Connector 154"/>
            <p:cNvCxnSpPr/>
            <p:nvPr/>
          </p:nvCxnSpPr>
          <p:spPr>
            <a:xfrm>
              <a:off x="8601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6" name="Straight Arrow Connector 155"/>
            <p:cNvCxnSpPr/>
            <p:nvPr/>
          </p:nvCxnSpPr>
          <p:spPr>
            <a:xfrm>
              <a:off x="561975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7" name="Straight Arrow Connector 156"/>
            <p:cNvCxnSpPr/>
            <p:nvPr/>
          </p:nvCxnSpPr>
          <p:spPr>
            <a:xfrm>
              <a:off x="68484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8" name="Straight Arrow Connector 157"/>
            <p:cNvCxnSpPr/>
            <p:nvPr/>
          </p:nvCxnSpPr>
          <p:spPr>
            <a:xfrm>
              <a:off x="1510876" y="3266681"/>
              <a:ext cx="251377" cy="56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60" name="Rectangle 159"/>
          <p:cNvSpPr/>
          <p:nvPr/>
        </p:nvSpPr>
        <p:spPr>
          <a:xfrm>
            <a:off x="2681969" y="1174377"/>
            <a:ext cx="3888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Straight Arrow Connector 160"/>
          <p:cNvCxnSpPr>
            <a:stCxn id="164" idx="6"/>
            <a:endCxn id="167" idx="2"/>
          </p:cNvCxnSpPr>
          <p:nvPr/>
        </p:nvCxnSpPr>
        <p:spPr>
          <a:xfrm>
            <a:off x="421179" y="2029658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49"/>
          <p:cNvGrpSpPr/>
          <p:nvPr/>
        </p:nvGrpSpPr>
        <p:grpSpPr>
          <a:xfrm>
            <a:off x="-27302" y="1823918"/>
            <a:ext cx="519566" cy="411480"/>
            <a:chOff x="-38100" y="3617912"/>
            <a:chExt cx="519566" cy="411480"/>
          </a:xfrm>
        </p:grpSpPr>
        <p:sp>
          <p:nvSpPr>
            <p:cNvPr id="163" name="TextBox 162"/>
            <p:cNvSpPr txBox="1"/>
            <p:nvPr/>
          </p:nvSpPr>
          <p:spPr>
            <a:xfrm>
              <a:off x="-38100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TA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76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165" name="Group 50"/>
          <p:cNvGrpSpPr/>
          <p:nvPr/>
        </p:nvGrpSpPr>
        <p:grpSpPr>
          <a:xfrm>
            <a:off x="582526" y="1831538"/>
            <a:ext cx="519694" cy="411480"/>
            <a:chOff x="784012" y="3625532"/>
            <a:chExt cx="519694" cy="411480"/>
          </a:xfrm>
        </p:grpSpPr>
        <p:sp>
          <p:nvSpPr>
            <p:cNvPr id="166" name="TextBox 165"/>
            <p:cNvSpPr txBox="1"/>
            <p:nvPr/>
          </p:nvSpPr>
          <p:spPr>
            <a:xfrm>
              <a:off x="784012" y="3656012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latin typeface="+mn-lt"/>
                </a:rPr>
                <a:t>A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82862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68" name="Group 51"/>
          <p:cNvGrpSpPr/>
          <p:nvPr/>
        </p:nvGrpSpPr>
        <p:grpSpPr>
          <a:xfrm>
            <a:off x="1192482" y="1833443"/>
            <a:ext cx="520463" cy="411480"/>
            <a:chOff x="1361519" y="3627437"/>
            <a:chExt cx="520463" cy="411480"/>
          </a:xfrm>
        </p:grpSpPr>
        <p:sp>
          <p:nvSpPr>
            <p:cNvPr id="169" name="TextBox 168"/>
            <p:cNvSpPr txBox="1"/>
            <p:nvPr/>
          </p:nvSpPr>
          <p:spPr>
            <a:xfrm>
              <a:off x="1361519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1400175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1" name="Group 52"/>
          <p:cNvGrpSpPr/>
          <p:nvPr/>
        </p:nvGrpSpPr>
        <p:grpSpPr>
          <a:xfrm>
            <a:off x="1803207" y="1823918"/>
            <a:ext cx="520463" cy="411480"/>
            <a:chOff x="1939795" y="3617912"/>
            <a:chExt cx="520463" cy="411480"/>
          </a:xfrm>
        </p:grpSpPr>
        <p:sp>
          <p:nvSpPr>
            <p:cNvPr id="172" name="TextBox 171"/>
            <p:cNvSpPr txBox="1"/>
            <p:nvPr/>
          </p:nvSpPr>
          <p:spPr>
            <a:xfrm>
              <a:off x="1939795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198115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4" name="Group 53"/>
          <p:cNvGrpSpPr/>
          <p:nvPr/>
        </p:nvGrpSpPr>
        <p:grpSpPr>
          <a:xfrm>
            <a:off x="2413932" y="1823918"/>
            <a:ext cx="534121" cy="411480"/>
            <a:chOff x="2518071" y="3617912"/>
            <a:chExt cx="534121" cy="411480"/>
          </a:xfrm>
        </p:grpSpPr>
        <p:sp>
          <p:nvSpPr>
            <p:cNvPr id="175" name="TextBox 174"/>
            <p:cNvSpPr txBox="1"/>
            <p:nvPr/>
          </p:nvSpPr>
          <p:spPr>
            <a:xfrm>
              <a:off x="2518071" y="3656012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2571704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77" name="Group 54"/>
          <p:cNvGrpSpPr/>
          <p:nvPr/>
        </p:nvGrpSpPr>
        <p:grpSpPr>
          <a:xfrm>
            <a:off x="3038315" y="1831538"/>
            <a:ext cx="527709" cy="411480"/>
            <a:chOff x="3110005" y="3625532"/>
            <a:chExt cx="527709" cy="411480"/>
          </a:xfrm>
        </p:grpSpPr>
        <p:sp>
          <p:nvSpPr>
            <p:cNvPr id="178" name="TextBox 177"/>
            <p:cNvSpPr txBox="1"/>
            <p:nvPr/>
          </p:nvSpPr>
          <p:spPr>
            <a:xfrm>
              <a:off x="3110005" y="3656012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3171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80" name="Group 55"/>
          <p:cNvGrpSpPr/>
          <p:nvPr/>
        </p:nvGrpSpPr>
        <p:grpSpPr>
          <a:xfrm>
            <a:off x="3656286" y="1833443"/>
            <a:ext cx="503664" cy="411480"/>
            <a:chOff x="3695527" y="3627437"/>
            <a:chExt cx="503664" cy="411480"/>
          </a:xfrm>
        </p:grpSpPr>
        <p:sp>
          <p:nvSpPr>
            <p:cNvPr id="181" name="TextBox 180"/>
            <p:cNvSpPr txBox="1"/>
            <p:nvPr/>
          </p:nvSpPr>
          <p:spPr>
            <a:xfrm>
              <a:off x="3695527" y="36560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3733754" y="362743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83" name="Group 56"/>
          <p:cNvGrpSpPr/>
          <p:nvPr/>
        </p:nvGrpSpPr>
        <p:grpSpPr>
          <a:xfrm>
            <a:off x="4250212" y="1831538"/>
            <a:ext cx="520463" cy="411480"/>
            <a:chOff x="4257004" y="3625532"/>
            <a:chExt cx="520463" cy="411480"/>
          </a:xfrm>
        </p:grpSpPr>
        <p:sp>
          <p:nvSpPr>
            <p:cNvPr id="184" name="TextBox 183"/>
            <p:cNvSpPr txBox="1"/>
            <p:nvPr/>
          </p:nvSpPr>
          <p:spPr>
            <a:xfrm>
              <a:off x="4257004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4314779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86" name="Group 57"/>
          <p:cNvGrpSpPr/>
          <p:nvPr/>
        </p:nvGrpSpPr>
        <p:grpSpPr>
          <a:xfrm>
            <a:off x="4860937" y="1822013"/>
            <a:ext cx="542906" cy="411480"/>
            <a:chOff x="4835280" y="3616007"/>
            <a:chExt cx="542906" cy="411480"/>
          </a:xfrm>
        </p:grpSpPr>
        <p:sp>
          <p:nvSpPr>
            <p:cNvPr id="187" name="TextBox 186"/>
            <p:cNvSpPr txBox="1"/>
            <p:nvPr/>
          </p:nvSpPr>
          <p:spPr>
            <a:xfrm>
              <a:off x="4835280" y="3656012"/>
              <a:ext cx="54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</a:p>
          </p:txBody>
        </p:sp>
        <p:sp>
          <p:nvSpPr>
            <p:cNvPr id="188" name="Oval 187"/>
            <p:cNvSpPr>
              <a:spLocks noChangeAspect="1"/>
            </p:cNvSpPr>
            <p:nvPr/>
          </p:nvSpPr>
          <p:spPr>
            <a:xfrm>
              <a:off x="48958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89" name="Group 58"/>
          <p:cNvGrpSpPr/>
          <p:nvPr/>
        </p:nvGrpSpPr>
        <p:grpSpPr>
          <a:xfrm>
            <a:off x="5494105" y="1822013"/>
            <a:ext cx="579005" cy="411480"/>
            <a:chOff x="5435999" y="3616007"/>
            <a:chExt cx="579005" cy="411480"/>
          </a:xfrm>
        </p:grpSpPr>
        <p:sp>
          <p:nvSpPr>
            <p:cNvPr id="190" name="TextBox 189"/>
            <p:cNvSpPr txBox="1"/>
            <p:nvPr/>
          </p:nvSpPr>
          <p:spPr>
            <a:xfrm>
              <a:off x="5435999" y="365601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550540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92" name="Group 59"/>
          <p:cNvGrpSpPr/>
          <p:nvPr/>
        </p:nvGrpSpPr>
        <p:grpSpPr>
          <a:xfrm>
            <a:off x="6163372" y="1831538"/>
            <a:ext cx="572593" cy="411480"/>
            <a:chOff x="6072817" y="3625532"/>
            <a:chExt cx="572593" cy="411480"/>
          </a:xfrm>
        </p:grpSpPr>
        <p:sp>
          <p:nvSpPr>
            <p:cNvPr id="193" name="TextBox 192"/>
            <p:cNvSpPr txBox="1"/>
            <p:nvPr/>
          </p:nvSpPr>
          <p:spPr>
            <a:xfrm>
              <a:off x="6072817" y="365601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</a:t>
              </a:r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613405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95" name="Group 60"/>
          <p:cNvGrpSpPr/>
          <p:nvPr/>
        </p:nvGrpSpPr>
        <p:grpSpPr>
          <a:xfrm>
            <a:off x="6826227" y="1822013"/>
            <a:ext cx="526106" cy="411480"/>
            <a:chOff x="6703223" y="3616007"/>
            <a:chExt cx="526106" cy="411480"/>
          </a:xfrm>
        </p:grpSpPr>
        <p:sp>
          <p:nvSpPr>
            <p:cNvPr id="196" name="TextBox 195"/>
            <p:cNvSpPr txBox="1"/>
            <p:nvPr/>
          </p:nvSpPr>
          <p:spPr>
            <a:xfrm>
              <a:off x="6703223" y="365601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B050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</a:t>
              </a: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6743654" y="3616007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198" name="Group 61"/>
          <p:cNvGrpSpPr/>
          <p:nvPr/>
        </p:nvGrpSpPr>
        <p:grpSpPr>
          <a:xfrm>
            <a:off x="7442595" y="1823918"/>
            <a:ext cx="520463" cy="411480"/>
            <a:chOff x="7287142" y="3617912"/>
            <a:chExt cx="520463" cy="411480"/>
          </a:xfrm>
        </p:grpSpPr>
        <p:sp>
          <p:nvSpPr>
            <p:cNvPr id="199" name="TextBox 198"/>
            <p:cNvSpPr txBox="1"/>
            <p:nvPr/>
          </p:nvSpPr>
          <p:spPr>
            <a:xfrm>
              <a:off x="7287142" y="3656012"/>
              <a:ext cx="520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ATG</a:t>
              </a: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334250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01" name="Group 62"/>
          <p:cNvGrpSpPr/>
          <p:nvPr/>
        </p:nvGrpSpPr>
        <p:grpSpPr>
          <a:xfrm>
            <a:off x="8053320" y="1823918"/>
            <a:ext cx="511422" cy="411480"/>
            <a:chOff x="7865418" y="3617912"/>
            <a:chExt cx="511422" cy="411480"/>
          </a:xfrm>
        </p:grpSpPr>
        <p:sp>
          <p:nvSpPr>
            <p:cNvPr id="202" name="TextBox 201"/>
            <p:cNvSpPr txBox="1"/>
            <p:nvPr/>
          </p:nvSpPr>
          <p:spPr>
            <a:xfrm>
              <a:off x="7865418" y="3656012"/>
              <a:ext cx="511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TG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</a:t>
              </a:r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7896225" y="361791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grpSp>
        <p:nvGrpSpPr>
          <p:cNvPr id="204" name="Group 63"/>
          <p:cNvGrpSpPr/>
          <p:nvPr/>
        </p:nvGrpSpPr>
        <p:grpSpPr>
          <a:xfrm>
            <a:off x="8655001" y="1831538"/>
            <a:ext cx="519566" cy="411480"/>
            <a:chOff x="8644203" y="3625532"/>
            <a:chExt cx="519566" cy="411480"/>
          </a:xfrm>
        </p:grpSpPr>
        <p:sp>
          <p:nvSpPr>
            <p:cNvPr id="205" name="TextBox 204"/>
            <p:cNvSpPr txBox="1"/>
            <p:nvPr/>
          </p:nvSpPr>
          <p:spPr>
            <a:xfrm>
              <a:off x="8644203" y="3656012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FF"/>
                  </a:solidFill>
                  <a:latin typeface="+mn-lt"/>
                </a:rPr>
                <a:t>G</a:t>
              </a:r>
              <a:r>
                <a:rPr lang="en-US" sz="1600" b="1" i="0" dirty="0">
                  <a:solidFill>
                    <a:srgbClr val="7030A0"/>
                  </a:solidFill>
                  <a:latin typeface="+mn-lt"/>
                </a:rPr>
                <a:t>TT</a:t>
              </a: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8705804" y="3625532"/>
              <a:ext cx="409621" cy="41148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/>
            </a:p>
          </p:txBody>
        </p:sp>
      </p:grpSp>
      <p:cxnSp>
        <p:nvCxnSpPr>
          <p:cNvPr id="207" name="Straight Arrow Connector 206"/>
          <p:cNvCxnSpPr/>
          <p:nvPr/>
        </p:nvCxnSpPr>
        <p:spPr>
          <a:xfrm>
            <a:off x="1033559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1633634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2252759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2881409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3519584" y="204458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4110134" y="203696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4697098" y="204648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5357909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5996084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6662834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272434" y="2025531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7887973" y="203505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>
            <a:off x="8501159" y="2046486"/>
            <a:ext cx="205964" cy="76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Labeling Nodes in the New Path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4401" y="2438400"/>
            <a:ext cx="260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3-mers as </a:t>
            </a:r>
            <a:r>
              <a:rPr lang="en-US" i="0" dirty="0">
                <a:solidFill>
                  <a:srgbClr val="FF0000"/>
                </a:solidFill>
              </a:rPr>
              <a:t>nodes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1640758" y="4267200"/>
            <a:ext cx="600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3-mers as </a:t>
            </a:r>
            <a:r>
              <a:rPr lang="en-US" i="0" dirty="0">
                <a:solidFill>
                  <a:srgbClr val="0000FF"/>
                </a:solidFill>
              </a:rPr>
              <a:t>edges</a:t>
            </a:r>
            <a:r>
              <a:rPr lang="en-US" i="0" dirty="0"/>
              <a:t> </a:t>
            </a:r>
            <a:r>
              <a:rPr lang="en-US" b="0" i="0" dirty="0"/>
              <a:t>and</a:t>
            </a:r>
            <a:r>
              <a:rPr lang="en-US" i="0" dirty="0"/>
              <a:t> </a:t>
            </a:r>
            <a:r>
              <a:rPr lang="en-US" b="0" i="0" dirty="0"/>
              <a:t>2-mers as </a:t>
            </a:r>
            <a:r>
              <a:rPr lang="en-US" i="0" dirty="0">
                <a:solidFill>
                  <a:srgbClr val="0000FF"/>
                </a:solidFill>
              </a:rPr>
              <a:t>nodes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A86C2-8B67-9345-B4D9-59645353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76" y="3434210"/>
            <a:ext cx="9212664" cy="651486"/>
            <a:chOff x="-13445" y="2819400"/>
            <a:chExt cx="9212664" cy="651486"/>
          </a:xfrm>
        </p:grpSpPr>
        <p:sp>
          <p:nvSpPr>
            <p:cNvPr id="81" name="TextBox 80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>
              <a:off x="94297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21145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>
            <a:xfrm>
              <a:off x="27051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>
              <a:off x="4429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>
            <a:xfrm>
              <a:off x="5019675" y="32766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>
            <a:xfrm>
              <a:off x="624840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7458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90" name="Straight Arrow Connector 89"/>
            <p:cNvCxnSpPr/>
            <p:nvPr/>
          </p:nvCxnSpPr>
          <p:spPr>
            <a:xfrm>
              <a:off x="80200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361519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39795" y="2819400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518071" y="2819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0005" y="2819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695527" y="28194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257004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35280" y="28194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435999" y="2819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072817" y="28194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703223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287142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865418" y="2819400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434653" y="2819400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105" name="Group 161"/>
            <p:cNvGrpSpPr/>
            <p:nvPr/>
          </p:nvGrpSpPr>
          <p:grpSpPr>
            <a:xfrm>
              <a:off x="-13445" y="3082504"/>
              <a:ext cx="437940" cy="369332"/>
              <a:chOff x="-13445" y="3108920"/>
              <a:chExt cx="437940" cy="369332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-13445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8" name="Group 155"/>
            <p:cNvGrpSpPr/>
            <p:nvPr/>
          </p:nvGrpSpPr>
          <p:grpSpPr>
            <a:xfrm>
              <a:off x="3470561" y="3101554"/>
              <a:ext cx="445956" cy="369332"/>
              <a:chOff x="3482502" y="3117296"/>
              <a:chExt cx="445956" cy="369332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1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4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7" name="Group 158"/>
            <p:cNvGrpSpPr/>
            <p:nvPr/>
          </p:nvGrpSpPr>
          <p:grpSpPr>
            <a:xfrm>
              <a:off x="1718074" y="3101554"/>
              <a:ext cx="445956" cy="369332"/>
              <a:chOff x="1734359" y="3110180"/>
              <a:chExt cx="445956" cy="369332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0" name="Group 157"/>
            <p:cNvGrpSpPr/>
            <p:nvPr/>
          </p:nvGrpSpPr>
          <p:grpSpPr>
            <a:xfrm>
              <a:off x="2291441" y="3082504"/>
              <a:ext cx="453970" cy="369332"/>
              <a:chOff x="2318088" y="3101804"/>
              <a:chExt cx="453970" cy="369332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3" name="Group 156"/>
            <p:cNvGrpSpPr/>
            <p:nvPr/>
          </p:nvGrpSpPr>
          <p:grpSpPr>
            <a:xfrm>
              <a:off x="2901747" y="3092029"/>
              <a:ext cx="431528" cy="369332"/>
              <a:chOff x="2911989" y="3108224"/>
              <a:chExt cx="431528" cy="369332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6" name="Group 154"/>
            <p:cNvGrpSpPr/>
            <p:nvPr/>
          </p:nvGrpSpPr>
          <p:grpSpPr>
            <a:xfrm>
              <a:off x="4050597" y="3101554"/>
              <a:ext cx="437940" cy="369332"/>
              <a:chOff x="4070871" y="3117296"/>
              <a:chExt cx="437940" cy="369332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9" name="Group 153"/>
            <p:cNvGrpSpPr/>
            <p:nvPr/>
          </p:nvGrpSpPr>
          <p:grpSpPr>
            <a:xfrm>
              <a:off x="4623650" y="3092029"/>
              <a:ext cx="445956" cy="369332"/>
              <a:chOff x="4663086" y="3111329"/>
              <a:chExt cx="445956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2" name="Group 152"/>
            <p:cNvGrpSpPr/>
            <p:nvPr/>
          </p:nvGrpSpPr>
          <p:grpSpPr>
            <a:xfrm>
              <a:off x="5203336" y="3092029"/>
              <a:ext cx="476412" cy="369332"/>
              <a:chOff x="5226023" y="3108677"/>
              <a:chExt cx="476412" cy="369332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5" name="Group 151"/>
            <p:cNvGrpSpPr/>
            <p:nvPr/>
          </p:nvGrpSpPr>
          <p:grpSpPr>
            <a:xfrm>
              <a:off x="5823353" y="3082504"/>
              <a:ext cx="476412" cy="369332"/>
              <a:chOff x="5810223" y="3103789"/>
              <a:chExt cx="476412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38" name="Group 150"/>
            <p:cNvGrpSpPr/>
            <p:nvPr/>
          </p:nvGrpSpPr>
          <p:grpSpPr>
            <a:xfrm>
              <a:off x="6443370" y="3092029"/>
              <a:ext cx="471604" cy="369332"/>
              <a:chOff x="6394423" y="3100655"/>
              <a:chExt cx="471604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1" name="Group 121"/>
            <p:cNvGrpSpPr/>
            <p:nvPr/>
          </p:nvGrpSpPr>
          <p:grpSpPr>
            <a:xfrm>
              <a:off x="7058579" y="3082504"/>
              <a:ext cx="437940" cy="369332"/>
              <a:chOff x="7008512" y="3091130"/>
              <a:chExt cx="437940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4" name="Group 119"/>
            <p:cNvGrpSpPr/>
            <p:nvPr/>
          </p:nvGrpSpPr>
          <p:grpSpPr>
            <a:xfrm>
              <a:off x="7622107" y="3082504"/>
              <a:ext cx="445956" cy="369332"/>
              <a:chOff x="7587644" y="3105362"/>
              <a:chExt cx="445956" cy="369332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16"/>
            <p:cNvGrpSpPr/>
            <p:nvPr/>
          </p:nvGrpSpPr>
          <p:grpSpPr>
            <a:xfrm>
              <a:off x="8201793" y="3101554"/>
              <a:ext cx="445956" cy="369332"/>
              <a:chOff x="8159660" y="3113738"/>
              <a:chExt cx="445956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0" name="Group 113"/>
            <p:cNvGrpSpPr/>
            <p:nvPr/>
          </p:nvGrpSpPr>
          <p:grpSpPr>
            <a:xfrm>
              <a:off x="8786990" y="3082504"/>
              <a:ext cx="412229" cy="369332"/>
              <a:chOff x="8786990" y="3082504"/>
              <a:chExt cx="412229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53" name="Straight Arrow Connector 152"/>
            <p:cNvCxnSpPr/>
            <p:nvPr/>
          </p:nvCxnSpPr>
          <p:spPr>
            <a:xfrm>
              <a:off x="3286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4" name="Straight Arrow Connector 153"/>
            <p:cNvCxnSpPr/>
            <p:nvPr/>
          </p:nvCxnSpPr>
          <p:spPr>
            <a:xfrm>
              <a:off x="38671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5" name="Straight Arrow Connector 154"/>
            <p:cNvCxnSpPr/>
            <p:nvPr/>
          </p:nvCxnSpPr>
          <p:spPr>
            <a:xfrm>
              <a:off x="8601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6" name="Straight Arrow Connector 155"/>
            <p:cNvCxnSpPr/>
            <p:nvPr/>
          </p:nvCxnSpPr>
          <p:spPr>
            <a:xfrm>
              <a:off x="561975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7" name="Straight Arrow Connector 156"/>
            <p:cNvCxnSpPr/>
            <p:nvPr/>
          </p:nvCxnSpPr>
          <p:spPr>
            <a:xfrm>
              <a:off x="68484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58" name="Straight Arrow Connector 157"/>
            <p:cNvCxnSpPr/>
            <p:nvPr/>
          </p:nvCxnSpPr>
          <p:spPr>
            <a:xfrm>
              <a:off x="1510876" y="3266681"/>
              <a:ext cx="251377" cy="56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2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Labeling Nodes in the New Path  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1640758" y="4267200"/>
            <a:ext cx="600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3-mers as </a:t>
            </a:r>
            <a:r>
              <a:rPr lang="en-US" i="0" dirty="0">
                <a:solidFill>
                  <a:srgbClr val="0000FF"/>
                </a:solidFill>
              </a:rPr>
              <a:t>edges</a:t>
            </a:r>
            <a:r>
              <a:rPr lang="en-US" i="0" dirty="0"/>
              <a:t> </a:t>
            </a:r>
            <a:r>
              <a:rPr lang="en-US" b="0" i="0" dirty="0"/>
              <a:t>and</a:t>
            </a:r>
            <a:r>
              <a:rPr lang="en-US" i="0" dirty="0"/>
              <a:t> </a:t>
            </a:r>
            <a:r>
              <a:rPr lang="en-US" b="0" i="0" dirty="0"/>
              <a:t>2-mers as </a:t>
            </a:r>
            <a:r>
              <a:rPr lang="en-US" i="0" dirty="0">
                <a:solidFill>
                  <a:srgbClr val="0000FF"/>
                </a:solidFill>
              </a:rPr>
              <a:t>nodes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65334-2463-BA4B-968C-07679F06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028182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0" y="2057400"/>
            <a:ext cx="6777479" cy="2286000"/>
            <a:chOff x="-6464" y="1219200"/>
            <a:chExt cx="6777479" cy="2286000"/>
          </a:xfrm>
        </p:grpSpPr>
        <p:sp>
          <p:nvSpPr>
            <p:cNvPr id="82" name="TextBox 81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942975" y="3275012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>
              <a:stCxn id="128" idx="5"/>
              <a:endCxn id="153" idx="2"/>
            </p:cNvCxnSpPr>
            <p:nvPr/>
          </p:nvCxnSpPr>
          <p:spPr>
            <a:xfrm rot="16200000" flipH="1">
              <a:off x="1646792" y="2703211"/>
              <a:ext cx="404304" cy="781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>
              <a:off x="2591471" y="331091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>
            <a:xfrm>
              <a:off x="3820196" y="3301389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>
            <a:xfrm>
              <a:off x="50298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5591846" y="3310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0200" y="30904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07076" y="28537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07795" y="2853714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44613" y="2853714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019" y="2853714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858938" y="2853714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437214" y="2853714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06449" y="2853714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99" name="Group 161"/>
            <p:cNvGrpSpPr/>
            <p:nvPr/>
          </p:nvGrpSpPr>
          <p:grpSpPr>
            <a:xfrm>
              <a:off x="-6464" y="3082504"/>
              <a:ext cx="437940" cy="369332"/>
              <a:chOff x="-6464" y="3108920"/>
              <a:chExt cx="437940" cy="369332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00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1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02" name="Group 153"/>
            <p:cNvGrpSpPr/>
            <p:nvPr/>
          </p:nvGrpSpPr>
          <p:grpSpPr>
            <a:xfrm>
              <a:off x="2195446" y="3126343"/>
              <a:ext cx="445956" cy="369332"/>
              <a:chOff x="4663086" y="3111329"/>
              <a:chExt cx="445956" cy="369332"/>
            </a:xfrm>
          </p:grpSpPr>
          <p:sp>
            <p:nvSpPr>
              <p:cNvPr id="152" name="TextBox 151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3" name="Group 152"/>
            <p:cNvGrpSpPr/>
            <p:nvPr/>
          </p:nvGrpSpPr>
          <p:grpSpPr>
            <a:xfrm>
              <a:off x="2775132" y="3126343"/>
              <a:ext cx="476412" cy="369332"/>
              <a:chOff x="5226023" y="3108677"/>
              <a:chExt cx="476412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4" name="Group 151"/>
            <p:cNvGrpSpPr/>
            <p:nvPr/>
          </p:nvGrpSpPr>
          <p:grpSpPr>
            <a:xfrm>
              <a:off x="3395149" y="3116818"/>
              <a:ext cx="476412" cy="369332"/>
              <a:chOff x="5810223" y="3103789"/>
              <a:chExt cx="476412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5" name="Group 150"/>
            <p:cNvGrpSpPr/>
            <p:nvPr/>
          </p:nvGrpSpPr>
          <p:grpSpPr>
            <a:xfrm>
              <a:off x="4015166" y="3126343"/>
              <a:ext cx="471604" cy="369332"/>
              <a:chOff x="6394423" y="3100655"/>
              <a:chExt cx="471604" cy="369332"/>
            </a:xfrm>
          </p:grpSpPr>
          <p:sp>
            <p:nvSpPr>
              <p:cNvPr id="146" name="TextBox 14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6" name="Group 121"/>
            <p:cNvGrpSpPr/>
            <p:nvPr/>
          </p:nvGrpSpPr>
          <p:grpSpPr>
            <a:xfrm>
              <a:off x="4630375" y="3116818"/>
              <a:ext cx="437940" cy="369332"/>
              <a:chOff x="7008512" y="3091130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07" name="Group 119"/>
            <p:cNvGrpSpPr/>
            <p:nvPr/>
          </p:nvGrpSpPr>
          <p:grpSpPr>
            <a:xfrm>
              <a:off x="5193903" y="3116818"/>
              <a:ext cx="445956" cy="369332"/>
              <a:chOff x="7587644" y="3105362"/>
              <a:chExt cx="445956" cy="369332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8" name="Group 116"/>
            <p:cNvGrpSpPr/>
            <p:nvPr/>
          </p:nvGrpSpPr>
          <p:grpSpPr>
            <a:xfrm>
              <a:off x="5773589" y="3135868"/>
              <a:ext cx="445956" cy="369332"/>
              <a:chOff x="8159660" y="3113738"/>
              <a:chExt cx="445956" cy="369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9" name="Group 113"/>
            <p:cNvGrpSpPr/>
            <p:nvPr/>
          </p:nvGrpSpPr>
          <p:grpSpPr>
            <a:xfrm>
              <a:off x="6358786" y="3116818"/>
              <a:ext cx="412229" cy="369332"/>
              <a:chOff x="8786990" y="3082504"/>
              <a:chExt cx="412229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0" name="Straight Arrow Connector 109"/>
            <p:cNvCxnSpPr/>
            <p:nvPr/>
          </p:nvCxnSpPr>
          <p:spPr>
            <a:xfrm>
              <a:off x="61728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>
            <a:xfrm>
              <a:off x="3191546" y="3301389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>
            <a:xfrm>
              <a:off x="4420271" y="330138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3" name="Straight Arrow Connector 112"/>
            <p:cNvCxnSpPr>
              <a:stCxn id="154" idx="7"/>
              <a:endCxn id="135" idx="3"/>
            </p:cNvCxnSpPr>
            <p:nvPr/>
          </p:nvCxnSpPr>
          <p:spPr>
            <a:xfrm rot="5400000" flipH="1" flipV="1">
              <a:off x="1739056" y="2594675"/>
              <a:ext cx="278706" cy="83148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1926301" y="22764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760964" y="16002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4689" y="15240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95350" y="22860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18" name="Group 155"/>
            <p:cNvGrpSpPr/>
            <p:nvPr/>
          </p:nvGrpSpPr>
          <p:grpSpPr>
            <a:xfrm>
              <a:off x="1124508" y="1992868"/>
              <a:ext cx="445956" cy="369332"/>
              <a:chOff x="3482502" y="3117296"/>
              <a:chExt cx="445956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9" name="Group 158"/>
            <p:cNvGrpSpPr/>
            <p:nvPr/>
          </p:nvGrpSpPr>
          <p:grpSpPr>
            <a:xfrm>
              <a:off x="2201764" y="2583418"/>
              <a:ext cx="445956" cy="369332"/>
              <a:chOff x="1734359" y="3110180"/>
              <a:chExt cx="445956" cy="369332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20" name="Group 157"/>
            <p:cNvGrpSpPr/>
            <p:nvPr/>
          </p:nvGrpSpPr>
          <p:grpSpPr>
            <a:xfrm>
              <a:off x="2192819" y="1935718"/>
              <a:ext cx="453970" cy="369332"/>
              <a:chOff x="2318088" y="3101804"/>
              <a:chExt cx="453970" cy="369332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2263764" y="2432773"/>
              <a:ext cx="302811" cy="926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22" name="Group 156"/>
            <p:cNvGrpSpPr/>
            <p:nvPr/>
          </p:nvGrpSpPr>
          <p:grpSpPr>
            <a:xfrm>
              <a:off x="1683476" y="1219200"/>
              <a:ext cx="431528" cy="369332"/>
              <a:chOff x="2911989" y="3108224"/>
              <a:chExt cx="431528" cy="369332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23" name="Straight Arrow Connector 122"/>
            <p:cNvCxnSpPr/>
            <p:nvPr/>
          </p:nvCxnSpPr>
          <p:spPr>
            <a:xfrm rot="16200000" flipV="1">
              <a:off x="2005010" y="15209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4" name="Straight Arrow Connector 123"/>
            <p:cNvCxnSpPr/>
            <p:nvPr/>
          </p:nvCxnSpPr>
          <p:spPr>
            <a:xfrm rot="5400000">
              <a:off x="1323892" y="15410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209202" y="2467610"/>
              <a:ext cx="27432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1579989" y="27094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27" name="Group 154"/>
            <p:cNvGrpSpPr/>
            <p:nvPr/>
          </p:nvGrpSpPr>
          <p:grpSpPr>
            <a:xfrm>
              <a:off x="1133475" y="2602468"/>
              <a:ext cx="437940" cy="369332"/>
              <a:chOff x="4070871" y="3117296"/>
              <a:chExt cx="437940" cy="369332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</p:grpSp>
      <p:sp>
        <p:nvSpPr>
          <p:cNvPr id="16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grpSp>
        <p:nvGrpSpPr>
          <p:cNvPr id="220" name="Group 219"/>
          <p:cNvGrpSpPr/>
          <p:nvPr/>
        </p:nvGrpSpPr>
        <p:grpSpPr>
          <a:xfrm>
            <a:off x="-36576" y="990600"/>
            <a:ext cx="9212664" cy="651486"/>
            <a:chOff x="-13445" y="2819400"/>
            <a:chExt cx="9212664" cy="651486"/>
          </a:xfrm>
        </p:grpSpPr>
        <p:sp>
          <p:nvSpPr>
            <p:cNvPr id="221" name="TextBox 220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222" name="Straight Arrow Connector 221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3" name="Straight Arrow Connector 222"/>
            <p:cNvCxnSpPr/>
            <p:nvPr/>
          </p:nvCxnSpPr>
          <p:spPr>
            <a:xfrm>
              <a:off x="94297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4" name="Straight Arrow Connector 223"/>
            <p:cNvCxnSpPr/>
            <p:nvPr/>
          </p:nvCxnSpPr>
          <p:spPr>
            <a:xfrm>
              <a:off x="21145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5" name="Straight Arrow Connector 224"/>
            <p:cNvCxnSpPr/>
            <p:nvPr/>
          </p:nvCxnSpPr>
          <p:spPr>
            <a:xfrm>
              <a:off x="27051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>
            <a:xfrm>
              <a:off x="4429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7" name="Straight Arrow Connector 226"/>
            <p:cNvCxnSpPr/>
            <p:nvPr/>
          </p:nvCxnSpPr>
          <p:spPr>
            <a:xfrm>
              <a:off x="5019675" y="32766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8" name="Straight Arrow Connector 227"/>
            <p:cNvCxnSpPr/>
            <p:nvPr/>
          </p:nvCxnSpPr>
          <p:spPr>
            <a:xfrm>
              <a:off x="624840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29" name="Straight Arrow Connector 228"/>
            <p:cNvCxnSpPr/>
            <p:nvPr/>
          </p:nvCxnSpPr>
          <p:spPr>
            <a:xfrm>
              <a:off x="7458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30" name="Straight Arrow Connector 229"/>
            <p:cNvCxnSpPr/>
            <p:nvPr/>
          </p:nvCxnSpPr>
          <p:spPr>
            <a:xfrm>
              <a:off x="80200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361519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939795" y="2819400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518071" y="2819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3110005" y="2819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695527" y="28194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4257004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835280" y="28194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5435999" y="2819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072817" y="28194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6703223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7287142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7865418" y="2819400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434653" y="2819400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45" name="Group 161"/>
            <p:cNvGrpSpPr/>
            <p:nvPr/>
          </p:nvGrpSpPr>
          <p:grpSpPr>
            <a:xfrm>
              <a:off x="-13445" y="3082504"/>
              <a:ext cx="437940" cy="369332"/>
              <a:chOff x="-13445" y="3108920"/>
              <a:chExt cx="437940" cy="369332"/>
            </a:xfrm>
          </p:grpSpPr>
          <p:sp>
            <p:nvSpPr>
              <p:cNvPr id="297" name="Oval 296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98" name="TextBox 297"/>
              <p:cNvSpPr txBox="1"/>
              <p:nvPr/>
            </p:nvSpPr>
            <p:spPr>
              <a:xfrm>
                <a:off x="-13445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246" name="Group 155"/>
            <p:cNvGrpSpPr/>
            <p:nvPr/>
          </p:nvGrpSpPr>
          <p:grpSpPr>
            <a:xfrm>
              <a:off x="3470561" y="3101554"/>
              <a:ext cx="445956" cy="369332"/>
              <a:chOff x="3482502" y="3117296"/>
              <a:chExt cx="445956" cy="369332"/>
            </a:xfrm>
          </p:grpSpPr>
          <p:sp>
            <p:nvSpPr>
              <p:cNvPr id="295" name="TextBox 294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7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293" name="TextBox 29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8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49" name="Group 158"/>
            <p:cNvGrpSpPr/>
            <p:nvPr/>
          </p:nvGrpSpPr>
          <p:grpSpPr>
            <a:xfrm>
              <a:off x="1718074" y="3101554"/>
              <a:ext cx="445956" cy="369332"/>
              <a:chOff x="1734359" y="3110180"/>
              <a:chExt cx="445956" cy="369332"/>
            </a:xfrm>
          </p:grpSpPr>
          <p:sp>
            <p:nvSpPr>
              <p:cNvPr id="289" name="TextBox 28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0" name="Group 157"/>
            <p:cNvGrpSpPr/>
            <p:nvPr/>
          </p:nvGrpSpPr>
          <p:grpSpPr>
            <a:xfrm>
              <a:off x="2291441" y="3082504"/>
              <a:ext cx="453970" cy="369332"/>
              <a:chOff x="2318088" y="3101804"/>
              <a:chExt cx="453970" cy="369332"/>
            </a:xfrm>
          </p:grpSpPr>
          <p:sp>
            <p:nvSpPr>
              <p:cNvPr id="287" name="TextBox 28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1" name="Group 156"/>
            <p:cNvGrpSpPr/>
            <p:nvPr/>
          </p:nvGrpSpPr>
          <p:grpSpPr>
            <a:xfrm>
              <a:off x="2901747" y="3092029"/>
              <a:ext cx="431528" cy="369332"/>
              <a:chOff x="2911989" y="3108224"/>
              <a:chExt cx="431528" cy="369332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2" name="Group 154"/>
            <p:cNvGrpSpPr/>
            <p:nvPr/>
          </p:nvGrpSpPr>
          <p:grpSpPr>
            <a:xfrm>
              <a:off x="4050597" y="3101554"/>
              <a:ext cx="437940" cy="369332"/>
              <a:chOff x="4070871" y="3117296"/>
              <a:chExt cx="437940" cy="369332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53" name="Group 153"/>
            <p:cNvGrpSpPr/>
            <p:nvPr/>
          </p:nvGrpSpPr>
          <p:grpSpPr>
            <a:xfrm>
              <a:off x="4623650" y="3092029"/>
              <a:ext cx="445956" cy="369332"/>
              <a:chOff x="4663086" y="3111329"/>
              <a:chExt cx="445956" cy="369332"/>
            </a:xfrm>
          </p:grpSpPr>
          <p:sp>
            <p:nvSpPr>
              <p:cNvPr id="281" name="TextBox 280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4" name="Group 152"/>
            <p:cNvGrpSpPr/>
            <p:nvPr/>
          </p:nvGrpSpPr>
          <p:grpSpPr>
            <a:xfrm>
              <a:off x="5203336" y="3092029"/>
              <a:ext cx="476412" cy="369332"/>
              <a:chOff x="5226023" y="3108677"/>
              <a:chExt cx="476412" cy="369332"/>
            </a:xfrm>
          </p:grpSpPr>
          <p:sp>
            <p:nvSpPr>
              <p:cNvPr id="279" name="TextBox 27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5" name="Group 151"/>
            <p:cNvGrpSpPr/>
            <p:nvPr/>
          </p:nvGrpSpPr>
          <p:grpSpPr>
            <a:xfrm>
              <a:off x="5823353" y="3082504"/>
              <a:ext cx="476412" cy="369332"/>
              <a:chOff x="5810223" y="3103789"/>
              <a:chExt cx="476412" cy="369332"/>
            </a:xfrm>
          </p:grpSpPr>
          <p:sp>
            <p:nvSpPr>
              <p:cNvPr id="277" name="TextBox 27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6" name="Group 150"/>
            <p:cNvGrpSpPr/>
            <p:nvPr/>
          </p:nvGrpSpPr>
          <p:grpSpPr>
            <a:xfrm>
              <a:off x="6443370" y="3092029"/>
              <a:ext cx="471604" cy="369332"/>
              <a:chOff x="6394423" y="3100655"/>
              <a:chExt cx="471604" cy="369332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7" name="Group 121"/>
            <p:cNvGrpSpPr/>
            <p:nvPr/>
          </p:nvGrpSpPr>
          <p:grpSpPr>
            <a:xfrm>
              <a:off x="7058579" y="3082504"/>
              <a:ext cx="437940" cy="369332"/>
              <a:chOff x="7008512" y="3091130"/>
              <a:chExt cx="437940" cy="369332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258" name="Group 119"/>
            <p:cNvGrpSpPr/>
            <p:nvPr/>
          </p:nvGrpSpPr>
          <p:grpSpPr>
            <a:xfrm>
              <a:off x="7622107" y="3082504"/>
              <a:ext cx="445956" cy="369332"/>
              <a:chOff x="7587644" y="3105362"/>
              <a:chExt cx="445956" cy="369332"/>
            </a:xfrm>
          </p:grpSpPr>
          <p:sp>
            <p:nvSpPr>
              <p:cNvPr id="271" name="TextBox 27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9" name="Group 116"/>
            <p:cNvGrpSpPr/>
            <p:nvPr/>
          </p:nvGrpSpPr>
          <p:grpSpPr>
            <a:xfrm>
              <a:off x="8201793" y="3101554"/>
              <a:ext cx="445956" cy="369332"/>
              <a:chOff x="8159660" y="3113738"/>
              <a:chExt cx="445956" cy="369332"/>
            </a:xfrm>
          </p:grpSpPr>
          <p:sp>
            <p:nvSpPr>
              <p:cNvPr id="269" name="TextBox 26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0" name="Group 113"/>
            <p:cNvGrpSpPr/>
            <p:nvPr/>
          </p:nvGrpSpPr>
          <p:grpSpPr>
            <a:xfrm>
              <a:off x="8786990" y="3082504"/>
              <a:ext cx="412229" cy="369332"/>
              <a:chOff x="8786990" y="3082504"/>
              <a:chExt cx="412229" cy="369332"/>
            </a:xfrm>
          </p:grpSpPr>
          <p:sp>
            <p:nvSpPr>
              <p:cNvPr id="267" name="TextBox 266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>
              <a:off x="3286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2" name="Straight Arrow Connector 261"/>
            <p:cNvCxnSpPr/>
            <p:nvPr/>
          </p:nvCxnSpPr>
          <p:spPr>
            <a:xfrm>
              <a:off x="38671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3" name="Straight Arrow Connector 262"/>
            <p:cNvCxnSpPr/>
            <p:nvPr/>
          </p:nvCxnSpPr>
          <p:spPr>
            <a:xfrm>
              <a:off x="8601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4" name="Straight Arrow Connector 263"/>
            <p:cNvCxnSpPr/>
            <p:nvPr/>
          </p:nvCxnSpPr>
          <p:spPr>
            <a:xfrm>
              <a:off x="561975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5" name="Straight Arrow Connector 264"/>
            <p:cNvCxnSpPr/>
            <p:nvPr/>
          </p:nvCxnSpPr>
          <p:spPr>
            <a:xfrm>
              <a:off x="68484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66" name="Straight Arrow Connector 265"/>
            <p:cNvCxnSpPr/>
            <p:nvPr/>
          </p:nvCxnSpPr>
          <p:spPr>
            <a:xfrm>
              <a:off x="1510876" y="3266681"/>
              <a:ext cx="251377" cy="56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E9E0A-A6FD-E64B-99B4-17CC0427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 rot="5400000" flipH="1" flipV="1">
            <a:off x="1752081" y="3431551"/>
            <a:ext cx="289418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20410" y="31242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56086" y="42810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07493" y="4843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814599" y="38619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97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8" name="Oval 97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100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101" name="TextBox 100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3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104" name="TextBox 103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5" name="Oval 104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6" name="Group 158"/>
          <p:cNvGrpSpPr/>
          <p:nvPr/>
        </p:nvGrpSpPr>
        <p:grpSpPr>
          <a:xfrm>
            <a:off x="2226824" y="3421618"/>
            <a:ext cx="445956" cy="369332"/>
            <a:chOff x="1734359" y="3110180"/>
            <a:chExt cx="445956" cy="369332"/>
          </a:xfrm>
        </p:grpSpPr>
        <p:sp>
          <p:nvSpPr>
            <p:cNvPr id="107" name="TextBox 106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8" name="Oval 107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9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10" name="Oval 109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2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13" name="TextBox 112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5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8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9" name="TextBox 118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1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4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5" name="TextBox 124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6" name="Oval 125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7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8" name="TextBox 127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0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31" name="TextBox 130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3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5" name="TextBox 134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6" name="Oval 135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7" name="Straight Arrow Connector 136"/>
          <p:cNvCxnSpPr/>
          <p:nvPr/>
        </p:nvCxnSpPr>
        <p:spPr>
          <a:xfrm rot="5400000" flipH="1" flipV="1">
            <a:off x="2288824" y="3270973"/>
            <a:ext cx="302811" cy="926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8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9" name="TextBox 138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40" name="Oval 139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41" name="Straight Arrow Connector 140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5400000">
            <a:off x="1234262" y="3305810"/>
            <a:ext cx="27432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29"/>
          <p:cNvCxnSpPr/>
          <p:nvPr/>
        </p:nvCxnSpPr>
        <p:spPr>
          <a:xfrm rot="5400000" flipH="1" flipV="1">
            <a:off x="1627347" y="3870558"/>
            <a:ext cx="367374" cy="906446"/>
          </a:xfrm>
          <a:prstGeom prst="curvedConnector2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>
          <a:xfrm rot="16200000" flipH="1">
            <a:off x="1432887" y="3750639"/>
            <a:ext cx="913899" cy="83416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8" name="Straight Arrow Connector 147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9" name="Straight Arrow Connector 148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0" name="Straight Arrow Connector 149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1" name="Straight Arrow Connector 150"/>
          <p:cNvCxnSpPr/>
          <p:nvPr/>
        </p:nvCxnSpPr>
        <p:spPr>
          <a:xfrm rot="16200000" flipV="1">
            <a:off x="1175106" y="5011590"/>
            <a:ext cx="36576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grpSp>
        <p:nvGrpSpPr>
          <p:cNvPr id="153" name="Group 154"/>
          <p:cNvGrpSpPr/>
          <p:nvPr/>
        </p:nvGrpSpPr>
        <p:grpSpPr>
          <a:xfrm>
            <a:off x="1147849" y="4507468"/>
            <a:ext cx="437940" cy="369332"/>
            <a:chOff x="4070871" y="3117296"/>
            <a:chExt cx="437940" cy="369332"/>
          </a:xfrm>
        </p:grpSpPr>
        <p:sp>
          <p:nvSpPr>
            <p:cNvPr id="154" name="Oval 153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56" name="Group 154"/>
          <p:cNvGrpSpPr/>
          <p:nvPr/>
        </p:nvGrpSpPr>
        <p:grpSpPr>
          <a:xfrm>
            <a:off x="1147849" y="3421618"/>
            <a:ext cx="437940" cy="369332"/>
            <a:chOff x="4070871" y="3117296"/>
            <a:chExt cx="437940" cy="369332"/>
          </a:xfrm>
        </p:grpSpPr>
        <p:sp>
          <p:nvSpPr>
            <p:cNvPr id="157" name="Oval 15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656730" y="4195346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6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EEFBB4-FC11-6F4E-810C-2CF2990A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1752081" y="3431551"/>
            <a:ext cx="289418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20410" y="31242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656086" y="42810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07493" y="4843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814599" y="3861971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98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9" name="Oval 98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101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7" name="Group 158"/>
          <p:cNvGrpSpPr/>
          <p:nvPr/>
        </p:nvGrpSpPr>
        <p:grpSpPr>
          <a:xfrm>
            <a:off x="2226824" y="3421618"/>
            <a:ext cx="445956" cy="369332"/>
            <a:chOff x="1734359" y="3110180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0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11" name="Oval 110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13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6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20" name="TextBox 119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2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5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8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9" name="TextBox 128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30" name="Oval 129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32" name="TextBox 131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34" name="Rectangle 133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35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6" name="TextBox 135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8" name="Straight Arrow Connector 137"/>
          <p:cNvCxnSpPr/>
          <p:nvPr/>
        </p:nvCxnSpPr>
        <p:spPr>
          <a:xfrm rot="5400000" flipH="1" flipV="1">
            <a:off x="2288824" y="3270973"/>
            <a:ext cx="302811" cy="926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9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40" name="TextBox 139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41" name="Oval 140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42" name="Straight Arrow Connector 141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>
            <a:stCxn id="103" idx="4"/>
            <a:endCxn id="159" idx="0"/>
          </p:cNvCxnSpPr>
          <p:nvPr/>
        </p:nvCxnSpPr>
        <p:spPr>
          <a:xfrm rot="5400000">
            <a:off x="1118812" y="3416658"/>
            <a:ext cx="500618" cy="460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29"/>
          <p:cNvCxnSpPr/>
          <p:nvPr/>
        </p:nvCxnSpPr>
        <p:spPr>
          <a:xfrm rot="5400000" flipH="1" flipV="1">
            <a:off x="1627347" y="3870558"/>
            <a:ext cx="367374" cy="906446"/>
          </a:xfrm>
          <a:prstGeom prst="curvedConnector2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8" name="Straight Arrow Connector 147"/>
          <p:cNvCxnSpPr>
            <a:stCxn id="158" idx="6"/>
            <a:endCxn id="115" idx="1"/>
          </p:cNvCxnSpPr>
          <p:nvPr/>
        </p:nvCxnSpPr>
        <p:spPr>
          <a:xfrm>
            <a:off x="1520962" y="3841511"/>
            <a:ext cx="785957" cy="78316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9" name="Straight Arrow Connector 148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0" name="Straight Arrow Connector 149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1" name="Straight Arrow Connector 150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2" name="Straight Arrow Connector 151"/>
          <p:cNvCxnSpPr>
            <a:endCxn id="155" idx="4"/>
          </p:cNvCxnSpPr>
          <p:nvPr/>
        </p:nvCxnSpPr>
        <p:spPr>
          <a:xfrm rot="16200000" flipV="1">
            <a:off x="1038522" y="4875005"/>
            <a:ext cx="637314" cy="161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53" name="TextBox 152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grpSp>
        <p:nvGrpSpPr>
          <p:cNvPr id="154" name="Group 154"/>
          <p:cNvGrpSpPr/>
          <p:nvPr/>
        </p:nvGrpSpPr>
        <p:grpSpPr>
          <a:xfrm>
            <a:off x="1147849" y="4219575"/>
            <a:ext cx="437940" cy="369332"/>
            <a:chOff x="4070871" y="3117296"/>
            <a:chExt cx="437940" cy="369332"/>
          </a:xfrm>
        </p:grpSpPr>
        <p:sp>
          <p:nvSpPr>
            <p:cNvPr id="155" name="Oval 154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57" name="Group 154"/>
          <p:cNvGrpSpPr/>
          <p:nvPr/>
        </p:nvGrpSpPr>
        <p:grpSpPr>
          <a:xfrm>
            <a:off x="1147849" y="3669268"/>
            <a:ext cx="437940" cy="369332"/>
            <a:chOff x="4070871" y="3117296"/>
            <a:chExt cx="437940" cy="369332"/>
          </a:xfrm>
        </p:grpSpPr>
        <p:sp>
          <p:nvSpPr>
            <p:cNvPr id="158" name="Oval 157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56730" y="4195346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62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D502F-46D6-A445-BD30-E5A85E22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2390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1990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The public Human Genome Project, headed by Francis Collins, aims to sequence the human genome by 2005. </a:t>
            </a:r>
          </a:p>
          <a:p>
            <a:pPr marL="0" indent="0">
              <a:buNone/>
            </a:pPr>
            <a:endParaRPr lang="en-US" altLang="en-US" b="1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1997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Craig Venter founds Celera Genomics, a private firm, with the same goal.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2000:</a:t>
            </a:r>
          </a:p>
        </p:txBody>
      </p:sp>
      <p:pic>
        <p:nvPicPr>
          <p:cNvPr id="14340" name="Picture 7"/>
          <p:cNvPicPr>
            <a:picLocks noChangeAspect="1"/>
          </p:cNvPicPr>
          <p:nvPr/>
        </p:nvPicPr>
        <p:blipFill>
          <a:blip r:embed="rId3"/>
          <a:srcRect l="6531" r="11845"/>
          <a:stretch>
            <a:fillRect/>
          </a:stretch>
        </p:blipFill>
        <p:spPr bwMode="auto">
          <a:xfrm>
            <a:off x="7620000" y="838200"/>
            <a:ext cx="106597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391400" y="2286000"/>
            <a:ext cx="1630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 dirty="0">
                <a:latin typeface="Lucida Sans Unicode" pitchFamily="34" charset="0"/>
                <a:cs typeface="Lucida Sans Unicode" pitchFamily="34" charset="0"/>
              </a:rPr>
              <a:t>Francis Collins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2971800"/>
            <a:ext cx="111728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7467600" y="4343400"/>
            <a:ext cx="142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 dirty="0">
                <a:latin typeface="Lucida Sans Unicode" pitchFamily="34" charset="0"/>
                <a:cs typeface="Lucida Sans Unicode" pitchFamily="34" charset="0"/>
              </a:rPr>
              <a:t>Craig Venter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The Race to Sequence the Human Genome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A60E5-2381-9A45-92F0-3C37E0D1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216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1755772" y="3435242"/>
            <a:ext cx="282036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9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95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8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1" name="Group 158"/>
          <p:cNvGrpSpPr/>
          <p:nvPr/>
        </p:nvGrpSpPr>
        <p:grpSpPr>
          <a:xfrm>
            <a:off x="2226824" y="3429000"/>
            <a:ext cx="445956" cy="369332"/>
            <a:chOff x="1734359" y="3110180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4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07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0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3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6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TextBox 119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5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9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rot="5400000" flipH="1" flipV="1">
            <a:off x="2285132" y="3274663"/>
            <a:ext cx="310194" cy="9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 rot="16200000" flipH="1">
            <a:off x="1694561" y="4012313"/>
            <a:ext cx="392167" cy="8325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1E174E-892D-8C46-BA58-723B1FC3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1755772" y="3435242"/>
            <a:ext cx="282036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9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95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8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1" name="Group 158"/>
          <p:cNvGrpSpPr/>
          <p:nvPr/>
        </p:nvGrpSpPr>
        <p:grpSpPr>
          <a:xfrm>
            <a:off x="2226824" y="3429000"/>
            <a:ext cx="445956" cy="369332"/>
            <a:chOff x="1734359" y="3110180"/>
            <a:chExt cx="445956" cy="369332"/>
          </a:xfrm>
        </p:grpSpPr>
        <p:sp>
          <p:nvSpPr>
            <p:cNvPr id="102" name="Oval 101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04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7" name="Group 153"/>
          <p:cNvGrpSpPr/>
          <p:nvPr/>
        </p:nvGrpSpPr>
        <p:grpSpPr>
          <a:xfrm>
            <a:off x="2214649" y="4572000"/>
            <a:ext cx="445956" cy="369332"/>
            <a:chOff x="4663086" y="3111329"/>
            <a:chExt cx="445956" cy="369332"/>
          </a:xfrm>
        </p:grpSpPr>
        <p:sp>
          <p:nvSpPr>
            <p:cNvPr id="108" name="Oval 107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10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3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6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Oval 119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2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5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9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rot="5400000" flipH="1" flipV="1">
            <a:off x="2285132" y="3274663"/>
            <a:ext cx="310194" cy="9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 rot="16200000" flipH="1">
            <a:off x="1694561" y="4012313"/>
            <a:ext cx="392167" cy="8325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/>
          <p:nvPr/>
        </p:nvCxnSpPr>
        <p:spPr>
          <a:xfrm rot="16200000" flipH="1">
            <a:off x="2286453" y="5043772"/>
            <a:ext cx="274677" cy="9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149377-B2DE-CE4B-8306-2DC54FC6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8" name="Straight Arrow Connector 77"/>
          <p:cNvCxnSpPr>
            <a:stCxn id="106" idx="7"/>
            <a:endCxn id="102" idx="3"/>
          </p:cNvCxnSpPr>
          <p:nvPr/>
        </p:nvCxnSpPr>
        <p:spPr>
          <a:xfrm rot="5400000" flipH="1" flipV="1">
            <a:off x="1819584" y="3499054"/>
            <a:ext cx="154413" cy="8448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93" name="Oval 92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8"/>
          <p:cNvGrpSpPr/>
          <p:nvPr/>
        </p:nvGrpSpPr>
        <p:grpSpPr>
          <a:xfrm>
            <a:off x="2226824" y="3556623"/>
            <a:ext cx="445956" cy="369332"/>
            <a:chOff x="1734359" y="3110180"/>
            <a:chExt cx="445956" cy="369332"/>
          </a:xfrm>
        </p:grpSpPr>
        <p:sp>
          <p:nvSpPr>
            <p:cNvPr id="102" name="Oval 101"/>
            <p:cNvSpPr/>
            <p:nvPr/>
          </p:nvSpPr>
          <p:spPr>
            <a:xfrm>
              <a:off x="177853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34359" y="311018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3"/>
          <p:cNvGrpSpPr/>
          <p:nvPr/>
        </p:nvGrpSpPr>
        <p:grpSpPr>
          <a:xfrm>
            <a:off x="2214649" y="4367253"/>
            <a:ext cx="445956" cy="369332"/>
            <a:chOff x="4663086" y="3111329"/>
            <a:chExt cx="445956" cy="369332"/>
          </a:xfrm>
        </p:grpSpPr>
        <p:sp>
          <p:nvSpPr>
            <p:cNvPr id="108" name="Oval 107"/>
            <p:cNvSpPr/>
            <p:nvPr/>
          </p:nvSpPr>
          <p:spPr>
            <a:xfrm>
              <a:off x="4707148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63086" y="311132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17" name="TextBox 116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20" name="Oval 119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2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4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30" name="TextBox 129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2" name="Straight Arrow Connector 131"/>
          <p:cNvCxnSpPr>
            <a:stCxn id="103" idx="0"/>
            <a:endCxn id="131" idx="4"/>
          </p:cNvCxnSpPr>
          <p:nvPr/>
        </p:nvCxnSpPr>
        <p:spPr>
          <a:xfrm rot="16200000" flipV="1">
            <a:off x="2226821" y="3333642"/>
            <a:ext cx="439156" cy="680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34" name="TextBox 133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36" name="Straight Arrow Connector 135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0" name="Straight Arrow Connector 139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2" name="Straight Arrow Connector 141"/>
          <p:cNvCxnSpPr/>
          <p:nvPr/>
        </p:nvCxnSpPr>
        <p:spPr>
          <a:xfrm>
            <a:off x="1474370" y="4232504"/>
            <a:ext cx="811632" cy="26329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3" name="Straight Arrow Connector 142"/>
          <p:cNvCxnSpPr>
            <a:stCxn id="108" idx="4"/>
            <a:endCxn id="112" idx="0"/>
          </p:cNvCxnSpPr>
          <p:nvPr/>
        </p:nvCxnSpPr>
        <p:spPr>
          <a:xfrm rot="16200000" flipH="1">
            <a:off x="2179798" y="4945681"/>
            <a:ext cx="487831" cy="82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5" name="Straight Arrow Connector 144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6" name="Straight Arrow Connector 145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517305B-81B7-624D-A553-415B1E4AA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86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89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2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1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4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7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</p:grpSp>
      <p:grpSp>
        <p:nvGrpSpPr>
          <p:cNvPr id="1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17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21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10A937-F8AC-C04D-ADA0-E7E0928E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45194" y="542925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86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89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2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8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Oval 98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</p:grpSp>
      <p:grpSp>
        <p:nvGrpSpPr>
          <p:cNvPr id="101" name="Group 151"/>
          <p:cNvGrpSpPr/>
          <p:nvPr/>
        </p:nvGrpSpPr>
        <p:grpSpPr>
          <a:xfrm>
            <a:off x="1757449" y="5867400"/>
            <a:ext cx="476412" cy="369332"/>
            <a:chOff x="5810223" y="3103789"/>
            <a:chExt cx="476412" cy="369332"/>
          </a:xfrm>
        </p:grpSpPr>
        <p:sp>
          <p:nvSpPr>
            <p:cNvPr id="102" name="Oval 101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</p:grpSp>
      <p:grpSp>
        <p:nvGrpSpPr>
          <p:cNvPr id="104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7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17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21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5400000">
            <a:off x="2064271" y="5569269"/>
            <a:ext cx="408437" cy="31126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 rot="16200000" flipV="1">
            <a:off x="1428711" y="5477747"/>
            <a:ext cx="403973" cy="498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002EF3-BA8A-D947-A52D-B5F44105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2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895600" y="533400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19274" y="563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2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7" name="Oval 86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3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4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9" name="Oval 98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</p:grpSp>
      <p:grpSp>
        <p:nvGrpSpPr>
          <p:cNvPr id="7" name="Group 151"/>
          <p:cNvGrpSpPr/>
          <p:nvPr/>
        </p:nvGrpSpPr>
        <p:grpSpPr>
          <a:xfrm>
            <a:off x="1961988" y="5638800"/>
            <a:ext cx="476412" cy="369332"/>
            <a:chOff x="5810223" y="3103789"/>
            <a:chExt cx="476412" cy="369332"/>
          </a:xfrm>
        </p:grpSpPr>
        <p:sp>
          <p:nvSpPr>
            <p:cNvPr id="102" name="Oval 101"/>
            <p:cNvSpPr/>
            <p:nvPr/>
          </p:nvSpPr>
          <p:spPr>
            <a:xfrm>
              <a:off x="5884652" y="3117084"/>
              <a:ext cx="329184" cy="330678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810223" y="310378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</p:grpSp>
      <p:grpSp>
        <p:nvGrpSpPr>
          <p:cNvPr id="8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14" name="TextBox 113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2443249" y="213360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CC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GG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ATG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TT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2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8" name="TextBox 117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23" name="Oval 122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25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0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1" name="Straight Arrow Connector 130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>
            <a:stCxn id="99" idx="6"/>
            <a:endCxn id="102" idx="6"/>
          </p:cNvCxnSpPr>
          <p:nvPr/>
        </p:nvCxnSpPr>
        <p:spPr>
          <a:xfrm flipH="1">
            <a:off x="2365601" y="5355346"/>
            <a:ext cx="223114" cy="462088"/>
          </a:xfrm>
          <a:prstGeom prst="curvedConnector3">
            <a:avLst>
              <a:gd name="adj1" fmla="val -102459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>
            <a:stCxn id="102" idx="2"/>
          </p:cNvCxnSpPr>
          <p:nvPr/>
        </p:nvCxnSpPr>
        <p:spPr>
          <a:xfrm rot="10800000">
            <a:off x="1381309" y="5525150"/>
            <a:ext cx="655108" cy="2922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/>
              <a:t>Gluing Identically Labeled Nodes  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3C9F80-94B1-0344-AD7A-15946E44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057400"/>
            <a:ext cx="4608078" cy="3832086"/>
            <a:chOff x="0" y="2057400"/>
            <a:chExt cx="4608078" cy="3832086"/>
          </a:xfrm>
        </p:grpSpPr>
        <p:sp>
          <p:nvSpPr>
            <p:cNvPr id="66" name="TextBox 65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126"/>
            <p:cNvCxnSpPr/>
            <p:nvPr/>
          </p:nvCxnSpPr>
          <p:spPr>
            <a:xfrm rot="16200000" flipH="1">
              <a:off x="1881166" y="359188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790476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20410" y="32766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598936" y="4385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24249" y="5486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530" y="5550932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9724" y="46767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681249" y="4081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83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86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89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2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5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98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1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4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07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11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2011579" y="3541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15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18" name="Straight Arrow Connector 117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0" name="Straight Arrow Connector 119"/>
            <p:cNvCxnSpPr/>
            <p:nvPr/>
          </p:nvCxnSpPr>
          <p:spPr>
            <a:xfrm rot="5400000">
              <a:off x="978074" y="3550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>
            <a:xfrm>
              <a:off x="1522577" y="41155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2" name="Straight Arrow Connector 121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4" name="Straight Arrow Connector 168"/>
            <p:cNvCxnSpPr/>
            <p:nvPr/>
          </p:nvCxnSpPr>
          <p:spPr>
            <a:xfrm rot="16200000" flipH="1">
              <a:off x="1881167" y="38257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2004623" y="4753532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6" name="Straight Arrow Connector 175"/>
            <p:cNvCxnSpPr/>
            <p:nvPr/>
          </p:nvCxnSpPr>
          <p:spPr>
            <a:xfrm rot="5400000" flipH="1" flipV="1">
              <a:off x="2423749" y="5355720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27" name="Straight Arrow Connector 126"/>
            <p:cNvCxnSpPr/>
            <p:nvPr/>
          </p:nvCxnSpPr>
          <p:spPr>
            <a:xfrm rot="10800000" flipV="1">
              <a:off x="1545901" y="535534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28" name="Straight Arrow Connector 127"/>
            <p:cNvCxnSpPr/>
            <p:nvPr/>
          </p:nvCxnSpPr>
          <p:spPr>
            <a:xfrm rot="16200000" flipV="1">
              <a:off x="912878" y="472604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29" name="TextBox 128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sp>
        <p:nvSpPr>
          <p:cNvPr id="130" name="Title 1"/>
          <p:cNvSpPr txBox="1">
            <a:spLocks/>
          </p:cNvSpPr>
          <p:nvPr/>
        </p:nvSpPr>
        <p:spPr>
          <a:xfrm>
            <a:off x="477523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De </a:t>
            </a:r>
            <a:r>
              <a:rPr lang="en-US" b="0" i="0" dirty="0" err="1"/>
              <a:t>Bruijn</a:t>
            </a:r>
            <a:r>
              <a:rPr lang="en-US" b="0" i="0" dirty="0"/>
              <a:t> Graph of </a:t>
            </a:r>
            <a:r>
              <a:rPr lang="en-US" i="0" kern="0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TA</a:t>
            </a:r>
            <a:r>
              <a:rPr lang="en-US" i="0" kern="0" dirty="0">
                <a:solidFill>
                  <a:srgbClr val="0000FF"/>
                </a:solidFill>
                <a:latin typeface="Calibri" pitchFamily="34" charset="0"/>
                <a:ea typeface="Times New Roman"/>
              </a:rPr>
              <a:t>ATG</a:t>
            </a:r>
            <a:r>
              <a:rPr lang="en-US" i="0" kern="0" dirty="0">
                <a:solidFill>
                  <a:srgbClr val="FF0000"/>
                </a:solidFill>
                <a:latin typeface="Calibri" pitchFamily="34" charset="0"/>
                <a:ea typeface="Times New Roman"/>
              </a:rPr>
              <a:t>CC</a:t>
            </a:r>
            <a:r>
              <a:rPr lang="en-US" i="0" kern="0" dirty="0">
                <a:solidFill>
                  <a:srgbClr val="0000FF"/>
                </a:solidFill>
                <a:latin typeface="Calibri" pitchFamily="34" charset="0"/>
                <a:ea typeface="Times New Roman"/>
              </a:rPr>
              <a:t>ATG</a:t>
            </a:r>
            <a:r>
              <a:rPr lang="en-US" i="0" kern="0" dirty="0">
                <a:solidFill>
                  <a:srgbClr val="00B050"/>
                </a:solidFill>
                <a:latin typeface="Calibri" pitchFamily="34" charset="0"/>
                <a:ea typeface="Times New Roman"/>
              </a:rPr>
              <a:t>GG</a:t>
            </a:r>
            <a:r>
              <a:rPr lang="en-US" i="0" kern="0" dirty="0">
                <a:solidFill>
                  <a:srgbClr val="0000FF"/>
                </a:solidFill>
                <a:latin typeface="Calibri" pitchFamily="34" charset="0"/>
                <a:ea typeface="Times New Roman"/>
              </a:rPr>
              <a:t>ATG</a:t>
            </a:r>
            <a:r>
              <a:rPr lang="en-US" i="0" kern="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TT</a:t>
            </a:r>
            <a:r>
              <a:rPr lang="en-US" b="0" i="0" dirty="0"/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3653814"/>
            <a:ext cx="40386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0" i="0" dirty="0">
                <a:latin typeface="+mn-lt"/>
              </a:rPr>
              <a:t>Where is the </a:t>
            </a:r>
            <a:r>
              <a:rPr lang="en-US" sz="3200" b="0" dirty="0">
                <a:latin typeface="+mn-lt"/>
              </a:rPr>
              <a:t>Genome</a:t>
            </a:r>
            <a:r>
              <a:rPr lang="en-US" sz="3200" b="0" i="0" dirty="0">
                <a:latin typeface="+mn-lt"/>
              </a:rPr>
              <a:t> </a:t>
            </a:r>
          </a:p>
          <a:p>
            <a:r>
              <a:rPr lang="en-US" sz="3200" b="0" i="0" dirty="0">
                <a:latin typeface="+mn-lt"/>
              </a:rPr>
              <a:t>hiding in this graph?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B3D3F-EE06-3D4C-A349-BCDCED47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>
            <a:spLocks/>
          </p:cNvSpPr>
          <p:nvPr/>
        </p:nvSpPr>
        <p:spPr>
          <a:xfrm>
            <a:off x="4857601" y="3746051"/>
            <a:ext cx="4133999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0" i="0" dirty="0">
                <a:latin typeface="+mn-lt"/>
              </a:rPr>
              <a:t>What are we trying to find in this graph?   </a:t>
            </a:r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3514725" y="4143375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>
            <a:off x="2590800" y="4143375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>
            <a:off x="1524000" y="4114800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rot="16200000" flipV="1">
            <a:off x="912878" y="4712308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 rot="10800000" flipV="1">
            <a:off x="1545901" y="5348586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1" name="Straight Arrow Connector 175"/>
          <p:cNvCxnSpPr/>
          <p:nvPr/>
        </p:nvCxnSpPr>
        <p:spPr>
          <a:xfrm rot="5400000" flipH="1" flipV="1">
            <a:off x="2428502" y="5353424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07" name="Straight Arrow Connector 106"/>
          <p:cNvCxnSpPr/>
          <p:nvPr/>
        </p:nvCxnSpPr>
        <p:spPr>
          <a:xfrm rot="5400000">
            <a:off x="2009218" y="4753533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4" name="Straight Arrow Connector 168"/>
          <p:cNvCxnSpPr/>
          <p:nvPr/>
        </p:nvCxnSpPr>
        <p:spPr>
          <a:xfrm rot="16200000" flipH="1">
            <a:off x="1883276" y="3822303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1" name="Straight Arrow Connector 100"/>
          <p:cNvCxnSpPr/>
          <p:nvPr/>
        </p:nvCxnSpPr>
        <p:spPr>
          <a:xfrm rot="5400000">
            <a:off x="980723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8" name="Straight Arrow Connector 97"/>
          <p:cNvCxnSpPr/>
          <p:nvPr/>
        </p:nvCxnSpPr>
        <p:spPr>
          <a:xfrm rot="5400000">
            <a:off x="1348005" y="2376270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5" name="Straight Arrow Connector 94"/>
          <p:cNvCxnSpPr/>
          <p:nvPr/>
        </p:nvCxnSpPr>
        <p:spPr>
          <a:xfrm rot="16200000" flipV="1">
            <a:off x="2023605" y="2356172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2014641" y="3541470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9" name="Straight Arrow Connector 126"/>
          <p:cNvCxnSpPr/>
          <p:nvPr/>
        </p:nvCxnSpPr>
        <p:spPr>
          <a:xfrm rot="16200000" flipH="1">
            <a:off x="1881166" y="3597776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>
            <a:off x="942975" y="41148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>
            <a:off x="381000" y="4114800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213097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87464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>
            <a:off x="949439" y="4111014"/>
            <a:ext cx="2286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9" name="Straight Arrow Connector 126"/>
          <p:cNvCxnSpPr/>
          <p:nvPr/>
        </p:nvCxnSpPr>
        <p:spPr>
          <a:xfrm rot="16200000" flipH="1">
            <a:off x="1881166" y="3591883"/>
            <a:ext cx="24501" cy="838096"/>
          </a:xfrm>
          <a:prstGeom prst="curvedConnector3">
            <a:avLst>
              <a:gd name="adj1" fmla="val -741917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790476" y="365381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51361" y="311467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86024" y="24384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09749" y="23622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20410" y="32766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98936" y="43858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09849" y="4876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824249" y="548640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605049" y="5518523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09724" y="467677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81249" y="40810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95649" y="4157246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586249" y="4157246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grpSp>
        <p:nvGrpSpPr>
          <p:cNvPr id="3" name="Group 161"/>
          <p:cNvGrpSpPr/>
          <p:nvPr/>
        </p:nvGrpSpPr>
        <p:grpSpPr>
          <a:xfrm>
            <a:off x="0" y="3916918"/>
            <a:ext cx="437940" cy="369332"/>
            <a:chOff x="-6464" y="3108920"/>
            <a:chExt cx="437940" cy="369332"/>
          </a:xfrm>
        </p:grpSpPr>
        <p:sp>
          <p:nvSpPr>
            <p:cNvPr id="84" name="Oval 83"/>
            <p:cNvSpPr/>
            <p:nvPr/>
          </p:nvSpPr>
          <p:spPr>
            <a:xfrm>
              <a:off x="3450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6464" y="3108920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</a:p>
          </p:txBody>
        </p:sp>
      </p:grpSp>
      <p:grpSp>
        <p:nvGrpSpPr>
          <p:cNvPr id="4" name="Group 155"/>
          <p:cNvGrpSpPr/>
          <p:nvPr/>
        </p:nvGrpSpPr>
        <p:grpSpPr>
          <a:xfrm>
            <a:off x="1149568" y="2831068"/>
            <a:ext cx="445956" cy="369332"/>
            <a:chOff x="3482502" y="3117296"/>
            <a:chExt cx="445956" cy="369332"/>
          </a:xfrm>
        </p:grpSpPr>
        <p:sp>
          <p:nvSpPr>
            <p:cNvPr id="87" name="TextBox 86"/>
            <p:cNvSpPr txBox="1"/>
            <p:nvPr/>
          </p:nvSpPr>
          <p:spPr>
            <a:xfrm>
              <a:off x="3482502" y="31172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3539764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5" name="Group 160"/>
          <p:cNvGrpSpPr/>
          <p:nvPr/>
        </p:nvGrpSpPr>
        <p:grpSpPr>
          <a:xfrm>
            <a:off x="549194" y="3926443"/>
            <a:ext cx="463588" cy="369332"/>
            <a:chOff x="546909" y="3100655"/>
            <a:chExt cx="463588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546909" y="3100655"/>
              <a:ext cx="4635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609600" y="3120642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6" name="Group 154"/>
          <p:cNvGrpSpPr/>
          <p:nvPr/>
        </p:nvGrpSpPr>
        <p:grpSpPr>
          <a:xfrm>
            <a:off x="1149464" y="3943350"/>
            <a:ext cx="437940" cy="369332"/>
            <a:chOff x="4070871" y="3117296"/>
            <a:chExt cx="437940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4070871" y="3117296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4114800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7" name="Group 152"/>
          <p:cNvGrpSpPr/>
          <p:nvPr/>
        </p:nvGrpSpPr>
        <p:grpSpPr>
          <a:xfrm>
            <a:off x="2186074" y="5181600"/>
            <a:ext cx="476412" cy="369332"/>
            <a:chOff x="5226023" y="3108677"/>
            <a:chExt cx="476412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5226023" y="31086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5299480" y="311708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50"/>
          <p:cNvGrpSpPr/>
          <p:nvPr/>
        </p:nvGrpSpPr>
        <p:grpSpPr>
          <a:xfrm>
            <a:off x="1147849" y="5181600"/>
            <a:ext cx="471604" cy="369332"/>
            <a:chOff x="6394423" y="3100655"/>
            <a:chExt cx="471604" cy="369332"/>
          </a:xfrm>
        </p:grpSpPr>
        <p:sp>
          <p:nvSpPr>
            <p:cNvPr id="99" name="TextBox 98"/>
            <p:cNvSpPr txBox="1"/>
            <p:nvPr/>
          </p:nvSpPr>
          <p:spPr>
            <a:xfrm>
              <a:off x="6394423" y="3100655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463290" y="311352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2214649" y="3964543"/>
            <a:ext cx="445956" cy="369332"/>
            <a:chOff x="7587644" y="3105362"/>
            <a:chExt cx="445956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7587644" y="310536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7637252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3129049" y="3981450"/>
            <a:ext cx="445956" cy="369332"/>
            <a:chOff x="8159660" y="3113738"/>
            <a:chExt cx="445956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8159660" y="311373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8212408" y="3115574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4195849" y="3971925"/>
            <a:ext cx="412229" cy="369332"/>
            <a:chOff x="8786990" y="3082504"/>
            <a:chExt cx="412229" cy="369332"/>
          </a:xfrm>
        </p:grpSpPr>
        <p:sp>
          <p:nvSpPr>
            <p:cNvPr id="108" name="TextBox 107"/>
            <p:cNvSpPr txBox="1"/>
            <p:nvPr/>
          </p:nvSpPr>
          <p:spPr>
            <a:xfrm>
              <a:off x="8786990" y="308250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8821932" y="3091206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12" name="Group 157"/>
          <p:cNvGrpSpPr/>
          <p:nvPr/>
        </p:nvGrpSpPr>
        <p:grpSpPr>
          <a:xfrm>
            <a:off x="2217879" y="2773918"/>
            <a:ext cx="453970" cy="369332"/>
            <a:chOff x="2318088" y="3101804"/>
            <a:chExt cx="453970" cy="369332"/>
          </a:xfrm>
        </p:grpSpPr>
        <p:sp>
          <p:nvSpPr>
            <p:cNvPr id="112" name="TextBox 111"/>
            <p:cNvSpPr txBox="1"/>
            <p:nvPr/>
          </p:nvSpPr>
          <p:spPr>
            <a:xfrm>
              <a:off x="2318088" y="310180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2378613" y="3114675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14" name="Straight Arrow Connector 113"/>
          <p:cNvCxnSpPr/>
          <p:nvPr/>
        </p:nvCxnSpPr>
        <p:spPr>
          <a:xfrm rot="5400000" flipH="1" flipV="1">
            <a:off x="2011579" y="3541471"/>
            <a:ext cx="850554" cy="160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3" name="Group 156"/>
          <p:cNvGrpSpPr/>
          <p:nvPr/>
        </p:nvGrpSpPr>
        <p:grpSpPr>
          <a:xfrm>
            <a:off x="1708536" y="2057400"/>
            <a:ext cx="431528" cy="369332"/>
            <a:chOff x="2911989" y="3108224"/>
            <a:chExt cx="431528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2911989" y="310822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2956042" y="3124200"/>
              <a:ext cx="329184" cy="330678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</a:endParaRPr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rot="16200000" flipV="1">
            <a:off x="2030070" y="2359123"/>
            <a:ext cx="418291" cy="41129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9" name="Straight Arrow Connector 118"/>
          <p:cNvCxnSpPr/>
          <p:nvPr/>
        </p:nvCxnSpPr>
        <p:spPr>
          <a:xfrm rot="5400000">
            <a:off x="1348952" y="2379222"/>
            <a:ext cx="475441" cy="42825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0" name="Straight Arrow Connector 119"/>
          <p:cNvCxnSpPr/>
          <p:nvPr/>
        </p:nvCxnSpPr>
        <p:spPr>
          <a:xfrm rot="5400000">
            <a:off x="978074" y="3550002"/>
            <a:ext cx="774700" cy="119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1" name="Straight Arrow Connector 120"/>
          <p:cNvCxnSpPr/>
          <p:nvPr/>
        </p:nvCxnSpPr>
        <p:spPr>
          <a:xfrm>
            <a:off x="1522577" y="4115593"/>
            <a:ext cx="741680" cy="245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2" name="Straight Arrow Connector 121"/>
          <p:cNvCxnSpPr/>
          <p:nvPr/>
        </p:nvCxnSpPr>
        <p:spPr>
          <a:xfrm>
            <a:off x="2593441" y="4140094"/>
            <a:ext cx="588356" cy="8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3" name="Straight Arrow Connector 122"/>
          <p:cNvCxnSpPr/>
          <p:nvPr/>
        </p:nvCxnSpPr>
        <p:spPr>
          <a:xfrm flipV="1">
            <a:off x="3510981" y="4145966"/>
            <a:ext cx="719810" cy="265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4" name="Straight Arrow Connector 168"/>
          <p:cNvCxnSpPr/>
          <p:nvPr/>
        </p:nvCxnSpPr>
        <p:spPr>
          <a:xfrm rot="16200000" flipH="1">
            <a:off x="1881167" y="3825707"/>
            <a:ext cx="24501" cy="838096"/>
          </a:xfrm>
          <a:prstGeom prst="curvedConnector3">
            <a:avLst>
              <a:gd name="adj1" fmla="val 958545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5" name="Straight Arrow Connector 124"/>
          <p:cNvCxnSpPr/>
          <p:nvPr/>
        </p:nvCxnSpPr>
        <p:spPr>
          <a:xfrm rot="5400000">
            <a:off x="2004623" y="4753532"/>
            <a:ext cx="847725" cy="841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6" name="Straight Arrow Connector 175"/>
          <p:cNvCxnSpPr/>
          <p:nvPr/>
        </p:nvCxnSpPr>
        <p:spPr>
          <a:xfrm rot="5400000" flipH="1" flipV="1">
            <a:off x="2423749" y="5355720"/>
            <a:ext cx="165339" cy="164592"/>
          </a:xfrm>
          <a:prstGeom prst="curvedConnector4">
            <a:avLst>
              <a:gd name="adj1" fmla="val -138261"/>
              <a:gd name="adj2" fmla="val 238889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 rot="10800000" flipV="1">
            <a:off x="1545901" y="5355346"/>
            <a:ext cx="713631" cy="44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8" name="Straight Arrow Connector 127"/>
          <p:cNvCxnSpPr/>
          <p:nvPr/>
        </p:nvCxnSpPr>
        <p:spPr>
          <a:xfrm rot="16200000" flipV="1">
            <a:off x="912878" y="4726040"/>
            <a:ext cx="913539" cy="233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29" name="TextBox 128"/>
          <p:cNvSpPr txBox="1"/>
          <p:nvPr/>
        </p:nvSpPr>
        <p:spPr>
          <a:xfrm>
            <a:off x="1605049" y="354764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218970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It Was Always There! </a:t>
            </a:r>
          </a:p>
        </p:txBody>
      </p:sp>
      <p:sp>
        <p:nvSpPr>
          <p:cNvPr id="131" name="Content Placeholder 3"/>
          <p:cNvSpPr txBox="1">
            <a:spLocks/>
          </p:cNvSpPr>
          <p:nvPr/>
        </p:nvSpPr>
        <p:spPr>
          <a:xfrm>
            <a:off x="4753223" y="3289690"/>
            <a:ext cx="4256306" cy="20656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 b="0" i="0" dirty="0"/>
              <a:t>An </a:t>
            </a:r>
            <a:r>
              <a:rPr lang="en-US" sz="3200" i="0" dirty="0" err="1"/>
              <a:t>Eulerian</a:t>
            </a:r>
            <a:r>
              <a:rPr lang="en-US" sz="3200" i="0" dirty="0"/>
              <a:t> </a:t>
            </a:r>
            <a:r>
              <a:rPr lang="en-US" sz="3200" b="1" i="0" dirty="0"/>
              <a:t>path</a:t>
            </a:r>
            <a:r>
              <a:rPr lang="en-US" sz="3200" b="0" i="0" dirty="0"/>
              <a:t> in a graph is a path that visits each </a:t>
            </a:r>
            <a:r>
              <a:rPr lang="en-US" sz="3200" i="0" dirty="0">
                <a:solidFill>
                  <a:srgbClr val="0000FF"/>
                </a:solidFill>
              </a:rPr>
              <a:t>edge</a:t>
            </a:r>
            <a:r>
              <a:rPr lang="en-US" sz="3200" b="0" i="0" dirty="0"/>
              <a:t> exactly once.</a:t>
            </a:r>
          </a:p>
          <a:p>
            <a:pPr lvl="1" fontAlgn="auto">
              <a:spcAft>
                <a:spcPts val="0"/>
              </a:spcAft>
              <a:defRPr/>
            </a:pPr>
            <a:endParaRPr lang="en-US" b="0" i="0" dirty="0"/>
          </a:p>
        </p:txBody>
      </p:sp>
      <p:sp>
        <p:nvSpPr>
          <p:cNvPr id="137" name="Rectangle 136"/>
          <p:cNvSpPr/>
          <p:nvPr/>
        </p:nvSpPr>
        <p:spPr>
          <a:xfrm>
            <a:off x="914400" y="1047690"/>
            <a:ext cx="60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latin typeface="+mn-lt"/>
                <a:ea typeface="Times New Roman"/>
              </a:rPr>
              <a:t>TA</a:t>
            </a:r>
            <a:r>
              <a:rPr lang="en-US" sz="2000" b="1" i="0" dirty="0">
                <a:solidFill>
                  <a:srgbClr val="0000FF"/>
                </a:solidFill>
                <a:latin typeface="+mn-lt"/>
                <a:ea typeface="Times New Roman"/>
              </a:rPr>
              <a:t>A</a:t>
            </a:r>
            <a:endParaRPr lang="en-US" sz="2000" b="1" i="0" dirty="0">
              <a:latin typeface="+mn-lt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339796" y="10476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1474544" y="10476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1646160" y="104769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1790526" y="1047690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  <a:latin typeface="Calibri"/>
                <a:ea typeface="Times New Roman"/>
              </a:rPr>
              <a:t>C</a:t>
            </a:r>
            <a:endParaRPr lang="en-US" dirty="0"/>
          </a:p>
        </p:txBody>
      </p:sp>
      <p:sp>
        <p:nvSpPr>
          <p:cNvPr id="142" name="Rectangle 141"/>
          <p:cNvSpPr/>
          <p:nvPr/>
        </p:nvSpPr>
        <p:spPr>
          <a:xfrm>
            <a:off x="1934892" y="104769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2098494" y="10476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2233242" y="10476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2404858" y="10476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2576474" y="10476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B050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2748090" y="104769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A</a:t>
            </a: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2911692" y="10476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3046440" y="104769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  <a:latin typeface="Calibri"/>
                <a:ea typeface="Times New Roman"/>
              </a:rPr>
              <a:t>G</a:t>
            </a:r>
            <a:endParaRPr lang="en-US" dirty="0"/>
          </a:p>
        </p:txBody>
      </p:sp>
      <p:sp>
        <p:nvSpPr>
          <p:cNvPr id="150" name="Rectangle 149"/>
          <p:cNvSpPr/>
          <p:nvPr/>
        </p:nvSpPr>
        <p:spPr>
          <a:xfrm>
            <a:off x="3218056" y="10476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3352800" y="10476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7030A0"/>
                </a:solidFill>
                <a:latin typeface="Calibri"/>
                <a:ea typeface="Times New Roman"/>
              </a:rPr>
              <a:t>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B433FC-C055-394E-9973-B9C6BE11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6812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3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9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3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31" grpId="0" build="p" animBg="1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 err="1"/>
              <a:t>Eulerian</a:t>
            </a:r>
            <a:r>
              <a:rPr lang="en-US" b="0" i="0" dirty="0"/>
              <a:t> Path Problem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852039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 err="1">
                <a:latin typeface="+mj-lt"/>
              </a:rPr>
              <a:t>Eulerian</a:t>
            </a:r>
            <a:r>
              <a:rPr lang="en-US" sz="2600" i="0" dirty="0">
                <a:latin typeface="+mj-lt"/>
              </a:rPr>
              <a:t> Path Problem</a:t>
            </a:r>
            <a:r>
              <a:rPr lang="en-US" sz="2600" b="0" i="0" dirty="0">
                <a:latin typeface="+mj-lt"/>
              </a:rPr>
              <a:t>. Find an </a:t>
            </a:r>
            <a:r>
              <a:rPr lang="en-US" sz="2600" b="0" i="0" dirty="0" err="1">
                <a:latin typeface="+mj-lt"/>
              </a:rPr>
              <a:t>Eulerian</a:t>
            </a:r>
            <a:r>
              <a:rPr lang="en-US" sz="2600" b="0" i="0" dirty="0">
                <a:latin typeface="+mj-lt"/>
              </a:rPr>
              <a:t>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edge in the graph exactly once. 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6324600" cy="34290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3886200" y="4724400"/>
            <a:ext cx="3048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3581400"/>
            <a:ext cx="1905000" cy="1066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91952" y="4800600"/>
            <a:ext cx="1842248" cy="1219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4800600"/>
            <a:ext cx="1071283" cy="12012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10000" y="3581400"/>
            <a:ext cx="1131793" cy="1066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734187" y="3581400"/>
            <a:ext cx="1147096" cy="1071282"/>
          </a:xfrm>
          <a:custGeom>
            <a:avLst/>
            <a:gdLst>
              <a:gd name="connsiteX0" fmla="*/ 75813 w 1213268"/>
              <a:gd name="connsiteY0" fmla="*/ 1093441 h 1093441"/>
              <a:gd name="connsiteX1" fmla="*/ 111672 w 1213268"/>
              <a:gd name="connsiteY1" fmla="*/ 161112 h 1093441"/>
              <a:gd name="connsiteX2" fmla="*/ 1142613 w 1213268"/>
              <a:gd name="connsiteY2" fmla="*/ 8712 h 1093441"/>
              <a:gd name="connsiteX3" fmla="*/ 1124684 w 1213268"/>
              <a:gd name="connsiteY3" fmla="*/ 17677 h 1093441"/>
              <a:gd name="connsiteX4" fmla="*/ 1124684 w 1213268"/>
              <a:gd name="connsiteY4" fmla="*/ 17677 h 109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268" h="1093441">
                <a:moveTo>
                  <a:pt x="75813" y="1093441"/>
                </a:moveTo>
                <a:cubicBezTo>
                  <a:pt x="4842" y="717670"/>
                  <a:pt x="-66128" y="341900"/>
                  <a:pt x="111672" y="161112"/>
                </a:cubicBezTo>
                <a:cubicBezTo>
                  <a:pt x="289472" y="-19676"/>
                  <a:pt x="973778" y="32618"/>
                  <a:pt x="1142613" y="8712"/>
                </a:cubicBezTo>
                <a:cubicBezTo>
                  <a:pt x="1311448" y="-15194"/>
                  <a:pt x="1124684" y="17677"/>
                  <a:pt x="1124684" y="17677"/>
                </a:cubicBezTo>
                <a:lnTo>
                  <a:pt x="1124684" y="1767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flipV="1">
            <a:off x="3729705" y="4818528"/>
            <a:ext cx="1147096" cy="1201271"/>
          </a:xfrm>
          <a:custGeom>
            <a:avLst/>
            <a:gdLst>
              <a:gd name="connsiteX0" fmla="*/ 75813 w 1213268"/>
              <a:gd name="connsiteY0" fmla="*/ 1093441 h 1093441"/>
              <a:gd name="connsiteX1" fmla="*/ 111672 w 1213268"/>
              <a:gd name="connsiteY1" fmla="*/ 161112 h 1093441"/>
              <a:gd name="connsiteX2" fmla="*/ 1142613 w 1213268"/>
              <a:gd name="connsiteY2" fmla="*/ 8712 h 1093441"/>
              <a:gd name="connsiteX3" fmla="*/ 1124684 w 1213268"/>
              <a:gd name="connsiteY3" fmla="*/ 17677 h 1093441"/>
              <a:gd name="connsiteX4" fmla="*/ 1124684 w 1213268"/>
              <a:gd name="connsiteY4" fmla="*/ 17677 h 109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268" h="1093441">
                <a:moveTo>
                  <a:pt x="75813" y="1093441"/>
                </a:moveTo>
                <a:cubicBezTo>
                  <a:pt x="4842" y="717670"/>
                  <a:pt x="-66128" y="341900"/>
                  <a:pt x="111672" y="161112"/>
                </a:cubicBezTo>
                <a:cubicBezTo>
                  <a:pt x="289472" y="-19676"/>
                  <a:pt x="973778" y="32618"/>
                  <a:pt x="1142613" y="8712"/>
                </a:cubicBezTo>
                <a:cubicBezTo>
                  <a:pt x="1311448" y="-15194"/>
                  <a:pt x="1124684" y="17677"/>
                  <a:pt x="1124684" y="17677"/>
                </a:cubicBezTo>
                <a:lnTo>
                  <a:pt x="1124684" y="1767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Euler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81" y="1104925"/>
            <a:ext cx="1078219" cy="14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DC4C66-5E8B-4D4D-B1F8-EE8B3673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 err="1"/>
              <a:t>Eulerian</a:t>
            </a:r>
            <a:r>
              <a:rPr lang="en-US" b="0" i="0" dirty="0"/>
              <a:t> Versus Hamiltonian Paths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852039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 err="1">
                <a:latin typeface="+mj-lt"/>
              </a:rPr>
              <a:t>Eulerian</a:t>
            </a:r>
            <a:r>
              <a:rPr lang="en-US" sz="2600" i="0" dirty="0">
                <a:latin typeface="+mj-lt"/>
              </a:rPr>
              <a:t> Path Problem</a:t>
            </a:r>
            <a:r>
              <a:rPr lang="en-US" sz="2600" b="0" i="0" dirty="0">
                <a:latin typeface="+mj-lt"/>
              </a:rPr>
              <a:t>. Find an </a:t>
            </a:r>
            <a:r>
              <a:rPr lang="en-US" sz="2600" b="0" i="0" dirty="0" err="1">
                <a:latin typeface="+mj-lt"/>
              </a:rPr>
              <a:t>Eulerian</a:t>
            </a:r>
            <a:r>
              <a:rPr lang="en-US" sz="2600" b="0" i="0" dirty="0">
                <a:latin typeface="+mj-lt"/>
              </a:rPr>
              <a:t>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edge in the graph exactly once.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619" y="3200400"/>
            <a:ext cx="8852041" cy="209288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>
                <a:latin typeface="+mj-lt"/>
              </a:rPr>
              <a:t>Hamiltonian Path Problem</a:t>
            </a:r>
            <a:r>
              <a:rPr lang="en-US" sz="2600" b="0" i="0" dirty="0">
                <a:latin typeface="+mj-lt"/>
              </a:rPr>
              <a:t>. Find a Hamiltonian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node in the graph exactly once. </a:t>
            </a:r>
          </a:p>
        </p:txBody>
      </p:sp>
      <p:pic>
        <p:nvPicPr>
          <p:cNvPr id="1026" name="Picture 2" descr="http://www.nordinho.net/vbull/attachments/other-cool-games/38634d1239190304-find-differences-naamloos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32766" r="-1653" b="8949"/>
          <a:stretch/>
        </p:blipFill>
        <p:spPr bwMode="auto">
          <a:xfrm>
            <a:off x="2926080" y="5303520"/>
            <a:ext cx="32004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638800"/>
            <a:ext cx="335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0" dirty="0"/>
              <a:t>Find a difference!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48005-B32C-6845-9ED4-87557C55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2390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1990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The public Human Genome Project, headed by Francis Collins, aims to sequence the human genome by 2005. </a:t>
            </a:r>
          </a:p>
          <a:p>
            <a:pPr marL="0" indent="0">
              <a:buNone/>
            </a:pPr>
            <a:endParaRPr lang="en-US" altLang="en-US" b="1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1997</a:t>
            </a:r>
            <a:r>
              <a:rPr lang="en-US" altLang="en-US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: Craig Venter founds Celera Genomics, a private firm, with the same goal.</a:t>
            </a:r>
          </a:p>
          <a:p>
            <a:endParaRPr lang="en-US" altLang="en-US" dirty="0">
              <a:latin typeface="Calibri" pitchFamily="34" charset="0"/>
              <a:ea typeface="Arial" pitchFamily="34" charset="0"/>
              <a:cs typeface="Times New Roman" pitchFamily="18" charset="0"/>
            </a:endParaRPr>
          </a:p>
          <a:p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2000:</a:t>
            </a:r>
          </a:p>
        </p:txBody>
      </p:sp>
      <p:pic>
        <p:nvPicPr>
          <p:cNvPr id="14340" name="Picture 7"/>
          <p:cNvPicPr>
            <a:picLocks noChangeAspect="1"/>
          </p:cNvPicPr>
          <p:nvPr/>
        </p:nvPicPr>
        <p:blipFill>
          <a:blip r:embed="rId3"/>
          <a:srcRect l="6531" r="11845"/>
          <a:stretch>
            <a:fillRect/>
          </a:stretch>
        </p:blipFill>
        <p:spPr bwMode="auto">
          <a:xfrm>
            <a:off x="7620000" y="838200"/>
            <a:ext cx="106597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391400" y="2286000"/>
            <a:ext cx="1630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 dirty="0">
                <a:latin typeface="Lucida Sans Unicode" pitchFamily="34" charset="0"/>
                <a:cs typeface="Lucida Sans Unicode" pitchFamily="34" charset="0"/>
              </a:rPr>
              <a:t>Francis Collins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2971800"/>
            <a:ext cx="111728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7467600" y="4343400"/>
            <a:ext cx="142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0" i="0" dirty="0">
                <a:latin typeface="Lucida Sans Unicode" pitchFamily="34" charset="0"/>
                <a:cs typeface="Lucida Sans Unicode" pitchFamily="34" charset="0"/>
              </a:rPr>
              <a:t>Craig Venter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The Race to Sequence the Human Genome  </a:t>
            </a: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5"/>
          <a:srcRect l="16586" r="8293" b="19492"/>
          <a:stretch>
            <a:fillRect/>
          </a:stretch>
        </p:blipFill>
        <p:spPr bwMode="auto">
          <a:xfrm>
            <a:off x="2743200" y="4038600"/>
            <a:ext cx="3617714" cy="263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999F3F-F1FC-B144-9AAB-44242D60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216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Bruijn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Graphs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CEB7-4676-C34F-B1D6-8E0DC9CB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 err="1"/>
              <a:t>Eulerian</a:t>
            </a:r>
            <a:r>
              <a:rPr lang="en-US" b="0" i="0" dirty="0"/>
              <a:t> Versus Hamiltonian Paths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852039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 err="1">
                <a:latin typeface="+mj-lt"/>
              </a:rPr>
              <a:t>Eulerian</a:t>
            </a:r>
            <a:r>
              <a:rPr lang="en-US" sz="2600" i="0" dirty="0">
                <a:latin typeface="+mj-lt"/>
              </a:rPr>
              <a:t> Path Problem</a:t>
            </a:r>
            <a:r>
              <a:rPr lang="en-US" sz="2600" b="0" i="0" dirty="0">
                <a:latin typeface="+mj-lt"/>
              </a:rPr>
              <a:t>. Find an </a:t>
            </a:r>
            <a:r>
              <a:rPr lang="en-US" sz="2600" i="0" dirty="0" err="1">
                <a:solidFill>
                  <a:srgbClr val="0000FF"/>
                </a:solidFill>
                <a:latin typeface="+mj-lt"/>
              </a:rPr>
              <a:t>Eulerian</a:t>
            </a:r>
            <a:r>
              <a:rPr lang="en-US" sz="2600" b="0" i="0" dirty="0">
                <a:latin typeface="+mj-lt"/>
              </a:rPr>
              <a:t>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0000FF"/>
                </a:solidFill>
                <a:latin typeface="+mj-lt"/>
              </a:rPr>
              <a:t>edge</a:t>
            </a:r>
            <a:r>
              <a:rPr lang="en-US" sz="2600" b="0" i="0" dirty="0">
                <a:latin typeface="+mj-lt"/>
              </a:rPr>
              <a:t> in the graph exactly once.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619" y="3200400"/>
            <a:ext cx="8852041" cy="209288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>
                <a:latin typeface="+mj-lt"/>
              </a:rPr>
              <a:t>Hamiltonian Path Problem</a:t>
            </a:r>
            <a:r>
              <a:rPr lang="en-US" sz="2600" b="0" i="0" dirty="0">
                <a:latin typeface="+mj-lt"/>
              </a:rPr>
              <a:t>. Find a </a:t>
            </a:r>
            <a:r>
              <a:rPr lang="en-US" sz="2600" i="0" dirty="0">
                <a:solidFill>
                  <a:srgbClr val="FF0000"/>
                </a:solidFill>
                <a:latin typeface="+mj-lt"/>
              </a:rPr>
              <a:t>Hamiltonian</a:t>
            </a:r>
            <a:r>
              <a:rPr lang="en-US" sz="2600" b="0" i="0" dirty="0">
                <a:latin typeface="+mj-lt"/>
              </a:rPr>
              <a:t>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FF0000"/>
                </a:solidFill>
                <a:latin typeface="+mj-lt"/>
              </a:rPr>
              <a:t>node</a:t>
            </a:r>
            <a:r>
              <a:rPr lang="en-US" sz="2600" b="0" i="0" dirty="0">
                <a:latin typeface="+mj-lt"/>
              </a:rPr>
              <a:t> in the graph exactly once. </a:t>
            </a:r>
          </a:p>
        </p:txBody>
      </p:sp>
      <p:pic>
        <p:nvPicPr>
          <p:cNvPr id="7" name="Picture 3" descr="Euler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81" y="1104925"/>
            <a:ext cx="1078219" cy="14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amilto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05" y="3621488"/>
            <a:ext cx="94439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538B8-875F-964A-96F7-B42801FD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090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376" y="14662"/>
            <a:ext cx="8991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0" i="0" dirty="0">
                <a:latin typeface="+mj-lt"/>
              </a:rPr>
              <a:t>What Problem Would You Prefer to Solve?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r="872"/>
          <a:stretch/>
        </p:blipFill>
        <p:spPr bwMode="auto">
          <a:xfrm>
            <a:off x="31376" y="1219200"/>
            <a:ext cx="5759824" cy="197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77" y="806824"/>
            <a:ext cx="3329970" cy="257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337974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Hamiltonian Path Problem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908159" y="3379741"/>
            <a:ext cx="331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/>
              <a:t>Eulerian</a:t>
            </a:r>
            <a:r>
              <a:rPr lang="en-US" b="0" i="0" dirty="0"/>
              <a:t> Path Problem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4000797"/>
            <a:ext cx="7543800" cy="2133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n-US" b="0" i="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sz="3100" b="0" i="0" dirty="0">
                <a:latin typeface="+mj-lt"/>
                <a:cs typeface="Times New Roman" pitchFamily="18" charset="0"/>
              </a:rPr>
              <a:t>While Euler solved the </a:t>
            </a:r>
            <a:r>
              <a:rPr lang="en-US" altLang="en-US" sz="3100" b="0" i="0" dirty="0" err="1">
                <a:latin typeface="+mj-lt"/>
                <a:cs typeface="Times New Roman" pitchFamily="18" charset="0"/>
              </a:rPr>
              <a:t>Eulerian</a:t>
            </a:r>
            <a:r>
              <a:rPr lang="en-US" altLang="en-US" sz="3100" b="0" i="0" dirty="0">
                <a:latin typeface="+mj-lt"/>
                <a:cs typeface="Times New Roman" pitchFamily="18" charset="0"/>
              </a:rPr>
              <a:t> Path Problem (even for a city with a million bridges), nobody has developed a fast algorithm for the Hamiltonian Path Problem yet.  </a:t>
            </a:r>
            <a:r>
              <a:rPr lang="en-US" altLang="en-US" sz="3100" b="1" i="0" dirty="0">
                <a:solidFill>
                  <a:srgbClr val="1C20CE"/>
                </a:solidFill>
                <a:latin typeface="+mj-lt"/>
                <a:cs typeface="Times New Roman" pitchFamily="18" charset="0"/>
              </a:rPr>
              <a:t>  </a:t>
            </a:r>
          </a:p>
        </p:txBody>
      </p:sp>
      <p:pic>
        <p:nvPicPr>
          <p:cNvPr id="9" name="Picture 4" descr="http://ethiopia2010.edublogs.org/files/2010/04/sad-and-hap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7" y="4114800"/>
            <a:ext cx="1460576" cy="190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2B9AEC-ED3A-5D43-84B4-095C2452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41584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cs typeface="Arial" charset="0"/>
              </a:rPr>
              <a:t>NP-Complete Problems</a:t>
            </a:r>
          </a:p>
        </p:txBody>
      </p:sp>
      <p:sp>
        <p:nvSpPr>
          <p:cNvPr id="182275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3124199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cs typeface="Times New Roman" pitchFamily="18" charset="0"/>
              </a:rPr>
              <a:t>The Hamiltonian Path Problem belongs to a collection containing thousands of computational problems for which no fast algorithms are known.</a:t>
            </a:r>
            <a:endParaRPr lang="en-US" altLang="en-US" i="1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962400"/>
            <a:ext cx="423386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43475" y="4343400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“I can't find an efficient algorithm, I guess I'm just too dumb.”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76400" y="6423819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latin typeface="+mj-lt"/>
                <a:ea typeface="MS PGothic" pitchFamily="34" charset="-128"/>
                <a:cs typeface="Arial" charset="0"/>
              </a:rPr>
              <a:t>From </a:t>
            </a:r>
            <a:r>
              <a:rPr lang="en-US" altLang="en-US" sz="1800" b="0" dirty="0" err="1">
                <a:latin typeface="+mj-lt"/>
                <a:ea typeface="MS PGothic" pitchFamily="34" charset="-128"/>
                <a:cs typeface="Arial" charset="0"/>
              </a:rPr>
              <a:t>Garey</a:t>
            </a:r>
            <a:r>
              <a:rPr lang="en-US" altLang="en-US" sz="1800" b="0" dirty="0">
                <a:latin typeface="+mj-lt"/>
                <a:ea typeface="MS PGothic" pitchFamily="34" charset="-128"/>
                <a:cs typeface="Arial" charset="0"/>
              </a:rPr>
              <a:t> and Johnson. Computers and Intractability. 1979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792BFC-0790-9448-BB4D-4520C398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charset="0"/>
              </a:rPr>
              <a:t>Change of Attitude</a:t>
            </a:r>
          </a:p>
        </p:txBody>
      </p:sp>
      <p:pic>
        <p:nvPicPr>
          <p:cNvPr id="18432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13944"/>
            <a:ext cx="396240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8"/>
          <p:cNvSpPr>
            <a:spLocks noChangeArrowheads="1"/>
          </p:cNvSpPr>
          <p:nvPr/>
        </p:nvSpPr>
        <p:spPr bwMode="auto">
          <a:xfrm>
            <a:off x="4562475" y="4124235"/>
            <a:ext cx="441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“I can't find an efficient algorithm, because no such algorithm is possible.”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76400" y="6423819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latin typeface="+mj-lt"/>
                <a:ea typeface="MS PGothic" pitchFamily="34" charset="-128"/>
                <a:cs typeface="Arial" charset="0"/>
              </a:rPr>
              <a:t>From </a:t>
            </a:r>
            <a:r>
              <a:rPr lang="en-US" altLang="en-US" sz="1800" b="0" dirty="0" err="1">
                <a:latin typeface="+mj-lt"/>
                <a:ea typeface="MS PGothic" pitchFamily="34" charset="-128"/>
                <a:cs typeface="Arial" charset="0"/>
              </a:rPr>
              <a:t>Garey</a:t>
            </a:r>
            <a:r>
              <a:rPr lang="en-US" altLang="en-US" sz="1800" b="0" dirty="0">
                <a:latin typeface="+mj-lt"/>
                <a:ea typeface="MS PGothic" pitchFamily="34" charset="-128"/>
                <a:cs typeface="Arial" charset="0"/>
              </a:rPr>
              <a:t> and Johnson. Computers and Intractability. 1979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81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That would be an excellent argument, but the question of whether or not NP-Complete problems can be solved efficiently is one of seven </a:t>
            </a:r>
            <a:r>
              <a:rPr lang="en-US" altLang="en-US" b="1" dirty="0">
                <a:cs typeface="Times New Roman" pitchFamily="18" charset="0"/>
              </a:rPr>
              <a:t>Millennium Problems</a:t>
            </a:r>
            <a:r>
              <a:rPr lang="en-US" altLang="en-US" dirty="0">
                <a:cs typeface="Times New Roman" pitchFamily="18" charset="0"/>
              </a:rPr>
              <a:t> in mathematics.  </a:t>
            </a:r>
          </a:p>
          <a:p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6E353C-BC35-C246-964A-88CCCB89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592512"/>
            <a:ext cx="35591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9"/>
          <p:cNvSpPr>
            <a:spLocks noChangeArrowheads="1"/>
          </p:cNvSpPr>
          <p:nvPr/>
        </p:nvSpPr>
        <p:spPr bwMode="auto">
          <a:xfrm>
            <a:off x="4343400" y="4124234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“</a:t>
            </a:r>
            <a:r>
              <a:rPr lang="en-US" altLang="en-US" dirty="0"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I can't find an efficient algorithm, but neither can all these famous people.”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charset="0"/>
              </a:rPr>
              <a:t>The Modern State of Affairs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8382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0" i="0" dirty="0">
                <a:latin typeface="+mn-lt"/>
                <a:cs typeface="Times New Roman" pitchFamily="18" charset="0"/>
              </a:rPr>
              <a:t>NP-Complete problems are all equivalent: find an efficient solution to one, and you have an efficient solution to them all.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17ADF5-E265-F34C-A405-FCDB1213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714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cs typeface="Arial" pitchFamily="34" charset="0"/>
              </a:rPr>
              <a:t>  </a:t>
            </a:r>
            <a:r>
              <a:rPr lang="en-US" altLang="en-US" dirty="0">
                <a:cs typeface="Arial" pitchFamily="34" charset="0"/>
              </a:rPr>
              <a:t>Outline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95400"/>
            <a:ext cx="8991599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What Is Genome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Sequencing?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Courier New" pitchFamily="49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Exploding Newspapers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 String Reconstruction Problem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String Reconstruction as a Hamiltonian Path Problem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String Reconstruction as an </a:t>
            </a:r>
            <a:r>
              <a:rPr lang="en-US" altLang="en-US" sz="2800" b="0" i="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Eulerian</a:t>
            </a:r>
            <a:r>
              <a:rPr lang="en-US" altLang="en-US" sz="2800" b="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Gh"/>
              </a:rPr>
              <a:t> Path Problem </a:t>
            </a:r>
            <a:endParaRPr lang="en-US" altLang="en-US" sz="2800" b="0" i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Similar Problems with Different Fates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800" i="0" dirty="0">
                <a:solidFill>
                  <a:srgbClr val="0000FF"/>
                </a:solidFill>
                <a:latin typeface="Calibri" pitchFamily="34" charset="0"/>
              </a:rPr>
              <a:t>De </a:t>
            </a:r>
            <a:r>
              <a:rPr lang="en-US" altLang="en-US" sz="2800" i="0" dirty="0" err="1">
                <a:solidFill>
                  <a:srgbClr val="0000FF"/>
                </a:solidFill>
                <a:latin typeface="Calibri" pitchFamily="34" charset="0"/>
              </a:rPr>
              <a:t>Bruijn</a:t>
            </a:r>
            <a:r>
              <a:rPr lang="en-US" altLang="en-US" sz="2800" i="0" dirty="0">
                <a:solidFill>
                  <a:srgbClr val="0000FF"/>
                </a:solidFill>
                <a:latin typeface="Calibri" pitchFamily="34" charset="0"/>
              </a:rPr>
              <a:t> Graphs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Euler’s Theorem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Assembling Read-Pairs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Bruijn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</a:rPr>
              <a:t> Graphs Face Harsh Realities of Assembly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2DB73-22A4-9941-9BBE-96CEC2E5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01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44284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i="0" dirty="0" err="1"/>
              <a:t>Eulerian</a:t>
            </a:r>
            <a:r>
              <a:rPr lang="en-US" b="0" i="0" dirty="0"/>
              <a:t> Path Problem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20" y="1021889"/>
            <a:ext cx="8926302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i="0" dirty="0" err="1">
                <a:latin typeface="+mj-lt"/>
              </a:rPr>
              <a:t>Eulerian</a:t>
            </a:r>
            <a:r>
              <a:rPr lang="en-US" sz="2600" i="0" dirty="0">
                <a:latin typeface="+mj-lt"/>
              </a:rPr>
              <a:t> Path Problem</a:t>
            </a:r>
            <a:r>
              <a:rPr lang="en-US" sz="2600" b="0" i="0" dirty="0">
                <a:latin typeface="+mj-lt"/>
              </a:rPr>
              <a:t>. Find an </a:t>
            </a:r>
            <a:r>
              <a:rPr lang="en-US" sz="2600" i="0" dirty="0" err="1">
                <a:solidFill>
                  <a:srgbClr val="0000FF"/>
                </a:solidFill>
                <a:latin typeface="+mj-lt"/>
              </a:rPr>
              <a:t>Eulerian</a:t>
            </a:r>
            <a:r>
              <a:rPr lang="en-US" sz="2600" b="0" i="0" dirty="0">
                <a:latin typeface="+mj-lt"/>
              </a:rPr>
              <a:t> path in a graph. </a:t>
            </a:r>
          </a:p>
          <a:p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Input.</a:t>
            </a:r>
            <a:r>
              <a:rPr lang="en-US" sz="2600" b="0" i="0" dirty="0">
                <a:latin typeface="+mj-lt"/>
              </a:rPr>
              <a:t> A graph.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i="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>
                <a:latin typeface="+mj-lt"/>
              </a:rPr>
              <a:t>Output.</a:t>
            </a:r>
            <a:r>
              <a:rPr lang="en-US" sz="2600" b="0" i="0" dirty="0">
                <a:latin typeface="+mj-lt"/>
              </a:rPr>
              <a:t> A path visiting every </a:t>
            </a:r>
            <a:r>
              <a:rPr lang="en-US" sz="2600" i="0" dirty="0">
                <a:solidFill>
                  <a:srgbClr val="0000FF"/>
                </a:solidFill>
                <a:latin typeface="+mj-lt"/>
              </a:rPr>
              <a:t>edge</a:t>
            </a:r>
            <a:r>
              <a:rPr lang="en-US" sz="2600" b="0" i="0" dirty="0">
                <a:latin typeface="+mj-lt"/>
              </a:rPr>
              <a:t> in the graph exactly once.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6665" y="3973703"/>
            <a:ext cx="464820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0" i="0" dirty="0">
                <a:latin typeface="+mj-lt"/>
              </a:rPr>
              <a:t>We constructed the de </a:t>
            </a:r>
            <a:r>
              <a:rPr lang="en-US" sz="2800" b="0" i="0" dirty="0" err="1">
                <a:latin typeface="+mj-lt"/>
              </a:rPr>
              <a:t>Bruijn</a:t>
            </a:r>
            <a:r>
              <a:rPr lang="en-US" sz="2800" b="0" i="0" dirty="0">
                <a:latin typeface="+mj-lt"/>
              </a:rPr>
              <a:t> graph from </a:t>
            </a:r>
            <a:r>
              <a:rPr lang="en-US" sz="2800" b="0" dirty="0">
                <a:latin typeface="+mj-lt"/>
              </a:rPr>
              <a:t>Genome</a:t>
            </a:r>
            <a:r>
              <a:rPr lang="en-US" sz="2800" b="0" i="0" dirty="0">
                <a:latin typeface="+mj-lt"/>
              </a:rPr>
              <a:t>, but in reality, </a:t>
            </a:r>
            <a:r>
              <a:rPr lang="en-US" sz="2800" b="0" dirty="0">
                <a:latin typeface="+mj-lt"/>
              </a:rPr>
              <a:t>Genome</a:t>
            </a:r>
            <a:r>
              <a:rPr lang="en-US" sz="2800" b="0" i="0" dirty="0">
                <a:latin typeface="+mj-lt"/>
              </a:rPr>
              <a:t> is unknown! </a:t>
            </a:r>
          </a:p>
        </p:txBody>
      </p:sp>
      <p:pic>
        <p:nvPicPr>
          <p:cNvPr id="7" name="Picture 3" descr="Euler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81" y="1104925"/>
            <a:ext cx="1078219" cy="14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 descr="Pictur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124200"/>
            <a:ext cx="3283943" cy="26517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F39C2A-EDBD-EE4D-825D-4BDFEE63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5241925" y="2225675"/>
            <a:ext cx="457200" cy="852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5211763" y="3505200"/>
            <a:ext cx="457200" cy="39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9525"/>
            <a:ext cx="914400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i="0" dirty="0"/>
              <a:t>What We Have Done</a:t>
            </a:r>
            <a:r>
              <a:rPr lang="en-US" sz="3100" b="0" i="0" dirty="0"/>
              <a:t>: From </a:t>
            </a:r>
            <a:r>
              <a:rPr lang="en-US" sz="3100" b="0" dirty="0"/>
              <a:t>Genome</a:t>
            </a:r>
            <a:r>
              <a:rPr lang="en-US" sz="3100" b="0" i="0" dirty="0"/>
              <a:t> to de </a:t>
            </a:r>
            <a:r>
              <a:rPr lang="en-US" sz="3100" b="0" i="0" dirty="0" err="1"/>
              <a:t>Bruijn</a:t>
            </a:r>
            <a:r>
              <a:rPr lang="en-US" sz="3100" b="0" i="0" dirty="0"/>
              <a:t> Graph  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16100" y="1711361"/>
            <a:ext cx="4559975" cy="3578644"/>
            <a:chOff x="0" y="2057400"/>
            <a:chExt cx="4608078" cy="3767554"/>
          </a:xfrm>
        </p:grpSpPr>
        <p:sp>
          <p:nvSpPr>
            <p:cNvPr id="11" name="TextBox 10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26"/>
            <p:cNvCxnSpPr/>
            <p:nvPr/>
          </p:nvCxnSpPr>
          <p:spPr>
            <a:xfrm rot="16200000" flipH="1">
              <a:off x="1881166" y="359188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90476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0410" y="32766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8936" y="4385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24249" y="5486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92568" y="547016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9724" y="46767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81249" y="4081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8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29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0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1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2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3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4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5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2011579" y="3541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39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978074" y="3550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>
            <a:xfrm>
              <a:off x="1522577" y="41155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6" name="Straight Arrow Connector 168"/>
            <p:cNvCxnSpPr/>
            <p:nvPr/>
          </p:nvCxnSpPr>
          <p:spPr>
            <a:xfrm rot="16200000" flipH="1">
              <a:off x="1881167" y="38257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2004623" y="4753532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8" name="Straight Arrow Connector 175"/>
            <p:cNvCxnSpPr/>
            <p:nvPr/>
          </p:nvCxnSpPr>
          <p:spPr>
            <a:xfrm rot="5400000" flipH="1" flipV="1">
              <a:off x="2423749" y="5355720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rot="10800000" flipV="1">
              <a:off x="1545901" y="535534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>
            <a:xfrm rot="16200000" flipV="1">
              <a:off x="912878" y="472604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2933344" y="771525"/>
            <a:ext cx="2959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Straight Arrow Connector 4"/>
          <p:cNvCxnSpPr>
            <a:stCxn id="74" idx="2"/>
          </p:cNvCxnSpPr>
          <p:nvPr/>
        </p:nvCxnSpPr>
        <p:spPr>
          <a:xfrm>
            <a:off x="4413267" y="1233190"/>
            <a:ext cx="7045" cy="36701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2108AE-512B-2643-82A2-EA478D81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5241925" y="2225675"/>
            <a:ext cx="457200" cy="852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5211763" y="3505200"/>
            <a:ext cx="457200" cy="39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4248" y="9525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i="0" dirty="0"/>
              <a:t>What We Want</a:t>
            </a:r>
            <a:r>
              <a:rPr lang="en-US" sz="3100" b="0" i="0" dirty="0"/>
              <a:t>: From Reads (</a:t>
            </a:r>
            <a:r>
              <a:rPr lang="en-US" sz="3100" b="0" dirty="0"/>
              <a:t>k</a:t>
            </a:r>
            <a:r>
              <a:rPr lang="en-US" sz="3100" b="0" i="0" dirty="0"/>
              <a:t>-</a:t>
            </a:r>
            <a:r>
              <a:rPr lang="en-US" sz="3100" b="0" i="0" dirty="0" err="1"/>
              <a:t>mers</a:t>
            </a:r>
            <a:r>
              <a:rPr lang="en-US" sz="3100" b="0" i="0" dirty="0"/>
              <a:t>) to </a:t>
            </a:r>
            <a:r>
              <a:rPr lang="en-US" sz="3100" b="0" dirty="0"/>
              <a:t>Genome   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933344" y="771525"/>
            <a:ext cx="2959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ph idx="1"/>
          </p:nvPr>
        </p:nvSpPr>
        <p:spPr>
          <a:xfrm>
            <a:off x="-59461" y="5486400"/>
            <a:ext cx="9198263" cy="999633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1" hangingPunct="1"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ATG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G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</a:p>
          <a:p>
            <a:pPr marL="0" lvl="0" indent="0" algn="ctr" eaLnBrk="1" hangingPunct="1">
              <a:buNone/>
              <a:defRPr/>
            </a:pPr>
            <a:endParaRPr lang="en-US" sz="2000" b="1" dirty="0">
              <a:solidFill>
                <a:srgbClr val="660066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latin typeface="Times New Roman" pitchFamily="18" charset="0"/>
              <a:ea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76987" y="1295400"/>
            <a:ext cx="63720" cy="44958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59F994-4CEA-9140-831F-0D5D21B1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457200" y="1274763"/>
            <a:ext cx="7924800" cy="2133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en-US" sz="5100" b="1" dirty="0">
                <a:ea typeface="Arial" pitchFamily="34" charset="0"/>
                <a:cs typeface="Times New Roman" pitchFamily="18" charset="0"/>
              </a:rPr>
              <a:t>Early 2000s</a:t>
            </a:r>
            <a:r>
              <a:rPr lang="en-US" altLang="en-US" sz="5100" dirty="0">
                <a:ea typeface="Arial" pitchFamily="34" charset="0"/>
                <a:cs typeface="Times New Roman" pitchFamily="18" charset="0"/>
              </a:rPr>
              <a:t>: Many more mammalian genomes are sequenced using the same Sanger sequencing method, but it is clear that new technology is needed for further progress.</a:t>
            </a:r>
          </a:p>
          <a:p>
            <a:pPr>
              <a:buFontTx/>
              <a:buNone/>
            </a:pPr>
            <a:r>
              <a:rPr lang="en-US" altLang="en-US" sz="5100" dirty="0">
                <a:ea typeface="Arial" pitchFamily="34" charset="0"/>
                <a:cs typeface="Times New Roman" pitchFamily="18" charset="0"/>
              </a:rPr>
              <a:t> </a:t>
            </a:r>
          </a:p>
          <a:p>
            <a:endParaRPr lang="en-US" altLang="en-US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pic>
        <p:nvPicPr>
          <p:cNvPr id="16388" name="Content Placeholder 4" descr="MammalsRace.pdf"/>
          <p:cNvPicPr>
            <a:picLocks noChangeAspect="1"/>
          </p:cNvPicPr>
          <p:nvPr/>
        </p:nvPicPr>
        <p:blipFill>
          <a:blip r:embed="rId3"/>
          <a:srcRect t="2940" b="2130"/>
          <a:stretch>
            <a:fillRect/>
          </a:stretch>
        </p:blipFill>
        <p:spPr bwMode="auto">
          <a:xfrm>
            <a:off x="603250" y="2778126"/>
            <a:ext cx="8035925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i="0" dirty="0">
                <a:cs typeface="Arial" pitchFamily="34" charset="0"/>
              </a:rPr>
              <a:t>  From Human to Mouse to Rat to …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C0D714-9EF7-5148-96A9-4D6A9A9D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100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5241925" y="2225675"/>
            <a:ext cx="457200" cy="852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5211763" y="3505200"/>
            <a:ext cx="457200" cy="39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4248" y="9525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i="0" dirty="0"/>
              <a:t>What We will Show</a:t>
            </a:r>
            <a:r>
              <a:rPr lang="en-US" sz="2700" b="0" i="0" dirty="0"/>
              <a:t>: From Reads to de </a:t>
            </a:r>
            <a:r>
              <a:rPr lang="en-US" sz="2700" b="0" i="0" dirty="0" err="1"/>
              <a:t>Bruijn</a:t>
            </a:r>
            <a:r>
              <a:rPr lang="en-US" sz="2700" b="0" i="0" dirty="0"/>
              <a:t> Graph to </a:t>
            </a:r>
            <a:r>
              <a:rPr lang="en-US" sz="2700" b="0" dirty="0"/>
              <a:t>Genome</a:t>
            </a:r>
            <a:r>
              <a:rPr lang="en-US" sz="2700" b="0" i="0" dirty="0"/>
              <a:t>  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16100" y="1711361"/>
            <a:ext cx="4559975" cy="3578644"/>
            <a:chOff x="0" y="2057400"/>
            <a:chExt cx="4608078" cy="3767554"/>
          </a:xfrm>
        </p:grpSpPr>
        <p:sp>
          <p:nvSpPr>
            <p:cNvPr id="11" name="TextBox 10"/>
            <p:cNvSpPr txBox="1"/>
            <p:nvPr/>
          </p:nvSpPr>
          <p:spPr>
            <a:xfrm>
              <a:off x="213097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7464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>
            <a:xfrm>
              <a:off x="949439" y="41110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26"/>
            <p:cNvCxnSpPr/>
            <p:nvPr/>
          </p:nvCxnSpPr>
          <p:spPr>
            <a:xfrm rot="16200000" flipH="1">
              <a:off x="1881166" y="3591883"/>
              <a:ext cx="24501" cy="838096"/>
            </a:xfrm>
            <a:prstGeom prst="curvedConnector3">
              <a:avLst>
                <a:gd name="adj1" fmla="val -741917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90476" y="3653814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51361" y="3114675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86024" y="2438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9749" y="23622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0410" y="32766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8936" y="43858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9849" y="48768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24249" y="5486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92568" y="547016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9724" y="46767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81249" y="40810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95649" y="415724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6249" y="4157246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8" name="Group 161"/>
            <p:cNvGrpSpPr/>
            <p:nvPr/>
          </p:nvGrpSpPr>
          <p:grpSpPr>
            <a:xfrm>
              <a:off x="0" y="3916918"/>
              <a:ext cx="437940" cy="369332"/>
              <a:chOff x="-6464" y="3108920"/>
              <a:chExt cx="437940" cy="369332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29" name="Group 155"/>
            <p:cNvGrpSpPr/>
            <p:nvPr/>
          </p:nvGrpSpPr>
          <p:grpSpPr>
            <a:xfrm>
              <a:off x="1149568" y="2831068"/>
              <a:ext cx="445956" cy="369332"/>
              <a:chOff x="3482502" y="3117296"/>
              <a:chExt cx="445956" cy="369332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0" name="Group 160"/>
            <p:cNvGrpSpPr/>
            <p:nvPr/>
          </p:nvGrpSpPr>
          <p:grpSpPr>
            <a:xfrm>
              <a:off x="549194" y="3926443"/>
              <a:ext cx="463588" cy="369332"/>
              <a:chOff x="546909" y="3100655"/>
              <a:chExt cx="463588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1" name="Group 154"/>
            <p:cNvGrpSpPr/>
            <p:nvPr/>
          </p:nvGrpSpPr>
          <p:grpSpPr>
            <a:xfrm>
              <a:off x="1149464" y="3943350"/>
              <a:ext cx="437940" cy="369332"/>
              <a:chOff x="4070871" y="3117296"/>
              <a:chExt cx="437940" cy="36933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2" name="Group 152"/>
            <p:cNvGrpSpPr/>
            <p:nvPr/>
          </p:nvGrpSpPr>
          <p:grpSpPr>
            <a:xfrm>
              <a:off x="2186074" y="5181600"/>
              <a:ext cx="476412" cy="369332"/>
              <a:chOff x="5226023" y="3108677"/>
              <a:chExt cx="476412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3" name="Group 150"/>
            <p:cNvGrpSpPr/>
            <p:nvPr/>
          </p:nvGrpSpPr>
          <p:grpSpPr>
            <a:xfrm>
              <a:off x="1147849" y="5181600"/>
              <a:ext cx="471604" cy="369332"/>
              <a:chOff x="6394423" y="3100655"/>
              <a:chExt cx="471604" cy="36933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4" name="Group 119"/>
            <p:cNvGrpSpPr/>
            <p:nvPr/>
          </p:nvGrpSpPr>
          <p:grpSpPr>
            <a:xfrm>
              <a:off x="2214649" y="3964543"/>
              <a:ext cx="445956" cy="369332"/>
              <a:chOff x="7587644" y="3105362"/>
              <a:chExt cx="445956" cy="369332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5" name="Group 116"/>
            <p:cNvGrpSpPr/>
            <p:nvPr/>
          </p:nvGrpSpPr>
          <p:grpSpPr>
            <a:xfrm>
              <a:off x="3129049" y="3981450"/>
              <a:ext cx="445956" cy="369332"/>
              <a:chOff x="8159660" y="3113738"/>
              <a:chExt cx="445956" cy="369332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" name="Group 113"/>
            <p:cNvGrpSpPr/>
            <p:nvPr/>
          </p:nvGrpSpPr>
          <p:grpSpPr>
            <a:xfrm>
              <a:off x="4195849" y="3971925"/>
              <a:ext cx="412229" cy="369332"/>
              <a:chOff x="8786990" y="3082504"/>
              <a:chExt cx="412229" cy="369332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" name="Group 157"/>
            <p:cNvGrpSpPr/>
            <p:nvPr/>
          </p:nvGrpSpPr>
          <p:grpSpPr>
            <a:xfrm>
              <a:off x="2217879" y="2773918"/>
              <a:ext cx="453970" cy="369332"/>
              <a:chOff x="2318088" y="3101804"/>
              <a:chExt cx="453970" cy="369332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2011579" y="3541471"/>
              <a:ext cx="850554" cy="1601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39" name="Group 156"/>
            <p:cNvGrpSpPr/>
            <p:nvPr/>
          </p:nvGrpSpPr>
          <p:grpSpPr>
            <a:xfrm>
              <a:off x="1708536" y="2057400"/>
              <a:ext cx="431528" cy="369332"/>
              <a:chOff x="2911989" y="3108224"/>
              <a:chExt cx="431528" cy="36933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rot="16200000" flipV="1">
              <a:off x="2030070" y="2359123"/>
              <a:ext cx="418291" cy="4112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1348952" y="2379222"/>
              <a:ext cx="475441" cy="4282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978074" y="3550002"/>
              <a:ext cx="774700" cy="119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>
            <a:xfrm>
              <a:off x="1522577" y="4115593"/>
              <a:ext cx="741680" cy="2450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>
              <a:off x="2593441" y="4140094"/>
              <a:ext cx="588356" cy="85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 flipV="1">
              <a:off x="3510981" y="4145966"/>
              <a:ext cx="719810" cy="26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6" name="Straight Arrow Connector 168"/>
            <p:cNvCxnSpPr/>
            <p:nvPr/>
          </p:nvCxnSpPr>
          <p:spPr>
            <a:xfrm rot="16200000" flipH="1">
              <a:off x="1881167" y="3825707"/>
              <a:ext cx="24501" cy="838096"/>
            </a:xfrm>
            <a:prstGeom prst="curvedConnector3">
              <a:avLst>
                <a:gd name="adj1" fmla="val 958545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2004623" y="4753532"/>
              <a:ext cx="847725" cy="84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8" name="Straight Arrow Connector 175"/>
            <p:cNvCxnSpPr/>
            <p:nvPr/>
          </p:nvCxnSpPr>
          <p:spPr>
            <a:xfrm rot="5400000" flipH="1" flipV="1">
              <a:off x="2423749" y="5355720"/>
              <a:ext cx="165339" cy="164592"/>
            </a:xfrm>
            <a:prstGeom prst="curvedConnector4">
              <a:avLst>
                <a:gd name="adj1" fmla="val -138261"/>
                <a:gd name="adj2" fmla="val 238889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rot="10800000" flipV="1">
              <a:off x="1545901" y="5355346"/>
              <a:ext cx="713631" cy="44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>
            <a:xfrm rot="16200000" flipV="1">
              <a:off x="912878" y="4726040"/>
              <a:ext cx="913539" cy="233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1605049" y="35476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2933344" y="771525"/>
            <a:ext cx="2959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ph idx="1"/>
          </p:nvPr>
        </p:nvSpPr>
        <p:spPr>
          <a:xfrm>
            <a:off x="-54263" y="5486400"/>
            <a:ext cx="9198263" cy="999633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1" hangingPunct="1"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ATG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AT 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CC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G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TT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TA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 TG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G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TG</a:t>
            </a:r>
            <a:r>
              <a:rPr lang="en-US" sz="2000" b="1" dirty="0">
                <a:solidFill>
                  <a:srgbClr val="660066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</a:t>
            </a:r>
          </a:p>
          <a:p>
            <a:pPr marL="0" lvl="0" indent="0" algn="ctr" eaLnBrk="1" hangingPunct="1">
              <a:buNone/>
              <a:defRPr/>
            </a:pPr>
            <a:endParaRPr lang="en-US" sz="2000" b="1" dirty="0">
              <a:solidFill>
                <a:srgbClr val="660066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latin typeface="Times New Roman" pitchFamily="18" charset="0"/>
              <a:ea typeface="Arial" pitchFamily="34" charset="0"/>
            </a:endParaRPr>
          </a:p>
        </p:txBody>
      </p:sp>
      <p:cxnSp>
        <p:nvCxnSpPr>
          <p:cNvPr id="5" name="Straight Arrow Connector 4"/>
          <p:cNvCxnSpPr>
            <a:stCxn id="74" idx="2"/>
          </p:cNvCxnSpPr>
          <p:nvPr/>
        </p:nvCxnSpPr>
        <p:spPr>
          <a:xfrm>
            <a:off x="4413267" y="1233190"/>
            <a:ext cx="7045" cy="36701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448037" y="5434763"/>
            <a:ext cx="7045" cy="36701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D2E15C-97CE-8746-BEDF-3566B8C2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1"/>
          <p:cNvSpPr txBox="1">
            <a:spLocks/>
          </p:cNvSpPr>
          <p:nvPr/>
        </p:nvSpPr>
        <p:spPr>
          <a:xfrm>
            <a:off x="5308" y="-76200"/>
            <a:ext cx="913869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sz="3000" b="0" i="0" dirty="0"/>
              <a:t>Constructing de </a:t>
            </a:r>
            <a:r>
              <a:rPr lang="en-US" sz="3000" b="0" i="0" dirty="0" err="1"/>
              <a:t>Bruijn</a:t>
            </a:r>
            <a:r>
              <a:rPr lang="en-US" sz="3000" b="0" i="0" dirty="0"/>
              <a:t> Graph when </a:t>
            </a:r>
            <a:r>
              <a:rPr lang="en-US" sz="3000" b="0" dirty="0"/>
              <a:t>Genome</a:t>
            </a:r>
            <a:r>
              <a:rPr lang="en-US" sz="3000" b="0" i="0" dirty="0"/>
              <a:t> Is Known</a:t>
            </a:r>
          </a:p>
        </p:txBody>
      </p:sp>
      <p:grpSp>
        <p:nvGrpSpPr>
          <p:cNvPr id="335" name="Group 334"/>
          <p:cNvGrpSpPr/>
          <p:nvPr/>
        </p:nvGrpSpPr>
        <p:grpSpPr>
          <a:xfrm>
            <a:off x="-42642" y="1162074"/>
            <a:ext cx="9212664" cy="651486"/>
            <a:chOff x="-13445" y="2819400"/>
            <a:chExt cx="9212664" cy="651486"/>
          </a:xfrm>
        </p:grpSpPr>
        <p:sp>
          <p:nvSpPr>
            <p:cNvPr id="336" name="TextBox 335"/>
            <p:cNvSpPr txBox="1"/>
            <p:nvPr/>
          </p:nvSpPr>
          <p:spPr>
            <a:xfrm>
              <a:off x="206633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337" name="Straight Arrow Connector 336"/>
            <p:cNvCxnSpPr/>
            <p:nvPr/>
          </p:nvCxnSpPr>
          <p:spPr>
            <a:xfrm>
              <a:off x="3810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38" name="Straight Arrow Connector 337"/>
            <p:cNvCxnSpPr/>
            <p:nvPr/>
          </p:nvCxnSpPr>
          <p:spPr>
            <a:xfrm>
              <a:off x="94297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39" name="Straight Arrow Connector 338"/>
            <p:cNvCxnSpPr/>
            <p:nvPr/>
          </p:nvCxnSpPr>
          <p:spPr>
            <a:xfrm>
              <a:off x="21145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0" name="Straight Arrow Connector 339"/>
            <p:cNvCxnSpPr/>
            <p:nvPr/>
          </p:nvCxnSpPr>
          <p:spPr>
            <a:xfrm>
              <a:off x="270510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1" name="Straight Arrow Connector 340"/>
            <p:cNvCxnSpPr/>
            <p:nvPr/>
          </p:nvCxnSpPr>
          <p:spPr>
            <a:xfrm>
              <a:off x="4429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2" name="Straight Arrow Connector 341"/>
            <p:cNvCxnSpPr/>
            <p:nvPr/>
          </p:nvCxnSpPr>
          <p:spPr>
            <a:xfrm>
              <a:off x="5019675" y="32766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3" name="Straight Arrow Connector 342"/>
            <p:cNvCxnSpPr/>
            <p:nvPr/>
          </p:nvCxnSpPr>
          <p:spPr>
            <a:xfrm>
              <a:off x="624840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4" name="Straight Arrow Connector 343"/>
            <p:cNvCxnSpPr/>
            <p:nvPr/>
          </p:nvCxnSpPr>
          <p:spPr>
            <a:xfrm>
              <a:off x="7458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45" name="Straight Arrow Connector 344"/>
            <p:cNvCxnSpPr/>
            <p:nvPr/>
          </p:nvCxnSpPr>
          <p:spPr>
            <a:xfrm>
              <a:off x="80200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346" name="TextBox 345"/>
            <p:cNvSpPr txBox="1"/>
            <p:nvPr/>
          </p:nvSpPr>
          <p:spPr>
            <a:xfrm>
              <a:off x="784012" y="28194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1361519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1939795" y="2819400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2518071" y="2819400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110005" y="2819400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3695527" y="2819400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4257004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4835280" y="2819400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5435999" y="28194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6072817" y="28194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6703223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7287142" y="28194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7865418" y="2819400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8434653" y="2819400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360" name="Group 161"/>
            <p:cNvGrpSpPr/>
            <p:nvPr/>
          </p:nvGrpSpPr>
          <p:grpSpPr>
            <a:xfrm>
              <a:off x="-13445" y="3082504"/>
              <a:ext cx="437940" cy="369332"/>
              <a:chOff x="-13445" y="3108920"/>
              <a:chExt cx="437940" cy="369332"/>
            </a:xfrm>
          </p:grpSpPr>
          <p:sp>
            <p:nvSpPr>
              <p:cNvPr id="412" name="Oval 411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-13445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361" name="Group 155"/>
            <p:cNvGrpSpPr/>
            <p:nvPr/>
          </p:nvGrpSpPr>
          <p:grpSpPr>
            <a:xfrm>
              <a:off x="3470561" y="3101554"/>
              <a:ext cx="445956" cy="369332"/>
              <a:chOff x="3482502" y="3117296"/>
              <a:chExt cx="445956" cy="369332"/>
            </a:xfrm>
          </p:grpSpPr>
          <p:sp>
            <p:nvSpPr>
              <p:cNvPr id="410" name="TextBox 409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2" name="Group 160"/>
            <p:cNvGrpSpPr/>
            <p:nvPr/>
          </p:nvGrpSpPr>
          <p:grpSpPr>
            <a:xfrm>
              <a:off x="542730" y="3092029"/>
              <a:ext cx="463588" cy="369332"/>
              <a:chOff x="546909" y="3100655"/>
              <a:chExt cx="463588" cy="369332"/>
            </a:xfrm>
          </p:grpSpPr>
          <p:sp>
            <p:nvSpPr>
              <p:cNvPr id="408" name="TextBox 407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3" name="Group 159"/>
            <p:cNvGrpSpPr/>
            <p:nvPr/>
          </p:nvGrpSpPr>
          <p:grpSpPr>
            <a:xfrm>
              <a:off x="1149830" y="3082504"/>
              <a:ext cx="437940" cy="369332"/>
              <a:chOff x="1162954" y="3105362"/>
              <a:chExt cx="437940" cy="369332"/>
            </a:xfrm>
          </p:grpSpPr>
          <p:sp>
            <p:nvSpPr>
              <p:cNvPr id="406" name="TextBox 405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4" name="Group 158"/>
            <p:cNvGrpSpPr/>
            <p:nvPr/>
          </p:nvGrpSpPr>
          <p:grpSpPr>
            <a:xfrm>
              <a:off x="1718074" y="3101554"/>
              <a:ext cx="445956" cy="369332"/>
              <a:chOff x="1734359" y="3110180"/>
              <a:chExt cx="445956" cy="369332"/>
            </a:xfrm>
          </p:grpSpPr>
          <p:sp>
            <p:nvSpPr>
              <p:cNvPr id="404" name="TextBox 40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5" name="Group 157"/>
            <p:cNvGrpSpPr/>
            <p:nvPr/>
          </p:nvGrpSpPr>
          <p:grpSpPr>
            <a:xfrm>
              <a:off x="2291441" y="3082504"/>
              <a:ext cx="453970" cy="369332"/>
              <a:chOff x="2318088" y="3101804"/>
              <a:chExt cx="453970" cy="369332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6" name="Group 156"/>
            <p:cNvGrpSpPr/>
            <p:nvPr/>
          </p:nvGrpSpPr>
          <p:grpSpPr>
            <a:xfrm>
              <a:off x="2901747" y="3092029"/>
              <a:ext cx="431528" cy="369332"/>
              <a:chOff x="2911989" y="3108224"/>
              <a:chExt cx="431528" cy="369332"/>
            </a:xfrm>
          </p:grpSpPr>
          <p:sp>
            <p:nvSpPr>
              <p:cNvPr id="400" name="TextBox 399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7" name="Group 154"/>
            <p:cNvGrpSpPr/>
            <p:nvPr/>
          </p:nvGrpSpPr>
          <p:grpSpPr>
            <a:xfrm>
              <a:off x="4050597" y="3101554"/>
              <a:ext cx="437940" cy="369332"/>
              <a:chOff x="4070871" y="3117296"/>
              <a:chExt cx="437940" cy="369332"/>
            </a:xfrm>
          </p:grpSpPr>
          <p:sp>
            <p:nvSpPr>
              <p:cNvPr id="398" name="TextBox 397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8" name="Group 153"/>
            <p:cNvGrpSpPr/>
            <p:nvPr/>
          </p:nvGrpSpPr>
          <p:grpSpPr>
            <a:xfrm>
              <a:off x="4623650" y="3092029"/>
              <a:ext cx="445956" cy="369332"/>
              <a:chOff x="4663086" y="3111329"/>
              <a:chExt cx="445956" cy="369332"/>
            </a:xfrm>
          </p:grpSpPr>
          <p:sp>
            <p:nvSpPr>
              <p:cNvPr id="396" name="TextBox 39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69" name="Group 152"/>
            <p:cNvGrpSpPr/>
            <p:nvPr/>
          </p:nvGrpSpPr>
          <p:grpSpPr>
            <a:xfrm>
              <a:off x="5203336" y="3092029"/>
              <a:ext cx="476412" cy="369332"/>
              <a:chOff x="5226023" y="3108677"/>
              <a:chExt cx="476412" cy="369332"/>
            </a:xfrm>
          </p:grpSpPr>
          <p:sp>
            <p:nvSpPr>
              <p:cNvPr id="394" name="TextBox 39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0" name="Group 151"/>
            <p:cNvGrpSpPr/>
            <p:nvPr/>
          </p:nvGrpSpPr>
          <p:grpSpPr>
            <a:xfrm>
              <a:off x="5823353" y="3082504"/>
              <a:ext cx="476412" cy="369332"/>
              <a:chOff x="5810223" y="3103789"/>
              <a:chExt cx="476412" cy="369332"/>
            </a:xfrm>
          </p:grpSpPr>
          <p:sp>
            <p:nvSpPr>
              <p:cNvPr id="392" name="TextBox 39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1" name="Group 150"/>
            <p:cNvGrpSpPr/>
            <p:nvPr/>
          </p:nvGrpSpPr>
          <p:grpSpPr>
            <a:xfrm>
              <a:off x="6443370" y="3092029"/>
              <a:ext cx="471604" cy="369332"/>
              <a:chOff x="6394423" y="3100655"/>
              <a:chExt cx="471604" cy="369332"/>
            </a:xfrm>
          </p:grpSpPr>
          <p:sp>
            <p:nvSpPr>
              <p:cNvPr id="390" name="TextBox 38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2" name="Group 121"/>
            <p:cNvGrpSpPr/>
            <p:nvPr/>
          </p:nvGrpSpPr>
          <p:grpSpPr>
            <a:xfrm>
              <a:off x="7058579" y="3082504"/>
              <a:ext cx="437940" cy="369332"/>
              <a:chOff x="7008512" y="3091130"/>
              <a:chExt cx="437940" cy="369332"/>
            </a:xfrm>
          </p:grpSpPr>
          <p:sp>
            <p:nvSpPr>
              <p:cNvPr id="388" name="TextBox 387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3" name="Group 119"/>
            <p:cNvGrpSpPr/>
            <p:nvPr/>
          </p:nvGrpSpPr>
          <p:grpSpPr>
            <a:xfrm>
              <a:off x="7622107" y="3082504"/>
              <a:ext cx="445956" cy="369332"/>
              <a:chOff x="7587644" y="3105362"/>
              <a:chExt cx="445956" cy="369332"/>
            </a:xfrm>
          </p:grpSpPr>
          <p:sp>
            <p:nvSpPr>
              <p:cNvPr id="386" name="TextBox 385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4" name="Group 116"/>
            <p:cNvGrpSpPr/>
            <p:nvPr/>
          </p:nvGrpSpPr>
          <p:grpSpPr>
            <a:xfrm>
              <a:off x="8201793" y="3101554"/>
              <a:ext cx="445956" cy="369332"/>
              <a:chOff x="8159660" y="3113738"/>
              <a:chExt cx="445956" cy="369332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375" name="Group 113"/>
            <p:cNvGrpSpPr/>
            <p:nvPr/>
          </p:nvGrpSpPr>
          <p:grpSpPr>
            <a:xfrm>
              <a:off x="8786990" y="3082504"/>
              <a:ext cx="412229" cy="369332"/>
              <a:chOff x="8786990" y="3082504"/>
              <a:chExt cx="412229" cy="369332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376" name="Straight Arrow Connector 375"/>
            <p:cNvCxnSpPr/>
            <p:nvPr/>
          </p:nvCxnSpPr>
          <p:spPr>
            <a:xfrm>
              <a:off x="3286125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77" name="Straight Arrow Connector 376"/>
            <p:cNvCxnSpPr/>
            <p:nvPr/>
          </p:nvCxnSpPr>
          <p:spPr>
            <a:xfrm>
              <a:off x="3867150" y="3276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78" name="Straight Arrow Connector 377"/>
            <p:cNvCxnSpPr/>
            <p:nvPr/>
          </p:nvCxnSpPr>
          <p:spPr>
            <a:xfrm>
              <a:off x="86010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79" name="Straight Arrow Connector 378"/>
            <p:cNvCxnSpPr/>
            <p:nvPr/>
          </p:nvCxnSpPr>
          <p:spPr>
            <a:xfrm>
              <a:off x="5619750" y="3267075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80" name="Straight Arrow Connector 379"/>
            <p:cNvCxnSpPr/>
            <p:nvPr/>
          </p:nvCxnSpPr>
          <p:spPr>
            <a:xfrm>
              <a:off x="6848475" y="32670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81" name="Straight Arrow Connector 380"/>
            <p:cNvCxnSpPr/>
            <p:nvPr/>
          </p:nvCxnSpPr>
          <p:spPr>
            <a:xfrm>
              <a:off x="1510876" y="3266681"/>
              <a:ext cx="251377" cy="56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414" name="Rectangle 413"/>
          <p:cNvSpPr/>
          <p:nvPr/>
        </p:nvSpPr>
        <p:spPr>
          <a:xfrm>
            <a:off x="2436704" y="668571"/>
            <a:ext cx="4069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15952-9598-0B40-BA6D-00F30B7B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220252" y="1828800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23250" y="2491764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358843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958017" y="250563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529996" y="182880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109745" y="2490371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717132" y="18288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279568" y="248658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4834403" y="18288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5439224" y="249611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6039325" y="18288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6676185" y="2505635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7238024" y="182880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ATG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7842154" y="250563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TG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8398484" y="1828800"/>
            <a:ext cx="51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TT</a:t>
            </a:r>
          </a:p>
        </p:txBody>
      </p:sp>
      <p:sp>
        <p:nvSpPr>
          <p:cNvPr id="272" name="Title 1"/>
          <p:cNvSpPr txBox="1">
            <a:spLocks/>
          </p:cNvSpPr>
          <p:nvPr/>
        </p:nvSpPr>
        <p:spPr>
          <a:xfrm>
            <a:off x="215695" y="-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Constructing de </a:t>
            </a:r>
            <a:r>
              <a:rPr lang="en-US" b="0" i="0" dirty="0" err="1"/>
              <a:t>Bruijn</a:t>
            </a:r>
            <a:r>
              <a:rPr lang="en-US" b="0" i="0" dirty="0"/>
              <a:t> when </a:t>
            </a:r>
            <a:r>
              <a:rPr lang="en-US" b="0" dirty="0"/>
              <a:t>Genome</a:t>
            </a:r>
            <a:r>
              <a:rPr lang="en-US" b="0" i="0" dirty="0"/>
              <a:t> Is Unknown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1571436" y="3281082"/>
            <a:ext cx="610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Composition</a:t>
            </a:r>
            <a:r>
              <a:rPr kumimoji="0" lang="en-US" b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3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(TA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/>
              </a:rPr>
              <a:t>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428D01-35A9-3644-904A-ACBF2AEB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10668585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252" y="1828800"/>
            <a:ext cx="8697798" cy="1036027"/>
            <a:chOff x="220252" y="1828800"/>
            <a:chExt cx="8697798" cy="1036027"/>
          </a:xfrm>
        </p:grpSpPr>
        <p:grpSp>
          <p:nvGrpSpPr>
            <p:cNvPr id="137" name="Group 207"/>
            <p:cNvGrpSpPr/>
            <p:nvPr/>
          </p:nvGrpSpPr>
          <p:grpSpPr>
            <a:xfrm>
              <a:off x="220252" y="1828800"/>
              <a:ext cx="535724" cy="378242"/>
              <a:chOff x="232909" y="232946"/>
              <a:chExt cx="535724" cy="37824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232909" y="232946"/>
                <a:ext cx="5357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cxnSp>
            <p:nvCxnSpPr>
              <p:cNvPr id="139" name="Straight Arrow Connector 138"/>
              <p:cNvCxnSpPr/>
              <p:nvPr/>
            </p:nvCxnSpPr>
            <p:spPr>
              <a:xfrm>
                <a:off x="377939" y="6096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146" name="Group 208"/>
            <p:cNvGrpSpPr/>
            <p:nvPr/>
          </p:nvGrpSpPr>
          <p:grpSpPr>
            <a:xfrm>
              <a:off x="823250" y="2491764"/>
              <a:ext cx="535724" cy="373063"/>
              <a:chOff x="823331" y="923925"/>
              <a:chExt cx="535724" cy="373063"/>
            </a:xfrm>
          </p:grpSpPr>
          <p:cxnSp>
            <p:nvCxnSpPr>
              <p:cNvPr id="147" name="Straight Arrow Connector 146"/>
              <p:cNvCxnSpPr/>
              <p:nvPr/>
            </p:nvCxnSpPr>
            <p:spPr>
              <a:xfrm>
                <a:off x="943170" y="12954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48" name="TextBox 147"/>
              <p:cNvSpPr txBox="1"/>
              <p:nvPr/>
            </p:nvSpPr>
            <p:spPr>
              <a:xfrm>
                <a:off x="823331" y="923925"/>
                <a:ext cx="5357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55" name="Group 209"/>
            <p:cNvGrpSpPr/>
            <p:nvPr/>
          </p:nvGrpSpPr>
          <p:grpSpPr>
            <a:xfrm>
              <a:off x="1358843" y="1828800"/>
              <a:ext cx="542136" cy="392113"/>
              <a:chOff x="1373739" y="1438275"/>
              <a:chExt cx="542136" cy="392113"/>
            </a:xfrm>
          </p:grpSpPr>
          <p:cxnSp>
            <p:nvCxnSpPr>
              <p:cNvPr id="156" name="Straight Arrow Connector 155"/>
              <p:cNvCxnSpPr/>
              <p:nvPr/>
            </p:nvCxnSpPr>
            <p:spPr>
              <a:xfrm>
                <a:off x="1526695" y="18288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57" name="TextBox 156"/>
              <p:cNvSpPr txBox="1"/>
              <p:nvPr/>
            </p:nvSpPr>
            <p:spPr>
              <a:xfrm>
                <a:off x="1373739" y="14382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</p:grpSp>
        <p:grpSp>
          <p:nvGrpSpPr>
            <p:cNvPr id="164" name="Group 210"/>
            <p:cNvGrpSpPr/>
            <p:nvPr/>
          </p:nvGrpSpPr>
          <p:grpSpPr>
            <a:xfrm>
              <a:off x="1958017" y="2505635"/>
              <a:ext cx="526106" cy="349667"/>
              <a:chOff x="1936221" y="2090321"/>
              <a:chExt cx="526106" cy="349667"/>
            </a:xfrm>
          </p:grpSpPr>
          <p:cxnSp>
            <p:nvCxnSpPr>
              <p:cNvPr id="165" name="Straight Arrow Connector 164"/>
              <p:cNvCxnSpPr/>
              <p:nvPr/>
            </p:nvCxnSpPr>
            <p:spPr>
              <a:xfrm>
                <a:off x="2082401" y="24384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66" name="TextBox 165"/>
              <p:cNvSpPr txBox="1"/>
              <p:nvPr/>
            </p:nvSpPr>
            <p:spPr>
              <a:xfrm>
                <a:off x="1936221" y="2090321"/>
                <a:ext cx="526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</p:grpSp>
        <p:grpSp>
          <p:nvGrpSpPr>
            <p:cNvPr id="173" name="Group 211"/>
            <p:cNvGrpSpPr/>
            <p:nvPr/>
          </p:nvGrpSpPr>
          <p:grpSpPr>
            <a:xfrm>
              <a:off x="2529996" y="1828800"/>
              <a:ext cx="534121" cy="363538"/>
              <a:chOff x="2523404" y="2653689"/>
              <a:chExt cx="534121" cy="363538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677000" y="3015639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75" name="TextBox 174"/>
              <p:cNvSpPr txBox="1"/>
              <p:nvPr/>
            </p:nvSpPr>
            <p:spPr>
              <a:xfrm>
                <a:off x="2523404" y="2653689"/>
                <a:ext cx="5341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</p:grpSp>
        <p:grpSp>
          <p:nvGrpSpPr>
            <p:cNvPr id="182" name="Group 212"/>
            <p:cNvGrpSpPr/>
            <p:nvPr/>
          </p:nvGrpSpPr>
          <p:grpSpPr>
            <a:xfrm>
              <a:off x="3109745" y="2490371"/>
              <a:ext cx="527709" cy="364931"/>
              <a:chOff x="3113383" y="3328571"/>
              <a:chExt cx="527709" cy="364931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3113383" y="3328571"/>
                <a:ext cx="5277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cxnSp>
            <p:nvCxnSpPr>
              <p:cNvPr id="186" name="Straight Arrow Connector 185"/>
              <p:cNvCxnSpPr/>
              <p:nvPr/>
            </p:nvCxnSpPr>
            <p:spPr>
              <a:xfrm>
                <a:off x="3260928" y="3691914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191" name="Group 213"/>
            <p:cNvGrpSpPr/>
            <p:nvPr/>
          </p:nvGrpSpPr>
          <p:grpSpPr>
            <a:xfrm>
              <a:off x="3717132" y="1828800"/>
              <a:ext cx="519694" cy="359192"/>
              <a:chOff x="3696861" y="3909596"/>
              <a:chExt cx="519694" cy="35919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3696861" y="3909596"/>
                <a:ext cx="5196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cxnSp>
            <p:nvCxnSpPr>
              <p:cNvPr id="195" name="Straight Arrow Connector 194"/>
              <p:cNvCxnSpPr/>
              <p:nvPr/>
            </p:nvCxnSpPr>
            <p:spPr>
              <a:xfrm>
                <a:off x="3825589" y="42672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00" name="Group 214"/>
            <p:cNvGrpSpPr/>
            <p:nvPr/>
          </p:nvGrpSpPr>
          <p:grpSpPr>
            <a:xfrm>
              <a:off x="4279568" y="2486585"/>
              <a:ext cx="542136" cy="368717"/>
              <a:chOff x="4292632" y="3695700"/>
              <a:chExt cx="542136" cy="368717"/>
            </a:xfrm>
          </p:grpSpPr>
          <p:cxnSp>
            <p:nvCxnSpPr>
              <p:cNvPr id="201" name="Straight Arrow Connector 200"/>
              <p:cNvCxnSpPr/>
              <p:nvPr/>
            </p:nvCxnSpPr>
            <p:spPr>
              <a:xfrm>
                <a:off x="4417128" y="4062829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02" name="TextBox 201"/>
              <p:cNvSpPr txBox="1"/>
              <p:nvPr/>
            </p:nvSpPr>
            <p:spPr>
              <a:xfrm>
                <a:off x="4292632" y="3695700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</p:grpSp>
        <p:grpSp>
          <p:nvGrpSpPr>
            <p:cNvPr id="209" name="Group 215"/>
            <p:cNvGrpSpPr/>
            <p:nvPr/>
          </p:nvGrpSpPr>
          <p:grpSpPr>
            <a:xfrm>
              <a:off x="4834403" y="1828800"/>
              <a:ext cx="548548" cy="359192"/>
              <a:chOff x="4867294" y="5128796"/>
              <a:chExt cx="548548" cy="359192"/>
            </a:xfrm>
          </p:grpSpPr>
          <p:cxnSp>
            <p:nvCxnSpPr>
              <p:cNvPr id="210" name="Straight Arrow Connector 209"/>
              <p:cNvCxnSpPr/>
              <p:nvPr/>
            </p:nvCxnSpPr>
            <p:spPr>
              <a:xfrm>
                <a:off x="5015650" y="5486400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11" name="TextBox 210"/>
              <p:cNvSpPr txBox="1"/>
              <p:nvPr/>
            </p:nvSpPr>
            <p:spPr>
              <a:xfrm>
                <a:off x="4867294" y="5128796"/>
                <a:ext cx="5485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</p:grpSp>
        <p:grpSp>
          <p:nvGrpSpPr>
            <p:cNvPr id="218" name="Group 330"/>
            <p:cNvGrpSpPr/>
            <p:nvPr/>
          </p:nvGrpSpPr>
          <p:grpSpPr>
            <a:xfrm>
              <a:off x="5439224" y="2496110"/>
              <a:ext cx="579005" cy="359192"/>
              <a:chOff x="5476875" y="4000500"/>
              <a:chExt cx="579005" cy="35919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5476875" y="4000500"/>
                <a:ext cx="5790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cxnSp>
            <p:nvCxnSpPr>
              <p:cNvPr id="222" name="Straight Arrow Connector 221"/>
              <p:cNvCxnSpPr/>
              <p:nvPr/>
            </p:nvCxnSpPr>
            <p:spPr>
              <a:xfrm>
                <a:off x="5626589" y="4358104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27" name="Group 329"/>
            <p:cNvGrpSpPr/>
            <p:nvPr/>
          </p:nvGrpSpPr>
          <p:grpSpPr>
            <a:xfrm>
              <a:off x="6039325" y="1828800"/>
              <a:ext cx="572593" cy="373063"/>
              <a:chOff x="6088289" y="4481929"/>
              <a:chExt cx="572593" cy="373063"/>
            </a:xfrm>
          </p:grpSpPr>
          <p:cxnSp>
            <p:nvCxnSpPr>
              <p:cNvPr id="228" name="Straight Arrow Connector 227"/>
              <p:cNvCxnSpPr/>
              <p:nvPr/>
            </p:nvCxnSpPr>
            <p:spPr>
              <a:xfrm>
                <a:off x="6254347" y="4853404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29" name="TextBox 228"/>
              <p:cNvSpPr txBox="1"/>
              <p:nvPr/>
            </p:nvSpPr>
            <p:spPr>
              <a:xfrm>
                <a:off x="6088289" y="4481929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236" name="Group 327"/>
            <p:cNvGrpSpPr/>
            <p:nvPr/>
          </p:nvGrpSpPr>
          <p:grpSpPr>
            <a:xfrm>
              <a:off x="6676185" y="2505635"/>
              <a:ext cx="542136" cy="349667"/>
              <a:chOff x="6746378" y="4943475"/>
              <a:chExt cx="542136" cy="349667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6746378" y="49434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cxnSp>
            <p:nvCxnSpPr>
              <p:cNvPr id="240" name="Straight Arrow Connector 239"/>
              <p:cNvCxnSpPr/>
              <p:nvPr/>
            </p:nvCxnSpPr>
            <p:spPr>
              <a:xfrm>
                <a:off x="6882105" y="5291554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45" name="Group 248"/>
            <p:cNvGrpSpPr/>
            <p:nvPr/>
          </p:nvGrpSpPr>
          <p:grpSpPr>
            <a:xfrm>
              <a:off x="7238024" y="1828800"/>
              <a:ext cx="542136" cy="392113"/>
              <a:chOff x="7334767" y="6086475"/>
              <a:chExt cx="542136" cy="392113"/>
            </a:xfrm>
          </p:grpSpPr>
          <p:cxnSp>
            <p:nvCxnSpPr>
              <p:cNvPr id="246" name="Straight Arrow Connector 245"/>
              <p:cNvCxnSpPr/>
              <p:nvPr/>
            </p:nvCxnSpPr>
            <p:spPr>
              <a:xfrm>
                <a:off x="7505700" y="64770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47" name="TextBox 246"/>
              <p:cNvSpPr txBox="1"/>
              <p:nvPr/>
            </p:nvSpPr>
            <p:spPr>
              <a:xfrm>
                <a:off x="7334767" y="60864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</p:grpSp>
        <p:grpSp>
          <p:nvGrpSpPr>
            <p:cNvPr id="254" name="Group 417"/>
            <p:cNvGrpSpPr/>
            <p:nvPr/>
          </p:nvGrpSpPr>
          <p:grpSpPr>
            <a:xfrm>
              <a:off x="7842154" y="2505635"/>
              <a:ext cx="518091" cy="349667"/>
              <a:chOff x="7939511" y="5652671"/>
              <a:chExt cx="518091" cy="349667"/>
            </a:xfrm>
          </p:grpSpPr>
          <p:cxnSp>
            <p:nvCxnSpPr>
              <p:cNvPr id="255" name="Straight Arrow Connector 254"/>
              <p:cNvCxnSpPr/>
              <p:nvPr/>
            </p:nvCxnSpPr>
            <p:spPr>
              <a:xfrm>
                <a:off x="8075093" y="600075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56" name="TextBox 255"/>
              <p:cNvSpPr txBox="1"/>
              <p:nvPr/>
            </p:nvSpPr>
            <p:spPr>
              <a:xfrm>
                <a:off x="7939511" y="5652671"/>
                <a:ext cx="5180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</p:grpSp>
        <p:grpSp>
          <p:nvGrpSpPr>
            <p:cNvPr id="263" name="Group 426"/>
            <p:cNvGrpSpPr/>
            <p:nvPr/>
          </p:nvGrpSpPr>
          <p:grpSpPr>
            <a:xfrm>
              <a:off x="8398484" y="1828800"/>
              <a:ext cx="519566" cy="363538"/>
              <a:chOff x="8481510" y="6029325"/>
              <a:chExt cx="519566" cy="363538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8481510" y="6029325"/>
                <a:ext cx="5195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cxnSp>
            <p:nvCxnSpPr>
              <p:cNvPr id="267" name="Straight Arrow Connector 266"/>
              <p:cNvCxnSpPr/>
              <p:nvPr/>
            </p:nvCxnSpPr>
            <p:spPr>
              <a:xfrm>
                <a:off x="8628882" y="6391275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272" name="Title 1"/>
          <p:cNvSpPr txBox="1">
            <a:spLocks/>
          </p:cNvSpPr>
          <p:nvPr/>
        </p:nvSpPr>
        <p:spPr>
          <a:xfrm>
            <a:off x="76200" y="-76200"/>
            <a:ext cx="906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Representing Composition as a Graph Consisting of Isolated Edges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1571436" y="3281082"/>
            <a:ext cx="610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Composition</a:t>
            </a:r>
            <a:r>
              <a:rPr kumimoji="0" lang="en-US" b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3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(TA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/>
              </a:rPr>
              <a:t>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18188-1845-1F48-BB78-9A216B60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1062665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2182" y="1828800"/>
            <a:ext cx="9166182" cy="1219200"/>
            <a:chOff x="-22182" y="1828800"/>
            <a:chExt cx="9166182" cy="1219200"/>
          </a:xfrm>
        </p:grpSpPr>
        <p:grpSp>
          <p:nvGrpSpPr>
            <p:cNvPr id="137" name="Group 207"/>
            <p:cNvGrpSpPr/>
            <p:nvPr/>
          </p:nvGrpSpPr>
          <p:grpSpPr>
            <a:xfrm>
              <a:off x="-22182" y="1828800"/>
              <a:ext cx="1012782" cy="561415"/>
              <a:chOff x="-9525" y="232946"/>
              <a:chExt cx="1012782" cy="561415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232909" y="232946"/>
                <a:ext cx="5357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cxnSp>
            <p:nvCxnSpPr>
              <p:cNvPr id="139" name="Straight Arrow Connector 138"/>
              <p:cNvCxnSpPr/>
              <p:nvPr/>
            </p:nvCxnSpPr>
            <p:spPr>
              <a:xfrm>
                <a:off x="377939" y="6096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140" name="Group 161"/>
              <p:cNvGrpSpPr/>
              <p:nvPr/>
            </p:nvGrpSpPr>
            <p:grpSpPr>
              <a:xfrm>
                <a:off x="-9525" y="415504"/>
                <a:ext cx="437940" cy="369332"/>
                <a:chOff x="-6464" y="3108920"/>
                <a:chExt cx="437940" cy="369332"/>
              </a:xfrm>
            </p:grpSpPr>
            <p:sp>
              <p:nvSpPr>
                <p:cNvPr id="144" name="Oval 143"/>
                <p:cNvSpPr/>
                <p:nvPr/>
              </p:nvSpPr>
              <p:spPr>
                <a:xfrm>
                  <a:off x="34504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-6464" y="3108920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TA</a:t>
                  </a:r>
                </a:p>
              </p:txBody>
            </p:sp>
          </p:grpSp>
          <p:grpSp>
            <p:nvGrpSpPr>
              <p:cNvPr id="141" name="Group 160"/>
              <p:cNvGrpSpPr/>
              <p:nvPr/>
            </p:nvGrpSpPr>
            <p:grpSpPr>
              <a:xfrm>
                <a:off x="539669" y="425029"/>
                <a:ext cx="463588" cy="369332"/>
                <a:chOff x="546909" y="3100655"/>
                <a:chExt cx="463588" cy="369332"/>
              </a:xfrm>
            </p:grpSpPr>
            <p:sp>
              <p:nvSpPr>
                <p:cNvPr id="142" name="TextBox 141"/>
                <p:cNvSpPr txBox="1"/>
                <p:nvPr/>
              </p:nvSpPr>
              <p:spPr>
                <a:xfrm>
                  <a:off x="546909" y="3100655"/>
                  <a:ext cx="4635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609600" y="3120642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46" name="Group 208"/>
            <p:cNvGrpSpPr/>
            <p:nvPr/>
          </p:nvGrpSpPr>
          <p:grpSpPr>
            <a:xfrm>
              <a:off x="542844" y="2491764"/>
              <a:ext cx="1045040" cy="556236"/>
              <a:chOff x="542925" y="923925"/>
              <a:chExt cx="1045040" cy="556236"/>
            </a:xfrm>
          </p:grpSpPr>
          <p:cxnSp>
            <p:nvCxnSpPr>
              <p:cNvPr id="147" name="Straight Arrow Connector 146"/>
              <p:cNvCxnSpPr/>
              <p:nvPr/>
            </p:nvCxnSpPr>
            <p:spPr>
              <a:xfrm>
                <a:off x="943170" y="12954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48" name="TextBox 147"/>
              <p:cNvSpPr txBox="1"/>
              <p:nvPr/>
            </p:nvSpPr>
            <p:spPr>
              <a:xfrm>
                <a:off x="823331" y="923925"/>
                <a:ext cx="5357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grpSp>
            <p:nvGrpSpPr>
              <p:cNvPr id="149" name="Group 160"/>
              <p:cNvGrpSpPr/>
              <p:nvPr/>
            </p:nvGrpSpPr>
            <p:grpSpPr>
              <a:xfrm>
                <a:off x="542925" y="1110829"/>
                <a:ext cx="463588" cy="369332"/>
                <a:chOff x="546909" y="3100655"/>
                <a:chExt cx="463588" cy="369332"/>
              </a:xfrm>
            </p:grpSpPr>
            <p:sp>
              <p:nvSpPr>
                <p:cNvPr id="153" name="TextBox 152"/>
                <p:cNvSpPr txBox="1"/>
                <p:nvPr/>
              </p:nvSpPr>
              <p:spPr>
                <a:xfrm>
                  <a:off x="546909" y="3100655"/>
                  <a:ext cx="4635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609600" y="3120642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50" name="Group 159"/>
              <p:cNvGrpSpPr/>
              <p:nvPr/>
            </p:nvGrpSpPr>
            <p:grpSpPr>
              <a:xfrm>
                <a:off x="1150025" y="1101304"/>
                <a:ext cx="437940" cy="369332"/>
                <a:chOff x="1162954" y="3105362"/>
                <a:chExt cx="437940" cy="369332"/>
              </a:xfrm>
            </p:grpSpPr>
            <p:sp>
              <p:nvSpPr>
                <p:cNvPr id="151" name="TextBox 150"/>
                <p:cNvSpPr txBox="1"/>
                <p:nvPr/>
              </p:nvSpPr>
              <p:spPr>
                <a:xfrm>
                  <a:off x="1162954" y="3105362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194816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55" name="Group 209"/>
            <p:cNvGrpSpPr/>
            <p:nvPr/>
          </p:nvGrpSpPr>
          <p:grpSpPr>
            <a:xfrm>
              <a:off x="1128104" y="1828800"/>
              <a:ext cx="1014200" cy="584811"/>
              <a:chOff x="1143000" y="1438275"/>
              <a:chExt cx="1014200" cy="584811"/>
            </a:xfrm>
          </p:grpSpPr>
          <p:cxnSp>
            <p:nvCxnSpPr>
              <p:cNvPr id="156" name="Straight Arrow Connector 155"/>
              <p:cNvCxnSpPr/>
              <p:nvPr/>
            </p:nvCxnSpPr>
            <p:spPr>
              <a:xfrm>
                <a:off x="1526695" y="18288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57" name="TextBox 156"/>
              <p:cNvSpPr txBox="1"/>
              <p:nvPr/>
            </p:nvSpPr>
            <p:spPr>
              <a:xfrm>
                <a:off x="1373739" y="14382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  <p:grpSp>
            <p:nvGrpSpPr>
              <p:cNvPr id="158" name="Group 159"/>
              <p:cNvGrpSpPr/>
              <p:nvPr/>
            </p:nvGrpSpPr>
            <p:grpSpPr>
              <a:xfrm>
                <a:off x="1143000" y="1634704"/>
                <a:ext cx="437940" cy="369332"/>
                <a:chOff x="1162954" y="3105362"/>
                <a:chExt cx="437940" cy="369332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1162954" y="3105362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1194816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1711244" y="1653754"/>
                <a:ext cx="445956" cy="369332"/>
                <a:chOff x="1734359" y="3110180"/>
                <a:chExt cx="445956" cy="369332"/>
              </a:xfrm>
            </p:grpSpPr>
            <p:sp>
              <p:nvSpPr>
                <p:cNvPr id="160" name="TextBox 159"/>
                <p:cNvSpPr txBox="1"/>
                <p:nvPr/>
              </p:nvSpPr>
              <p:spPr>
                <a:xfrm>
                  <a:off x="1734359" y="3110180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177853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64" name="Group 210"/>
            <p:cNvGrpSpPr/>
            <p:nvPr/>
          </p:nvGrpSpPr>
          <p:grpSpPr>
            <a:xfrm>
              <a:off x="1707721" y="2505635"/>
              <a:ext cx="1027337" cy="542365"/>
              <a:chOff x="1685925" y="2090321"/>
              <a:chExt cx="1027337" cy="542365"/>
            </a:xfrm>
          </p:grpSpPr>
          <p:cxnSp>
            <p:nvCxnSpPr>
              <p:cNvPr id="165" name="Straight Arrow Connector 164"/>
              <p:cNvCxnSpPr/>
              <p:nvPr/>
            </p:nvCxnSpPr>
            <p:spPr>
              <a:xfrm>
                <a:off x="2082401" y="24384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66" name="TextBox 165"/>
              <p:cNvSpPr txBox="1"/>
              <p:nvPr/>
            </p:nvSpPr>
            <p:spPr>
              <a:xfrm>
                <a:off x="1936221" y="2090321"/>
                <a:ext cx="526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grpSp>
            <p:nvGrpSpPr>
              <p:cNvPr id="167" name="Group 158"/>
              <p:cNvGrpSpPr/>
              <p:nvPr/>
            </p:nvGrpSpPr>
            <p:grpSpPr>
              <a:xfrm>
                <a:off x="1685925" y="2263354"/>
                <a:ext cx="445956" cy="369332"/>
                <a:chOff x="1734359" y="3110180"/>
                <a:chExt cx="445956" cy="369332"/>
              </a:xfrm>
            </p:grpSpPr>
            <p:sp>
              <p:nvSpPr>
                <p:cNvPr id="171" name="TextBox 170"/>
                <p:cNvSpPr txBox="1"/>
                <p:nvPr/>
              </p:nvSpPr>
              <p:spPr>
                <a:xfrm>
                  <a:off x="1734359" y="3110180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177853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68" name="Group 157"/>
              <p:cNvGrpSpPr/>
              <p:nvPr/>
            </p:nvGrpSpPr>
            <p:grpSpPr>
              <a:xfrm>
                <a:off x="2259292" y="2244304"/>
                <a:ext cx="453970" cy="369332"/>
                <a:chOff x="2318088" y="3101804"/>
                <a:chExt cx="453970" cy="369332"/>
              </a:xfrm>
            </p:grpSpPr>
            <p:sp>
              <p:nvSpPr>
                <p:cNvPr id="169" name="TextBox 168"/>
                <p:cNvSpPr txBox="1"/>
                <p:nvPr/>
              </p:nvSpPr>
              <p:spPr>
                <a:xfrm>
                  <a:off x="2318088" y="3101804"/>
                  <a:ext cx="453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2378613" y="3114675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73" name="Group 211"/>
            <p:cNvGrpSpPr/>
            <p:nvPr/>
          </p:nvGrpSpPr>
          <p:grpSpPr>
            <a:xfrm>
              <a:off x="2269933" y="1828800"/>
              <a:ext cx="1041834" cy="546711"/>
              <a:chOff x="2263341" y="2653689"/>
              <a:chExt cx="1041834" cy="546711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677000" y="3015639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75" name="TextBox 174"/>
              <p:cNvSpPr txBox="1"/>
              <p:nvPr/>
            </p:nvSpPr>
            <p:spPr>
              <a:xfrm>
                <a:off x="2523404" y="2653689"/>
                <a:ext cx="5341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grpSp>
            <p:nvGrpSpPr>
              <p:cNvPr id="176" name="Group 157"/>
              <p:cNvGrpSpPr/>
              <p:nvPr/>
            </p:nvGrpSpPr>
            <p:grpSpPr>
              <a:xfrm>
                <a:off x="2263341" y="2821543"/>
                <a:ext cx="453970" cy="369332"/>
                <a:chOff x="2318088" y="3101804"/>
                <a:chExt cx="453970" cy="369332"/>
              </a:xfrm>
            </p:grpSpPr>
            <p:sp>
              <p:nvSpPr>
                <p:cNvPr id="180" name="TextBox 179"/>
                <p:cNvSpPr txBox="1"/>
                <p:nvPr/>
              </p:nvSpPr>
              <p:spPr>
                <a:xfrm>
                  <a:off x="2318088" y="3101804"/>
                  <a:ext cx="453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2378613" y="3114675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77" name="Group 156"/>
              <p:cNvGrpSpPr/>
              <p:nvPr/>
            </p:nvGrpSpPr>
            <p:grpSpPr>
              <a:xfrm>
                <a:off x="2873647" y="2831068"/>
                <a:ext cx="431528" cy="369332"/>
                <a:chOff x="2911989" y="3108224"/>
                <a:chExt cx="431528" cy="369332"/>
              </a:xfrm>
            </p:grpSpPr>
            <p:sp>
              <p:nvSpPr>
                <p:cNvPr id="178" name="TextBox 177"/>
                <p:cNvSpPr txBox="1"/>
                <p:nvPr/>
              </p:nvSpPr>
              <p:spPr>
                <a:xfrm>
                  <a:off x="2911989" y="3108224"/>
                  <a:ext cx="4315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CC</a:t>
                  </a:r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2956042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82" name="Group 212"/>
            <p:cNvGrpSpPr/>
            <p:nvPr/>
          </p:nvGrpSpPr>
          <p:grpSpPr>
            <a:xfrm>
              <a:off x="2872912" y="2490371"/>
              <a:ext cx="1014770" cy="557629"/>
              <a:chOff x="2876550" y="3328571"/>
              <a:chExt cx="1014770" cy="557629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3113383" y="3328571"/>
                <a:ext cx="5277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grpSp>
            <p:nvGrpSpPr>
              <p:cNvPr id="184" name="Group 155"/>
              <p:cNvGrpSpPr/>
              <p:nvPr/>
            </p:nvGrpSpPr>
            <p:grpSpPr>
              <a:xfrm>
                <a:off x="3445364" y="3516868"/>
                <a:ext cx="445956" cy="369332"/>
                <a:chOff x="3482502" y="3117296"/>
                <a:chExt cx="445956" cy="369332"/>
              </a:xfrm>
            </p:grpSpPr>
            <p:sp>
              <p:nvSpPr>
                <p:cNvPr id="189" name="TextBox 188"/>
                <p:cNvSpPr txBox="1"/>
                <p:nvPr/>
              </p:nvSpPr>
              <p:spPr>
                <a:xfrm>
                  <a:off x="3482502" y="3117296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3539764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85" name="Group 156"/>
              <p:cNvGrpSpPr/>
              <p:nvPr/>
            </p:nvGrpSpPr>
            <p:grpSpPr>
              <a:xfrm>
                <a:off x="2876550" y="3507343"/>
                <a:ext cx="431528" cy="369332"/>
                <a:chOff x="2911989" y="3108224"/>
                <a:chExt cx="431528" cy="369332"/>
              </a:xfrm>
            </p:grpSpPr>
            <p:sp>
              <p:nvSpPr>
                <p:cNvPr id="187" name="TextBox 186"/>
                <p:cNvSpPr txBox="1"/>
                <p:nvPr/>
              </p:nvSpPr>
              <p:spPr>
                <a:xfrm>
                  <a:off x="2911989" y="3108224"/>
                  <a:ext cx="4315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CC</a:t>
                  </a:r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2956042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186" name="Straight Arrow Connector 185"/>
              <p:cNvCxnSpPr/>
              <p:nvPr/>
            </p:nvCxnSpPr>
            <p:spPr>
              <a:xfrm>
                <a:off x="3260928" y="3691914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191" name="Group 213"/>
            <p:cNvGrpSpPr/>
            <p:nvPr/>
          </p:nvGrpSpPr>
          <p:grpSpPr>
            <a:xfrm>
              <a:off x="3449271" y="1828800"/>
              <a:ext cx="1017976" cy="551890"/>
              <a:chOff x="3429000" y="3909596"/>
              <a:chExt cx="1017976" cy="551890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3696861" y="3909596"/>
                <a:ext cx="5196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grpSp>
            <p:nvGrpSpPr>
              <p:cNvPr id="193" name="Group 155"/>
              <p:cNvGrpSpPr/>
              <p:nvPr/>
            </p:nvGrpSpPr>
            <p:grpSpPr>
              <a:xfrm>
                <a:off x="3429000" y="4092154"/>
                <a:ext cx="445956" cy="369332"/>
                <a:chOff x="3482502" y="3117296"/>
                <a:chExt cx="445956" cy="369332"/>
              </a:xfrm>
            </p:grpSpPr>
            <p:sp>
              <p:nvSpPr>
                <p:cNvPr id="198" name="TextBox 197"/>
                <p:cNvSpPr txBox="1"/>
                <p:nvPr/>
              </p:nvSpPr>
              <p:spPr>
                <a:xfrm>
                  <a:off x="3482502" y="3117296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3539764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194" name="Group 154"/>
              <p:cNvGrpSpPr/>
              <p:nvPr/>
            </p:nvGrpSpPr>
            <p:grpSpPr>
              <a:xfrm>
                <a:off x="4009036" y="4092154"/>
                <a:ext cx="437940" cy="369332"/>
                <a:chOff x="4070871" y="3117296"/>
                <a:chExt cx="437940" cy="369332"/>
              </a:xfrm>
            </p:grpSpPr>
            <p:sp>
              <p:nvSpPr>
                <p:cNvPr id="196" name="TextBox 195"/>
                <p:cNvSpPr txBox="1"/>
                <p:nvPr/>
              </p:nvSpPr>
              <p:spPr>
                <a:xfrm>
                  <a:off x="4070871" y="3117296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4114800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195" name="Straight Arrow Connector 194"/>
              <p:cNvCxnSpPr/>
              <p:nvPr/>
            </p:nvCxnSpPr>
            <p:spPr>
              <a:xfrm>
                <a:off x="3825589" y="42672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00" name="Group 214"/>
            <p:cNvGrpSpPr/>
            <p:nvPr/>
          </p:nvGrpSpPr>
          <p:grpSpPr>
            <a:xfrm>
              <a:off x="4025536" y="2486585"/>
              <a:ext cx="1019009" cy="561415"/>
              <a:chOff x="4038600" y="3695700"/>
              <a:chExt cx="1019009" cy="561415"/>
            </a:xfrm>
          </p:grpSpPr>
          <p:cxnSp>
            <p:nvCxnSpPr>
              <p:cNvPr id="201" name="Straight Arrow Connector 200"/>
              <p:cNvCxnSpPr/>
              <p:nvPr/>
            </p:nvCxnSpPr>
            <p:spPr>
              <a:xfrm>
                <a:off x="4417128" y="4062829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02" name="TextBox 201"/>
              <p:cNvSpPr txBox="1"/>
              <p:nvPr/>
            </p:nvSpPr>
            <p:spPr>
              <a:xfrm>
                <a:off x="4292632" y="3695700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  <p:grpSp>
            <p:nvGrpSpPr>
              <p:cNvPr id="203" name="Group 154"/>
              <p:cNvGrpSpPr/>
              <p:nvPr/>
            </p:nvGrpSpPr>
            <p:grpSpPr>
              <a:xfrm>
                <a:off x="4038600" y="3887783"/>
                <a:ext cx="437940" cy="369332"/>
                <a:chOff x="4070871" y="3117296"/>
                <a:chExt cx="437940" cy="369332"/>
              </a:xfrm>
            </p:grpSpPr>
            <p:sp>
              <p:nvSpPr>
                <p:cNvPr id="207" name="TextBox 206"/>
                <p:cNvSpPr txBox="1"/>
                <p:nvPr/>
              </p:nvSpPr>
              <p:spPr>
                <a:xfrm>
                  <a:off x="4070871" y="3117296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4114800" y="3124200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04" name="Group 153"/>
              <p:cNvGrpSpPr/>
              <p:nvPr/>
            </p:nvGrpSpPr>
            <p:grpSpPr>
              <a:xfrm>
                <a:off x="4611653" y="3878258"/>
                <a:ext cx="445956" cy="369332"/>
                <a:chOff x="4663086" y="3111329"/>
                <a:chExt cx="445956" cy="369332"/>
              </a:xfrm>
            </p:grpSpPr>
            <p:sp>
              <p:nvSpPr>
                <p:cNvPr id="205" name="TextBox 204"/>
                <p:cNvSpPr txBox="1"/>
                <p:nvPr/>
              </p:nvSpPr>
              <p:spPr>
                <a:xfrm>
                  <a:off x="4663086" y="3111329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470714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209" name="Group 215"/>
            <p:cNvGrpSpPr/>
            <p:nvPr/>
          </p:nvGrpSpPr>
          <p:grpSpPr>
            <a:xfrm>
              <a:off x="4586734" y="1828800"/>
              <a:ext cx="1056098" cy="542365"/>
              <a:chOff x="4619625" y="5128796"/>
              <a:chExt cx="1056098" cy="542365"/>
            </a:xfrm>
          </p:grpSpPr>
          <p:cxnSp>
            <p:nvCxnSpPr>
              <p:cNvPr id="210" name="Straight Arrow Connector 209"/>
              <p:cNvCxnSpPr/>
              <p:nvPr/>
            </p:nvCxnSpPr>
            <p:spPr>
              <a:xfrm>
                <a:off x="5015650" y="5486400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11" name="TextBox 210"/>
              <p:cNvSpPr txBox="1"/>
              <p:nvPr/>
            </p:nvSpPr>
            <p:spPr>
              <a:xfrm>
                <a:off x="4867294" y="5128796"/>
                <a:ext cx="5485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grpSp>
            <p:nvGrpSpPr>
              <p:cNvPr id="212" name="Group 153"/>
              <p:cNvGrpSpPr/>
              <p:nvPr/>
            </p:nvGrpSpPr>
            <p:grpSpPr>
              <a:xfrm>
                <a:off x="4619625" y="5301829"/>
                <a:ext cx="445956" cy="369332"/>
                <a:chOff x="4663086" y="3111329"/>
                <a:chExt cx="445956" cy="369332"/>
              </a:xfrm>
            </p:grpSpPr>
            <p:sp>
              <p:nvSpPr>
                <p:cNvPr id="216" name="TextBox 215"/>
                <p:cNvSpPr txBox="1"/>
                <p:nvPr/>
              </p:nvSpPr>
              <p:spPr>
                <a:xfrm>
                  <a:off x="4663086" y="3111329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470714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13" name="Group 152"/>
              <p:cNvGrpSpPr/>
              <p:nvPr/>
            </p:nvGrpSpPr>
            <p:grpSpPr>
              <a:xfrm>
                <a:off x="5199311" y="5301829"/>
                <a:ext cx="476412" cy="369332"/>
                <a:chOff x="5226023" y="3108677"/>
                <a:chExt cx="476412" cy="369332"/>
              </a:xfrm>
            </p:grpSpPr>
            <p:sp>
              <p:nvSpPr>
                <p:cNvPr id="214" name="TextBox 213"/>
                <p:cNvSpPr txBox="1"/>
                <p:nvPr/>
              </p:nvSpPr>
              <p:spPr>
                <a:xfrm>
                  <a:off x="5226023" y="3108677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5299480" y="311708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218" name="Group 330"/>
            <p:cNvGrpSpPr/>
            <p:nvPr/>
          </p:nvGrpSpPr>
          <p:grpSpPr>
            <a:xfrm>
              <a:off x="5172524" y="2496110"/>
              <a:ext cx="1096429" cy="551890"/>
              <a:chOff x="5210175" y="4000500"/>
              <a:chExt cx="1096429" cy="551890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5476875" y="4000500"/>
                <a:ext cx="5790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grpSp>
            <p:nvGrpSpPr>
              <p:cNvPr id="220" name="Group 152"/>
              <p:cNvGrpSpPr/>
              <p:nvPr/>
            </p:nvGrpSpPr>
            <p:grpSpPr>
              <a:xfrm>
                <a:off x="5210175" y="4183058"/>
                <a:ext cx="476412" cy="369332"/>
                <a:chOff x="5226023" y="3108677"/>
                <a:chExt cx="476412" cy="369332"/>
              </a:xfrm>
            </p:grpSpPr>
            <p:sp>
              <p:nvSpPr>
                <p:cNvPr id="225" name="TextBox 224"/>
                <p:cNvSpPr txBox="1"/>
                <p:nvPr/>
              </p:nvSpPr>
              <p:spPr>
                <a:xfrm>
                  <a:off x="5226023" y="3108677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5299480" y="311708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21" name="Group 151"/>
              <p:cNvGrpSpPr/>
              <p:nvPr/>
            </p:nvGrpSpPr>
            <p:grpSpPr>
              <a:xfrm>
                <a:off x="5830192" y="4173533"/>
                <a:ext cx="476412" cy="369332"/>
                <a:chOff x="5810223" y="3103789"/>
                <a:chExt cx="476412" cy="369332"/>
              </a:xfrm>
            </p:grpSpPr>
            <p:sp>
              <p:nvSpPr>
                <p:cNvPr id="223" name="TextBox 222"/>
                <p:cNvSpPr txBox="1"/>
                <p:nvPr/>
              </p:nvSpPr>
              <p:spPr>
                <a:xfrm>
                  <a:off x="5810223" y="3103789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GG</a:t>
                  </a:r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5884652" y="311708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222" name="Straight Arrow Connector 221"/>
              <p:cNvCxnSpPr/>
              <p:nvPr/>
            </p:nvCxnSpPr>
            <p:spPr>
              <a:xfrm>
                <a:off x="5626589" y="4358104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27" name="Group 329"/>
            <p:cNvGrpSpPr/>
            <p:nvPr/>
          </p:nvGrpSpPr>
          <p:grpSpPr>
            <a:xfrm>
              <a:off x="5780336" y="1828800"/>
              <a:ext cx="1091621" cy="565761"/>
              <a:chOff x="5829300" y="4481929"/>
              <a:chExt cx="1091621" cy="565761"/>
            </a:xfrm>
          </p:grpSpPr>
          <p:cxnSp>
            <p:nvCxnSpPr>
              <p:cNvPr id="228" name="Straight Arrow Connector 227"/>
              <p:cNvCxnSpPr/>
              <p:nvPr/>
            </p:nvCxnSpPr>
            <p:spPr>
              <a:xfrm>
                <a:off x="6254347" y="4853404"/>
                <a:ext cx="27432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29" name="TextBox 228"/>
              <p:cNvSpPr txBox="1"/>
              <p:nvPr/>
            </p:nvSpPr>
            <p:spPr>
              <a:xfrm>
                <a:off x="6088289" y="4481929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grpSp>
            <p:nvGrpSpPr>
              <p:cNvPr id="230" name="Group 151"/>
              <p:cNvGrpSpPr/>
              <p:nvPr/>
            </p:nvGrpSpPr>
            <p:grpSpPr>
              <a:xfrm>
                <a:off x="5829300" y="4668833"/>
                <a:ext cx="476412" cy="369332"/>
                <a:chOff x="5810223" y="3103789"/>
                <a:chExt cx="476412" cy="369332"/>
              </a:xfrm>
            </p:grpSpPr>
            <p:sp>
              <p:nvSpPr>
                <p:cNvPr id="234" name="TextBox 233"/>
                <p:cNvSpPr txBox="1"/>
                <p:nvPr/>
              </p:nvSpPr>
              <p:spPr>
                <a:xfrm>
                  <a:off x="5810223" y="3103789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GG</a:t>
                  </a:r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5884652" y="311708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31" name="Group 150"/>
              <p:cNvGrpSpPr/>
              <p:nvPr/>
            </p:nvGrpSpPr>
            <p:grpSpPr>
              <a:xfrm>
                <a:off x="6449317" y="4678358"/>
                <a:ext cx="471604" cy="369332"/>
                <a:chOff x="6394423" y="3100655"/>
                <a:chExt cx="471604" cy="369332"/>
              </a:xfrm>
            </p:grpSpPr>
            <p:sp>
              <p:nvSpPr>
                <p:cNvPr id="232" name="TextBox 231"/>
                <p:cNvSpPr txBox="1"/>
                <p:nvPr/>
              </p:nvSpPr>
              <p:spPr>
                <a:xfrm>
                  <a:off x="6394423" y="3100655"/>
                  <a:ext cx="471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6463290" y="3113526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236" name="Group 327"/>
            <p:cNvGrpSpPr/>
            <p:nvPr/>
          </p:nvGrpSpPr>
          <p:grpSpPr>
            <a:xfrm>
              <a:off x="6406807" y="2505635"/>
              <a:ext cx="1053149" cy="542365"/>
              <a:chOff x="6477000" y="4943475"/>
              <a:chExt cx="1053149" cy="542365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6746378" y="49434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grpSp>
            <p:nvGrpSpPr>
              <p:cNvPr id="238" name="Group 150"/>
              <p:cNvGrpSpPr/>
              <p:nvPr/>
            </p:nvGrpSpPr>
            <p:grpSpPr>
              <a:xfrm>
                <a:off x="6477000" y="5116508"/>
                <a:ext cx="471604" cy="369332"/>
                <a:chOff x="6394423" y="3100655"/>
                <a:chExt cx="471604" cy="369332"/>
              </a:xfrm>
            </p:grpSpPr>
            <p:sp>
              <p:nvSpPr>
                <p:cNvPr id="243" name="TextBox 242"/>
                <p:cNvSpPr txBox="1"/>
                <p:nvPr/>
              </p:nvSpPr>
              <p:spPr>
                <a:xfrm>
                  <a:off x="6394423" y="3100655"/>
                  <a:ext cx="471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</a:t>
                  </a:r>
                </a:p>
              </p:txBody>
            </p:sp>
            <p:sp>
              <p:nvSpPr>
                <p:cNvPr id="244" name="Oval 243"/>
                <p:cNvSpPr/>
                <p:nvPr/>
              </p:nvSpPr>
              <p:spPr>
                <a:xfrm>
                  <a:off x="6463290" y="3113526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39" name="Group 121"/>
              <p:cNvGrpSpPr/>
              <p:nvPr/>
            </p:nvGrpSpPr>
            <p:grpSpPr>
              <a:xfrm>
                <a:off x="7092209" y="5106983"/>
                <a:ext cx="437940" cy="369332"/>
                <a:chOff x="7008512" y="3091130"/>
                <a:chExt cx="437940" cy="369332"/>
              </a:xfrm>
            </p:grpSpPr>
            <p:sp>
              <p:nvSpPr>
                <p:cNvPr id="241" name="TextBox 240"/>
                <p:cNvSpPr txBox="1"/>
                <p:nvPr/>
              </p:nvSpPr>
              <p:spPr>
                <a:xfrm>
                  <a:off x="7008512" y="3091130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7039836" y="3108458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240" name="Straight Arrow Connector 239"/>
              <p:cNvCxnSpPr/>
              <p:nvPr/>
            </p:nvCxnSpPr>
            <p:spPr>
              <a:xfrm>
                <a:off x="6882105" y="5291554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45" name="Group 248"/>
            <p:cNvGrpSpPr/>
            <p:nvPr/>
          </p:nvGrpSpPr>
          <p:grpSpPr>
            <a:xfrm>
              <a:off x="7009461" y="1828800"/>
              <a:ext cx="1009484" cy="575286"/>
              <a:chOff x="7106204" y="6086475"/>
              <a:chExt cx="1009484" cy="575286"/>
            </a:xfrm>
          </p:grpSpPr>
          <p:cxnSp>
            <p:nvCxnSpPr>
              <p:cNvPr id="246" name="Straight Arrow Connector 245"/>
              <p:cNvCxnSpPr/>
              <p:nvPr/>
            </p:nvCxnSpPr>
            <p:spPr>
              <a:xfrm>
                <a:off x="7505700" y="647700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47" name="TextBox 246"/>
              <p:cNvSpPr txBox="1"/>
              <p:nvPr/>
            </p:nvSpPr>
            <p:spPr>
              <a:xfrm>
                <a:off x="7334767" y="6086475"/>
                <a:ext cx="542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ATG</a:t>
                </a:r>
              </a:p>
            </p:txBody>
          </p:sp>
          <p:grpSp>
            <p:nvGrpSpPr>
              <p:cNvPr id="248" name="Group 121"/>
              <p:cNvGrpSpPr/>
              <p:nvPr/>
            </p:nvGrpSpPr>
            <p:grpSpPr>
              <a:xfrm>
                <a:off x="7106204" y="6292429"/>
                <a:ext cx="437940" cy="369332"/>
                <a:chOff x="7008512" y="3091130"/>
                <a:chExt cx="437940" cy="369332"/>
              </a:xfrm>
            </p:grpSpPr>
            <p:sp>
              <p:nvSpPr>
                <p:cNvPr id="252" name="TextBox 251"/>
                <p:cNvSpPr txBox="1"/>
                <p:nvPr/>
              </p:nvSpPr>
              <p:spPr>
                <a:xfrm>
                  <a:off x="7008512" y="3091130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AT</a:t>
                  </a:r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7039836" y="3108458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49" name="Group 119"/>
              <p:cNvGrpSpPr/>
              <p:nvPr/>
            </p:nvGrpSpPr>
            <p:grpSpPr>
              <a:xfrm>
                <a:off x="7669732" y="6292429"/>
                <a:ext cx="445956" cy="369332"/>
                <a:chOff x="7587644" y="3105362"/>
                <a:chExt cx="445956" cy="369332"/>
              </a:xfrm>
            </p:grpSpPr>
            <p:sp>
              <p:nvSpPr>
                <p:cNvPr id="250" name="TextBox 249"/>
                <p:cNvSpPr txBox="1"/>
                <p:nvPr/>
              </p:nvSpPr>
              <p:spPr>
                <a:xfrm>
                  <a:off x="7587644" y="3105362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251" name="Oval 250"/>
                <p:cNvSpPr/>
                <p:nvPr/>
              </p:nvSpPr>
              <p:spPr>
                <a:xfrm>
                  <a:off x="7637252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254" name="Group 417"/>
            <p:cNvGrpSpPr/>
            <p:nvPr/>
          </p:nvGrpSpPr>
          <p:grpSpPr>
            <a:xfrm>
              <a:off x="7579793" y="2505635"/>
              <a:ext cx="1025642" cy="542365"/>
              <a:chOff x="7677150" y="5652671"/>
              <a:chExt cx="1025642" cy="542365"/>
            </a:xfrm>
          </p:grpSpPr>
          <p:cxnSp>
            <p:nvCxnSpPr>
              <p:cNvPr id="255" name="Straight Arrow Connector 254"/>
              <p:cNvCxnSpPr/>
              <p:nvPr/>
            </p:nvCxnSpPr>
            <p:spPr>
              <a:xfrm>
                <a:off x="8075093" y="6000750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56" name="TextBox 255"/>
              <p:cNvSpPr txBox="1"/>
              <p:nvPr/>
            </p:nvSpPr>
            <p:spPr>
              <a:xfrm>
                <a:off x="7939511" y="5652671"/>
                <a:ext cx="5180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grpSp>
            <p:nvGrpSpPr>
              <p:cNvPr id="257" name="Group 119"/>
              <p:cNvGrpSpPr/>
              <p:nvPr/>
            </p:nvGrpSpPr>
            <p:grpSpPr>
              <a:xfrm>
                <a:off x="7677150" y="5806654"/>
                <a:ext cx="445956" cy="369332"/>
                <a:chOff x="7587644" y="3105362"/>
                <a:chExt cx="445956" cy="369332"/>
              </a:xfrm>
            </p:grpSpPr>
            <p:sp>
              <p:nvSpPr>
                <p:cNvPr id="261" name="TextBox 260"/>
                <p:cNvSpPr txBox="1"/>
                <p:nvPr/>
              </p:nvSpPr>
              <p:spPr>
                <a:xfrm>
                  <a:off x="7587644" y="3105362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TG</a:t>
                  </a: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7637252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58" name="Group 116"/>
              <p:cNvGrpSpPr/>
              <p:nvPr/>
            </p:nvGrpSpPr>
            <p:grpSpPr>
              <a:xfrm>
                <a:off x="8256836" y="5825704"/>
                <a:ext cx="445956" cy="369332"/>
                <a:chOff x="8159660" y="3113738"/>
                <a:chExt cx="445956" cy="369332"/>
              </a:xfrm>
            </p:grpSpPr>
            <p:sp>
              <p:nvSpPr>
                <p:cNvPr id="259" name="TextBox 258"/>
                <p:cNvSpPr txBox="1"/>
                <p:nvPr/>
              </p:nvSpPr>
              <p:spPr>
                <a:xfrm>
                  <a:off x="8159660" y="3113738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</a:t>
                  </a: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821240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263" name="Group 426"/>
            <p:cNvGrpSpPr/>
            <p:nvPr/>
          </p:nvGrpSpPr>
          <p:grpSpPr>
            <a:xfrm>
              <a:off x="8146574" y="1828800"/>
              <a:ext cx="997426" cy="565761"/>
              <a:chOff x="8229600" y="6029325"/>
              <a:chExt cx="997426" cy="565761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8481510" y="6029325"/>
                <a:ext cx="5195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grpSp>
            <p:nvGrpSpPr>
              <p:cNvPr id="265" name="Group 116"/>
              <p:cNvGrpSpPr/>
              <p:nvPr/>
            </p:nvGrpSpPr>
            <p:grpSpPr>
              <a:xfrm>
                <a:off x="8229600" y="6225754"/>
                <a:ext cx="445956" cy="369332"/>
                <a:chOff x="8159660" y="3113738"/>
                <a:chExt cx="445956" cy="369332"/>
              </a:xfrm>
            </p:grpSpPr>
            <p:sp>
              <p:nvSpPr>
                <p:cNvPr id="270" name="TextBox 269"/>
                <p:cNvSpPr txBox="1"/>
                <p:nvPr/>
              </p:nvSpPr>
              <p:spPr>
                <a:xfrm>
                  <a:off x="8159660" y="3113738"/>
                  <a:ext cx="445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G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</a:t>
                  </a:r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8212408" y="3115574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grpSp>
            <p:nvGrpSpPr>
              <p:cNvPr id="266" name="Group 113"/>
              <p:cNvGrpSpPr/>
              <p:nvPr/>
            </p:nvGrpSpPr>
            <p:grpSpPr>
              <a:xfrm>
                <a:off x="8814797" y="6206704"/>
                <a:ext cx="412229" cy="369332"/>
                <a:chOff x="8786990" y="3082504"/>
                <a:chExt cx="412229" cy="369332"/>
              </a:xfrm>
            </p:grpSpPr>
            <p:sp>
              <p:nvSpPr>
                <p:cNvPr id="268" name="TextBox 267"/>
                <p:cNvSpPr txBox="1"/>
                <p:nvPr/>
              </p:nvSpPr>
              <p:spPr>
                <a:xfrm>
                  <a:off x="8786990" y="3082504"/>
                  <a:ext cx="412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TT</a:t>
                  </a: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8821932" y="3091206"/>
                  <a:ext cx="329184" cy="330678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267" name="Straight Arrow Connector 266"/>
              <p:cNvCxnSpPr/>
              <p:nvPr/>
            </p:nvCxnSpPr>
            <p:spPr>
              <a:xfrm>
                <a:off x="8628882" y="6391275"/>
                <a:ext cx="22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272" name="Title 1"/>
          <p:cNvSpPr txBox="1">
            <a:spLocks/>
          </p:cNvSpPr>
          <p:nvPr/>
        </p:nvSpPr>
        <p:spPr>
          <a:xfrm>
            <a:off x="215695" y="-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Constructing de </a:t>
            </a:r>
            <a:r>
              <a:rPr lang="en-US" b="0" i="0" dirty="0" err="1"/>
              <a:t>Bruijn</a:t>
            </a:r>
            <a:r>
              <a:rPr lang="en-US" b="0" i="0" dirty="0"/>
              <a:t> Graph from </a:t>
            </a:r>
            <a:r>
              <a:rPr lang="en-US" b="0" dirty="0"/>
              <a:t>k</a:t>
            </a:r>
            <a:r>
              <a:rPr lang="en-US" b="0" i="0" dirty="0"/>
              <a:t>-</a:t>
            </a:r>
            <a:r>
              <a:rPr lang="en-US" b="0" i="0" dirty="0" err="1"/>
              <a:t>mer</a:t>
            </a:r>
            <a:r>
              <a:rPr lang="en-US" b="0" i="0" dirty="0"/>
              <a:t> Composition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1571436" y="3281082"/>
            <a:ext cx="610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Composition</a:t>
            </a:r>
            <a:r>
              <a:rPr kumimoji="0" lang="en-US" b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3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/>
              </a:rPr>
              <a:t>(TA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CC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/>
              </a:rPr>
              <a:t>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</a:rPr>
              <a:t>ATG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TT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/>
              </a:rPr>
              <a:t>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C9F26-E73F-3E48-B870-A531ECA5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7724808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8" name="TextBox 137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40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41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</p:grpSp>
      <p:grpSp>
        <p:nvGrpSpPr>
          <p:cNvPr id="146" name="Group 208"/>
          <p:cNvGrpSpPr/>
          <p:nvPr/>
        </p:nvGrpSpPr>
        <p:grpSpPr>
          <a:xfrm>
            <a:off x="542844" y="2491764"/>
            <a:ext cx="1045040" cy="556236"/>
            <a:chOff x="542925" y="923925"/>
            <a:chExt cx="1045040" cy="556236"/>
          </a:xfrm>
        </p:grpSpPr>
        <p:cxnSp>
          <p:nvCxnSpPr>
            <p:cNvPr id="147" name="Straight Arrow Connector 146"/>
            <p:cNvCxnSpPr/>
            <p:nvPr/>
          </p:nvCxnSpPr>
          <p:spPr>
            <a:xfrm>
              <a:off x="943170" y="1295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823331" y="923925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9" name="Group 160"/>
            <p:cNvGrpSpPr/>
            <p:nvPr/>
          </p:nvGrpSpPr>
          <p:grpSpPr>
            <a:xfrm>
              <a:off x="542925" y="1110829"/>
              <a:ext cx="463588" cy="369332"/>
              <a:chOff x="546909" y="3100655"/>
              <a:chExt cx="463588" cy="369332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0" name="Group 159"/>
            <p:cNvGrpSpPr/>
            <p:nvPr/>
          </p:nvGrpSpPr>
          <p:grpSpPr>
            <a:xfrm>
              <a:off x="1150025" y="1101304"/>
              <a:ext cx="437940" cy="369332"/>
              <a:chOff x="1162954" y="3105362"/>
              <a:chExt cx="437940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5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58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4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65" name="Straight Arrow Connector 164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67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8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74" name="Straight Arrow Connector 17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5" name="TextBox 17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7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2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83" name="TextBox 182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84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92" name="TextBox 191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93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4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5" name="Straight Arrow Connector 194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0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201" name="Straight Arrow Connector 200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2" name="TextBox 201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03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9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12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19" name="TextBox 218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20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1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2" name="Straight Arrow Connector 221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7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9" name="TextBox 22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3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6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37" name="TextBox 236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38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9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41" name="TextBox 240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0" name="Straight Arrow Connector 239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5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46" name="Straight Arrow Connector 24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7" name="TextBox 24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4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50" name="TextBox 24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55" name="Straight Arrow Connector 25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56" name="TextBox 25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5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61" name="TextBox 26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59" name="TextBox 25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63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64" name="TextBox 26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6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70" name="TextBox 26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68" name="TextBox 26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7" name="Straight Arrow Connector 26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72" name="Title 1"/>
          <p:cNvSpPr txBox="1">
            <a:spLocks/>
          </p:cNvSpPr>
          <p:nvPr/>
        </p:nvSpPr>
        <p:spPr>
          <a:xfrm>
            <a:off x="212274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Gluing Identically Labeled Nodes</a:t>
            </a:r>
            <a:endParaRPr lang="en-US" i="0" kern="0" dirty="0">
              <a:solidFill>
                <a:srgbClr val="7030A0"/>
              </a:solidFill>
              <a:ea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1FAC2-8D98-4B43-84EC-09E7E47C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8" name="TextBox 137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40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41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</p:grpSp>
      <p:grpSp>
        <p:nvGrpSpPr>
          <p:cNvPr id="146" name="Group 208"/>
          <p:cNvGrpSpPr/>
          <p:nvPr/>
        </p:nvGrpSpPr>
        <p:grpSpPr>
          <a:xfrm>
            <a:off x="524182" y="2420287"/>
            <a:ext cx="1063702" cy="618188"/>
            <a:chOff x="524263" y="852448"/>
            <a:chExt cx="1063702" cy="618188"/>
          </a:xfrm>
        </p:grpSpPr>
        <p:cxnSp>
          <p:nvCxnSpPr>
            <p:cNvPr id="147" name="Straight Arrow Connector 146"/>
            <p:cNvCxnSpPr/>
            <p:nvPr/>
          </p:nvCxnSpPr>
          <p:spPr>
            <a:xfrm>
              <a:off x="903908" y="1123700"/>
              <a:ext cx="267862" cy="1732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 rot="2041608">
              <a:off x="882163" y="852448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9" name="Group 160"/>
            <p:cNvGrpSpPr/>
            <p:nvPr/>
          </p:nvGrpSpPr>
          <p:grpSpPr>
            <a:xfrm>
              <a:off x="524263" y="856386"/>
              <a:ext cx="463588" cy="375625"/>
              <a:chOff x="528247" y="2846212"/>
              <a:chExt cx="463588" cy="375625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598279" y="2846212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28247" y="285250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</p:grpSp>
        <p:grpSp>
          <p:nvGrpSpPr>
            <p:cNvPr id="150" name="Group 159"/>
            <p:cNvGrpSpPr/>
            <p:nvPr/>
          </p:nvGrpSpPr>
          <p:grpSpPr>
            <a:xfrm>
              <a:off x="1150025" y="1101304"/>
              <a:ext cx="437940" cy="369332"/>
              <a:chOff x="1162954" y="3105362"/>
              <a:chExt cx="437940" cy="369332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5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58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4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65" name="Straight Arrow Connector 164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67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8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3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74" name="Straight Arrow Connector 173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75" name="TextBox 174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76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7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82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83" name="TextBox 182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84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5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92" name="TextBox 191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93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4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95" name="Straight Arrow Connector 194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00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201" name="Straight Arrow Connector 200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2" name="TextBox 201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03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4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9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210" name="Straight Arrow Connector 209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1" name="TextBox 210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12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16" name="TextBox 215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3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8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19" name="TextBox 218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20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1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2" name="Straight Arrow Connector 221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7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9" name="TextBox 228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30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1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6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37" name="TextBox 236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38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9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41" name="TextBox 240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40" name="Straight Arrow Connector 239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5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46" name="Straight Arrow Connector 245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7" name="TextBox 246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48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9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50" name="TextBox 249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4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55" name="Straight Arrow Connector 254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56" name="TextBox 255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57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61" name="TextBox 260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8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59" name="TextBox 258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63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64" name="TextBox 263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65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70" name="TextBox 269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6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68" name="TextBox 267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7" name="Straight Arrow Connector 266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72" name="Title 1"/>
          <p:cNvSpPr txBox="1">
            <a:spLocks/>
          </p:cNvSpPr>
          <p:nvPr/>
        </p:nvSpPr>
        <p:spPr>
          <a:xfrm>
            <a:off x="212274" y="76200"/>
            <a:ext cx="87726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b="0" i="0" dirty="0"/>
              <a:t>Gluing Identically Labeled Nodes</a:t>
            </a:r>
            <a:endParaRPr lang="en-US" i="0" kern="0" dirty="0">
              <a:solidFill>
                <a:srgbClr val="7030A0"/>
              </a:solidFill>
              <a:ea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E4C0E7-D91F-EF47-B7CB-DC54EE299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  <p:extLst>
      <p:ext uri="{BB962C8B-B14F-4D97-AF65-F5344CB8AC3E}">
        <p14:creationId xmlns:p14="http://schemas.microsoft.com/office/powerpoint/2010/main" val="23426414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5" name="TextBox 134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6" name="Straight Arrow Connector 135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7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8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3" name="Group 208"/>
          <p:cNvGrpSpPr/>
          <p:nvPr/>
        </p:nvGrpSpPr>
        <p:grpSpPr>
          <a:xfrm>
            <a:off x="542925" y="2206209"/>
            <a:ext cx="1044959" cy="832266"/>
            <a:chOff x="543006" y="638370"/>
            <a:chExt cx="1044959" cy="832266"/>
          </a:xfrm>
        </p:grpSpPr>
        <p:cxnSp>
          <p:nvCxnSpPr>
            <p:cNvPr id="144" name="Straight Arrow Connector 143"/>
            <p:cNvCxnSpPr>
              <a:stCxn id="140" idx="6"/>
            </p:cNvCxnSpPr>
            <p:nvPr/>
          </p:nvCxnSpPr>
          <p:spPr>
            <a:xfrm>
              <a:off x="918968" y="638370"/>
              <a:ext cx="252802" cy="6586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543006" y="8763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6" name="Group 159"/>
            <p:cNvGrpSpPr/>
            <p:nvPr/>
          </p:nvGrpSpPr>
          <p:grpSpPr>
            <a:xfrm>
              <a:off x="1150025" y="1101304"/>
              <a:ext cx="437940" cy="369332"/>
              <a:chOff x="1162954" y="3105362"/>
              <a:chExt cx="437940" cy="36933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9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50" name="Straight Arrow Connector 149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52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3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8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0" name="TextBox 159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61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2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7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70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1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6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77" name="TextBox 176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8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0" name="Straight Arrow Connector 179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86" name="TextBox 18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9" name="Straight Arrow Connector 18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95" name="Straight Arrow Connector 194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7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8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3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06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13" name="TextBox 212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14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6" name="Straight Arrow Connector 215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1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22" name="Straight Arrow Connector 221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3" name="TextBox 222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24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5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0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31" name="TextBox 230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32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3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4" name="Straight Arrow Connector 233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9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40" name="Straight Arrow Connector 23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1" name="TextBox 24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4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49" name="Straight Arrow Connector 24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50" name="TextBox 24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5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55" name="TextBox 25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53" name="TextBox 25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7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58" name="TextBox 25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5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62" name="TextBox 26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CAF72D-292F-7A46-8543-E105A625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5" name="TextBox 134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6" name="Straight Arrow Connector 135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7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8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3" name="Group 208"/>
          <p:cNvGrpSpPr/>
          <p:nvPr/>
        </p:nvGrpSpPr>
        <p:grpSpPr>
          <a:xfrm>
            <a:off x="542925" y="2206209"/>
            <a:ext cx="1044959" cy="832266"/>
            <a:chOff x="543006" y="638370"/>
            <a:chExt cx="1044959" cy="832266"/>
          </a:xfrm>
        </p:grpSpPr>
        <p:cxnSp>
          <p:nvCxnSpPr>
            <p:cNvPr id="144" name="Straight Arrow Connector 143"/>
            <p:cNvCxnSpPr>
              <a:stCxn id="140" idx="6"/>
            </p:cNvCxnSpPr>
            <p:nvPr/>
          </p:nvCxnSpPr>
          <p:spPr>
            <a:xfrm>
              <a:off x="918968" y="638370"/>
              <a:ext cx="252802" cy="6586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543006" y="87630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46" name="Group 159"/>
            <p:cNvGrpSpPr/>
            <p:nvPr/>
          </p:nvGrpSpPr>
          <p:grpSpPr>
            <a:xfrm>
              <a:off x="1150025" y="1101304"/>
              <a:ext cx="437940" cy="369332"/>
              <a:chOff x="1162954" y="3105362"/>
              <a:chExt cx="437940" cy="369332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</p:grpSp>
      <p:grpSp>
        <p:nvGrpSpPr>
          <p:cNvPr id="149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50" name="Straight Arrow Connector 149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52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</p:grpSp>
        <p:grpSp>
          <p:nvGrpSpPr>
            <p:cNvPr id="153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8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0" name="TextBox 159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61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2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7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70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1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6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77" name="TextBox 176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8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9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0" name="Straight Arrow Connector 179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86" name="TextBox 185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7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92" name="TextBox 191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8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9" name="Straight Arrow Connector 188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95" name="Straight Arrow Connector 194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7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201" name="TextBox 200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8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3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5" name="TextBox 204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06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7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12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13" name="TextBox 212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14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5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6" name="Straight Arrow Connector 215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1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22" name="Straight Arrow Connector 221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23" name="TextBox 222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24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28" name="TextBox 227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5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30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31" name="TextBox 230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32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37" name="TextBox 236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3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34" name="Straight Arrow Connector 233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9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40" name="Straight Arrow Connector 239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1" name="TextBox 240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42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3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8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49" name="Straight Arrow Connector 248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50" name="TextBox 249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51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55" name="TextBox 254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2" name="Group 116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53" name="TextBox 252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7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58" name="TextBox 257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59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64" name="TextBox 263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60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62" name="TextBox 261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10B621-CFFF-9F45-9298-026983D4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207"/>
          <p:cNvGrpSpPr/>
          <p:nvPr/>
        </p:nvGrpSpPr>
        <p:grpSpPr>
          <a:xfrm>
            <a:off x="-22182" y="1828800"/>
            <a:ext cx="1012782" cy="561415"/>
            <a:chOff x="-9525" y="232946"/>
            <a:chExt cx="1012782" cy="561415"/>
          </a:xfrm>
        </p:grpSpPr>
        <p:sp>
          <p:nvSpPr>
            <p:cNvPr id="132" name="TextBox 131"/>
            <p:cNvSpPr txBox="1"/>
            <p:nvPr/>
          </p:nvSpPr>
          <p:spPr>
            <a:xfrm>
              <a:off x="232909" y="232946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TA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77939" y="6096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134" name="Group 161"/>
            <p:cNvGrpSpPr/>
            <p:nvPr/>
          </p:nvGrpSpPr>
          <p:grpSpPr>
            <a:xfrm>
              <a:off x="-9525" y="415504"/>
              <a:ext cx="437940" cy="369332"/>
              <a:chOff x="-6464" y="3108920"/>
              <a:chExt cx="437940" cy="36933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3450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-6464" y="310892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TA</a:t>
                </a:r>
              </a:p>
            </p:txBody>
          </p:sp>
        </p:grpSp>
        <p:grpSp>
          <p:nvGrpSpPr>
            <p:cNvPr id="135" name="Group 160"/>
            <p:cNvGrpSpPr/>
            <p:nvPr/>
          </p:nvGrpSpPr>
          <p:grpSpPr>
            <a:xfrm>
              <a:off x="539669" y="425029"/>
              <a:ext cx="463588" cy="369332"/>
              <a:chOff x="546909" y="3100655"/>
              <a:chExt cx="463588" cy="369332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46909" y="3100655"/>
                <a:ext cx="463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609600" y="3120642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40" name="Group 208"/>
          <p:cNvGrpSpPr/>
          <p:nvPr/>
        </p:nvGrpSpPr>
        <p:grpSpPr>
          <a:xfrm>
            <a:off x="781050" y="1828800"/>
            <a:ext cx="535724" cy="380606"/>
            <a:chOff x="781131" y="260961"/>
            <a:chExt cx="535724" cy="380606"/>
          </a:xfrm>
        </p:grpSpPr>
        <p:cxnSp>
          <p:nvCxnSpPr>
            <p:cNvPr id="141" name="Straight Arrow Connector 140"/>
            <p:cNvCxnSpPr>
              <a:stCxn id="137" idx="6"/>
              <a:endCxn id="151" idx="2"/>
            </p:cNvCxnSpPr>
            <p:nvPr/>
          </p:nvCxnSpPr>
          <p:spPr>
            <a:xfrm>
              <a:off x="918968" y="638370"/>
              <a:ext cx="241079" cy="319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2" name="TextBox 141"/>
            <p:cNvSpPr txBox="1"/>
            <p:nvPr/>
          </p:nvSpPr>
          <p:spPr>
            <a:xfrm>
              <a:off x="781131" y="260961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</p:grpSp>
      <p:grpSp>
        <p:nvGrpSpPr>
          <p:cNvPr id="143" name="Group 209"/>
          <p:cNvGrpSpPr/>
          <p:nvPr/>
        </p:nvGrpSpPr>
        <p:grpSpPr>
          <a:xfrm>
            <a:off x="1128104" y="1828800"/>
            <a:ext cx="1014200" cy="584811"/>
            <a:chOff x="1143000" y="1438275"/>
            <a:chExt cx="1014200" cy="584811"/>
          </a:xfrm>
        </p:grpSpPr>
        <p:cxnSp>
          <p:nvCxnSpPr>
            <p:cNvPr id="144" name="Straight Arrow Connector 143"/>
            <p:cNvCxnSpPr/>
            <p:nvPr/>
          </p:nvCxnSpPr>
          <p:spPr>
            <a:xfrm>
              <a:off x="1526695" y="18288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TextBox 144"/>
            <p:cNvSpPr txBox="1"/>
            <p:nvPr/>
          </p:nvSpPr>
          <p:spPr>
            <a:xfrm>
              <a:off x="1373739" y="14382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46" name="Group 159"/>
            <p:cNvGrpSpPr/>
            <p:nvPr/>
          </p:nvGrpSpPr>
          <p:grpSpPr>
            <a:xfrm>
              <a:off x="1143000" y="1634704"/>
              <a:ext cx="437940" cy="369332"/>
              <a:chOff x="1162954" y="3105362"/>
              <a:chExt cx="437940" cy="36933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1162954" y="310536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194816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47" name="Group 158"/>
            <p:cNvGrpSpPr/>
            <p:nvPr/>
          </p:nvGrpSpPr>
          <p:grpSpPr>
            <a:xfrm>
              <a:off x="1711244" y="1653754"/>
              <a:ext cx="445956" cy="369332"/>
              <a:chOff x="1734359" y="3110180"/>
              <a:chExt cx="445956" cy="369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52" name="Group 210"/>
          <p:cNvGrpSpPr/>
          <p:nvPr/>
        </p:nvGrpSpPr>
        <p:grpSpPr>
          <a:xfrm>
            <a:off x="1707721" y="2505635"/>
            <a:ext cx="1027337" cy="542365"/>
            <a:chOff x="1685925" y="2090321"/>
            <a:chExt cx="1027337" cy="542365"/>
          </a:xfrm>
        </p:grpSpPr>
        <p:cxnSp>
          <p:nvCxnSpPr>
            <p:cNvPr id="153" name="Straight Arrow Connector 152"/>
            <p:cNvCxnSpPr/>
            <p:nvPr/>
          </p:nvCxnSpPr>
          <p:spPr>
            <a:xfrm>
              <a:off x="2082401" y="24384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1936221" y="2090321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</a:p>
          </p:txBody>
        </p:sp>
        <p:grpSp>
          <p:nvGrpSpPr>
            <p:cNvPr id="155" name="Group 158"/>
            <p:cNvGrpSpPr/>
            <p:nvPr/>
          </p:nvGrpSpPr>
          <p:grpSpPr>
            <a:xfrm>
              <a:off x="1685925" y="2263354"/>
              <a:ext cx="445956" cy="369332"/>
              <a:chOff x="1734359" y="3110180"/>
              <a:chExt cx="445956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1734359" y="311018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77853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56" name="Group 157"/>
            <p:cNvGrpSpPr/>
            <p:nvPr/>
          </p:nvGrpSpPr>
          <p:grpSpPr>
            <a:xfrm>
              <a:off x="2259292" y="2244304"/>
              <a:ext cx="453970" cy="369332"/>
              <a:chOff x="2318088" y="3101804"/>
              <a:chExt cx="453970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61" name="Group 211"/>
          <p:cNvGrpSpPr/>
          <p:nvPr/>
        </p:nvGrpSpPr>
        <p:grpSpPr>
          <a:xfrm>
            <a:off x="2269933" y="1828800"/>
            <a:ext cx="1041834" cy="546711"/>
            <a:chOff x="2263341" y="2653689"/>
            <a:chExt cx="1041834" cy="546711"/>
          </a:xfrm>
        </p:grpSpPr>
        <p:cxnSp>
          <p:nvCxnSpPr>
            <p:cNvPr id="162" name="Straight Arrow Connector 161"/>
            <p:cNvCxnSpPr/>
            <p:nvPr/>
          </p:nvCxnSpPr>
          <p:spPr>
            <a:xfrm>
              <a:off x="2677000" y="301563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63" name="TextBox 162"/>
            <p:cNvSpPr txBox="1"/>
            <p:nvPr/>
          </p:nvSpPr>
          <p:spPr>
            <a:xfrm>
              <a:off x="2523404" y="2653689"/>
              <a:ext cx="534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</a:p>
          </p:txBody>
        </p:sp>
        <p:grpSp>
          <p:nvGrpSpPr>
            <p:cNvPr id="164" name="Group 157"/>
            <p:cNvGrpSpPr/>
            <p:nvPr/>
          </p:nvGrpSpPr>
          <p:grpSpPr>
            <a:xfrm>
              <a:off x="2263341" y="2821543"/>
              <a:ext cx="453970" cy="369332"/>
              <a:chOff x="2318088" y="3101804"/>
              <a:chExt cx="453970" cy="369332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2318088" y="310180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378613" y="3114675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65" name="Group 156"/>
            <p:cNvGrpSpPr/>
            <p:nvPr/>
          </p:nvGrpSpPr>
          <p:grpSpPr>
            <a:xfrm>
              <a:off x="2873647" y="2831068"/>
              <a:ext cx="431528" cy="369332"/>
              <a:chOff x="2911989" y="3108224"/>
              <a:chExt cx="431528" cy="369332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70" name="Group 212"/>
          <p:cNvGrpSpPr/>
          <p:nvPr/>
        </p:nvGrpSpPr>
        <p:grpSpPr>
          <a:xfrm>
            <a:off x="2872912" y="2490371"/>
            <a:ext cx="1014770" cy="557629"/>
            <a:chOff x="2876550" y="3328571"/>
            <a:chExt cx="1014770" cy="557629"/>
          </a:xfrm>
        </p:grpSpPr>
        <p:sp>
          <p:nvSpPr>
            <p:cNvPr id="171" name="TextBox 170"/>
            <p:cNvSpPr txBox="1"/>
            <p:nvPr/>
          </p:nvSpPr>
          <p:spPr>
            <a:xfrm>
              <a:off x="3113383" y="3328571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172" name="Group 155"/>
            <p:cNvGrpSpPr/>
            <p:nvPr/>
          </p:nvGrpSpPr>
          <p:grpSpPr>
            <a:xfrm>
              <a:off x="3445364" y="3516868"/>
              <a:ext cx="445956" cy="369332"/>
              <a:chOff x="3482502" y="3117296"/>
              <a:chExt cx="445956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73" name="Group 156"/>
            <p:cNvGrpSpPr/>
            <p:nvPr/>
          </p:nvGrpSpPr>
          <p:grpSpPr>
            <a:xfrm>
              <a:off x="2876550" y="3507343"/>
              <a:ext cx="431528" cy="369332"/>
              <a:chOff x="2911989" y="3108224"/>
              <a:chExt cx="431528" cy="369332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2911989" y="310822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CC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956042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74" name="Straight Arrow Connector 173"/>
            <p:cNvCxnSpPr/>
            <p:nvPr/>
          </p:nvCxnSpPr>
          <p:spPr>
            <a:xfrm>
              <a:off x="3260928" y="369191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213"/>
          <p:cNvGrpSpPr/>
          <p:nvPr/>
        </p:nvGrpSpPr>
        <p:grpSpPr>
          <a:xfrm>
            <a:off x="3449271" y="1828800"/>
            <a:ext cx="1017976" cy="551890"/>
            <a:chOff x="3429000" y="3909596"/>
            <a:chExt cx="1017976" cy="551890"/>
          </a:xfrm>
        </p:grpSpPr>
        <p:sp>
          <p:nvSpPr>
            <p:cNvPr id="180" name="TextBox 179"/>
            <p:cNvSpPr txBox="1"/>
            <p:nvPr/>
          </p:nvSpPr>
          <p:spPr>
            <a:xfrm>
              <a:off x="3696861" y="3909596"/>
              <a:ext cx="519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181" name="Group 155"/>
            <p:cNvGrpSpPr/>
            <p:nvPr/>
          </p:nvGrpSpPr>
          <p:grpSpPr>
            <a:xfrm>
              <a:off x="3429000" y="4092154"/>
              <a:ext cx="445956" cy="369332"/>
              <a:chOff x="3482502" y="3117296"/>
              <a:chExt cx="445956" cy="369332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3482502" y="3117296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rPr>
                  <a:t>C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3539764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82" name="Group 154"/>
            <p:cNvGrpSpPr/>
            <p:nvPr/>
          </p:nvGrpSpPr>
          <p:grpSpPr>
            <a:xfrm>
              <a:off x="4009036" y="4092154"/>
              <a:ext cx="437940" cy="369332"/>
              <a:chOff x="4070871" y="3117296"/>
              <a:chExt cx="437940" cy="36933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183" name="Straight Arrow Connector 182"/>
            <p:cNvCxnSpPr/>
            <p:nvPr/>
          </p:nvCxnSpPr>
          <p:spPr>
            <a:xfrm>
              <a:off x="3825589" y="42672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8" name="Group 214"/>
          <p:cNvGrpSpPr/>
          <p:nvPr/>
        </p:nvGrpSpPr>
        <p:grpSpPr>
          <a:xfrm>
            <a:off x="4025536" y="2486585"/>
            <a:ext cx="1019009" cy="561415"/>
            <a:chOff x="4038600" y="3695700"/>
            <a:chExt cx="1019009" cy="561415"/>
          </a:xfrm>
        </p:grpSpPr>
        <p:cxnSp>
          <p:nvCxnSpPr>
            <p:cNvPr id="189" name="Straight Arrow Connector 188"/>
            <p:cNvCxnSpPr/>
            <p:nvPr/>
          </p:nvCxnSpPr>
          <p:spPr>
            <a:xfrm>
              <a:off x="4417128" y="406282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0" name="TextBox 189"/>
            <p:cNvSpPr txBox="1"/>
            <p:nvPr/>
          </p:nvSpPr>
          <p:spPr>
            <a:xfrm>
              <a:off x="4292632" y="3695700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191" name="Group 154"/>
            <p:cNvGrpSpPr/>
            <p:nvPr/>
          </p:nvGrpSpPr>
          <p:grpSpPr>
            <a:xfrm>
              <a:off x="4038600" y="3887783"/>
              <a:ext cx="437940" cy="369332"/>
              <a:chOff x="4070871" y="3117296"/>
              <a:chExt cx="437940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4070871" y="311729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4114800" y="3124200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192" name="Group 153"/>
            <p:cNvGrpSpPr/>
            <p:nvPr/>
          </p:nvGrpSpPr>
          <p:grpSpPr>
            <a:xfrm>
              <a:off x="4611653" y="3878258"/>
              <a:ext cx="445956" cy="369332"/>
              <a:chOff x="4663086" y="3111329"/>
              <a:chExt cx="445956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197" name="Group 215"/>
          <p:cNvGrpSpPr/>
          <p:nvPr/>
        </p:nvGrpSpPr>
        <p:grpSpPr>
          <a:xfrm>
            <a:off x="4586734" y="1828800"/>
            <a:ext cx="1056098" cy="542365"/>
            <a:chOff x="4619625" y="5128796"/>
            <a:chExt cx="1056098" cy="542365"/>
          </a:xfrm>
        </p:grpSpPr>
        <p:cxnSp>
          <p:nvCxnSpPr>
            <p:cNvPr id="198" name="Straight Arrow Connector 197"/>
            <p:cNvCxnSpPr/>
            <p:nvPr/>
          </p:nvCxnSpPr>
          <p:spPr>
            <a:xfrm>
              <a:off x="5015650" y="5486400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99" name="TextBox 198"/>
            <p:cNvSpPr txBox="1"/>
            <p:nvPr/>
          </p:nvSpPr>
          <p:spPr>
            <a:xfrm>
              <a:off x="4867294" y="512879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</a:p>
          </p:txBody>
        </p:sp>
        <p:grpSp>
          <p:nvGrpSpPr>
            <p:cNvPr id="200" name="Group 153"/>
            <p:cNvGrpSpPr/>
            <p:nvPr/>
          </p:nvGrpSpPr>
          <p:grpSpPr>
            <a:xfrm>
              <a:off x="4619625" y="5301829"/>
              <a:ext cx="445956" cy="369332"/>
              <a:chOff x="4663086" y="3111329"/>
              <a:chExt cx="445956" cy="369332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4663086" y="3111329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470714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1" name="Group 152"/>
            <p:cNvGrpSpPr/>
            <p:nvPr/>
          </p:nvGrpSpPr>
          <p:grpSpPr>
            <a:xfrm>
              <a:off x="5199311" y="5301829"/>
              <a:ext cx="476412" cy="369332"/>
              <a:chOff x="5226023" y="3108677"/>
              <a:chExt cx="476412" cy="369332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06" name="Group 330"/>
          <p:cNvGrpSpPr/>
          <p:nvPr/>
        </p:nvGrpSpPr>
        <p:grpSpPr>
          <a:xfrm>
            <a:off x="5172524" y="2496110"/>
            <a:ext cx="1096429" cy="551890"/>
            <a:chOff x="5210175" y="4000500"/>
            <a:chExt cx="1096429" cy="551890"/>
          </a:xfrm>
        </p:grpSpPr>
        <p:sp>
          <p:nvSpPr>
            <p:cNvPr id="207" name="TextBox 206"/>
            <p:cNvSpPr txBox="1"/>
            <p:nvPr/>
          </p:nvSpPr>
          <p:spPr>
            <a:xfrm>
              <a:off x="5476875" y="4000500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</a:p>
          </p:txBody>
        </p:sp>
        <p:grpSp>
          <p:nvGrpSpPr>
            <p:cNvPr id="208" name="Group 152"/>
            <p:cNvGrpSpPr/>
            <p:nvPr/>
          </p:nvGrpSpPr>
          <p:grpSpPr>
            <a:xfrm>
              <a:off x="5210175" y="4183058"/>
              <a:ext cx="476412" cy="369332"/>
              <a:chOff x="5226023" y="3108677"/>
              <a:chExt cx="476412" cy="369332"/>
            </a:xfrm>
          </p:grpSpPr>
          <p:sp>
            <p:nvSpPr>
              <p:cNvPr id="213" name="TextBox 212"/>
              <p:cNvSpPr txBox="1"/>
              <p:nvPr/>
            </p:nvSpPr>
            <p:spPr>
              <a:xfrm>
                <a:off x="5226023" y="3108677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299480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09" name="Group 151"/>
            <p:cNvGrpSpPr/>
            <p:nvPr/>
          </p:nvGrpSpPr>
          <p:grpSpPr>
            <a:xfrm>
              <a:off x="5830192" y="4173533"/>
              <a:ext cx="476412" cy="369332"/>
              <a:chOff x="5810223" y="3103789"/>
              <a:chExt cx="476412" cy="36933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10" name="Straight Arrow Connector 209"/>
            <p:cNvCxnSpPr/>
            <p:nvPr/>
          </p:nvCxnSpPr>
          <p:spPr>
            <a:xfrm>
              <a:off x="5626589" y="43581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15" name="Group 329"/>
          <p:cNvGrpSpPr/>
          <p:nvPr/>
        </p:nvGrpSpPr>
        <p:grpSpPr>
          <a:xfrm>
            <a:off x="5780336" y="1828800"/>
            <a:ext cx="1091621" cy="565761"/>
            <a:chOff x="5829300" y="4481929"/>
            <a:chExt cx="1091621" cy="565761"/>
          </a:xfrm>
        </p:grpSpPr>
        <p:cxnSp>
          <p:nvCxnSpPr>
            <p:cNvPr id="216" name="Straight Arrow Connector 215"/>
            <p:cNvCxnSpPr/>
            <p:nvPr/>
          </p:nvCxnSpPr>
          <p:spPr>
            <a:xfrm>
              <a:off x="6254347" y="4853404"/>
              <a:ext cx="27432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17" name="TextBox 216"/>
            <p:cNvSpPr txBox="1"/>
            <p:nvPr/>
          </p:nvSpPr>
          <p:spPr>
            <a:xfrm>
              <a:off x="6088289" y="448192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</a:t>
              </a:r>
            </a:p>
          </p:txBody>
        </p:sp>
        <p:grpSp>
          <p:nvGrpSpPr>
            <p:cNvPr id="218" name="Group 151"/>
            <p:cNvGrpSpPr/>
            <p:nvPr/>
          </p:nvGrpSpPr>
          <p:grpSpPr>
            <a:xfrm>
              <a:off x="5829300" y="4668833"/>
              <a:ext cx="476412" cy="369332"/>
              <a:chOff x="5810223" y="3103789"/>
              <a:chExt cx="476412" cy="369332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5810223" y="3103789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GG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84652" y="311708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19" name="Group 150"/>
            <p:cNvGrpSpPr/>
            <p:nvPr/>
          </p:nvGrpSpPr>
          <p:grpSpPr>
            <a:xfrm>
              <a:off x="6449317" y="4678358"/>
              <a:ext cx="471604" cy="369332"/>
              <a:chOff x="6394423" y="3100655"/>
              <a:chExt cx="471604" cy="369332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24" name="Group 327"/>
          <p:cNvGrpSpPr/>
          <p:nvPr/>
        </p:nvGrpSpPr>
        <p:grpSpPr>
          <a:xfrm>
            <a:off x="6406807" y="2505635"/>
            <a:ext cx="1053149" cy="542365"/>
            <a:chOff x="6477000" y="4943475"/>
            <a:chExt cx="1053149" cy="542365"/>
          </a:xfrm>
        </p:grpSpPr>
        <p:sp>
          <p:nvSpPr>
            <p:cNvPr id="225" name="TextBox 224"/>
            <p:cNvSpPr txBox="1"/>
            <p:nvPr/>
          </p:nvSpPr>
          <p:spPr>
            <a:xfrm>
              <a:off x="6746378" y="4943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</a:t>
              </a:r>
            </a:p>
          </p:txBody>
        </p:sp>
        <p:grpSp>
          <p:nvGrpSpPr>
            <p:cNvPr id="226" name="Group 150"/>
            <p:cNvGrpSpPr/>
            <p:nvPr/>
          </p:nvGrpSpPr>
          <p:grpSpPr>
            <a:xfrm>
              <a:off x="6477000" y="5116508"/>
              <a:ext cx="471604" cy="369332"/>
              <a:chOff x="6394423" y="3100655"/>
              <a:chExt cx="471604" cy="369332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6394423" y="3100655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3290" y="311352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27" name="Group 121"/>
            <p:cNvGrpSpPr/>
            <p:nvPr/>
          </p:nvGrpSpPr>
          <p:grpSpPr>
            <a:xfrm>
              <a:off x="7092209" y="5106983"/>
              <a:ext cx="437940" cy="369332"/>
              <a:chOff x="7008512" y="3091130"/>
              <a:chExt cx="437940" cy="369332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28" name="Straight Arrow Connector 227"/>
            <p:cNvCxnSpPr/>
            <p:nvPr/>
          </p:nvCxnSpPr>
          <p:spPr>
            <a:xfrm>
              <a:off x="6882105" y="5291554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3" name="Group 248"/>
          <p:cNvGrpSpPr/>
          <p:nvPr/>
        </p:nvGrpSpPr>
        <p:grpSpPr>
          <a:xfrm>
            <a:off x="7009461" y="1828800"/>
            <a:ext cx="1009484" cy="575286"/>
            <a:chOff x="7106204" y="6086475"/>
            <a:chExt cx="1009484" cy="575286"/>
          </a:xfrm>
        </p:grpSpPr>
        <p:cxnSp>
          <p:nvCxnSpPr>
            <p:cNvPr id="234" name="Straight Arrow Connector 233"/>
            <p:cNvCxnSpPr/>
            <p:nvPr/>
          </p:nvCxnSpPr>
          <p:spPr>
            <a:xfrm>
              <a:off x="7505700" y="647700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35" name="TextBox 234"/>
            <p:cNvSpPr txBox="1"/>
            <p:nvPr/>
          </p:nvSpPr>
          <p:spPr>
            <a:xfrm>
              <a:off x="7334767" y="6086475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ATG</a:t>
              </a:r>
            </a:p>
          </p:txBody>
        </p:sp>
        <p:grpSp>
          <p:nvGrpSpPr>
            <p:cNvPr id="236" name="Group 121"/>
            <p:cNvGrpSpPr/>
            <p:nvPr/>
          </p:nvGrpSpPr>
          <p:grpSpPr>
            <a:xfrm>
              <a:off x="7106204" y="6292429"/>
              <a:ext cx="437940" cy="369332"/>
              <a:chOff x="7008512" y="3091130"/>
              <a:chExt cx="437940" cy="369332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7008512" y="309113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AT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7039836" y="3108458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37" name="Group 119"/>
            <p:cNvGrpSpPr/>
            <p:nvPr/>
          </p:nvGrpSpPr>
          <p:grpSpPr>
            <a:xfrm>
              <a:off x="7669732" y="6292429"/>
              <a:ext cx="445956" cy="369332"/>
              <a:chOff x="7587644" y="3105362"/>
              <a:chExt cx="445956" cy="369332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42" name="Group 417"/>
          <p:cNvGrpSpPr/>
          <p:nvPr/>
        </p:nvGrpSpPr>
        <p:grpSpPr>
          <a:xfrm>
            <a:off x="7579793" y="2505635"/>
            <a:ext cx="1025642" cy="542365"/>
            <a:chOff x="7677150" y="5652671"/>
            <a:chExt cx="1025642" cy="542365"/>
          </a:xfrm>
        </p:grpSpPr>
        <p:cxnSp>
          <p:nvCxnSpPr>
            <p:cNvPr id="243" name="Straight Arrow Connector 242"/>
            <p:cNvCxnSpPr/>
            <p:nvPr/>
          </p:nvCxnSpPr>
          <p:spPr>
            <a:xfrm>
              <a:off x="8075093" y="6000750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4" name="TextBox 243"/>
            <p:cNvSpPr txBox="1"/>
            <p:nvPr/>
          </p:nvSpPr>
          <p:spPr>
            <a:xfrm>
              <a:off x="7939511" y="5652671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TG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</a:t>
              </a:r>
            </a:p>
          </p:txBody>
        </p:sp>
        <p:grpSp>
          <p:nvGrpSpPr>
            <p:cNvPr id="245" name="Group 119"/>
            <p:cNvGrpSpPr/>
            <p:nvPr/>
          </p:nvGrpSpPr>
          <p:grpSpPr>
            <a:xfrm>
              <a:off x="7677150" y="5806654"/>
              <a:ext cx="445956" cy="369332"/>
              <a:chOff x="7587644" y="3105362"/>
              <a:chExt cx="445956" cy="369332"/>
            </a:xfrm>
          </p:grpSpPr>
          <p:sp>
            <p:nvSpPr>
              <p:cNvPr id="249" name="TextBox 248"/>
              <p:cNvSpPr txBox="1"/>
              <p:nvPr/>
            </p:nvSpPr>
            <p:spPr>
              <a:xfrm>
                <a:off x="7587644" y="3105362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TG</a:t>
                </a: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7637252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8256836" y="5825704"/>
              <a:ext cx="445956" cy="369332"/>
              <a:chOff x="8159660" y="3113738"/>
              <a:chExt cx="445956" cy="369332"/>
            </a:xfrm>
          </p:grpSpPr>
          <p:sp>
            <p:nvSpPr>
              <p:cNvPr id="247" name="TextBox 246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</p:grpSp>
      <p:grpSp>
        <p:nvGrpSpPr>
          <p:cNvPr id="251" name="Group 426"/>
          <p:cNvGrpSpPr/>
          <p:nvPr/>
        </p:nvGrpSpPr>
        <p:grpSpPr>
          <a:xfrm>
            <a:off x="8146574" y="1828800"/>
            <a:ext cx="997426" cy="565761"/>
            <a:chOff x="8229600" y="6029325"/>
            <a:chExt cx="997426" cy="565761"/>
          </a:xfrm>
        </p:grpSpPr>
        <p:sp>
          <p:nvSpPr>
            <p:cNvPr id="252" name="TextBox 251"/>
            <p:cNvSpPr txBox="1"/>
            <p:nvPr/>
          </p:nvSpPr>
          <p:spPr>
            <a:xfrm>
              <a:off x="8481510" y="6029325"/>
              <a:ext cx="519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</a:rPr>
                <a:t>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</a:rPr>
                <a:t>TT</a:t>
              </a:r>
            </a:p>
          </p:txBody>
        </p:sp>
        <p:grpSp>
          <p:nvGrpSpPr>
            <p:cNvPr id="253" name="Group 116"/>
            <p:cNvGrpSpPr/>
            <p:nvPr/>
          </p:nvGrpSpPr>
          <p:grpSpPr>
            <a:xfrm>
              <a:off x="8229600" y="6225754"/>
              <a:ext cx="445956" cy="369332"/>
              <a:chOff x="8159660" y="3113738"/>
              <a:chExt cx="445956" cy="369332"/>
            </a:xfrm>
          </p:grpSpPr>
          <p:sp>
            <p:nvSpPr>
              <p:cNvPr id="258" name="TextBox 257"/>
              <p:cNvSpPr txBox="1"/>
              <p:nvPr/>
            </p:nvSpPr>
            <p:spPr>
              <a:xfrm>
                <a:off x="8159660" y="3113738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rPr>
                  <a:t>G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8212408" y="3115574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grpSp>
          <p:nvGrpSpPr>
            <p:cNvPr id="254" name="Group 113"/>
            <p:cNvGrpSpPr/>
            <p:nvPr/>
          </p:nvGrpSpPr>
          <p:grpSpPr>
            <a:xfrm>
              <a:off x="8814797" y="6206704"/>
              <a:ext cx="412229" cy="369332"/>
              <a:chOff x="8786990" y="3082504"/>
              <a:chExt cx="412229" cy="369332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8786990" y="3082504"/>
                <a:ext cx="41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</a:rPr>
                  <a:t>TT</a:t>
                </a: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821932" y="3091206"/>
                <a:ext cx="329184" cy="33067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ea typeface="+mn-ea"/>
                </a:endParaRPr>
              </a:p>
            </p:txBody>
          </p:sp>
        </p:grpSp>
        <p:cxnSp>
          <p:nvCxnSpPr>
            <p:cNvPr id="255" name="Straight Arrow Connector 254"/>
            <p:cNvCxnSpPr/>
            <p:nvPr/>
          </p:nvCxnSpPr>
          <p:spPr>
            <a:xfrm>
              <a:off x="8628882" y="6391275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7A3049-BB54-6647-B09E-59DFCBD8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2018 Compeau and Pevzner.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39508</TotalTime>
  <Words>12943</Words>
  <Application>Microsoft Macintosh PowerPoint</Application>
  <PresentationFormat>On-screen Show (4:3)</PresentationFormat>
  <Paragraphs>5905</Paragraphs>
  <Slides>234</Slides>
  <Notes>80</Notes>
  <HiddenSlides>21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7" baseType="lpstr">
      <vt:lpstr>ＭＳ Ｐゴシック</vt:lpstr>
      <vt:lpstr>ＭＳ Ｐゴシック</vt:lpstr>
      <vt:lpstr>SimSun</vt:lpstr>
      <vt:lpstr>Arial</vt:lpstr>
      <vt:lpstr>Calibri</vt:lpstr>
      <vt:lpstr>Courier New</vt:lpstr>
      <vt:lpstr>Lucida Console</vt:lpstr>
      <vt:lpstr>Lucida Sans Unicode</vt:lpstr>
      <vt:lpstr>Rockwell Extra Bold</vt:lpstr>
      <vt:lpstr>Times New Roman</vt:lpstr>
      <vt:lpstr>Wingdings</vt:lpstr>
      <vt:lpstr>Office Theme</vt:lpstr>
      <vt:lpstr>Photo Editor Photo</vt:lpstr>
      <vt:lpstr>PowerPoint Presentation</vt:lpstr>
      <vt:lpstr>  Outline</vt:lpstr>
      <vt:lpstr>  Who Are These People? </vt:lpstr>
      <vt:lpstr>  Why Do We Sequence 1000s of Species?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 Genomes and Beyond</vt:lpstr>
      <vt:lpstr>  Outline</vt:lpstr>
      <vt:lpstr>The Newspaper Problem</vt:lpstr>
      <vt:lpstr>The Newspaper Problem</vt:lpstr>
      <vt:lpstr>The Newspaper Problem</vt:lpstr>
      <vt:lpstr>The Newspaper Problem</vt:lpstr>
      <vt:lpstr>The Newspaper Problem</vt:lpstr>
      <vt:lpstr>The Newspaper Problem</vt:lpstr>
      <vt:lpstr>The Newspaper Problem as          an Overlapping Puzzle </vt:lpstr>
      <vt:lpstr>The Newspaper Problem as          an Overlapping Puzzle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Outline</vt:lpstr>
      <vt:lpstr>The Genome Sequencing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Outline</vt:lpstr>
      <vt:lpstr>Representing a Genome as a Path </vt:lpstr>
      <vt:lpstr>Representing a Genome as a Path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Outline</vt:lpstr>
      <vt:lpstr>PowerPoint Presentation</vt:lpstr>
      <vt:lpstr>PowerPoint Presentation</vt:lpstr>
      <vt:lpstr>NP-Complete Problems</vt:lpstr>
      <vt:lpstr>Change of Attitude</vt:lpstr>
      <vt:lpstr>The Modern State of Affairs </vt:lpstr>
      <vt:lpstr> 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Bruijn Graph for 4-Universal String</vt:lpstr>
      <vt:lpstr>  Outline</vt:lpstr>
      <vt:lpstr>PowerPoint Presentation</vt:lpstr>
      <vt:lpstr>A Graph is Eulerian if It Contains an Eulerian Cycle. </vt:lpstr>
      <vt:lpstr>A Graph is Eulerian if It Contains an Eulerian Cycle. </vt:lpstr>
      <vt:lpstr>Is the Graph for 4-Universal String Balanced? </vt:lpstr>
      <vt:lpstr>Euler’s Theorem </vt:lpstr>
      <vt:lpstr>Euler’s Theorem </vt:lpstr>
      <vt:lpstr>Recruiting an Ant to Prove Euler’s Theorem </vt:lpstr>
      <vt:lpstr>If Ant Was a Genius… </vt:lpstr>
      <vt:lpstr>A Less Intelligent Ant Would Randomly Choose a Node and Start Walking…</vt:lpstr>
      <vt:lpstr>Walking…  </vt:lpstr>
      <vt:lpstr>Walking… and Walking… </vt:lpstr>
      <vt:lpstr>Walking… and Walking… and Walking… </vt:lpstr>
      <vt:lpstr>The Ant Can Only Get Stuck at the Starting Node </vt:lpstr>
      <vt:lpstr>The Ant Has Completed a Cycle                BUT has not Proven Euler’s theorem yet…</vt:lpstr>
      <vt:lpstr>Let’s Start at a Different Node in the Green Cycle</vt:lpstr>
      <vt:lpstr>New Instructions for the Ant: </vt:lpstr>
      <vt:lpstr>An Ant Traversing Previously Constructed Cycle </vt:lpstr>
      <vt:lpstr>PowerPoint Presentation</vt:lpstr>
      <vt:lpstr>PowerPoint Presentation</vt:lpstr>
      <vt:lpstr>I Returned Back BUT… I Can Continue Walking! </vt:lpstr>
      <vt:lpstr>Enlarging the Previously Constructed Cycle </vt:lpstr>
      <vt:lpstr>PowerPoint Presentation</vt:lpstr>
      <vt:lpstr>PowerPoint Presentation</vt:lpstr>
      <vt:lpstr>PowerPoint Presentation</vt:lpstr>
      <vt:lpstr>Stuck Again!  </vt:lpstr>
      <vt:lpstr>Starting at a New Node, Again…</vt:lpstr>
      <vt:lpstr>Traversing the Previously Constructed Green-Blue Cycle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Returned Back BUT… I Can Continue Walking! </vt:lpstr>
      <vt:lpstr>Enlarging the Green-Blue Cycle</vt:lpstr>
      <vt:lpstr>Enlarging the Green-Blue Cycle</vt:lpstr>
      <vt:lpstr>I Proved Euler’s Theorem! Can I Go Home Please? </vt:lpstr>
      <vt:lpstr>  Outline</vt:lpstr>
      <vt:lpstr>PowerPoint Presentation</vt:lpstr>
      <vt:lpstr>PowerPoint Presentation</vt:lpstr>
      <vt:lpstr>PowerPoint Presentation</vt:lpstr>
      <vt:lpstr>DNA Sequencing with Read-pairs</vt:lpstr>
      <vt:lpstr>PowerPoint Presentation</vt:lpstr>
      <vt:lpstr>From k-mers to Paired k-mers</vt:lpstr>
      <vt:lpstr>PowerPoint Presentation</vt:lpstr>
      <vt:lpstr>PowerPoint Presentation</vt:lpstr>
      <vt:lpstr>PowerPoint Presentation</vt:lpstr>
      <vt:lpstr>String Reconstruction from Read-Pairs Problem</vt:lpstr>
      <vt:lpstr>How Would de Bruijn Assemble Paired k-mers? </vt:lpstr>
      <vt:lpstr>Paired de Bruijn 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Paired de Bruijn Graphs</vt:lpstr>
      <vt:lpstr>PowerPoint Presentation</vt:lpstr>
      <vt:lpstr>  Outline</vt:lpstr>
      <vt:lpstr>Some Ridiculously Unrealistic Assumptions</vt:lpstr>
      <vt:lpstr>Some Ridiculously Unrealistic Assumptions</vt:lpstr>
      <vt:lpstr>1st Unrealistic Assumption: Perfect Coverage  </vt:lpstr>
      <vt:lpstr>Breaking Reads into Shorter k-mers</vt:lpstr>
      <vt:lpstr>PowerPoint Presentation</vt:lpstr>
      <vt:lpstr>De Bruijn Graph of ATGGCGTGCAATG…  Constructed from Error-Free Reads</vt:lpstr>
      <vt:lpstr>Errors in Reads Lead to Bubbles in the De Bruijn Graph</vt:lpstr>
      <vt:lpstr>Bubble Explosion…Where Are the Correct Edges of the de Bruijn Graph? </vt:lpstr>
      <vt:lpstr>De Bruin Graph of N. meningitidis Genome AFTER Removing Bubbles </vt:lpstr>
      <vt:lpstr>Who Are These People? </vt:lpstr>
      <vt:lpstr>Who Are These People? </vt:lpstr>
      <vt:lpstr>Who Are These People? </vt:lpstr>
    </vt:vector>
  </TitlesOfParts>
  <Company>UCSD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BLAST</dc:title>
  <dc:creator>Sophie Daudenarde</dc:creator>
  <cp:lastModifiedBy>Chen Hao</cp:lastModifiedBy>
  <cp:revision>1313</cp:revision>
  <cp:lastPrinted>2013-10-16T00:04:19Z</cp:lastPrinted>
  <dcterms:created xsi:type="dcterms:W3CDTF">2013-10-22T04:43:31Z</dcterms:created>
  <dcterms:modified xsi:type="dcterms:W3CDTF">2025-02-11T04:40:59Z</dcterms:modified>
</cp:coreProperties>
</file>